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 id="2147483704" r:id="rId3"/>
    <p:sldMasterId id="2147483716" r:id="rId4"/>
  </p:sldMasterIdLst>
  <p:notesMasterIdLst>
    <p:notesMasterId r:id="rId19"/>
  </p:notesMasterIdLst>
  <p:sldIdLst>
    <p:sldId id="266" r:id="rId5"/>
    <p:sldId id="267" r:id="rId6"/>
    <p:sldId id="304" r:id="rId7"/>
    <p:sldId id="298" r:id="rId8"/>
    <p:sldId id="297" r:id="rId9"/>
    <p:sldId id="299" r:id="rId10"/>
    <p:sldId id="305" r:id="rId11"/>
    <p:sldId id="302" r:id="rId12"/>
    <p:sldId id="273" r:id="rId13"/>
    <p:sldId id="296" r:id="rId14"/>
    <p:sldId id="300" r:id="rId15"/>
    <p:sldId id="301" r:id="rId16"/>
    <p:sldId id="303"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Bachrach" initials="DB" lastIdx="30" clrIdx="0"/>
  <p:cmAuthor id="1" name="Dori Glanz" initials="DG" lastIdx="7" clrIdx="1"/>
  <p:cmAuthor id="2" name="Reni Ellis" initials="R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5AED7"/>
    <a:srgbClr val="336699"/>
    <a:srgbClr val="E8F0F8"/>
    <a:srgbClr val="003366"/>
    <a:srgbClr val="CC3300"/>
    <a:srgbClr val="CC99FF"/>
    <a:srgbClr val="9966FF"/>
    <a:srgbClr val="FFDC85"/>
    <a:srgbClr val="B4CDE6"/>
    <a:srgbClr val="5B9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3" autoAdjust="0"/>
  </p:normalViewPr>
  <p:slideViewPr>
    <p:cSldViewPr snapToGrid="0">
      <p:cViewPr>
        <p:scale>
          <a:sx n="100" d="100"/>
          <a:sy n="100" d="100"/>
        </p:scale>
        <p:origin x="-1944" y="-228"/>
      </p:cViewPr>
      <p:guideLst>
        <p:guide orient="horz" pos="764"/>
        <p:guide pos="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396315085950901E-2"/>
          <c:y val="1.8010883636260699E-2"/>
          <c:w val="0.895140475115487"/>
          <c:h val="0.959286321864251"/>
        </c:manualLayout>
      </c:layout>
      <c:doughnutChart>
        <c:varyColors val="1"/>
        <c:ser>
          <c:idx val="0"/>
          <c:order val="0"/>
          <c:tx>
            <c:strRef>
              <c:f>Sheet1!$B$1</c:f>
              <c:strCache>
                <c:ptCount val="1"/>
                <c:pt idx="0">
                  <c:v>Sales</c:v>
                </c:pt>
              </c:strCache>
            </c:strRef>
          </c:tx>
          <c:spPr>
            <a:ln>
              <a:noFill/>
            </a:ln>
          </c:spPr>
          <c:dPt>
            <c:idx val="0"/>
            <c:bubble3D val="0"/>
            <c:spPr>
              <a:solidFill>
                <a:srgbClr val="003366"/>
              </a:solidFill>
              <a:ln>
                <a:noFill/>
              </a:ln>
            </c:spPr>
          </c:dPt>
          <c:dPt>
            <c:idx val="1"/>
            <c:bubble3D val="0"/>
            <c:spPr>
              <a:solidFill>
                <a:srgbClr val="C00000"/>
              </a:solidFill>
              <a:ln>
                <a:noFill/>
              </a:ln>
            </c:spPr>
          </c:dPt>
          <c:dPt>
            <c:idx val="2"/>
            <c:bubble3D val="0"/>
            <c:spPr>
              <a:solidFill>
                <a:srgbClr val="F0AB00"/>
              </a:solidFill>
              <a:ln>
                <a:noFill/>
              </a:ln>
            </c:spPr>
          </c:dPt>
          <c:dPt>
            <c:idx val="3"/>
            <c:bubble3D val="0"/>
            <c:spPr>
              <a:solidFill>
                <a:srgbClr val="00A8B4"/>
              </a:solidFill>
              <a:ln>
                <a:noFill/>
              </a:ln>
            </c:spPr>
          </c:dPt>
          <c:dLbls>
            <c:delete val="1"/>
          </c:dLbls>
          <c:cat>
            <c:strRef>
              <c:f>Sheet1!$A$2:$A$5</c:f>
              <c:strCache>
                <c:ptCount val="4"/>
                <c:pt idx="0">
                  <c:v>$6.42B</c:v>
                </c:pt>
                <c:pt idx="1">
                  <c:v>$1.5B</c:v>
                </c:pt>
                <c:pt idx="2">
                  <c:v>$1.08B</c:v>
                </c:pt>
                <c:pt idx="3">
                  <c:v>500M</c:v>
                </c:pt>
              </c:strCache>
            </c:strRef>
          </c:cat>
          <c:val>
            <c:numRef>
              <c:f>Sheet1!$B$2:$B$5</c:f>
              <c:numCache>
                <c:formatCode>"$"#,##0</c:formatCode>
                <c:ptCount val="4"/>
                <c:pt idx="0">
                  <c:v>8250000000</c:v>
                </c:pt>
                <c:pt idx="1">
                  <c:v>1500000000</c:v>
                </c:pt>
                <c:pt idx="2">
                  <c:v>1009000000</c:v>
                </c:pt>
                <c:pt idx="3">
                  <c:v>500000000</c:v>
                </c:pt>
              </c:numCache>
            </c:numRef>
          </c:val>
        </c:ser>
        <c:dLbls>
          <c:showLegendKey val="0"/>
          <c:showVal val="1"/>
          <c:showCatName val="0"/>
          <c:showSerName val="0"/>
          <c:showPercent val="0"/>
          <c:showBubbleSize val="0"/>
          <c:showLeaderLines val="1"/>
        </c:dLbls>
        <c:firstSliceAng val="100"/>
        <c:holeSize val="50"/>
      </c:doughnutChart>
    </c:plotArea>
    <c:plotVisOnly val="1"/>
    <c:dispBlanksAs val="gap"/>
    <c:showDLblsOverMax val="0"/>
  </c:chart>
  <c:txPr>
    <a:bodyPr/>
    <a:lstStyle/>
    <a:p>
      <a:pPr>
        <a:defRPr sz="2000" b="1">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1315216684711586E-2"/>
          <c:w val="1"/>
          <c:h val="0.88679044807434959"/>
        </c:manualLayout>
      </c:layout>
      <c:barChart>
        <c:barDir val="col"/>
        <c:grouping val="percentStacked"/>
        <c:varyColors val="0"/>
        <c:ser>
          <c:idx val="0"/>
          <c:order val="0"/>
          <c:tx>
            <c:strRef>
              <c:f>Sheet1!$B$1</c:f>
              <c:strCache>
                <c:ptCount val="1"/>
                <c:pt idx="0">
                  <c:v>Series 1</c:v>
                </c:pt>
              </c:strCache>
            </c:strRef>
          </c:tx>
          <c:spPr>
            <a:solidFill>
              <a:srgbClr val="336699"/>
            </a:solidFill>
          </c:spPr>
          <c:invertIfNegative val="0"/>
          <c:dLbls>
            <c:dLbl>
              <c:idx val="0"/>
              <c:delete val="1"/>
            </c:dLbl>
            <c:txPr>
              <a:bodyPr/>
              <a:lstStyle/>
              <a:p>
                <a:pPr>
                  <a:defRPr sz="1400" b="1">
                    <a:solidFill>
                      <a:schemeClr val="bg1"/>
                    </a:solidFill>
                    <a:latin typeface="+mj-lt"/>
                  </a:defRPr>
                </a:pPr>
                <a:endParaRPr lang="en-US"/>
              </a:p>
            </c:txPr>
            <c:dLblPos val="inEnd"/>
            <c:showLegendKey val="0"/>
            <c:showVal val="1"/>
            <c:showCatName val="0"/>
            <c:showSerName val="0"/>
            <c:showPercent val="0"/>
            <c:showBubbleSize val="0"/>
            <c:showLeaderLines val="0"/>
          </c:dLbls>
          <c:cat>
            <c:strRef>
              <c:f>Sheet1!$A$2:$A$6</c:f>
              <c:strCache>
                <c:ptCount val="5"/>
                <c:pt idx="0">
                  <c:v>DSRIP Year 1</c:v>
                </c:pt>
                <c:pt idx="1">
                  <c:v>DSRIP Year 2</c:v>
                </c:pt>
                <c:pt idx="2">
                  <c:v>DSRIP Year 3</c:v>
                </c:pt>
                <c:pt idx="3">
                  <c:v>DSRIP Year 4</c:v>
                </c:pt>
                <c:pt idx="4">
                  <c:v>DSRIP Year 5</c:v>
                </c:pt>
              </c:strCache>
            </c:strRef>
          </c:cat>
          <c:val>
            <c:numRef>
              <c:f>Sheet1!$B$2:$B$6</c:f>
              <c:numCache>
                <c:formatCode>0%</c:formatCode>
                <c:ptCount val="5"/>
                <c:pt idx="0">
                  <c:v>0</c:v>
                </c:pt>
                <c:pt idx="1">
                  <c:v>0.15</c:v>
                </c:pt>
                <c:pt idx="2">
                  <c:v>0.45</c:v>
                </c:pt>
                <c:pt idx="3">
                  <c:v>0.62</c:v>
                </c:pt>
                <c:pt idx="4">
                  <c:v>0.85</c:v>
                </c:pt>
              </c:numCache>
            </c:numRef>
          </c:val>
        </c:ser>
        <c:ser>
          <c:idx val="1"/>
          <c:order val="1"/>
          <c:tx>
            <c:strRef>
              <c:f>Sheet1!$C$1</c:f>
              <c:strCache>
                <c:ptCount val="1"/>
                <c:pt idx="0">
                  <c:v>Series 2</c:v>
                </c:pt>
              </c:strCache>
            </c:strRef>
          </c:tx>
          <c:spPr>
            <a:solidFill>
              <a:schemeClr val="tx2"/>
            </a:solidFill>
            <a:ln>
              <a:noFill/>
            </a:ln>
          </c:spPr>
          <c:invertIfNegative val="0"/>
          <c:dLbls>
            <c:txPr>
              <a:bodyPr/>
              <a:lstStyle/>
              <a:p>
                <a:pPr>
                  <a:defRPr sz="1400" b="1">
                    <a:latin typeface="+mj-lt"/>
                  </a:defRPr>
                </a:pPr>
                <a:endParaRPr lang="en-US"/>
              </a:p>
            </c:txPr>
            <c:dLblPos val="inEnd"/>
            <c:showLegendKey val="0"/>
            <c:showVal val="1"/>
            <c:showCatName val="0"/>
            <c:showSerName val="0"/>
            <c:showPercent val="0"/>
            <c:showBubbleSize val="0"/>
            <c:showLeaderLines val="0"/>
          </c:dLbls>
          <c:cat>
            <c:strRef>
              <c:f>Sheet1!$A$2:$A$6</c:f>
              <c:strCache>
                <c:ptCount val="5"/>
                <c:pt idx="0">
                  <c:v>DSRIP Year 1</c:v>
                </c:pt>
                <c:pt idx="1">
                  <c:v>DSRIP Year 2</c:v>
                </c:pt>
                <c:pt idx="2">
                  <c:v>DSRIP Year 3</c:v>
                </c:pt>
                <c:pt idx="3">
                  <c:v>DSRIP Year 4</c:v>
                </c:pt>
                <c:pt idx="4">
                  <c:v>DSRIP Year 5</c:v>
                </c:pt>
              </c:strCache>
            </c:strRef>
          </c:cat>
          <c:val>
            <c:numRef>
              <c:f>Sheet1!$C$2:$C$6</c:f>
              <c:numCache>
                <c:formatCode>0%</c:formatCode>
                <c:ptCount val="5"/>
                <c:pt idx="0">
                  <c:v>0.2</c:v>
                </c:pt>
                <c:pt idx="1">
                  <c:v>0.25</c:v>
                </c:pt>
                <c:pt idx="2">
                  <c:v>0.15</c:v>
                </c:pt>
                <c:pt idx="3">
                  <c:v>0.15</c:v>
                </c:pt>
                <c:pt idx="4">
                  <c:v>0.15</c:v>
                </c:pt>
              </c:numCache>
            </c:numRef>
          </c:val>
        </c:ser>
        <c:ser>
          <c:idx val="2"/>
          <c:order val="2"/>
          <c:tx>
            <c:strRef>
              <c:f>Sheet1!$D$1</c:f>
              <c:strCache>
                <c:ptCount val="1"/>
                <c:pt idx="0">
                  <c:v>Series 3</c:v>
                </c:pt>
              </c:strCache>
            </c:strRef>
          </c:tx>
          <c:spPr>
            <a:solidFill>
              <a:schemeClr val="bg1">
                <a:lumMod val="65000"/>
              </a:schemeClr>
            </a:solidFill>
            <a:ln>
              <a:noFill/>
            </a:ln>
          </c:spPr>
          <c:invertIfNegative val="0"/>
          <c:dLbls>
            <c:dLbl>
              <c:idx val="4"/>
              <c:delete val="1"/>
            </c:dLbl>
            <c:txPr>
              <a:bodyPr/>
              <a:lstStyle/>
              <a:p>
                <a:pPr>
                  <a:defRPr sz="1400" b="1">
                    <a:latin typeface="+mj-lt"/>
                  </a:defRPr>
                </a:pPr>
                <a:endParaRPr lang="en-US"/>
              </a:p>
            </c:txPr>
            <c:dLblPos val="inEnd"/>
            <c:showLegendKey val="0"/>
            <c:showVal val="1"/>
            <c:showCatName val="0"/>
            <c:showSerName val="0"/>
            <c:showPercent val="0"/>
            <c:showBubbleSize val="0"/>
            <c:showLeaderLines val="0"/>
          </c:dLbls>
          <c:cat>
            <c:strRef>
              <c:f>Sheet1!$A$2:$A$6</c:f>
              <c:strCache>
                <c:ptCount val="5"/>
                <c:pt idx="0">
                  <c:v>DSRIP Year 1</c:v>
                </c:pt>
                <c:pt idx="1">
                  <c:v>DSRIP Year 2</c:v>
                </c:pt>
                <c:pt idx="2">
                  <c:v>DSRIP Year 3</c:v>
                </c:pt>
                <c:pt idx="3">
                  <c:v>DSRIP Year 4</c:v>
                </c:pt>
                <c:pt idx="4">
                  <c:v>DSRIP Year 5</c:v>
                </c:pt>
              </c:strCache>
            </c:strRef>
          </c:cat>
          <c:val>
            <c:numRef>
              <c:f>Sheet1!$D$2:$D$6</c:f>
              <c:numCache>
                <c:formatCode>0%</c:formatCode>
                <c:ptCount val="5"/>
                <c:pt idx="0">
                  <c:v>0.8</c:v>
                </c:pt>
                <c:pt idx="1">
                  <c:v>0.6</c:v>
                </c:pt>
                <c:pt idx="2">
                  <c:v>0.4</c:v>
                </c:pt>
                <c:pt idx="3">
                  <c:v>0.2</c:v>
                </c:pt>
                <c:pt idx="4">
                  <c:v>0</c:v>
                </c:pt>
              </c:numCache>
            </c:numRef>
          </c:val>
        </c:ser>
        <c:dLbls>
          <c:dLblPos val="inEnd"/>
          <c:showLegendKey val="0"/>
          <c:showVal val="1"/>
          <c:showCatName val="0"/>
          <c:showSerName val="0"/>
          <c:showPercent val="0"/>
          <c:showBubbleSize val="0"/>
        </c:dLbls>
        <c:gapWidth val="150"/>
        <c:overlap val="100"/>
        <c:axId val="199933952"/>
        <c:axId val="199935488"/>
      </c:barChart>
      <c:catAx>
        <c:axId val="199933952"/>
        <c:scaling>
          <c:orientation val="minMax"/>
        </c:scaling>
        <c:delete val="0"/>
        <c:axPos val="b"/>
        <c:majorTickMark val="out"/>
        <c:minorTickMark val="none"/>
        <c:tickLblPos val="nextTo"/>
        <c:txPr>
          <a:bodyPr/>
          <a:lstStyle/>
          <a:p>
            <a:pPr>
              <a:defRPr sz="1200" b="1">
                <a:latin typeface="+mj-lt"/>
              </a:defRPr>
            </a:pPr>
            <a:endParaRPr lang="en-US"/>
          </a:p>
        </c:txPr>
        <c:crossAx val="199935488"/>
        <c:crosses val="autoZero"/>
        <c:auto val="1"/>
        <c:lblAlgn val="ctr"/>
        <c:lblOffset val="100"/>
        <c:noMultiLvlLbl val="0"/>
      </c:catAx>
      <c:valAx>
        <c:axId val="199935488"/>
        <c:scaling>
          <c:orientation val="minMax"/>
        </c:scaling>
        <c:delete val="1"/>
        <c:axPos val="l"/>
        <c:numFmt formatCode="0%" sourceLinked="1"/>
        <c:majorTickMark val="out"/>
        <c:minorTickMark val="none"/>
        <c:tickLblPos val="nextTo"/>
        <c:crossAx val="199933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84A0F-96AD-462A-B8BE-0D41BB277630}" type="datetimeFigureOut">
              <a:rPr lang="en-US" smtClean="0"/>
              <a:t>5/6/2016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3FE31-2661-48A3-8CA6-B0E01D11F508}" type="slidenum">
              <a:rPr lang="en-US" smtClean="0"/>
              <a:t>‹#›</a:t>
            </a:fld>
            <a:endParaRPr lang="en-US" dirty="0"/>
          </a:p>
        </p:txBody>
      </p:sp>
    </p:spTree>
    <p:extLst>
      <p:ext uri="{BB962C8B-B14F-4D97-AF65-F5344CB8AC3E}">
        <p14:creationId xmlns:p14="http://schemas.microsoft.com/office/powerpoint/2010/main" val="144529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FEE090-053E-4AD4-A86D-913B8D49BB8E}"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408619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SIM Grant</a:t>
            </a:r>
            <a:endParaRPr lang="en-US" dirty="0"/>
          </a:p>
        </p:txBody>
      </p:sp>
      <p:sp>
        <p:nvSpPr>
          <p:cNvPr id="4" name="Slide Number Placeholder 3"/>
          <p:cNvSpPr>
            <a:spLocks noGrp="1"/>
          </p:cNvSpPr>
          <p:nvPr>
            <p:ph type="sldNum" sz="quarter" idx="10"/>
          </p:nvPr>
        </p:nvSpPr>
        <p:spPr/>
        <p:txBody>
          <a:bodyPr/>
          <a:lstStyle/>
          <a:p>
            <a:fld id="{71A3FE31-2661-48A3-8CA6-B0E01D11F508}" type="slidenum">
              <a:rPr lang="en-US" smtClean="0"/>
              <a:t>5</a:t>
            </a:fld>
            <a:endParaRPr lang="en-US" dirty="0"/>
          </a:p>
        </p:txBody>
      </p:sp>
    </p:spTree>
    <p:extLst>
      <p:ext uri="{BB962C8B-B14F-4D97-AF65-F5344CB8AC3E}">
        <p14:creationId xmlns:p14="http://schemas.microsoft.com/office/powerpoint/2010/main" val="243523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3FE31-2661-48A3-8CA6-B0E01D11F508}" type="slidenum">
              <a:rPr lang="en-US" smtClean="0"/>
              <a:t>9</a:t>
            </a:fld>
            <a:endParaRPr lang="en-US" dirty="0"/>
          </a:p>
        </p:txBody>
      </p:sp>
    </p:spTree>
    <p:extLst>
      <p:ext uri="{BB962C8B-B14F-4D97-AF65-F5344CB8AC3E}">
        <p14:creationId xmlns:p14="http://schemas.microsoft.com/office/powerpoint/2010/main" val="132816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91512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1206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358775"/>
            <a:ext cx="2111375" cy="5624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358775"/>
            <a:ext cx="6186488" cy="5624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819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2869810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277941"/>
            <a:ext cx="7966075" cy="553909"/>
          </a:xfrm>
        </p:spPr>
        <p:txBody>
          <a:bodyPr/>
          <a:lstStyle>
            <a:lvl1pPr>
              <a:defRPr sz="3000" b="1">
                <a:latin typeface="+mj-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450008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063517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344613"/>
            <a:ext cx="4148138"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344613"/>
            <a:ext cx="4149725"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686334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37229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576987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98386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196397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24065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350" rIns="91350" bIns="4567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869767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51303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358775"/>
            <a:ext cx="2111375" cy="5624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358775"/>
            <a:ext cx="6186488" cy="5624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73625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925" y="358775"/>
            <a:ext cx="7966075" cy="4730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5925" y="1344613"/>
            <a:ext cx="8450263" cy="4638675"/>
          </a:xfrm>
        </p:spPr>
        <p:txBody>
          <a:bodyPr lIns="91350" rIns="91350" bIns="45676"/>
          <a:lstStyle/>
          <a:p>
            <a:pPr lvl="0"/>
            <a:endParaRPr lang="en-US" noProof="0" dirty="0" smtClean="0"/>
          </a:p>
        </p:txBody>
      </p:sp>
    </p:spTree>
    <p:extLst>
      <p:ext uri="{BB962C8B-B14F-4D97-AF65-F5344CB8AC3E}">
        <p14:creationId xmlns:p14="http://schemas.microsoft.com/office/powerpoint/2010/main" val="2306266557"/>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358775"/>
            <a:ext cx="7966075" cy="4730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5925" y="1344613"/>
            <a:ext cx="4148138"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344613"/>
            <a:ext cx="4149725"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930460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5925" y="358775"/>
            <a:ext cx="8450263" cy="5624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9011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358775"/>
            <a:ext cx="7966075" cy="4730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5925" y="1344613"/>
            <a:ext cx="4148138"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463" y="1344613"/>
            <a:ext cx="4149725"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16463" y="3740150"/>
            <a:ext cx="4149725"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59186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FA865E-8AEC-4E23-9111-BF21462316DC}"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96FE37-59FD-463B-89C9-B784AE8E0C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300799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96F62D-E3A9-4903-B5D5-3AFC83B48C85}"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547A83-696E-47AB-93F8-A87150EEF5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29035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27E4A8-D682-4C0A-9C00-E2BC058EF1AB}"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BBD4A5-E54D-4474-AFB5-C378759247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07984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3393090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5D20D3-2D83-4E4C-A3E0-ECCA4F3D7743}"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F4E218-8822-4A9B-8E8E-2A805FF2E9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91326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DC92BA-9FA9-4D81-BB95-888927D8FAD9}"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40C78C7-B53A-492B-8A96-04DDC2CC9F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77445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EFB17D-3B5F-4EE4-8A7C-A8D19F243743}"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8862440-AC80-4331-997B-4BA164270AD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936555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64CE0B-A26F-49D1-A179-9E4F9BB56BE1}"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49B474B-6CD5-44C9-B6C8-C66298EA08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20169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59E9AB-53CF-4D3E-B45F-4500ABFF02E1}"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896CE5-9BA0-48F3-9542-8FD27E8D0B7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568708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4F53C8-44BB-4402-8AF2-BADF89DFE6C3}"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1138EF-1911-4D34-A309-A29BAEC6047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22846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0CCC2B-F887-49D9-8612-9567C40AC365}"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A05A26-8464-435B-BDE7-D769ADA8A09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906919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788C1F-C506-4FF9-94A9-CCD3A28E3912}"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8D2772-BA8C-4C2A-8D67-11DB4B1EA9F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831385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7890" name="Rectangle 2"/>
          <p:cNvSpPr>
            <a:spLocks noChangeArrowheads="1"/>
          </p:cNvSpPr>
          <p:nvPr/>
        </p:nvSpPr>
        <p:spPr bwMode="grayWhite">
          <a:xfrm>
            <a:off x="415637" y="268941"/>
            <a:ext cx="8312727" cy="6320118"/>
          </a:xfrm>
          <a:prstGeom prst="rect">
            <a:avLst/>
          </a:prstGeom>
          <a:solidFill>
            <a:srgbClr val="215C6E"/>
          </a:solidFill>
          <a:ln>
            <a:noFill/>
          </a:ln>
          <a:effectLst/>
          <a:extLst/>
        </p:spPr>
        <p:txBody>
          <a:bodyPr wrap="none" lIns="82039" tIns="41020" rIns="82039" bIns="41020" anchor="ctr"/>
          <a:lstStyle/>
          <a:p>
            <a:pPr eaLnBrk="0" fontAlgn="base" hangingPunct="0">
              <a:spcBef>
                <a:spcPct val="0"/>
              </a:spcBef>
              <a:spcAft>
                <a:spcPct val="0"/>
              </a:spcAft>
            </a:pPr>
            <a:endParaRPr lang="en-US" sz="2000" dirty="0">
              <a:solidFill>
                <a:srgbClr val="000000"/>
              </a:solidFill>
              <a:latin typeface="Georgia" pitchFamily="18" charset="0"/>
            </a:endParaRPr>
          </a:p>
        </p:txBody>
      </p:sp>
      <p:pic>
        <p:nvPicPr>
          <p:cNvPr id="677891" name="Picture 3" descr="MP-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1246909" y="268944"/>
            <a:ext cx="1246909" cy="574301"/>
          </a:xfrm>
          <a:prstGeom prst="rect">
            <a:avLst/>
          </a:prstGeom>
          <a:noFill/>
          <a:extLst>
            <a:ext uri="{909E8E84-426E-40DD-AFC4-6F175D3DCCD1}">
              <a14:hiddenFill xmlns:a14="http://schemas.microsoft.com/office/drawing/2010/main">
                <a:solidFill>
                  <a:srgbClr val="FFFFFF"/>
                </a:solidFill>
              </a14:hiddenFill>
            </a:ext>
          </a:extLst>
        </p:spPr>
      </p:pic>
      <p:sp>
        <p:nvSpPr>
          <p:cNvPr id="677892" name="AutoShape 1040"/>
          <p:cNvSpPr>
            <a:spLocks noChangeArrowheads="1"/>
          </p:cNvSpPr>
          <p:nvPr/>
        </p:nvSpPr>
        <p:spPr bwMode="grayWhite">
          <a:xfrm rot="-8100000">
            <a:off x="310454" y="3245250"/>
            <a:ext cx="201706" cy="207818"/>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p>
            <a:pPr eaLnBrk="0" fontAlgn="base" hangingPunct="0">
              <a:lnSpc>
                <a:spcPct val="80000"/>
              </a:lnSpc>
              <a:spcBef>
                <a:spcPct val="10000"/>
              </a:spcBef>
              <a:spcAft>
                <a:spcPct val="10000"/>
              </a:spcAft>
            </a:pPr>
            <a:endParaRPr lang="en-US" sz="1300" dirty="0">
              <a:solidFill>
                <a:srgbClr val="000000"/>
              </a:solidFill>
              <a:ea typeface="Arial Unicode MS" pitchFamily="34" charset="-128"/>
              <a:cs typeface="Arial Unicode MS" pitchFamily="34" charset="-128"/>
            </a:endParaRPr>
          </a:p>
        </p:txBody>
      </p:sp>
      <p:sp>
        <p:nvSpPr>
          <p:cNvPr id="1032" name="Rectangle 8"/>
          <p:cNvSpPr>
            <a:spLocks noChangeArrowheads="1"/>
          </p:cNvSpPr>
          <p:nvPr/>
        </p:nvSpPr>
        <p:spPr bwMode="grayWhite">
          <a:xfrm>
            <a:off x="415637" y="6252883"/>
            <a:ext cx="8312727" cy="33617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nchor="ctr"/>
          <a:lstStyle/>
          <a:p>
            <a:pPr eaLnBrk="0" fontAlgn="base" hangingPunct="0">
              <a:spcBef>
                <a:spcPct val="0"/>
              </a:spcBef>
              <a:spcAft>
                <a:spcPct val="0"/>
              </a:spcAft>
            </a:pPr>
            <a:endParaRPr lang="en-US" sz="2200" dirty="0">
              <a:solidFill>
                <a:srgbClr val="000000"/>
              </a:solidFill>
              <a:ea typeface="Arial Unicode MS" pitchFamily="34" charset="-128"/>
              <a:cs typeface="Arial Unicode MS" pitchFamily="34" charset="-128"/>
            </a:endParaRPr>
          </a:p>
        </p:txBody>
      </p:sp>
      <p:sp>
        <p:nvSpPr>
          <p:cNvPr id="677894" name="Rectangle 6"/>
          <p:cNvSpPr>
            <a:spLocks noGrp="1" noChangeArrowheads="1"/>
          </p:cNvSpPr>
          <p:nvPr>
            <p:ph type="ctrTitle"/>
          </p:nvPr>
        </p:nvSpPr>
        <p:spPr>
          <a:xfrm>
            <a:off x="1246909" y="3114668"/>
            <a:ext cx="7420841" cy="467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9" tIns="41020" rIns="82039" bIns="41020" anchor="ctr"/>
          <a:lstStyle>
            <a:lvl1pPr>
              <a:defRPr sz="2500">
                <a:solidFill>
                  <a:schemeClr val="tx2"/>
                </a:solidFill>
              </a:defRPr>
            </a:lvl1pPr>
          </a:lstStyle>
          <a:p>
            <a:pPr lvl="0"/>
            <a:r>
              <a:rPr lang="en-US" noProof="0" smtClean="0"/>
              <a:t>Click to edit Master title style</a:t>
            </a:r>
          </a:p>
        </p:txBody>
      </p:sp>
      <p:sp>
        <p:nvSpPr>
          <p:cNvPr id="677895" name="Rectangle 7"/>
          <p:cNvSpPr>
            <a:spLocks noGrp="1" noChangeArrowheads="1"/>
          </p:cNvSpPr>
          <p:nvPr>
            <p:ph type="subTitle" sz="quarter" idx="1"/>
          </p:nvPr>
        </p:nvSpPr>
        <p:spPr>
          <a:xfrm>
            <a:off x="1246909" y="3765176"/>
            <a:ext cx="7420841" cy="17537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9" tIns="41020" rIns="82039" bIns="41020"/>
          <a:lstStyle>
            <a:lvl1pPr marL="0" indent="0">
              <a:buFontTx/>
              <a:buNone/>
              <a:defRPr sz="1600">
                <a:solidFill>
                  <a:schemeClr val="bg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3873343759"/>
      </p:ext>
    </p:extLst>
  </p:cSld>
  <p:clrMapOvr>
    <a:masterClrMapping/>
  </p:clrMapOvr>
  <p:transition spd="slow">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solidFill>
                  <a:srgbClr val="FFFFFF"/>
                </a:solidFill>
              </a:rPr>
              <a:t>Minnesota Task Force on Health Care Financing | Manatt, Phelps &amp; Phillips, LLP</a:t>
            </a:r>
            <a:endParaRPr lang="en-US" dirty="0">
              <a:solidFill>
                <a:srgbClr val="FFFFFF"/>
              </a:solidFill>
            </a:endParaRPr>
          </a:p>
        </p:txBody>
      </p:sp>
    </p:spTree>
    <p:extLst>
      <p:ext uri="{BB962C8B-B14F-4D97-AF65-F5344CB8AC3E}">
        <p14:creationId xmlns:p14="http://schemas.microsoft.com/office/powerpoint/2010/main" val="4033637421"/>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344613"/>
            <a:ext cx="4148138"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344613"/>
            <a:ext cx="4149725"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61541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636" y="1344707"/>
            <a:ext cx="4087091" cy="470647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275" y="1344707"/>
            <a:ext cx="4087091" cy="470647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smtClean="0">
                <a:solidFill>
                  <a:srgbClr val="FFFFFF"/>
                </a:solidFill>
              </a:rPr>
              <a:t>Minnesota Task Force on Health Care Financing | Manatt, Phelps &amp; Phillips, LLP</a:t>
            </a:r>
            <a:endParaRPr lang="en-US" dirty="0">
              <a:solidFill>
                <a:srgbClr val="FFFFFF"/>
              </a:solidFill>
            </a:endParaRPr>
          </a:p>
        </p:txBody>
      </p:sp>
    </p:spTree>
    <p:extLst>
      <p:ext uri="{BB962C8B-B14F-4D97-AF65-F5344CB8AC3E}">
        <p14:creationId xmlns:p14="http://schemas.microsoft.com/office/powerpoint/2010/main" val="1048332528"/>
      </p:ext>
    </p:extLst>
  </p:cSld>
  <p:clrMapOvr>
    <a:masterClrMapping/>
  </p:clrMapOvr>
  <p:transition spd="slow">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smtClean="0">
                <a:solidFill>
                  <a:srgbClr val="FFFFFF"/>
                </a:solidFill>
              </a:rPr>
              <a:t>Minnesota Task Force on Health Care Financing | Manatt, Phelps &amp; Phillips, LLP</a:t>
            </a:r>
            <a:endParaRPr lang="en-US" dirty="0">
              <a:solidFill>
                <a:srgbClr val="FFFFFF"/>
              </a:solidFill>
            </a:endParaRPr>
          </a:p>
        </p:txBody>
      </p:sp>
    </p:spTree>
    <p:extLst>
      <p:ext uri="{BB962C8B-B14F-4D97-AF65-F5344CB8AC3E}">
        <p14:creationId xmlns:p14="http://schemas.microsoft.com/office/powerpoint/2010/main" val="3395384479"/>
      </p:ext>
    </p:extLst>
  </p:cSld>
  <p:clrMapOvr>
    <a:masterClrMapping/>
  </p:clrMapOvr>
  <p:transition spd="slow">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1000">
                <a:latin typeface="Calibri" panose="020F0502020204030204" pitchFamily="34" charset="0"/>
              </a:defRPr>
            </a:lvl1pPr>
          </a:lstStyle>
          <a:p>
            <a:r>
              <a:rPr lang="en-US" dirty="0" smtClean="0">
                <a:solidFill>
                  <a:srgbClr val="FFFFFF"/>
                </a:solidFill>
              </a:rPr>
              <a:t>Minnesota Task Force on Health Care Financing | Manatt, Phelps &amp; Phillips, LLP</a:t>
            </a:r>
            <a:endParaRPr lang="en-US" dirty="0">
              <a:solidFill>
                <a:srgbClr val="FFFFFF"/>
              </a:solidFill>
            </a:endParaRPr>
          </a:p>
        </p:txBody>
      </p:sp>
    </p:spTree>
    <p:extLst>
      <p:ext uri="{BB962C8B-B14F-4D97-AF65-F5344CB8AC3E}">
        <p14:creationId xmlns:p14="http://schemas.microsoft.com/office/powerpoint/2010/main" val="724662273"/>
      </p:ext>
    </p:extLst>
  </p:cSld>
  <p:clrMapOvr>
    <a:masterClrMapping/>
  </p:clrMapOvr>
  <p:transition spd="slow">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4" y="4998322"/>
            <a:ext cx="5486977" cy="369296"/>
          </a:xfrm>
        </p:spPr>
        <p:txBody>
          <a:bodyPr/>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434" y="1344706"/>
            <a:ext cx="5486977" cy="3382776"/>
          </a:xfrm>
        </p:spPr>
        <p:txBody>
          <a:bodyPr/>
          <a:lstStyle>
            <a:lvl1pPr marL="0" indent="0">
              <a:buNone/>
              <a:defRPr sz="2900"/>
            </a:lvl1pPr>
            <a:lvl2pPr marL="410195" indent="0">
              <a:buNone/>
              <a:defRPr sz="2500"/>
            </a:lvl2pPr>
            <a:lvl3pPr marL="820391" indent="0">
              <a:buNone/>
              <a:defRPr sz="2200"/>
            </a:lvl3pPr>
            <a:lvl4pPr marL="1230586" indent="0">
              <a:buNone/>
              <a:defRPr sz="1800"/>
            </a:lvl4pPr>
            <a:lvl5pPr marL="1640781" indent="0">
              <a:buNone/>
              <a:defRPr sz="1800"/>
            </a:lvl5pPr>
            <a:lvl6pPr marL="2050976" indent="0">
              <a:buNone/>
              <a:defRPr sz="1800"/>
            </a:lvl6pPr>
            <a:lvl7pPr marL="2461173" indent="0">
              <a:buNone/>
              <a:defRPr sz="1800"/>
            </a:lvl7pPr>
            <a:lvl8pPr marL="2871367" indent="0">
              <a:buNone/>
              <a:defRPr sz="1800"/>
            </a:lvl8pPr>
            <a:lvl9pPr marL="3281562" indent="0">
              <a:buNone/>
              <a:defRPr sz="18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434" y="5367618"/>
            <a:ext cx="5486977" cy="683559"/>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solidFill>
                  <a:srgbClr val="FFFFFF"/>
                </a:solidFill>
              </a:rPr>
              <a:t>Minnesota Task Force on Health Care Financing | Manatt, Phelps &amp; Phillips, LLP</a:t>
            </a:r>
            <a:endParaRPr lang="en-US" dirty="0">
              <a:solidFill>
                <a:srgbClr val="FFFFFF"/>
              </a:solidFill>
            </a:endParaRPr>
          </a:p>
        </p:txBody>
      </p:sp>
    </p:spTree>
    <p:extLst>
      <p:ext uri="{BB962C8B-B14F-4D97-AF65-F5344CB8AC3E}">
        <p14:creationId xmlns:p14="http://schemas.microsoft.com/office/powerpoint/2010/main" val="3153881555"/>
      </p:ext>
    </p:extLst>
  </p:cSld>
  <p:clrMapOvr>
    <a:masterClrMapping/>
  </p:clrMapOvr>
  <p:transition spd="slow">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636" y="431966"/>
            <a:ext cx="7966364" cy="40007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5637" y="1344707"/>
            <a:ext cx="8312727" cy="4706471"/>
          </a:xfrm>
        </p:spPr>
        <p:txBody>
          <a:bodyPr/>
          <a:lstStyle/>
          <a:p>
            <a:r>
              <a:rPr lang="en-US" dirty="0" smtClean="0"/>
              <a:t>Click icon to add table</a:t>
            </a:r>
            <a:endParaRPr lang="en-US" dirty="0"/>
          </a:p>
        </p:txBody>
      </p:sp>
      <p:sp>
        <p:nvSpPr>
          <p:cNvPr id="4" name="Footer Placeholder 3"/>
          <p:cNvSpPr>
            <a:spLocks noGrp="1"/>
          </p:cNvSpPr>
          <p:nvPr>
            <p:ph type="ftr" sz="quarter" idx="10"/>
          </p:nvPr>
        </p:nvSpPr>
        <p:spPr>
          <a:xfrm>
            <a:off x="415639" y="6252882"/>
            <a:ext cx="5886739" cy="201706"/>
          </a:xfrm>
        </p:spPr>
        <p:txBody>
          <a:bodyPr/>
          <a:lstStyle>
            <a:lvl1pPr>
              <a:defRPr/>
            </a:lvl1pPr>
          </a:lstStyle>
          <a:p>
            <a:r>
              <a:rPr lang="en-US" dirty="0" smtClean="0">
                <a:solidFill>
                  <a:srgbClr val="FFFFFF"/>
                </a:solidFill>
              </a:rPr>
              <a:t>Minnesota Task Force on Health Care Financing | Manatt, Phelps &amp; Phillips, LLP</a:t>
            </a:r>
            <a:endParaRPr lang="en-US" dirty="0">
              <a:solidFill>
                <a:srgbClr val="FFFFFF"/>
              </a:solidFill>
            </a:endParaRPr>
          </a:p>
        </p:txBody>
      </p:sp>
    </p:spTree>
    <p:extLst>
      <p:ext uri="{BB962C8B-B14F-4D97-AF65-F5344CB8AC3E}">
        <p14:creationId xmlns:p14="http://schemas.microsoft.com/office/powerpoint/2010/main" val="472333777"/>
      </p:ext>
    </p:extLst>
  </p:cSld>
  <p:clrMapOvr>
    <a:masterClrMapping/>
  </p:clrMapOvr>
  <p:transition spd="slow">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36" y="431966"/>
            <a:ext cx="7966364" cy="40007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5636" y="1344707"/>
            <a:ext cx="4087091" cy="47064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5" y="1344707"/>
            <a:ext cx="4087091" cy="47064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5639" y="6252882"/>
            <a:ext cx="5886739" cy="201706"/>
          </a:xfrm>
        </p:spPr>
        <p:txBody>
          <a:bodyPr/>
          <a:lstStyle>
            <a:lvl1pPr>
              <a:defRPr/>
            </a:lvl1pPr>
          </a:lstStyle>
          <a:p>
            <a:r>
              <a:rPr lang="en-US" dirty="0" smtClean="0">
                <a:solidFill>
                  <a:srgbClr val="FFFFFF"/>
                </a:solidFill>
              </a:rPr>
              <a:t>Minnesota Task Force on Health Care Financing | Manatt, Phelps &amp; Phillips, LLP</a:t>
            </a:r>
            <a:endParaRPr lang="en-US" dirty="0">
              <a:solidFill>
                <a:srgbClr val="FFFFFF"/>
              </a:solidFill>
            </a:endParaRPr>
          </a:p>
        </p:txBody>
      </p:sp>
    </p:spTree>
    <p:extLst>
      <p:ext uri="{BB962C8B-B14F-4D97-AF65-F5344CB8AC3E}">
        <p14:creationId xmlns:p14="http://schemas.microsoft.com/office/powerpoint/2010/main" val="1994781075"/>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65046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29271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4970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28175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408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P-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89850" y="6111875"/>
            <a:ext cx="10382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15925" y="358775"/>
            <a:ext cx="7966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1" tIns="45681" rIns="91361" bIns="45681" numCol="1" anchor="b" anchorCtr="0" compatLnSpc="1">
            <a:prstTxWarp prst="textNoShape">
              <a:avLst/>
            </a:prstTxWarp>
            <a:spAutoFit/>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415925" y="1344613"/>
            <a:ext cx="845026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1" tIns="0" rIns="91361" bIns="4568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13"/>
          <p:cNvSpPr txBox="1">
            <a:spLocks noChangeArrowheads="1"/>
          </p:cNvSpPr>
          <p:nvPr/>
        </p:nvSpPr>
        <p:spPr bwMode="auto">
          <a:xfrm>
            <a:off x="8575675" y="595313"/>
            <a:ext cx="241300" cy="223837"/>
          </a:xfrm>
          <a:prstGeom prst="rect">
            <a:avLst/>
          </a:prstGeom>
          <a:solidFill>
            <a:schemeClr val="tx2"/>
          </a:solidFill>
          <a:ln>
            <a:noFill/>
          </a:ln>
          <a:extLst/>
        </p:spPr>
        <p:txBody>
          <a:bodyPr wrap="none" lIns="0" tIns="0" rIns="0" bIns="0" anchor="ctr" anchorCtr="1"/>
          <a:lstStyle>
            <a:lvl1pPr defTabSz="646113">
              <a:defRPr sz="900">
                <a:solidFill>
                  <a:schemeClr val="tx1"/>
                </a:solidFill>
                <a:latin typeface="Arial" charset="0"/>
                <a:ea typeface="ＭＳ Ｐゴシック" pitchFamily="1" charset="-128"/>
              </a:defRPr>
            </a:lvl1pPr>
            <a:lvl2pPr marL="742950" indent="-285750" defTabSz="646113">
              <a:defRPr sz="900">
                <a:solidFill>
                  <a:schemeClr val="tx1"/>
                </a:solidFill>
                <a:latin typeface="Arial" charset="0"/>
                <a:ea typeface="ＭＳ Ｐゴシック" pitchFamily="1" charset="-128"/>
              </a:defRPr>
            </a:lvl2pPr>
            <a:lvl3pPr marL="1143000" indent="-228600" defTabSz="646113">
              <a:defRPr sz="900">
                <a:solidFill>
                  <a:schemeClr val="tx1"/>
                </a:solidFill>
                <a:latin typeface="Arial" charset="0"/>
                <a:ea typeface="ＭＳ Ｐゴシック" pitchFamily="1" charset="-128"/>
              </a:defRPr>
            </a:lvl3pPr>
            <a:lvl4pPr marL="1600200" indent="-228600" defTabSz="646113">
              <a:defRPr sz="900">
                <a:solidFill>
                  <a:schemeClr val="tx1"/>
                </a:solidFill>
                <a:latin typeface="Arial" charset="0"/>
                <a:ea typeface="ＭＳ Ｐゴシック" pitchFamily="1" charset="-128"/>
              </a:defRPr>
            </a:lvl4pPr>
            <a:lvl5pPr marL="2057400" indent="-228600" defTabSz="646113">
              <a:defRPr sz="900">
                <a:solidFill>
                  <a:schemeClr val="tx1"/>
                </a:solidFill>
                <a:latin typeface="Arial" charset="0"/>
                <a:ea typeface="ＭＳ Ｐゴシック" pitchFamily="1" charset="-128"/>
              </a:defRPr>
            </a:lvl5pPr>
            <a:lvl6pPr marL="25146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6pPr>
            <a:lvl7pPr marL="29718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7pPr>
            <a:lvl8pPr marL="34290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8pPr>
            <a:lvl9pPr marL="38862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9pPr>
          </a:lstStyle>
          <a:p>
            <a:pPr algn="ctr" fontAlgn="base">
              <a:spcBef>
                <a:spcPct val="50000"/>
              </a:spcBef>
              <a:spcAft>
                <a:spcPct val="90000"/>
              </a:spcAft>
              <a:buClr>
                <a:srgbClr val="B2B2B2"/>
              </a:buClr>
              <a:buSzPct val="80000"/>
              <a:buFont typeface="Arial" charset="0"/>
              <a:buNone/>
              <a:defRPr/>
            </a:pPr>
            <a:fld id="{B26F1C3F-68BB-40BE-9A34-43FD752E9508}" type="slidenum">
              <a:rPr lang="en-US" sz="1000">
                <a:solidFill>
                  <a:srgbClr val="FFFFFF"/>
                </a:solidFill>
                <a:latin typeface="Franklin Gothic Medium" pitchFamily="34" charset="0"/>
                <a:cs typeface="Arial" charset="0"/>
              </a:rPr>
              <a:pPr algn="ctr" fontAlgn="base">
                <a:spcBef>
                  <a:spcPct val="50000"/>
                </a:spcBef>
                <a:spcAft>
                  <a:spcPct val="90000"/>
                </a:spcAft>
                <a:buClr>
                  <a:srgbClr val="B2B2B2"/>
                </a:buClr>
                <a:buSzPct val="80000"/>
                <a:buFont typeface="Arial" charset="0"/>
                <a:buNone/>
                <a:defRPr/>
              </a:pPr>
              <a:t>‹#›</a:t>
            </a:fld>
            <a:endParaRPr lang="en-US" sz="1000" dirty="0">
              <a:solidFill>
                <a:srgbClr val="FFFFFF"/>
              </a:solidFill>
              <a:latin typeface="Franklin Gothic Medium" pitchFamily="34" charset="0"/>
              <a:cs typeface="Arial" charset="0"/>
            </a:endParaRPr>
          </a:p>
        </p:txBody>
      </p:sp>
      <p:sp>
        <p:nvSpPr>
          <p:cNvPr id="2054" name="Line 12"/>
          <p:cNvSpPr>
            <a:spLocks noChangeShapeType="1"/>
          </p:cNvSpPr>
          <p:nvPr/>
        </p:nvSpPr>
        <p:spPr bwMode="auto">
          <a:xfrm>
            <a:off x="415925" y="806450"/>
            <a:ext cx="831215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6661" tIns="48331" rIns="96661" bIns="48331"/>
          <a:lstStyle/>
          <a:p>
            <a:pPr fontAlgn="base">
              <a:spcBef>
                <a:spcPct val="0"/>
              </a:spcBef>
              <a:spcAft>
                <a:spcPct val="0"/>
              </a:spcAft>
            </a:pPr>
            <a:endParaRPr lang="en-US" dirty="0">
              <a:solidFill>
                <a:srgbClr val="000000"/>
              </a:solidFill>
              <a:cs typeface="Arial" charset="0"/>
            </a:endParaRPr>
          </a:p>
        </p:txBody>
      </p:sp>
    </p:spTree>
    <p:extLst>
      <p:ext uri="{BB962C8B-B14F-4D97-AF65-F5344CB8AC3E}">
        <p14:creationId xmlns:p14="http://schemas.microsoft.com/office/powerpoint/2010/main" val="42795296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sldNum="0" hdr="0" dt="0"/>
  <p:txStyles>
    <p:titleStyle>
      <a:lvl1pPr algn="l" rtl="0" eaLnBrk="0" fontAlgn="base" hangingPunct="0">
        <a:spcBef>
          <a:spcPct val="0"/>
        </a:spcBef>
        <a:spcAft>
          <a:spcPct val="0"/>
        </a:spcAft>
        <a:defRPr sz="2500">
          <a:solidFill>
            <a:schemeClr val="tx1"/>
          </a:solidFill>
          <a:latin typeface="+mj-lt"/>
          <a:ea typeface="MS PGothic" pitchFamily="34" charset="-128"/>
          <a:cs typeface="ＭＳ Ｐゴシック" pitchFamily="1" charset="-128"/>
        </a:defRPr>
      </a:lvl1pPr>
      <a:lvl2pPr algn="l" rtl="0" eaLnBrk="0" fontAlgn="base" hangingPunct="0">
        <a:spcBef>
          <a:spcPct val="0"/>
        </a:spcBef>
        <a:spcAft>
          <a:spcPct val="0"/>
        </a:spcAft>
        <a:defRPr sz="2500">
          <a:solidFill>
            <a:schemeClr val="tx1"/>
          </a:solidFill>
          <a:latin typeface="Calibri" charset="0"/>
          <a:ea typeface="MS PGothic" pitchFamily="34" charset="-128"/>
          <a:cs typeface="ＭＳ Ｐゴシック" pitchFamily="1" charset="-128"/>
        </a:defRPr>
      </a:lvl2pPr>
      <a:lvl3pPr algn="l" rtl="0" eaLnBrk="0" fontAlgn="base" hangingPunct="0">
        <a:spcBef>
          <a:spcPct val="0"/>
        </a:spcBef>
        <a:spcAft>
          <a:spcPct val="0"/>
        </a:spcAft>
        <a:defRPr sz="2500">
          <a:solidFill>
            <a:schemeClr val="tx1"/>
          </a:solidFill>
          <a:latin typeface="Calibri" charset="0"/>
          <a:ea typeface="MS PGothic" pitchFamily="34" charset="-128"/>
          <a:cs typeface="ＭＳ Ｐゴシック" pitchFamily="1" charset="-128"/>
        </a:defRPr>
      </a:lvl3pPr>
      <a:lvl4pPr algn="l" rtl="0" eaLnBrk="0" fontAlgn="base" hangingPunct="0">
        <a:spcBef>
          <a:spcPct val="0"/>
        </a:spcBef>
        <a:spcAft>
          <a:spcPct val="0"/>
        </a:spcAft>
        <a:defRPr sz="2500">
          <a:solidFill>
            <a:schemeClr val="tx1"/>
          </a:solidFill>
          <a:latin typeface="Calibri" charset="0"/>
          <a:ea typeface="MS PGothic" pitchFamily="34" charset="-128"/>
          <a:cs typeface="ＭＳ Ｐゴシック" pitchFamily="1" charset="-128"/>
        </a:defRPr>
      </a:lvl4pPr>
      <a:lvl5pPr algn="l" rtl="0" eaLnBrk="0" fontAlgn="base" hangingPunct="0">
        <a:spcBef>
          <a:spcPct val="0"/>
        </a:spcBef>
        <a:spcAft>
          <a:spcPct val="0"/>
        </a:spcAft>
        <a:defRPr sz="2500">
          <a:solidFill>
            <a:schemeClr val="tx1"/>
          </a:solidFill>
          <a:latin typeface="Calibri" charset="0"/>
          <a:ea typeface="MS PGothic" pitchFamily="34" charset="-128"/>
          <a:cs typeface="ＭＳ Ｐゴシック" pitchFamily="1" charset="-128"/>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p:titleStyle>
    <p:bodyStyle>
      <a:lvl1pPr marL="307975" indent="-307975" algn="l" rtl="0" eaLnBrk="0" fontAlgn="base" hangingPunct="0">
        <a:spcBef>
          <a:spcPct val="0"/>
        </a:spcBef>
        <a:spcAft>
          <a:spcPct val="50000"/>
        </a:spcAft>
        <a:buClr>
          <a:srgbClr val="EC1608"/>
        </a:buClr>
        <a:buFont typeface="Arial" charset="0"/>
        <a:defRPr>
          <a:solidFill>
            <a:schemeClr val="tx1"/>
          </a:solidFill>
          <a:latin typeface="+mn-lt"/>
          <a:ea typeface="MS PGothic" pitchFamily="34" charset="-128"/>
          <a:cs typeface="ＭＳ Ｐゴシック" pitchFamily="1" charset="-128"/>
        </a:defRPr>
      </a:lvl1pPr>
      <a:lvl2pPr marL="354013" indent="-150813" algn="l" rtl="0" eaLnBrk="0" fontAlgn="base" hangingPunct="0">
        <a:spcBef>
          <a:spcPct val="0"/>
        </a:spcBef>
        <a:spcAft>
          <a:spcPct val="50000"/>
        </a:spcAft>
        <a:buClr>
          <a:schemeClr val="tx2"/>
        </a:buClr>
        <a:buFont typeface="Wingdings" pitchFamily="2" charset="2"/>
        <a:buChar char="§"/>
        <a:defRPr sz="1400">
          <a:solidFill>
            <a:schemeClr val="tx1"/>
          </a:solidFill>
          <a:latin typeface="+mn-lt"/>
          <a:ea typeface="MS PGothic" pitchFamily="34" charset="-128"/>
          <a:cs typeface="ＭＳ Ｐゴシック"/>
        </a:defRPr>
      </a:lvl2pPr>
      <a:lvl3pPr marL="668338" indent="-152400" algn="l" rtl="0" eaLnBrk="0" fontAlgn="base" hangingPunct="0">
        <a:spcBef>
          <a:spcPct val="0"/>
        </a:spcBef>
        <a:spcAft>
          <a:spcPct val="50000"/>
        </a:spcAft>
        <a:buClr>
          <a:schemeClr val="accent2"/>
        </a:buClr>
        <a:buFont typeface="Arial" charset="0"/>
        <a:buChar char="–"/>
        <a:defRPr sz="1400">
          <a:solidFill>
            <a:schemeClr val="tx1"/>
          </a:solidFill>
          <a:latin typeface="+mn-lt"/>
          <a:ea typeface="MS PGothic" pitchFamily="34" charset="-128"/>
          <a:cs typeface="ＭＳ Ｐゴシック"/>
        </a:defRPr>
      </a:lvl3pPr>
      <a:lvl4pPr marL="971550" indent="-157163" algn="l" rtl="0" eaLnBrk="0" fontAlgn="base" hangingPunct="0">
        <a:spcBef>
          <a:spcPct val="0"/>
        </a:spcBef>
        <a:spcAft>
          <a:spcPct val="50000"/>
        </a:spcAft>
        <a:buClr>
          <a:schemeClr val="hlink"/>
        </a:buClr>
        <a:buFont typeface="Arial" charset="0"/>
        <a:buChar char="»"/>
        <a:defRPr sz="1400">
          <a:solidFill>
            <a:schemeClr val="tx1"/>
          </a:solidFill>
          <a:latin typeface="+mn-lt"/>
          <a:ea typeface="MS PGothic" pitchFamily="34" charset="-128"/>
          <a:cs typeface="ＭＳ Ｐゴシック"/>
        </a:defRPr>
      </a:lvl4pPr>
      <a:lvl5pPr marL="1230313" indent="-155575" algn="l" rtl="0" eaLnBrk="0" fontAlgn="base" hangingPunct="0">
        <a:spcBef>
          <a:spcPct val="0"/>
        </a:spcBef>
        <a:spcAft>
          <a:spcPct val="50000"/>
        </a:spcAft>
        <a:buClr>
          <a:schemeClr val="accent1"/>
        </a:buClr>
        <a:buFont typeface="Arial" charset="0"/>
        <a:buChar char="&gt;"/>
        <a:defRPr sz="1400">
          <a:solidFill>
            <a:schemeClr val="tx1"/>
          </a:solidFill>
          <a:latin typeface="+mn-lt"/>
          <a:ea typeface="MS PGothic" pitchFamily="34" charset="-128"/>
          <a:cs typeface="ＭＳ Ｐゴシック"/>
        </a:defRPr>
      </a:lvl5pPr>
      <a:lvl6pPr marL="16875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6pPr>
      <a:lvl7pPr marL="21447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7pPr>
      <a:lvl8pPr marL="26019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8pPr>
      <a:lvl9pPr marL="30591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15925" y="312738"/>
            <a:ext cx="7966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p>
            <a:pPr lvl="0"/>
            <a:r>
              <a:rPr lang="en-US" smtClean="0"/>
              <a:t>Click to edit Master title style</a:t>
            </a:r>
          </a:p>
        </p:txBody>
      </p:sp>
      <p:sp>
        <p:nvSpPr>
          <p:cNvPr id="5123" name="Rectangle 3"/>
          <p:cNvSpPr>
            <a:spLocks noGrp="1" noChangeArrowheads="1"/>
          </p:cNvSpPr>
          <p:nvPr>
            <p:ph type="body" idx="1"/>
          </p:nvPr>
        </p:nvSpPr>
        <p:spPr bwMode="auto">
          <a:xfrm>
            <a:off x="419100" y="1343025"/>
            <a:ext cx="8447088" cy="4633913"/>
          </a:xfrm>
          <a:prstGeom prst="rect">
            <a:avLst/>
          </a:prstGeom>
          <a:solidFill>
            <a:srgbClr val="EAEAEA"/>
          </a:solidFill>
          <a:ln w="38100">
            <a:solidFill>
              <a:schemeClr val="tx2"/>
            </a:solidFill>
            <a:miter lim="800000"/>
            <a:headEnd/>
            <a:tailEnd/>
          </a:ln>
        </p:spPr>
        <p:txBody>
          <a:bodyPr vert="horz" wrap="square" lIns="9144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13"/>
          <p:cNvSpPr txBox="1">
            <a:spLocks noChangeArrowheads="1"/>
          </p:cNvSpPr>
          <p:nvPr/>
        </p:nvSpPr>
        <p:spPr bwMode="auto">
          <a:xfrm>
            <a:off x="8562975" y="646113"/>
            <a:ext cx="165100" cy="160337"/>
          </a:xfrm>
          <a:prstGeom prst="rect">
            <a:avLst/>
          </a:prstGeom>
          <a:solidFill>
            <a:schemeClr val="tx2"/>
          </a:solidFill>
          <a:ln>
            <a:noFill/>
          </a:ln>
          <a:extLst/>
        </p:spPr>
        <p:txBody>
          <a:bodyPr wrap="none" lIns="0" tIns="0" rIns="0" bIns="0" anchor="ctr" anchorCtr="1"/>
          <a:lstStyle>
            <a:lvl1pPr defTabSz="646113" eaLnBrk="0" hangingPunct="0">
              <a:defRPr sz="1100" b="1">
                <a:solidFill>
                  <a:schemeClr val="tx1"/>
                </a:solidFill>
                <a:latin typeface="Arial Unicode MS" pitchFamily="34" charset="-128"/>
                <a:ea typeface="ＭＳ Ｐゴシック" charset="-128"/>
              </a:defRPr>
            </a:lvl1pPr>
            <a:lvl2pPr marL="742950" indent="-285750" defTabSz="646113" eaLnBrk="0" hangingPunct="0">
              <a:defRPr sz="1100" b="1">
                <a:solidFill>
                  <a:schemeClr val="tx1"/>
                </a:solidFill>
                <a:latin typeface="Arial Unicode MS" pitchFamily="34" charset="-128"/>
                <a:ea typeface="ＭＳ Ｐゴシック" charset="-128"/>
              </a:defRPr>
            </a:lvl2pPr>
            <a:lvl3pPr marL="1143000" indent="-228600" defTabSz="646113" eaLnBrk="0" hangingPunct="0">
              <a:defRPr sz="1100" b="1">
                <a:solidFill>
                  <a:schemeClr val="tx1"/>
                </a:solidFill>
                <a:latin typeface="Arial Unicode MS" pitchFamily="34" charset="-128"/>
                <a:ea typeface="ＭＳ Ｐゴシック" charset="-128"/>
              </a:defRPr>
            </a:lvl3pPr>
            <a:lvl4pPr marL="1600200" indent="-228600" defTabSz="646113" eaLnBrk="0" hangingPunct="0">
              <a:defRPr sz="1100" b="1">
                <a:solidFill>
                  <a:schemeClr val="tx1"/>
                </a:solidFill>
                <a:latin typeface="Arial Unicode MS" pitchFamily="34" charset="-128"/>
                <a:ea typeface="ＭＳ Ｐゴシック" charset="-128"/>
              </a:defRPr>
            </a:lvl4pPr>
            <a:lvl5pPr marL="2057400" indent="-228600" defTabSz="646113" eaLnBrk="0" hangingPunct="0">
              <a:defRPr sz="1100" b="1">
                <a:solidFill>
                  <a:schemeClr val="tx1"/>
                </a:solidFill>
                <a:latin typeface="Arial Unicode MS" pitchFamily="34" charset="-128"/>
                <a:ea typeface="ＭＳ Ｐゴシック" charset="-128"/>
              </a:defRPr>
            </a:lvl5pPr>
            <a:lvl6pPr marL="2514600" indent="-228600" defTabSz="646113" eaLnBrk="0" fontAlgn="base" hangingPunct="0">
              <a:spcBef>
                <a:spcPct val="0"/>
              </a:spcBef>
              <a:spcAft>
                <a:spcPct val="0"/>
              </a:spcAft>
              <a:defRPr sz="1100" b="1">
                <a:solidFill>
                  <a:schemeClr val="tx1"/>
                </a:solidFill>
                <a:latin typeface="Arial Unicode MS" pitchFamily="34" charset="-128"/>
                <a:ea typeface="ＭＳ Ｐゴシック" charset="-128"/>
              </a:defRPr>
            </a:lvl6pPr>
            <a:lvl7pPr marL="2971800" indent="-228600" defTabSz="646113" eaLnBrk="0" fontAlgn="base" hangingPunct="0">
              <a:spcBef>
                <a:spcPct val="0"/>
              </a:spcBef>
              <a:spcAft>
                <a:spcPct val="0"/>
              </a:spcAft>
              <a:defRPr sz="1100" b="1">
                <a:solidFill>
                  <a:schemeClr val="tx1"/>
                </a:solidFill>
                <a:latin typeface="Arial Unicode MS" pitchFamily="34" charset="-128"/>
                <a:ea typeface="ＭＳ Ｐゴシック" charset="-128"/>
              </a:defRPr>
            </a:lvl7pPr>
            <a:lvl8pPr marL="3429000" indent="-228600" defTabSz="646113" eaLnBrk="0" fontAlgn="base" hangingPunct="0">
              <a:spcBef>
                <a:spcPct val="0"/>
              </a:spcBef>
              <a:spcAft>
                <a:spcPct val="0"/>
              </a:spcAft>
              <a:defRPr sz="1100" b="1">
                <a:solidFill>
                  <a:schemeClr val="tx1"/>
                </a:solidFill>
                <a:latin typeface="Arial Unicode MS" pitchFamily="34" charset="-128"/>
                <a:ea typeface="ＭＳ Ｐゴシック" charset="-128"/>
              </a:defRPr>
            </a:lvl8pPr>
            <a:lvl9pPr marL="3886200" indent="-228600" defTabSz="646113" eaLnBrk="0" fontAlgn="base" hangingPunct="0">
              <a:spcBef>
                <a:spcPct val="0"/>
              </a:spcBef>
              <a:spcAft>
                <a:spcPct val="0"/>
              </a:spcAft>
              <a:defRPr sz="1100" b="1">
                <a:solidFill>
                  <a:schemeClr val="tx1"/>
                </a:solidFill>
                <a:latin typeface="Arial Unicode MS" pitchFamily="34" charset="-128"/>
                <a:ea typeface="ＭＳ Ｐゴシック" charset="-128"/>
              </a:defRPr>
            </a:lvl9pPr>
          </a:lstStyle>
          <a:p>
            <a:pPr algn="ctr" eaLnBrk="1" fontAlgn="base" hangingPunct="1">
              <a:spcBef>
                <a:spcPct val="50000"/>
              </a:spcBef>
              <a:spcAft>
                <a:spcPct val="90000"/>
              </a:spcAft>
              <a:buClr>
                <a:srgbClr val="B2B2B2"/>
              </a:buClr>
              <a:buSzPct val="80000"/>
              <a:buFont typeface="Arial" charset="0"/>
              <a:buNone/>
              <a:defRPr/>
            </a:pPr>
            <a:fld id="{38A29E63-2C6F-4A12-BE8D-4287DC8A4B9A}" type="slidenum">
              <a:rPr lang="en-US" sz="1050" b="0" smtClean="0">
                <a:solidFill>
                  <a:srgbClr val="FFFFFF"/>
                </a:solidFill>
                <a:latin typeface="Franklin Gothic Medium" pitchFamily="34" charset="0"/>
                <a:cs typeface="Times New Roman" pitchFamily="18" charset="0"/>
              </a:rPr>
              <a:pPr algn="ctr" eaLnBrk="1" fontAlgn="base" hangingPunct="1">
                <a:spcBef>
                  <a:spcPct val="50000"/>
                </a:spcBef>
                <a:spcAft>
                  <a:spcPct val="90000"/>
                </a:spcAft>
                <a:buClr>
                  <a:srgbClr val="B2B2B2"/>
                </a:buClr>
                <a:buSzPct val="80000"/>
                <a:buFont typeface="Arial" charset="0"/>
                <a:buNone/>
                <a:defRPr/>
              </a:pPr>
              <a:t>‹#›</a:t>
            </a:fld>
            <a:endParaRPr lang="en-US" sz="700" b="0" dirty="0" smtClean="0">
              <a:solidFill>
                <a:srgbClr val="FFFFFF"/>
              </a:solidFill>
              <a:latin typeface="Franklin Gothic Medium" pitchFamily="34" charset="0"/>
              <a:cs typeface="Times New Roman" pitchFamily="18" charset="0"/>
            </a:endParaRPr>
          </a:p>
        </p:txBody>
      </p:sp>
      <p:sp>
        <p:nvSpPr>
          <p:cNvPr id="5125" name="Line 12"/>
          <p:cNvSpPr>
            <a:spLocks noChangeShapeType="1"/>
          </p:cNvSpPr>
          <p:nvPr/>
        </p:nvSpPr>
        <p:spPr bwMode="auto">
          <a:xfrm>
            <a:off x="415925" y="806450"/>
            <a:ext cx="831215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6661" tIns="48331" rIns="96661" bIns="48331"/>
          <a:lstStyle/>
          <a:p>
            <a:pPr fontAlgn="base">
              <a:spcBef>
                <a:spcPct val="0"/>
              </a:spcBef>
              <a:spcAft>
                <a:spcPct val="0"/>
              </a:spcAft>
            </a:pPr>
            <a:endParaRPr lang="en-US" sz="900" dirty="0">
              <a:solidFill>
                <a:srgbClr val="000000"/>
              </a:solidFill>
              <a:ea typeface="ＭＳ Ｐゴシック" pitchFamily="34" charset="-128"/>
            </a:endParaRPr>
          </a:p>
        </p:txBody>
      </p:sp>
      <p:pic>
        <p:nvPicPr>
          <p:cNvPr id="5126" name="Picture 7" descr="MP-logo_RG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01000" y="6205538"/>
            <a:ext cx="9191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1"/>
          <p:cNvSpPr>
            <a:spLocks noChangeArrowheads="1"/>
          </p:cNvSpPr>
          <p:nvPr/>
        </p:nvSpPr>
        <p:spPr bwMode="auto">
          <a:xfrm>
            <a:off x="0" y="6232525"/>
            <a:ext cx="7848600" cy="4572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58" tIns="50929" rIns="101858" bIns="50929" anchor="ctr"/>
          <a:lstStyle/>
          <a:p>
            <a:pPr fontAlgn="base">
              <a:spcBef>
                <a:spcPct val="0"/>
              </a:spcBef>
              <a:spcAft>
                <a:spcPct val="0"/>
              </a:spcAft>
            </a:pPr>
            <a:endParaRPr lang="en-US" sz="1100" b="1" dirty="0">
              <a:solidFill>
                <a:srgbClr val="000000"/>
              </a:solidFill>
              <a:latin typeface="Arial Unicode MS" pitchFamily="34" charset="-128"/>
              <a:ea typeface="ＭＳ Ｐゴシック" pitchFamily="34" charset="-128"/>
              <a:cs typeface="Arial" pitchFamily="34" charset="0"/>
            </a:endParaRPr>
          </a:p>
        </p:txBody>
      </p:sp>
    </p:spTree>
    <p:extLst>
      <p:ext uri="{BB962C8B-B14F-4D97-AF65-F5344CB8AC3E}">
        <p14:creationId xmlns:p14="http://schemas.microsoft.com/office/powerpoint/2010/main" val="200461946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p:titleStyle>
    <p:bodyStyle>
      <a:lvl1pPr marL="307975" indent="-307975" algn="l" rtl="0" eaLnBrk="0" fontAlgn="base" hangingPunct="0">
        <a:spcBef>
          <a:spcPct val="0"/>
        </a:spcBef>
        <a:spcAft>
          <a:spcPct val="50000"/>
        </a:spcAft>
        <a:buClr>
          <a:srgbClr val="EC1608"/>
        </a:buClr>
        <a:buFont typeface="Arial" pitchFamily="34" charset="0"/>
        <a:defRPr>
          <a:solidFill>
            <a:schemeClr val="tx1"/>
          </a:solidFill>
          <a:latin typeface="+mn-lt"/>
          <a:ea typeface="ＭＳ Ｐゴシック" pitchFamily="34" charset="-128"/>
          <a:cs typeface="MS PGothic"/>
        </a:defRPr>
      </a:lvl1pPr>
      <a:lvl2pPr marL="354013" indent="-150813" algn="l" rtl="0" eaLnBrk="0" fontAlgn="base" hangingPunct="0">
        <a:spcBef>
          <a:spcPct val="0"/>
        </a:spcBef>
        <a:spcAft>
          <a:spcPct val="50000"/>
        </a:spcAft>
        <a:buClr>
          <a:schemeClr val="tx2"/>
        </a:buClr>
        <a:buFont typeface="Wingdings" pitchFamily="2" charset="2"/>
        <a:buChar char="§"/>
        <a:defRPr sz="1600">
          <a:solidFill>
            <a:schemeClr val="tx1"/>
          </a:solidFill>
          <a:latin typeface="+mn-lt"/>
          <a:ea typeface="ＭＳ Ｐゴシック" pitchFamily="34" charset="-128"/>
          <a:cs typeface="MS PGothic"/>
        </a:defRPr>
      </a:lvl2pPr>
      <a:lvl3pPr marL="668338" indent="-152400" algn="l" rtl="0" eaLnBrk="0" fontAlgn="base" hangingPunct="0">
        <a:spcBef>
          <a:spcPct val="0"/>
        </a:spcBef>
        <a:spcAft>
          <a:spcPct val="50000"/>
        </a:spcAft>
        <a:buClr>
          <a:schemeClr val="accent2"/>
        </a:buClr>
        <a:buFont typeface="Arial" pitchFamily="34" charset="0"/>
        <a:buChar char="–"/>
        <a:defRPr sz="1600">
          <a:solidFill>
            <a:schemeClr val="tx1"/>
          </a:solidFill>
          <a:latin typeface="+mn-lt"/>
          <a:ea typeface="ＭＳ Ｐゴシック" pitchFamily="34" charset="-128"/>
          <a:cs typeface="MS PGothic"/>
        </a:defRPr>
      </a:lvl3pPr>
      <a:lvl4pPr marL="971550" indent="-157163" algn="l" rtl="0" eaLnBrk="0" fontAlgn="base" hangingPunct="0">
        <a:spcBef>
          <a:spcPct val="0"/>
        </a:spcBef>
        <a:spcAft>
          <a:spcPct val="50000"/>
        </a:spcAft>
        <a:buClr>
          <a:schemeClr val="hlink"/>
        </a:buClr>
        <a:buFont typeface="Arial" pitchFamily="34" charset="0"/>
        <a:buChar char="»"/>
        <a:defRPr sz="1600">
          <a:solidFill>
            <a:schemeClr val="tx1"/>
          </a:solidFill>
          <a:latin typeface="+mn-lt"/>
          <a:ea typeface="ＭＳ Ｐゴシック" pitchFamily="34" charset="-128"/>
          <a:cs typeface="MS PGothic"/>
        </a:defRPr>
      </a:lvl4pPr>
      <a:lvl5pPr marL="1230313" indent="-155575" algn="l" rtl="0" eaLnBrk="0" fontAlgn="base" hangingPunct="0">
        <a:spcBef>
          <a:spcPct val="0"/>
        </a:spcBef>
        <a:spcAft>
          <a:spcPct val="50000"/>
        </a:spcAft>
        <a:buClr>
          <a:schemeClr val="accent1"/>
        </a:buClr>
        <a:buFont typeface="Arial" pitchFamily="34" charset="0"/>
        <a:buChar char="&gt;"/>
        <a:defRPr sz="1600">
          <a:solidFill>
            <a:schemeClr val="tx1"/>
          </a:solidFill>
          <a:latin typeface="+mn-lt"/>
          <a:ea typeface="ＭＳ Ｐゴシック" pitchFamily="34" charset="-128"/>
          <a:cs typeface="MS PGothic"/>
        </a:defRPr>
      </a:lvl5pPr>
      <a:lvl6pPr marL="16875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6pPr>
      <a:lvl7pPr marL="21447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7pPr>
      <a:lvl8pPr marL="26019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8pPr>
      <a:lvl9pPr marL="30591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998268-844E-46BF-ABDB-F3B278F4B8A3}" type="datetimeFigureOut">
              <a:rPr lang="en-US">
                <a:solidFill>
                  <a:prstClr val="black">
                    <a:tint val="75000"/>
                  </a:prstClr>
                </a:solidFill>
              </a:rPr>
              <a:pPr>
                <a:defRPr/>
              </a:pPr>
              <a:t>5/6/2016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B27365-30DA-4F9F-AD25-5888FB266B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597343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15637" y="6118414"/>
            <a:ext cx="8312727" cy="477651"/>
            <a:chOff x="457200" y="6934200"/>
            <a:chExt cx="9144000" cy="541338"/>
          </a:xfrm>
        </p:grpSpPr>
        <p:sp>
          <p:nvSpPr>
            <p:cNvPr id="676891" name="Rectangle 27"/>
            <p:cNvSpPr>
              <a:spLocks noChangeArrowheads="1"/>
            </p:cNvSpPr>
            <p:nvPr userDrawn="1"/>
          </p:nvSpPr>
          <p:spPr bwMode="blackWhite">
            <a:xfrm>
              <a:off x="457200" y="6934200"/>
              <a:ext cx="8001000" cy="539750"/>
            </a:xfrm>
            <a:prstGeom prst="rect">
              <a:avLst/>
            </a:prstGeom>
            <a:solidFill>
              <a:srgbClr val="336699"/>
            </a:solidFill>
            <a:ln>
              <a:noFill/>
            </a:ln>
            <a:effectLst/>
            <a:extLst/>
          </p:spPr>
          <p:txBody>
            <a:bodyPr wrap="none" anchor="ctr"/>
            <a:lstStyle/>
            <a:p>
              <a:pPr eaLnBrk="0" fontAlgn="base" hangingPunct="0">
                <a:spcBef>
                  <a:spcPct val="0"/>
                </a:spcBef>
                <a:spcAft>
                  <a:spcPct val="0"/>
                </a:spcAft>
              </a:pPr>
              <a:endParaRPr lang="en-US" sz="2000" dirty="0">
                <a:solidFill>
                  <a:srgbClr val="000000"/>
                </a:solidFill>
                <a:latin typeface="Georgia" pitchFamily="18" charset="0"/>
              </a:endParaRPr>
            </a:p>
          </p:txBody>
        </p:sp>
        <p:pic>
          <p:nvPicPr>
            <p:cNvPr id="676892" name="Picture 28" descr="MP-logo_RGB"/>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458200" y="6934200"/>
              <a:ext cx="1143000" cy="541338"/>
            </a:xfrm>
            <a:prstGeom prst="rect">
              <a:avLst/>
            </a:prstGeom>
            <a:noFill/>
            <a:extLst>
              <a:ext uri="{909E8E84-426E-40DD-AFC4-6F175D3DCCD1}">
                <a14:hiddenFill xmlns:a14="http://schemas.microsoft.com/office/drawing/2010/main">
                  <a:solidFill>
                    <a:srgbClr val="FFFFFF"/>
                  </a:solidFill>
                </a14:hiddenFill>
              </a:ext>
            </a:extLst>
          </p:spPr>
        </p:pic>
      </p:grpSp>
      <p:sp>
        <p:nvSpPr>
          <p:cNvPr id="676893" name="Rectangle 2"/>
          <p:cNvSpPr>
            <a:spLocks noGrp="1" noChangeArrowheads="1"/>
          </p:cNvSpPr>
          <p:nvPr userDrawn="1">
            <p:ph type="title"/>
          </p:nvPr>
        </p:nvSpPr>
        <p:spPr bwMode="auto">
          <a:xfrm>
            <a:off x="415636" y="431966"/>
            <a:ext cx="7966364" cy="40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2" tIns="45692" rIns="91382" bIns="45692" numCol="1" anchor="b" anchorCtr="0" compatLnSpc="1">
            <a:prstTxWarp prst="textNoShape">
              <a:avLst/>
            </a:prstTxWarp>
            <a:spAutoFit/>
          </a:bodyPr>
          <a:lstStyle/>
          <a:p>
            <a:pPr lvl="0"/>
            <a:r>
              <a:rPr lang="en-US" smtClean="0"/>
              <a:t>Click to edit Master title style</a:t>
            </a:r>
          </a:p>
        </p:txBody>
      </p:sp>
      <p:sp>
        <p:nvSpPr>
          <p:cNvPr id="1036" name="Line 12"/>
          <p:cNvSpPr>
            <a:spLocks noChangeShapeType="1"/>
          </p:cNvSpPr>
          <p:nvPr userDrawn="1"/>
        </p:nvSpPr>
        <p:spPr bwMode="auto">
          <a:xfrm>
            <a:off x="415637" y="806824"/>
            <a:ext cx="8312727" cy="0"/>
          </a:xfrm>
          <a:prstGeom prst="line">
            <a:avLst/>
          </a:prstGeom>
          <a:noFill/>
          <a:ln w="25400">
            <a:solidFill>
              <a:schemeClr val="tx2"/>
            </a:solidFill>
            <a:round/>
            <a:headEnd/>
            <a:tailEnd/>
          </a:ln>
          <a:effectLst/>
        </p:spPr>
        <p:txBody>
          <a:bodyPr lIns="86724" tIns="43362" rIns="86724" bIns="43362"/>
          <a:lstStyle/>
          <a:p>
            <a:pPr fontAlgn="base">
              <a:spcBef>
                <a:spcPct val="0"/>
              </a:spcBef>
              <a:spcAft>
                <a:spcPct val="0"/>
              </a:spcAft>
              <a:defRPr/>
            </a:pPr>
            <a:endParaRPr lang="en-US" dirty="0">
              <a:solidFill>
                <a:srgbClr val="000000"/>
              </a:solidFill>
            </a:endParaRPr>
          </a:p>
        </p:txBody>
      </p:sp>
      <p:sp>
        <p:nvSpPr>
          <p:cNvPr id="676897" name="Rectangle 33"/>
          <p:cNvSpPr>
            <a:spLocks noGrp="1" noChangeArrowheads="1"/>
          </p:cNvSpPr>
          <p:nvPr userDrawn="1">
            <p:ph type="ftr" sz="quarter" idx="3"/>
          </p:nvPr>
        </p:nvSpPr>
        <p:spPr bwMode="auto">
          <a:xfrm>
            <a:off x="415639" y="6252882"/>
            <a:ext cx="5886739" cy="20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43" tIns="0" rIns="0" bIns="0" numCol="1" anchor="ctr" anchorCtr="0" compatLnSpc="1">
            <a:prstTxWarp prst="textNoShape">
              <a:avLst/>
            </a:prstTxWarp>
          </a:bodyPr>
          <a:lstStyle>
            <a:lvl1pPr>
              <a:lnSpc>
                <a:spcPct val="80000"/>
              </a:lnSpc>
              <a:spcBef>
                <a:spcPct val="10000"/>
              </a:spcBef>
              <a:spcAft>
                <a:spcPct val="10000"/>
              </a:spcAft>
              <a:defRPr sz="900">
                <a:solidFill>
                  <a:schemeClr val="bg1"/>
                </a:solidFill>
                <a:latin typeface="+mn-lt"/>
                <a:ea typeface="MS PGothic"/>
                <a:cs typeface="MS PGothic"/>
              </a:defRPr>
            </a:lvl1pPr>
          </a:lstStyle>
          <a:p>
            <a:pPr eaLnBrk="0" fontAlgn="base" hangingPunct="0"/>
            <a:r>
              <a:rPr lang="en-US" dirty="0" smtClean="0">
                <a:solidFill>
                  <a:srgbClr val="FFFFFF"/>
                </a:solidFill>
              </a:rPr>
              <a:t>Minnesota Task Force on Health Care Financing | Manatt, Phelps &amp; Phillips, LLP</a:t>
            </a:r>
            <a:endParaRPr lang="en-US" dirty="0">
              <a:solidFill>
                <a:srgbClr val="FFFFFF"/>
              </a:solidFill>
            </a:endParaRPr>
          </a:p>
        </p:txBody>
      </p:sp>
      <p:sp>
        <p:nvSpPr>
          <p:cNvPr id="676898" name="Rectangle 3"/>
          <p:cNvSpPr>
            <a:spLocks noGrp="1" noChangeArrowheads="1"/>
          </p:cNvSpPr>
          <p:nvPr userDrawn="1">
            <p:ph type="body" idx="1"/>
          </p:nvPr>
        </p:nvSpPr>
        <p:spPr bwMode="auto">
          <a:xfrm>
            <a:off x="415637" y="1344707"/>
            <a:ext cx="8312727" cy="470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2" tIns="0" rIns="91382" bIns="456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Text Box 13"/>
          <p:cNvSpPr txBox="1">
            <a:spLocks noChangeArrowheads="1"/>
          </p:cNvSpPr>
          <p:nvPr userDrawn="1"/>
        </p:nvSpPr>
        <p:spPr bwMode="auto">
          <a:xfrm>
            <a:off x="8382000" y="470647"/>
            <a:ext cx="346364" cy="336176"/>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lstStyle>
            <a:lvl1pPr defTabSz="719138">
              <a:defRPr sz="2000">
                <a:solidFill>
                  <a:schemeClr val="tx1"/>
                </a:solidFill>
                <a:latin typeface="Arial" pitchFamily="34" charset="0"/>
              </a:defRPr>
            </a:lvl1pPr>
            <a:lvl2pPr marL="742950" indent="-285750" defTabSz="719138">
              <a:defRPr sz="2000">
                <a:solidFill>
                  <a:schemeClr val="tx1"/>
                </a:solidFill>
                <a:latin typeface="Arial" pitchFamily="34" charset="0"/>
              </a:defRPr>
            </a:lvl2pPr>
            <a:lvl3pPr marL="1143000" indent="-228600" defTabSz="719138">
              <a:defRPr sz="2000">
                <a:solidFill>
                  <a:schemeClr val="tx1"/>
                </a:solidFill>
                <a:latin typeface="Arial" pitchFamily="34" charset="0"/>
              </a:defRPr>
            </a:lvl3pPr>
            <a:lvl4pPr marL="1600200" indent="-228600" defTabSz="719138">
              <a:defRPr sz="2000">
                <a:solidFill>
                  <a:schemeClr val="tx1"/>
                </a:solidFill>
                <a:latin typeface="Arial" pitchFamily="34" charset="0"/>
              </a:defRPr>
            </a:lvl4pPr>
            <a:lvl5pPr marL="2057400" indent="-228600" defTabSz="719138">
              <a:defRPr sz="2000">
                <a:solidFill>
                  <a:schemeClr val="tx1"/>
                </a:solidFill>
                <a:latin typeface="Arial" pitchFamily="34" charset="0"/>
              </a:defRPr>
            </a:lvl5pPr>
            <a:lvl6pPr marL="2514600" indent="-228600" defTabSz="719138" fontAlgn="base">
              <a:spcBef>
                <a:spcPct val="0"/>
              </a:spcBef>
              <a:spcAft>
                <a:spcPct val="0"/>
              </a:spcAft>
              <a:defRPr sz="2000">
                <a:solidFill>
                  <a:schemeClr val="tx1"/>
                </a:solidFill>
                <a:latin typeface="Arial" pitchFamily="34" charset="0"/>
              </a:defRPr>
            </a:lvl6pPr>
            <a:lvl7pPr marL="2971800" indent="-228600" defTabSz="719138" fontAlgn="base">
              <a:spcBef>
                <a:spcPct val="0"/>
              </a:spcBef>
              <a:spcAft>
                <a:spcPct val="0"/>
              </a:spcAft>
              <a:defRPr sz="2000">
                <a:solidFill>
                  <a:schemeClr val="tx1"/>
                </a:solidFill>
                <a:latin typeface="Arial" pitchFamily="34" charset="0"/>
              </a:defRPr>
            </a:lvl7pPr>
            <a:lvl8pPr marL="3429000" indent="-228600" defTabSz="719138" fontAlgn="base">
              <a:spcBef>
                <a:spcPct val="0"/>
              </a:spcBef>
              <a:spcAft>
                <a:spcPct val="0"/>
              </a:spcAft>
              <a:defRPr sz="2000">
                <a:solidFill>
                  <a:schemeClr val="tx1"/>
                </a:solidFill>
                <a:latin typeface="Arial" pitchFamily="34" charset="0"/>
              </a:defRPr>
            </a:lvl8pPr>
            <a:lvl9pPr marL="3886200" indent="-228600" defTabSz="719138" fontAlgn="base">
              <a:spcBef>
                <a:spcPct val="0"/>
              </a:spcBef>
              <a:spcAft>
                <a:spcPct val="0"/>
              </a:spcAft>
              <a:defRPr sz="2000">
                <a:solidFill>
                  <a:schemeClr val="tx1"/>
                </a:solidFill>
                <a:latin typeface="Arial" pitchFamily="34" charset="0"/>
              </a:defRPr>
            </a:lvl9pPr>
          </a:lstStyle>
          <a:p>
            <a:pPr algn="ctr" fontAlgn="base">
              <a:spcBef>
                <a:spcPct val="50000"/>
              </a:spcBef>
              <a:spcAft>
                <a:spcPct val="90000"/>
              </a:spcAft>
              <a:buClr>
                <a:srgbClr val="B2B2B2"/>
              </a:buClr>
              <a:buSzPct val="80000"/>
              <a:buFont typeface="Arial" pitchFamily="34" charset="0"/>
              <a:buNone/>
            </a:pPr>
            <a:fld id="{BC8FF601-CAC2-41BD-8803-61CFEE9050F9}" type="slidenum">
              <a:rPr lang="en-US" sz="1400">
                <a:solidFill>
                  <a:srgbClr val="FFFFFF"/>
                </a:solidFill>
                <a:cs typeface="Times New Roman" pitchFamily="18" charset="0"/>
              </a:rPr>
              <a:pPr algn="ctr" fontAlgn="base">
                <a:spcBef>
                  <a:spcPct val="50000"/>
                </a:spcBef>
                <a:spcAft>
                  <a:spcPct val="90000"/>
                </a:spcAft>
                <a:buClr>
                  <a:srgbClr val="B2B2B2"/>
                </a:buClr>
                <a:buSzPct val="80000"/>
                <a:buFont typeface="Arial" pitchFamily="34" charset="0"/>
                <a:buNone/>
              </a:pPr>
              <a:t>‹#›</a:t>
            </a:fld>
            <a:endParaRPr lang="en-US" sz="1400" dirty="0">
              <a:solidFill>
                <a:srgbClr val="FFFFFF"/>
              </a:solidFill>
              <a:cs typeface="Times New Roman" pitchFamily="18" charset="0"/>
            </a:endParaRPr>
          </a:p>
        </p:txBody>
      </p:sp>
    </p:spTree>
    <p:extLst>
      <p:ext uri="{BB962C8B-B14F-4D97-AF65-F5344CB8AC3E}">
        <p14:creationId xmlns:p14="http://schemas.microsoft.com/office/powerpoint/2010/main" val="427015792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transition spd="slow">
    <p:fade/>
  </p:transition>
  <p:timing>
    <p:tnLst>
      <p:par>
        <p:cTn id="1" dur="indefinite" restart="never" nodeType="tmRoot"/>
      </p:par>
    </p:tnLst>
  </p:timing>
  <p:hf sldNum="0" hdr="0" dt="0"/>
  <p:txStyles>
    <p:titleStyle>
      <a:lvl1pPr algn="l" defTabSz="914394" rtl="0" eaLnBrk="1" fontAlgn="base" hangingPunct="1">
        <a:spcBef>
          <a:spcPct val="0"/>
        </a:spcBef>
        <a:spcAft>
          <a:spcPct val="0"/>
        </a:spcAft>
        <a:defRPr sz="2000">
          <a:solidFill>
            <a:schemeClr val="tx1"/>
          </a:solidFill>
          <a:latin typeface="+mj-lt"/>
          <a:ea typeface="+mj-ea"/>
          <a:cs typeface="+mj-cs"/>
        </a:defRPr>
      </a:lvl1pPr>
      <a:lvl2pPr algn="l" defTabSz="914394" rtl="0" eaLnBrk="1" fontAlgn="base" hangingPunct="1">
        <a:spcBef>
          <a:spcPct val="0"/>
        </a:spcBef>
        <a:spcAft>
          <a:spcPct val="0"/>
        </a:spcAft>
        <a:defRPr sz="2000">
          <a:solidFill>
            <a:schemeClr val="tx1"/>
          </a:solidFill>
          <a:latin typeface="Georgia" pitchFamily="18" charset="0"/>
        </a:defRPr>
      </a:lvl2pPr>
      <a:lvl3pPr algn="l" defTabSz="914394" rtl="0" eaLnBrk="1" fontAlgn="base" hangingPunct="1">
        <a:spcBef>
          <a:spcPct val="0"/>
        </a:spcBef>
        <a:spcAft>
          <a:spcPct val="0"/>
        </a:spcAft>
        <a:defRPr sz="2000">
          <a:solidFill>
            <a:schemeClr val="tx1"/>
          </a:solidFill>
          <a:latin typeface="Georgia" pitchFamily="18" charset="0"/>
        </a:defRPr>
      </a:lvl3pPr>
      <a:lvl4pPr algn="l" defTabSz="914394" rtl="0" eaLnBrk="1" fontAlgn="base" hangingPunct="1">
        <a:spcBef>
          <a:spcPct val="0"/>
        </a:spcBef>
        <a:spcAft>
          <a:spcPct val="0"/>
        </a:spcAft>
        <a:defRPr sz="2000">
          <a:solidFill>
            <a:schemeClr val="tx1"/>
          </a:solidFill>
          <a:latin typeface="Georgia" pitchFamily="18" charset="0"/>
        </a:defRPr>
      </a:lvl4pPr>
      <a:lvl5pPr algn="l" defTabSz="914394" rtl="0" eaLnBrk="1" fontAlgn="base" hangingPunct="1">
        <a:spcBef>
          <a:spcPct val="0"/>
        </a:spcBef>
        <a:spcAft>
          <a:spcPct val="0"/>
        </a:spcAft>
        <a:defRPr sz="2000">
          <a:solidFill>
            <a:schemeClr val="tx1"/>
          </a:solidFill>
          <a:latin typeface="Georgia" pitchFamily="18" charset="0"/>
        </a:defRPr>
      </a:lvl5pPr>
      <a:lvl6pPr marL="410195" algn="l" defTabSz="914394" rtl="0" eaLnBrk="1" fontAlgn="base" hangingPunct="1">
        <a:spcBef>
          <a:spcPct val="0"/>
        </a:spcBef>
        <a:spcAft>
          <a:spcPct val="0"/>
        </a:spcAft>
        <a:defRPr sz="2000">
          <a:solidFill>
            <a:schemeClr val="tx1"/>
          </a:solidFill>
          <a:latin typeface="Georgia" pitchFamily="18" charset="0"/>
        </a:defRPr>
      </a:lvl6pPr>
      <a:lvl7pPr marL="820391" algn="l" defTabSz="914394" rtl="0" eaLnBrk="1" fontAlgn="base" hangingPunct="1">
        <a:spcBef>
          <a:spcPct val="0"/>
        </a:spcBef>
        <a:spcAft>
          <a:spcPct val="0"/>
        </a:spcAft>
        <a:defRPr sz="2000">
          <a:solidFill>
            <a:schemeClr val="tx1"/>
          </a:solidFill>
          <a:latin typeface="Georgia" pitchFamily="18" charset="0"/>
        </a:defRPr>
      </a:lvl7pPr>
      <a:lvl8pPr marL="1230586" algn="l" defTabSz="914394" rtl="0" eaLnBrk="1" fontAlgn="base" hangingPunct="1">
        <a:spcBef>
          <a:spcPct val="0"/>
        </a:spcBef>
        <a:spcAft>
          <a:spcPct val="0"/>
        </a:spcAft>
        <a:defRPr sz="2000">
          <a:solidFill>
            <a:schemeClr val="tx1"/>
          </a:solidFill>
          <a:latin typeface="Georgia" pitchFamily="18" charset="0"/>
        </a:defRPr>
      </a:lvl8pPr>
      <a:lvl9pPr marL="1640781" algn="l" defTabSz="914394" rtl="0" eaLnBrk="1" fontAlgn="base" hangingPunct="1">
        <a:spcBef>
          <a:spcPct val="0"/>
        </a:spcBef>
        <a:spcAft>
          <a:spcPct val="0"/>
        </a:spcAft>
        <a:defRPr sz="2000">
          <a:solidFill>
            <a:schemeClr val="tx1"/>
          </a:solidFill>
          <a:latin typeface="Georgia" pitchFamily="18" charset="0"/>
        </a:defRPr>
      </a:lvl9pPr>
    </p:titleStyle>
    <p:bodyStyle>
      <a:lvl1pPr marL="156672" indent="-156672" algn="l" defTabSz="914394" rtl="0" eaLnBrk="1" fontAlgn="base" hangingPunct="1">
        <a:spcBef>
          <a:spcPct val="0"/>
        </a:spcBef>
        <a:spcAft>
          <a:spcPct val="50000"/>
        </a:spcAft>
        <a:buClr>
          <a:schemeClr val="tx2"/>
        </a:buClr>
        <a:buFont typeface="Wingdings" pitchFamily="2" charset="2"/>
        <a:buChar char="§"/>
        <a:defRPr sz="1800">
          <a:solidFill>
            <a:schemeClr val="tx1"/>
          </a:solidFill>
          <a:latin typeface="+mn-lt"/>
          <a:ea typeface="+mn-ea"/>
          <a:cs typeface="+mn-cs"/>
        </a:defRPr>
      </a:lvl1pPr>
      <a:lvl2pPr marL="410195" indent="-150974" algn="l" defTabSz="914394" rtl="0" eaLnBrk="1" fontAlgn="base" hangingPunct="1">
        <a:spcBef>
          <a:spcPct val="0"/>
        </a:spcBef>
        <a:spcAft>
          <a:spcPct val="50000"/>
        </a:spcAft>
        <a:buClr>
          <a:schemeClr val="tx1"/>
        </a:buClr>
        <a:buFont typeface="Arial" pitchFamily="34" charset="0"/>
        <a:buChar char="–"/>
        <a:defRPr sz="1400">
          <a:solidFill>
            <a:schemeClr val="tx1"/>
          </a:solidFill>
          <a:latin typeface="+mn-lt"/>
        </a:defRPr>
      </a:lvl2pPr>
      <a:lvl3pPr marL="665143" indent="-152399" algn="l" defTabSz="914394" rtl="0" eaLnBrk="1" fontAlgn="base" hangingPunct="1">
        <a:spcBef>
          <a:spcPct val="0"/>
        </a:spcBef>
        <a:spcAft>
          <a:spcPct val="50000"/>
        </a:spcAft>
        <a:buClr>
          <a:schemeClr val="bg2"/>
        </a:buClr>
        <a:buFont typeface="Wingdings" pitchFamily="2" charset="2"/>
        <a:buChar char="§"/>
        <a:defRPr sz="1400">
          <a:solidFill>
            <a:schemeClr val="tx1"/>
          </a:solidFill>
          <a:latin typeface="+mn-lt"/>
        </a:defRPr>
      </a:lvl3pPr>
      <a:lvl4pPr marL="924364" indent="-156672" algn="l" defTabSz="914394" rtl="0" eaLnBrk="1" fontAlgn="base" hangingPunct="1">
        <a:spcBef>
          <a:spcPct val="0"/>
        </a:spcBef>
        <a:spcAft>
          <a:spcPct val="50000"/>
        </a:spcAft>
        <a:buClr>
          <a:schemeClr val="hlink"/>
        </a:buClr>
        <a:buFont typeface="Arial" pitchFamily="34" charset="0"/>
        <a:buChar char="–"/>
        <a:defRPr sz="1400">
          <a:solidFill>
            <a:schemeClr val="tx1"/>
          </a:solidFill>
          <a:latin typeface="+mn-lt"/>
        </a:defRPr>
      </a:lvl4pPr>
      <a:lvl5pPr marL="1183585" indent="-156672" algn="l" defTabSz="914394"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5pPr>
      <a:lvl6pPr marL="1593780" indent="-156672" algn="l" defTabSz="914394"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6pPr>
      <a:lvl7pPr marL="2003976" indent="-156672" algn="l" defTabSz="914394"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7pPr>
      <a:lvl8pPr marL="2414172" indent="-156672" algn="l" defTabSz="914394"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8pPr>
      <a:lvl9pPr marL="2824366" indent="-156672" algn="l" defTabSz="914394"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9pPr>
    </p:bodyStyle>
    <p:otherStyle>
      <a:defPPr>
        <a:defRPr lang="en-US"/>
      </a:defPPr>
      <a:lvl1pPr marL="0" algn="l" defTabSz="820391" rtl="0" eaLnBrk="1" latinLnBrk="0" hangingPunct="1">
        <a:defRPr sz="1600" kern="1200">
          <a:solidFill>
            <a:schemeClr val="tx1"/>
          </a:solidFill>
          <a:latin typeface="+mn-lt"/>
          <a:ea typeface="+mn-ea"/>
          <a:cs typeface="+mn-cs"/>
        </a:defRPr>
      </a:lvl1pPr>
      <a:lvl2pPr marL="410195" algn="l" defTabSz="820391" rtl="0" eaLnBrk="1" latinLnBrk="0" hangingPunct="1">
        <a:defRPr sz="1600" kern="1200">
          <a:solidFill>
            <a:schemeClr val="tx1"/>
          </a:solidFill>
          <a:latin typeface="+mn-lt"/>
          <a:ea typeface="+mn-ea"/>
          <a:cs typeface="+mn-cs"/>
        </a:defRPr>
      </a:lvl2pPr>
      <a:lvl3pPr marL="820391" algn="l" defTabSz="820391" rtl="0" eaLnBrk="1" latinLnBrk="0" hangingPunct="1">
        <a:defRPr sz="1600" kern="1200">
          <a:solidFill>
            <a:schemeClr val="tx1"/>
          </a:solidFill>
          <a:latin typeface="+mn-lt"/>
          <a:ea typeface="+mn-ea"/>
          <a:cs typeface="+mn-cs"/>
        </a:defRPr>
      </a:lvl3pPr>
      <a:lvl4pPr marL="1230586" algn="l" defTabSz="820391" rtl="0" eaLnBrk="1" latinLnBrk="0" hangingPunct="1">
        <a:defRPr sz="1600" kern="1200">
          <a:solidFill>
            <a:schemeClr val="tx1"/>
          </a:solidFill>
          <a:latin typeface="+mn-lt"/>
          <a:ea typeface="+mn-ea"/>
          <a:cs typeface="+mn-cs"/>
        </a:defRPr>
      </a:lvl4pPr>
      <a:lvl5pPr marL="1640781" algn="l" defTabSz="820391" rtl="0" eaLnBrk="1" latinLnBrk="0" hangingPunct="1">
        <a:defRPr sz="1600" kern="1200">
          <a:solidFill>
            <a:schemeClr val="tx1"/>
          </a:solidFill>
          <a:latin typeface="+mn-lt"/>
          <a:ea typeface="+mn-ea"/>
          <a:cs typeface="+mn-cs"/>
        </a:defRPr>
      </a:lvl5pPr>
      <a:lvl6pPr marL="2050976" algn="l" defTabSz="820391" rtl="0" eaLnBrk="1" latinLnBrk="0" hangingPunct="1">
        <a:defRPr sz="1600" kern="1200">
          <a:solidFill>
            <a:schemeClr val="tx1"/>
          </a:solidFill>
          <a:latin typeface="+mn-lt"/>
          <a:ea typeface="+mn-ea"/>
          <a:cs typeface="+mn-cs"/>
        </a:defRPr>
      </a:lvl6pPr>
      <a:lvl7pPr marL="2461173" algn="l" defTabSz="820391" rtl="0" eaLnBrk="1" latinLnBrk="0" hangingPunct="1">
        <a:defRPr sz="1600" kern="1200">
          <a:solidFill>
            <a:schemeClr val="tx1"/>
          </a:solidFill>
          <a:latin typeface="+mn-lt"/>
          <a:ea typeface="+mn-ea"/>
          <a:cs typeface="+mn-cs"/>
        </a:defRPr>
      </a:lvl7pPr>
      <a:lvl8pPr marL="2871367" algn="l" defTabSz="820391" rtl="0" eaLnBrk="1" latinLnBrk="0" hangingPunct="1">
        <a:defRPr sz="1600" kern="1200">
          <a:solidFill>
            <a:schemeClr val="tx1"/>
          </a:solidFill>
          <a:latin typeface="+mn-lt"/>
          <a:ea typeface="+mn-ea"/>
          <a:cs typeface="+mn-cs"/>
        </a:defRPr>
      </a:lvl8pPr>
      <a:lvl9pPr marL="3281562" algn="l" defTabSz="8203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mailto:wbernstein@manatt.com" TargetMode="External"/><Relationship Id="rId2" Type="http://schemas.openxmlformats.org/officeDocument/2006/relationships/hyperlink" Target="mailto:dbachrach@manatt.com"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www.macpac.gov/wp-content/uploads/2015/06/State-Experiences-Designing-DSRIP-Pools.pdf"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18"/>
          <p:cNvSpPr>
            <a:spLocks noChangeShapeType="1"/>
          </p:cNvSpPr>
          <p:nvPr/>
        </p:nv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txBody>
          <a:bodyPr wrap="none" anchor="ctr">
            <a:spAutoFit/>
          </a:bodyPr>
          <a:lstStyle/>
          <a:p>
            <a:pPr fontAlgn="base">
              <a:spcBef>
                <a:spcPct val="0"/>
              </a:spcBef>
              <a:spcAft>
                <a:spcPct val="0"/>
              </a:spcAft>
            </a:pPr>
            <a:endParaRPr lang="en-US" dirty="0">
              <a:solidFill>
                <a:prstClr val="black"/>
              </a:solidFill>
              <a:cs typeface="Arial" charset="0"/>
            </a:endParaRPr>
          </a:p>
        </p:txBody>
      </p:sp>
      <p:sp>
        <p:nvSpPr>
          <p:cNvPr id="3075" name="Line 10"/>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spAutoFit/>
          </a:bodyPr>
          <a:lstStyle/>
          <a:p>
            <a:pPr fontAlgn="base">
              <a:spcBef>
                <a:spcPct val="0"/>
              </a:spcBef>
              <a:spcAft>
                <a:spcPct val="0"/>
              </a:spcAft>
            </a:pPr>
            <a:endParaRPr lang="en-US" dirty="0">
              <a:solidFill>
                <a:prstClr val="black"/>
              </a:solidFill>
              <a:cs typeface="Arial" charset="0"/>
            </a:endParaRPr>
          </a:p>
        </p:txBody>
      </p:sp>
      <p:sp>
        <p:nvSpPr>
          <p:cNvPr id="3076" name="Rectangle 3"/>
          <p:cNvSpPr>
            <a:spLocks noChangeArrowheads="1"/>
          </p:cNvSpPr>
          <p:nvPr/>
        </p:nvSpPr>
        <p:spPr bwMode="auto">
          <a:xfrm>
            <a:off x="152400" y="173038"/>
            <a:ext cx="8839200" cy="65532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100" b="1" dirty="0">
              <a:solidFill>
                <a:prstClr val="black"/>
              </a:solidFill>
              <a:latin typeface="Arial Unicode MS" pitchFamily="34" charset="-128"/>
              <a:cs typeface="Arial" charset="0"/>
            </a:endParaRPr>
          </a:p>
        </p:txBody>
      </p:sp>
      <p:sp>
        <p:nvSpPr>
          <p:cNvPr id="3077" name="Line 11"/>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spAutoFit/>
          </a:bodyPr>
          <a:lstStyle/>
          <a:p>
            <a:pPr fontAlgn="base">
              <a:spcBef>
                <a:spcPct val="0"/>
              </a:spcBef>
              <a:spcAft>
                <a:spcPct val="0"/>
              </a:spcAft>
            </a:pPr>
            <a:endParaRPr lang="en-US" dirty="0">
              <a:solidFill>
                <a:prstClr val="black"/>
              </a:solidFill>
              <a:cs typeface="Arial" charset="0"/>
            </a:endParaRPr>
          </a:p>
        </p:txBody>
      </p:sp>
      <p:sp>
        <p:nvSpPr>
          <p:cNvPr id="95237" name="Rectangle 4"/>
          <p:cNvSpPr>
            <a:spLocks noChangeArrowheads="1"/>
          </p:cNvSpPr>
          <p:nvPr/>
        </p:nvSpPr>
        <p:spPr bwMode="auto">
          <a:xfrm>
            <a:off x="152400" y="1941513"/>
            <a:ext cx="8839200" cy="1258887"/>
          </a:xfrm>
          <a:prstGeom prst="rect">
            <a:avLst/>
          </a:prstGeom>
          <a:noFill/>
          <a:ln>
            <a:noFill/>
          </a:ln>
          <a:extLst/>
        </p:spPr>
        <p:txBody>
          <a:bodyPr/>
          <a:lstStyle/>
          <a:p>
            <a:pPr algn="ctr" eaLnBrk="0" hangingPunct="0">
              <a:defRPr/>
            </a:pPr>
            <a:r>
              <a:rPr lang="en-US" sz="3400" b="1" dirty="0" smtClean="0">
                <a:solidFill>
                  <a:prstClr val="white"/>
                </a:solidFill>
                <a:effectLst>
                  <a:outerShdw blurRad="38100" dist="38100" dir="2700000" algn="tl">
                    <a:srgbClr val="000000">
                      <a:alpha val="43137"/>
                    </a:srgbClr>
                  </a:outerShdw>
                </a:effectLst>
                <a:ea typeface="ＭＳ Ｐゴシック" pitchFamily="1" charset="-128"/>
                <a:cs typeface="Arial" charset="0"/>
              </a:rPr>
              <a:t>Implementing New York’s DSRIP Program:</a:t>
            </a:r>
          </a:p>
          <a:p>
            <a:pPr algn="ctr" eaLnBrk="0" hangingPunct="0">
              <a:tabLst>
                <a:tab pos="1430338" algn="l"/>
              </a:tabLst>
              <a:defRPr/>
            </a:pPr>
            <a:r>
              <a:rPr lang="en-US" sz="2800" b="1" dirty="0" smtClean="0">
                <a:solidFill>
                  <a:schemeClr val="bg1"/>
                </a:solidFill>
                <a:effectLst>
                  <a:outerShdw blurRad="38100" dist="38100" dir="2700000" algn="tl">
                    <a:srgbClr val="000000">
                      <a:alpha val="43137"/>
                    </a:srgbClr>
                  </a:outerShdw>
                </a:effectLst>
                <a:ea typeface="ＭＳ Ｐゴシック" pitchFamily="1" charset="-128"/>
                <a:cs typeface="Arial" charset="0"/>
              </a:rPr>
              <a:t>Implications for Medicaid Payment </a:t>
            </a:r>
            <a:br>
              <a:rPr lang="en-US" sz="2800" b="1" dirty="0" smtClean="0">
                <a:solidFill>
                  <a:schemeClr val="bg1"/>
                </a:solidFill>
                <a:effectLst>
                  <a:outerShdw blurRad="38100" dist="38100" dir="2700000" algn="tl">
                    <a:srgbClr val="000000">
                      <a:alpha val="43137"/>
                    </a:srgbClr>
                  </a:outerShdw>
                </a:effectLst>
                <a:ea typeface="ＭＳ Ｐゴシック" pitchFamily="1" charset="-128"/>
                <a:cs typeface="Arial" charset="0"/>
              </a:rPr>
            </a:br>
            <a:r>
              <a:rPr lang="en-US" sz="2800" b="1" dirty="0" smtClean="0">
                <a:solidFill>
                  <a:schemeClr val="bg1"/>
                </a:solidFill>
                <a:effectLst>
                  <a:outerShdw blurRad="38100" dist="38100" dir="2700000" algn="tl">
                    <a:srgbClr val="000000">
                      <a:alpha val="43137"/>
                    </a:srgbClr>
                  </a:outerShdw>
                </a:effectLst>
                <a:ea typeface="ＭＳ Ｐゴシック" pitchFamily="1" charset="-128"/>
                <a:cs typeface="Arial" charset="0"/>
              </a:rPr>
              <a:t>and Delivery System Reform</a:t>
            </a:r>
            <a:endParaRPr lang="en-US" sz="2800" b="1" dirty="0">
              <a:solidFill>
                <a:schemeClr val="bg1"/>
              </a:solidFill>
              <a:effectLst>
                <a:outerShdw blurRad="38100" dist="38100" dir="2700000" algn="tl">
                  <a:srgbClr val="000000">
                    <a:alpha val="43137"/>
                  </a:srgbClr>
                </a:outerShdw>
              </a:effectLst>
              <a:ea typeface="ＭＳ Ｐゴシック" pitchFamily="1" charset="-128"/>
              <a:cs typeface="Arial" charset="0"/>
            </a:endParaRPr>
          </a:p>
        </p:txBody>
      </p:sp>
      <p:sp>
        <p:nvSpPr>
          <p:cNvPr id="3079" name="Line 12"/>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spAutoFit/>
          </a:bodyPr>
          <a:lstStyle/>
          <a:p>
            <a:pPr fontAlgn="base">
              <a:spcBef>
                <a:spcPct val="0"/>
              </a:spcBef>
              <a:spcAft>
                <a:spcPct val="0"/>
              </a:spcAft>
            </a:pPr>
            <a:endParaRPr lang="en-US" dirty="0">
              <a:solidFill>
                <a:prstClr val="black"/>
              </a:solidFill>
              <a:cs typeface="Arial" charset="0"/>
            </a:endParaRPr>
          </a:p>
        </p:txBody>
      </p:sp>
      <p:sp>
        <p:nvSpPr>
          <p:cNvPr id="95239" name="Rectangle 5"/>
          <p:cNvSpPr>
            <a:spLocks noChangeArrowheads="1"/>
          </p:cNvSpPr>
          <p:nvPr/>
        </p:nvSpPr>
        <p:spPr bwMode="auto">
          <a:xfrm>
            <a:off x="152400" y="3311525"/>
            <a:ext cx="8848725" cy="1908215"/>
          </a:xfrm>
          <a:prstGeom prst="rect">
            <a:avLst/>
          </a:prstGeom>
          <a:noFill/>
          <a:ln>
            <a:noFill/>
          </a:ln>
          <a:extLst/>
        </p:spPr>
        <p:txBody>
          <a:bodyPr>
            <a:spAutoFit/>
          </a:bodyPr>
          <a:lstStyle/>
          <a:p>
            <a:pPr algn="ctr">
              <a:defRPr/>
            </a:pPr>
            <a:endParaRPr lang="en-US" sz="2000" b="1" dirty="0">
              <a:solidFill>
                <a:prstClr val="white"/>
              </a:solidFill>
              <a:ea typeface="ＭＳ Ｐゴシック" pitchFamily="1" charset="-128"/>
              <a:cs typeface="Arial" charset="0"/>
            </a:endParaRPr>
          </a:p>
          <a:p>
            <a:pPr algn="ctr">
              <a:defRPr/>
            </a:pPr>
            <a:endParaRPr lang="en-US" sz="2000" b="1" dirty="0">
              <a:solidFill>
                <a:srgbClr val="FF0000"/>
              </a:solidFill>
              <a:effectLst>
                <a:outerShdw blurRad="38100" dist="38100" dir="2700000" algn="tl">
                  <a:srgbClr val="000000">
                    <a:alpha val="43137"/>
                  </a:srgbClr>
                </a:outerShdw>
              </a:effectLst>
              <a:ea typeface="ＭＳ Ｐゴシック" pitchFamily="1" charset="-128"/>
              <a:cs typeface="Arial" charset="0"/>
            </a:endParaRPr>
          </a:p>
          <a:p>
            <a:pPr algn="ctr" fontAlgn="base">
              <a:spcBef>
                <a:spcPct val="0"/>
              </a:spcBef>
              <a:spcAft>
                <a:spcPct val="0"/>
              </a:spcAft>
              <a:defRPr/>
            </a:pPr>
            <a:r>
              <a:rPr lang="en-US" sz="2800" b="1" dirty="0" smtClean="0">
                <a:solidFill>
                  <a:prstClr val="white"/>
                </a:solidFill>
                <a:effectLst>
                  <a:outerShdw blurRad="38100" dist="38100" dir="2700000" algn="tl">
                    <a:srgbClr val="000000">
                      <a:alpha val="43137"/>
                    </a:srgbClr>
                  </a:outerShdw>
                </a:effectLst>
                <a:ea typeface="ＭＳ Ｐゴシック" pitchFamily="1" charset="-128"/>
                <a:cs typeface="Arial" charset="0"/>
              </a:rPr>
              <a:t>May 12, 2016</a:t>
            </a:r>
          </a:p>
          <a:p>
            <a:pPr algn="ctr" fontAlgn="base">
              <a:spcBef>
                <a:spcPct val="0"/>
              </a:spcBef>
              <a:spcAft>
                <a:spcPct val="0"/>
              </a:spcAft>
              <a:defRPr/>
            </a:pPr>
            <a:endParaRPr lang="en-US" sz="2000" b="1" dirty="0">
              <a:solidFill>
                <a:prstClr val="white"/>
              </a:solidFill>
              <a:effectLst>
                <a:outerShdw blurRad="38100" dist="38100" dir="2700000" algn="tl">
                  <a:srgbClr val="000000">
                    <a:alpha val="43137"/>
                  </a:srgbClr>
                </a:outerShdw>
              </a:effectLst>
              <a:ea typeface="ＭＳ Ｐゴシック" pitchFamily="1" charset="-128"/>
              <a:cs typeface="Arial" charset="0"/>
            </a:endParaRPr>
          </a:p>
          <a:p>
            <a:pPr algn="ctr">
              <a:defRPr/>
            </a:pPr>
            <a:endParaRPr lang="fr-FR" sz="2000" b="1" dirty="0">
              <a:solidFill>
                <a:prstClr val="white"/>
              </a:solidFill>
              <a:ea typeface="ＭＳ Ｐゴシック" pitchFamily="1" charset="-128"/>
              <a:cs typeface="Arial" charset="0"/>
            </a:endParaRPr>
          </a:p>
          <a:p>
            <a:pPr algn="ctr">
              <a:defRPr/>
            </a:pPr>
            <a:endParaRPr lang="en-US" sz="1000" b="1" dirty="0">
              <a:solidFill>
                <a:prstClr val="white"/>
              </a:solidFill>
              <a:ea typeface="ＭＳ Ｐゴシック" pitchFamily="1" charset="-128"/>
              <a:cs typeface="Arial" charset="0"/>
            </a:endParaRPr>
          </a:p>
        </p:txBody>
      </p:sp>
      <p:sp>
        <p:nvSpPr>
          <p:cNvPr id="3081" name="Line 13"/>
          <p:cNvSpPr>
            <a:spLocks noChangeShapeType="1"/>
          </p:cNvSpPr>
          <p:nvPr/>
        </p:nv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txBody>
          <a:bodyPr wrap="none" anchor="ctr">
            <a:spAutoFit/>
          </a:bodyPr>
          <a:lstStyle/>
          <a:p>
            <a:pPr fontAlgn="base">
              <a:spcBef>
                <a:spcPct val="0"/>
              </a:spcBef>
              <a:spcAft>
                <a:spcPct val="0"/>
              </a:spcAft>
            </a:pPr>
            <a:endParaRPr lang="en-US" dirty="0">
              <a:solidFill>
                <a:prstClr val="black"/>
              </a:solidFill>
              <a:cs typeface="Arial" charset="0"/>
            </a:endParaRPr>
          </a:p>
        </p:txBody>
      </p:sp>
      <p:sp>
        <p:nvSpPr>
          <p:cNvPr id="3082" name="Line 1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spAutoFit/>
          </a:bodyPr>
          <a:lstStyle/>
          <a:p>
            <a:pPr fontAlgn="base">
              <a:spcBef>
                <a:spcPct val="0"/>
              </a:spcBef>
              <a:spcAft>
                <a:spcPct val="0"/>
              </a:spcAft>
            </a:pPr>
            <a:endParaRPr lang="en-US" dirty="0">
              <a:solidFill>
                <a:prstClr val="black"/>
              </a:solidFill>
              <a:cs typeface="Arial" charset="0"/>
            </a:endParaRPr>
          </a:p>
        </p:txBody>
      </p:sp>
      <p:pic>
        <p:nvPicPr>
          <p:cNvPr id="30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099175"/>
            <a:ext cx="13716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Line 15"/>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spAutoFit/>
          </a:bodyPr>
          <a:lstStyle/>
          <a:p>
            <a:pPr fontAlgn="base">
              <a:spcBef>
                <a:spcPct val="0"/>
              </a:spcBef>
              <a:spcAft>
                <a:spcPct val="0"/>
              </a:spcAft>
            </a:pPr>
            <a:endParaRPr lang="en-US" dirty="0">
              <a:solidFill>
                <a:prstClr val="black"/>
              </a:solidFill>
              <a:cs typeface="Arial" charset="0"/>
            </a:endParaRPr>
          </a:p>
        </p:txBody>
      </p:sp>
      <p:sp>
        <p:nvSpPr>
          <p:cNvPr id="3085" name="Line 8"/>
          <p:cNvSpPr>
            <a:spLocks noChangeShapeType="1"/>
          </p:cNvSpPr>
          <p:nvPr/>
        </p:nvSpPr>
        <p:spPr bwMode="auto">
          <a:xfrm flipV="1">
            <a:off x="152400" y="3443288"/>
            <a:ext cx="8843963" cy="6350"/>
          </a:xfrm>
          <a:prstGeom prst="line">
            <a:avLst/>
          </a:prstGeom>
          <a:noFill/>
          <a:ln w="50800">
            <a:solidFill>
              <a:srgbClr val="FFCF0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prstClr val="black"/>
              </a:solidFill>
              <a:cs typeface="Arial" charset="0"/>
            </a:endParaRPr>
          </a:p>
        </p:txBody>
      </p:sp>
      <p:sp>
        <p:nvSpPr>
          <p:cNvPr id="3086" name="Line 16"/>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anchor="ctr">
            <a:spAutoFit/>
          </a:bodyPr>
          <a:lstStyle/>
          <a:p>
            <a:pPr fontAlgn="base">
              <a:spcBef>
                <a:spcPct val="0"/>
              </a:spcBef>
              <a:spcAft>
                <a:spcPct val="0"/>
              </a:spcAft>
            </a:pPr>
            <a:endParaRPr lang="en-US" dirty="0">
              <a:solidFill>
                <a:prstClr val="black"/>
              </a:solidFill>
              <a:cs typeface="Arial" charset="0"/>
            </a:endParaRPr>
          </a:p>
        </p:txBody>
      </p:sp>
      <p:sp>
        <p:nvSpPr>
          <p:cNvPr id="3087" name="Line 17"/>
          <p:cNvSpPr>
            <a:spLocks noChangeShapeType="1"/>
          </p:cNvSpPr>
          <p:nvPr/>
        </p:nv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txBody>
          <a:bodyPr wrap="none" anchor="ctr">
            <a:spAutoFit/>
          </a:bodyPr>
          <a:lstStyle/>
          <a:p>
            <a:pPr fontAlgn="base">
              <a:spcBef>
                <a:spcPct val="0"/>
              </a:spcBef>
              <a:spcAft>
                <a:spcPct val="0"/>
              </a:spcAft>
            </a:pPr>
            <a:endParaRPr lang="en-US" dirty="0">
              <a:solidFill>
                <a:prstClr val="black"/>
              </a:solidFill>
              <a:cs typeface="Arial" charset="0"/>
            </a:endParaRPr>
          </a:p>
        </p:txBody>
      </p:sp>
    </p:spTree>
    <p:extLst>
      <p:ext uri="{BB962C8B-B14F-4D97-AF65-F5344CB8AC3E}">
        <p14:creationId xmlns:p14="http://schemas.microsoft.com/office/powerpoint/2010/main" val="1164037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35569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r>
              <a:rPr lang="en-US" sz="2600" b="1" kern="0" dirty="0" smtClean="0">
                <a:latin typeface="+mj-lt"/>
              </a:rPr>
              <a:t>Care Model and Social Determinants of Health</a:t>
            </a:r>
            <a:endParaRPr lang="en-US" sz="2600" b="1" kern="0" dirty="0">
              <a:solidFill>
                <a:srgbClr val="FF0000"/>
              </a:solidFill>
              <a:latin typeface="+mj-lt"/>
            </a:endParaRPr>
          </a:p>
        </p:txBody>
      </p:sp>
      <p:grpSp>
        <p:nvGrpSpPr>
          <p:cNvPr id="7" name="Group 6"/>
          <p:cNvGrpSpPr/>
          <p:nvPr/>
        </p:nvGrpSpPr>
        <p:grpSpPr>
          <a:xfrm>
            <a:off x="5859621" y="2106399"/>
            <a:ext cx="3200400" cy="3200400"/>
            <a:chOff x="7246019" y="4205744"/>
            <a:chExt cx="3200400" cy="3200400"/>
          </a:xfrm>
        </p:grpSpPr>
        <p:sp>
          <p:nvSpPr>
            <p:cNvPr id="23" name="Oval 22"/>
            <p:cNvSpPr>
              <a:spLocks noChangeAspect="1"/>
            </p:cNvSpPr>
            <p:nvPr/>
          </p:nvSpPr>
          <p:spPr bwMode="auto">
            <a:xfrm>
              <a:off x="7246019" y="4205744"/>
              <a:ext cx="3200400" cy="3200400"/>
            </a:xfrm>
            <a:prstGeom prst="ellipse">
              <a:avLst/>
            </a:prstGeom>
            <a:noFill/>
            <a:ln w="152400" cap="flat" cmpd="sng" algn="ctr">
              <a:solidFill>
                <a:srgbClr val="336699"/>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grpSp>
          <p:nvGrpSpPr>
            <p:cNvPr id="6" name="Group 5"/>
            <p:cNvGrpSpPr/>
            <p:nvPr/>
          </p:nvGrpSpPr>
          <p:grpSpPr>
            <a:xfrm>
              <a:off x="7770454" y="4891544"/>
              <a:ext cx="2151530" cy="1828800"/>
              <a:chOff x="6241358" y="2432305"/>
              <a:chExt cx="2151530" cy="1828800"/>
            </a:xfrm>
          </p:grpSpPr>
          <p:sp>
            <p:nvSpPr>
              <p:cNvPr id="68" name="Rectangle 67"/>
              <p:cNvSpPr>
                <a:spLocks noChangeAspect="1"/>
              </p:cNvSpPr>
              <p:nvPr/>
            </p:nvSpPr>
            <p:spPr bwMode="auto">
              <a:xfrm>
                <a:off x="6241358" y="2432305"/>
                <a:ext cx="2151530" cy="1828800"/>
              </a:xfrm>
              <a:prstGeom prst="rect">
                <a:avLst/>
              </a:prstGeom>
              <a:solidFill>
                <a:schemeClr val="bg1"/>
              </a:solidFill>
              <a:ln w="38100" cap="flat" cmpd="sng" algn="ctr">
                <a:solidFill>
                  <a:srgbClr val="336699"/>
                </a:solidFill>
                <a:prstDash val="solid"/>
                <a:round/>
                <a:headEnd type="none" w="med" len="med"/>
                <a:tailEnd type="none" w="med" len="med"/>
              </a:ln>
              <a:effectLst>
                <a:glow rad="139700">
                  <a:schemeClr val="accent4">
                    <a:satMod val="175000"/>
                    <a:alpha val="40000"/>
                  </a:schemeClr>
                </a:glow>
                <a:outerShdw blurRad="50800" dist="38100" dir="13500000" algn="br" rotWithShape="0">
                  <a:prstClr val="black">
                    <a:alpha val="40000"/>
                  </a:prstClr>
                </a:outerShdw>
              </a:effectLst>
            </p:spPr>
            <p:txBody>
              <a:bodyPr vert="horz" wrap="square" lIns="101858" tIns="50929" rIns="101858" bIns="50929" numCol="1" rtlCol="0" anchor="b" anchorCtr="0" compatLnSpc="1">
                <a:prstTxWarp prst="textNoShape">
                  <a:avLst/>
                </a:prstTxWarp>
              </a:bodyPr>
              <a:lstStyle/>
              <a:p>
                <a:pPr algn="ctr"/>
                <a:endParaRPr lang="en-US" sz="1600" b="1" dirty="0">
                  <a:latin typeface="+mj-lt"/>
                </a:endParaRPr>
              </a:p>
            </p:txBody>
          </p:sp>
          <p:sp>
            <p:nvSpPr>
              <p:cNvPr id="7181" name="Rectangle 7180"/>
              <p:cNvSpPr/>
              <p:nvPr/>
            </p:nvSpPr>
            <p:spPr>
              <a:xfrm>
                <a:off x="6442747" y="3139650"/>
                <a:ext cx="1748751" cy="1077218"/>
              </a:xfrm>
              <a:prstGeom prst="rect">
                <a:avLst/>
              </a:prstGeom>
            </p:spPr>
            <p:txBody>
              <a:bodyPr wrap="square">
                <a:spAutoFit/>
              </a:bodyPr>
              <a:lstStyle/>
              <a:p>
                <a:pPr lvl="0" algn="ctr"/>
                <a:r>
                  <a:rPr lang="en-US" sz="1600" b="1" dirty="0">
                    <a:solidFill>
                      <a:srgbClr val="000000"/>
                    </a:solidFill>
                    <a:latin typeface="Calibri"/>
                  </a:rPr>
                  <a:t>Sustainability of investments in new care models unclear</a:t>
                </a:r>
              </a:p>
            </p:txBody>
          </p:sp>
          <p:pic>
            <p:nvPicPr>
              <p:cNvPr id="7184" name="Picture 10" descr="recycle 2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212" y="2495671"/>
                <a:ext cx="687822" cy="68782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grpSp>
        <p:nvGrpSpPr>
          <p:cNvPr id="8" name="Group 7"/>
          <p:cNvGrpSpPr/>
          <p:nvPr/>
        </p:nvGrpSpPr>
        <p:grpSpPr>
          <a:xfrm>
            <a:off x="2964032" y="1593718"/>
            <a:ext cx="3200400" cy="3200400"/>
            <a:chOff x="2589245" y="2839582"/>
            <a:chExt cx="3200400" cy="3200400"/>
          </a:xfrm>
        </p:grpSpPr>
        <p:sp>
          <p:nvSpPr>
            <p:cNvPr id="21" name="Oval 20"/>
            <p:cNvSpPr>
              <a:spLocks noChangeAspect="1"/>
            </p:cNvSpPr>
            <p:nvPr/>
          </p:nvSpPr>
          <p:spPr bwMode="auto">
            <a:xfrm>
              <a:off x="2589245" y="2839582"/>
              <a:ext cx="3200400" cy="3200400"/>
            </a:xfrm>
            <a:prstGeom prst="ellipse">
              <a:avLst/>
            </a:prstGeom>
            <a:noFill/>
            <a:ln w="152400" cap="flat" cmpd="sng" algn="ctr">
              <a:solidFill>
                <a:schemeClr val="bg1">
                  <a:lumMod val="65000"/>
                </a:schemeClr>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grpSp>
          <p:nvGrpSpPr>
            <p:cNvPr id="5" name="Group 4"/>
            <p:cNvGrpSpPr/>
            <p:nvPr/>
          </p:nvGrpSpPr>
          <p:grpSpPr>
            <a:xfrm>
              <a:off x="3113680" y="3525382"/>
              <a:ext cx="2151529" cy="1828800"/>
              <a:chOff x="3485908" y="3990626"/>
              <a:chExt cx="2151529" cy="1828800"/>
            </a:xfrm>
          </p:grpSpPr>
          <p:sp>
            <p:nvSpPr>
              <p:cNvPr id="78" name="Rectangle 77"/>
              <p:cNvSpPr>
                <a:spLocks noChangeAspect="1"/>
              </p:cNvSpPr>
              <p:nvPr/>
            </p:nvSpPr>
            <p:spPr bwMode="auto">
              <a:xfrm>
                <a:off x="3485908" y="3990626"/>
                <a:ext cx="2151529" cy="1828800"/>
              </a:xfrm>
              <a:prstGeom prst="rect">
                <a:avLst/>
              </a:prstGeom>
              <a:solidFill>
                <a:schemeClr val="bg1"/>
              </a:solidFill>
              <a:ln w="38100" cap="flat" cmpd="sng" algn="ctr">
                <a:solidFill>
                  <a:schemeClr val="bg1">
                    <a:lumMod val="65000"/>
                  </a:schemeClr>
                </a:solidFill>
                <a:prstDash val="solid"/>
                <a:round/>
                <a:headEnd type="none" w="med" len="med"/>
                <a:tailEnd type="none" w="med" len="med"/>
              </a:ln>
              <a:effectLst>
                <a:glow rad="139700">
                  <a:schemeClr val="accent4">
                    <a:satMod val="175000"/>
                    <a:alpha val="40000"/>
                  </a:schemeClr>
                </a:glow>
                <a:outerShdw blurRad="50800" dist="38100" dir="13500000" algn="br" rotWithShape="0">
                  <a:prstClr val="black">
                    <a:alpha val="40000"/>
                  </a:prstClr>
                </a:outerShdw>
              </a:effectLst>
            </p:spPr>
            <p:txBody>
              <a:bodyPr vert="horz" wrap="square" lIns="101858" tIns="50929" rIns="101858" bIns="50929" numCol="1" rtlCol="0" anchor="b" anchorCtr="0" compatLnSpc="1">
                <a:prstTxWarp prst="textNoShape">
                  <a:avLst/>
                </a:prstTxWarp>
              </a:bodyPr>
              <a:lstStyle/>
              <a:p>
                <a:pPr algn="ctr"/>
                <a:endParaRPr lang="en-US" sz="1600" b="1" dirty="0">
                  <a:latin typeface="+mj-lt"/>
                </a:endParaRPr>
              </a:p>
            </p:txBody>
          </p:sp>
          <p:pic>
            <p:nvPicPr>
              <p:cNvPr id="7177" name="Picture 6" descr="hous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93" y="4032029"/>
                <a:ext cx="884155" cy="88415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182" name="Rectangle 7181"/>
              <p:cNvSpPr/>
              <p:nvPr/>
            </p:nvSpPr>
            <p:spPr>
              <a:xfrm>
                <a:off x="3542306" y="4877236"/>
                <a:ext cx="2038731" cy="830997"/>
              </a:xfrm>
              <a:prstGeom prst="rect">
                <a:avLst/>
              </a:prstGeom>
            </p:spPr>
            <p:txBody>
              <a:bodyPr wrap="square">
                <a:spAutoFit/>
              </a:bodyPr>
              <a:lstStyle/>
              <a:p>
                <a:pPr lvl="0" algn="ctr"/>
                <a:r>
                  <a:rPr lang="en-US" sz="1600" b="1" dirty="0">
                    <a:solidFill>
                      <a:srgbClr val="000000"/>
                    </a:solidFill>
                    <a:latin typeface="Calibri"/>
                  </a:rPr>
                  <a:t>Lack of focus on social determinants of health</a:t>
                </a:r>
              </a:p>
            </p:txBody>
          </p:sp>
        </p:grpSp>
      </p:grpSp>
      <p:grpSp>
        <p:nvGrpSpPr>
          <p:cNvPr id="4" name="Group 3"/>
          <p:cNvGrpSpPr/>
          <p:nvPr/>
        </p:nvGrpSpPr>
        <p:grpSpPr>
          <a:xfrm>
            <a:off x="86484" y="942069"/>
            <a:ext cx="3200400" cy="3200400"/>
            <a:chOff x="-912046" y="2619026"/>
            <a:chExt cx="3200400" cy="3200400"/>
          </a:xfrm>
        </p:grpSpPr>
        <p:grpSp>
          <p:nvGrpSpPr>
            <p:cNvPr id="2" name="Group 1"/>
            <p:cNvGrpSpPr/>
            <p:nvPr/>
          </p:nvGrpSpPr>
          <p:grpSpPr>
            <a:xfrm>
              <a:off x="-387611" y="3099560"/>
              <a:ext cx="2151529" cy="2078441"/>
              <a:chOff x="522295" y="1691939"/>
              <a:chExt cx="2151529" cy="2078441"/>
            </a:xfrm>
          </p:grpSpPr>
          <p:sp>
            <p:nvSpPr>
              <p:cNvPr id="77" name="Rectangle 76"/>
              <p:cNvSpPr>
                <a:spLocks noChangeAspect="1"/>
              </p:cNvSpPr>
              <p:nvPr/>
            </p:nvSpPr>
            <p:spPr bwMode="auto">
              <a:xfrm>
                <a:off x="522295" y="1925182"/>
                <a:ext cx="2151529" cy="1828800"/>
              </a:xfrm>
              <a:prstGeom prst="rect">
                <a:avLst/>
              </a:prstGeom>
              <a:solidFill>
                <a:schemeClr val="bg1"/>
              </a:solidFill>
              <a:ln w="38100" cap="flat" cmpd="sng" algn="ctr">
                <a:solidFill>
                  <a:srgbClr val="FFC000"/>
                </a:solidFill>
                <a:prstDash val="solid"/>
                <a:round/>
                <a:headEnd type="none" w="med" len="med"/>
                <a:tailEnd type="none" w="med" len="med"/>
              </a:ln>
              <a:effectLst>
                <a:glow rad="139700">
                  <a:schemeClr val="accent4">
                    <a:satMod val="175000"/>
                    <a:alpha val="40000"/>
                  </a:schemeClr>
                </a:glow>
                <a:outerShdw blurRad="50800" dist="38100" dir="13500000" algn="br" rotWithShape="0">
                  <a:prstClr val="black">
                    <a:alpha val="40000"/>
                  </a:prstClr>
                </a:outerShdw>
              </a:effectLst>
            </p:spPr>
            <p:txBody>
              <a:bodyPr vert="horz" wrap="square" lIns="101858" tIns="50929" rIns="101858" bIns="50929" numCol="1" rtlCol="0" anchor="b" anchorCtr="0" compatLnSpc="1">
                <a:prstTxWarp prst="textNoShape">
                  <a:avLst/>
                </a:prstTxWarp>
              </a:bodyPr>
              <a:lstStyle/>
              <a:p>
                <a:pPr algn="ctr"/>
                <a:endParaRPr lang="en-US" sz="1600" b="1" dirty="0">
                  <a:latin typeface="+mj-lt"/>
                </a:endParaRPr>
              </a:p>
            </p:txBody>
          </p:sp>
          <p:sp>
            <p:nvSpPr>
              <p:cNvPr id="7180" name="Rectangle 7179"/>
              <p:cNvSpPr/>
              <p:nvPr/>
            </p:nvSpPr>
            <p:spPr>
              <a:xfrm>
                <a:off x="522295" y="2693162"/>
                <a:ext cx="2144705" cy="1077218"/>
              </a:xfrm>
              <a:prstGeom prst="rect">
                <a:avLst/>
              </a:prstGeom>
            </p:spPr>
            <p:txBody>
              <a:bodyPr wrap="square">
                <a:spAutoFit/>
              </a:bodyPr>
              <a:lstStyle/>
              <a:p>
                <a:pPr lvl="0" algn="ctr"/>
                <a:r>
                  <a:rPr lang="en-US" sz="1600" b="1" dirty="0" smtClean="0">
                    <a:solidFill>
                      <a:srgbClr val="000000"/>
                    </a:solidFill>
                    <a:latin typeface="Calibri"/>
                  </a:rPr>
                  <a:t>New investment </a:t>
                </a:r>
                <a:r>
                  <a:rPr lang="en-US" sz="1600" b="1" dirty="0">
                    <a:solidFill>
                      <a:srgbClr val="000000"/>
                    </a:solidFill>
                    <a:latin typeface="Calibri"/>
                  </a:rPr>
                  <a:t>in community-based </a:t>
                </a:r>
                <a:r>
                  <a:rPr lang="en-US" sz="1600" b="1" dirty="0" smtClean="0">
                    <a:solidFill>
                      <a:srgbClr val="000000"/>
                    </a:solidFill>
                    <a:latin typeface="Calibri"/>
                  </a:rPr>
                  <a:t> care initiatives</a:t>
                </a:r>
              </a:p>
              <a:p>
                <a:pPr lvl="0" algn="ctr"/>
                <a:r>
                  <a:rPr lang="en-US" sz="1600" dirty="0" smtClean="0">
                    <a:solidFill>
                      <a:srgbClr val="000000"/>
                    </a:solidFill>
                    <a:latin typeface="Calibri"/>
                  </a:rPr>
                  <a:t>(e.g., PCMH)</a:t>
                </a:r>
                <a:endParaRPr lang="en-US" sz="1600" dirty="0">
                  <a:solidFill>
                    <a:srgbClr val="000000"/>
                  </a:solidFill>
                  <a:latin typeface="Calibri"/>
                </a:endParaRPr>
              </a:p>
            </p:txBody>
          </p:sp>
          <p:pic>
            <p:nvPicPr>
              <p:cNvPr id="7183" name="Picture 8" descr="User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204" y="1691939"/>
                <a:ext cx="1252886" cy="125288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Oval 2"/>
            <p:cNvSpPr>
              <a:spLocks noChangeAspect="1"/>
            </p:cNvSpPr>
            <p:nvPr/>
          </p:nvSpPr>
          <p:spPr bwMode="auto">
            <a:xfrm>
              <a:off x="-912046" y="2619026"/>
              <a:ext cx="3200400" cy="3200400"/>
            </a:xfrm>
            <a:prstGeom prst="ellipse">
              <a:avLst/>
            </a:prstGeom>
            <a:noFill/>
            <a:ln w="152400" cap="flat" cmpd="sng" algn="ctr">
              <a:solidFill>
                <a:srgbClr val="FFC000"/>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grpSp>
      <p:sp>
        <p:nvSpPr>
          <p:cNvPr id="27" name="Rectangle 26"/>
          <p:cNvSpPr/>
          <p:nvPr/>
        </p:nvSpPr>
        <p:spPr bwMode="auto">
          <a:xfrm>
            <a:off x="-19050" y="5428784"/>
            <a:ext cx="9184139" cy="730980"/>
          </a:xfrm>
          <a:prstGeom prst="rect">
            <a:avLst/>
          </a:prstGeom>
          <a:solidFill>
            <a:srgbClr val="FFDC85"/>
          </a:solid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8" name="Rectangle 27"/>
          <p:cNvSpPr/>
          <p:nvPr/>
        </p:nvSpPr>
        <p:spPr bwMode="auto">
          <a:xfrm>
            <a:off x="-18662" y="5434237"/>
            <a:ext cx="609600" cy="530293"/>
          </a:xfrm>
          <a:prstGeom prst="rect">
            <a:avLst/>
          </a:prstGeom>
          <a:solidFill>
            <a:srgbClr val="336699"/>
          </a:solid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Calibri" charset="0"/>
            </a:endParaRPr>
          </a:p>
        </p:txBody>
      </p:sp>
      <p:sp>
        <p:nvSpPr>
          <p:cNvPr id="29" name="TextBox 28"/>
          <p:cNvSpPr txBox="1"/>
          <p:nvPr/>
        </p:nvSpPr>
        <p:spPr>
          <a:xfrm>
            <a:off x="57538" y="5380470"/>
            <a:ext cx="457200" cy="830997"/>
          </a:xfrm>
          <a:prstGeom prst="rect">
            <a:avLst/>
          </a:prstGeom>
          <a:noFill/>
        </p:spPr>
        <p:txBody>
          <a:bodyPr wrap="square" rtlCol="0">
            <a:spAutoFit/>
          </a:bodyPr>
          <a:lstStyle/>
          <a:p>
            <a:r>
              <a:rPr lang="en-US" sz="4800" b="1" dirty="0" smtClean="0">
                <a:solidFill>
                  <a:schemeClr val="bg1"/>
                </a:solidFill>
                <a:latin typeface="Times New Roman" panose="02020603050405020304" pitchFamily="18"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621834" y="5811879"/>
            <a:ext cx="2456914" cy="338554"/>
          </a:xfrm>
          <a:prstGeom prst="rect">
            <a:avLst/>
          </a:prstGeom>
          <a:noFill/>
        </p:spPr>
        <p:txBody>
          <a:bodyPr wrap="square" rtlCol="0">
            <a:spAutoFit/>
          </a:bodyPr>
          <a:lstStyle/>
          <a:p>
            <a:pPr algn="r"/>
            <a:r>
              <a:rPr lang="en-US" sz="1600" b="1" dirty="0" smtClean="0">
                <a:latin typeface="+mj-lt"/>
              </a:rPr>
              <a:t>PPS Leader</a:t>
            </a:r>
            <a:endParaRPr lang="en-US" sz="1600" b="1" dirty="0">
              <a:latin typeface="+mj-lt"/>
            </a:endParaRPr>
          </a:p>
        </p:txBody>
      </p:sp>
      <p:sp>
        <p:nvSpPr>
          <p:cNvPr id="32" name="Rectangle 31"/>
          <p:cNvSpPr/>
          <p:nvPr/>
        </p:nvSpPr>
        <p:spPr>
          <a:xfrm>
            <a:off x="736715" y="5428784"/>
            <a:ext cx="7978660" cy="707886"/>
          </a:xfrm>
          <a:prstGeom prst="rect">
            <a:avLst/>
          </a:prstGeom>
        </p:spPr>
        <p:txBody>
          <a:bodyPr wrap="square">
            <a:spAutoFit/>
          </a:bodyPr>
          <a:lstStyle/>
          <a:p>
            <a:r>
              <a:rPr lang="en-US" sz="2000" dirty="0">
                <a:latin typeface="+mj-lt"/>
              </a:rPr>
              <a:t>DSRIP is local. It’s about identifying and meeting local needs and investing in infrastructure to meet those needs.</a:t>
            </a:r>
            <a:endParaRPr lang="en-US" sz="2000" b="1" dirty="0">
              <a:latin typeface="+mj-lt"/>
            </a:endParaRPr>
          </a:p>
        </p:txBody>
      </p:sp>
    </p:spTree>
    <p:extLst>
      <p:ext uri="{BB962C8B-B14F-4D97-AF65-F5344CB8AC3E}">
        <p14:creationId xmlns:p14="http://schemas.microsoft.com/office/powerpoint/2010/main" val="357684015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35569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r>
              <a:rPr lang="en-US" sz="2600" b="1" kern="0" dirty="0" smtClean="0">
                <a:latin typeface="+mj-lt"/>
              </a:rPr>
              <a:t>Data-Sharing and Analytics</a:t>
            </a:r>
            <a:endParaRPr lang="en-US" sz="2600" b="1" kern="0" dirty="0">
              <a:solidFill>
                <a:srgbClr val="FF0000"/>
              </a:solidFill>
              <a:latin typeface="+mj-lt"/>
            </a:endParaRPr>
          </a:p>
        </p:txBody>
      </p:sp>
      <p:sp>
        <p:nvSpPr>
          <p:cNvPr id="27" name="Rectangle 31"/>
          <p:cNvSpPr>
            <a:spLocks noChangeArrowheads="1"/>
          </p:cNvSpPr>
          <p:nvPr/>
        </p:nvSpPr>
        <p:spPr bwMode="auto">
          <a:xfrm>
            <a:off x="0" y="948073"/>
            <a:ext cx="9144000" cy="745986"/>
          </a:xfrm>
          <a:prstGeom prst="rect">
            <a:avLst/>
          </a:prstGeom>
          <a:solidFill>
            <a:srgbClr val="FFC000"/>
          </a:solidFill>
          <a:ln>
            <a:noFill/>
          </a:ln>
          <a:extLst/>
        </p:spPr>
        <p:txBody>
          <a:bodyPr lIns="101858" tIns="50929" rIns="101858" bIns="50929" anchor="ctr"/>
          <a:lstStyle>
            <a:lvl1pPr defTabSz="1019175" eaLnBrk="0" hangingPunct="0">
              <a:spcAft>
                <a:spcPct val="50000"/>
              </a:spcAft>
              <a:buClr>
                <a:srgbClr val="EC1608"/>
              </a:buClr>
              <a:buFont typeface="Arial" charset="0"/>
              <a:defRPr>
                <a:solidFill>
                  <a:schemeClr val="tx1"/>
                </a:solidFill>
                <a:latin typeface="Calibri" pitchFamily="34" charset="0"/>
                <a:ea typeface="MS PGothic" pitchFamily="34" charset="-128"/>
              </a:defRPr>
            </a:lvl1pPr>
            <a:lvl2pPr marL="742950" indent="-285750" defTabSz="1019175" eaLnBrk="0" hangingPunct="0">
              <a:spcAft>
                <a:spcPct val="50000"/>
              </a:spcAft>
              <a:buClr>
                <a:schemeClr val="tx2"/>
              </a:buClr>
              <a:buFont typeface="Wingdings" pitchFamily="2" charset="2"/>
              <a:buChar char="§"/>
              <a:defRPr sz="1400">
                <a:solidFill>
                  <a:schemeClr val="tx1"/>
                </a:solidFill>
                <a:latin typeface="Calibri" pitchFamily="34" charset="0"/>
                <a:ea typeface="MS PGothic" pitchFamily="34" charset="-128"/>
              </a:defRPr>
            </a:lvl2pPr>
            <a:lvl3pPr marL="1143000" indent="-228600" defTabSz="1019175" eaLnBrk="0" hangingPunct="0">
              <a:spcAft>
                <a:spcPct val="50000"/>
              </a:spcAft>
              <a:buClr>
                <a:schemeClr val="accent2"/>
              </a:buClr>
              <a:buFont typeface="Arial" charset="0"/>
              <a:buChar char="–"/>
              <a:defRPr sz="1400">
                <a:solidFill>
                  <a:schemeClr val="tx1"/>
                </a:solidFill>
                <a:latin typeface="Calibri" pitchFamily="34" charset="0"/>
                <a:ea typeface="MS PGothic" pitchFamily="34" charset="-128"/>
              </a:defRPr>
            </a:lvl3pPr>
            <a:lvl4pPr marL="1600200" indent="-228600" defTabSz="1019175" eaLnBrk="0" hangingPunct="0">
              <a:spcAft>
                <a:spcPct val="50000"/>
              </a:spcAft>
              <a:buClr>
                <a:schemeClr val="hlink"/>
              </a:buClr>
              <a:buFont typeface="Arial" charset="0"/>
              <a:buChar char="»"/>
              <a:defRPr sz="1400">
                <a:solidFill>
                  <a:schemeClr val="tx1"/>
                </a:solidFill>
                <a:latin typeface="Calibri" pitchFamily="34" charset="0"/>
                <a:ea typeface="MS PGothic" pitchFamily="34" charset="-128"/>
              </a:defRPr>
            </a:lvl4pPr>
            <a:lvl5pPr marL="2057400" indent="-228600" defTabSz="1019175" eaLnBrk="0" hangingPunct="0">
              <a:spcAft>
                <a:spcPct val="50000"/>
              </a:spcAft>
              <a:buClr>
                <a:schemeClr val="accent1"/>
              </a:buClr>
              <a:buFont typeface="Arial" charset="0"/>
              <a:buChar char="&gt;"/>
              <a:defRPr sz="1400">
                <a:solidFill>
                  <a:schemeClr val="tx1"/>
                </a:solidFill>
                <a:latin typeface="Calibri" pitchFamily="34" charset="0"/>
                <a:ea typeface="MS PGothic" pitchFamily="34" charset="-128"/>
              </a:defRPr>
            </a:lvl5pPr>
            <a:lvl6pPr marL="25146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6pPr>
            <a:lvl7pPr marL="29718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7pPr>
            <a:lvl8pPr marL="34290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8pPr>
            <a:lvl9pPr marL="38862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9pPr>
          </a:lstStyle>
          <a:p>
            <a:pPr algn="ctr" eaLnBrk="1" hangingPunct="1">
              <a:spcAft>
                <a:spcPct val="0"/>
              </a:spcAft>
              <a:buClrTx/>
              <a:buFontTx/>
              <a:buNone/>
            </a:pPr>
            <a:endParaRPr lang="en-US" altLang="en-US" sz="1100" b="1" dirty="0">
              <a:latin typeface="+mj-lt"/>
            </a:endParaRPr>
          </a:p>
        </p:txBody>
      </p:sp>
      <p:sp>
        <p:nvSpPr>
          <p:cNvPr id="28" name="TextBox 27"/>
          <p:cNvSpPr txBox="1"/>
          <p:nvPr/>
        </p:nvSpPr>
        <p:spPr>
          <a:xfrm>
            <a:off x="466725" y="986172"/>
            <a:ext cx="8362949" cy="707886"/>
          </a:xfrm>
          <a:prstGeom prst="rect">
            <a:avLst/>
          </a:prstGeom>
          <a:noFill/>
        </p:spPr>
        <p:txBody>
          <a:bodyPr wrap="square" rtlCol="0">
            <a:spAutoFit/>
          </a:bodyPr>
          <a:lstStyle/>
          <a:p>
            <a:pPr algn="ctr"/>
            <a:r>
              <a:rPr lang="en-US" sz="2000" b="1" dirty="0" smtClean="0">
                <a:latin typeface="+mj-lt"/>
              </a:rPr>
              <a:t>Providers require clinical, administrative, and financial data to successfully implement new care models and value-based payment structures.</a:t>
            </a:r>
            <a:endParaRPr lang="en-US" sz="2000" b="1" dirty="0">
              <a:latin typeface="+mj-lt"/>
            </a:endParaRPr>
          </a:p>
        </p:txBody>
      </p:sp>
      <p:grpSp>
        <p:nvGrpSpPr>
          <p:cNvPr id="3" name="Group 2"/>
          <p:cNvGrpSpPr/>
          <p:nvPr/>
        </p:nvGrpSpPr>
        <p:grpSpPr>
          <a:xfrm>
            <a:off x="1334293" y="1355641"/>
            <a:ext cx="6456781" cy="5153465"/>
            <a:chOff x="970384" y="1355641"/>
            <a:chExt cx="6456781" cy="5153465"/>
          </a:xfrm>
        </p:grpSpPr>
        <p:pic>
          <p:nvPicPr>
            <p:cNvPr id="8216" name="Picture 24" descr="Comput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84" y="1355641"/>
              <a:ext cx="6456781" cy="5153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2206" y="2194172"/>
              <a:ext cx="5253136" cy="266226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100" b="1" dirty="0" smtClean="0">
                  <a:solidFill>
                    <a:schemeClr val="bg1"/>
                  </a:solidFill>
                  <a:latin typeface="+mj-lt"/>
                </a:rPr>
                <a:t>State and PPSs investing heavily in analytics platforms</a:t>
              </a:r>
            </a:p>
            <a:p>
              <a:pPr marL="285750" indent="-285750">
                <a:spcAft>
                  <a:spcPts val="1200"/>
                </a:spcAft>
                <a:buFont typeface="Arial" panose="020B0604020202020204" pitchFamily="34" charset="0"/>
                <a:buChar char="•"/>
              </a:pPr>
              <a:r>
                <a:rPr lang="en-US" sz="2100" b="1" dirty="0" smtClean="0">
                  <a:solidFill>
                    <a:schemeClr val="bg1"/>
                  </a:solidFill>
                  <a:latin typeface="+mj-lt"/>
                </a:rPr>
                <a:t>Availability of accurate, detailed and timely claims data limited</a:t>
              </a:r>
            </a:p>
            <a:p>
              <a:pPr marL="285750" indent="-285750">
                <a:spcAft>
                  <a:spcPts val="1200"/>
                </a:spcAft>
                <a:buFont typeface="Arial" panose="020B0604020202020204" pitchFamily="34" charset="0"/>
                <a:buChar char="•"/>
              </a:pPr>
              <a:r>
                <a:rPr lang="en-US" sz="2100" b="1" dirty="0" smtClean="0">
                  <a:solidFill>
                    <a:schemeClr val="bg1"/>
                  </a:solidFill>
                  <a:latin typeface="+mj-lt"/>
                </a:rPr>
                <a:t>Providers concerned about data availability to identify at-risk patients and improve coordination of care</a:t>
              </a:r>
              <a:endParaRPr lang="en-US" sz="2100" b="1" dirty="0">
                <a:solidFill>
                  <a:schemeClr val="bg1"/>
                </a:solidFill>
                <a:latin typeface="+mj-lt"/>
              </a:endParaRPr>
            </a:p>
          </p:txBody>
        </p:sp>
      </p:grpSp>
    </p:spTree>
    <p:extLst>
      <p:ext uri="{BB962C8B-B14F-4D97-AF65-F5344CB8AC3E}">
        <p14:creationId xmlns:p14="http://schemas.microsoft.com/office/powerpoint/2010/main" val="14367673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0800000">
            <a:off x="-10634" y="2970764"/>
            <a:ext cx="9162873" cy="2438401"/>
            <a:chOff x="1641839" y="2737917"/>
            <a:chExt cx="5784539" cy="2438401"/>
          </a:xfrm>
        </p:grpSpPr>
        <p:grpSp>
          <p:nvGrpSpPr>
            <p:cNvPr id="4" name="Group 3"/>
            <p:cNvGrpSpPr/>
            <p:nvPr/>
          </p:nvGrpSpPr>
          <p:grpSpPr>
            <a:xfrm rot="16200000">
              <a:off x="2229960" y="2149796"/>
              <a:ext cx="2438401" cy="3614643"/>
              <a:chOff x="-398940" y="2283146"/>
              <a:chExt cx="2438401" cy="3614643"/>
            </a:xfrm>
          </p:grpSpPr>
          <p:pic>
            <p:nvPicPr>
              <p:cNvPr id="1028" name="Picture 4" descr="Rul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72990" y="2257196"/>
                <a:ext cx="2386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ul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72989" y="3485339"/>
                <a:ext cx="2386500" cy="2438400"/>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4" descr="Rul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039878" y="2737917"/>
              <a:ext cx="2386500" cy="24384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bwMode="auto">
          <a:xfrm>
            <a:off x="0" y="1594883"/>
            <a:ext cx="9152239" cy="246675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0" name="Title 1"/>
          <p:cNvSpPr txBox="1">
            <a:spLocks/>
          </p:cNvSpPr>
          <p:nvPr/>
        </p:nvSpPr>
        <p:spPr bwMode="auto">
          <a:xfrm>
            <a:off x="35569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r>
              <a:rPr lang="en-US" sz="2600" b="1" kern="0" dirty="0" smtClean="0">
                <a:latin typeface="+mj-lt"/>
              </a:rPr>
              <a:t>Measurement and Accountability</a:t>
            </a:r>
            <a:endParaRPr lang="en-US" sz="2600" b="1" kern="0" dirty="0">
              <a:solidFill>
                <a:srgbClr val="FF0000"/>
              </a:solidFill>
              <a:latin typeface="+mj-lt"/>
            </a:endParaRPr>
          </a:p>
        </p:txBody>
      </p:sp>
      <p:sp>
        <p:nvSpPr>
          <p:cNvPr id="27" name="Rectangle 31"/>
          <p:cNvSpPr>
            <a:spLocks noChangeArrowheads="1"/>
          </p:cNvSpPr>
          <p:nvPr/>
        </p:nvSpPr>
        <p:spPr bwMode="auto">
          <a:xfrm>
            <a:off x="0" y="1066474"/>
            <a:ext cx="9165089" cy="707886"/>
          </a:xfrm>
          <a:prstGeom prst="rect">
            <a:avLst/>
          </a:prstGeom>
          <a:solidFill>
            <a:srgbClr val="336699"/>
          </a:solidFill>
          <a:ln>
            <a:noFill/>
          </a:ln>
          <a:extLst>
            <a:ext uri="{91240B29-F687-4F45-9708-019B960494DF}">
              <a14:hiddenLine xmlns:a14="http://schemas.microsoft.com/office/drawing/2010/main" w="9525" algn="ctr">
                <a:solidFill>
                  <a:srgbClr val="000000"/>
                </a:solidFill>
                <a:round/>
                <a:headEnd/>
                <a:tailEnd/>
              </a14:hiddenLine>
            </a:ext>
          </a:extLst>
        </p:spPr>
        <p:txBody>
          <a:bodyPr lIns="101858" tIns="50929" rIns="101858" bIns="50929" anchor="ctr"/>
          <a:lstStyle>
            <a:lvl1pPr defTabSz="1019175" eaLnBrk="0" hangingPunct="0">
              <a:spcAft>
                <a:spcPct val="50000"/>
              </a:spcAft>
              <a:buClr>
                <a:srgbClr val="EC1608"/>
              </a:buClr>
              <a:buFont typeface="Arial" charset="0"/>
              <a:defRPr>
                <a:solidFill>
                  <a:schemeClr val="tx1"/>
                </a:solidFill>
                <a:latin typeface="Calibri" pitchFamily="34" charset="0"/>
                <a:ea typeface="MS PGothic" pitchFamily="34" charset="-128"/>
              </a:defRPr>
            </a:lvl1pPr>
            <a:lvl2pPr marL="742950" indent="-285750" defTabSz="1019175" eaLnBrk="0" hangingPunct="0">
              <a:spcAft>
                <a:spcPct val="50000"/>
              </a:spcAft>
              <a:buClr>
                <a:schemeClr val="tx2"/>
              </a:buClr>
              <a:buFont typeface="Wingdings" pitchFamily="2" charset="2"/>
              <a:buChar char="§"/>
              <a:defRPr sz="1400">
                <a:solidFill>
                  <a:schemeClr val="tx1"/>
                </a:solidFill>
                <a:latin typeface="Calibri" pitchFamily="34" charset="0"/>
                <a:ea typeface="MS PGothic" pitchFamily="34" charset="-128"/>
              </a:defRPr>
            </a:lvl2pPr>
            <a:lvl3pPr marL="1143000" indent="-228600" defTabSz="1019175" eaLnBrk="0" hangingPunct="0">
              <a:spcAft>
                <a:spcPct val="50000"/>
              </a:spcAft>
              <a:buClr>
                <a:schemeClr val="accent2"/>
              </a:buClr>
              <a:buFont typeface="Arial" charset="0"/>
              <a:buChar char="–"/>
              <a:defRPr sz="1400">
                <a:solidFill>
                  <a:schemeClr val="tx1"/>
                </a:solidFill>
                <a:latin typeface="Calibri" pitchFamily="34" charset="0"/>
                <a:ea typeface="MS PGothic" pitchFamily="34" charset="-128"/>
              </a:defRPr>
            </a:lvl3pPr>
            <a:lvl4pPr marL="1600200" indent="-228600" defTabSz="1019175" eaLnBrk="0" hangingPunct="0">
              <a:spcAft>
                <a:spcPct val="50000"/>
              </a:spcAft>
              <a:buClr>
                <a:schemeClr val="hlink"/>
              </a:buClr>
              <a:buFont typeface="Arial" charset="0"/>
              <a:buChar char="»"/>
              <a:defRPr sz="1400">
                <a:solidFill>
                  <a:schemeClr val="tx1"/>
                </a:solidFill>
                <a:latin typeface="Calibri" pitchFamily="34" charset="0"/>
                <a:ea typeface="MS PGothic" pitchFamily="34" charset="-128"/>
              </a:defRPr>
            </a:lvl4pPr>
            <a:lvl5pPr marL="2057400" indent="-228600" defTabSz="1019175" eaLnBrk="0" hangingPunct="0">
              <a:spcAft>
                <a:spcPct val="50000"/>
              </a:spcAft>
              <a:buClr>
                <a:schemeClr val="accent1"/>
              </a:buClr>
              <a:buFont typeface="Arial" charset="0"/>
              <a:buChar char="&gt;"/>
              <a:defRPr sz="1400">
                <a:solidFill>
                  <a:schemeClr val="tx1"/>
                </a:solidFill>
                <a:latin typeface="Calibri" pitchFamily="34" charset="0"/>
                <a:ea typeface="MS PGothic" pitchFamily="34" charset="-128"/>
              </a:defRPr>
            </a:lvl5pPr>
            <a:lvl6pPr marL="25146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6pPr>
            <a:lvl7pPr marL="29718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7pPr>
            <a:lvl8pPr marL="34290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8pPr>
            <a:lvl9pPr marL="38862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9pPr>
          </a:lstStyle>
          <a:p>
            <a:pPr algn="ctr" eaLnBrk="1" hangingPunct="1">
              <a:spcAft>
                <a:spcPct val="0"/>
              </a:spcAft>
              <a:buClrTx/>
              <a:buFontTx/>
              <a:buNone/>
            </a:pPr>
            <a:endParaRPr lang="en-US" altLang="en-US" sz="1100" b="1" dirty="0">
              <a:latin typeface="+mj-lt"/>
            </a:endParaRPr>
          </a:p>
        </p:txBody>
      </p:sp>
      <p:sp>
        <p:nvSpPr>
          <p:cNvPr id="8" name="TextBox 7"/>
          <p:cNvSpPr txBox="1"/>
          <p:nvPr/>
        </p:nvSpPr>
        <p:spPr>
          <a:xfrm>
            <a:off x="0" y="1066473"/>
            <a:ext cx="9144065" cy="707886"/>
          </a:xfrm>
          <a:prstGeom prst="rect">
            <a:avLst/>
          </a:prstGeom>
          <a:noFill/>
        </p:spPr>
        <p:txBody>
          <a:bodyPr wrap="square" rtlCol="0">
            <a:spAutoFit/>
          </a:bodyPr>
          <a:lstStyle/>
          <a:p>
            <a:pPr algn="ctr"/>
            <a:r>
              <a:rPr lang="en-US" sz="2000" b="1" dirty="0" smtClean="0">
                <a:solidFill>
                  <a:schemeClr val="bg1"/>
                </a:solidFill>
                <a:latin typeface="+mj-lt"/>
              </a:rPr>
              <a:t>Complex reporting requirements</a:t>
            </a:r>
            <a:br>
              <a:rPr lang="en-US" sz="2000" b="1" dirty="0" smtClean="0">
                <a:solidFill>
                  <a:schemeClr val="bg1"/>
                </a:solidFill>
                <a:latin typeface="+mj-lt"/>
              </a:rPr>
            </a:br>
            <a:r>
              <a:rPr lang="en-US" sz="2000" b="1" dirty="0" smtClean="0">
                <a:solidFill>
                  <a:schemeClr val="bg1"/>
                </a:solidFill>
                <a:latin typeface="+mj-lt"/>
              </a:rPr>
              <a:t>may hamper implementation efforts.</a:t>
            </a:r>
            <a:endParaRPr lang="en-US" sz="2000" b="1" dirty="0">
              <a:solidFill>
                <a:schemeClr val="bg1"/>
              </a:solidFill>
              <a:latin typeface="+mj-lt"/>
            </a:endParaRPr>
          </a:p>
        </p:txBody>
      </p:sp>
      <p:sp>
        <p:nvSpPr>
          <p:cNvPr id="15" name="Rectangle 14"/>
          <p:cNvSpPr/>
          <p:nvPr/>
        </p:nvSpPr>
        <p:spPr bwMode="auto">
          <a:xfrm>
            <a:off x="-19050" y="4987420"/>
            <a:ext cx="9184139" cy="1163013"/>
          </a:xfrm>
          <a:prstGeom prst="rect">
            <a:avLst/>
          </a:prstGeom>
          <a:solidFill>
            <a:schemeClr val="tx2">
              <a:lumMod val="20000"/>
              <a:lumOff val="80000"/>
            </a:schemeClr>
          </a:solid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16" name="Rectangle 15"/>
          <p:cNvSpPr/>
          <p:nvPr/>
        </p:nvSpPr>
        <p:spPr bwMode="auto">
          <a:xfrm>
            <a:off x="-18662" y="4995680"/>
            <a:ext cx="609600" cy="530293"/>
          </a:xfrm>
          <a:prstGeom prst="rect">
            <a:avLst/>
          </a:prstGeom>
          <a:solidFill>
            <a:srgbClr val="336699"/>
          </a:solid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Calibri" charset="0"/>
            </a:endParaRPr>
          </a:p>
        </p:txBody>
      </p:sp>
      <p:sp>
        <p:nvSpPr>
          <p:cNvPr id="17" name="TextBox 16"/>
          <p:cNvSpPr txBox="1"/>
          <p:nvPr/>
        </p:nvSpPr>
        <p:spPr>
          <a:xfrm>
            <a:off x="57538" y="4904589"/>
            <a:ext cx="457200" cy="830997"/>
          </a:xfrm>
          <a:prstGeom prst="rect">
            <a:avLst/>
          </a:prstGeom>
          <a:noFill/>
        </p:spPr>
        <p:txBody>
          <a:bodyPr wrap="square" rtlCol="0">
            <a:spAutoFit/>
          </a:bodyPr>
          <a:lstStyle/>
          <a:p>
            <a:r>
              <a:rPr lang="en-US" sz="4800" b="1" dirty="0" smtClean="0">
                <a:solidFill>
                  <a:schemeClr val="bg1"/>
                </a:solidFill>
                <a:latin typeface="Times New Roman" panose="02020603050405020304" pitchFamily="18"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687151" y="5858534"/>
            <a:ext cx="2456914" cy="338554"/>
          </a:xfrm>
          <a:prstGeom prst="rect">
            <a:avLst/>
          </a:prstGeom>
          <a:noFill/>
        </p:spPr>
        <p:txBody>
          <a:bodyPr wrap="square" rtlCol="0">
            <a:spAutoFit/>
          </a:bodyPr>
          <a:lstStyle/>
          <a:p>
            <a:pPr algn="r"/>
            <a:r>
              <a:rPr lang="en-US" sz="1600" b="1" dirty="0" smtClean="0">
                <a:latin typeface="+mj-lt"/>
              </a:rPr>
              <a:t>State Government Official</a:t>
            </a:r>
            <a:endParaRPr lang="en-US" sz="1600" b="1" dirty="0">
              <a:latin typeface="+mj-lt"/>
            </a:endParaRPr>
          </a:p>
        </p:txBody>
      </p:sp>
      <p:sp>
        <p:nvSpPr>
          <p:cNvPr id="19" name="Rectangle 18"/>
          <p:cNvSpPr/>
          <p:nvPr/>
        </p:nvSpPr>
        <p:spPr>
          <a:xfrm>
            <a:off x="590938" y="5021932"/>
            <a:ext cx="8574151" cy="923330"/>
          </a:xfrm>
          <a:prstGeom prst="rect">
            <a:avLst/>
          </a:prstGeom>
        </p:spPr>
        <p:txBody>
          <a:bodyPr wrap="square">
            <a:spAutoFit/>
          </a:bodyPr>
          <a:lstStyle/>
          <a:p>
            <a:r>
              <a:rPr lang="en-US" dirty="0">
                <a:latin typeface="+mj-lt"/>
              </a:rPr>
              <a:t>[DSRIP is] not about launching 10 or 11 projects, not about ticking boxes to hit particular requirements, not about moving the needle on performance </a:t>
            </a:r>
            <a:r>
              <a:rPr lang="en-US" dirty="0" smtClean="0">
                <a:latin typeface="+mj-lt"/>
              </a:rPr>
              <a:t>measures. </a:t>
            </a:r>
            <a:r>
              <a:rPr lang="en-US" b="1" dirty="0" smtClean="0">
                <a:latin typeface="+mj-lt"/>
              </a:rPr>
              <a:t>It’s </a:t>
            </a:r>
            <a:r>
              <a:rPr lang="en-US" b="1" dirty="0">
                <a:latin typeface="+mj-lt"/>
              </a:rPr>
              <a:t>about a fundamental restructuring towards a system that really rewards </a:t>
            </a:r>
            <a:r>
              <a:rPr lang="en-US" b="1" dirty="0" smtClean="0">
                <a:latin typeface="+mj-lt"/>
              </a:rPr>
              <a:t>value.</a:t>
            </a:r>
            <a:endParaRPr lang="en-US" b="1" dirty="0">
              <a:latin typeface="+mj-lt"/>
            </a:endParaRPr>
          </a:p>
        </p:txBody>
      </p:sp>
      <p:sp>
        <p:nvSpPr>
          <p:cNvPr id="28" name="TextBox 27"/>
          <p:cNvSpPr txBox="1"/>
          <p:nvPr/>
        </p:nvSpPr>
        <p:spPr>
          <a:xfrm>
            <a:off x="0" y="1845423"/>
            <a:ext cx="9144000" cy="2062103"/>
          </a:xfrm>
          <a:prstGeom prst="rect">
            <a:avLst/>
          </a:prstGeom>
          <a:noFill/>
          <a:ln w="57150">
            <a:noFill/>
          </a:ln>
        </p:spPr>
        <p:txBody>
          <a:bodyPr wrap="square" rtlCol="0">
            <a:spAutoFit/>
          </a:bodyPr>
          <a:lstStyle/>
          <a:p>
            <a:pPr marL="342900" indent="-342900">
              <a:spcAft>
                <a:spcPts val="1200"/>
              </a:spcAft>
              <a:buFont typeface="Arial" panose="020B0604020202020204" pitchFamily="34" charset="0"/>
              <a:buChar char="•"/>
            </a:pPr>
            <a:r>
              <a:rPr lang="en-US" dirty="0">
                <a:latin typeface="+mj-lt"/>
              </a:rPr>
              <a:t>PPSs set reporting requirements (e.g., proof of performance) for </a:t>
            </a:r>
            <a:r>
              <a:rPr lang="en-US" dirty="0" smtClean="0">
                <a:latin typeface="+mj-lt"/>
              </a:rPr>
              <a:t>participating </a:t>
            </a:r>
            <a:r>
              <a:rPr lang="en-US" dirty="0">
                <a:latin typeface="+mj-lt"/>
              </a:rPr>
              <a:t>organizations</a:t>
            </a:r>
            <a:endParaRPr lang="en-US" dirty="0" smtClean="0">
              <a:latin typeface="+mj-lt"/>
            </a:endParaRPr>
          </a:p>
          <a:p>
            <a:pPr marL="342900" indent="-342900">
              <a:spcAft>
                <a:spcPts val="1200"/>
              </a:spcAft>
              <a:buFont typeface="Arial" panose="020B0604020202020204" pitchFamily="34" charset="0"/>
              <a:buChar char="•"/>
            </a:pPr>
            <a:r>
              <a:rPr lang="en-US" dirty="0" smtClean="0">
                <a:latin typeface="+mj-lt"/>
              </a:rPr>
              <a:t>PPSs </a:t>
            </a:r>
            <a:r>
              <a:rPr lang="en-US" dirty="0">
                <a:latin typeface="+mj-lt"/>
              </a:rPr>
              <a:t>accountable for 100-330 process and outcome metrics, depending on project selection</a:t>
            </a:r>
          </a:p>
          <a:p>
            <a:pPr marL="342900" indent="-342900">
              <a:spcAft>
                <a:spcPts val="1200"/>
              </a:spcAft>
              <a:buFont typeface="Arial" panose="020B0604020202020204" pitchFamily="34" charset="0"/>
              <a:buChar char="•"/>
            </a:pPr>
            <a:r>
              <a:rPr lang="en-US" dirty="0" smtClean="0">
                <a:latin typeface="+mj-lt"/>
              </a:rPr>
              <a:t>State required to report to CMS quarterly on delivery system improvement, achievement towards project and population goals, Medicaid spending, and value-based payment arrangements; failure to achieve milestones will result in federal reduction of state funding, which in turn will result in state reduction of PPS funding</a:t>
            </a:r>
          </a:p>
        </p:txBody>
      </p:sp>
    </p:spTree>
    <p:extLst>
      <p:ext uri="{BB962C8B-B14F-4D97-AF65-F5344CB8AC3E}">
        <p14:creationId xmlns:p14="http://schemas.microsoft.com/office/powerpoint/2010/main" val="219766352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73" r="7010" b="27966"/>
          <a:stretch/>
        </p:blipFill>
        <p:spPr bwMode="auto">
          <a:xfrm>
            <a:off x="0" y="969475"/>
            <a:ext cx="9144000" cy="520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an 25"/>
          <p:cNvSpPr/>
          <p:nvPr/>
        </p:nvSpPr>
        <p:spPr bwMode="auto">
          <a:xfrm>
            <a:off x="1876212" y="3573315"/>
            <a:ext cx="300730" cy="2616754"/>
          </a:xfrm>
          <a:prstGeom prst="can">
            <a:avLst/>
          </a:prstGeom>
          <a:solidFill>
            <a:schemeClr val="accent3">
              <a:lumMod val="65000"/>
            </a:schemeClr>
          </a:solid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0" name="Title 1"/>
          <p:cNvSpPr txBox="1">
            <a:spLocks/>
          </p:cNvSpPr>
          <p:nvPr/>
        </p:nvSpPr>
        <p:spPr bwMode="auto">
          <a:xfrm>
            <a:off x="460375" y="312738"/>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r>
              <a:rPr lang="en-US" sz="2600" b="1" kern="0" dirty="0" smtClean="0">
                <a:latin typeface="+mj-lt"/>
              </a:rPr>
              <a:t>Value-Based Payment Arrangements and Sustainability</a:t>
            </a:r>
            <a:endParaRPr lang="en-US" sz="2600" b="1" kern="0" dirty="0">
              <a:solidFill>
                <a:srgbClr val="FF0000"/>
              </a:solidFill>
              <a:latin typeface="+mj-lt"/>
            </a:endParaRPr>
          </a:p>
        </p:txBody>
      </p:sp>
      <p:sp>
        <p:nvSpPr>
          <p:cNvPr id="11" name="AutoShape 7" descr="Image result for yield sig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9" descr="Image result for yield sig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Pentagon 34"/>
          <p:cNvSpPr/>
          <p:nvPr/>
        </p:nvSpPr>
        <p:spPr bwMode="auto">
          <a:xfrm rot="10800000">
            <a:off x="112831" y="3878795"/>
            <a:ext cx="3526761" cy="533400"/>
          </a:xfrm>
          <a:prstGeom prst="homePlate">
            <a:avLst/>
          </a:prstGeom>
          <a:blipFill>
            <a:blip r:embed="rId3"/>
            <a:tile tx="0" ty="0" sx="100000" sy="100000" flip="none" algn="tl"/>
          </a:blip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9" name="TextBox 38"/>
          <p:cNvSpPr txBox="1"/>
          <p:nvPr/>
        </p:nvSpPr>
        <p:spPr>
          <a:xfrm>
            <a:off x="301768" y="3822328"/>
            <a:ext cx="3337824"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latin typeface="+mj-lt"/>
              </a:rPr>
              <a:t>Will Social Services Be Supported in VBP Relationships?</a:t>
            </a:r>
            <a:endParaRPr lang="en-US" b="1" dirty="0">
              <a:solidFill>
                <a:schemeClr val="bg1"/>
              </a:solidFill>
              <a:effectLst>
                <a:outerShdw blurRad="38100" dist="38100" dir="2700000" algn="tl">
                  <a:srgbClr val="000000">
                    <a:alpha val="43137"/>
                  </a:srgbClr>
                </a:outerShdw>
              </a:effectLst>
              <a:latin typeface="+mj-lt"/>
            </a:endParaRPr>
          </a:p>
        </p:txBody>
      </p:sp>
      <p:sp>
        <p:nvSpPr>
          <p:cNvPr id="52" name="Pentagon 51"/>
          <p:cNvSpPr/>
          <p:nvPr/>
        </p:nvSpPr>
        <p:spPr bwMode="auto">
          <a:xfrm>
            <a:off x="1488896" y="4689209"/>
            <a:ext cx="2106450" cy="533400"/>
          </a:xfrm>
          <a:prstGeom prst="homePlate">
            <a:avLst/>
          </a:prstGeom>
          <a:blipFill>
            <a:blip r:embed="rId3"/>
            <a:tile tx="0" ty="0" sx="100000" sy="100000" flip="none" algn="tl"/>
          </a:blip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8" name="TextBox 37"/>
          <p:cNvSpPr txBox="1"/>
          <p:nvPr/>
        </p:nvSpPr>
        <p:spPr>
          <a:xfrm>
            <a:off x="1488896" y="4632743"/>
            <a:ext cx="2150696"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mj-lt"/>
              </a:rPr>
              <a:t>Payment Levels Matter</a:t>
            </a:r>
            <a:endParaRPr lang="en-US" b="1" dirty="0">
              <a:solidFill>
                <a:schemeClr val="bg1"/>
              </a:solidFill>
              <a:effectLst>
                <a:outerShdw blurRad="38100" dist="38100" dir="2700000" algn="tl">
                  <a:srgbClr val="000000">
                    <a:alpha val="43137"/>
                  </a:srgbClr>
                </a:outerShdw>
              </a:effectLst>
              <a:latin typeface="+mj-lt"/>
            </a:endParaRPr>
          </a:p>
        </p:txBody>
      </p:sp>
      <p:sp>
        <p:nvSpPr>
          <p:cNvPr id="58" name="Can 57"/>
          <p:cNvSpPr/>
          <p:nvPr/>
        </p:nvSpPr>
        <p:spPr bwMode="auto">
          <a:xfrm>
            <a:off x="7214495" y="895739"/>
            <a:ext cx="300730" cy="3001720"/>
          </a:xfrm>
          <a:prstGeom prst="can">
            <a:avLst/>
          </a:prstGeom>
          <a:solidFill>
            <a:schemeClr val="accent3">
              <a:lumMod val="65000"/>
            </a:schemeClr>
          </a:solid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50" name="Pentagon 49"/>
          <p:cNvSpPr/>
          <p:nvPr/>
        </p:nvSpPr>
        <p:spPr bwMode="auto">
          <a:xfrm rot="10800000">
            <a:off x="5477069" y="2174033"/>
            <a:ext cx="2836495" cy="869386"/>
          </a:xfrm>
          <a:prstGeom prst="homePlate">
            <a:avLst/>
          </a:prstGeom>
          <a:blipFill>
            <a:blip r:embed="rId3"/>
            <a:tile tx="0" ty="0" sx="100000" sy="100000" flip="none" algn="tl"/>
          </a:blip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7" name="TextBox 36"/>
          <p:cNvSpPr txBox="1"/>
          <p:nvPr/>
        </p:nvSpPr>
        <p:spPr>
          <a:xfrm>
            <a:off x="5365099" y="2147060"/>
            <a:ext cx="2917819" cy="923330"/>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latin typeface="+mj-lt"/>
              </a:rPr>
              <a:t>VBP Requirements May Incentivize Provider Consolidation</a:t>
            </a:r>
            <a:endParaRPr lang="en-US" b="1" dirty="0">
              <a:solidFill>
                <a:schemeClr val="bg1"/>
              </a:solidFill>
              <a:effectLst>
                <a:outerShdw blurRad="38100" dist="38100" dir="2700000" algn="tl">
                  <a:srgbClr val="000000">
                    <a:alpha val="43137"/>
                  </a:srgbClr>
                </a:outerShdw>
              </a:effectLst>
              <a:latin typeface="+mj-lt"/>
            </a:endParaRPr>
          </a:p>
        </p:txBody>
      </p:sp>
      <p:sp>
        <p:nvSpPr>
          <p:cNvPr id="51" name="Pentagon 50"/>
          <p:cNvSpPr/>
          <p:nvPr/>
        </p:nvSpPr>
        <p:spPr bwMode="auto">
          <a:xfrm>
            <a:off x="5801693" y="1059409"/>
            <a:ext cx="3302049" cy="592109"/>
          </a:xfrm>
          <a:prstGeom prst="homePlate">
            <a:avLst/>
          </a:prstGeom>
          <a:blipFill>
            <a:blip r:embed="rId3"/>
            <a:tile tx="0" ty="0" sx="100000" sy="100000" flip="none" algn="tl"/>
          </a:blip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9" name="TextBox 8"/>
          <p:cNvSpPr txBox="1"/>
          <p:nvPr/>
        </p:nvSpPr>
        <p:spPr>
          <a:xfrm>
            <a:off x="5801693" y="1032297"/>
            <a:ext cx="3302049"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mj-lt"/>
              </a:rPr>
              <a:t>Ultimate Relationship between PPSs and MCOs is Unclear</a:t>
            </a:r>
            <a:endParaRPr lang="en-US" b="1" dirty="0">
              <a:solidFill>
                <a:schemeClr val="bg1"/>
              </a:solidFill>
              <a:effectLst>
                <a:outerShdw blurRad="38100" dist="38100" dir="2700000" algn="tl">
                  <a:srgbClr val="000000">
                    <a:alpha val="43137"/>
                  </a:srgbClr>
                </a:outerShdw>
              </a:effectLst>
              <a:latin typeface="+mj-lt"/>
            </a:endParaRPr>
          </a:p>
        </p:txBody>
      </p:sp>
      <p:sp>
        <p:nvSpPr>
          <p:cNvPr id="54" name="Flowchart: Magnetic Disk 53"/>
          <p:cNvSpPr/>
          <p:nvPr/>
        </p:nvSpPr>
        <p:spPr bwMode="auto">
          <a:xfrm>
            <a:off x="2647950" y="2324746"/>
            <a:ext cx="171450" cy="533400"/>
          </a:xfrm>
          <a:prstGeom prst="flowChartMagneticDisk">
            <a:avLst/>
          </a:prstGeom>
          <a:solidFill>
            <a:srgbClr val="663300"/>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65" name="Flowchart: Magnetic Disk 64"/>
          <p:cNvSpPr/>
          <p:nvPr/>
        </p:nvSpPr>
        <p:spPr bwMode="auto">
          <a:xfrm>
            <a:off x="4486275" y="2324746"/>
            <a:ext cx="171450" cy="533400"/>
          </a:xfrm>
          <a:prstGeom prst="flowChartMagneticDisk">
            <a:avLst/>
          </a:prstGeom>
          <a:solidFill>
            <a:srgbClr val="663300"/>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53" name="Rounded Rectangle 52"/>
          <p:cNvSpPr/>
          <p:nvPr/>
        </p:nvSpPr>
        <p:spPr bwMode="auto">
          <a:xfrm>
            <a:off x="2355850" y="1162050"/>
            <a:ext cx="2647950" cy="1294312"/>
          </a:xfrm>
          <a:prstGeom prst="roundRect">
            <a:avLst/>
          </a:prstGeom>
          <a:solidFill>
            <a:srgbClr val="00B050"/>
          </a:solidFill>
          <a:ln w="38100" cap="flat" cmpd="sng" algn="ctr">
            <a:solidFill>
              <a:schemeClr val="bg1"/>
            </a:solidFill>
            <a:prstDash val="solid"/>
            <a:round/>
            <a:headEnd type="none" w="med" len="med"/>
            <a:tailEnd type="none" w="med" len="med"/>
          </a:ln>
          <a:effectLst>
            <a:glow rad="63500">
              <a:schemeClr val="accent4">
                <a:satMod val="175000"/>
                <a:alpha val="40000"/>
              </a:schemeClr>
            </a:glow>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55" name="Rectangle 54"/>
          <p:cNvSpPr/>
          <p:nvPr/>
        </p:nvSpPr>
        <p:spPr>
          <a:xfrm>
            <a:off x="2282807" y="1141040"/>
            <a:ext cx="2719388" cy="1354217"/>
          </a:xfrm>
          <a:prstGeom prst="rect">
            <a:avLst/>
          </a:prstGeom>
        </p:spPr>
        <p:txBody>
          <a:bodyPr wrap="square">
            <a:spAutoFit/>
          </a:bodyPr>
          <a:lstStyle/>
          <a:p>
            <a:pPr algn="ctr"/>
            <a:r>
              <a:rPr lang="en-US" sz="1650" b="1" dirty="0" smtClean="0">
                <a:solidFill>
                  <a:schemeClr val="bg1"/>
                </a:solidFill>
                <a:effectLst>
                  <a:outerShdw blurRad="38100" dist="38100" dir="2700000" algn="tl">
                    <a:srgbClr val="000000">
                      <a:alpha val="43137"/>
                    </a:srgbClr>
                  </a:outerShdw>
                </a:effectLst>
                <a:latin typeface="+mj-lt"/>
              </a:rPr>
              <a:t>“We’re </a:t>
            </a:r>
            <a:r>
              <a:rPr lang="en-US" sz="1650" b="1" dirty="0">
                <a:solidFill>
                  <a:schemeClr val="bg1"/>
                </a:solidFill>
                <a:effectLst>
                  <a:outerShdw blurRad="38100" dist="38100" dir="2700000" algn="tl">
                    <a:srgbClr val="000000">
                      <a:alpha val="43137"/>
                    </a:srgbClr>
                  </a:outerShdw>
                </a:effectLst>
                <a:latin typeface="+mj-lt"/>
              </a:rPr>
              <a:t>in a race to get to </a:t>
            </a:r>
            <a:r>
              <a:rPr lang="en-US" sz="1650" b="1" dirty="0" smtClean="0">
                <a:solidFill>
                  <a:schemeClr val="bg1"/>
                </a:solidFill>
                <a:effectLst>
                  <a:outerShdw blurRad="38100" dist="38100" dir="2700000" algn="tl">
                    <a:srgbClr val="000000">
                      <a:alpha val="43137"/>
                    </a:srgbClr>
                  </a:outerShdw>
                </a:effectLst>
                <a:latin typeface="+mj-lt"/>
              </a:rPr>
              <a:t>value-based </a:t>
            </a:r>
            <a:r>
              <a:rPr lang="en-US" sz="1650" b="1" dirty="0">
                <a:solidFill>
                  <a:schemeClr val="bg1"/>
                </a:solidFill>
                <a:effectLst>
                  <a:outerShdw blurRad="38100" dist="38100" dir="2700000" algn="tl">
                    <a:srgbClr val="000000">
                      <a:alpha val="43137"/>
                    </a:srgbClr>
                  </a:outerShdw>
                </a:effectLst>
                <a:latin typeface="+mj-lt"/>
              </a:rPr>
              <a:t>reimbursement before other funding streams run out</a:t>
            </a:r>
            <a:r>
              <a:rPr lang="en-US" sz="1650" b="1" dirty="0" smtClean="0">
                <a:solidFill>
                  <a:schemeClr val="bg1"/>
                </a:solidFill>
                <a:effectLst>
                  <a:outerShdw blurRad="38100" dist="38100" dir="2700000" algn="tl">
                    <a:srgbClr val="000000">
                      <a:alpha val="43137"/>
                    </a:srgbClr>
                  </a:outerShdw>
                </a:effectLst>
                <a:latin typeface="+mj-lt"/>
              </a:rPr>
              <a:t>.”</a:t>
            </a:r>
          </a:p>
          <a:p>
            <a:pPr algn="r"/>
            <a:r>
              <a:rPr lang="en-US" sz="1600" b="1" dirty="0" smtClean="0">
                <a:solidFill>
                  <a:schemeClr val="bg1"/>
                </a:solidFill>
                <a:effectLst>
                  <a:outerShdw blurRad="38100" dist="38100" dir="2700000" algn="tl">
                    <a:srgbClr val="000000">
                      <a:alpha val="43137"/>
                    </a:srgbClr>
                  </a:outerShdw>
                </a:effectLst>
                <a:latin typeface="+mj-lt"/>
              </a:rPr>
              <a:t>-PPS Leader</a:t>
            </a:r>
            <a:endParaRPr lang="en-US" sz="16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5471705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 y="1422086"/>
            <a:ext cx="9144001" cy="275367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cxnSp>
        <p:nvCxnSpPr>
          <p:cNvPr id="12" name="Straight Connector 11"/>
          <p:cNvCxnSpPr/>
          <p:nvPr/>
        </p:nvCxnSpPr>
        <p:spPr bwMode="auto">
          <a:xfrm>
            <a:off x="-1" y="1422086"/>
            <a:ext cx="9144001" cy="0"/>
          </a:xfrm>
          <a:prstGeom prst="line">
            <a:avLst/>
          </a:prstGeom>
          <a:noFill/>
          <a:ln w="22225" cap="flat" cmpd="sng" algn="ctr">
            <a:solidFill>
              <a:srgbClr val="336699"/>
            </a:solidFill>
            <a:prstDash val="solid"/>
            <a:round/>
            <a:headEnd type="none" w="med" len="med"/>
            <a:tailEnd type="none" w="med" len="med"/>
          </a:ln>
          <a:effectLst/>
        </p:spPr>
      </p:cxnSp>
      <p:cxnSp>
        <p:nvCxnSpPr>
          <p:cNvPr id="13" name="Straight Connector 12"/>
          <p:cNvCxnSpPr/>
          <p:nvPr/>
        </p:nvCxnSpPr>
        <p:spPr bwMode="auto">
          <a:xfrm>
            <a:off x="0" y="4175760"/>
            <a:ext cx="9144001" cy="0"/>
          </a:xfrm>
          <a:prstGeom prst="line">
            <a:avLst/>
          </a:prstGeom>
          <a:noFill/>
          <a:ln w="22225" cap="flat" cmpd="sng" algn="ctr">
            <a:solidFill>
              <a:srgbClr val="336699"/>
            </a:solidFill>
            <a:prstDash val="solid"/>
            <a:round/>
            <a:headEnd type="none" w="med" len="med"/>
            <a:tailEnd type="none" w="med" len="med"/>
          </a:ln>
          <a:effectLst/>
        </p:spPr>
      </p:cxnSp>
      <p:sp>
        <p:nvSpPr>
          <p:cNvPr id="3" name="Title 1"/>
          <p:cNvSpPr>
            <a:spLocks noGrp="1"/>
          </p:cNvSpPr>
          <p:nvPr>
            <p:ph type="title"/>
          </p:nvPr>
        </p:nvSpPr>
        <p:spPr>
          <a:xfrm>
            <a:off x="415925" y="265177"/>
            <a:ext cx="7966075" cy="523131"/>
          </a:xfrm>
        </p:spPr>
        <p:txBody>
          <a:bodyPr/>
          <a:lstStyle/>
          <a:p>
            <a:r>
              <a:rPr lang="en-US" b="1" dirty="0" smtClean="0">
                <a:latin typeface="+mj-lt"/>
              </a:rPr>
              <a:t>Thank You!</a:t>
            </a:r>
            <a:endParaRPr lang="en-US" b="1" dirty="0">
              <a:latin typeface="+mj-lt"/>
            </a:endParaRPr>
          </a:p>
        </p:txBody>
      </p:sp>
      <p:sp>
        <p:nvSpPr>
          <p:cNvPr id="2" name="TextBox 1"/>
          <p:cNvSpPr txBox="1"/>
          <p:nvPr/>
        </p:nvSpPr>
        <p:spPr>
          <a:xfrm>
            <a:off x="-1" y="1829427"/>
            <a:ext cx="9143999" cy="1938992"/>
          </a:xfrm>
          <a:prstGeom prst="rect">
            <a:avLst/>
          </a:prstGeom>
          <a:noFill/>
        </p:spPr>
        <p:txBody>
          <a:bodyPr wrap="square" rtlCol="0">
            <a:spAutoFit/>
          </a:bodyPr>
          <a:lstStyle/>
          <a:p>
            <a:pPr algn="ctr"/>
            <a:r>
              <a:rPr lang="en-US" sz="2400" b="1" smtClean="0">
                <a:latin typeface="+mj-lt"/>
              </a:rPr>
              <a:t>Deborah </a:t>
            </a:r>
            <a:r>
              <a:rPr lang="en-US" sz="2400" b="1" dirty="0" smtClean="0">
                <a:latin typeface="+mj-lt"/>
              </a:rPr>
              <a:t>Bachrach, Partner</a:t>
            </a:r>
            <a:endParaRPr lang="en-US" sz="2400" dirty="0" smtClean="0">
              <a:latin typeface="+mj-lt"/>
            </a:endParaRPr>
          </a:p>
          <a:p>
            <a:pPr algn="ctr"/>
            <a:r>
              <a:rPr lang="en-US" sz="2400" dirty="0" smtClean="0">
                <a:latin typeface="+mj-lt"/>
                <a:hlinkClick r:id="rId2"/>
              </a:rPr>
              <a:t>dbachrach@manatt.com</a:t>
            </a:r>
            <a:r>
              <a:rPr lang="en-US" sz="2400" dirty="0" smtClean="0">
                <a:latin typeface="+mj-lt"/>
              </a:rPr>
              <a:t> </a:t>
            </a:r>
          </a:p>
          <a:p>
            <a:pPr algn="ctr"/>
            <a:endParaRPr lang="en-US" sz="2400" dirty="0">
              <a:latin typeface="+mj-lt"/>
            </a:endParaRPr>
          </a:p>
          <a:p>
            <a:pPr lvl="0" algn="ctr"/>
            <a:r>
              <a:rPr lang="en-US" sz="2400" b="1" dirty="0" smtClean="0">
                <a:solidFill>
                  <a:srgbClr val="000000"/>
                </a:solidFill>
                <a:latin typeface="Calibri"/>
              </a:rPr>
              <a:t>William Bernstein, </a:t>
            </a:r>
            <a:r>
              <a:rPr lang="en-US" sz="2400" b="1" dirty="0">
                <a:solidFill>
                  <a:srgbClr val="000000"/>
                </a:solidFill>
                <a:latin typeface="Calibri"/>
              </a:rPr>
              <a:t>Partner</a:t>
            </a:r>
            <a:endParaRPr lang="en-US" sz="2400" dirty="0">
              <a:solidFill>
                <a:srgbClr val="000000"/>
              </a:solidFill>
              <a:latin typeface="Calibri"/>
            </a:endParaRPr>
          </a:p>
          <a:p>
            <a:pPr lvl="0" algn="ctr"/>
            <a:r>
              <a:rPr lang="en-US" sz="2400" dirty="0" smtClean="0">
                <a:solidFill>
                  <a:srgbClr val="000000"/>
                </a:solidFill>
                <a:latin typeface="Calibri"/>
                <a:hlinkClick r:id="rId3"/>
              </a:rPr>
              <a:t>wbernstein@manatt.com</a:t>
            </a:r>
            <a:r>
              <a:rPr lang="en-US" sz="2400" dirty="0" smtClean="0">
                <a:solidFill>
                  <a:srgbClr val="000000"/>
                </a:solidFill>
                <a:latin typeface="Calibri"/>
              </a:rPr>
              <a:t> </a:t>
            </a:r>
            <a:endParaRPr lang="en-US" sz="2400" dirty="0">
              <a:solidFill>
                <a:srgbClr val="000000"/>
              </a:solidFill>
              <a:latin typeface="Calibri"/>
            </a:endParaRPr>
          </a:p>
        </p:txBody>
      </p:sp>
    </p:spTree>
    <p:extLst>
      <p:ext uri="{BB962C8B-B14F-4D97-AF65-F5344CB8AC3E}">
        <p14:creationId xmlns:p14="http://schemas.microsoft.com/office/powerpoint/2010/main" val="318872622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5569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r>
              <a:rPr lang="en-US" sz="2600" b="1" kern="0" dirty="0" smtClean="0">
                <a:latin typeface="+mj-lt"/>
              </a:rPr>
              <a:t>Foundation Support</a:t>
            </a:r>
            <a:endParaRPr lang="en-US" sz="2600" b="1" kern="0" dirty="0">
              <a:solidFill>
                <a:srgbClr val="FF0000"/>
              </a:solidFill>
              <a:latin typeface="+mj-lt"/>
            </a:endParaRPr>
          </a:p>
        </p:txBody>
      </p:sp>
      <p:sp>
        <p:nvSpPr>
          <p:cNvPr id="13" name="Rounded Rectangle 12"/>
          <p:cNvSpPr/>
          <p:nvPr/>
        </p:nvSpPr>
        <p:spPr bwMode="auto">
          <a:xfrm>
            <a:off x="342900" y="1359340"/>
            <a:ext cx="8458200" cy="926660"/>
          </a:xfrm>
          <a:prstGeom prst="roundRect">
            <a:avLst/>
          </a:prstGeom>
          <a:solidFill>
            <a:srgbClr val="FFC00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a:latin typeface="+mj-lt"/>
              </a:rPr>
              <a:t>The research reflected in this presentation was supported by</a:t>
            </a:r>
            <a:r>
              <a:rPr lang="en-US" sz="2400" b="1" dirty="0" smtClean="0">
                <a:latin typeface="+mj-lt"/>
              </a:rPr>
              <a:t>:</a:t>
            </a:r>
            <a:endParaRPr lang="en-US" sz="2400" b="1" dirty="0">
              <a:latin typeface="+mj-lt"/>
            </a:endParaRPr>
          </a:p>
        </p:txBody>
      </p:sp>
      <p:pic>
        <p:nvPicPr>
          <p:cNvPr id="1026" name="Picture 2" descr="http://www.comnetwork.org/wp-content/uploads/2014/09/CFlogo_2014_PMS_tagline_OUTLIN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778"/>
          <a:stretch/>
        </p:blipFill>
        <p:spPr bwMode="auto">
          <a:xfrm>
            <a:off x="1754050" y="2975417"/>
            <a:ext cx="5615247" cy="152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62479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343400" y="1250882"/>
            <a:ext cx="4648200" cy="4235518"/>
          </a:xfrm>
          <a:prstGeom prst="rect">
            <a:avLst/>
          </a:prstGeom>
          <a:solidFill>
            <a:schemeClr val="tx2">
              <a:lumMod val="60000"/>
              <a:lumOff val="40000"/>
            </a:schemeClr>
          </a:solid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6" name="Rounded Rectangle 5"/>
          <p:cNvSpPr/>
          <p:nvPr/>
        </p:nvSpPr>
        <p:spPr bwMode="auto">
          <a:xfrm>
            <a:off x="187576" y="1066800"/>
            <a:ext cx="3810000" cy="4953000"/>
          </a:xfrm>
          <a:prstGeom prst="roundRect">
            <a:avLst>
              <a:gd name="adj" fmla="val 9417"/>
            </a:avLst>
          </a:prstGeom>
          <a:solidFill>
            <a:schemeClr val="bg1">
              <a:lumMod val="85000"/>
            </a:schemeClr>
          </a:solidFill>
          <a:ln w="38100" cap="flat" cmpd="sng" algn="ctr">
            <a:solidFill>
              <a:srgbClr val="336699"/>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 name="Title 1"/>
          <p:cNvSpPr txBox="1">
            <a:spLocks/>
          </p:cNvSpPr>
          <p:nvPr/>
        </p:nvSpPr>
        <p:spPr bwMode="auto">
          <a:xfrm>
            <a:off x="35569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r>
              <a:rPr lang="en-US" sz="2600" b="1" kern="0" dirty="0" smtClean="0">
                <a:latin typeface="+mj-lt"/>
              </a:rPr>
              <a:t>The Triumph of High Achievement</a:t>
            </a:r>
            <a:endParaRPr lang="en-US" sz="2600" b="1" kern="0" dirty="0">
              <a:solidFill>
                <a:srgbClr val="FF0000"/>
              </a:solidFill>
              <a:latin typeface="+mj-lt"/>
            </a:endParaRPr>
          </a:p>
        </p:txBody>
      </p:sp>
      <p:pic>
        <p:nvPicPr>
          <p:cNvPr id="2050" name="Picture 2" descr="https://upload.wikimedia.org/wikipedia/commons/1/19/President_Theodore_Roosevelt,_19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92" y="1250882"/>
            <a:ext cx="3473768" cy="458483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0" y="1771650"/>
            <a:ext cx="4191000" cy="3046988"/>
          </a:xfrm>
          <a:prstGeom prst="rect">
            <a:avLst/>
          </a:prstGeom>
        </p:spPr>
        <p:txBody>
          <a:bodyPr wrap="square">
            <a:spAutoFit/>
          </a:bodyPr>
          <a:lstStyle/>
          <a:p>
            <a:pPr>
              <a:spcAft>
                <a:spcPts val="600"/>
              </a:spcAft>
            </a:pPr>
            <a:r>
              <a:rPr lang="en-US" sz="1600" dirty="0" smtClean="0">
                <a:latin typeface="+mj-lt"/>
              </a:rPr>
              <a:t>It </a:t>
            </a:r>
            <a:r>
              <a:rPr lang="en-US" sz="1600" dirty="0">
                <a:latin typeface="+mj-lt"/>
              </a:rPr>
              <a:t>is not the critic who counts; not the man who points out how the strong man stumbles, or where the doer of deeds could have done them better. The credit belongs to the man who is actually in the arena, whose face is marred by dust and sweat and </a:t>
            </a:r>
            <a:r>
              <a:rPr lang="en-US" sz="1600" dirty="0" smtClean="0">
                <a:latin typeface="+mj-lt"/>
              </a:rPr>
              <a:t>blood…who </a:t>
            </a:r>
            <a:r>
              <a:rPr lang="en-US" sz="1600" dirty="0">
                <a:latin typeface="+mj-lt"/>
              </a:rPr>
              <a:t>spends himself in a worthy cause; </a:t>
            </a:r>
            <a:r>
              <a:rPr lang="en-US" sz="1600" b="1" dirty="0">
                <a:latin typeface="+mj-lt"/>
              </a:rPr>
              <a:t>who at the best knows in the end the triumph of high achievement, and who at the worst, if he fails, at least fails while daring greatly,</a:t>
            </a:r>
            <a:r>
              <a:rPr lang="en-US" sz="1600" dirty="0">
                <a:latin typeface="+mj-lt"/>
              </a:rPr>
              <a:t> so that his place shall never be with those cold and timid souls who neither know victory nor defeat</a:t>
            </a:r>
            <a:r>
              <a:rPr lang="en-US" sz="1600" dirty="0" smtClean="0">
                <a:latin typeface="+mj-lt"/>
              </a:rPr>
              <a:t>.</a:t>
            </a:r>
            <a:endParaRPr lang="en-US" sz="1600" dirty="0">
              <a:latin typeface="+mj-lt"/>
            </a:endParaRPr>
          </a:p>
        </p:txBody>
      </p:sp>
      <p:sp>
        <p:nvSpPr>
          <p:cNvPr id="9" name="Rectangle 8"/>
          <p:cNvSpPr/>
          <p:nvPr/>
        </p:nvSpPr>
        <p:spPr bwMode="auto">
          <a:xfrm>
            <a:off x="4343400" y="1250881"/>
            <a:ext cx="609600" cy="530293"/>
          </a:xfrm>
          <a:prstGeom prst="rect">
            <a:avLst/>
          </a:prstGeom>
          <a:solidFill>
            <a:srgbClr val="336699"/>
          </a:solid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Calibri" charset="0"/>
            </a:endParaRPr>
          </a:p>
        </p:txBody>
      </p:sp>
      <p:sp>
        <p:nvSpPr>
          <p:cNvPr id="10" name="TextBox 9"/>
          <p:cNvSpPr txBox="1"/>
          <p:nvPr/>
        </p:nvSpPr>
        <p:spPr>
          <a:xfrm>
            <a:off x="4419600" y="1197114"/>
            <a:ext cx="457200" cy="830997"/>
          </a:xfrm>
          <a:prstGeom prst="rect">
            <a:avLst/>
          </a:prstGeom>
          <a:noFill/>
        </p:spPr>
        <p:txBody>
          <a:bodyPr wrap="square" rtlCol="0">
            <a:spAutoFit/>
          </a:bodyPr>
          <a:lstStyle/>
          <a:p>
            <a:r>
              <a:rPr lang="en-US" sz="4800" b="1" dirty="0" smtClean="0">
                <a:solidFill>
                  <a:schemeClr val="bg1"/>
                </a:solidFill>
                <a:latin typeface="Times New Roman" panose="02020603050405020304" pitchFamily="18"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895850" y="5015210"/>
            <a:ext cx="4086225" cy="461665"/>
          </a:xfrm>
          <a:prstGeom prst="rect">
            <a:avLst/>
          </a:prstGeom>
          <a:noFill/>
        </p:spPr>
        <p:txBody>
          <a:bodyPr wrap="square" rtlCol="0">
            <a:spAutoFit/>
          </a:bodyPr>
          <a:lstStyle/>
          <a:p>
            <a:pPr algn="r"/>
            <a:r>
              <a:rPr lang="en-US" sz="2400" b="1" dirty="0" smtClean="0">
                <a:latin typeface="+mj-lt"/>
              </a:rPr>
              <a:t>President Theodore Roosevelt</a:t>
            </a:r>
            <a:endParaRPr lang="en-US" sz="2400" b="1" dirty="0">
              <a:latin typeface="+mj-lt"/>
            </a:endParaRPr>
          </a:p>
        </p:txBody>
      </p:sp>
    </p:spTree>
    <p:extLst>
      <p:ext uri="{BB962C8B-B14F-4D97-AF65-F5344CB8AC3E}">
        <p14:creationId xmlns:p14="http://schemas.microsoft.com/office/powerpoint/2010/main" val="972899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48" y="181118"/>
            <a:ext cx="8229600" cy="648906"/>
          </a:xfrm>
        </p:spPr>
        <p:txBody>
          <a:bodyPr>
            <a:noAutofit/>
          </a:bodyPr>
          <a:lstStyle/>
          <a:p>
            <a:r>
              <a:rPr lang="en-US" sz="2600" b="1" dirty="0" smtClean="0">
                <a:latin typeface="+mj-lt"/>
              </a:rPr>
              <a:t>Ten States Implementing </a:t>
            </a:r>
            <a:r>
              <a:rPr lang="en-US" sz="2600" b="1" dirty="0">
                <a:latin typeface="+mj-lt"/>
              </a:rPr>
              <a:t>DSRIP </a:t>
            </a:r>
            <a:r>
              <a:rPr lang="en-US" sz="2600" b="1" dirty="0" smtClean="0">
                <a:latin typeface="+mj-lt"/>
              </a:rPr>
              <a:t>or DSRIP-Like Programs</a:t>
            </a:r>
            <a:endParaRPr lang="en-US" sz="2600" b="1" dirty="0">
              <a:latin typeface="+mj-lt"/>
            </a:endParaRPr>
          </a:p>
        </p:txBody>
      </p:sp>
      <p:sp>
        <p:nvSpPr>
          <p:cNvPr id="5" name="Freeform 81"/>
          <p:cNvSpPr>
            <a:spLocks/>
          </p:cNvSpPr>
          <p:nvPr/>
        </p:nvSpPr>
        <p:spPr bwMode="auto">
          <a:xfrm>
            <a:off x="1965446" y="5583254"/>
            <a:ext cx="72770" cy="60449"/>
          </a:xfrm>
          <a:custGeom>
            <a:avLst/>
            <a:gdLst>
              <a:gd name="T0" fmla="*/ 21 w 68"/>
              <a:gd name="T1" fmla="*/ 44 h 56"/>
              <a:gd name="T2" fmla="*/ 19 w 68"/>
              <a:gd name="T3" fmla="*/ 49 h 56"/>
              <a:gd name="T4" fmla="*/ 5 w 68"/>
              <a:gd name="T5" fmla="*/ 54 h 56"/>
              <a:gd name="T6" fmla="*/ 3 w 68"/>
              <a:gd name="T7" fmla="*/ 51 h 56"/>
              <a:gd name="T8" fmla="*/ 10 w 68"/>
              <a:gd name="T9" fmla="*/ 46 h 56"/>
              <a:gd name="T10" fmla="*/ 5 w 68"/>
              <a:gd name="T11" fmla="*/ 46 h 56"/>
              <a:gd name="T12" fmla="*/ 2 w 68"/>
              <a:gd name="T13" fmla="*/ 43 h 56"/>
              <a:gd name="T14" fmla="*/ 3 w 68"/>
              <a:gd name="T15" fmla="*/ 33 h 56"/>
              <a:gd name="T16" fmla="*/ 0 w 68"/>
              <a:gd name="T17" fmla="*/ 27 h 56"/>
              <a:gd name="T18" fmla="*/ 2 w 68"/>
              <a:gd name="T19" fmla="*/ 22 h 56"/>
              <a:gd name="T20" fmla="*/ 8 w 68"/>
              <a:gd name="T21" fmla="*/ 19 h 56"/>
              <a:gd name="T22" fmla="*/ 16 w 68"/>
              <a:gd name="T23" fmla="*/ 19 h 56"/>
              <a:gd name="T24" fmla="*/ 19 w 68"/>
              <a:gd name="T25" fmla="*/ 22 h 56"/>
              <a:gd name="T26" fmla="*/ 21 w 68"/>
              <a:gd name="T27" fmla="*/ 24 h 56"/>
              <a:gd name="T28" fmla="*/ 22 w 68"/>
              <a:gd name="T29" fmla="*/ 17 h 56"/>
              <a:gd name="T30" fmla="*/ 27 w 68"/>
              <a:gd name="T31" fmla="*/ 14 h 56"/>
              <a:gd name="T32" fmla="*/ 30 w 68"/>
              <a:gd name="T33" fmla="*/ 16 h 56"/>
              <a:gd name="T34" fmla="*/ 35 w 68"/>
              <a:gd name="T35" fmla="*/ 16 h 56"/>
              <a:gd name="T36" fmla="*/ 37 w 68"/>
              <a:gd name="T37" fmla="*/ 13 h 56"/>
              <a:gd name="T38" fmla="*/ 40 w 68"/>
              <a:gd name="T39" fmla="*/ 10 h 56"/>
              <a:gd name="T40" fmla="*/ 45 w 68"/>
              <a:gd name="T41" fmla="*/ 10 h 56"/>
              <a:gd name="T42" fmla="*/ 45 w 68"/>
              <a:gd name="T43" fmla="*/ 8 h 56"/>
              <a:gd name="T44" fmla="*/ 48 w 68"/>
              <a:gd name="T45" fmla="*/ 6 h 56"/>
              <a:gd name="T46" fmla="*/ 49 w 68"/>
              <a:gd name="T47" fmla="*/ 6 h 56"/>
              <a:gd name="T48" fmla="*/ 52 w 68"/>
              <a:gd name="T49" fmla="*/ 3 h 56"/>
              <a:gd name="T50" fmla="*/ 59 w 68"/>
              <a:gd name="T51" fmla="*/ 0 h 56"/>
              <a:gd name="T52" fmla="*/ 60 w 68"/>
              <a:gd name="T53" fmla="*/ 3 h 56"/>
              <a:gd name="T54" fmla="*/ 64 w 68"/>
              <a:gd name="T55" fmla="*/ 11 h 56"/>
              <a:gd name="T56" fmla="*/ 64 w 68"/>
              <a:gd name="T57" fmla="*/ 17 h 56"/>
              <a:gd name="T58" fmla="*/ 54 w 68"/>
              <a:gd name="T59" fmla="*/ 16 h 56"/>
              <a:gd name="T60" fmla="*/ 46 w 68"/>
              <a:gd name="T61" fmla="*/ 19 h 56"/>
              <a:gd name="T62" fmla="*/ 46 w 68"/>
              <a:gd name="T63" fmla="*/ 22 h 56"/>
              <a:gd name="T64" fmla="*/ 51 w 68"/>
              <a:gd name="T65" fmla="*/ 24 h 56"/>
              <a:gd name="T66" fmla="*/ 54 w 68"/>
              <a:gd name="T67" fmla="*/ 27 h 56"/>
              <a:gd name="T68" fmla="*/ 52 w 68"/>
              <a:gd name="T69" fmla="*/ 27 h 56"/>
              <a:gd name="T70" fmla="*/ 49 w 68"/>
              <a:gd name="T71" fmla="*/ 30 h 56"/>
              <a:gd name="T72" fmla="*/ 51 w 68"/>
              <a:gd name="T73" fmla="*/ 35 h 56"/>
              <a:gd name="T74" fmla="*/ 51 w 68"/>
              <a:gd name="T75" fmla="*/ 40 h 56"/>
              <a:gd name="T76" fmla="*/ 46 w 68"/>
              <a:gd name="T77" fmla="*/ 40 h 56"/>
              <a:gd name="T78" fmla="*/ 40 w 68"/>
              <a:gd name="T79" fmla="*/ 37 h 56"/>
              <a:gd name="T80" fmla="*/ 40 w 68"/>
              <a:gd name="T81" fmla="*/ 40 h 56"/>
              <a:gd name="T82" fmla="*/ 35 w 68"/>
              <a:gd name="T83" fmla="*/ 41 h 56"/>
              <a:gd name="T84" fmla="*/ 29 w 68"/>
              <a:gd name="T85" fmla="*/ 46 h 56"/>
              <a:gd name="T86" fmla="*/ 33 w 68"/>
              <a:gd name="T87" fmla="*/ 44 h 56"/>
              <a:gd name="T88" fmla="*/ 30 w 68"/>
              <a:gd name="T89" fmla="*/ 48 h 56"/>
              <a:gd name="T90" fmla="*/ 27 w 68"/>
              <a:gd name="T91" fmla="*/ 48 h 56"/>
              <a:gd name="T92" fmla="*/ 24 w 68"/>
              <a:gd name="T93" fmla="*/ 49 h 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56"/>
              <a:gd name="T143" fmla="*/ 68 w 68"/>
              <a:gd name="T144" fmla="*/ 56 h 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56">
                <a:moveTo>
                  <a:pt x="24" y="49"/>
                </a:moveTo>
                <a:lnTo>
                  <a:pt x="21" y="44"/>
                </a:lnTo>
                <a:lnTo>
                  <a:pt x="18" y="48"/>
                </a:lnTo>
                <a:lnTo>
                  <a:pt x="19" y="49"/>
                </a:lnTo>
                <a:lnTo>
                  <a:pt x="6" y="56"/>
                </a:lnTo>
                <a:lnTo>
                  <a:pt x="5" y="54"/>
                </a:lnTo>
                <a:lnTo>
                  <a:pt x="3" y="52"/>
                </a:lnTo>
                <a:lnTo>
                  <a:pt x="3" y="51"/>
                </a:lnTo>
                <a:lnTo>
                  <a:pt x="6" y="48"/>
                </a:lnTo>
                <a:lnTo>
                  <a:pt x="10" y="46"/>
                </a:lnTo>
                <a:lnTo>
                  <a:pt x="10" y="44"/>
                </a:lnTo>
                <a:lnTo>
                  <a:pt x="5" y="46"/>
                </a:lnTo>
                <a:lnTo>
                  <a:pt x="3" y="48"/>
                </a:lnTo>
                <a:lnTo>
                  <a:pt x="2" y="43"/>
                </a:lnTo>
                <a:lnTo>
                  <a:pt x="2" y="38"/>
                </a:lnTo>
                <a:lnTo>
                  <a:pt x="3" y="33"/>
                </a:lnTo>
                <a:lnTo>
                  <a:pt x="2" y="30"/>
                </a:lnTo>
                <a:lnTo>
                  <a:pt x="0" y="27"/>
                </a:lnTo>
                <a:lnTo>
                  <a:pt x="0" y="25"/>
                </a:lnTo>
                <a:lnTo>
                  <a:pt x="2" y="22"/>
                </a:lnTo>
                <a:lnTo>
                  <a:pt x="5" y="21"/>
                </a:lnTo>
                <a:lnTo>
                  <a:pt x="8" y="19"/>
                </a:lnTo>
                <a:lnTo>
                  <a:pt x="13" y="19"/>
                </a:lnTo>
                <a:lnTo>
                  <a:pt x="16" y="19"/>
                </a:lnTo>
                <a:lnTo>
                  <a:pt x="19" y="21"/>
                </a:lnTo>
                <a:lnTo>
                  <a:pt x="19" y="22"/>
                </a:lnTo>
                <a:lnTo>
                  <a:pt x="19" y="25"/>
                </a:lnTo>
                <a:lnTo>
                  <a:pt x="21" y="24"/>
                </a:lnTo>
                <a:lnTo>
                  <a:pt x="22" y="24"/>
                </a:lnTo>
                <a:lnTo>
                  <a:pt x="22" y="17"/>
                </a:lnTo>
                <a:lnTo>
                  <a:pt x="25" y="14"/>
                </a:lnTo>
                <a:lnTo>
                  <a:pt x="27" y="14"/>
                </a:lnTo>
                <a:lnTo>
                  <a:pt x="29" y="16"/>
                </a:lnTo>
                <a:lnTo>
                  <a:pt x="30" y="16"/>
                </a:lnTo>
                <a:lnTo>
                  <a:pt x="32" y="16"/>
                </a:lnTo>
                <a:lnTo>
                  <a:pt x="35" y="16"/>
                </a:lnTo>
                <a:lnTo>
                  <a:pt x="35" y="17"/>
                </a:lnTo>
                <a:lnTo>
                  <a:pt x="37" y="13"/>
                </a:lnTo>
                <a:lnTo>
                  <a:pt x="38" y="11"/>
                </a:lnTo>
                <a:lnTo>
                  <a:pt x="40" y="10"/>
                </a:lnTo>
                <a:lnTo>
                  <a:pt x="43" y="8"/>
                </a:lnTo>
                <a:lnTo>
                  <a:pt x="45" y="10"/>
                </a:lnTo>
                <a:lnTo>
                  <a:pt x="45" y="11"/>
                </a:lnTo>
                <a:lnTo>
                  <a:pt x="45" y="8"/>
                </a:lnTo>
                <a:lnTo>
                  <a:pt x="45" y="6"/>
                </a:lnTo>
                <a:lnTo>
                  <a:pt x="48" y="6"/>
                </a:lnTo>
                <a:lnTo>
                  <a:pt x="49" y="8"/>
                </a:lnTo>
                <a:lnTo>
                  <a:pt x="49" y="6"/>
                </a:lnTo>
                <a:lnTo>
                  <a:pt x="49" y="5"/>
                </a:lnTo>
                <a:lnTo>
                  <a:pt x="52" y="3"/>
                </a:lnTo>
                <a:lnTo>
                  <a:pt x="56" y="2"/>
                </a:lnTo>
                <a:lnTo>
                  <a:pt x="59" y="0"/>
                </a:lnTo>
                <a:lnTo>
                  <a:pt x="64" y="0"/>
                </a:lnTo>
                <a:lnTo>
                  <a:pt x="60" y="3"/>
                </a:lnTo>
                <a:lnTo>
                  <a:pt x="59" y="6"/>
                </a:lnTo>
                <a:lnTo>
                  <a:pt x="64" y="11"/>
                </a:lnTo>
                <a:lnTo>
                  <a:pt x="68" y="17"/>
                </a:lnTo>
                <a:lnTo>
                  <a:pt x="64" y="17"/>
                </a:lnTo>
                <a:lnTo>
                  <a:pt x="60" y="16"/>
                </a:lnTo>
                <a:lnTo>
                  <a:pt x="54" y="16"/>
                </a:lnTo>
                <a:lnTo>
                  <a:pt x="49" y="17"/>
                </a:lnTo>
                <a:lnTo>
                  <a:pt x="46" y="19"/>
                </a:lnTo>
                <a:lnTo>
                  <a:pt x="43" y="24"/>
                </a:lnTo>
                <a:lnTo>
                  <a:pt x="46" y="22"/>
                </a:lnTo>
                <a:lnTo>
                  <a:pt x="49" y="21"/>
                </a:lnTo>
                <a:lnTo>
                  <a:pt x="51" y="24"/>
                </a:lnTo>
                <a:lnTo>
                  <a:pt x="52" y="27"/>
                </a:lnTo>
                <a:lnTo>
                  <a:pt x="54" y="27"/>
                </a:lnTo>
                <a:lnTo>
                  <a:pt x="52" y="27"/>
                </a:lnTo>
                <a:lnTo>
                  <a:pt x="51" y="29"/>
                </a:lnTo>
                <a:lnTo>
                  <a:pt x="49" y="30"/>
                </a:lnTo>
                <a:lnTo>
                  <a:pt x="49" y="33"/>
                </a:lnTo>
                <a:lnTo>
                  <a:pt x="51" y="35"/>
                </a:lnTo>
                <a:lnTo>
                  <a:pt x="54" y="37"/>
                </a:lnTo>
                <a:lnTo>
                  <a:pt x="51" y="40"/>
                </a:lnTo>
                <a:lnTo>
                  <a:pt x="48" y="41"/>
                </a:lnTo>
                <a:lnTo>
                  <a:pt x="46" y="40"/>
                </a:lnTo>
                <a:lnTo>
                  <a:pt x="43" y="38"/>
                </a:lnTo>
                <a:lnTo>
                  <a:pt x="40" y="37"/>
                </a:lnTo>
                <a:lnTo>
                  <a:pt x="40" y="40"/>
                </a:lnTo>
                <a:lnTo>
                  <a:pt x="40" y="44"/>
                </a:lnTo>
                <a:lnTo>
                  <a:pt x="35" y="41"/>
                </a:lnTo>
                <a:lnTo>
                  <a:pt x="32" y="44"/>
                </a:lnTo>
                <a:lnTo>
                  <a:pt x="29" y="46"/>
                </a:lnTo>
                <a:lnTo>
                  <a:pt x="30" y="44"/>
                </a:lnTo>
                <a:lnTo>
                  <a:pt x="33" y="44"/>
                </a:lnTo>
                <a:lnTo>
                  <a:pt x="32" y="48"/>
                </a:lnTo>
                <a:lnTo>
                  <a:pt x="30" y="48"/>
                </a:lnTo>
                <a:lnTo>
                  <a:pt x="29" y="48"/>
                </a:lnTo>
                <a:lnTo>
                  <a:pt x="27" y="48"/>
                </a:lnTo>
                <a:lnTo>
                  <a:pt x="24" y="48"/>
                </a:lnTo>
                <a:lnTo>
                  <a:pt x="24" y="49"/>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6" name="Freeform 82"/>
          <p:cNvSpPr>
            <a:spLocks/>
          </p:cNvSpPr>
          <p:nvPr/>
        </p:nvSpPr>
        <p:spPr bwMode="auto">
          <a:xfrm>
            <a:off x="1950464" y="5641544"/>
            <a:ext cx="18192" cy="8636"/>
          </a:xfrm>
          <a:custGeom>
            <a:avLst/>
            <a:gdLst>
              <a:gd name="T0" fmla="*/ 8 w 17"/>
              <a:gd name="T1" fmla="*/ 3 h 8"/>
              <a:gd name="T2" fmla="*/ 0 w 17"/>
              <a:gd name="T3" fmla="*/ 6 h 8"/>
              <a:gd name="T4" fmla="*/ 3 w 17"/>
              <a:gd name="T5" fmla="*/ 2 h 8"/>
              <a:gd name="T6" fmla="*/ 8 w 17"/>
              <a:gd name="T7" fmla="*/ 0 h 8"/>
              <a:gd name="T8" fmla="*/ 9 w 17"/>
              <a:gd name="T9" fmla="*/ 3 h 8"/>
              <a:gd name="T10" fmla="*/ 14 w 17"/>
              <a:gd name="T11" fmla="*/ 3 h 8"/>
              <a:gd name="T12" fmla="*/ 16 w 17"/>
              <a:gd name="T13" fmla="*/ 6 h 8"/>
              <a:gd name="T14" fmla="*/ 17 w 17"/>
              <a:gd name="T15" fmla="*/ 8 h 8"/>
              <a:gd name="T16" fmla="*/ 11 w 17"/>
              <a:gd name="T17" fmla="*/ 6 h 8"/>
              <a:gd name="T18" fmla="*/ 8 w 17"/>
              <a:gd name="T19" fmla="*/ 3 h 8"/>
              <a:gd name="T20" fmla="*/ 8 w 17"/>
              <a:gd name="T21" fmla="*/ 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8"/>
              <a:gd name="T35" fmla="*/ 17 w 1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8">
                <a:moveTo>
                  <a:pt x="8" y="3"/>
                </a:moveTo>
                <a:lnTo>
                  <a:pt x="0" y="6"/>
                </a:lnTo>
                <a:lnTo>
                  <a:pt x="3" y="2"/>
                </a:lnTo>
                <a:lnTo>
                  <a:pt x="8" y="0"/>
                </a:lnTo>
                <a:lnTo>
                  <a:pt x="9" y="3"/>
                </a:lnTo>
                <a:lnTo>
                  <a:pt x="14" y="3"/>
                </a:lnTo>
                <a:lnTo>
                  <a:pt x="16" y="6"/>
                </a:lnTo>
                <a:lnTo>
                  <a:pt x="17" y="8"/>
                </a:lnTo>
                <a:lnTo>
                  <a:pt x="11" y="6"/>
                </a:lnTo>
                <a:lnTo>
                  <a:pt x="8" y="3"/>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7" name="Freeform 83"/>
          <p:cNvSpPr>
            <a:spLocks/>
          </p:cNvSpPr>
          <p:nvPr/>
        </p:nvSpPr>
        <p:spPr bwMode="auto">
          <a:xfrm>
            <a:off x="1698981" y="5591888"/>
            <a:ext cx="40665" cy="22668"/>
          </a:xfrm>
          <a:custGeom>
            <a:avLst/>
            <a:gdLst>
              <a:gd name="T0" fmla="*/ 36 w 38"/>
              <a:gd name="T1" fmla="*/ 21 h 21"/>
              <a:gd name="T2" fmla="*/ 1 w 38"/>
              <a:gd name="T3" fmla="*/ 13 h 21"/>
              <a:gd name="T4" fmla="*/ 0 w 38"/>
              <a:gd name="T5" fmla="*/ 9 h 21"/>
              <a:gd name="T6" fmla="*/ 0 w 38"/>
              <a:gd name="T7" fmla="*/ 6 h 21"/>
              <a:gd name="T8" fmla="*/ 1 w 38"/>
              <a:gd name="T9" fmla="*/ 5 h 21"/>
              <a:gd name="T10" fmla="*/ 3 w 38"/>
              <a:gd name="T11" fmla="*/ 3 h 21"/>
              <a:gd name="T12" fmla="*/ 8 w 38"/>
              <a:gd name="T13" fmla="*/ 3 h 21"/>
              <a:gd name="T14" fmla="*/ 14 w 38"/>
              <a:gd name="T15" fmla="*/ 5 h 21"/>
              <a:gd name="T16" fmla="*/ 15 w 38"/>
              <a:gd name="T17" fmla="*/ 2 h 21"/>
              <a:gd name="T18" fmla="*/ 19 w 38"/>
              <a:gd name="T19" fmla="*/ 0 h 21"/>
              <a:gd name="T20" fmla="*/ 22 w 38"/>
              <a:gd name="T21" fmla="*/ 0 h 21"/>
              <a:gd name="T22" fmla="*/ 28 w 38"/>
              <a:gd name="T23" fmla="*/ 0 h 21"/>
              <a:gd name="T24" fmla="*/ 33 w 38"/>
              <a:gd name="T25" fmla="*/ 0 h 21"/>
              <a:gd name="T26" fmla="*/ 38 w 38"/>
              <a:gd name="T27" fmla="*/ 5 h 21"/>
              <a:gd name="T28" fmla="*/ 38 w 38"/>
              <a:gd name="T29" fmla="*/ 8 h 21"/>
              <a:gd name="T30" fmla="*/ 38 w 38"/>
              <a:gd name="T31" fmla="*/ 13 h 21"/>
              <a:gd name="T32" fmla="*/ 35 w 38"/>
              <a:gd name="T33" fmla="*/ 17 h 21"/>
              <a:gd name="T34" fmla="*/ 33 w 38"/>
              <a:gd name="T35" fmla="*/ 21 h 21"/>
              <a:gd name="T36" fmla="*/ 36 w 38"/>
              <a:gd name="T37" fmla="*/ 21 h 21"/>
              <a:gd name="T38" fmla="*/ 36 w 38"/>
              <a:gd name="T39" fmla="*/ 21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21"/>
              <a:gd name="T62" fmla="*/ 38 w 38"/>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21">
                <a:moveTo>
                  <a:pt x="36" y="21"/>
                </a:moveTo>
                <a:lnTo>
                  <a:pt x="1" y="13"/>
                </a:lnTo>
                <a:lnTo>
                  <a:pt x="0" y="9"/>
                </a:lnTo>
                <a:lnTo>
                  <a:pt x="0" y="6"/>
                </a:lnTo>
                <a:lnTo>
                  <a:pt x="1" y="5"/>
                </a:lnTo>
                <a:lnTo>
                  <a:pt x="3" y="3"/>
                </a:lnTo>
                <a:lnTo>
                  <a:pt x="8" y="3"/>
                </a:lnTo>
                <a:lnTo>
                  <a:pt x="14" y="5"/>
                </a:lnTo>
                <a:lnTo>
                  <a:pt x="15" y="2"/>
                </a:lnTo>
                <a:lnTo>
                  <a:pt x="19" y="0"/>
                </a:lnTo>
                <a:lnTo>
                  <a:pt x="22" y="0"/>
                </a:lnTo>
                <a:lnTo>
                  <a:pt x="28" y="0"/>
                </a:lnTo>
                <a:lnTo>
                  <a:pt x="33" y="0"/>
                </a:lnTo>
                <a:lnTo>
                  <a:pt x="38" y="5"/>
                </a:lnTo>
                <a:lnTo>
                  <a:pt x="38" y="8"/>
                </a:lnTo>
                <a:lnTo>
                  <a:pt x="38" y="13"/>
                </a:lnTo>
                <a:lnTo>
                  <a:pt x="35" y="17"/>
                </a:lnTo>
                <a:lnTo>
                  <a:pt x="33" y="21"/>
                </a:lnTo>
                <a:lnTo>
                  <a:pt x="36" y="21"/>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8" name="Freeform 84"/>
          <p:cNvSpPr>
            <a:spLocks/>
          </p:cNvSpPr>
          <p:nvPr/>
        </p:nvSpPr>
        <p:spPr bwMode="auto">
          <a:xfrm>
            <a:off x="1606949" y="5588650"/>
            <a:ext cx="55648" cy="21589"/>
          </a:xfrm>
          <a:custGeom>
            <a:avLst/>
            <a:gdLst>
              <a:gd name="T0" fmla="*/ 6 w 52"/>
              <a:gd name="T1" fmla="*/ 8 h 20"/>
              <a:gd name="T2" fmla="*/ 13 w 52"/>
              <a:gd name="T3" fmla="*/ 11 h 20"/>
              <a:gd name="T4" fmla="*/ 19 w 52"/>
              <a:gd name="T5" fmla="*/ 12 h 20"/>
              <a:gd name="T6" fmla="*/ 25 w 52"/>
              <a:gd name="T7" fmla="*/ 12 h 20"/>
              <a:gd name="T8" fmla="*/ 32 w 52"/>
              <a:gd name="T9" fmla="*/ 11 h 20"/>
              <a:gd name="T10" fmla="*/ 30 w 52"/>
              <a:gd name="T11" fmla="*/ 8 h 20"/>
              <a:gd name="T12" fmla="*/ 28 w 52"/>
              <a:gd name="T13" fmla="*/ 6 h 20"/>
              <a:gd name="T14" fmla="*/ 27 w 52"/>
              <a:gd name="T15" fmla="*/ 1 h 20"/>
              <a:gd name="T16" fmla="*/ 28 w 52"/>
              <a:gd name="T17" fmla="*/ 1 h 20"/>
              <a:gd name="T18" fmla="*/ 32 w 52"/>
              <a:gd name="T19" fmla="*/ 0 h 20"/>
              <a:gd name="T20" fmla="*/ 36 w 52"/>
              <a:gd name="T21" fmla="*/ 0 h 20"/>
              <a:gd name="T22" fmla="*/ 40 w 52"/>
              <a:gd name="T23" fmla="*/ 1 h 20"/>
              <a:gd name="T24" fmla="*/ 41 w 52"/>
              <a:gd name="T25" fmla="*/ 8 h 20"/>
              <a:gd name="T26" fmla="*/ 46 w 52"/>
              <a:gd name="T27" fmla="*/ 9 h 20"/>
              <a:gd name="T28" fmla="*/ 52 w 52"/>
              <a:gd name="T29" fmla="*/ 11 h 20"/>
              <a:gd name="T30" fmla="*/ 47 w 52"/>
              <a:gd name="T31" fmla="*/ 12 h 20"/>
              <a:gd name="T32" fmla="*/ 46 w 52"/>
              <a:gd name="T33" fmla="*/ 14 h 20"/>
              <a:gd name="T34" fmla="*/ 44 w 52"/>
              <a:gd name="T35" fmla="*/ 14 h 20"/>
              <a:gd name="T36" fmla="*/ 44 w 52"/>
              <a:gd name="T37" fmla="*/ 16 h 20"/>
              <a:gd name="T38" fmla="*/ 44 w 52"/>
              <a:gd name="T39" fmla="*/ 16 h 20"/>
              <a:gd name="T40" fmla="*/ 46 w 52"/>
              <a:gd name="T41" fmla="*/ 16 h 20"/>
              <a:gd name="T42" fmla="*/ 44 w 52"/>
              <a:gd name="T43" fmla="*/ 17 h 20"/>
              <a:gd name="T44" fmla="*/ 43 w 52"/>
              <a:gd name="T45" fmla="*/ 19 h 20"/>
              <a:gd name="T46" fmla="*/ 38 w 52"/>
              <a:gd name="T47" fmla="*/ 19 h 20"/>
              <a:gd name="T48" fmla="*/ 33 w 52"/>
              <a:gd name="T49" fmla="*/ 20 h 20"/>
              <a:gd name="T50" fmla="*/ 27 w 52"/>
              <a:gd name="T51" fmla="*/ 19 h 20"/>
              <a:gd name="T52" fmla="*/ 20 w 52"/>
              <a:gd name="T53" fmla="*/ 19 h 20"/>
              <a:gd name="T54" fmla="*/ 14 w 52"/>
              <a:gd name="T55" fmla="*/ 17 h 20"/>
              <a:gd name="T56" fmla="*/ 9 w 52"/>
              <a:gd name="T57" fmla="*/ 16 h 20"/>
              <a:gd name="T58" fmla="*/ 3 w 52"/>
              <a:gd name="T59" fmla="*/ 12 h 20"/>
              <a:gd name="T60" fmla="*/ 0 w 52"/>
              <a:gd name="T61" fmla="*/ 9 h 20"/>
              <a:gd name="T62" fmla="*/ 3 w 52"/>
              <a:gd name="T63" fmla="*/ 8 h 20"/>
              <a:gd name="T64" fmla="*/ 6 w 52"/>
              <a:gd name="T65" fmla="*/ 8 h 20"/>
              <a:gd name="T66" fmla="*/ 6 w 52"/>
              <a:gd name="T67" fmla="*/ 8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20"/>
              <a:gd name="T104" fmla="*/ 52 w 52"/>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20">
                <a:moveTo>
                  <a:pt x="6" y="8"/>
                </a:moveTo>
                <a:lnTo>
                  <a:pt x="13" y="11"/>
                </a:lnTo>
                <a:lnTo>
                  <a:pt x="19" y="12"/>
                </a:lnTo>
                <a:lnTo>
                  <a:pt x="25" y="12"/>
                </a:lnTo>
                <a:lnTo>
                  <a:pt x="32" y="11"/>
                </a:lnTo>
                <a:lnTo>
                  <a:pt x="30" y="8"/>
                </a:lnTo>
                <a:lnTo>
                  <a:pt x="28" y="6"/>
                </a:lnTo>
                <a:lnTo>
                  <a:pt x="27" y="1"/>
                </a:lnTo>
                <a:lnTo>
                  <a:pt x="28" y="1"/>
                </a:lnTo>
                <a:lnTo>
                  <a:pt x="32" y="0"/>
                </a:lnTo>
                <a:lnTo>
                  <a:pt x="36" y="0"/>
                </a:lnTo>
                <a:lnTo>
                  <a:pt x="40" y="1"/>
                </a:lnTo>
                <a:lnTo>
                  <a:pt x="41" y="8"/>
                </a:lnTo>
                <a:lnTo>
                  <a:pt x="46" y="9"/>
                </a:lnTo>
                <a:lnTo>
                  <a:pt x="52" y="11"/>
                </a:lnTo>
                <a:lnTo>
                  <a:pt x="47" y="12"/>
                </a:lnTo>
                <a:lnTo>
                  <a:pt x="46" y="14"/>
                </a:lnTo>
                <a:lnTo>
                  <a:pt x="44" y="14"/>
                </a:lnTo>
                <a:lnTo>
                  <a:pt x="44" y="16"/>
                </a:lnTo>
                <a:lnTo>
                  <a:pt x="46" y="16"/>
                </a:lnTo>
                <a:lnTo>
                  <a:pt x="44" y="17"/>
                </a:lnTo>
                <a:lnTo>
                  <a:pt x="43" y="19"/>
                </a:lnTo>
                <a:lnTo>
                  <a:pt x="38" y="19"/>
                </a:lnTo>
                <a:lnTo>
                  <a:pt x="33" y="20"/>
                </a:lnTo>
                <a:lnTo>
                  <a:pt x="27" y="19"/>
                </a:lnTo>
                <a:lnTo>
                  <a:pt x="20" y="19"/>
                </a:lnTo>
                <a:lnTo>
                  <a:pt x="14" y="17"/>
                </a:lnTo>
                <a:lnTo>
                  <a:pt x="9" y="16"/>
                </a:lnTo>
                <a:lnTo>
                  <a:pt x="3" y="12"/>
                </a:lnTo>
                <a:lnTo>
                  <a:pt x="0" y="9"/>
                </a:lnTo>
                <a:lnTo>
                  <a:pt x="3" y="8"/>
                </a:lnTo>
                <a:lnTo>
                  <a:pt x="6" y="8"/>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9" name="Freeform 85"/>
          <p:cNvSpPr>
            <a:spLocks/>
          </p:cNvSpPr>
          <p:nvPr/>
        </p:nvSpPr>
        <p:spPr bwMode="auto">
          <a:xfrm>
            <a:off x="1569495" y="5583254"/>
            <a:ext cx="43876" cy="15112"/>
          </a:xfrm>
          <a:custGeom>
            <a:avLst/>
            <a:gdLst>
              <a:gd name="T0" fmla="*/ 0 w 41"/>
              <a:gd name="T1" fmla="*/ 11 h 14"/>
              <a:gd name="T2" fmla="*/ 5 w 41"/>
              <a:gd name="T3" fmla="*/ 11 h 14"/>
              <a:gd name="T4" fmla="*/ 9 w 41"/>
              <a:gd name="T5" fmla="*/ 13 h 14"/>
              <a:gd name="T6" fmla="*/ 14 w 41"/>
              <a:gd name="T7" fmla="*/ 13 h 14"/>
              <a:gd name="T8" fmla="*/ 19 w 41"/>
              <a:gd name="T9" fmla="*/ 14 h 14"/>
              <a:gd name="T10" fmla="*/ 24 w 41"/>
              <a:gd name="T11" fmla="*/ 14 h 14"/>
              <a:gd name="T12" fmla="*/ 30 w 41"/>
              <a:gd name="T13" fmla="*/ 14 h 14"/>
              <a:gd name="T14" fmla="*/ 35 w 41"/>
              <a:gd name="T15" fmla="*/ 13 h 14"/>
              <a:gd name="T16" fmla="*/ 40 w 41"/>
              <a:gd name="T17" fmla="*/ 13 h 14"/>
              <a:gd name="T18" fmla="*/ 41 w 41"/>
              <a:gd name="T19" fmla="*/ 8 h 14"/>
              <a:gd name="T20" fmla="*/ 40 w 41"/>
              <a:gd name="T21" fmla="*/ 3 h 14"/>
              <a:gd name="T22" fmla="*/ 38 w 41"/>
              <a:gd name="T23" fmla="*/ 0 h 14"/>
              <a:gd name="T24" fmla="*/ 35 w 41"/>
              <a:gd name="T25" fmla="*/ 0 h 14"/>
              <a:gd name="T26" fmla="*/ 32 w 41"/>
              <a:gd name="T27" fmla="*/ 0 h 14"/>
              <a:gd name="T28" fmla="*/ 30 w 41"/>
              <a:gd name="T29" fmla="*/ 2 h 14"/>
              <a:gd name="T30" fmla="*/ 25 w 41"/>
              <a:gd name="T31" fmla="*/ 3 h 14"/>
              <a:gd name="T32" fmla="*/ 24 w 41"/>
              <a:gd name="T33" fmla="*/ 8 h 14"/>
              <a:gd name="T34" fmla="*/ 20 w 41"/>
              <a:gd name="T35" fmla="*/ 6 h 14"/>
              <a:gd name="T36" fmla="*/ 16 w 41"/>
              <a:gd name="T37" fmla="*/ 3 h 14"/>
              <a:gd name="T38" fmla="*/ 13 w 41"/>
              <a:gd name="T39" fmla="*/ 6 h 14"/>
              <a:gd name="T40" fmla="*/ 9 w 41"/>
              <a:gd name="T41" fmla="*/ 8 h 14"/>
              <a:gd name="T42" fmla="*/ 5 w 41"/>
              <a:gd name="T43" fmla="*/ 10 h 14"/>
              <a:gd name="T44" fmla="*/ 0 w 41"/>
              <a:gd name="T45" fmla="*/ 11 h 14"/>
              <a:gd name="T46" fmla="*/ 0 w 41"/>
              <a:gd name="T47" fmla="*/ 11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14"/>
              <a:gd name="T74" fmla="*/ 41 w 41"/>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14">
                <a:moveTo>
                  <a:pt x="0" y="11"/>
                </a:moveTo>
                <a:lnTo>
                  <a:pt x="5" y="11"/>
                </a:lnTo>
                <a:lnTo>
                  <a:pt x="9" y="13"/>
                </a:lnTo>
                <a:lnTo>
                  <a:pt x="14" y="13"/>
                </a:lnTo>
                <a:lnTo>
                  <a:pt x="19" y="14"/>
                </a:lnTo>
                <a:lnTo>
                  <a:pt x="24" y="14"/>
                </a:lnTo>
                <a:lnTo>
                  <a:pt x="30" y="14"/>
                </a:lnTo>
                <a:lnTo>
                  <a:pt x="35" y="13"/>
                </a:lnTo>
                <a:lnTo>
                  <a:pt x="40" y="13"/>
                </a:lnTo>
                <a:lnTo>
                  <a:pt x="41" y="8"/>
                </a:lnTo>
                <a:lnTo>
                  <a:pt x="40" y="3"/>
                </a:lnTo>
                <a:lnTo>
                  <a:pt x="38" y="0"/>
                </a:lnTo>
                <a:lnTo>
                  <a:pt x="35" y="0"/>
                </a:lnTo>
                <a:lnTo>
                  <a:pt x="32" y="0"/>
                </a:lnTo>
                <a:lnTo>
                  <a:pt x="30" y="2"/>
                </a:lnTo>
                <a:lnTo>
                  <a:pt x="25" y="3"/>
                </a:lnTo>
                <a:lnTo>
                  <a:pt x="24" y="8"/>
                </a:lnTo>
                <a:lnTo>
                  <a:pt x="20" y="6"/>
                </a:lnTo>
                <a:lnTo>
                  <a:pt x="16" y="3"/>
                </a:lnTo>
                <a:lnTo>
                  <a:pt x="13" y="6"/>
                </a:lnTo>
                <a:lnTo>
                  <a:pt x="9" y="8"/>
                </a:lnTo>
                <a:lnTo>
                  <a:pt x="5" y="10"/>
                </a:lnTo>
                <a:lnTo>
                  <a:pt x="0" y="11"/>
                </a:lnTo>
                <a:close/>
              </a:path>
            </a:pathLst>
          </a:custGeom>
          <a:solidFill>
            <a:schemeClr val="bg1"/>
          </a:solidFill>
          <a:ln w="3175">
            <a:solidFill>
              <a:schemeClr val="tx1"/>
            </a:solidFill>
            <a:round/>
            <a:headEnd/>
            <a:tailEnd/>
          </a:ln>
        </p:spPr>
        <p:txBody>
          <a:bodyPr lIns="91418" tIns="45709" rIns="91418" bIns="45709"/>
          <a:lstStyle/>
          <a:p>
            <a:pPr defTabSz="914186"/>
            <a:endParaRPr lang="en-US" dirty="0">
              <a:solidFill>
                <a:srgbClr val="000000"/>
              </a:solidFill>
              <a:latin typeface="+mj-lt"/>
            </a:endParaRPr>
          </a:p>
        </p:txBody>
      </p:sp>
      <p:sp>
        <p:nvSpPr>
          <p:cNvPr id="10" name="Freeform 86"/>
          <p:cNvSpPr>
            <a:spLocks/>
          </p:cNvSpPr>
          <p:nvPr/>
        </p:nvSpPr>
        <p:spPr bwMode="auto">
          <a:xfrm>
            <a:off x="1670088" y="5597285"/>
            <a:ext cx="11772" cy="4318"/>
          </a:xfrm>
          <a:custGeom>
            <a:avLst/>
            <a:gdLst>
              <a:gd name="T0" fmla="*/ 0 w 11"/>
              <a:gd name="T1" fmla="*/ 0 h 4"/>
              <a:gd name="T2" fmla="*/ 3 w 11"/>
              <a:gd name="T3" fmla="*/ 1 h 4"/>
              <a:gd name="T4" fmla="*/ 4 w 11"/>
              <a:gd name="T5" fmla="*/ 4 h 4"/>
              <a:gd name="T6" fmla="*/ 6 w 11"/>
              <a:gd name="T7" fmla="*/ 1 h 4"/>
              <a:gd name="T8" fmla="*/ 8 w 11"/>
              <a:gd name="T9" fmla="*/ 0 h 4"/>
              <a:gd name="T10" fmla="*/ 11 w 11"/>
              <a:gd name="T11" fmla="*/ 1 h 4"/>
              <a:gd name="T12" fmla="*/ 11 w 11"/>
              <a:gd name="T13" fmla="*/ 4 h 4"/>
              <a:gd name="T14" fmla="*/ 4 w 11"/>
              <a:gd name="T15" fmla="*/ 4 h 4"/>
              <a:gd name="T16" fmla="*/ 1 w 11"/>
              <a:gd name="T17" fmla="*/ 4 h 4"/>
              <a:gd name="T18" fmla="*/ 0 w 11"/>
              <a:gd name="T19" fmla="*/ 3 h 4"/>
              <a:gd name="T20" fmla="*/ 0 w 11"/>
              <a:gd name="T21" fmla="*/ 0 h 4"/>
              <a:gd name="T22" fmla="*/ 0 w 1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
              <a:gd name="T38" fmla="*/ 11 w 1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
                <a:moveTo>
                  <a:pt x="0" y="0"/>
                </a:moveTo>
                <a:lnTo>
                  <a:pt x="3" y="1"/>
                </a:lnTo>
                <a:lnTo>
                  <a:pt x="4" y="4"/>
                </a:lnTo>
                <a:lnTo>
                  <a:pt x="6" y="1"/>
                </a:lnTo>
                <a:lnTo>
                  <a:pt x="8" y="0"/>
                </a:lnTo>
                <a:lnTo>
                  <a:pt x="11" y="1"/>
                </a:lnTo>
                <a:lnTo>
                  <a:pt x="11" y="4"/>
                </a:lnTo>
                <a:lnTo>
                  <a:pt x="4" y="4"/>
                </a:lnTo>
                <a:lnTo>
                  <a:pt x="1" y="4"/>
                </a:lnTo>
                <a:lnTo>
                  <a:pt x="0" y="3"/>
                </a:lnTo>
                <a:lnTo>
                  <a:pt x="0" y="0"/>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11" name="Freeform 87"/>
          <p:cNvSpPr>
            <a:spLocks/>
          </p:cNvSpPr>
          <p:nvPr/>
        </p:nvSpPr>
        <p:spPr bwMode="auto">
          <a:xfrm>
            <a:off x="1521339" y="5569221"/>
            <a:ext cx="10702" cy="7556"/>
          </a:xfrm>
          <a:custGeom>
            <a:avLst/>
            <a:gdLst>
              <a:gd name="T0" fmla="*/ 8 w 10"/>
              <a:gd name="T1" fmla="*/ 0 h 7"/>
              <a:gd name="T2" fmla="*/ 10 w 10"/>
              <a:gd name="T3" fmla="*/ 7 h 7"/>
              <a:gd name="T4" fmla="*/ 5 w 10"/>
              <a:gd name="T5" fmla="*/ 7 h 7"/>
              <a:gd name="T6" fmla="*/ 0 w 10"/>
              <a:gd name="T7" fmla="*/ 5 h 7"/>
              <a:gd name="T8" fmla="*/ 8 w 10"/>
              <a:gd name="T9" fmla="*/ 0 h 7"/>
              <a:gd name="T10" fmla="*/ 8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8" y="0"/>
                </a:moveTo>
                <a:lnTo>
                  <a:pt x="10" y="7"/>
                </a:lnTo>
                <a:lnTo>
                  <a:pt x="5" y="7"/>
                </a:lnTo>
                <a:lnTo>
                  <a:pt x="0" y="5"/>
                </a:lnTo>
                <a:lnTo>
                  <a:pt x="8" y="0"/>
                </a:lnTo>
                <a:close/>
              </a:path>
            </a:pathLst>
          </a:custGeom>
          <a:solidFill>
            <a:schemeClr val="bg1"/>
          </a:solidFill>
          <a:ln w="3175">
            <a:solidFill>
              <a:schemeClr val="tx1"/>
            </a:solidFill>
            <a:round/>
            <a:headEnd/>
            <a:tailEnd/>
          </a:ln>
        </p:spPr>
        <p:txBody>
          <a:bodyPr lIns="91418" tIns="45709" rIns="91418" bIns="45709"/>
          <a:lstStyle/>
          <a:p>
            <a:pPr defTabSz="914186"/>
            <a:endParaRPr lang="en-US" dirty="0">
              <a:solidFill>
                <a:srgbClr val="000000"/>
              </a:solidFill>
              <a:latin typeface="+mj-lt"/>
            </a:endParaRPr>
          </a:p>
        </p:txBody>
      </p:sp>
      <p:sp>
        <p:nvSpPr>
          <p:cNvPr id="12" name="Freeform 88"/>
          <p:cNvSpPr>
            <a:spLocks/>
          </p:cNvSpPr>
          <p:nvPr/>
        </p:nvSpPr>
        <p:spPr bwMode="auto">
          <a:xfrm>
            <a:off x="1545950" y="5577855"/>
            <a:ext cx="14982" cy="5397"/>
          </a:xfrm>
          <a:custGeom>
            <a:avLst/>
            <a:gdLst>
              <a:gd name="T0" fmla="*/ 14 w 14"/>
              <a:gd name="T1" fmla="*/ 2 h 5"/>
              <a:gd name="T2" fmla="*/ 8 w 14"/>
              <a:gd name="T3" fmla="*/ 5 h 5"/>
              <a:gd name="T4" fmla="*/ 3 w 14"/>
              <a:gd name="T5" fmla="*/ 3 h 5"/>
              <a:gd name="T6" fmla="*/ 0 w 14"/>
              <a:gd name="T7" fmla="*/ 2 h 5"/>
              <a:gd name="T8" fmla="*/ 4 w 14"/>
              <a:gd name="T9" fmla="*/ 0 h 5"/>
              <a:gd name="T10" fmla="*/ 8 w 14"/>
              <a:gd name="T11" fmla="*/ 0 h 5"/>
              <a:gd name="T12" fmla="*/ 11 w 14"/>
              <a:gd name="T13" fmla="*/ 0 h 5"/>
              <a:gd name="T14" fmla="*/ 14 w 14"/>
              <a:gd name="T15" fmla="*/ 2 h 5"/>
              <a:gd name="T16" fmla="*/ 14 w 14"/>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
              <a:gd name="T29" fmla="*/ 14 w 1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
                <a:moveTo>
                  <a:pt x="14" y="2"/>
                </a:moveTo>
                <a:lnTo>
                  <a:pt x="8" y="5"/>
                </a:lnTo>
                <a:lnTo>
                  <a:pt x="3" y="3"/>
                </a:lnTo>
                <a:lnTo>
                  <a:pt x="0" y="2"/>
                </a:lnTo>
                <a:lnTo>
                  <a:pt x="4" y="0"/>
                </a:lnTo>
                <a:lnTo>
                  <a:pt x="8" y="0"/>
                </a:lnTo>
                <a:lnTo>
                  <a:pt x="11" y="0"/>
                </a:lnTo>
                <a:lnTo>
                  <a:pt x="14" y="2"/>
                </a:lnTo>
                <a:close/>
              </a:path>
            </a:pathLst>
          </a:custGeom>
          <a:solidFill>
            <a:schemeClr val="bg1"/>
          </a:solidFill>
          <a:ln w="3175">
            <a:solidFill>
              <a:schemeClr val="tx1"/>
            </a:solidFill>
            <a:round/>
            <a:headEnd/>
            <a:tailEnd/>
          </a:ln>
        </p:spPr>
        <p:txBody>
          <a:bodyPr lIns="91418" tIns="45709" rIns="91418" bIns="45709"/>
          <a:lstStyle/>
          <a:p>
            <a:pPr defTabSz="914186"/>
            <a:endParaRPr lang="en-US" dirty="0">
              <a:solidFill>
                <a:srgbClr val="000000"/>
              </a:solidFill>
              <a:latin typeface="+mj-lt"/>
            </a:endParaRPr>
          </a:p>
        </p:txBody>
      </p:sp>
      <p:sp>
        <p:nvSpPr>
          <p:cNvPr id="13" name="Freeform 89"/>
          <p:cNvSpPr>
            <a:spLocks/>
          </p:cNvSpPr>
          <p:nvPr/>
        </p:nvSpPr>
        <p:spPr bwMode="auto">
          <a:xfrm>
            <a:off x="1798503" y="5629668"/>
            <a:ext cx="16052" cy="6477"/>
          </a:xfrm>
          <a:custGeom>
            <a:avLst/>
            <a:gdLst>
              <a:gd name="T0" fmla="*/ 15 w 15"/>
              <a:gd name="T1" fmla="*/ 3 h 6"/>
              <a:gd name="T2" fmla="*/ 7 w 15"/>
              <a:gd name="T3" fmla="*/ 6 h 6"/>
              <a:gd name="T4" fmla="*/ 4 w 15"/>
              <a:gd name="T5" fmla="*/ 5 h 6"/>
              <a:gd name="T6" fmla="*/ 0 w 15"/>
              <a:gd name="T7" fmla="*/ 5 h 6"/>
              <a:gd name="T8" fmla="*/ 2 w 15"/>
              <a:gd name="T9" fmla="*/ 1 h 6"/>
              <a:gd name="T10" fmla="*/ 5 w 15"/>
              <a:gd name="T11" fmla="*/ 0 h 6"/>
              <a:gd name="T12" fmla="*/ 10 w 15"/>
              <a:gd name="T13" fmla="*/ 0 h 6"/>
              <a:gd name="T14" fmla="*/ 15 w 15"/>
              <a:gd name="T15" fmla="*/ 3 h 6"/>
              <a:gd name="T16" fmla="*/ 15 w 15"/>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
              <a:gd name="T29" fmla="*/ 15 w 1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
                <a:moveTo>
                  <a:pt x="15" y="3"/>
                </a:moveTo>
                <a:lnTo>
                  <a:pt x="7" y="6"/>
                </a:lnTo>
                <a:lnTo>
                  <a:pt x="4" y="5"/>
                </a:lnTo>
                <a:lnTo>
                  <a:pt x="0" y="5"/>
                </a:lnTo>
                <a:lnTo>
                  <a:pt x="2" y="1"/>
                </a:lnTo>
                <a:lnTo>
                  <a:pt x="5" y="0"/>
                </a:lnTo>
                <a:lnTo>
                  <a:pt x="10" y="0"/>
                </a:lnTo>
                <a:lnTo>
                  <a:pt x="15" y="3"/>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14" name="Freeform 90"/>
          <p:cNvSpPr>
            <a:spLocks/>
          </p:cNvSpPr>
          <p:nvPr/>
        </p:nvSpPr>
        <p:spPr bwMode="auto">
          <a:xfrm>
            <a:off x="1419674" y="5510929"/>
            <a:ext cx="40665" cy="32383"/>
          </a:xfrm>
          <a:custGeom>
            <a:avLst/>
            <a:gdLst>
              <a:gd name="T0" fmla="*/ 21 w 38"/>
              <a:gd name="T1" fmla="*/ 15 h 30"/>
              <a:gd name="T2" fmla="*/ 14 w 38"/>
              <a:gd name="T3" fmla="*/ 15 h 30"/>
              <a:gd name="T4" fmla="*/ 10 w 38"/>
              <a:gd name="T5" fmla="*/ 10 h 30"/>
              <a:gd name="T6" fmla="*/ 3 w 38"/>
              <a:gd name="T7" fmla="*/ 3 h 30"/>
              <a:gd name="T8" fmla="*/ 0 w 38"/>
              <a:gd name="T9" fmla="*/ 0 h 30"/>
              <a:gd name="T10" fmla="*/ 3 w 38"/>
              <a:gd name="T11" fmla="*/ 0 h 30"/>
              <a:gd name="T12" fmla="*/ 6 w 38"/>
              <a:gd name="T13" fmla="*/ 2 h 30"/>
              <a:gd name="T14" fmla="*/ 11 w 38"/>
              <a:gd name="T15" fmla="*/ 3 h 30"/>
              <a:gd name="T16" fmla="*/ 14 w 38"/>
              <a:gd name="T17" fmla="*/ 5 h 30"/>
              <a:gd name="T18" fmla="*/ 19 w 38"/>
              <a:gd name="T19" fmla="*/ 7 h 30"/>
              <a:gd name="T20" fmla="*/ 22 w 38"/>
              <a:gd name="T21" fmla="*/ 8 h 30"/>
              <a:gd name="T22" fmla="*/ 25 w 38"/>
              <a:gd name="T23" fmla="*/ 10 h 30"/>
              <a:gd name="T24" fmla="*/ 30 w 38"/>
              <a:gd name="T25" fmla="*/ 10 h 30"/>
              <a:gd name="T26" fmla="*/ 27 w 38"/>
              <a:gd name="T27" fmla="*/ 13 h 30"/>
              <a:gd name="T28" fmla="*/ 24 w 38"/>
              <a:gd name="T29" fmla="*/ 15 h 30"/>
              <a:gd name="T30" fmla="*/ 29 w 38"/>
              <a:gd name="T31" fmla="*/ 18 h 30"/>
              <a:gd name="T32" fmla="*/ 32 w 38"/>
              <a:gd name="T33" fmla="*/ 21 h 30"/>
              <a:gd name="T34" fmla="*/ 35 w 38"/>
              <a:gd name="T35" fmla="*/ 26 h 30"/>
              <a:gd name="T36" fmla="*/ 38 w 38"/>
              <a:gd name="T37" fmla="*/ 30 h 30"/>
              <a:gd name="T38" fmla="*/ 35 w 38"/>
              <a:gd name="T39" fmla="*/ 29 h 30"/>
              <a:gd name="T40" fmla="*/ 30 w 38"/>
              <a:gd name="T41" fmla="*/ 27 h 30"/>
              <a:gd name="T42" fmla="*/ 27 w 38"/>
              <a:gd name="T43" fmla="*/ 24 h 30"/>
              <a:gd name="T44" fmla="*/ 24 w 38"/>
              <a:gd name="T45" fmla="*/ 23 h 30"/>
              <a:gd name="T46" fmla="*/ 24 w 38"/>
              <a:gd name="T47" fmla="*/ 16 h 30"/>
              <a:gd name="T48" fmla="*/ 21 w 38"/>
              <a:gd name="T49" fmla="*/ 15 h 30"/>
              <a:gd name="T50" fmla="*/ 21 w 38"/>
              <a:gd name="T51" fmla="*/ 15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30"/>
              <a:gd name="T80" fmla="*/ 38 w 38"/>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30">
                <a:moveTo>
                  <a:pt x="21" y="15"/>
                </a:moveTo>
                <a:lnTo>
                  <a:pt x="14" y="15"/>
                </a:lnTo>
                <a:lnTo>
                  <a:pt x="10" y="10"/>
                </a:lnTo>
                <a:lnTo>
                  <a:pt x="3" y="3"/>
                </a:lnTo>
                <a:lnTo>
                  <a:pt x="0" y="0"/>
                </a:lnTo>
                <a:lnTo>
                  <a:pt x="3" y="0"/>
                </a:lnTo>
                <a:lnTo>
                  <a:pt x="6" y="2"/>
                </a:lnTo>
                <a:lnTo>
                  <a:pt x="11" y="3"/>
                </a:lnTo>
                <a:lnTo>
                  <a:pt x="14" y="5"/>
                </a:lnTo>
                <a:lnTo>
                  <a:pt x="19" y="7"/>
                </a:lnTo>
                <a:lnTo>
                  <a:pt x="22" y="8"/>
                </a:lnTo>
                <a:lnTo>
                  <a:pt x="25" y="10"/>
                </a:lnTo>
                <a:lnTo>
                  <a:pt x="30" y="10"/>
                </a:lnTo>
                <a:lnTo>
                  <a:pt x="27" y="13"/>
                </a:lnTo>
                <a:lnTo>
                  <a:pt x="24" y="15"/>
                </a:lnTo>
                <a:lnTo>
                  <a:pt x="29" y="18"/>
                </a:lnTo>
                <a:lnTo>
                  <a:pt x="32" y="21"/>
                </a:lnTo>
                <a:lnTo>
                  <a:pt x="35" y="26"/>
                </a:lnTo>
                <a:lnTo>
                  <a:pt x="38" y="30"/>
                </a:lnTo>
                <a:lnTo>
                  <a:pt x="35" y="29"/>
                </a:lnTo>
                <a:lnTo>
                  <a:pt x="30" y="27"/>
                </a:lnTo>
                <a:lnTo>
                  <a:pt x="27" y="24"/>
                </a:lnTo>
                <a:lnTo>
                  <a:pt x="24" y="23"/>
                </a:lnTo>
                <a:lnTo>
                  <a:pt x="24" y="16"/>
                </a:lnTo>
                <a:lnTo>
                  <a:pt x="21" y="15"/>
                </a:lnTo>
                <a:close/>
              </a:path>
            </a:pathLst>
          </a:custGeom>
          <a:solidFill>
            <a:schemeClr val="bg1"/>
          </a:solidFill>
          <a:ln w="3175">
            <a:solidFill>
              <a:schemeClr val="tx1"/>
            </a:solidFill>
            <a:round/>
            <a:headEnd/>
            <a:tailEnd/>
          </a:ln>
        </p:spPr>
        <p:txBody>
          <a:bodyPr lIns="91418" tIns="45709" rIns="91418" bIns="45709"/>
          <a:lstStyle/>
          <a:p>
            <a:pPr defTabSz="914186"/>
            <a:endParaRPr lang="en-US" dirty="0">
              <a:solidFill>
                <a:srgbClr val="000000"/>
              </a:solidFill>
              <a:latin typeface="+mj-lt"/>
            </a:endParaRPr>
          </a:p>
        </p:txBody>
      </p:sp>
      <p:sp>
        <p:nvSpPr>
          <p:cNvPr id="15" name="Freeform 91"/>
          <p:cNvSpPr>
            <a:spLocks/>
          </p:cNvSpPr>
          <p:nvPr/>
        </p:nvSpPr>
        <p:spPr bwMode="auto">
          <a:xfrm>
            <a:off x="1479602" y="5548710"/>
            <a:ext cx="9631" cy="7556"/>
          </a:xfrm>
          <a:custGeom>
            <a:avLst/>
            <a:gdLst>
              <a:gd name="T0" fmla="*/ 6 w 9"/>
              <a:gd name="T1" fmla="*/ 0 h 7"/>
              <a:gd name="T2" fmla="*/ 0 w 9"/>
              <a:gd name="T3" fmla="*/ 3 h 7"/>
              <a:gd name="T4" fmla="*/ 3 w 9"/>
              <a:gd name="T5" fmla="*/ 5 h 7"/>
              <a:gd name="T6" fmla="*/ 9 w 9"/>
              <a:gd name="T7" fmla="*/ 7 h 7"/>
              <a:gd name="T8" fmla="*/ 6 w 9"/>
              <a:gd name="T9" fmla="*/ 0 h 7"/>
              <a:gd name="T10" fmla="*/ 6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6" y="0"/>
                </a:moveTo>
                <a:lnTo>
                  <a:pt x="0" y="3"/>
                </a:lnTo>
                <a:lnTo>
                  <a:pt x="3" y="5"/>
                </a:lnTo>
                <a:lnTo>
                  <a:pt x="9" y="7"/>
                </a:lnTo>
                <a:lnTo>
                  <a:pt x="6" y="0"/>
                </a:lnTo>
                <a:close/>
              </a:path>
            </a:pathLst>
          </a:custGeom>
          <a:solidFill>
            <a:schemeClr val="bg1"/>
          </a:solidFill>
          <a:ln w="3175">
            <a:solidFill>
              <a:schemeClr val="tx1"/>
            </a:solidFill>
            <a:round/>
            <a:headEnd/>
            <a:tailEnd/>
          </a:ln>
        </p:spPr>
        <p:txBody>
          <a:bodyPr lIns="91418" tIns="45709" rIns="91418" bIns="45709"/>
          <a:lstStyle/>
          <a:p>
            <a:pPr defTabSz="914186"/>
            <a:endParaRPr lang="en-US" dirty="0">
              <a:solidFill>
                <a:srgbClr val="000000"/>
              </a:solidFill>
              <a:latin typeface="+mj-lt"/>
            </a:endParaRPr>
          </a:p>
        </p:txBody>
      </p:sp>
      <p:sp>
        <p:nvSpPr>
          <p:cNvPr id="16" name="Freeform 92"/>
          <p:cNvSpPr>
            <a:spLocks/>
          </p:cNvSpPr>
          <p:nvPr/>
        </p:nvSpPr>
        <p:spPr bwMode="auto">
          <a:xfrm>
            <a:off x="1788874" y="5370602"/>
            <a:ext cx="37455" cy="29145"/>
          </a:xfrm>
          <a:custGeom>
            <a:avLst/>
            <a:gdLst>
              <a:gd name="T0" fmla="*/ 28 w 35"/>
              <a:gd name="T1" fmla="*/ 25 h 27"/>
              <a:gd name="T2" fmla="*/ 20 w 35"/>
              <a:gd name="T3" fmla="*/ 27 h 27"/>
              <a:gd name="T4" fmla="*/ 14 w 35"/>
              <a:gd name="T5" fmla="*/ 24 h 27"/>
              <a:gd name="T6" fmla="*/ 9 w 35"/>
              <a:gd name="T7" fmla="*/ 19 h 27"/>
              <a:gd name="T8" fmla="*/ 6 w 35"/>
              <a:gd name="T9" fmla="*/ 14 h 27"/>
              <a:gd name="T10" fmla="*/ 5 w 35"/>
              <a:gd name="T11" fmla="*/ 8 h 27"/>
              <a:gd name="T12" fmla="*/ 0 w 35"/>
              <a:gd name="T13" fmla="*/ 3 h 27"/>
              <a:gd name="T14" fmla="*/ 5 w 35"/>
              <a:gd name="T15" fmla="*/ 0 h 27"/>
              <a:gd name="T16" fmla="*/ 9 w 35"/>
              <a:gd name="T17" fmla="*/ 0 h 27"/>
              <a:gd name="T18" fmla="*/ 14 w 35"/>
              <a:gd name="T19" fmla="*/ 2 h 27"/>
              <a:gd name="T20" fmla="*/ 19 w 35"/>
              <a:gd name="T21" fmla="*/ 5 h 27"/>
              <a:gd name="T22" fmla="*/ 24 w 35"/>
              <a:gd name="T23" fmla="*/ 6 h 27"/>
              <a:gd name="T24" fmla="*/ 28 w 35"/>
              <a:gd name="T25" fmla="*/ 10 h 27"/>
              <a:gd name="T26" fmla="*/ 30 w 35"/>
              <a:gd name="T27" fmla="*/ 11 h 27"/>
              <a:gd name="T28" fmla="*/ 35 w 35"/>
              <a:gd name="T29" fmla="*/ 14 h 27"/>
              <a:gd name="T30" fmla="*/ 30 w 35"/>
              <a:gd name="T31" fmla="*/ 19 h 27"/>
              <a:gd name="T32" fmla="*/ 28 w 35"/>
              <a:gd name="T33" fmla="*/ 25 h 27"/>
              <a:gd name="T34" fmla="*/ 28 w 35"/>
              <a:gd name="T35" fmla="*/ 25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7"/>
              <a:gd name="T56" fmla="*/ 35 w 35"/>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7">
                <a:moveTo>
                  <a:pt x="28" y="25"/>
                </a:moveTo>
                <a:lnTo>
                  <a:pt x="20" y="27"/>
                </a:lnTo>
                <a:lnTo>
                  <a:pt x="14" y="24"/>
                </a:lnTo>
                <a:lnTo>
                  <a:pt x="9" y="19"/>
                </a:lnTo>
                <a:lnTo>
                  <a:pt x="6" y="14"/>
                </a:lnTo>
                <a:lnTo>
                  <a:pt x="5" y="8"/>
                </a:lnTo>
                <a:lnTo>
                  <a:pt x="0" y="3"/>
                </a:lnTo>
                <a:lnTo>
                  <a:pt x="5" y="0"/>
                </a:lnTo>
                <a:lnTo>
                  <a:pt x="9" y="0"/>
                </a:lnTo>
                <a:lnTo>
                  <a:pt x="14" y="2"/>
                </a:lnTo>
                <a:lnTo>
                  <a:pt x="19" y="5"/>
                </a:lnTo>
                <a:lnTo>
                  <a:pt x="24" y="6"/>
                </a:lnTo>
                <a:lnTo>
                  <a:pt x="28" y="10"/>
                </a:lnTo>
                <a:lnTo>
                  <a:pt x="30" y="11"/>
                </a:lnTo>
                <a:lnTo>
                  <a:pt x="35" y="14"/>
                </a:lnTo>
                <a:lnTo>
                  <a:pt x="30" y="19"/>
                </a:lnTo>
                <a:lnTo>
                  <a:pt x="28" y="25"/>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17" name="Freeform 93"/>
          <p:cNvSpPr>
            <a:spLocks/>
          </p:cNvSpPr>
          <p:nvPr/>
        </p:nvSpPr>
        <p:spPr bwMode="auto">
          <a:xfrm>
            <a:off x="1814556" y="5204367"/>
            <a:ext cx="40665" cy="52893"/>
          </a:xfrm>
          <a:custGeom>
            <a:avLst/>
            <a:gdLst>
              <a:gd name="T0" fmla="*/ 25 w 38"/>
              <a:gd name="T1" fmla="*/ 16 h 49"/>
              <a:gd name="T2" fmla="*/ 25 w 38"/>
              <a:gd name="T3" fmla="*/ 22 h 49"/>
              <a:gd name="T4" fmla="*/ 25 w 38"/>
              <a:gd name="T5" fmla="*/ 30 h 49"/>
              <a:gd name="T6" fmla="*/ 28 w 38"/>
              <a:gd name="T7" fmla="*/ 36 h 49"/>
              <a:gd name="T8" fmla="*/ 31 w 38"/>
              <a:gd name="T9" fmla="*/ 41 h 49"/>
              <a:gd name="T10" fmla="*/ 35 w 38"/>
              <a:gd name="T11" fmla="*/ 43 h 49"/>
              <a:gd name="T12" fmla="*/ 38 w 38"/>
              <a:gd name="T13" fmla="*/ 46 h 49"/>
              <a:gd name="T14" fmla="*/ 31 w 38"/>
              <a:gd name="T15" fmla="*/ 49 h 49"/>
              <a:gd name="T16" fmla="*/ 28 w 38"/>
              <a:gd name="T17" fmla="*/ 43 h 49"/>
              <a:gd name="T18" fmla="*/ 25 w 38"/>
              <a:gd name="T19" fmla="*/ 43 h 49"/>
              <a:gd name="T20" fmla="*/ 20 w 38"/>
              <a:gd name="T21" fmla="*/ 43 h 49"/>
              <a:gd name="T22" fmla="*/ 16 w 38"/>
              <a:gd name="T23" fmla="*/ 46 h 49"/>
              <a:gd name="T24" fmla="*/ 16 w 38"/>
              <a:gd name="T25" fmla="*/ 41 h 49"/>
              <a:gd name="T26" fmla="*/ 16 w 38"/>
              <a:gd name="T27" fmla="*/ 36 h 49"/>
              <a:gd name="T28" fmla="*/ 16 w 38"/>
              <a:gd name="T29" fmla="*/ 33 h 49"/>
              <a:gd name="T30" fmla="*/ 16 w 38"/>
              <a:gd name="T31" fmla="*/ 30 h 49"/>
              <a:gd name="T32" fmla="*/ 14 w 38"/>
              <a:gd name="T33" fmla="*/ 25 h 49"/>
              <a:gd name="T34" fmla="*/ 14 w 38"/>
              <a:gd name="T35" fmla="*/ 22 h 49"/>
              <a:gd name="T36" fmla="*/ 14 w 38"/>
              <a:gd name="T37" fmla="*/ 19 h 49"/>
              <a:gd name="T38" fmla="*/ 14 w 38"/>
              <a:gd name="T39" fmla="*/ 16 h 49"/>
              <a:gd name="T40" fmla="*/ 11 w 38"/>
              <a:gd name="T41" fmla="*/ 14 h 49"/>
              <a:gd name="T42" fmla="*/ 6 w 38"/>
              <a:gd name="T43" fmla="*/ 14 h 49"/>
              <a:gd name="T44" fmla="*/ 3 w 38"/>
              <a:gd name="T45" fmla="*/ 13 h 49"/>
              <a:gd name="T46" fmla="*/ 0 w 38"/>
              <a:gd name="T47" fmla="*/ 11 h 49"/>
              <a:gd name="T48" fmla="*/ 0 w 38"/>
              <a:gd name="T49" fmla="*/ 8 h 49"/>
              <a:gd name="T50" fmla="*/ 1 w 38"/>
              <a:gd name="T51" fmla="*/ 5 h 49"/>
              <a:gd name="T52" fmla="*/ 4 w 38"/>
              <a:gd name="T53" fmla="*/ 1 h 49"/>
              <a:gd name="T54" fmla="*/ 9 w 38"/>
              <a:gd name="T55" fmla="*/ 0 h 49"/>
              <a:gd name="T56" fmla="*/ 11 w 38"/>
              <a:gd name="T57" fmla="*/ 3 h 49"/>
              <a:gd name="T58" fmla="*/ 12 w 38"/>
              <a:gd name="T59" fmla="*/ 5 h 49"/>
              <a:gd name="T60" fmla="*/ 14 w 38"/>
              <a:gd name="T61" fmla="*/ 8 h 49"/>
              <a:gd name="T62" fmla="*/ 17 w 38"/>
              <a:gd name="T63" fmla="*/ 9 h 49"/>
              <a:gd name="T64" fmla="*/ 22 w 38"/>
              <a:gd name="T65" fmla="*/ 11 h 49"/>
              <a:gd name="T66" fmla="*/ 25 w 38"/>
              <a:gd name="T67" fmla="*/ 16 h 49"/>
              <a:gd name="T68" fmla="*/ 25 w 38"/>
              <a:gd name="T69" fmla="*/ 16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9"/>
              <a:gd name="T107" fmla="*/ 38 w 38"/>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9">
                <a:moveTo>
                  <a:pt x="25" y="16"/>
                </a:moveTo>
                <a:lnTo>
                  <a:pt x="25" y="22"/>
                </a:lnTo>
                <a:lnTo>
                  <a:pt x="25" y="30"/>
                </a:lnTo>
                <a:lnTo>
                  <a:pt x="28" y="36"/>
                </a:lnTo>
                <a:lnTo>
                  <a:pt x="31" y="41"/>
                </a:lnTo>
                <a:lnTo>
                  <a:pt x="35" y="43"/>
                </a:lnTo>
                <a:lnTo>
                  <a:pt x="38" y="46"/>
                </a:lnTo>
                <a:lnTo>
                  <a:pt x="31" y="49"/>
                </a:lnTo>
                <a:lnTo>
                  <a:pt x="28" y="43"/>
                </a:lnTo>
                <a:lnTo>
                  <a:pt x="25" y="43"/>
                </a:lnTo>
                <a:lnTo>
                  <a:pt x="20" y="43"/>
                </a:lnTo>
                <a:lnTo>
                  <a:pt x="16" y="46"/>
                </a:lnTo>
                <a:lnTo>
                  <a:pt x="16" y="41"/>
                </a:lnTo>
                <a:lnTo>
                  <a:pt x="16" y="36"/>
                </a:lnTo>
                <a:lnTo>
                  <a:pt x="16" y="33"/>
                </a:lnTo>
                <a:lnTo>
                  <a:pt x="16" y="30"/>
                </a:lnTo>
                <a:lnTo>
                  <a:pt x="14" y="25"/>
                </a:lnTo>
                <a:lnTo>
                  <a:pt x="14" y="22"/>
                </a:lnTo>
                <a:lnTo>
                  <a:pt x="14" y="19"/>
                </a:lnTo>
                <a:lnTo>
                  <a:pt x="14" y="16"/>
                </a:lnTo>
                <a:lnTo>
                  <a:pt x="11" y="14"/>
                </a:lnTo>
                <a:lnTo>
                  <a:pt x="6" y="14"/>
                </a:lnTo>
                <a:lnTo>
                  <a:pt x="3" y="13"/>
                </a:lnTo>
                <a:lnTo>
                  <a:pt x="0" y="11"/>
                </a:lnTo>
                <a:lnTo>
                  <a:pt x="0" y="8"/>
                </a:lnTo>
                <a:lnTo>
                  <a:pt x="1" y="5"/>
                </a:lnTo>
                <a:lnTo>
                  <a:pt x="4" y="1"/>
                </a:lnTo>
                <a:lnTo>
                  <a:pt x="9" y="0"/>
                </a:lnTo>
                <a:lnTo>
                  <a:pt x="11" y="3"/>
                </a:lnTo>
                <a:lnTo>
                  <a:pt x="12" y="5"/>
                </a:lnTo>
                <a:lnTo>
                  <a:pt x="14" y="8"/>
                </a:lnTo>
                <a:lnTo>
                  <a:pt x="17" y="9"/>
                </a:lnTo>
                <a:lnTo>
                  <a:pt x="22" y="11"/>
                </a:lnTo>
                <a:lnTo>
                  <a:pt x="25" y="16"/>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18" name="Freeform 94"/>
          <p:cNvSpPr>
            <a:spLocks/>
          </p:cNvSpPr>
          <p:nvPr/>
        </p:nvSpPr>
        <p:spPr bwMode="auto">
          <a:xfrm>
            <a:off x="2137740" y="5554109"/>
            <a:ext cx="23543" cy="15112"/>
          </a:xfrm>
          <a:custGeom>
            <a:avLst/>
            <a:gdLst>
              <a:gd name="T0" fmla="*/ 14 w 22"/>
              <a:gd name="T1" fmla="*/ 2 h 14"/>
              <a:gd name="T2" fmla="*/ 17 w 22"/>
              <a:gd name="T3" fmla="*/ 0 h 14"/>
              <a:gd name="T4" fmla="*/ 22 w 22"/>
              <a:gd name="T5" fmla="*/ 2 h 14"/>
              <a:gd name="T6" fmla="*/ 19 w 22"/>
              <a:gd name="T7" fmla="*/ 5 h 14"/>
              <a:gd name="T8" fmla="*/ 14 w 22"/>
              <a:gd name="T9" fmla="*/ 6 h 14"/>
              <a:gd name="T10" fmla="*/ 9 w 22"/>
              <a:gd name="T11" fmla="*/ 10 h 14"/>
              <a:gd name="T12" fmla="*/ 4 w 22"/>
              <a:gd name="T13" fmla="*/ 14 h 14"/>
              <a:gd name="T14" fmla="*/ 1 w 22"/>
              <a:gd name="T15" fmla="*/ 14 h 14"/>
              <a:gd name="T16" fmla="*/ 0 w 22"/>
              <a:gd name="T17" fmla="*/ 13 h 14"/>
              <a:gd name="T18" fmla="*/ 3 w 22"/>
              <a:gd name="T19" fmla="*/ 10 h 14"/>
              <a:gd name="T20" fmla="*/ 6 w 22"/>
              <a:gd name="T21" fmla="*/ 6 h 14"/>
              <a:gd name="T22" fmla="*/ 9 w 22"/>
              <a:gd name="T23" fmla="*/ 3 h 14"/>
              <a:gd name="T24" fmla="*/ 14 w 22"/>
              <a:gd name="T25" fmla="*/ 2 h 14"/>
              <a:gd name="T26" fmla="*/ 14 w 22"/>
              <a:gd name="T27" fmla="*/ 2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4"/>
              <a:gd name="T44" fmla="*/ 22 w 2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4">
                <a:moveTo>
                  <a:pt x="14" y="2"/>
                </a:moveTo>
                <a:lnTo>
                  <a:pt x="17" y="0"/>
                </a:lnTo>
                <a:lnTo>
                  <a:pt x="22" y="2"/>
                </a:lnTo>
                <a:lnTo>
                  <a:pt x="19" y="5"/>
                </a:lnTo>
                <a:lnTo>
                  <a:pt x="14" y="6"/>
                </a:lnTo>
                <a:lnTo>
                  <a:pt x="9" y="10"/>
                </a:lnTo>
                <a:lnTo>
                  <a:pt x="4" y="14"/>
                </a:lnTo>
                <a:lnTo>
                  <a:pt x="1" y="14"/>
                </a:lnTo>
                <a:lnTo>
                  <a:pt x="0" y="13"/>
                </a:lnTo>
                <a:lnTo>
                  <a:pt x="3" y="10"/>
                </a:lnTo>
                <a:lnTo>
                  <a:pt x="6" y="6"/>
                </a:lnTo>
                <a:lnTo>
                  <a:pt x="9" y="3"/>
                </a:lnTo>
                <a:lnTo>
                  <a:pt x="14" y="2"/>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19" name="Freeform 95"/>
          <p:cNvSpPr>
            <a:spLocks/>
          </p:cNvSpPr>
          <p:nvPr/>
        </p:nvSpPr>
        <p:spPr bwMode="auto">
          <a:xfrm>
            <a:off x="2404203" y="5761361"/>
            <a:ext cx="37455" cy="58290"/>
          </a:xfrm>
          <a:custGeom>
            <a:avLst/>
            <a:gdLst>
              <a:gd name="T0" fmla="*/ 24 w 35"/>
              <a:gd name="T1" fmla="*/ 15 h 54"/>
              <a:gd name="T2" fmla="*/ 25 w 35"/>
              <a:gd name="T3" fmla="*/ 18 h 54"/>
              <a:gd name="T4" fmla="*/ 24 w 35"/>
              <a:gd name="T5" fmla="*/ 21 h 54"/>
              <a:gd name="T6" fmla="*/ 25 w 35"/>
              <a:gd name="T7" fmla="*/ 22 h 54"/>
              <a:gd name="T8" fmla="*/ 29 w 35"/>
              <a:gd name="T9" fmla="*/ 24 h 54"/>
              <a:gd name="T10" fmla="*/ 29 w 35"/>
              <a:gd name="T11" fmla="*/ 26 h 54"/>
              <a:gd name="T12" fmla="*/ 29 w 35"/>
              <a:gd name="T13" fmla="*/ 27 h 54"/>
              <a:gd name="T14" fmla="*/ 29 w 35"/>
              <a:gd name="T15" fmla="*/ 29 h 54"/>
              <a:gd name="T16" fmla="*/ 30 w 35"/>
              <a:gd name="T17" fmla="*/ 32 h 54"/>
              <a:gd name="T18" fmla="*/ 32 w 35"/>
              <a:gd name="T19" fmla="*/ 34 h 54"/>
              <a:gd name="T20" fmla="*/ 33 w 35"/>
              <a:gd name="T21" fmla="*/ 37 h 54"/>
              <a:gd name="T22" fmla="*/ 35 w 35"/>
              <a:gd name="T23" fmla="*/ 40 h 54"/>
              <a:gd name="T24" fmla="*/ 35 w 35"/>
              <a:gd name="T25" fmla="*/ 45 h 54"/>
              <a:gd name="T26" fmla="*/ 33 w 35"/>
              <a:gd name="T27" fmla="*/ 49 h 54"/>
              <a:gd name="T28" fmla="*/ 32 w 35"/>
              <a:gd name="T29" fmla="*/ 53 h 54"/>
              <a:gd name="T30" fmla="*/ 27 w 35"/>
              <a:gd name="T31" fmla="*/ 53 h 54"/>
              <a:gd name="T32" fmla="*/ 25 w 35"/>
              <a:gd name="T33" fmla="*/ 51 h 54"/>
              <a:gd name="T34" fmla="*/ 24 w 35"/>
              <a:gd name="T35" fmla="*/ 48 h 54"/>
              <a:gd name="T36" fmla="*/ 22 w 35"/>
              <a:gd name="T37" fmla="*/ 46 h 54"/>
              <a:gd name="T38" fmla="*/ 19 w 35"/>
              <a:gd name="T39" fmla="*/ 42 h 54"/>
              <a:gd name="T40" fmla="*/ 19 w 35"/>
              <a:gd name="T41" fmla="*/ 38 h 54"/>
              <a:gd name="T42" fmla="*/ 13 w 35"/>
              <a:gd name="T43" fmla="*/ 42 h 54"/>
              <a:gd name="T44" fmla="*/ 14 w 35"/>
              <a:gd name="T45" fmla="*/ 43 h 54"/>
              <a:gd name="T46" fmla="*/ 17 w 35"/>
              <a:gd name="T47" fmla="*/ 46 h 54"/>
              <a:gd name="T48" fmla="*/ 19 w 35"/>
              <a:gd name="T49" fmla="*/ 49 h 54"/>
              <a:gd name="T50" fmla="*/ 17 w 35"/>
              <a:gd name="T51" fmla="*/ 54 h 54"/>
              <a:gd name="T52" fmla="*/ 14 w 35"/>
              <a:gd name="T53" fmla="*/ 51 h 54"/>
              <a:gd name="T54" fmla="*/ 13 w 35"/>
              <a:gd name="T55" fmla="*/ 46 h 54"/>
              <a:gd name="T56" fmla="*/ 10 w 35"/>
              <a:gd name="T57" fmla="*/ 42 h 54"/>
              <a:gd name="T58" fmla="*/ 10 w 35"/>
              <a:gd name="T59" fmla="*/ 40 h 54"/>
              <a:gd name="T60" fmla="*/ 8 w 35"/>
              <a:gd name="T61" fmla="*/ 37 h 54"/>
              <a:gd name="T62" fmla="*/ 8 w 35"/>
              <a:gd name="T63" fmla="*/ 32 h 54"/>
              <a:gd name="T64" fmla="*/ 3 w 35"/>
              <a:gd name="T65" fmla="*/ 32 h 54"/>
              <a:gd name="T66" fmla="*/ 2 w 35"/>
              <a:gd name="T67" fmla="*/ 30 h 54"/>
              <a:gd name="T68" fmla="*/ 5 w 35"/>
              <a:gd name="T69" fmla="*/ 27 h 54"/>
              <a:gd name="T70" fmla="*/ 8 w 35"/>
              <a:gd name="T71" fmla="*/ 27 h 54"/>
              <a:gd name="T72" fmla="*/ 6 w 35"/>
              <a:gd name="T73" fmla="*/ 22 h 54"/>
              <a:gd name="T74" fmla="*/ 3 w 35"/>
              <a:gd name="T75" fmla="*/ 16 h 54"/>
              <a:gd name="T76" fmla="*/ 8 w 35"/>
              <a:gd name="T77" fmla="*/ 15 h 54"/>
              <a:gd name="T78" fmla="*/ 10 w 35"/>
              <a:gd name="T79" fmla="*/ 13 h 54"/>
              <a:gd name="T80" fmla="*/ 5 w 35"/>
              <a:gd name="T81" fmla="*/ 10 h 54"/>
              <a:gd name="T82" fmla="*/ 0 w 35"/>
              <a:gd name="T83" fmla="*/ 7 h 54"/>
              <a:gd name="T84" fmla="*/ 3 w 35"/>
              <a:gd name="T85" fmla="*/ 5 h 54"/>
              <a:gd name="T86" fmla="*/ 8 w 35"/>
              <a:gd name="T87" fmla="*/ 3 h 54"/>
              <a:gd name="T88" fmla="*/ 5 w 35"/>
              <a:gd name="T89" fmla="*/ 2 h 54"/>
              <a:gd name="T90" fmla="*/ 6 w 35"/>
              <a:gd name="T91" fmla="*/ 0 h 54"/>
              <a:gd name="T92" fmla="*/ 10 w 35"/>
              <a:gd name="T93" fmla="*/ 2 h 54"/>
              <a:gd name="T94" fmla="*/ 14 w 35"/>
              <a:gd name="T95" fmla="*/ 5 h 54"/>
              <a:gd name="T96" fmla="*/ 19 w 35"/>
              <a:gd name="T97" fmla="*/ 8 h 54"/>
              <a:gd name="T98" fmla="*/ 24 w 35"/>
              <a:gd name="T99" fmla="*/ 15 h 54"/>
              <a:gd name="T100" fmla="*/ 24 w 35"/>
              <a:gd name="T101" fmla="*/ 15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
              <a:gd name="T154" fmla="*/ 0 h 54"/>
              <a:gd name="T155" fmla="*/ 35 w 35"/>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 h="54">
                <a:moveTo>
                  <a:pt x="24" y="15"/>
                </a:moveTo>
                <a:lnTo>
                  <a:pt x="25" y="18"/>
                </a:lnTo>
                <a:lnTo>
                  <a:pt x="24" y="21"/>
                </a:lnTo>
                <a:lnTo>
                  <a:pt x="25" y="22"/>
                </a:lnTo>
                <a:lnTo>
                  <a:pt x="29" y="24"/>
                </a:lnTo>
                <a:lnTo>
                  <a:pt x="29" y="26"/>
                </a:lnTo>
                <a:lnTo>
                  <a:pt x="29" y="27"/>
                </a:lnTo>
                <a:lnTo>
                  <a:pt x="29" y="29"/>
                </a:lnTo>
                <a:lnTo>
                  <a:pt x="30" y="32"/>
                </a:lnTo>
                <a:lnTo>
                  <a:pt x="32" y="34"/>
                </a:lnTo>
                <a:lnTo>
                  <a:pt x="33" y="37"/>
                </a:lnTo>
                <a:lnTo>
                  <a:pt x="35" y="40"/>
                </a:lnTo>
                <a:lnTo>
                  <a:pt x="35" y="45"/>
                </a:lnTo>
                <a:lnTo>
                  <a:pt x="33" y="49"/>
                </a:lnTo>
                <a:lnTo>
                  <a:pt x="32" y="53"/>
                </a:lnTo>
                <a:lnTo>
                  <a:pt x="27" y="53"/>
                </a:lnTo>
                <a:lnTo>
                  <a:pt x="25" y="51"/>
                </a:lnTo>
                <a:lnTo>
                  <a:pt x="24" y="48"/>
                </a:lnTo>
                <a:lnTo>
                  <a:pt x="22" y="46"/>
                </a:lnTo>
                <a:lnTo>
                  <a:pt x="19" y="42"/>
                </a:lnTo>
                <a:lnTo>
                  <a:pt x="19" y="38"/>
                </a:lnTo>
                <a:lnTo>
                  <a:pt x="13" y="42"/>
                </a:lnTo>
                <a:lnTo>
                  <a:pt x="14" y="43"/>
                </a:lnTo>
                <a:lnTo>
                  <a:pt x="17" y="46"/>
                </a:lnTo>
                <a:lnTo>
                  <a:pt x="19" y="49"/>
                </a:lnTo>
                <a:lnTo>
                  <a:pt x="17" y="54"/>
                </a:lnTo>
                <a:lnTo>
                  <a:pt x="14" y="51"/>
                </a:lnTo>
                <a:lnTo>
                  <a:pt x="13" y="46"/>
                </a:lnTo>
                <a:lnTo>
                  <a:pt x="10" y="42"/>
                </a:lnTo>
                <a:lnTo>
                  <a:pt x="10" y="40"/>
                </a:lnTo>
                <a:lnTo>
                  <a:pt x="8" y="37"/>
                </a:lnTo>
                <a:lnTo>
                  <a:pt x="8" y="32"/>
                </a:lnTo>
                <a:lnTo>
                  <a:pt x="3" y="32"/>
                </a:lnTo>
                <a:lnTo>
                  <a:pt x="2" y="30"/>
                </a:lnTo>
                <a:lnTo>
                  <a:pt x="5" y="27"/>
                </a:lnTo>
                <a:lnTo>
                  <a:pt x="8" y="27"/>
                </a:lnTo>
                <a:lnTo>
                  <a:pt x="6" y="22"/>
                </a:lnTo>
                <a:lnTo>
                  <a:pt x="3" y="16"/>
                </a:lnTo>
                <a:lnTo>
                  <a:pt x="8" y="15"/>
                </a:lnTo>
                <a:lnTo>
                  <a:pt x="10" y="13"/>
                </a:lnTo>
                <a:lnTo>
                  <a:pt x="5" y="10"/>
                </a:lnTo>
                <a:lnTo>
                  <a:pt x="0" y="7"/>
                </a:lnTo>
                <a:lnTo>
                  <a:pt x="3" y="5"/>
                </a:lnTo>
                <a:lnTo>
                  <a:pt x="8" y="3"/>
                </a:lnTo>
                <a:lnTo>
                  <a:pt x="5" y="2"/>
                </a:lnTo>
                <a:lnTo>
                  <a:pt x="6" y="0"/>
                </a:lnTo>
                <a:lnTo>
                  <a:pt x="10" y="2"/>
                </a:lnTo>
                <a:lnTo>
                  <a:pt x="14" y="5"/>
                </a:lnTo>
                <a:lnTo>
                  <a:pt x="19" y="8"/>
                </a:lnTo>
                <a:lnTo>
                  <a:pt x="24" y="15"/>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20" name="Freeform 96"/>
          <p:cNvSpPr>
            <a:spLocks/>
          </p:cNvSpPr>
          <p:nvPr/>
        </p:nvSpPr>
        <p:spPr bwMode="auto">
          <a:xfrm>
            <a:off x="2390291" y="5723580"/>
            <a:ext cx="32105" cy="48575"/>
          </a:xfrm>
          <a:custGeom>
            <a:avLst/>
            <a:gdLst>
              <a:gd name="T0" fmla="*/ 2 w 30"/>
              <a:gd name="T1" fmla="*/ 7 h 45"/>
              <a:gd name="T2" fmla="*/ 0 w 30"/>
              <a:gd name="T3" fmla="*/ 8 h 45"/>
              <a:gd name="T4" fmla="*/ 0 w 30"/>
              <a:gd name="T5" fmla="*/ 13 h 45"/>
              <a:gd name="T6" fmla="*/ 2 w 30"/>
              <a:gd name="T7" fmla="*/ 13 h 45"/>
              <a:gd name="T8" fmla="*/ 3 w 30"/>
              <a:gd name="T9" fmla="*/ 15 h 45"/>
              <a:gd name="T10" fmla="*/ 3 w 30"/>
              <a:gd name="T11" fmla="*/ 16 h 45"/>
              <a:gd name="T12" fmla="*/ 2 w 30"/>
              <a:gd name="T13" fmla="*/ 19 h 45"/>
              <a:gd name="T14" fmla="*/ 2 w 30"/>
              <a:gd name="T15" fmla="*/ 23 h 45"/>
              <a:gd name="T16" fmla="*/ 3 w 30"/>
              <a:gd name="T17" fmla="*/ 27 h 45"/>
              <a:gd name="T18" fmla="*/ 2 w 30"/>
              <a:gd name="T19" fmla="*/ 30 h 45"/>
              <a:gd name="T20" fmla="*/ 0 w 30"/>
              <a:gd name="T21" fmla="*/ 34 h 45"/>
              <a:gd name="T22" fmla="*/ 0 w 30"/>
              <a:gd name="T23" fmla="*/ 38 h 45"/>
              <a:gd name="T24" fmla="*/ 2 w 30"/>
              <a:gd name="T25" fmla="*/ 45 h 45"/>
              <a:gd name="T26" fmla="*/ 5 w 30"/>
              <a:gd name="T27" fmla="*/ 42 h 45"/>
              <a:gd name="T28" fmla="*/ 7 w 30"/>
              <a:gd name="T29" fmla="*/ 37 h 45"/>
              <a:gd name="T30" fmla="*/ 8 w 30"/>
              <a:gd name="T31" fmla="*/ 30 h 45"/>
              <a:gd name="T32" fmla="*/ 10 w 30"/>
              <a:gd name="T33" fmla="*/ 24 h 45"/>
              <a:gd name="T34" fmla="*/ 13 w 30"/>
              <a:gd name="T35" fmla="*/ 21 h 45"/>
              <a:gd name="T36" fmla="*/ 15 w 30"/>
              <a:gd name="T37" fmla="*/ 23 h 45"/>
              <a:gd name="T38" fmla="*/ 16 w 30"/>
              <a:gd name="T39" fmla="*/ 24 h 45"/>
              <a:gd name="T40" fmla="*/ 18 w 30"/>
              <a:gd name="T41" fmla="*/ 24 h 45"/>
              <a:gd name="T42" fmla="*/ 19 w 30"/>
              <a:gd name="T43" fmla="*/ 26 h 45"/>
              <a:gd name="T44" fmla="*/ 23 w 30"/>
              <a:gd name="T45" fmla="*/ 24 h 45"/>
              <a:gd name="T46" fmla="*/ 24 w 30"/>
              <a:gd name="T47" fmla="*/ 24 h 45"/>
              <a:gd name="T48" fmla="*/ 26 w 30"/>
              <a:gd name="T49" fmla="*/ 23 h 45"/>
              <a:gd name="T50" fmla="*/ 29 w 30"/>
              <a:gd name="T51" fmla="*/ 18 h 45"/>
              <a:gd name="T52" fmla="*/ 30 w 30"/>
              <a:gd name="T53" fmla="*/ 13 h 45"/>
              <a:gd name="T54" fmla="*/ 30 w 30"/>
              <a:gd name="T55" fmla="*/ 10 h 45"/>
              <a:gd name="T56" fmla="*/ 26 w 30"/>
              <a:gd name="T57" fmla="*/ 5 h 45"/>
              <a:gd name="T58" fmla="*/ 21 w 30"/>
              <a:gd name="T59" fmla="*/ 3 h 45"/>
              <a:gd name="T60" fmla="*/ 15 w 30"/>
              <a:gd name="T61" fmla="*/ 2 h 45"/>
              <a:gd name="T62" fmla="*/ 11 w 30"/>
              <a:gd name="T63" fmla="*/ 0 h 45"/>
              <a:gd name="T64" fmla="*/ 8 w 30"/>
              <a:gd name="T65" fmla="*/ 2 h 45"/>
              <a:gd name="T66" fmla="*/ 8 w 30"/>
              <a:gd name="T67" fmla="*/ 5 h 45"/>
              <a:gd name="T68" fmla="*/ 11 w 30"/>
              <a:gd name="T69" fmla="*/ 7 h 45"/>
              <a:gd name="T70" fmla="*/ 7 w 30"/>
              <a:gd name="T71" fmla="*/ 5 h 45"/>
              <a:gd name="T72" fmla="*/ 2 w 30"/>
              <a:gd name="T73" fmla="*/ 7 h 45"/>
              <a:gd name="T74" fmla="*/ 2 w 30"/>
              <a:gd name="T75" fmla="*/ 7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45"/>
              <a:gd name="T116" fmla="*/ 30 w 30"/>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45">
                <a:moveTo>
                  <a:pt x="2" y="7"/>
                </a:moveTo>
                <a:lnTo>
                  <a:pt x="0" y="8"/>
                </a:lnTo>
                <a:lnTo>
                  <a:pt x="0" y="13"/>
                </a:lnTo>
                <a:lnTo>
                  <a:pt x="2" y="13"/>
                </a:lnTo>
                <a:lnTo>
                  <a:pt x="3" y="15"/>
                </a:lnTo>
                <a:lnTo>
                  <a:pt x="3" y="16"/>
                </a:lnTo>
                <a:lnTo>
                  <a:pt x="2" y="19"/>
                </a:lnTo>
                <a:lnTo>
                  <a:pt x="2" y="23"/>
                </a:lnTo>
                <a:lnTo>
                  <a:pt x="3" y="27"/>
                </a:lnTo>
                <a:lnTo>
                  <a:pt x="2" y="30"/>
                </a:lnTo>
                <a:lnTo>
                  <a:pt x="0" y="34"/>
                </a:lnTo>
                <a:lnTo>
                  <a:pt x="0" y="38"/>
                </a:lnTo>
                <a:lnTo>
                  <a:pt x="2" y="45"/>
                </a:lnTo>
                <a:lnTo>
                  <a:pt x="5" y="42"/>
                </a:lnTo>
                <a:lnTo>
                  <a:pt x="7" y="37"/>
                </a:lnTo>
                <a:lnTo>
                  <a:pt x="8" y="30"/>
                </a:lnTo>
                <a:lnTo>
                  <a:pt x="10" y="24"/>
                </a:lnTo>
                <a:lnTo>
                  <a:pt x="13" y="21"/>
                </a:lnTo>
                <a:lnTo>
                  <a:pt x="15" y="23"/>
                </a:lnTo>
                <a:lnTo>
                  <a:pt x="16" y="24"/>
                </a:lnTo>
                <a:lnTo>
                  <a:pt x="18" y="24"/>
                </a:lnTo>
                <a:lnTo>
                  <a:pt x="19" y="26"/>
                </a:lnTo>
                <a:lnTo>
                  <a:pt x="23" y="24"/>
                </a:lnTo>
                <a:lnTo>
                  <a:pt x="24" y="24"/>
                </a:lnTo>
                <a:lnTo>
                  <a:pt x="26" y="23"/>
                </a:lnTo>
                <a:lnTo>
                  <a:pt x="29" y="18"/>
                </a:lnTo>
                <a:lnTo>
                  <a:pt x="30" y="13"/>
                </a:lnTo>
                <a:lnTo>
                  <a:pt x="30" y="10"/>
                </a:lnTo>
                <a:lnTo>
                  <a:pt x="26" y="5"/>
                </a:lnTo>
                <a:lnTo>
                  <a:pt x="21" y="3"/>
                </a:lnTo>
                <a:lnTo>
                  <a:pt x="15" y="2"/>
                </a:lnTo>
                <a:lnTo>
                  <a:pt x="11" y="0"/>
                </a:lnTo>
                <a:lnTo>
                  <a:pt x="8" y="2"/>
                </a:lnTo>
                <a:lnTo>
                  <a:pt x="8" y="5"/>
                </a:lnTo>
                <a:lnTo>
                  <a:pt x="11" y="7"/>
                </a:lnTo>
                <a:lnTo>
                  <a:pt x="7" y="5"/>
                </a:lnTo>
                <a:lnTo>
                  <a:pt x="2" y="7"/>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21" name="Freeform 97"/>
          <p:cNvSpPr>
            <a:spLocks/>
          </p:cNvSpPr>
          <p:nvPr/>
        </p:nvSpPr>
        <p:spPr bwMode="auto">
          <a:xfrm>
            <a:off x="2351768" y="5673926"/>
            <a:ext cx="34245" cy="84197"/>
          </a:xfrm>
          <a:custGeom>
            <a:avLst/>
            <a:gdLst>
              <a:gd name="T0" fmla="*/ 19 w 32"/>
              <a:gd name="T1" fmla="*/ 49 h 78"/>
              <a:gd name="T2" fmla="*/ 16 w 32"/>
              <a:gd name="T3" fmla="*/ 45 h 78"/>
              <a:gd name="T4" fmla="*/ 12 w 32"/>
              <a:gd name="T5" fmla="*/ 46 h 78"/>
              <a:gd name="T6" fmla="*/ 8 w 32"/>
              <a:gd name="T7" fmla="*/ 48 h 78"/>
              <a:gd name="T8" fmla="*/ 8 w 32"/>
              <a:gd name="T9" fmla="*/ 45 h 78"/>
              <a:gd name="T10" fmla="*/ 8 w 32"/>
              <a:gd name="T11" fmla="*/ 38 h 78"/>
              <a:gd name="T12" fmla="*/ 4 w 32"/>
              <a:gd name="T13" fmla="*/ 29 h 78"/>
              <a:gd name="T14" fmla="*/ 1 w 32"/>
              <a:gd name="T15" fmla="*/ 19 h 78"/>
              <a:gd name="T16" fmla="*/ 0 w 32"/>
              <a:gd name="T17" fmla="*/ 13 h 78"/>
              <a:gd name="T18" fmla="*/ 0 w 32"/>
              <a:gd name="T19" fmla="*/ 5 h 78"/>
              <a:gd name="T20" fmla="*/ 9 w 32"/>
              <a:gd name="T21" fmla="*/ 0 h 78"/>
              <a:gd name="T22" fmla="*/ 16 w 32"/>
              <a:gd name="T23" fmla="*/ 5 h 78"/>
              <a:gd name="T24" fmla="*/ 17 w 32"/>
              <a:gd name="T25" fmla="*/ 8 h 78"/>
              <a:gd name="T26" fmla="*/ 22 w 32"/>
              <a:gd name="T27" fmla="*/ 8 h 78"/>
              <a:gd name="T28" fmla="*/ 28 w 32"/>
              <a:gd name="T29" fmla="*/ 11 h 78"/>
              <a:gd name="T30" fmla="*/ 27 w 32"/>
              <a:gd name="T31" fmla="*/ 16 h 78"/>
              <a:gd name="T32" fmla="*/ 28 w 32"/>
              <a:gd name="T33" fmla="*/ 24 h 78"/>
              <a:gd name="T34" fmla="*/ 27 w 32"/>
              <a:gd name="T35" fmla="*/ 32 h 78"/>
              <a:gd name="T36" fmla="*/ 22 w 32"/>
              <a:gd name="T37" fmla="*/ 30 h 78"/>
              <a:gd name="T38" fmla="*/ 27 w 32"/>
              <a:gd name="T39" fmla="*/ 35 h 78"/>
              <a:gd name="T40" fmla="*/ 25 w 32"/>
              <a:gd name="T41" fmla="*/ 43 h 78"/>
              <a:gd name="T42" fmla="*/ 28 w 32"/>
              <a:gd name="T43" fmla="*/ 46 h 78"/>
              <a:gd name="T44" fmla="*/ 30 w 32"/>
              <a:gd name="T45" fmla="*/ 53 h 78"/>
              <a:gd name="T46" fmla="*/ 32 w 32"/>
              <a:gd name="T47" fmla="*/ 62 h 78"/>
              <a:gd name="T48" fmla="*/ 30 w 32"/>
              <a:gd name="T49" fmla="*/ 72 h 78"/>
              <a:gd name="T50" fmla="*/ 30 w 32"/>
              <a:gd name="T51" fmla="*/ 78 h 78"/>
              <a:gd name="T52" fmla="*/ 24 w 32"/>
              <a:gd name="T53" fmla="*/ 75 h 78"/>
              <a:gd name="T54" fmla="*/ 24 w 32"/>
              <a:gd name="T55" fmla="*/ 67 h 78"/>
              <a:gd name="T56" fmla="*/ 24 w 32"/>
              <a:gd name="T57" fmla="*/ 61 h 78"/>
              <a:gd name="T58" fmla="*/ 20 w 32"/>
              <a:gd name="T59" fmla="*/ 61 h 78"/>
              <a:gd name="T60" fmla="*/ 19 w 32"/>
              <a:gd name="T61" fmla="*/ 57 h 78"/>
              <a:gd name="T62" fmla="*/ 16 w 32"/>
              <a:gd name="T63" fmla="*/ 53 h 78"/>
              <a:gd name="T64" fmla="*/ 17 w 32"/>
              <a:gd name="T65" fmla="*/ 51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78"/>
              <a:gd name="T101" fmla="*/ 32 w 32"/>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78">
                <a:moveTo>
                  <a:pt x="17" y="51"/>
                </a:moveTo>
                <a:lnTo>
                  <a:pt x="19" y="49"/>
                </a:lnTo>
                <a:lnTo>
                  <a:pt x="19" y="48"/>
                </a:lnTo>
                <a:lnTo>
                  <a:pt x="16" y="45"/>
                </a:lnTo>
                <a:lnTo>
                  <a:pt x="14" y="43"/>
                </a:lnTo>
                <a:lnTo>
                  <a:pt x="12" y="46"/>
                </a:lnTo>
                <a:lnTo>
                  <a:pt x="11" y="48"/>
                </a:lnTo>
                <a:lnTo>
                  <a:pt x="8" y="48"/>
                </a:lnTo>
                <a:lnTo>
                  <a:pt x="8" y="45"/>
                </a:lnTo>
                <a:lnTo>
                  <a:pt x="9" y="45"/>
                </a:lnTo>
                <a:lnTo>
                  <a:pt x="8" y="38"/>
                </a:lnTo>
                <a:lnTo>
                  <a:pt x="6" y="34"/>
                </a:lnTo>
                <a:lnTo>
                  <a:pt x="4" y="29"/>
                </a:lnTo>
                <a:lnTo>
                  <a:pt x="3" y="24"/>
                </a:lnTo>
                <a:lnTo>
                  <a:pt x="1" y="19"/>
                </a:lnTo>
                <a:lnTo>
                  <a:pt x="0" y="16"/>
                </a:lnTo>
                <a:lnTo>
                  <a:pt x="0" y="13"/>
                </a:lnTo>
                <a:lnTo>
                  <a:pt x="0" y="10"/>
                </a:lnTo>
                <a:lnTo>
                  <a:pt x="0" y="5"/>
                </a:lnTo>
                <a:lnTo>
                  <a:pt x="6" y="2"/>
                </a:lnTo>
                <a:lnTo>
                  <a:pt x="9" y="0"/>
                </a:lnTo>
                <a:lnTo>
                  <a:pt x="14" y="3"/>
                </a:lnTo>
                <a:lnTo>
                  <a:pt x="16" y="5"/>
                </a:lnTo>
                <a:lnTo>
                  <a:pt x="19" y="8"/>
                </a:lnTo>
                <a:lnTo>
                  <a:pt x="17" y="8"/>
                </a:lnTo>
                <a:lnTo>
                  <a:pt x="19" y="8"/>
                </a:lnTo>
                <a:lnTo>
                  <a:pt x="22" y="8"/>
                </a:lnTo>
                <a:lnTo>
                  <a:pt x="25" y="8"/>
                </a:lnTo>
                <a:lnTo>
                  <a:pt x="28" y="11"/>
                </a:lnTo>
                <a:lnTo>
                  <a:pt x="28" y="15"/>
                </a:lnTo>
                <a:lnTo>
                  <a:pt x="27" y="16"/>
                </a:lnTo>
                <a:lnTo>
                  <a:pt x="27" y="19"/>
                </a:lnTo>
                <a:lnTo>
                  <a:pt x="28" y="24"/>
                </a:lnTo>
                <a:lnTo>
                  <a:pt x="28" y="29"/>
                </a:lnTo>
                <a:lnTo>
                  <a:pt x="27" y="32"/>
                </a:lnTo>
                <a:lnTo>
                  <a:pt x="24" y="32"/>
                </a:lnTo>
                <a:lnTo>
                  <a:pt x="22" y="30"/>
                </a:lnTo>
                <a:lnTo>
                  <a:pt x="24" y="34"/>
                </a:lnTo>
                <a:lnTo>
                  <a:pt x="27" y="35"/>
                </a:lnTo>
                <a:lnTo>
                  <a:pt x="27" y="38"/>
                </a:lnTo>
                <a:lnTo>
                  <a:pt x="25" y="43"/>
                </a:lnTo>
                <a:lnTo>
                  <a:pt x="27" y="45"/>
                </a:lnTo>
                <a:lnTo>
                  <a:pt x="28" y="46"/>
                </a:lnTo>
                <a:lnTo>
                  <a:pt x="28" y="48"/>
                </a:lnTo>
                <a:lnTo>
                  <a:pt x="30" y="53"/>
                </a:lnTo>
                <a:lnTo>
                  <a:pt x="30" y="57"/>
                </a:lnTo>
                <a:lnTo>
                  <a:pt x="32" y="62"/>
                </a:lnTo>
                <a:lnTo>
                  <a:pt x="30" y="67"/>
                </a:lnTo>
                <a:lnTo>
                  <a:pt x="30" y="72"/>
                </a:lnTo>
                <a:lnTo>
                  <a:pt x="30" y="75"/>
                </a:lnTo>
                <a:lnTo>
                  <a:pt x="30" y="78"/>
                </a:lnTo>
                <a:lnTo>
                  <a:pt x="27" y="78"/>
                </a:lnTo>
                <a:lnTo>
                  <a:pt x="24" y="75"/>
                </a:lnTo>
                <a:lnTo>
                  <a:pt x="22" y="70"/>
                </a:lnTo>
                <a:lnTo>
                  <a:pt x="24" y="67"/>
                </a:lnTo>
                <a:lnTo>
                  <a:pt x="24" y="64"/>
                </a:lnTo>
                <a:lnTo>
                  <a:pt x="24" y="61"/>
                </a:lnTo>
                <a:lnTo>
                  <a:pt x="20" y="62"/>
                </a:lnTo>
                <a:lnTo>
                  <a:pt x="20" y="61"/>
                </a:lnTo>
                <a:lnTo>
                  <a:pt x="20" y="59"/>
                </a:lnTo>
                <a:lnTo>
                  <a:pt x="19" y="57"/>
                </a:lnTo>
                <a:lnTo>
                  <a:pt x="17" y="56"/>
                </a:lnTo>
                <a:lnTo>
                  <a:pt x="16" y="53"/>
                </a:lnTo>
                <a:lnTo>
                  <a:pt x="17" y="51"/>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22" name="Freeform 98"/>
          <p:cNvSpPr>
            <a:spLocks/>
          </p:cNvSpPr>
          <p:nvPr/>
        </p:nvSpPr>
        <p:spPr bwMode="auto">
          <a:xfrm>
            <a:off x="2386011" y="5682563"/>
            <a:ext cx="20333" cy="43178"/>
          </a:xfrm>
          <a:custGeom>
            <a:avLst/>
            <a:gdLst>
              <a:gd name="T0" fmla="*/ 11 w 19"/>
              <a:gd name="T1" fmla="*/ 10 h 40"/>
              <a:gd name="T2" fmla="*/ 11 w 19"/>
              <a:gd name="T3" fmla="*/ 10 h 40"/>
              <a:gd name="T4" fmla="*/ 11 w 19"/>
              <a:gd name="T5" fmla="*/ 7 h 40"/>
              <a:gd name="T6" fmla="*/ 11 w 19"/>
              <a:gd name="T7" fmla="*/ 5 h 40"/>
              <a:gd name="T8" fmla="*/ 9 w 19"/>
              <a:gd name="T9" fmla="*/ 2 h 40"/>
              <a:gd name="T10" fmla="*/ 6 w 19"/>
              <a:gd name="T11" fmla="*/ 0 h 40"/>
              <a:gd name="T12" fmla="*/ 3 w 19"/>
              <a:gd name="T13" fmla="*/ 0 h 40"/>
              <a:gd name="T14" fmla="*/ 1 w 19"/>
              <a:gd name="T15" fmla="*/ 0 h 40"/>
              <a:gd name="T16" fmla="*/ 0 w 19"/>
              <a:gd name="T17" fmla="*/ 0 h 40"/>
              <a:gd name="T18" fmla="*/ 0 w 19"/>
              <a:gd name="T19" fmla="*/ 0 h 40"/>
              <a:gd name="T20" fmla="*/ 0 w 19"/>
              <a:gd name="T21" fmla="*/ 8 h 40"/>
              <a:gd name="T22" fmla="*/ 0 w 19"/>
              <a:gd name="T23" fmla="*/ 14 h 40"/>
              <a:gd name="T24" fmla="*/ 1 w 19"/>
              <a:gd name="T25" fmla="*/ 14 h 40"/>
              <a:gd name="T26" fmla="*/ 1 w 19"/>
              <a:gd name="T27" fmla="*/ 16 h 40"/>
              <a:gd name="T28" fmla="*/ 1 w 19"/>
              <a:gd name="T29" fmla="*/ 21 h 40"/>
              <a:gd name="T30" fmla="*/ 1 w 19"/>
              <a:gd name="T31" fmla="*/ 27 h 40"/>
              <a:gd name="T32" fmla="*/ 1 w 19"/>
              <a:gd name="T33" fmla="*/ 32 h 40"/>
              <a:gd name="T34" fmla="*/ 0 w 19"/>
              <a:gd name="T35" fmla="*/ 38 h 40"/>
              <a:gd name="T36" fmla="*/ 1 w 19"/>
              <a:gd name="T37" fmla="*/ 38 h 40"/>
              <a:gd name="T38" fmla="*/ 6 w 19"/>
              <a:gd name="T39" fmla="*/ 40 h 40"/>
              <a:gd name="T40" fmla="*/ 9 w 19"/>
              <a:gd name="T41" fmla="*/ 35 h 40"/>
              <a:gd name="T42" fmla="*/ 12 w 19"/>
              <a:gd name="T43" fmla="*/ 32 h 40"/>
              <a:gd name="T44" fmla="*/ 15 w 19"/>
              <a:gd name="T45" fmla="*/ 32 h 40"/>
              <a:gd name="T46" fmla="*/ 19 w 19"/>
              <a:gd name="T47" fmla="*/ 32 h 40"/>
              <a:gd name="T48" fmla="*/ 17 w 19"/>
              <a:gd name="T49" fmla="*/ 27 h 40"/>
              <a:gd name="T50" fmla="*/ 14 w 19"/>
              <a:gd name="T51" fmla="*/ 21 h 40"/>
              <a:gd name="T52" fmla="*/ 12 w 19"/>
              <a:gd name="T53" fmla="*/ 14 h 40"/>
              <a:gd name="T54" fmla="*/ 11 w 19"/>
              <a:gd name="T55" fmla="*/ 10 h 40"/>
              <a:gd name="T56" fmla="*/ 11 w 19"/>
              <a:gd name="T57" fmla="*/ 10 h 40"/>
              <a:gd name="T58" fmla="*/ 11 w 19"/>
              <a:gd name="T59" fmla="*/ 10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40"/>
              <a:gd name="T92" fmla="*/ 19 w 19"/>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40">
                <a:moveTo>
                  <a:pt x="11" y="10"/>
                </a:moveTo>
                <a:lnTo>
                  <a:pt x="11" y="10"/>
                </a:lnTo>
                <a:lnTo>
                  <a:pt x="11" y="7"/>
                </a:lnTo>
                <a:lnTo>
                  <a:pt x="11" y="5"/>
                </a:lnTo>
                <a:lnTo>
                  <a:pt x="9" y="2"/>
                </a:lnTo>
                <a:lnTo>
                  <a:pt x="6" y="0"/>
                </a:lnTo>
                <a:lnTo>
                  <a:pt x="3" y="0"/>
                </a:lnTo>
                <a:lnTo>
                  <a:pt x="1" y="0"/>
                </a:lnTo>
                <a:lnTo>
                  <a:pt x="0" y="0"/>
                </a:lnTo>
                <a:lnTo>
                  <a:pt x="0" y="8"/>
                </a:lnTo>
                <a:lnTo>
                  <a:pt x="0" y="14"/>
                </a:lnTo>
                <a:lnTo>
                  <a:pt x="1" y="14"/>
                </a:lnTo>
                <a:lnTo>
                  <a:pt x="1" y="16"/>
                </a:lnTo>
                <a:lnTo>
                  <a:pt x="1" y="21"/>
                </a:lnTo>
                <a:lnTo>
                  <a:pt x="1" y="27"/>
                </a:lnTo>
                <a:lnTo>
                  <a:pt x="1" y="32"/>
                </a:lnTo>
                <a:lnTo>
                  <a:pt x="0" y="38"/>
                </a:lnTo>
                <a:lnTo>
                  <a:pt x="1" y="38"/>
                </a:lnTo>
                <a:lnTo>
                  <a:pt x="6" y="40"/>
                </a:lnTo>
                <a:lnTo>
                  <a:pt x="9" y="35"/>
                </a:lnTo>
                <a:lnTo>
                  <a:pt x="12" y="32"/>
                </a:lnTo>
                <a:lnTo>
                  <a:pt x="15" y="32"/>
                </a:lnTo>
                <a:lnTo>
                  <a:pt x="19" y="32"/>
                </a:lnTo>
                <a:lnTo>
                  <a:pt x="17" y="27"/>
                </a:lnTo>
                <a:lnTo>
                  <a:pt x="14" y="21"/>
                </a:lnTo>
                <a:lnTo>
                  <a:pt x="12" y="14"/>
                </a:lnTo>
                <a:lnTo>
                  <a:pt x="11" y="10"/>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23" name="Freeform 99"/>
          <p:cNvSpPr>
            <a:spLocks/>
          </p:cNvSpPr>
          <p:nvPr/>
        </p:nvSpPr>
        <p:spPr bwMode="auto">
          <a:xfrm>
            <a:off x="1740718" y="5096425"/>
            <a:ext cx="743747" cy="716753"/>
          </a:xfrm>
          <a:custGeom>
            <a:avLst/>
            <a:gdLst>
              <a:gd name="T0" fmla="*/ 634 w 695"/>
              <a:gd name="T1" fmla="*/ 610 h 664"/>
              <a:gd name="T2" fmla="*/ 660 w 695"/>
              <a:gd name="T3" fmla="*/ 640 h 664"/>
              <a:gd name="T4" fmla="*/ 687 w 695"/>
              <a:gd name="T5" fmla="*/ 664 h 664"/>
              <a:gd name="T6" fmla="*/ 690 w 695"/>
              <a:gd name="T7" fmla="*/ 618 h 664"/>
              <a:gd name="T8" fmla="*/ 653 w 695"/>
              <a:gd name="T9" fmla="*/ 588 h 664"/>
              <a:gd name="T10" fmla="*/ 634 w 695"/>
              <a:gd name="T11" fmla="*/ 543 h 664"/>
              <a:gd name="T12" fmla="*/ 603 w 695"/>
              <a:gd name="T13" fmla="*/ 499 h 664"/>
              <a:gd name="T14" fmla="*/ 563 w 695"/>
              <a:gd name="T15" fmla="*/ 505 h 664"/>
              <a:gd name="T16" fmla="*/ 536 w 695"/>
              <a:gd name="T17" fmla="*/ 468 h 664"/>
              <a:gd name="T18" fmla="*/ 504 w 695"/>
              <a:gd name="T19" fmla="*/ 451 h 664"/>
              <a:gd name="T20" fmla="*/ 526 w 695"/>
              <a:gd name="T21" fmla="*/ 94 h 664"/>
              <a:gd name="T22" fmla="*/ 483 w 695"/>
              <a:gd name="T23" fmla="*/ 65 h 664"/>
              <a:gd name="T24" fmla="*/ 450 w 695"/>
              <a:gd name="T25" fmla="*/ 44 h 664"/>
              <a:gd name="T26" fmla="*/ 428 w 695"/>
              <a:gd name="T27" fmla="*/ 14 h 664"/>
              <a:gd name="T28" fmla="*/ 371 w 695"/>
              <a:gd name="T29" fmla="*/ 0 h 664"/>
              <a:gd name="T30" fmla="*/ 329 w 695"/>
              <a:gd name="T31" fmla="*/ 3 h 664"/>
              <a:gd name="T32" fmla="*/ 277 w 695"/>
              <a:gd name="T33" fmla="*/ 19 h 664"/>
              <a:gd name="T34" fmla="*/ 258 w 695"/>
              <a:gd name="T35" fmla="*/ 51 h 664"/>
              <a:gd name="T36" fmla="*/ 266 w 695"/>
              <a:gd name="T37" fmla="*/ 95 h 664"/>
              <a:gd name="T38" fmla="*/ 264 w 695"/>
              <a:gd name="T39" fmla="*/ 125 h 664"/>
              <a:gd name="T40" fmla="*/ 243 w 695"/>
              <a:gd name="T41" fmla="*/ 97 h 664"/>
              <a:gd name="T42" fmla="*/ 180 w 695"/>
              <a:gd name="T43" fmla="*/ 86 h 664"/>
              <a:gd name="T44" fmla="*/ 174 w 695"/>
              <a:gd name="T45" fmla="*/ 138 h 664"/>
              <a:gd name="T46" fmla="*/ 240 w 695"/>
              <a:gd name="T47" fmla="*/ 178 h 664"/>
              <a:gd name="T48" fmla="*/ 220 w 695"/>
              <a:gd name="T49" fmla="*/ 210 h 664"/>
              <a:gd name="T50" fmla="*/ 170 w 695"/>
              <a:gd name="T51" fmla="*/ 202 h 664"/>
              <a:gd name="T52" fmla="*/ 124 w 695"/>
              <a:gd name="T53" fmla="*/ 216 h 664"/>
              <a:gd name="T54" fmla="*/ 100 w 695"/>
              <a:gd name="T55" fmla="*/ 257 h 664"/>
              <a:gd name="T56" fmla="*/ 97 w 695"/>
              <a:gd name="T57" fmla="*/ 294 h 664"/>
              <a:gd name="T58" fmla="*/ 129 w 695"/>
              <a:gd name="T59" fmla="*/ 321 h 664"/>
              <a:gd name="T60" fmla="*/ 105 w 695"/>
              <a:gd name="T61" fmla="*/ 365 h 664"/>
              <a:gd name="T62" fmla="*/ 142 w 695"/>
              <a:gd name="T63" fmla="*/ 380 h 664"/>
              <a:gd name="T64" fmla="*/ 158 w 695"/>
              <a:gd name="T65" fmla="*/ 400 h 664"/>
              <a:gd name="T66" fmla="*/ 185 w 695"/>
              <a:gd name="T67" fmla="*/ 411 h 664"/>
              <a:gd name="T68" fmla="*/ 140 w 695"/>
              <a:gd name="T69" fmla="*/ 446 h 664"/>
              <a:gd name="T70" fmla="*/ 94 w 695"/>
              <a:gd name="T71" fmla="*/ 457 h 664"/>
              <a:gd name="T72" fmla="*/ 19 w 695"/>
              <a:gd name="T73" fmla="*/ 465 h 664"/>
              <a:gd name="T74" fmla="*/ 16 w 695"/>
              <a:gd name="T75" fmla="*/ 476 h 664"/>
              <a:gd name="T76" fmla="*/ 64 w 695"/>
              <a:gd name="T77" fmla="*/ 488 h 664"/>
              <a:gd name="T78" fmla="*/ 119 w 695"/>
              <a:gd name="T79" fmla="*/ 484 h 664"/>
              <a:gd name="T80" fmla="*/ 159 w 695"/>
              <a:gd name="T81" fmla="*/ 473 h 664"/>
              <a:gd name="T82" fmla="*/ 201 w 695"/>
              <a:gd name="T83" fmla="*/ 456 h 664"/>
              <a:gd name="T84" fmla="*/ 243 w 695"/>
              <a:gd name="T85" fmla="*/ 441 h 664"/>
              <a:gd name="T86" fmla="*/ 256 w 695"/>
              <a:gd name="T87" fmla="*/ 414 h 664"/>
              <a:gd name="T88" fmla="*/ 291 w 695"/>
              <a:gd name="T89" fmla="*/ 394 h 664"/>
              <a:gd name="T90" fmla="*/ 344 w 695"/>
              <a:gd name="T91" fmla="*/ 367 h 664"/>
              <a:gd name="T92" fmla="*/ 317 w 695"/>
              <a:gd name="T93" fmla="*/ 395 h 664"/>
              <a:gd name="T94" fmla="*/ 294 w 695"/>
              <a:gd name="T95" fmla="*/ 434 h 664"/>
              <a:gd name="T96" fmla="*/ 372 w 695"/>
              <a:gd name="T97" fmla="*/ 419 h 664"/>
              <a:gd name="T98" fmla="*/ 402 w 695"/>
              <a:gd name="T99" fmla="*/ 402 h 664"/>
              <a:gd name="T100" fmla="*/ 420 w 695"/>
              <a:gd name="T101" fmla="*/ 422 h 664"/>
              <a:gd name="T102" fmla="*/ 466 w 695"/>
              <a:gd name="T103" fmla="*/ 454 h 664"/>
              <a:gd name="T104" fmla="*/ 506 w 695"/>
              <a:gd name="T105" fmla="*/ 475 h 664"/>
              <a:gd name="T106" fmla="*/ 526 w 695"/>
              <a:gd name="T107" fmla="*/ 489 h 664"/>
              <a:gd name="T108" fmla="*/ 560 w 695"/>
              <a:gd name="T109" fmla="*/ 535 h 664"/>
              <a:gd name="T110" fmla="*/ 574 w 695"/>
              <a:gd name="T111" fmla="*/ 521 h 664"/>
              <a:gd name="T112" fmla="*/ 599 w 695"/>
              <a:gd name="T113" fmla="*/ 534 h 664"/>
              <a:gd name="T114" fmla="*/ 604 w 695"/>
              <a:gd name="T115" fmla="*/ 537 h 664"/>
              <a:gd name="T116" fmla="*/ 626 w 695"/>
              <a:gd name="T117" fmla="*/ 581 h 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664"/>
              <a:gd name="T179" fmla="*/ 695 w 695"/>
              <a:gd name="T180" fmla="*/ 664 h 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664">
                <a:moveTo>
                  <a:pt x="626" y="581"/>
                </a:moveTo>
                <a:lnTo>
                  <a:pt x="630" y="583"/>
                </a:lnTo>
                <a:lnTo>
                  <a:pt x="633" y="581"/>
                </a:lnTo>
                <a:lnTo>
                  <a:pt x="634" y="583"/>
                </a:lnTo>
                <a:lnTo>
                  <a:pt x="637" y="584"/>
                </a:lnTo>
                <a:lnTo>
                  <a:pt x="641" y="588"/>
                </a:lnTo>
                <a:lnTo>
                  <a:pt x="642" y="589"/>
                </a:lnTo>
                <a:lnTo>
                  <a:pt x="642" y="594"/>
                </a:lnTo>
                <a:lnTo>
                  <a:pt x="639" y="600"/>
                </a:lnTo>
                <a:lnTo>
                  <a:pt x="634" y="605"/>
                </a:lnTo>
                <a:lnTo>
                  <a:pt x="634" y="610"/>
                </a:lnTo>
                <a:lnTo>
                  <a:pt x="636" y="613"/>
                </a:lnTo>
                <a:lnTo>
                  <a:pt x="639" y="613"/>
                </a:lnTo>
                <a:lnTo>
                  <a:pt x="642" y="618"/>
                </a:lnTo>
                <a:lnTo>
                  <a:pt x="644" y="623"/>
                </a:lnTo>
                <a:lnTo>
                  <a:pt x="645" y="626"/>
                </a:lnTo>
                <a:lnTo>
                  <a:pt x="647" y="627"/>
                </a:lnTo>
                <a:lnTo>
                  <a:pt x="649" y="632"/>
                </a:lnTo>
                <a:lnTo>
                  <a:pt x="650" y="635"/>
                </a:lnTo>
                <a:lnTo>
                  <a:pt x="655" y="638"/>
                </a:lnTo>
                <a:lnTo>
                  <a:pt x="660" y="638"/>
                </a:lnTo>
                <a:lnTo>
                  <a:pt x="660" y="640"/>
                </a:lnTo>
                <a:lnTo>
                  <a:pt x="658" y="643"/>
                </a:lnTo>
                <a:lnTo>
                  <a:pt x="658" y="646"/>
                </a:lnTo>
                <a:lnTo>
                  <a:pt x="658" y="650"/>
                </a:lnTo>
                <a:lnTo>
                  <a:pt x="661" y="651"/>
                </a:lnTo>
                <a:lnTo>
                  <a:pt x="668" y="653"/>
                </a:lnTo>
                <a:lnTo>
                  <a:pt x="666" y="654"/>
                </a:lnTo>
                <a:lnTo>
                  <a:pt x="666" y="659"/>
                </a:lnTo>
                <a:lnTo>
                  <a:pt x="671" y="659"/>
                </a:lnTo>
                <a:lnTo>
                  <a:pt x="676" y="661"/>
                </a:lnTo>
                <a:lnTo>
                  <a:pt x="680" y="662"/>
                </a:lnTo>
                <a:lnTo>
                  <a:pt x="687" y="664"/>
                </a:lnTo>
                <a:lnTo>
                  <a:pt x="687" y="659"/>
                </a:lnTo>
                <a:lnTo>
                  <a:pt x="690" y="654"/>
                </a:lnTo>
                <a:lnTo>
                  <a:pt x="693" y="650"/>
                </a:lnTo>
                <a:lnTo>
                  <a:pt x="695" y="646"/>
                </a:lnTo>
                <a:lnTo>
                  <a:pt x="695" y="640"/>
                </a:lnTo>
                <a:lnTo>
                  <a:pt x="693" y="637"/>
                </a:lnTo>
                <a:lnTo>
                  <a:pt x="693" y="632"/>
                </a:lnTo>
                <a:lnTo>
                  <a:pt x="695" y="629"/>
                </a:lnTo>
                <a:lnTo>
                  <a:pt x="695" y="624"/>
                </a:lnTo>
                <a:lnTo>
                  <a:pt x="695" y="621"/>
                </a:lnTo>
                <a:lnTo>
                  <a:pt x="690" y="618"/>
                </a:lnTo>
                <a:lnTo>
                  <a:pt x="685" y="616"/>
                </a:lnTo>
                <a:lnTo>
                  <a:pt x="684" y="611"/>
                </a:lnTo>
                <a:lnTo>
                  <a:pt x="680" y="608"/>
                </a:lnTo>
                <a:lnTo>
                  <a:pt x="674" y="607"/>
                </a:lnTo>
                <a:lnTo>
                  <a:pt x="668" y="604"/>
                </a:lnTo>
                <a:lnTo>
                  <a:pt x="661" y="602"/>
                </a:lnTo>
                <a:lnTo>
                  <a:pt x="658" y="597"/>
                </a:lnTo>
                <a:lnTo>
                  <a:pt x="657" y="596"/>
                </a:lnTo>
                <a:lnTo>
                  <a:pt x="653" y="591"/>
                </a:lnTo>
                <a:lnTo>
                  <a:pt x="653" y="588"/>
                </a:lnTo>
                <a:lnTo>
                  <a:pt x="652" y="584"/>
                </a:lnTo>
                <a:lnTo>
                  <a:pt x="650" y="581"/>
                </a:lnTo>
                <a:lnTo>
                  <a:pt x="649" y="578"/>
                </a:lnTo>
                <a:lnTo>
                  <a:pt x="647" y="573"/>
                </a:lnTo>
                <a:lnTo>
                  <a:pt x="645" y="570"/>
                </a:lnTo>
                <a:lnTo>
                  <a:pt x="645" y="567"/>
                </a:lnTo>
                <a:lnTo>
                  <a:pt x="642" y="561"/>
                </a:lnTo>
                <a:lnTo>
                  <a:pt x="641" y="557"/>
                </a:lnTo>
                <a:lnTo>
                  <a:pt x="637" y="553"/>
                </a:lnTo>
                <a:lnTo>
                  <a:pt x="636" y="548"/>
                </a:lnTo>
                <a:lnTo>
                  <a:pt x="634" y="543"/>
                </a:lnTo>
                <a:lnTo>
                  <a:pt x="631" y="538"/>
                </a:lnTo>
                <a:lnTo>
                  <a:pt x="630" y="535"/>
                </a:lnTo>
                <a:lnTo>
                  <a:pt x="630" y="534"/>
                </a:lnTo>
                <a:lnTo>
                  <a:pt x="625" y="527"/>
                </a:lnTo>
                <a:lnTo>
                  <a:pt x="623" y="524"/>
                </a:lnTo>
                <a:lnTo>
                  <a:pt x="620" y="521"/>
                </a:lnTo>
                <a:lnTo>
                  <a:pt x="615" y="516"/>
                </a:lnTo>
                <a:lnTo>
                  <a:pt x="612" y="508"/>
                </a:lnTo>
                <a:lnTo>
                  <a:pt x="609" y="503"/>
                </a:lnTo>
                <a:lnTo>
                  <a:pt x="606" y="500"/>
                </a:lnTo>
                <a:lnTo>
                  <a:pt x="603" y="499"/>
                </a:lnTo>
                <a:lnTo>
                  <a:pt x="603" y="494"/>
                </a:lnTo>
                <a:lnTo>
                  <a:pt x="603" y="489"/>
                </a:lnTo>
                <a:lnTo>
                  <a:pt x="599" y="484"/>
                </a:lnTo>
                <a:lnTo>
                  <a:pt x="593" y="483"/>
                </a:lnTo>
                <a:lnTo>
                  <a:pt x="587" y="483"/>
                </a:lnTo>
                <a:lnTo>
                  <a:pt x="582" y="486"/>
                </a:lnTo>
                <a:lnTo>
                  <a:pt x="577" y="489"/>
                </a:lnTo>
                <a:lnTo>
                  <a:pt x="574" y="494"/>
                </a:lnTo>
                <a:lnTo>
                  <a:pt x="571" y="499"/>
                </a:lnTo>
                <a:lnTo>
                  <a:pt x="566" y="503"/>
                </a:lnTo>
                <a:lnTo>
                  <a:pt x="563" y="505"/>
                </a:lnTo>
                <a:lnTo>
                  <a:pt x="560" y="507"/>
                </a:lnTo>
                <a:lnTo>
                  <a:pt x="555" y="507"/>
                </a:lnTo>
                <a:lnTo>
                  <a:pt x="555" y="503"/>
                </a:lnTo>
                <a:lnTo>
                  <a:pt x="553" y="499"/>
                </a:lnTo>
                <a:lnTo>
                  <a:pt x="552" y="494"/>
                </a:lnTo>
                <a:lnTo>
                  <a:pt x="548" y="488"/>
                </a:lnTo>
                <a:lnTo>
                  <a:pt x="544" y="484"/>
                </a:lnTo>
                <a:lnTo>
                  <a:pt x="539" y="480"/>
                </a:lnTo>
                <a:lnTo>
                  <a:pt x="537" y="475"/>
                </a:lnTo>
                <a:lnTo>
                  <a:pt x="536" y="470"/>
                </a:lnTo>
                <a:lnTo>
                  <a:pt x="536" y="468"/>
                </a:lnTo>
                <a:lnTo>
                  <a:pt x="533" y="467"/>
                </a:lnTo>
                <a:lnTo>
                  <a:pt x="529" y="465"/>
                </a:lnTo>
                <a:lnTo>
                  <a:pt x="529" y="459"/>
                </a:lnTo>
                <a:lnTo>
                  <a:pt x="531" y="456"/>
                </a:lnTo>
                <a:lnTo>
                  <a:pt x="528" y="453"/>
                </a:lnTo>
                <a:lnTo>
                  <a:pt x="525" y="453"/>
                </a:lnTo>
                <a:lnTo>
                  <a:pt x="520" y="454"/>
                </a:lnTo>
                <a:lnTo>
                  <a:pt x="515" y="457"/>
                </a:lnTo>
                <a:lnTo>
                  <a:pt x="512" y="456"/>
                </a:lnTo>
                <a:lnTo>
                  <a:pt x="510" y="454"/>
                </a:lnTo>
                <a:lnTo>
                  <a:pt x="504" y="451"/>
                </a:lnTo>
                <a:lnTo>
                  <a:pt x="498" y="449"/>
                </a:lnTo>
                <a:lnTo>
                  <a:pt x="496" y="448"/>
                </a:lnTo>
                <a:lnTo>
                  <a:pt x="566" y="124"/>
                </a:lnTo>
                <a:lnTo>
                  <a:pt x="561" y="117"/>
                </a:lnTo>
                <a:lnTo>
                  <a:pt x="555" y="111"/>
                </a:lnTo>
                <a:lnTo>
                  <a:pt x="550" y="103"/>
                </a:lnTo>
                <a:lnTo>
                  <a:pt x="544" y="100"/>
                </a:lnTo>
                <a:lnTo>
                  <a:pt x="541" y="98"/>
                </a:lnTo>
                <a:lnTo>
                  <a:pt x="537" y="97"/>
                </a:lnTo>
                <a:lnTo>
                  <a:pt x="531" y="95"/>
                </a:lnTo>
                <a:lnTo>
                  <a:pt x="526" y="94"/>
                </a:lnTo>
                <a:lnTo>
                  <a:pt x="520" y="92"/>
                </a:lnTo>
                <a:lnTo>
                  <a:pt x="515" y="90"/>
                </a:lnTo>
                <a:lnTo>
                  <a:pt x="512" y="90"/>
                </a:lnTo>
                <a:lnTo>
                  <a:pt x="510" y="90"/>
                </a:lnTo>
                <a:lnTo>
                  <a:pt x="510" y="89"/>
                </a:lnTo>
                <a:lnTo>
                  <a:pt x="504" y="84"/>
                </a:lnTo>
                <a:lnTo>
                  <a:pt x="499" y="79"/>
                </a:lnTo>
                <a:lnTo>
                  <a:pt x="493" y="76"/>
                </a:lnTo>
                <a:lnTo>
                  <a:pt x="487" y="71"/>
                </a:lnTo>
                <a:lnTo>
                  <a:pt x="485" y="68"/>
                </a:lnTo>
                <a:lnTo>
                  <a:pt x="483" y="65"/>
                </a:lnTo>
                <a:lnTo>
                  <a:pt x="482" y="62"/>
                </a:lnTo>
                <a:lnTo>
                  <a:pt x="480" y="59"/>
                </a:lnTo>
                <a:lnTo>
                  <a:pt x="475" y="59"/>
                </a:lnTo>
                <a:lnTo>
                  <a:pt x="471" y="59"/>
                </a:lnTo>
                <a:lnTo>
                  <a:pt x="466" y="60"/>
                </a:lnTo>
                <a:lnTo>
                  <a:pt x="461" y="60"/>
                </a:lnTo>
                <a:lnTo>
                  <a:pt x="456" y="57"/>
                </a:lnTo>
                <a:lnTo>
                  <a:pt x="455" y="54"/>
                </a:lnTo>
                <a:lnTo>
                  <a:pt x="450" y="49"/>
                </a:lnTo>
                <a:lnTo>
                  <a:pt x="447" y="49"/>
                </a:lnTo>
                <a:lnTo>
                  <a:pt x="450" y="44"/>
                </a:lnTo>
                <a:lnTo>
                  <a:pt x="450" y="40"/>
                </a:lnTo>
                <a:lnTo>
                  <a:pt x="445" y="33"/>
                </a:lnTo>
                <a:lnTo>
                  <a:pt x="439" y="32"/>
                </a:lnTo>
                <a:lnTo>
                  <a:pt x="434" y="30"/>
                </a:lnTo>
                <a:lnTo>
                  <a:pt x="429" y="28"/>
                </a:lnTo>
                <a:lnTo>
                  <a:pt x="426" y="28"/>
                </a:lnTo>
                <a:lnTo>
                  <a:pt x="425" y="28"/>
                </a:lnTo>
                <a:lnTo>
                  <a:pt x="426" y="25"/>
                </a:lnTo>
                <a:lnTo>
                  <a:pt x="428" y="22"/>
                </a:lnTo>
                <a:lnTo>
                  <a:pt x="428" y="17"/>
                </a:lnTo>
                <a:lnTo>
                  <a:pt x="428" y="14"/>
                </a:lnTo>
                <a:lnTo>
                  <a:pt x="423" y="9"/>
                </a:lnTo>
                <a:lnTo>
                  <a:pt x="418" y="3"/>
                </a:lnTo>
                <a:lnTo>
                  <a:pt x="412" y="0"/>
                </a:lnTo>
                <a:lnTo>
                  <a:pt x="407" y="1"/>
                </a:lnTo>
                <a:lnTo>
                  <a:pt x="402" y="3"/>
                </a:lnTo>
                <a:lnTo>
                  <a:pt x="396" y="6"/>
                </a:lnTo>
                <a:lnTo>
                  <a:pt x="391" y="9"/>
                </a:lnTo>
                <a:lnTo>
                  <a:pt x="385" y="9"/>
                </a:lnTo>
                <a:lnTo>
                  <a:pt x="380" y="6"/>
                </a:lnTo>
                <a:lnTo>
                  <a:pt x="375" y="3"/>
                </a:lnTo>
                <a:lnTo>
                  <a:pt x="371" y="0"/>
                </a:lnTo>
                <a:lnTo>
                  <a:pt x="364" y="0"/>
                </a:lnTo>
                <a:lnTo>
                  <a:pt x="359" y="1"/>
                </a:lnTo>
                <a:lnTo>
                  <a:pt x="358" y="3"/>
                </a:lnTo>
                <a:lnTo>
                  <a:pt x="355" y="3"/>
                </a:lnTo>
                <a:lnTo>
                  <a:pt x="350" y="5"/>
                </a:lnTo>
                <a:lnTo>
                  <a:pt x="347" y="5"/>
                </a:lnTo>
                <a:lnTo>
                  <a:pt x="344" y="3"/>
                </a:lnTo>
                <a:lnTo>
                  <a:pt x="339" y="3"/>
                </a:lnTo>
                <a:lnTo>
                  <a:pt x="337" y="3"/>
                </a:lnTo>
                <a:lnTo>
                  <a:pt x="332" y="3"/>
                </a:lnTo>
                <a:lnTo>
                  <a:pt x="329" y="3"/>
                </a:lnTo>
                <a:lnTo>
                  <a:pt x="324" y="3"/>
                </a:lnTo>
                <a:lnTo>
                  <a:pt x="321" y="6"/>
                </a:lnTo>
                <a:lnTo>
                  <a:pt x="315" y="9"/>
                </a:lnTo>
                <a:lnTo>
                  <a:pt x="312" y="13"/>
                </a:lnTo>
                <a:lnTo>
                  <a:pt x="309" y="16"/>
                </a:lnTo>
                <a:lnTo>
                  <a:pt x="302" y="20"/>
                </a:lnTo>
                <a:lnTo>
                  <a:pt x="296" y="22"/>
                </a:lnTo>
                <a:lnTo>
                  <a:pt x="291" y="22"/>
                </a:lnTo>
                <a:lnTo>
                  <a:pt x="286" y="22"/>
                </a:lnTo>
                <a:lnTo>
                  <a:pt x="282" y="20"/>
                </a:lnTo>
                <a:lnTo>
                  <a:pt x="277" y="19"/>
                </a:lnTo>
                <a:lnTo>
                  <a:pt x="274" y="16"/>
                </a:lnTo>
                <a:lnTo>
                  <a:pt x="269" y="14"/>
                </a:lnTo>
                <a:lnTo>
                  <a:pt x="264" y="11"/>
                </a:lnTo>
                <a:lnTo>
                  <a:pt x="259" y="16"/>
                </a:lnTo>
                <a:lnTo>
                  <a:pt x="256" y="19"/>
                </a:lnTo>
                <a:lnTo>
                  <a:pt x="253" y="24"/>
                </a:lnTo>
                <a:lnTo>
                  <a:pt x="251" y="28"/>
                </a:lnTo>
                <a:lnTo>
                  <a:pt x="251" y="32"/>
                </a:lnTo>
                <a:lnTo>
                  <a:pt x="251" y="36"/>
                </a:lnTo>
                <a:lnTo>
                  <a:pt x="255" y="43"/>
                </a:lnTo>
                <a:lnTo>
                  <a:pt x="258" y="51"/>
                </a:lnTo>
                <a:lnTo>
                  <a:pt x="259" y="57"/>
                </a:lnTo>
                <a:lnTo>
                  <a:pt x="259" y="62"/>
                </a:lnTo>
                <a:lnTo>
                  <a:pt x="259" y="68"/>
                </a:lnTo>
                <a:lnTo>
                  <a:pt x="258" y="73"/>
                </a:lnTo>
                <a:lnTo>
                  <a:pt x="255" y="76"/>
                </a:lnTo>
                <a:lnTo>
                  <a:pt x="251" y="79"/>
                </a:lnTo>
                <a:lnTo>
                  <a:pt x="250" y="82"/>
                </a:lnTo>
                <a:lnTo>
                  <a:pt x="250" y="87"/>
                </a:lnTo>
                <a:lnTo>
                  <a:pt x="255" y="90"/>
                </a:lnTo>
                <a:lnTo>
                  <a:pt x="261" y="94"/>
                </a:lnTo>
                <a:lnTo>
                  <a:pt x="266" y="95"/>
                </a:lnTo>
                <a:lnTo>
                  <a:pt x="270" y="100"/>
                </a:lnTo>
                <a:lnTo>
                  <a:pt x="270" y="103"/>
                </a:lnTo>
                <a:lnTo>
                  <a:pt x="269" y="105"/>
                </a:lnTo>
                <a:lnTo>
                  <a:pt x="267" y="106"/>
                </a:lnTo>
                <a:lnTo>
                  <a:pt x="264" y="108"/>
                </a:lnTo>
                <a:lnTo>
                  <a:pt x="264" y="109"/>
                </a:lnTo>
                <a:lnTo>
                  <a:pt x="264" y="113"/>
                </a:lnTo>
                <a:lnTo>
                  <a:pt x="264" y="116"/>
                </a:lnTo>
                <a:lnTo>
                  <a:pt x="266" y="119"/>
                </a:lnTo>
                <a:lnTo>
                  <a:pt x="264" y="122"/>
                </a:lnTo>
                <a:lnTo>
                  <a:pt x="264" y="125"/>
                </a:lnTo>
                <a:lnTo>
                  <a:pt x="259" y="128"/>
                </a:lnTo>
                <a:lnTo>
                  <a:pt x="256" y="130"/>
                </a:lnTo>
                <a:lnTo>
                  <a:pt x="240" y="119"/>
                </a:lnTo>
                <a:lnTo>
                  <a:pt x="237" y="116"/>
                </a:lnTo>
                <a:lnTo>
                  <a:pt x="237" y="113"/>
                </a:lnTo>
                <a:lnTo>
                  <a:pt x="237" y="108"/>
                </a:lnTo>
                <a:lnTo>
                  <a:pt x="237" y="105"/>
                </a:lnTo>
                <a:lnTo>
                  <a:pt x="239" y="103"/>
                </a:lnTo>
                <a:lnTo>
                  <a:pt x="242" y="101"/>
                </a:lnTo>
                <a:lnTo>
                  <a:pt x="243" y="98"/>
                </a:lnTo>
                <a:lnTo>
                  <a:pt x="243" y="97"/>
                </a:lnTo>
                <a:lnTo>
                  <a:pt x="239" y="92"/>
                </a:lnTo>
                <a:lnTo>
                  <a:pt x="232" y="90"/>
                </a:lnTo>
                <a:lnTo>
                  <a:pt x="224" y="89"/>
                </a:lnTo>
                <a:lnTo>
                  <a:pt x="220" y="89"/>
                </a:lnTo>
                <a:lnTo>
                  <a:pt x="215" y="87"/>
                </a:lnTo>
                <a:lnTo>
                  <a:pt x="208" y="87"/>
                </a:lnTo>
                <a:lnTo>
                  <a:pt x="202" y="87"/>
                </a:lnTo>
                <a:lnTo>
                  <a:pt x="197" y="87"/>
                </a:lnTo>
                <a:lnTo>
                  <a:pt x="191" y="86"/>
                </a:lnTo>
                <a:lnTo>
                  <a:pt x="185" y="86"/>
                </a:lnTo>
                <a:lnTo>
                  <a:pt x="180" y="86"/>
                </a:lnTo>
                <a:lnTo>
                  <a:pt x="174" y="86"/>
                </a:lnTo>
                <a:lnTo>
                  <a:pt x="174" y="90"/>
                </a:lnTo>
                <a:lnTo>
                  <a:pt x="175" y="97"/>
                </a:lnTo>
                <a:lnTo>
                  <a:pt x="177" y="103"/>
                </a:lnTo>
                <a:lnTo>
                  <a:pt x="177" y="108"/>
                </a:lnTo>
                <a:lnTo>
                  <a:pt x="175" y="116"/>
                </a:lnTo>
                <a:lnTo>
                  <a:pt x="172" y="124"/>
                </a:lnTo>
                <a:lnTo>
                  <a:pt x="170" y="127"/>
                </a:lnTo>
                <a:lnTo>
                  <a:pt x="170" y="130"/>
                </a:lnTo>
                <a:lnTo>
                  <a:pt x="170" y="133"/>
                </a:lnTo>
                <a:lnTo>
                  <a:pt x="174" y="138"/>
                </a:lnTo>
                <a:lnTo>
                  <a:pt x="177" y="148"/>
                </a:lnTo>
                <a:lnTo>
                  <a:pt x="210" y="168"/>
                </a:lnTo>
                <a:lnTo>
                  <a:pt x="212" y="171"/>
                </a:lnTo>
                <a:lnTo>
                  <a:pt x="213" y="175"/>
                </a:lnTo>
                <a:lnTo>
                  <a:pt x="215" y="176"/>
                </a:lnTo>
                <a:lnTo>
                  <a:pt x="218" y="178"/>
                </a:lnTo>
                <a:lnTo>
                  <a:pt x="224" y="176"/>
                </a:lnTo>
                <a:lnTo>
                  <a:pt x="229" y="175"/>
                </a:lnTo>
                <a:lnTo>
                  <a:pt x="234" y="173"/>
                </a:lnTo>
                <a:lnTo>
                  <a:pt x="240" y="173"/>
                </a:lnTo>
                <a:lnTo>
                  <a:pt x="240" y="178"/>
                </a:lnTo>
                <a:lnTo>
                  <a:pt x="239" y="181"/>
                </a:lnTo>
                <a:lnTo>
                  <a:pt x="234" y="183"/>
                </a:lnTo>
                <a:lnTo>
                  <a:pt x="231" y="184"/>
                </a:lnTo>
                <a:lnTo>
                  <a:pt x="228" y="184"/>
                </a:lnTo>
                <a:lnTo>
                  <a:pt x="226" y="187"/>
                </a:lnTo>
                <a:lnTo>
                  <a:pt x="224" y="194"/>
                </a:lnTo>
                <a:lnTo>
                  <a:pt x="224" y="198"/>
                </a:lnTo>
                <a:lnTo>
                  <a:pt x="224" y="202"/>
                </a:lnTo>
                <a:lnTo>
                  <a:pt x="224" y="205"/>
                </a:lnTo>
                <a:lnTo>
                  <a:pt x="221" y="206"/>
                </a:lnTo>
                <a:lnTo>
                  <a:pt x="220" y="210"/>
                </a:lnTo>
                <a:lnTo>
                  <a:pt x="215" y="210"/>
                </a:lnTo>
                <a:lnTo>
                  <a:pt x="210" y="210"/>
                </a:lnTo>
                <a:lnTo>
                  <a:pt x="207" y="208"/>
                </a:lnTo>
                <a:lnTo>
                  <a:pt x="204" y="208"/>
                </a:lnTo>
                <a:lnTo>
                  <a:pt x="196" y="205"/>
                </a:lnTo>
                <a:lnTo>
                  <a:pt x="189" y="203"/>
                </a:lnTo>
                <a:lnTo>
                  <a:pt x="185" y="205"/>
                </a:lnTo>
                <a:lnTo>
                  <a:pt x="180" y="206"/>
                </a:lnTo>
                <a:lnTo>
                  <a:pt x="177" y="208"/>
                </a:lnTo>
                <a:lnTo>
                  <a:pt x="174" y="206"/>
                </a:lnTo>
                <a:lnTo>
                  <a:pt x="170" y="202"/>
                </a:lnTo>
                <a:lnTo>
                  <a:pt x="169" y="198"/>
                </a:lnTo>
                <a:lnTo>
                  <a:pt x="166" y="195"/>
                </a:lnTo>
                <a:lnTo>
                  <a:pt x="164" y="195"/>
                </a:lnTo>
                <a:lnTo>
                  <a:pt x="159" y="195"/>
                </a:lnTo>
                <a:lnTo>
                  <a:pt x="156" y="198"/>
                </a:lnTo>
                <a:lnTo>
                  <a:pt x="153" y="200"/>
                </a:lnTo>
                <a:lnTo>
                  <a:pt x="150" y="203"/>
                </a:lnTo>
                <a:lnTo>
                  <a:pt x="145" y="205"/>
                </a:lnTo>
                <a:lnTo>
                  <a:pt x="139" y="208"/>
                </a:lnTo>
                <a:lnTo>
                  <a:pt x="131" y="211"/>
                </a:lnTo>
                <a:lnTo>
                  <a:pt x="124" y="216"/>
                </a:lnTo>
                <a:lnTo>
                  <a:pt x="119" y="216"/>
                </a:lnTo>
                <a:lnTo>
                  <a:pt x="115" y="217"/>
                </a:lnTo>
                <a:lnTo>
                  <a:pt x="112" y="217"/>
                </a:lnTo>
                <a:lnTo>
                  <a:pt x="108" y="219"/>
                </a:lnTo>
                <a:lnTo>
                  <a:pt x="104" y="222"/>
                </a:lnTo>
                <a:lnTo>
                  <a:pt x="100" y="229"/>
                </a:lnTo>
                <a:lnTo>
                  <a:pt x="100" y="233"/>
                </a:lnTo>
                <a:lnTo>
                  <a:pt x="102" y="240"/>
                </a:lnTo>
                <a:lnTo>
                  <a:pt x="102" y="246"/>
                </a:lnTo>
                <a:lnTo>
                  <a:pt x="102" y="252"/>
                </a:lnTo>
                <a:lnTo>
                  <a:pt x="100" y="257"/>
                </a:lnTo>
                <a:lnTo>
                  <a:pt x="97" y="262"/>
                </a:lnTo>
                <a:lnTo>
                  <a:pt x="94" y="264"/>
                </a:lnTo>
                <a:lnTo>
                  <a:pt x="91" y="264"/>
                </a:lnTo>
                <a:lnTo>
                  <a:pt x="89" y="265"/>
                </a:lnTo>
                <a:lnTo>
                  <a:pt x="89" y="268"/>
                </a:lnTo>
                <a:lnTo>
                  <a:pt x="89" y="273"/>
                </a:lnTo>
                <a:lnTo>
                  <a:pt x="91" y="278"/>
                </a:lnTo>
                <a:lnTo>
                  <a:pt x="92" y="283"/>
                </a:lnTo>
                <a:lnTo>
                  <a:pt x="94" y="287"/>
                </a:lnTo>
                <a:lnTo>
                  <a:pt x="96" y="291"/>
                </a:lnTo>
                <a:lnTo>
                  <a:pt x="97" y="294"/>
                </a:lnTo>
                <a:lnTo>
                  <a:pt x="94" y="297"/>
                </a:lnTo>
                <a:lnTo>
                  <a:pt x="96" y="302"/>
                </a:lnTo>
                <a:lnTo>
                  <a:pt x="99" y="305"/>
                </a:lnTo>
                <a:lnTo>
                  <a:pt x="102" y="308"/>
                </a:lnTo>
                <a:lnTo>
                  <a:pt x="107" y="308"/>
                </a:lnTo>
                <a:lnTo>
                  <a:pt x="112" y="308"/>
                </a:lnTo>
                <a:lnTo>
                  <a:pt x="116" y="308"/>
                </a:lnTo>
                <a:lnTo>
                  <a:pt x="121" y="310"/>
                </a:lnTo>
                <a:lnTo>
                  <a:pt x="124" y="313"/>
                </a:lnTo>
                <a:lnTo>
                  <a:pt x="129" y="316"/>
                </a:lnTo>
                <a:lnTo>
                  <a:pt x="129" y="321"/>
                </a:lnTo>
                <a:lnTo>
                  <a:pt x="131" y="327"/>
                </a:lnTo>
                <a:lnTo>
                  <a:pt x="129" y="333"/>
                </a:lnTo>
                <a:lnTo>
                  <a:pt x="124" y="337"/>
                </a:lnTo>
                <a:lnTo>
                  <a:pt x="119" y="338"/>
                </a:lnTo>
                <a:lnTo>
                  <a:pt x="116" y="343"/>
                </a:lnTo>
                <a:lnTo>
                  <a:pt x="115" y="346"/>
                </a:lnTo>
                <a:lnTo>
                  <a:pt x="113" y="349"/>
                </a:lnTo>
                <a:lnTo>
                  <a:pt x="112" y="354"/>
                </a:lnTo>
                <a:lnTo>
                  <a:pt x="110" y="359"/>
                </a:lnTo>
                <a:lnTo>
                  <a:pt x="108" y="362"/>
                </a:lnTo>
                <a:lnTo>
                  <a:pt x="105" y="365"/>
                </a:lnTo>
                <a:lnTo>
                  <a:pt x="110" y="367"/>
                </a:lnTo>
                <a:lnTo>
                  <a:pt x="113" y="368"/>
                </a:lnTo>
                <a:lnTo>
                  <a:pt x="116" y="370"/>
                </a:lnTo>
                <a:lnTo>
                  <a:pt x="119" y="376"/>
                </a:lnTo>
                <a:lnTo>
                  <a:pt x="126" y="372"/>
                </a:lnTo>
                <a:lnTo>
                  <a:pt x="131" y="370"/>
                </a:lnTo>
                <a:lnTo>
                  <a:pt x="134" y="368"/>
                </a:lnTo>
                <a:lnTo>
                  <a:pt x="139" y="367"/>
                </a:lnTo>
                <a:lnTo>
                  <a:pt x="139" y="372"/>
                </a:lnTo>
                <a:lnTo>
                  <a:pt x="140" y="376"/>
                </a:lnTo>
                <a:lnTo>
                  <a:pt x="142" y="380"/>
                </a:lnTo>
                <a:lnTo>
                  <a:pt x="145" y="381"/>
                </a:lnTo>
                <a:lnTo>
                  <a:pt x="148" y="383"/>
                </a:lnTo>
                <a:lnTo>
                  <a:pt x="151" y="386"/>
                </a:lnTo>
                <a:lnTo>
                  <a:pt x="151" y="389"/>
                </a:lnTo>
                <a:lnTo>
                  <a:pt x="151" y="394"/>
                </a:lnTo>
                <a:lnTo>
                  <a:pt x="151" y="397"/>
                </a:lnTo>
                <a:lnTo>
                  <a:pt x="153" y="400"/>
                </a:lnTo>
                <a:lnTo>
                  <a:pt x="153" y="402"/>
                </a:lnTo>
                <a:lnTo>
                  <a:pt x="154" y="405"/>
                </a:lnTo>
                <a:lnTo>
                  <a:pt x="156" y="403"/>
                </a:lnTo>
                <a:lnTo>
                  <a:pt x="158" y="400"/>
                </a:lnTo>
                <a:lnTo>
                  <a:pt x="158" y="399"/>
                </a:lnTo>
                <a:lnTo>
                  <a:pt x="158" y="395"/>
                </a:lnTo>
                <a:lnTo>
                  <a:pt x="162" y="392"/>
                </a:lnTo>
                <a:lnTo>
                  <a:pt x="167" y="395"/>
                </a:lnTo>
                <a:lnTo>
                  <a:pt x="170" y="400"/>
                </a:lnTo>
                <a:lnTo>
                  <a:pt x="175" y="403"/>
                </a:lnTo>
                <a:lnTo>
                  <a:pt x="180" y="403"/>
                </a:lnTo>
                <a:lnTo>
                  <a:pt x="185" y="405"/>
                </a:lnTo>
                <a:lnTo>
                  <a:pt x="191" y="407"/>
                </a:lnTo>
                <a:lnTo>
                  <a:pt x="188" y="408"/>
                </a:lnTo>
                <a:lnTo>
                  <a:pt x="185" y="411"/>
                </a:lnTo>
                <a:lnTo>
                  <a:pt x="180" y="413"/>
                </a:lnTo>
                <a:lnTo>
                  <a:pt x="177" y="416"/>
                </a:lnTo>
                <a:lnTo>
                  <a:pt x="170" y="422"/>
                </a:lnTo>
                <a:lnTo>
                  <a:pt x="167" y="429"/>
                </a:lnTo>
                <a:lnTo>
                  <a:pt x="164" y="432"/>
                </a:lnTo>
                <a:lnTo>
                  <a:pt x="162" y="435"/>
                </a:lnTo>
                <a:lnTo>
                  <a:pt x="159" y="437"/>
                </a:lnTo>
                <a:lnTo>
                  <a:pt x="156" y="440"/>
                </a:lnTo>
                <a:lnTo>
                  <a:pt x="150" y="441"/>
                </a:lnTo>
                <a:lnTo>
                  <a:pt x="145" y="445"/>
                </a:lnTo>
                <a:lnTo>
                  <a:pt x="140" y="446"/>
                </a:lnTo>
                <a:lnTo>
                  <a:pt x="137" y="448"/>
                </a:lnTo>
                <a:lnTo>
                  <a:pt x="132" y="451"/>
                </a:lnTo>
                <a:lnTo>
                  <a:pt x="129" y="453"/>
                </a:lnTo>
                <a:lnTo>
                  <a:pt x="127" y="453"/>
                </a:lnTo>
                <a:lnTo>
                  <a:pt x="123" y="453"/>
                </a:lnTo>
                <a:lnTo>
                  <a:pt x="118" y="453"/>
                </a:lnTo>
                <a:lnTo>
                  <a:pt x="112" y="454"/>
                </a:lnTo>
                <a:lnTo>
                  <a:pt x="105" y="456"/>
                </a:lnTo>
                <a:lnTo>
                  <a:pt x="100" y="457"/>
                </a:lnTo>
                <a:lnTo>
                  <a:pt x="96" y="457"/>
                </a:lnTo>
                <a:lnTo>
                  <a:pt x="94" y="457"/>
                </a:lnTo>
                <a:lnTo>
                  <a:pt x="65" y="472"/>
                </a:lnTo>
                <a:lnTo>
                  <a:pt x="65" y="467"/>
                </a:lnTo>
                <a:lnTo>
                  <a:pt x="65" y="462"/>
                </a:lnTo>
                <a:lnTo>
                  <a:pt x="61" y="457"/>
                </a:lnTo>
                <a:lnTo>
                  <a:pt x="58" y="457"/>
                </a:lnTo>
                <a:lnTo>
                  <a:pt x="51" y="456"/>
                </a:lnTo>
                <a:lnTo>
                  <a:pt x="45" y="457"/>
                </a:lnTo>
                <a:lnTo>
                  <a:pt x="37" y="461"/>
                </a:lnTo>
                <a:lnTo>
                  <a:pt x="31" y="462"/>
                </a:lnTo>
                <a:lnTo>
                  <a:pt x="24" y="464"/>
                </a:lnTo>
                <a:lnTo>
                  <a:pt x="19" y="465"/>
                </a:lnTo>
                <a:lnTo>
                  <a:pt x="15" y="465"/>
                </a:lnTo>
                <a:lnTo>
                  <a:pt x="10" y="465"/>
                </a:lnTo>
                <a:lnTo>
                  <a:pt x="5" y="465"/>
                </a:lnTo>
                <a:lnTo>
                  <a:pt x="0" y="464"/>
                </a:lnTo>
                <a:lnTo>
                  <a:pt x="0" y="468"/>
                </a:lnTo>
                <a:lnTo>
                  <a:pt x="2" y="472"/>
                </a:lnTo>
                <a:lnTo>
                  <a:pt x="3" y="473"/>
                </a:lnTo>
                <a:lnTo>
                  <a:pt x="7" y="473"/>
                </a:lnTo>
                <a:lnTo>
                  <a:pt x="10" y="473"/>
                </a:lnTo>
                <a:lnTo>
                  <a:pt x="13" y="475"/>
                </a:lnTo>
                <a:lnTo>
                  <a:pt x="16" y="476"/>
                </a:lnTo>
                <a:lnTo>
                  <a:pt x="21" y="478"/>
                </a:lnTo>
                <a:lnTo>
                  <a:pt x="24" y="481"/>
                </a:lnTo>
                <a:lnTo>
                  <a:pt x="29" y="483"/>
                </a:lnTo>
                <a:lnTo>
                  <a:pt x="32" y="481"/>
                </a:lnTo>
                <a:lnTo>
                  <a:pt x="37" y="480"/>
                </a:lnTo>
                <a:lnTo>
                  <a:pt x="42" y="478"/>
                </a:lnTo>
                <a:lnTo>
                  <a:pt x="46" y="478"/>
                </a:lnTo>
                <a:lnTo>
                  <a:pt x="51" y="478"/>
                </a:lnTo>
                <a:lnTo>
                  <a:pt x="56" y="478"/>
                </a:lnTo>
                <a:lnTo>
                  <a:pt x="59" y="481"/>
                </a:lnTo>
                <a:lnTo>
                  <a:pt x="64" y="488"/>
                </a:lnTo>
                <a:lnTo>
                  <a:pt x="69" y="488"/>
                </a:lnTo>
                <a:lnTo>
                  <a:pt x="72" y="488"/>
                </a:lnTo>
                <a:lnTo>
                  <a:pt x="75" y="484"/>
                </a:lnTo>
                <a:lnTo>
                  <a:pt x="80" y="483"/>
                </a:lnTo>
                <a:lnTo>
                  <a:pt x="83" y="483"/>
                </a:lnTo>
                <a:lnTo>
                  <a:pt x="88" y="483"/>
                </a:lnTo>
                <a:lnTo>
                  <a:pt x="92" y="483"/>
                </a:lnTo>
                <a:lnTo>
                  <a:pt x="100" y="483"/>
                </a:lnTo>
                <a:lnTo>
                  <a:pt x="107" y="483"/>
                </a:lnTo>
                <a:lnTo>
                  <a:pt x="115" y="484"/>
                </a:lnTo>
                <a:lnTo>
                  <a:pt x="119" y="484"/>
                </a:lnTo>
                <a:lnTo>
                  <a:pt x="127" y="484"/>
                </a:lnTo>
                <a:lnTo>
                  <a:pt x="127" y="483"/>
                </a:lnTo>
                <a:lnTo>
                  <a:pt x="127" y="481"/>
                </a:lnTo>
                <a:lnTo>
                  <a:pt x="127" y="480"/>
                </a:lnTo>
                <a:lnTo>
                  <a:pt x="126" y="478"/>
                </a:lnTo>
                <a:lnTo>
                  <a:pt x="134" y="473"/>
                </a:lnTo>
                <a:lnTo>
                  <a:pt x="140" y="473"/>
                </a:lnTo>
                <a:lnTo>
                  <a:pt x="145" y="473"/>
                </a:lnTo>
                <a:lnTo>
                  <a:pt x="150" y="473"/>
                </a:lnTo>
                <a:lnTo>
                  <a:pt x="154" y="475"/>
                </a:lnTo>
                <a:lnTo>
                  <a:pt x="159" y="473"/>
                </a:lnTo>
                <a:lnTo>
                  <a:pt x="164" y="473"/>
                </a:lnTo>
                <a:lnTo>
                  <a:pt x="169" y="473"/>
                </a:lnTo>
                <a:lnTo>
                  <a:pt x="175" y="472"/>
                </a:lnTo>
                <a:lnTo>
                  <a:pt x="177" y="470"/>
                </a:lnTo>
                <a:lnTo>
                  <a:pt x="178" y="468"/>
                </a:lnTo>
                <a:lnTo>
                  <a:pt x="178" y="465"/>
                </a:lnTo>
                <a:lnTo>
                  <a:pt x="181" y="464"/>
                </a:lnTo>
                <a:lnTo>
                  <a:pt x="185" y="462"/>
                </a:lnTo>
                <a:lnTo>
                  <a:pt x="189" y="459"/>
                </a:lnTo>
                <a:lnTo>
                  <a:pt x="194" y="457"/>
                </a:lnTo>
                <a:lnTo>
                  <a:pt x="201" y="456"/>
                </a:lnTo>
                <a:lnTo>
                  <a:pt x="205" y="454"/>
                </a:lnTo>
                <a:lnTo>
                  <a:pt x="210" y="453"/>
                </a:lnTo>
                <a:lnTo>
                  <a:pt x="215" y="451"/>
                </a:lnTo>
                <a:lnTo>
                  <a:pt x="220" y="451"/>
                </a:lnTo>
                <a:lnTo>
                  <a:pt x="221" y="451"/>
                </a:lnTo>
                <a:lnTo>
                  <a:pt x="226" y="453"/>
                </a:lnTo>
                <a:lnTo>
                  <a:pt x="229" y="453"/>
                </a:lnTo>
                <a:lnTo>
                  <a:pt x="234" y="453"/>
                </a:lnTo>
                <a:lnTo>
                  <a:pt x="237" y="449"/>
                </a:lnTo>
                <a:lnTo>
                  <a:pt x="240" y="446"/>
                </a:lnTo>
                <a:lnTo>
                  <a:pt x="243" y="441"/>
                </a:lnTo>
                <a:lnTo>
                  <a:pt x="247" y="440"/>
                </a:lnTo>
                <a:lnTo>
                  <a:pt x="250" y="438"/>
                </a:lnTo>
                <a:lnTo>
                  <a:pt x="253" y="441"/>
                </a:lnTo>
                <a:lnTo>
                  <a:pt x="262" y="437"/>
                </a:lnTo>
                <a:lnTo>
                  <a:pt x="261" y="434"/>
                </a:lnTo>
                <a:lnTo>
                  <a:pt x="259" y="430"/>
                </a:lnTo>
                <a:lnTo>
                  <a:pt x="259" y="429"/>
                </a:lnTo>
                <a:lnTo>
                  <a:pt x="255" y="424"/>
                </a:lnTo>
                <a:lnTo>
                  <a:pt x="251" y="421"/>
                </a:lnTo>
                <a:lnTo>
                  <a:pt x="256" y="414"/>
                </a:lnTo>
                <a:lnTo>
                  <a:pt x="262" y="410"/>
                </a:lnTo>
                <a:lnTo>
                  <a:pt x="269" y="408"/>
                </a:lnTo>
                <a:lnTo>
                  <a:pt x="274" y="407"/>
                </a:lnTo>
                <a:lnTo>
                  <a:pt x="278" y="403"/>
                </a:lnTo>
                <a:lnTo>
                  <a:pt x="283" y="400"/>
                </a:lnTo>
                <a:lnTo>
                  <a:pt x="285" y="403"/>
                </a:lnTo>
                <a:lnTo>
                  <a:pt x="291" y="403"/>
                </a:lnTo>
                <a:lnTo>
                  <a:pt x="291" y="400"/>
                </a:lnTo>
                <a:lnTo>
                  <a:pt x="289" y="399"/>
                </a:lnTo>
                <a:lnTo>
                  <a:pt x="289" y="395"/>
                </a:lnTo>
                <a:lnTo>
                  <a:pt x="291" y="394"/>
                </a:lnTo>
                <a:lnTo>
                  <a:pt x="294" y="391"/>
                </a:lnTo>
                <a:lnTo>
                  <a:pt x="299" y="387"/>
                </a:lnTo>
                <a:lnTo>
                  <a:pt x="304" y="386"/>
                </a:lnTo>
                <a:lnTo>
                  <a:pt x="307" y="383"/>
                </a:lnTo>
                <a:lnTo>
                  <a:pt x="310" y="380"/>
                </a:lnTo>
                <a:lnTo>
                  <a:pt x="315" y="376"/>
                </a:lnTo>
                <a:lnTo>
                  <a:pt x="320" y="373"/>
                </a:lnTo>
                <a:lnTo>
                  <a:pt x="323" y="373"/>
                </a:lnTo>
                <a:lnTo>
                  <a:pt x="326" y="372"/>
                </a:lnTo>
                <a:lnTo>
                  <a:pt x="329" y="373"/>
                </a:lnTo>
                <a:lnTo>
                  <a:pt x="344" y="367"/>
                </a:lnTo>
                <a:lnTo>
                  <a:pt x="350" y="383"/>
                </a:lnTo>
                <a:lnTo>
                  <a:pt x="347" y="383"/>
                </a:lnTo>
                <a:lnTo>
                  <a:pt x="345" y="384"/>
                </a:lnTo>
                <a:lnTo>
                  <a:pt x="342" y="380"/>
                </a:lnTo>
                <a:lnTo>
                  <a:pt x="337" y="380"/>
                </a:lnTo>
                <a:lnTo>
                  <a:pt x="334" y="380"/>
                </a:lnTo>
                <a:lnTo>
                  <a:pt x="329" y="381"/>
                </a:lnTo>
                <a:lnTo>
                  <a:pt x="324" y="383"/>
                </a:lnTo>
                <a:lnTo>
                  <a:pt x="321" y="386"/>
                </a:lnTo>
                <a:lnTo>
                  <a:pt x="318" y="392"/>
                </a:lnTo>
                <a:lnTo>
                  <a:pt x="317" y="395"/>
                </a:lnTo>
                <a:lnTo>
                  <a:pt x="315" y="399"/>
                </a:lnTo>
                <a:lnTo>
                  <a:pt x="312" y="400"/>
                </a:lnTo>
                <a:lnTo>
                  <a:pt x="309" y="403"/>
                </a:lnTo>
                <a:lnTo>
                  <a:pt x="304" y="405"/>
                </a:lnTo>
                <a:lnTo>
                  <a:pt x="302" y="408"/>
                </a:lnTo>
                <a:lnTo>
                  <a:pt x="301" y="413"/>
                </a:lnTo>
                <a:lnTo>
                  <a:pt x="299" y="416"/>
                </a:lnTo>
                <a:lnTo>
                  <a:pt x="301" y="419"/>
                </a:lnTo>
                <a:lnTo>
                  <a:pt x="304" y="422"/>
                </a:lnTo>
                <a:lnTo>
                  <a:pt x="291" y="429"/>
                </a:lnTo>
                <a:lnTo>
                  <a:pt x="294" y="434"/>
                </a:lnTo>
                <a:lnTo>
                  <a:pt x="302" y="435"/>
                </a:lnTo>
                <a:lnTo>
                  <a:pt x="310" y="435"/>
                </a:lnTo>
                <a:lnTo>
                  <a:pt x="321" y="434"/>
                </a:lnTo>
                <a:lnTo>
                  <a:pt x="331" y="432"/>
                </a:lnTo>
                <a:lnTo>
                  <a:pt x="340" y="429"/>
                </a:lnTo>
                <a:lnTo>
                  <a:pt x="350" y="426"/>
                </a:lnTo>
                <a:lnTo>
                  <a:pt x="358" y="422"/>
                </a:lnTo>
                <a:lnTo>
                  <a:pt x="359" y="422"/>
                </a:lnTo>
                <a:lnTo>
                  <a:pt x="366" y="422"/>
                </a:lnTo>
                <a:lnTo>
                  <a:pt x="369" y="421"/>
                </a:lnTo>
                <a:lnTo>
                  <a:pt x="372" y="419"/>
                </a:lnTo>
                <a:lnTo>
                  <a:pt x="375" y="418"/>
                </a:lnTo>
                <a:lnTo>
                  <a:pt x="380" y="418"/>
                </a:lnTo>
                <a:lnTo>
                  <a:pt x="382" y="414"/>
                </a:lnTo>
                <a:lnTo>
                  <a:pt x="383" y="410"/>
                </a:lnTo>
                <a:lnTo>
                  <a:pt x="383" y="407"/>
                </a:lnTo>
                <a:lnTo>
                  <a:pt x="385" y="403"/>
                </a:lnTo>
                <a:lnTo>
                  <a:pt x="386" y="403"/>
                </a:lnTo>
                <a:lnTo>
                  <a:pt x="390" y="402"/>
                </a:lnTo>
                <a:lnTo>
                  <a:pt x="394" y="402"/>
                </a:lnTo>
                <a:lnTo>
                  <a:pt x="399" y="402"/>
                </a:lnTo>
                <a:lnTo>
                  <a:pt x="402" y="402"/>
                </a:lnTo>
                <a:lnTo>
                  <a:pt x="407" y="402"/>
                </a:lnTo>
                <a:lnTo>
                  <a:pt x="409" y="403"/>
                </a:lnTo>
                <a:lnTo>
                  <a:pt x="412" y="405"/>
                </a:lnTo>
                <a:lnTo>
                  <a:pt x="412" y="408"/>
                </a:lnTo>
                <a:lnTo>
                  <a:pt x="410" y="411"/>
                </a:lnTo>
                <a:lnTo>
                  <a:pt x="409" y="414"/>
                </a:lnTo>
                <a:lnTo>
                  <a:pt x="409" y="418"/>
                </a:lnTo>
                <a:lnTo>
                  <a:pt x="410" y="419"/>
                </a:lnTo>
                <a:lnTo>
                  <a:pt x="415" y="419"/>
                </a:lnTo>
                <a:lnTo>
                  <a:pt x="417" y="421"/>
                </a:lnTo>
                <a:lnTo>
                  <a:pt x="420" y="422"/>
                </a:lnTo>
                <a:lnTo>
                  <a:pt x="423" y="427"/>
                </a:lnTo>
                <a:lnTo>
                  <a:pt x="428" y="432"/>
                </a:lnTo>
                <a:lnTo>
                  <a:pt x="431" y="435"/>
                </a:lnTo>
                <a:lnTo>
                  <a:pt x="434" y="440"/>
                </a:lnTo>
                <a:lnTo>
                  <a:pt x="437" y="443"/>
                </a:lnTo>
                <a:lnTo>
                  <a:pt x="442" y="448"/>
                </a:lnTo>
                <a:lnTo>
                  <a:pt x="447" y="448"/>
                </a:lnTo>
                <a:lnTo>
                  <a:pt x="453" y="449"/>
                </a:lnTo>
                <a:lnTo>
                  <a:pt x="456" y="451"/>
                </a:lnTo>
                <a:lnTo>
                  <a:pt x="461" y="453"/>
                </a:lnTo>
                <a:lnTo>
                  <a:pt x="466" y="454"/>
                </a:lnTo>
                <a:lnTo>
                  <a:pt x="471" y="456"/>
                </a:lnTo>
                <a:lnTo>
                  <a:pt x="474" y="457"/>
                </a:lnTo>
                <a:lnTo>
                  <a:pt x="479" y="457"/>
                </a:lnTo>
                <a:lnTo>
                  <a:pt x="483" y="461"/>
                </a:lnTo>
                <a:lnTo>
                  <a:pt x="488" y="462"/>
                </a:lnTo>
                <a:lnTo>
                  <a:pt x="490" y="464"/>
                </a:lnTo>
                <a:lnTo>
                  <a:pt x="493" y="468"/>
                </a:lnTo>
                <a:lnTo>
                  <a:pt x="496" y="470"/>
                </a:lnTo>
                <a:lnTo>
                  <a:pt x="501" y="473"/>
                </a:lnTo>
                <a:lnTo>
                  <a:pt x="502" y="473"/>
                </a:lnTo>
                <a:lnTo>
                  <a:pt x="506" y="475"/>
                </a:lnTo>
                <a:lnTo>
                  <a:pt x="509" y="473"/>
                </a:lnTo>
                <a:lnTo>
                  <a:pt x="512" y="473"/>
                </a:lnTo>
                <a:lnTo>
                  <a:pt x="514" y="472"/>
                </a:lnTo>
                <a:lnTo>
                  <a:pt x="518" y="470"/>
                </a:lnTo>
                <a:lnTo>
                  <a:pt x="520" y="472"/>
                </a:lnTo>
                <a:lnTo>
                  <a:pt x="521" y="475"/>
                </a:lnTo>
                <a:lnTo>
                  <a:pt x="518" y="478"/>
                </a:lnTo>
                <a:lnTo>
                  <a:pt x="515" y="484"/>
                </a:lnTo>
                <a:lnTo>
                  <a:pt x="518" y="484"/>
                </a:lnTo>
                <a:lnTo>
                  <a:pt x="521" y="488"/>
                </a:lnTo>
                <a:lnTo>
                  <a:pt x="526" y="489"/>
                </a:lnTo>
                <a:lnTo>
                  <a:pt x="529" y="492"/>
                </a:lnTo>
                <a:lnTo>
                  <a:pt x="534" y="495"/>
                </a:lnTo>
                <a:lnTo>
                  <a:pt x="537" y="499"/>
                </a:lnTo>
                <a:lnTo>
                  <a:pt x="539" y="503"/>
                </a:lnTo>
                <a:lnTo>
                  <a:pt x="542" y="507"/>
                </a:lnTo>
                <a:lnTo>
                  <a:pt x="544" y="510"/>
                </a:lnTo>
                <a:lnTo>
                  <a:pt x="545" y="515"/>
                </a:lnTo>
                <a:lnTo>
                  <a:pt x="547" y="518"/>
                </a:lnTo>
                <a:lnTo>
                  <a:pt x="550" y="522"/>
                </a:lnTo>
                <a:lnTo>
                  <a:pt x="553" y="527"/>
                </a:lnTo>
                <a:lnTo>
                  <a:pt x="560" y="535"/>
                </a:lnTo>
                <a:lnTo>
                  <a:pt x="563" y="535"/>
                </a:lnTo>
                <a:lnTo>
                  <a:pt x="564" y="535"/>
                </a:lnTo>
                <a:lnTo>
                  <a:pt x="566" y="535"/>
                </a:lnTo>
                <a:lnTo>
                  <a:pt x="569" y="534"/>
                </a:lnTo>
                <a:lnTo>
                  <a:pt x="574" y="535"/>
                </a:lnTo>
                <a:lnTo>
                  <a:pt x="577" y="534"/>
                </a:lnTo>
                <a:lnTo>
                  <a:pt x="575" y="532"/>
                </a:lnTo>
                <a:lnTo>
                  <a:pt x="579" y="530"/>
                </a:lnTo>
                <a:lnTo>
                  <a:pt x="579" y="527"/>
                </a:lnTo>
                <a:lnTo>
                  <a:pt x="577" y="526"/>
                </a:lnTo>
                <a:lnTo>
                  <a:pt x="574" y="521"/>
                </a:lnTo>
                <a:lnTo>
                  <a:pt x="577" y="518"/>
                </a:lnTo>
                <a:lnTo>
                  <a:pt x="579" y="518"/>
                </a:lnTo>
                <a:lnTo>
                  <a:pt x="582" y="521"/>
                </a:lnTo>
                <a:lnTo>
                  <a:pt x="582" y="526"/>
                </a:lnTo>
                <a:lnTo>
                  <a:pt x="582" y="530"/>
                </a:lnTo>
                <a:lnTo>
                  <a:pt x="596" y="538"/>
                </a:lnTo>
                <a:lnTo>
                  <a:pt x="601" y="537"/>
                </a:lnTo>
                <a:lnTo>
                  <a:pt x="599" y="537"/>
                </a:lnTo>
                <a:lnTo>
                  <a:pt x="599" y="535"/>
                </a:lnTo>
                <a:lnTo>
                  <a:pt x="599" y="534"/>
                </a:lnTo>
                <a:lnTo>
                  <a:pt x="598" y="527"/>
                </a:lnTo>
                <a:lnTo>
                  <a:pt x="596" y="522"/>
                </a:lnTo>
                <a:lnTo>
                  <a:pt x="593" y="519"/>
                </a:lnTo>
                <a:lnTo>
                  <a:pt x="590" y="518"/>
                </a:lnTo>
                <a:lnTo>
                  <a:pt x="599" y="515"/>
                </a:lnTo>
                <a:lnTo>
                  <a:pt x="599" y="519"/>
                </a:lnTo>
                <a:lnTo>
                  <a:pt x="599" y="524"/>
                </a:lnTo>
                <a:lnTo>
                  <a:pt x="601" y="529"/>
                </a:lnTo>
                <a:lnTo>
                  <a:pt x="603" y="534"/>
                </a:lnTo>
                <a:lnTo>
                  <a:pt x="604" y="535"/>
                </a:lnTo>
                <a:lnTo>
                  <a:pt x="604" y="537"/>
                </a:lnTo>
                <a:lnTo>
                  <a:pt x="607" y="540"/>
                </a:lnTo>
                <a:lnTo>
                  <a:pt x="610" y="542"/>
                </a:lnTo>
                <a:lnTo>
                  <a:pt x="614" y="543"/>
                </a:lnTo>
                <a:lnTo>
                  <a:pt x="617" y="548"/>
                </a:lnTo>
                <a:lnTo>
                  <a:pt x="618" y="551"/>
                </a:lnTo>
                <a:lnTo>
                  <a:pt x="620" y="554"/>
                </a:lnTo>
                <a:lnTo>
                  <a:pt x="622" y="561"/>
                </a:lnTo>
                <a:lnTo>
                  <a:pt x="623" y="565"/>
                </a:lnTo>
                <a:lnTo>
                  <a:pt x="625" y="570"/>
                </a:lnTo>
                <a:lnTo>
                  <a:pt x="626" y="577"/>
                </a:lnTo>
                <a:lnTo>
                  <a:pt x="626" y="581"/>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24" name="Freeform 71"/>
          <p:cNvSpPr>
            <a:spLocks/>
          </p:cNvSpPr>
          <p:nvPr/>
        </p:nvSpPr>
        <p:spPr bwMode="auto">
          <a:xfrm>
            <a:off x="2907450" y="5554109"/>
            <a:ext cx="62068" cy="47226"/>
          </a:xfrm>
          <a:custGeom>
            <a:avLst/>
            <a:gdLst>
              <a:gd name="T0" fmla="*/ 0 w 46"/>
              <a:gd name="T1" fmla="*/ 18 h 35"/>
              <a:gd name="T2" fmla="*/ 2 w 46"/>
              <a:gd name="T3" fmla="*/ 15 h 35"/>
              <a:gd name="T4" fmla="*/ 9 w 46"/>
              <a:gd name="T5" fmla="*/ 10 h 35"/>
              <a:gd name="T6" fmla="*/ 13 w 46"/>
              <a:gd name="T7" fmla="*/ 5 h 35"/>
              <a:gd name="T8" fmla="*/ 21 w 46"/>
              <a:gd name="T9" fmla="*/ 2 h 35"/>
              <a:gd name="T10" fmla="*/ 29 w 46"/>
              <a:gd name="T11" fmla="*/ 0 h 35"/>
              <a:gd name="T12" fmla="*/ 40 w 46"/>
              <a:gd name="T13" fmla="*/ 0 h 35"/>
              <a:gd name="T14" fmla="*/ 41 w 46"/>
              <a:gd name="T15" fmla="*/ 2 h 35"/>
              <a:gd name="T16" fmla="*/ 43 w 46"/>
              <a:gd name="T17" fmla="*/ 7 h 35"/>
              <a:gd name="T18" fmla="*/ 44 w 46"/>
              <a:gd name="T19" fmla="*/ 11 h 35"/>
              <a:gd name="T20" fmla="*/ 46 w 46"/>
              <a:gd name="T21" fmla="*/ 13 h 35"/>
              <a:gd name="T22" fmla="*/ 36 w 46"/>
              <a:gd name="T23" fmla="*/ 35 h 35"/>
              <a:gd name="T24" fmla="*/ 33 w 46"/>
              <a:gd name="T25" fmla="*/ 34 h 35"/>
              <a:gd name="T26" fmla="*/ 30 w 46"/>
              <a:gd name="T27" fmla="*/ 34 h 35"/>
              <a:gd name="T28" fmla="*/ 24 w 46"/>
              <a:gd name="T29" fmla="*/ 34 h 35"/>
              <a:gd name="T30" fmla="*/ 19 w 46"/>
              <a:gd name="T31" fmla="*/ 32 h 35"/>
              <a:gd name="T32" fmla="*/ 13 w 46"/>
              <a:gd name="T33" fmla="*/ 29 h 35"/>
              <a:gd name="T34" fmla="*/ 6 w 46"/>
              <a:gd name="T35" fmla="*/ 26 h 35"/>
              <a:gd name="T36" fmla="*/ 0 w 46"/>
              <a:gd name="T37" fmla="*/ 21 h 35"/>
              <a:gd name="T38" fmla="*/ 0 w 46"/>
              <a:gd name="T39" fmla="*/ 18 h 35"/>
              <a:gd name="T40" fmla="*/ 0 w 46"/>
              <a:gd name="T41" fmla="*/ 18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0" y="18"/>
                </a:moveTo>
                <a:lnTo>
                  <a:pt x="2" y="15"/>
                </a:lnTo>
                <a:lnTo>
                  <a:pt x="9" y="10"/>
                </a:lnTo>
                <a:lnTo>
                  <a:pt x="13" y="5"/>
                </a:lnTo>
                <a:lnTo>
                  <a:pt x="21" y="2"/>
                </a:lnTo>
                <a:lnTo>
                  <a:pt x="29" y="0"/>
                </a:lnTo>
                <a:lnTo>
                  <a:pt x="40" y="0"/>
                </a:lnTo>
                <a:lnTo>
                  <a:pt x="41" y="2"/>
                </a:lnTo>
                <a:lnTo>
                  <a:pt x="43" y="7"/>
                </a:lnTo>
                <a:lnTo>
                  <a:pt x="44" y="11"/>
                </a:lnTo>
                <a:lnTo>
                  <a:pt x="46" y="13"/>
                </a:lnTo>
                <a:lnTo>
                  <a:pt x="36" y="35"/>
                </a:lnTo>
                <a:lnTo>
                  <a:pt x="33" y="34"/>
                </a:lnTo>
                <a:lnTo>
                  <a:pt x="30" y="34"/>
                </a:lnTo>
                <a:lnTo>
                  <a:pt x="24" y="34"/>
                </a:lnTo>
                <a:lnTo>
                  <a:pt x="19" y="32"/>
                </a:lnTo>
                <a:lnTo>
                  <a:pt x="13" y="29"/>
                </a:lnTo>
                <a:lnTo>
                  <a:pt x="6" y="26"/>
                </a:lnTo>
                <a:lnTo>
                  <a:pt x="0" y="21"/>
                </a:lnTo>
                <a:lnTo>
                  <a:pt x="0" y="18"/>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25" name="Freeform 72"/>
          <p:cNvSpPr>
            <a:spLocks/>
          </p:cNvSpPr>
          <p:nvPr/>
        </p:nvSpPr>
        <p:spPr bwMode="auto">
          <a:xfrm>
            <a:off x="3108495" y="5625623"/>
            <a:ext cx="72863" cy="62068"/>
          </a:xfrm>
          <a:custGeom>
            <a:avLst/>
            <a:gdLst>
              <a:gd name="T0" fmla="*/ 0 w 54"/>
              <a:gd name="T1" fmla="*/ 9 h 46"/>
              <a:gd name="T2" fmla="*/ 15 w 54"/>
              <a:gd name="T3" fmla="*/ 12 h 46"/>
              <a:gd name="T4" fmla="*/ 15 w 54"/>
              <a:gd name="T5" fmla="*/ 8 h 46"/>
              <a:gd name="T6" fmla="*/ 18 w 54"/>
              <a:gd name="T7" fmla="*/ 1 h 46"/>
              <a:gd name="T8" fmla="*/ 18 w 54"/>
              <a:gd name="T9" fmla="*/ 0 h 46"/>
              <a:gd name="T10" fmla="*/ 21 w 54"/>
              <a:gd name="T11" fmla="*/ 1 h 46"/>
              <a:gd name="T12" fmla="*/ 24 w 54"/>
              <a:gd name="T13" fmla="*/ 3 h 46"/>
              <a:gd name="T14" fmla="*/ 29 w 54"/>
              <a:gd name="T15" fmla="*/ 12 h 46"/>
              <a:gd name="T16" fmla="*/ 29 w 54"/>
              <a:gd name="T17" fmla="*/ 14 h 46"/>
              <a:gd name="T18" fmla="*/ 32 w 54"/>
              <a:gd name="T19" fmla="*/ 19 h 46"/>
              <a:gd name="T20" fmla="*/ 38 w 54"/>
              <a:gd name="T21" fmla="*/ 22 h 46"/>
              <a:gd name="T22" fmla="*/ 48 w 54"/>
              <a:gd name="T23" fmla="*/ 31 h 46"/>
              <a:gd name="T24" fmla="*/ 51 w 54"/>
              <a:gd name="T25" fmla="*/ 35 h 46"/>
              <a:gd name="T26" fmla="*/ 54 w 54"/>
              <a:gd name="T27" fmla="*/ 43 h 46"/>
              <a:gd name="T28" fmla="*/ 53 w 54"/>
              <a:gd name="T29" fmla="*/ 44 h 46"/>
              <a:gd name="T30" fmla="*/ 48 w 54"/>
              <a:gd name="T31" fmla="*/ 46 h 46"/>
              <a:gd name="T32" fmla="*/ 40 w 54"/>
              <a:gd name="T33" fmla="*/ 43 h 46"/>
              <a:gd name="T34" fmla="*/ 27 w 54"/>
              <a:gd name="T35" fmla="*/ 39 h 46"/>
              <a:gd name="T36" fmla="*/ 19 w 54"/>
              <a:gd name="T37" fmla="*/ 41 h 46"/>
              <a:gd name="T38" fmla="*/ 15 w 54"/>
              <a:gd name="T39" fmla="*/ 43 h 46"/>
              <a:gd name="T40" fmla="*/ 3 w 54"/>
              <a:gd name="T41" fmla="*/ 27 h 46"/>
              <a:gd name="T42" fmla="*/ 0 w 54"/>
              <a:gd name="T43" fmla="*/ 9 h 46"/>
              <a:gd name="T44" fmla="*/ 0 w 54"/>
              <a:gd name="T45" fmla="*/ 9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6"/>
              <a:gd name="T71" fmla="*/ 54 w 54"/>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6">
                <a:moveTo>
                  <a:pt x="0" y="9"/>
                </a:moveTo>
                <a:lnTo>
                  <a:pt x="15" y="12"/>
                </a:lnTo>
                <a:lnTo>
                  <a:pt x="15" y="8"/>
                </a:lnTo>
                <a:lnTo>
                  <a:pt x="18" y="1"/>
                </a:lnTo>
                <a:lnTo>
                  <a:pt x="18" y="0"/>
                </a:lnTo>
                <a:lnTo>
                  <a:pt x="21" y="1"/>
                </a:lnTo>
                <a:lnTo>
                  <a:pt x="24" y="3"/>
                </a:lnTo>
                <a:lnTo>
                  <a:pt x="29" y="12"/>
                </a:lnTo>
                <a:lnTo>
                  <a:pt x="29" y="14"/>
                </a:lnTo>
                <a:lnTo>
                  <a:pt x="32" y="19"/>
                </a:lnTo>
                <a:lnTo>
                  <a:pt x="38" y="22"/>
                </a:lnTo>
                <a:lnTo>
                  <a:pt x="48" y="31"/>
                </a:lnTo>
                <a:lnTo>
                  <a:pt x="51" y="35"/>
                </a:lnTo>
                <a:lnTo>
                  <a:pt x="54" y="43"/>
                </a:lnTo>
                <a:lnTo>
                  <a:pt x="53" y="44"/>
                </a:lnTo>
                <a:lnTo>
                  <a:pt x="48" y="46"/>
                </a:lnTo>
                <a:lnTo>
                  <a:pt x="40" y="43"/>
                </a:lnTo>
                <a:lnTo>
                  <a:pt x="27" y="39"/>
                </a:lnTo>
                <a:lnTo>
                  <a:pt x="19" y="41"/>
                </a:lnTo>
                <a:lnTo>
                  <a:pt x="15" y="43"/>
                </a:lnTo>
                <a:lnTo>
                  <a:pt x="3" y="27"/>
                </a:lnTo>
                <a:lnTo>
                  <a:pt x="0" y="9"/>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26" name="Freeform 73"/>
          <p:cNvSpPr>
            <a:spLocks/>
          </p:cNvSpPr>
          <p:nvPr/>
        </p:nvSpPr>
        <p:spPr bwMode="auto">
          <a:xfrm>
            <a:off x="3235331" y="5687689"/>
            <a:ext cx="68815" cy="29685"/>
          </a:xfrm>
          <a:custGeom>
            <a:avLst/>
            <a:gdLst>
              <a:gd name="T0" fmla="*/ 3 w 51"/>
              <a:gd name="T1" fmla="*/ 0 h 22"/>
              <a:gd name="T2" fmla="*/ 0 w 51"/>
              <a:gd name="T3" fmla="*/ 14 h 22"/>
              <a:gd name="T4" fmla="*/ 32 w 51"/>
              <a:gd name="T5" fmla="*/ 22 h 22"/>
              <a:gd name="T6" fmla="*/ 37 w 51"/>
              <a:gd name="T7" fmla="*/ 19 h 22"/>
              <a:gd name="T8" fmla="*/ 48 w 51"/>
              <a:gd name="T9" fmla="*/ 14 h 22"/>
              <a:gd name="T10" fmla="*/ 51 w 51"/>
              <a:gd name="T11" fmla="*/ 9 h 22"/>
              <a:gd name="T12" fmla="*/ 49 w 51"/>
              <a:gd name="T13" fmla="*/ 6 h 22"/>
              <a:gd name="T14" fmla="*/ 43 w 51"/>
              <a:gd name="T15" fmla="*/ 5 h 22"/>
              <a:gd name="T16" fmla="*/ 32 w 51"/>
              <a:gd name="T17" fmla="*/ 5 h 22"/>
              <a:gd name="T18" fmla="*/ 25 w 51"/>
              <a:gd name="T19" fmla="*/ 3 h 22"/>
              <a:gd name="T20" fmla="*/ 14 w 51"/>
              <a:gd name="T21" fmla="*/ 1 h 22"/>
              <a:gd name="T22" fmla="*/ 6 w 51"/>
              <a:gd name="T23" fmla="*/ 0 h 22"/>
              <a:gd name="T24" fmla="*/ 3 w 51"/>
              <a:gd name="T25" fmla="*/ 0 h 22"/>
              <a:gd name="T26" fmla="*/ 3 w 51"/>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2"/>
              <a:gd name="T44" fmla="*/ 51 w 51"/>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2">
                <a:moveTo>
                  <a:pt x="3" y="0"/>
                </a:moveTo>
                <a:lnTo>
                  <a:pt x="0" y="14"/>
                </a:lnTo>
                <a:lnTo>
                  <a:pt x="32" y="22"/>
                </a:lnTo>
                <a:lnTo>
                  <a:pt x="37" y="19"/>
                </a:lnTo>
                <a:lnTo>
                  <a:pt x="48" y="14"/>
                </a:lnTo>
                <a:lnTo>
                  <a:pt x="51" y="9"/>
                </a:lnTo>
                <a:lnTo>
                  <a:pt x="49" y="6"/>
                </a:lnTo>
                <a:lnTo>
                  <a:pt x="43" y="5"/>
                </a:lnTo>
                <a:lnTo>
                  <a:pt x="32" y="5"/>
                </a:lnTo>
                <a:lnTo>
                  <a:pt x="25" y="3"/>
                </a:lnTo>
                <a:lnTo>
                  <a:pt x="14" y="1"/>
                </a:lnTo>
                <a:lnTo>
                  <a:pt x="6" y="0"/>
                </a:lnTo>
                <a:lnTo>
                  <a:pt x="3"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27" name="Freeform 74"/>
          <p:cNvSpPr>
            <a:spLocks/>
          </p:cNvSpPr>
          <p:nvPr/>
        </p:nvSpPr>
        <p:spPr bwMode="auto">
          <a:xfrm>
            <a:off x="3312242" y="5721422"/>
            <a:ext cx="87705" cy="62068"/>
          </a:xfrm>
          <a:custGeom>
            <a:avLst/>
            <a:gdLst>
              <a:gd name="T0" fmla="*/ 5 w 65"/>
              <a:gd name="T1" fmla="*/ 16 h 46"/>
              <a:gd name="T2" fmla="*/ 2 w 65"/>
              <a:gd name="T3" fmla="*/ 11 h 46"/>
              <a:gd name="T4" fmla="*/ 0 w 65"/>
              <a:gd name="T5" fmla="*/ 5 h 46"/>
              <a:gd name="T6" fmla="*/ 0 w 65"/>
              <a:gd name="T7" fmla="*/ 0 h 46"/>
              <a:gd name="T8" fmla="*/ 3 w 65"/>
              <a:gd name="T9" fmla="*/ 0 h 46"/>
              <a:gd name="T10" fmla="*/ 8 w 65"/>
              <a:gd name="T11" fmla="*/ 0 h 46"/>
              <a:gd name="T12" fmla="*/ 18 w 65"/>
              <a:gd name="T13" fmla="*/ 5 h 46"/>
              <a:gd name="T14" fmla="*/ 26 w 65"/>
              <a:gd name="T15" fmla="*/ 7 h 46"/>
              <a:gd name="T16" fmla="*/ 30 w 65"/>
              <a:gd name="T17" fmla="*/ 10 h 46"/>
              <a:gd name="T18" fmla="*/ 43 w 65"/>
              <a:gd name="T19" fmla="*/ 10 h 46"/>
              <a:gd name="T20" fmla="*/ 56 w 65"/>
              <a:gd name="T21" fmla="*/ 18 h 46"/>
              <a:gd name="T22" fmla="*/ 59 w 65"/>
              <a:gd name="T23" fmla="*/ 21 h 46"/>
              <a:gd name="T24" fmla="*/ 65 w 65"/>
              <a:gd name="T25" fmla="*/ 29 h 46"/>
              <a:gd name="T26" fmla="*/ 65 w 65"/>
              <a:gd name="T27" fmla="*/ 30 h 46"/>
              <a:gd name="T28" fmla="*/ 64 w 65"/>
              <a:gd name="T29" fmla="*/ 35 h 46"/>
              <a:gd name="T30" fmla="*/ 57 w 65"/>
              <a:gd name="T31" fmla="*/ 38 h 46"/>
              <a:gd name="T32" fmla="*/ 49 w 65"/>
              <a:gd name="T33" fmla="*/ 40 h 46"/>
              <a:gd name="T34" fmla="*/ 43 w 65"/>
              <a:gd name="T35" fmla="*/ 41 h 46"/>
              <a:gd name="T36" fmla="*/ 37 w 65"/>
              <a:gd name="T37" fmla="*/ 46 h 46"/>
              <a:gd name="T38" fmla="*/ 34 w 65"/>
              <a:gd name="T39" fmla="*/ 45 h 46"/>
              <a:gd name="T40" fmla="*/ 30 w 65"/>
              <a:gd name="T41" fmla="*/ 43 h 46"/>
              <a:gd name="T42" fmla="*/ 27 w 65"/>
              <a:gd name="T43" fmla="*/ 37 h 46"/>
              <a:gd name="T44" fmla="*/ 24 w 65"/>
              <a:gd name="T45" fmla="*/ 30 h 46"/>
              <a:gd name="T46" fmla="*/ 19 w 65"/>
              <a:gd name="T47" fmla="*/ 26 h 46"/>
              <a:gd name="T48" fmla="*/ 13 w 65"/>
              <a:gd name="T49" fmla="*/ 21 h 46"/>
              <a:gd name="T50" fmla="*/ 7 w 65"/>
              <a:gd name="T51" fmla="*/ 16 h 46"/>
              <a:gd name="T52" fmla="*/ 5 w 65"/>
              <a:gd name="T53" fmla="*/ 16 h 46"/>
              <a:gd name="T54" fmla="*/ 5 w 65"/>
              <a:gd name="T55" fmla="*/ 16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46"/>
              <a:gd name="T86" fmla="*/ 65 w 65"/>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46">
                <a:moveTo>
                  <a:pt x="5" y="16"/>
                </a:moveTo>
                <a:lnTo>
                  <a:pt x="2" y="11"/>
                </a:lnTo>
                <a:lnTo>
                  <a:pt x="0" y="5"/>
                </a:lnTo>
                <a:lnTo>
                  <a:pt x="0" y="0"/>
                </a:lnTo>
                <a:lnTo>
                  <a:pt x="3" y="0"/>
                </a:lnTo>
                <a:lnTo>
                  <a:pt x="8" y="0"/>
                </a:lnTo>
                <a:lnTo>
                  <a:pt x="18" y="5"/>
                </a:lnTo>
                <a:lnTo>
                  <a:pt x="26" y="7"/>
                </a:lnTo>
                <a:lnTo>
                  <a:pt x="30" y="10"/>
                </a:lnTo>
                <a:lnTo>
                  <a:pt x="43" y="10"/>
                </a:lnTo>
                <a:lnTo>
                  <a:pt x="56" y="18"/>
                </a:lnTo>
                <a:lnTo>
                  <a:pt x="59" y="21"/>
                </a:lnTo>
                <a:lnTo>
                  <a:pt x="65" y="29"/>
                </a:lnTo>
                <a:lnTo>
                  <a:pt x="65" y="30"/>
                </a:lnTo>
                <a:lnTo>
                  <a:pt x="64" y="35"/>
                </a:lnTo>
                <a:lnTo>
                  <a:pt x="57" y="38"/>
                </a:lnTo>
                <a:lnTo>
                  <a:pt x="49" y="40"/>
                </a:lnTo>
                <a:lnTo>
                  <a:pt x="43" y="41"/>
                </a:lnTo>
                <a:lnTo>
                  <a:pt x="37" y="46"/>
                </a:lnTo>
                <a:lnTo>
                  <a:pt x="34" y="45"/>
                </a:lnTo>
                <a:lnTo>
                  <a:pt x="30" y="43"/>
                </a:lnTo>
                <a:lnTo>
                  <a:pt x="27" y="37"/>
                </a:lnTo>
                <a:lnTo>
                  <a:pt x="24" y="30"/>
                </a:lnTo>
                <a:lnTo>
                  <a:pt x="19" y="26"/>
                </a:lnTo>
                <a:lnTo>
                  <a:pt x="13" y="21"/>
                </a:lnTo>
                <a:lnTo>
                  <a:pt x="7" y="16"/>
                </a:lnTo>
                <a:lnTo>
                  <a:pt x="5" y="16"/>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28" name="Freeform 75"/>
          <p:cNvSpPr>
            <a:spLocks/>
          </p:cNvSpPr>
          <p:nvPr/>
        </p:nvSpPr>
        <p:spPr bwMode="auto">
          <a:xfrm>
            <a:off x="3527415" y="5628784"/>
            <a:ext cx="163267" cy="187554"/>
          </a:xfrm>
          <a:custGeom>
            <a:avLst/>
            <a:gdLst>
              <a:gd name="T0" fmla="*/ 16 w 121"/>
              <a:gd name="T1" fmla="*/ 11 h 139"/>
              <a:gd name="T2" fmla="*/ 25 w 121"/>
              <a:gd name="T3" fmla="*/ 0 h 139"/>
              <a:gd name="T4" fmla="*/ 38 w 121"/>
              <a:gd name="T5" fmla="*/ 14 h 139"/>
              <a:gd name="T6" fmla="*/ 86 w 121"/>
              <a:gd name="T7" fmla="*/ 35 h 139"/>
              <a:gd name="T8" fmla="*/ 99 w 121"/>
              <a:gd name="T9" fmla="*/ 41 h 139"/>
              <a:gd name="T10" fmla="*/ 99 w 121"/>
              <a:gd name="T11" fmla="*/ 54 h 139"/>
              <a:gd name="T12" fmla="*/ 113 w 121"/>
              <a:gd name="T13" fmla="*/ 73 h 139"/>
              <a:gd name="T14" fmla="*/ 116 w 121"/>
              <a:gd name="T15" fmla="*/ 73 h 139"/>
              <a:gd name="T16" fmla="*/ 121 w 121"/>
              <a:gd name="T17" fmla="*/ 77 h 139"/>
              <a:gd name="T18" fmla="*/ 121 w 121"/>
              <a:gd name="T19" fmla="*/ 79 h 139"/>
              <a:gd name="T20" fmla="*/ 119 w 121"/>
              <a:gd name="T21" fmla="*/ 84 h 139"/>
              <a:gd name="T22" fmla="*/ 116 w 121"/>
              <a:gd name="T23" fmla="*/ 89 h 139"/>
              <a:gd name="T24" fmla="*/ 106 w 121"/>
              <a:gd name="T25" fmla="*/ 98 h 139"/>
              <a:gd name="T26" fmla="*/ 102 w 121"/>
              <a:gd name="T27" fmla="*/ 98 h 139"/>
              <a:gd name="T28" fmla="*/ 97 w 121"/>
              <a:gd name="T29" fmla="*/ 98 h 139"/>
              <a:gd name="T30" fmla="*/ 89 w 121"/>
              <a:gd name="T31" fmla="*/ 98 h 139"/>
              <a:gd name="T32" fmla="*/ 79 w 121"/>
              <a:gd name="T33" fmla="*/ 103 h 139"/>
              <a:gd name="T34" fmla="*/ 68 w 121"/>
              <a:gd name="T35" fmla="*/ 106 h 139"/>
              <a:gd name="T36" fmla="*/ 59 w 121"/>
              <a:gd name="T37" fmla="*/ 116 h 139"/>
              <a:gd name="T38" fmla="*/ 49 w 121"/>
              <a:gd name="T39" fmla="*/ 125 h 139"/>
              <a:gd name="T40" fmla="*/ 43 w 121"/>
              <a:gd name="T41" fmla="*/ 139 h 139"/>
              <a:gd name="T42" fmla="*/ 37 w 121"/>
              <a:gd name="T43" fmla="*/ 138 h 139"/>
              <a:gd name="T44" fmla="*/ 29 w 121"/>
              <a:gd name="T45" fmla="*/ 133 h 139"/>
              <a:gd name="T46" fmla="*/ 22 w 121"/>
              <a:gd name="T47" fmla="*/ 127 h 139"/>
              <a:gd name="T48" fmla="*/ 18 w 121"/>
              <a:gd name="T49" fmla="*/ 120 h 139"/>
              <a:gd name="T50" fmla="*/ 14 w 121"/>
              <a:gd name="T51" fmla="*/ 111 h 139"/>
              <a:gd name="T52" fmla="*/ 14 w 121"/>
              <a:gd name="T53" fmla="*/ 101 h 139"/>
              <a:gd name="T54" fmla="*/ 14 w 121"/>
              <a:gd name="T55" fmla="*/ 97 h 139"/>
              <a:gd name="T56" fmla="*/ 16 w 121"/>
              <a:gd name="T57" fmla="*/ 90 h 139"/>
              <a:gd name="T58" fmla="*/ 14 w 121"/>
              <a:gd name="T59" fmla="*/ 81 h 139"/>
              <a:gd name="T60" fmla="*/ 6 w 121"/>
              <a:gd name="T61" fmla="*/ 68 h 139"/>
              <a:gd name="T62" fmla="*/ 3 w 121"/>
              <a:gd name="T63" fmla="*/ 62 h 139"/>
              <a:gd name="T64" fmla="*/ 0 w 121"/>
              <a:gd name="T65" fmla="*/ 55 h 139"/>
              <a:gd name="T66" fmla="*/ 0 w 121"/>
              <a:gd name="T67" fmla="*/ 50 h 139"/>
              <a:gd name="T68" fmla="*/ 2 w 121"/>
              <a:gd name="T69" fmla="*/ 47 h 139"/>
              <a:gd name="T70" fmla="*/ 5 w 121"/>
              <a:gd name="T71" fmla="*/ 44 h 139"/>
              <a:gd name="T72" fmla="*/ 14 w 121"/>
              <a:gd name="T73" fmla="*/ 44 h 139"/>
              <a:gd name="T74" fmla="*/ 16 w 121"/>
              <a:gd name="T75" fmla="*/ 46 h 139"/>
              <a:gd name="T76" fmla="*/ 18 w 121"/>
              <a:gd name="T77" fmla="*/ 43 h 139"/>
              <a:gd name="T78" fmla="*/ 19 w 121"/>
              <a:gd name="T79" fmla="*/ 38 h 139"/>
              <a:gd name="T80" fmla="*/ 19 w 121"/>
              <a:gd name="T81" fmla="*/ 30 h 139"/>
              <a:gd name="T82" fmla="*/ 21 w 121"/>
              <a:gd name="T83" fmla="*/ 19 h 139"/>
              <a:gd name="T84" fmla="*/ 18 w 121"/>
              <a:gd name="T85" fmla="*/ 14 h 139"/>
              <a:gd name="T86" fmla="*/ 16 w 121"/>
              <a:gd name="T87" fmla="*/ 11 h 139"/>
              <a:gd name="T88" fmla="*/ 16 w 121"/>
              <a:gd name="T89" fmla="*/ 11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39"/>
              <a:gd name="T137" fmla="*/ 121 w 121"/>
              <a:gd name="T138" fmla="*/ 139 h 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39">
                <a:moveTo>
                  <a:pt x="16" y="11"/>
                </a:moveTo>
                <a:lnTo>
                  <a:pt x="25" y="0"/>
                </a:lnTo>
                <a:lnTo>
                  <a:pt x="38" y="14"/>
                </a:lnTo>
                <a:lnTo>
                  <a:pt x="86" y="35"/>
                </a:lnTo>
                <a:lnTo>
                  <a:pt x="99" y="41"/>
                </a:lnTo>
                <a:lnTo>
                  <a:pt x="99" y="54"/>
                </a:lnTo>
                <a:lnTo>
                  <a:pt x="113" y="73"/>
                </a:lnTo>
                <a:lnTo>
                  <a:pt x="116" y="73"/>
                </a:lnTo>
                <a:lnTo>
                  <a:pt x="121" y="77"/>
                </a:lnTo>
                <a:lnTo>
                  <a:pt x="121" y="79"/>
                </a:lnTo>
                <a:lnTo>
                  <a:pt x="119" y="84"/>
                </a:lnTo>
                <a:lnTo>
                  <a:pt x="116" y="89"/>
                </a:lnTo>
                <a:lnTo>
                  <a:pt x="106" y="98"/>
                </a:lnTo>
                <a:lnTo>
                  <a:pt x="102" y="98"/>
                </a:lnTo>
                <a:lnTo>
                  <a:pt x="97" y="98"/>
                </a:lnTo>
                <a:lnTo>
                  <a:pt x="89" y="98"/>
                </a:lnTo>
                <a:lnTo>
                  <a:pt x="79" y="103"/>
                </a:lnTo>
                <a:lnTo>
                  <a:pt x="68" y="106"/>
                </a:lnTo>
                <a:lnTo>
                  <a:pt x="59" y="116"/>
                </a:lnTo>
                <a:lnTo>
                  <a:pt x="49" y="125"/>
                </a:lnTo>
                <a:lnTo>
                  <a:pt x="43" y="139"/>
                </a:lnTo>
                <a:lnTo>
                  <a:pt x="37" y="138"/>
                </a:lnTo>
                <a:lnTo>
                  <a:pt x="29" y="133"/>
                </a:lnTo>
                <a:lnTo>
                  <a:pt x="22" y="127"/>
                </a:lnTo>
                <a:lnTo>
                  <a:pt x="18" y="120"/>
                </a:lnTo>
                <a:lnTo>
                  <a:pt x="14" y="111"/>
                </a:lnTo>
                <a:lnTo>
                  <a:pt x="14" y="101"/>
                </a:lnTo>
                <a:lnTo>
                  <a:pt x="14" y="97"/>
                </a:lnTo>
                <a:lnTo>
                  <a:pt x="16" y="90"/>
                </a:lnTo>
                <a:lnTo>
                  <a:pt x="14" y="81"/>
                </a:lnTo>
                <a:lnTo>
                  <a:pt x="6" y="68"/>
                </a:lnTo>
                <a:lnTo>
                  <a:pt x="3" y="62"/>
                </a:lnTo>
                <a:lnTo>
                  <a:pt x="0" y="55"/>
                </a:lnTo>
                <a:lnTo>
                  <a:pt x="0" y="50"/>
                </a:lnTo>
                <a:lnTo>
                  <a:pt x="2" y="47"/>
                </a:lnTo>
                <a:lnTo>
                  <a:pt x="5" y="44"/>
                </a:lnTo>
                <a:lnTo>
                  <a:pt x="14" y="44"/>
                </a:lnTo>
                <a:lnTo>
                  <a:pt x="16" y="46"/>
                </a:lnTo>
                <a:lnTo>
                  <a:pt x="18" y="43"/>
                </a:lnTo>
                <a:lnTo>
                  <a:pt x="19" y="38"/>
                </a:lnTo>
                <a:lnTo>
                  <a:pt x="19" y="30"/>
                </a:lnTo>
                <a:lnTo>
                  <a:pt x="21" y="19"/>
                </a:lnTo>
                <a:lnTo>
                  <a:pt x="18" y="14"/>
                </a:lnTo>
                <a:lnTo>
                  <a:pt x="16" y="11"/>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29" name="Freeform 76"/>
          <p:cNvSpPr>
            <a:spLocks/>
          </p:cNvSpPr>
          <p:nvPr/>
        </p:nvSpPr>
        <p:spPr bwMode="auto">
          <a:xfrm>
            <a:off x="3269063" y="5734916"/>
            <a:ext cx="26986" cy="25637"/>
          </a:xfrm>
          <a:custGeom>
            <a:avLst/>
            <a:gdLst>
              <a:gd name="T0" fmla="*/ 0 w 20"/>
              <a:gd name="T1" fmla="*/ 0 h 19"/>
              <a:gd name="T2" fmla="*/ 13 w 20"/>
              <a:gd name="T3" fmla="*/ 0 h 19"/>
              <a:gd name="T4" fmla="*/ 20 w 20"/>
              <a:gd name="T5" fmla="*/ 9 h 19"/>
              <a:gd name="T6" fmla="*/ 7 w 20"/>
              <a:gd name="T7" fmla="*/ 19 h 19"/>
              <a:gd name="T8" fmla="*/ 2 w 20"/>
              <a:gd name="T9" fmla="*/ 14 h 19"/>
              <a:gd name="T10" fmla="*/ 0 w 20"/>
              <a:gd name="T11" fmla="*/ 0 h 19"/>
              <a:gd name="T12" fmla="*/ 0 w 20"/>
              <a:gd name="T13" fmla="*/ 0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0" y="0"/>
                </a:moveTo>
                <a:lnTo>
                  <a:pt x="13" y="0"/>
                </a:lnTo>
                <a:lnTo>
                  <a:pt x="20" y="9"/>
                </a:lnTo>
                <a:lnTo>
                  <a:pt x="7" y="19"/>
                </a:lnTo>
                <a:lnTo>
                  <a:pt x="2" y="14"/>
                </a:lnTo>
                <a:lnTo>
                  <a:pt x="0"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30" name="Freeform 77"/>
          <p:cNvSpPr>
            <a:spLocks/>
          </p:cNvSpPr>
          <p:nvPr/>
        </p:nvSpPr>
        <p:spPr bwMode="auto">
          <a:xfrm>
            <a:off x="3312241" y="5776745"/>
            <a:ext cx="21589" cy="21589"/>
          </a:xfrm>
          <a:custGeom>
            <a:avLst/>
            <a:gdLst>
              <a:gd name="T0" fmla="*/ 0 w 16"/>
              <a:gd name="T1" fmla="*/ 8 h 16"/>
              <a:gd name="T2" fmla="*/ 2 w 16"/>
              <a:gd name="T3" fmla="*/ 2 h 16"/>
              <a:gd name="T4" fmla="*/ 8 w 16"/>
              <a:gd name="T5" fmla="*/ 0 h 16"/>
              <a:gd name="T6" fmla="*/ 13 w 16"/>
              <a:gd name="T7" fmla="*/ 2 h 16"/>
              <a:gd name="T8" fmla="*/ 16 w 16"/>
              <a:gd name="T9" fmla="*/ 8 h 16"/>
              <a:gd name="T10" fmla="*/ 13 w 16"/>
              <a:gd name="T11" fmla="*/ 13 h 16"/>
              <a:gd name="T12" fmla="*/ 8 w 16"/>
              <a:gd name="T13" fmla="*/ 16 h 16"/>
              <a:gd name="T14" fmla="*/ 2 w 16"/>
              <a:gd name="T15" fmla="*/ 13 h 16"/>
              <a:gd name="T16" fmla="*/ 0 w 16"/>
              <a:gd name="T17" fmla="*/ 8 h 16"/>
              <a:gd name="T18" fmla="*/ 0 w 16"/>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0" y="8"/>
                </a:moveTo>
                <a:lnTo>
                  <a:pt x="2" y="2"/>
                </a:lnTo>
                <a:lnTo>
                  <a:pt x="8" y="0"/>
                </a:lnTo>
                <a:lnTo>
                  <a:pt x="13" y="2"/>
                </a:lnTo>
                <a:lnTo>
                  <a:pt x="16" y="8"/>
                </a:lnTo>
                <a:lnTo>
                  <a:pt x="13" y="13"/>
                </a:lnTo>
                <a:lnTo>
                  <a:pt x="8" y="16"/>
                </a:lnTo>
                <a:lnTo>
                  <a:pt x="2" y="13"/>
                </a:lnTo>
                <a:lnTo>
                  <a:pt x="0" y="8"/>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31" name="Freeform 78"/>
          <p:cNvSpPr>
            <a:spLocks/>
          </p:cNvSpPr>
          <p:nvPr/>
        </p:nvSpPr>
        <p:spPr bwMode="auto">
          <a:xfrm>
            <a:off x="2849428" y="5589189"/>
            <a:ext cx="28336" cy="21589"/>
          </a:xfrm>
          <a:custGeom>
            <a:avLst/>
            <a:gdLst>
              <a:gd name="T0" fmla="*/ 0 w 21"/>
              <a:gd name="T1" fmla="*/ 8 h 16"/>
              <a:gd name="T2" fmla="*/ 3 w 21"/>
              <a:gd name="T3" fmla="*/ 1 h 16"/>
              <a:gd name="T4" fmla="*/ 11 w 21"/>
              <a:gd name="T5" fmla="*/ 0 h 16"/>
              <a:gd name="T6" fmla="*/ 18 w 21"/>
              <a:gd name="T7" fmla="*/ 1 h 16"/>
              <a:gd name="T8" fmla="*/ 21 w 21"/>
              <a:gd name="T9" fmla="*/ 8 h 16"/>
              <a:gd name="T10" fmla="*/ 18 w 21"/>
              <a:gd name="T11" fmla="*/ 12 h 16"/>
              <a:gd name="T12" fmla="*/ 11 w 21"/>
              <a:gd name="T13" fmla="*/ 16 h 16"/>
              <a:gd name="T14" fmla="*/ 3 w 21"/>
              <a:gd name="T15" fmla="*/ 12 h 16"/>
              <a:gd name="T16" fmla="*/ 0 w 21"/>
              <a:gd name="T17" fmla="*/ 8 h 16"/>
              <a:gd name="T18" fmla="*/ 0 w 21"/>
              <a:gd name="T19" fmla="*/ 8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0" y="8"/>
                </a:moveTo>
                <a:lnTo>
                  <a:pt x="3" y="1"/>
                </a:lnTo>
                <a:lnTo>
                  <a:pt x="11" y="0"/>
                </a:lnTo>
                <a:lnTo>
                  <a:pt x="18" y="1"/>
                </a:lnTo>
                <a:lnTo>
                  <a:pt x="21" y="8"/>
                </a:lnTo>
                <a:lnTo>
                  <a:pt x="18" y="12"/>
                </a:lnTo>
                <a:lnTo>
                  <a:pt x="11" y="16"/>
                </a:lnTo>
                <a:lnTo>
                  <a:pt x="3" y="12"/>
                </a:lnTo>
                <a:lnTo>
                  <a:pt x="0" y="8"/>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32" name="Freeform 5"/>
          <p:cNvSpPr>
            <a:spLocks/>
          </p:cNvSpPr>
          <p:nvPr/>
        </p:nvSpPr>
        <p:spPr bwMode="auto">
          <a:xfrm>
            <a:off x="1351697" y="2647858"/>
            <a:ext cx="902687" cy="1667744"/>
          </a:xfrm>
          <a:custGeom>
            <a:avLst/>
            <a:gdLst>
              <a:gd name="T0" fmla="*/ 527 w 669"/>
              <a:gd name="T1" fmla="*/ 1229 h 1236"/>
              <a:gd name="T2" fmla="*/ 451 w 669"/>
              <a:gd name="T3" fmla="*/ 1220 h 1236"/>
              <a:gd name="T4" fmla="*/ 397 w 669"/>
              <a:gd name="T5" fmla="*/ 1207 h 1236"/>
              <a:gd name="T6" fmla="*/ 372 w 669"/>
              <a:gd name="T7" fmla="*/ 1187 h 1236"/>
              <a:gd name="T8" fmla="*/ 375 w 669"/>
              <a:gd name="T9" fmla="*/ 1167 h 1236"/>
              <a:gd name="T10" fmla="*/ 359 w 669"/>
              <a:gd name="T11" fmla="*/ 1115 h 1236"/>
              <a:gd name="T12" fmla="*/ 318 w 669"/>
              <a:gd name="T13" fmla="*/ 1056 h 1236"/>
              <a:gd name="T14" fmla="*/ 292 w 669"/>
              <a:gd name="T15" fmla="*/ 1023 h 1236"/>
              <a:gd name="T16" fmla="*/ 287 w 669"/>
              <a:gd name="T17" fmla="*/ 1009 h 1236"/>
              <a:gd name="T18" fmla="*/ 264 w 669"/>
              <a:gd name="T19" fmla="*/ 1007 h 1236"/>
              <a:gd name="T20" fmla="*/ 222 w 669"/>
              <a:gd name="T21" fmla="*/ 963 h 1236"/>
              <a:gd name="T22" fmla="*/ 179 w 669"/>
              <a:gd name="T23" fmla="*/ 939 h 1236"/>
              <a:gd name="T24" fmla="*/ 129 w 669"/>
              <a:gd name="T25" fmla="*/ 904 h 1236"/>
              <a:gd name="T26" fmla="*/ 127 w 669"/>
              <a:gd name="T27" fmla="*/ 867 h 1236"/>
              <a:gd name="T28" fmla="*/ 133 w 669"/>
              <a:gd name="T29" fmla="*/ 831 h 1236"/>
              <a:gd name="T30" fmla="*/ 117 w 669"/>
              <a:gd name="T31" fmla="*/ 791 h 1236"/>
              <a:gd name="T32" fmla="*/ 97 w 669"/>
              <a:gd name="T33" fmla="*/ 742 h 1236"/>
              <a:gd name="T34" fmla="*/ 76 w 669"/>
              <a:gd name="T35" fmla="*/ 694 h 1236"/>
              <a:gd name="T36" fmla="*/ 67 w 669"/>
              <a:gd name="T37" fmla="*/ 656 h 1236"/>
              <a:gd name="T38" fmla="*/ 84 w 669"/>
              <a:gd name="T39" fmla="*/ 640 h 1236"/>
              <a:gd name="T40" fmla="*/ 86 w 669"/>
              <a:gd name="T41" fmla="*/ 615 h 1236"/>
              <a:gd name="T42" fmla="*/ 60 w 669"/>
              <a:gd name="T43" fmla="*/ 588 h 1236"/>
              <a:gd name="T44" fmla="*/ 57 w 669"/>
              <a:gd name="T45" fmla="*/ 534 h 1236"/>
              <a:gd name="T46" fmla="*/ 65 w 669"/>
              <a:gd name="T47" fmla="*/ 507 h 1236"/>
              <a:gd name="T48" fmla="*/ 81 w 669"/>
              <a:gd name="T49" fmla="*/ 535 h 1236"/>
              <a:gd name="T50" fmla="*/ 83 w 669"/>
              <a:gd name="T51" fmla="*/ 511 h 1236"/>
              <a:gd name="T52" fmla="*/ 106 w 669"/>
              <a:gd name="T53" fmla="*/ 480 h 1236"/>
              <a:gd name="T54" fmla="*/ 75 w 669"/>
              <a:gd name="T55" fmla="*/ 459 h 1236"/>
              <a:gd name="T56" fmla="*/ 67 w 669"/>
              <a:gd name="T57" fmla="*/ 481 h 1236"/>
              <a:gd name="T58" fmla="*/ 57 w 669"/>
              <a:gd name="T59" fmla="*/ 484 h 1236"/>
              <a:gd name="T60" fmla="*/ 32 w 669"/>
              <a:gd name="T61" fmla="*/ 453 h 1236"/>
              <a:gd name="T62" fmla="*/ 30 w 669"/>
              <a:gd name="T63" fmla="*/ 416 h 1236"/>
              <a:gd name="T64" fmla="*/ 17 w 669"/>
              <a:gd name="T65" fmla="*/ 386 h 1236"/>
              <a:gd name="T66" fmla="*/ 8 w 669"/>
              <a:gd name="T67" fmla="*/ 356 h 1236"/>
              <a:gd name="T68" fmla="*/ 14 w 669"/>
              <a:gd name="T69" fmla="*/ 321 h 1236"/>
              <a:gd name="T70" fmla="*/ 17 w 669"/>
              <a:gd name="T71" fmla="*/ 278 h 1236"/>
              <a:gd name="T72" fmla="*/ 22 w 669"/>
              <a:gd name="T73" fmla="*/ 251 h 1236"/>
              <a:gd name="T74" fmla="*/ 11 w 669"/>
              <a:gd name="T75" fmla="*/ 211 h 1236"/>
              <a:gd name="T76" fmla="*/ 1 w 669"/>
              <a:gd name="T77" fmla="*/ 179 h 1236"/>
              <a:gd name="T78" fmla="*/ 16 w 669"/>
              <a:gd name="T79" fmla="*/ 147 h 1236"/>
              <a:gd name="T80" fmla="*/ 51 w 669"/>
              <a:gd name="T81" fmla="*/ 93 h 1236"/>
              <a:gd name="T82" fmla="*/ 71 w 669"/>
              <a:gd name="T83" fmla="*/ 6 h 1236"/>
              <a:gd name="T84" fmla="*/ 311 w 669"/>
              <a:gd name="T85" fmla="*/ 454 h 1236"/>
              <a:gd name="T86" fmla="*/ 365 w 669"/>
              <a:gd name="T87" fmla="*/ 545 h 1236"/>
              <a:gd name="T88" fmla="*/ 481 w 669"/>
              <a:gd name="T89" fmla="*/ 734 h 1236"/>
              <a:gd name="T90" fmla="*/ 615 w 669"/>
              <a:gd name="T91" fmla="*/ 943 h 1236"/>
              <a:gd name="T92" fmla="*/ 640 w 669"/>
              <a:gd name="T93" fmla="*/ 1001 h 1236"/>
              <a:gd name="T94" fmla="*/ 666 w 669"/>
              <a:gd name="T95" fmla="*/ 1051 h 1236"/>
              <a:gd name="T96" fmla="*/ 659 w 669"/>
              <a:gd name="T97" fmla="*/ 1078 h 1236"/>
              <a:gd name="T98" fmla="*/ 631 w 669"/>
              <a:gd name="T99" fmla="*/ 1099 h 1236"/>
              <a:gd name="T100" fmla="*/ 623 w 669"/>
              <a:gd name="T101" fmla="*/ 1133 h 1236"/>
              <a:gd name="T102" fmla="*/ 612 w 669"/>
              <a:gd name="T103" fmla="*/ 1150 h 1236"/>
              <a:gd name="T104" fmla="*/ 594 w 669"/>
              <a:gd name="T105" fmla="*/ 1166 h 1236"/>
              <a:gd name="T106" fmla="*/ 594 w 669"/>
              <a:gd name="T107" fmla="*/ 1188 h 1236"/>
              <a:gd name="T108" fmla="*/ 610 w 669"/>
              <a:gd name="T109" fmla="*/ 1209 h 1236"/>
              <a:gd name="T110" fmla="*/ 605 w 669"/>
              <a:gd name="T111" fmla="*/ 1228 h 1236"/>
              <a:gd name="T112" fmla="*/ 588 w 669"/>
              <a:gd name="T113" fmla="*/ 1228 h 1236"/>
              <a:gd name="T114" fmla="*/ 572 w 669"/>
              <a:gd name="T115" fmla="*/ 1236 h 1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9"/>
              <a:gd name="T175" fmla="*/ 0 h 1236"/>
              <a:gd name="T176" fmla="*/ 669 w 669"/>
              <a:gd name="T177" fmla="*/ 1236 h 1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9" h="1236">
                <a:moveTo>
                  <a:pt x="572" y="1236"/>
                </a:moveTo>
                <a:lnTo>
                  <a:pt x="558" y="1236"/>
                </a:lnTo>
                <a:lnTo>
                  <a:pt x="548" y="1236"/>
                </a:lnTo>
                <a:lnTo>
                  <a:pt x="539" y="1229"/>
                </a:lnTo>
                <a:lnTo>
                  <a:pt x="527" y="1229"/>
                </a:lnTo>
                <a:lnTo>
                  <a:pt x="510" y="1228"/>
                </a:lnTo>
                <a:lnTo>
                  <a:pt x="494" y="1225"/>
                </a:lnTo>
                <a:lnTo>
                  <a:pt x="480" y="1221"/>
                </a:lnTo>
                <a:lnTo>
                  <a:pt x="465" y="1220"/>
                </a:lnTo>
                <a:lnTo>
                  <a:pt x="451" y="1220"/>
                </a:lnTo>
                <a:lnTo>
                  <a:pt x="437" y="1217"/>
                </a:lnTo>
                <a:lnTo>
                  <a:pt x="429" y="1215"/>
                </a:lnTo>
                <a:lnTo>
                  <a:pt x="416" y="1215"/>
                </a:lnTo>
                <a:lnTo>
                  <a:pt x="407" y="1210"/>
                </a:lnTo>
                <a:lnTo>
                  <a:pt x="397" y="1207"/>
                </a:lnTo>
                <a:lnTo>
                  <a:pt x="381" y="1209"/>
                </a:lnTo>
                <a:lnTo>
                  <a:pt x="375" y="1210"/>
                </a:lnTo>
                <a:lnTo>
                  <a:pt x="370" y="1204"/>
                </a:lnTo>
                <a:lnTo>
                  <a:pt x="370" y="1199"/>
                </a:lnTo>
                <a:lnTo>
                  <a:pt x="372" y="1187"/>
                </a:lnTo>
                <a:lnTo>
                  <a:pt x="373" y="1185"/>
                </a:lnTo>
                <a:lnTo>
                  <a:pt x="375" y="1180"/>
                </a:lnTo>
                <a:lnTo>
                  <a:pt x="375" y="1167"/>
                </a:lnTo>
                <a:lnTo>
                  <a:pt x="375" y="1153"/>
                </a:lnTo>
                <a:lnTo>
                  <a:pt x="370" y="1142"/>
                </a:lnTo>
                <a:lnTo>
                  <a:pt x="369" y="1134"/>
                </a:lnTo>
                <a:lnTo>
                  <a:pt x="365" y="1126"/>
                </a:lnTo>
                <a:lnTo>
                  <a:pt x="359" y="1115"/>
                </a:lnTo>
                <a:lnTo>
                  <a:pt x="351" y="1107"/>
                </a:lnTo>
                <a:lnTo>
                  <a:pt x="343" y="1094"/>
                </a:lnTo>
                <a:lnTo>
                  <a:pt x="334" y="1083"/>
                </a:lnTo>
                <a:lnTo>
                  <a:pt x="326" y="1067"/>
                </a:lnTo>
                <a:lnTo>
                  <a:pt x="318" y="1056"/>
                </a:lnTo>
                <a:lnTo>
                  <a:pt x="308" y="1051"/>
                </a:lnTo>
                <a:lnTo>
                  <a:pt x="295" y="1045"/>
                </a:lnTo>
                <a:lnTo>
                  <a:pt x="291" y="1039"/>
                </a:lnTo>
                <a:lnTo>
                  <a:pt x="292" y="1031"/>
                </a:lnTo>
                <a:lnTo>
                  <a:pt x="292" y="1023"/>
                </a:lnTo>
                <a:lnTo>
                  <a:pt x="291" y="1017"/>
                </a:lnTo>
                <a:lnTo>
                  <a:pt x="289" y="1013"/>
                </a:lnTo>
                <a:lnTo>
                  <a:pt x="289" y="1010"/>
                </a:lnTo>
                <a:lnTo>
                  <a:pt x="287" y="1009"/>
                </a:lnTo>
                <a:lnTo>
                  <a:pt x="281" y="1005"/>
                </a:lnTo>
                <a:lnTo>
                  <a:pt x="276" y="1002"/>
                </a:lnTo>
                <a:lnTo>
                  <a:pt x="268" y="1004"/>
                </a:lnTo>
                <a:lnTo>
                  <a:pt x="264" y="1007"/>
                </a:lnTo>
                <a:lnTo>
                  <a:pt x="259" y="1002"/>
                </a:lnTo>
                <a:lnTo>
                  <a:pt x="241" y="986"/>
                </a:lnTo>
                <a:lnTo>
                  <a:pt x="229" y="975"/>
                </a:lnTo>
                <a:lnTo>
                  <a:pt x="227" y="969"/>
                </a:lnTo>
                <a:lnTo>
                  <a:pt x="222" y="963"/>
                </a:lnTo>
                <a:lnTo>
                  <a:pt x="211" y="955"/>
                </a:lnTo>
                <a:lnTo>
                  <a:pt x="202" y="943"/>
                </a:lnTo>
                <a:lnTo>
                  <a:pt x="195" y="939"/>
                </a:lnTo>
                <a:lnTo>
                  <a:pt x="187" y="939"/>
                </a:lnTo>
                <a:lnTo>
                  <a:pt x="179" y="939"/>
                </a:lnTo>
                <a:lnTo>
                  <a:pt x="171" y="931"/>
                </a:lnTo>
                <a:lnTo>
                  <a:pt x="159" y="920"/>
                </a:lnTo>
                <a:lnTo>
                  <a:pt x="149" y="915"/>
                </a:lnTo>
                <a:lnTo>
                  <a:pt x="138" y="910"/>
                </a:lnTo>
                <a:lnTo>
                  <a:pt x="129" y="904"/>
                </a:lnTo>
                <a:lnTo>
                  <a:pt x="122" y="897"/>
                </a:lnTo>
                <a:lnTo>
                  <a:pt x="124" y="889"/>
                </a:lnTo>
                <a:lnTo>
                  <a:pt x="125" y="885"/>
                </a:lnTo>
                <a:lnTo>
                  <a:pt x="125" y="875"/>
                </a:lnTo>
                <a:lnTo>
                  <a:pt x="127" y="867"/>
                </a:lnTo>
                <a:lnTo>
                  <a:pt x="127" y="858"/>
                </a:lnTo>
                <a:lnTo>
                  <a:pt x="133" y="850"/>
                </a:lnTo>
                <a:lnTo>
                  <a:pt x="137" y="845"/>
                </a:lnTo>
                <a:lnTo>
                  <a:pt x="137" y="837"/>
                </a:lnTo>
                <a:lnTo>
                  <a:pt x="133" y="831"/>
                </a:lnTo>
                <a:lnTo>
                  <a:pt x="125" y="823"/>
                </a:lnTo>
                <a:lnTo>
                  <a:pt x="121" y="818"/>
                </a:lnTo>
                <a:lnTo>
                  <a:pt x="119" y="812"/>
                </a:lnTo>
                <a:lnTo>
                  <a:pt x="124" y="802"/>
                </a:lnTo>
                <a:lnTo>
                  <a:pt x="117" y="791"/>
                </a:lnTo>
                <a:lnTo>
                  <a:pt x="113" y="781"/>
                </a:lnTo>
                <a:lnTo>
                  <a:pt x="111" y="772"/>
                </a:lnTo>
                <a:lnTo>
                  <a:pt x="106" y="762"/>
                </a:lnTo>
                <a:lnTo>
                  <a:pt x="100" y="754"/>
                </a:lnTo>
                <a:lnTo>
                  <a:pt x="97" y="742"/>
                </a:lnTo>
                <a:lnTo>
                  <a:pt x="89" y="727"/>
                </a:lnTo>
                <a:lnTo>
                  <a:pt x="86" y="719"/>
                </a:lnTo>
                <a:lnTo>
                  <a:pt x="81" y="708"/>
                </a:lnTo>
                <a:lnTo>
                  <a:pt x="79" y="700"/>
                </a:lnTo>
                <a:lnTo>
                  <a:pt x="76" y="694"/>
                </a:lnTo>
                <a:lnTo>
                  <a:pt x="75" y="686"/>
                </a:lnTo>
                <a:lnTo>
                  <a:pt x="71" y="678"/>
                </a:lnTo>
                <a:lnTo>
                  <a:pt x="63" y="670"/>
                </a:lnTo>
                <a:lnTo>
                  <a:pt x="65" y="664"/>
                </a:lnTo>
                <a:lnTo>
                  <a:pt x="67" y="656"/>
                </a:lnTo>
                <a:lnTo>
                  <a:pt x="68" y="648"/>
                </a:lnTo>
                <a:lnTo>
                  <a:pt x="73" y="646"/>
                </a:lnTo>
                <a:lnTo>
                  <a:pt x="78" y="643"/>
                </a:lnTo>
                <a:lnTo>
                  <a:pt x="83" y="640"/>
                </a:lnTo>
                <a:lnTo>
                  <a:pt x="84" y="640"/>
                </a:lnTo>
                <a:lnTo>
                  <a:pt x="86" y="632"/>
                </a:lnTo>
                <a:lnTo>
                  <a:pt x="86" y="626"/>
                </a:lnTo>
                <a:lnTo>
                  <a:pt x="87" y="623"/>
                </a:lnTo>
                <a:lnTo>
                  <a:pt x="87" y="618"/>
                </a:lnTo>
                <a:lnTo>
                  <a:pt x="86" y="615"/>
                </a:lnTo>
                <a:lnTo>
                  <a:pt x="84" y="608"/>
                </a:lnTo>
                <a:lnTo>
                  <a:pt x="81" y="603"/>
                </a:lnTo>
                <a:lnTo>
                  <a:pt x="73" y="599"/>
                </a:lnTo>
                <a:lnTo>
                  <a:pt x="63" y="594"/>
                </a:lnTo>
                <a:lnTo>
                  <a:pt x="60" y="588"/>
                </a:lnTo>
                <a:lnTo>
                  <a:pt x="56" y="581"/>
                </a:lnTo>
                <a:lnTo>
                  <a:pt x="54" y="575"/>
                </a:lnTo>
                <a:lnTo>
                  <a:pt x="56" y="553"/>
                </a:lnTo>
                <a:lnTo>
                  <a:pt x="56" y="541"/>
                </a:lnTo>
                <a:lnTo>
                  <a:pt x="57" y="534"/>
                </a:lnTo>
                <a:lnTo>
                  <a:pt x="57" y="522"/>
                </a:lnTo>
                <a:lnTo>
                  <a:pt x="57" y="516"/>
                </a:lnTo>
                <a:lnTo>
                  <a:pt x="59" y="507"/>
                </a:lnTo>
                <a:lnTo>
                  <a:pt x="62" y="503"/>
                </a:lnTo>
                <a:lnTo>
                  <a:pt x="65" y="507"/>
                </a:lnTo>
                <a:lnTo>
                  <a:pt x="70" y="514"/>
                </a:lnTo>
                <a:lnTo>
                  <a:pt x="71" y="521"/>
                </a:lnTo>
                <a:lnTo>
                  <a:pt x="75" y="526"/>
                </a:lnTo>
                <a:lnTo>
                  <a:pt x="78" y="529"/>
                </a:lnTo>
                <a:lnTo>
                  <a:pt x="81" y="535"/>
                </a:lnTo>
                <a:lnTo>
                  <a:pt x="84" y="538"/>
                </a:lnTo>
                <a:lnTo>
                  <a:pt x="84" y="534"/>
                </a:lnTo>
                <a:lnTo>
                  <a:pt x="84" y="526"/>
                </a:lnTo>
                <a:lnTo>
                  <a:pt x="84" y="519"/>
                </a:lnTo>
                <a:lnTo>
                  <a:pt x="83" y="511"/>
                </a:lnTo>
                <a:lnTo>
                  <a:pt x="83" y="503"/>
                </a:lnTo>
                <a:lnTo>
                  <a:pt x="87" y="497"/>
                </a:lnTo>
                <a:lnTo>
                  <a:pt x="92" y="492"/>
                </a:lnTo>
                <a:lnTo>
                  <a:pt x="102" y="484"/>
                </a:lnTo>
                <a:lnTo>
                  <a:pt x="106" y="480"/>
                </a:lnTo>
                <a:lnTo>
                  <a:pt x="100" y="472"/>
                </a:lnTo>
                <a:lnTo>
                  <a:pt x="92" y="465"/>
                </a:lnTo>
                <a:lnTo>
                  <a:pt x="83" y="462"/>
                </a:lnTo>
                <a:lnTo>
                  <a:pt x="78" y="459"/>
                </a:lnTo>
                <a:lnTo>
                  <a:pt x="75" y="459"/>
                </a:lnTo>
                <a:lnTo>
                  <a:pt x="71" y="465"/>
                </a:lnTo>
                <a:lnTo>
                  <a:pt x="70" y="472"/>
                </a:lnTo>
                <a:lnTo>
                  <a:pt x="68" y="478"/>
                </a:lnTo>
                <a:lnTo>
                  <a:pt x="67" y="481"/>
                </a:lnTo>
                <a:lnTo>
                  <a:pt x="65" y="484"/>
                </a:lnTo>
                <a:lnTo>
                  <a:pt x="63" y="489"/>
                </a:lnTo>
                <a:lnTo>
                  <a:pt x="59" y="487"/>
                </a:lnTo>
                <a:lnTo>
                  <a:pt x="57" y="484"/>
                </a:lnTo>
                <a:lnTo>
                  <a:pt x="49" y="476"/>
                </a:lnTo>
                <a:lnTo>
                  <a:pt x="43" y="472"/>
                </a:lnTo>
                <a:lnTo>
                  <a:pt x="38" y="467"/>
                </a:lnTo>
                <a:lnTo>
                  <a:pt x="35" y="459"/>
                </a:lnTo>
                <a:lnTo>
                  <a:pt x="32" y="453"/>
                </a:lnTo>
                <a:lnTo>
                  <a:pt x="33" y="446"/>
                </a:lnTo>
                <a:lnTo>
                  <a:pt x="36" y="440"/>
                </a:lnTo>
                <a:lnTo>
                  <a:pt x="38" y="429"/>
                </a:lnTo>
                <a:lnTo>
                  <a:pt x="35" y="421"/>
                </a:lnTo>
                <a:lnTo>
                  <a:pt x="30" y="416"/>
                </a:lnTo>
                <a:lnTo>
                  <a:pt x="30" y="406"/>
                </a:lnTo>
                <a:lnTo>
                  <a:pt x="27" y="400"/>
                </a:lnTo>
                <a:lnTo>
                  <a:pt x="24" y="397"/>
                </a:lnTo>
                <a:lnTo>
                  <a:pt x="22" y="389"/>
                </a:lnTo>
                <a:lnTo>
                  <a:pt x="17" y="386"/>
                </a:lnTo>
                <a:lnTo>
                  <a:pt x="16" y="376"/>
                </a:lnTo>
                <a:lnTo>
                  <a:pt x="13" y="373"/>
                </a:lnTo>
                <a:lnTo>
                  <a:pt x="13" y="368"/>
                </a:lnTo>
                <a:lnTo>
                  <a:pt x="8" y="364"/>
                </a:lnTo>
                <a:lnTo>
                  <a:pt x="8" y="356"/>
                </a:lnTo>
                <a:lnTo>
                  <a:pt x="6" y="349"/>
                </a:lnTo>
                <a:lnTo>
                  <a:pt x="8" y="344"/>
                </a:lnTo>
                <a:lnTo>
                  <a:pt x="9" y="337"/>
                </a:lnTo>
                <a:lnTo>
                  <a:pt x="9" y="325"/>
                </a:lnTo>
                <a:lnTo>
                  <a:pt x="14" y="321"/>
                </a:lnTo>
                <a:lnTo>
                  <a:pt x="14" y="311"/>
                </a:lnTo>
                <a:lnTo>
                  <a:pt x="14" y="300"/>
                </a:lnTo>
                <a:lnTo>
                  <a:pt x="14" y="292"/>
                </a:lnTo>
                <a:lnTo>
                  <a:pt x="17" y="286"/>
                </a:lnTo>
                <a:lnTo>
                  <a:pt x="17" y="278"/>
                </a:lnTo>
                <a:lnTo>
                  <a:pt x="19" y="271"/>
                </a:lnTo>
                <a:lnTo>
                  <a:pt x="24" y="268"/>
                </a:lnTo>
                <a:lnTo>
                  <a:pt x="25" y="265"/>
                </a:lnTo>
                <a:lnTo>
                  <a:pt x="25" y="259"/>
                </a:lnTo>
                <a:lnTo>
                  <a:pt x="22" y="251"/>
                </a:lnTo>
                <a:lnTo>
                  <a:pt x="21" y="244"/>
                </a:lnTo>
                <a:lnTo>
                  <a:pt x="19" y="240"/>
                </a:lnTo>
                <a:lnTo>
                  <a:pt x="19" y="227"/>
                </a:lnTo>
                <a:lnTo>
                  <a:pt x="11" y="221"/>
                </a:lnTo>
                <a:lnTo>
                  <a:pt x="11" y="211"/>
                </a:lnTo>
                <a:lnTo>
                  <a:pt x="13" y="208"/>
                </a:lnTo>
                <a:lnTo>
                  <a:pt x="9" y="203"/>
                </a:lnTo>
                <a:lnTo>
                  <a:pt x="9" y="189"/>
                </a:lnTo>
                <a:lnTo>
                  <a:pt x="6" y="186"/>
                </a:lnTo>
                <a:lnTo>
                  <a:pt x="1" y="179"/>
                </a:lnTo>
                <a:lnTo>
                  <a:pt x="0" y="173"/>
                </a:lnTo>
                <a:lnTo>
                  <a:pt x="1" y="168"/>
                </a:lnTo>
                <a:lnTo>
                  <a:pt x="5" y="160"/>
                </a:lnTo>
                <a:lnTo>
                  <a:pt x="6" y="151"/>
                </a:lnTo>
                <a:lnTo>
                  <a:pt x="16" y="147"/>
                </a:lnTo>
                <a:lnTo>
                  <a:pt x="22" y="141"/>
                </a:lnTo>
                <a:lnTo>
                  <a:pt x="30" y="132"/>
                </a:lnTo>
                <a:lnTo>
                  <a:pt x="40" y="122"/>
                </a:lnTo>
                <a:lnTo>
                  <a:pt x="46" y="109"/>
                </a:lnTo>
                <a:lnTo>
                  <a:pt x="51" y="93"/>
                </a:lnTo>
                <a:lnTo>
                  <a:pt x="56" y="81"/>
                </a:lnTo>
                <a:lnTo>
                  <a:pt x="65" y="60"/>
                </a:lnTo>
                <a:lnTo>
                  <a:pt x="67" y="41"/>
                </a:lnTo>
                <a:lnTo>
                  <a:pt x="68" y="22"/>
                </a:lnTo>
                <a:lnTo>
                  <a:pt x="71" y="6"/>
                </a:lnTo>
                <a:lnTo>
                  <a:pt x="73" y="0"/>
                </a:lnTo>
                <a:lnTo>
                  <a:pt x="386" y="105"/>
                </a:lnTo>
                <a:lnTo>
                  <a:pt x="294" y="427"/>
                </a:lnTo>
                <a:lnTo>
                  <a:pt x="305" y="445"/>
                </a:lnTo>
                <a:lnTo>
                  <a:pt x="311" y="454"/>
                </a:lnTo>
                <a:lnTo>
                  <a:pt x="318" y="464"/>
                </a:lnTo>
                <a:lnTo>
                  <a:pt x="324" y="476"/>
                </a:lnTo>
                <a:lnTo>
                  <a:pt x="335" y="497"/>
                </a:lnTo>
                <a:lnTo>
                  <a:pt x="345" y="510"/>
                </a:lnTo>
                <a:lnTo>
                  <a:pt x="365" y="545"/>
                </a:lnTo>
                <a:lnTo>
                  <a:pt x="381" y="572"/>
                </a:lnTo>
                <a:lnTo>
                  <a:pt x="407" y="610"/>
                </a:lnTo>
                <a:lnTo>
                  <a:pt x="432" y="653"/>
                </a:lnTo>
                <a:lnTo>
                  <a:pt x="456" y="686"/>
                </a:lnTo>
                <a:lnTo>
                  <a:pt x="481" y="734"/>
                </a:lnTo>
                <a:lnTo>
                  <a:pt x="504" y="769"/>
                </a:lnTo>
                <a:lnTo>
                  <a:pt x="526" y="804"/>
                </a:lnTo>
                <a:lnTo>
                  <a:pt x="581" y="893"/>
                </a:lnTo>
                <a:lnTo>
                  <a:pt x="597" y="918"/>
                </a:lnTo>
                <a:lnTo>
                  <a:pt x="615" y="943"/>
                </a:lnTo>
                <a:lnTo>
                  <a:pt x="624" y="958"/>
                </a:lnTo>
                <a:lnTo>
                  <a:pt x="632" y="970"/>
                </a:lnTo>
                <a:lnTo>
                  <a:pt x="639" y="978"/>
                </a:lnTo>
                <a:lnTo>
                  <a:pt x="639" y="986"/>
                </a:lnTo>
                <a:lnTo>
                  <a:pt x="640" y="1001"/>
                </a:lnTo>
                <a:lnTo>
                  <a:pt x="648" y="1017"/>
                </a:lnTo>
                <a:lnTo>
                  <a:pt x="650" y="1026"/>
                </a:lnTo>
                <a:lnTo>
                  <a:pt x="651" y="1036"/>
                </a:lnTo>
                <a:lnTo>
                  <a:pt x="658" y="1042"/>
                </a:lnTo>
                <a:lnTo>
                  <a:pt x="666" y="1051"/>
                </a:lnTo>
                <a:lnTo>
                  <a:pt x="667" y="1059"/>
                </a:lnTo>
                <a:lnTo>
                  <a:pt x="669" y="1066"/>
                </a:lnTo>
                <a:lnTo>
                  <a:pt x="667" y="1072"/>
                </a:lnTo>
                <a:lnTo>
                  <a:pt x="664" y="1075"/>
                </a:lnTo>
                <a:lnTo>
                  <a:pt x="659" y="1078"/>
                </a:lnTo>
                <a:lnTo>
                  <a:pt x="653" y="1080"/>
                </a:lnTo>
                <a:lnTo>
                  <a:pt x="645" y="1085"/>
                </a:lnTo>
                <a:lnTo>
                  <a:pt x="639" y="1091"/>
                </a:lnTo>
                <a:lnTo>
                  <a:pt x="637" y="1096"/>
                </a:lnTo>
                <a:lnTo>
                  <a:pt x="631" y="1099"/>
                </a:lnTo>
                <a:lnTo>
                  <a:pt x="628" y="1102"/>
                </a:lnTo>
                <a:lnTo>
                  <a:pt x="626" y="1110"/>
                </a:lnTo>
                <a:lnTo>
                  <a:pt x="626" y="1120"/>
                </a:lnTo>
                <a:lnTo>
                  <a:pt x="628" y="1126"/>
                </a:lnTo>
                <a:lnTo>
                  <a:pt x="623" y="1133"/>
                </a:lnTo>
                <a:lnTo>
                  <a:pt x="621" y="1137"/>
                </a:lnTo>
                <a:lnTo>
                  <a:pt x="621" y="1142"/>
                </a:lnTo>
                <a:lnTo>
                  <a:pt x="616" y="1144"/>
                </a:lnTo>
                <a:lnTo>
                  <a:pt x="613" y="1147"/>
                </a:lnTo>
                <a:lnTo>
                  <a:pt x="612" y="1150"/>
                </a:lnTo>
                <a:lnTo>
                  <a:pt x="607" y="1155"/>
                </a:lnTo>
                <a:lnTo>
                  <a:pt x="604" y="1156"/>
                </a:lnTo>
                <a:lnTo>
                  <a:pt x="597" y="1161"/>
                </a:lnTo>
                <a:lnTo>
                  <a:pt x="596" y="1163"/>
                </a:lnTo>
                <a:lnTo>
                  <a:pt x="594" y="1166"/>
                </a:lnTo>
                <a:lnTo>
                  <a:pt x="596" y="1169"/>
                </a:lnTo>
                <a:lnTo>
                  <a:pt x="597" y="1172"/>
                </a:lnTo>
                <a:lnTo>
                  <a:pt x="597" y="1177"/>
                </a:lnTo>
                <a:lnTo>
                  <a:pt x="596" y="1183"/>
                </a:lnTo>
                <a:lnTo>
                  <a:pt x="594" y="1188"/>
                </a:lnTo>
                <a:lnTo>
                  <a:pt x="591" y="1191"/>
                </a:lnTo>
                <a:lnTo>
                  <a:pt x="597" y="1196"/>
                </a:lnTo>
                <a:lnTo>
                  <a:pt x="600" y="1201"/>
                </a:lnTo>
                <a:lnTo>
                  <a:pt x="605" y="1204"/>
                </a:lnTo>
                <a:lnTo>
                  <a:pt x="610" y="1209"/>
                </a:lnTo>
                <a:lnTo>
                  <a:pt x="612" y="1212"/>
                </a:lnTo>
                <a:lnTo>
                  <a:pt x="612" y="1215"/>
                </a:lnTo>
                <a:lnTo>
                  <a:pt x="610" y="1218"/>
                </a:lnTo>
                <a:lnTo>
                  <a:pt x="608" y="1223"/>
                </a:lnTo>
                <a:lnTo>
                  <a:pt x="605" y="1228"/>
                </a:lnTo>
                <a:lnTo>
                  <a:pt x="602" y="1231"/>
                </a:lnTo>
                <a:lnTo>
                  <a:pt x="599" y="1231"/>
                </a:lnTo>
                <a:lnTo>
                  <a:pt x="594" y="1231"/>
                </a:lnTo>
                <a:lnTo>
                  <a:pt x="591" y="1229"/>
                </a:lnTo>
                <a:lnTo>
                  <a:pt x="588" y="1228"/>
                </a:lnTo>
                <a:lnTo>
                  <a:pt x="585" y="1231"/>
                </a:lnTo>
                <a:lnTo>
                  <a:pt x="581" y="1233"/>
                </a:lnTo>
                <a:lnTo>
                  <a:pt x="580" y="1234"/>
                </a:lnTo>
                <a:lnTo>
                  <a:pt x="577" y="1236"/>
                </a:lnTo>
                <a:lnTo>
                  <a:pt x="572" y="1236"/>
                </a:lnTo>
                <a:close/>
              </a:path>
            </a:pathLst>
          </a:custGeom>
          <a:solidFill>
            <a:srgbClr val="336699"/>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33" name="Freeform 6"/>
          <p:cNvSpPr>
            <a:spLocks/>
          </p:cNvSpPr>
          <p:nvPr/>
        </p:nvSpPr>
        <p:spPr bwMode="auto">
          <a:xfrm>
            <a:off x="2119455" y="3686827"/>
            <a:ext cx="794741" cy="953961"/>
          </a:xfrm>
          <a:custGeom>
            <a:avLst/>
            <a:gdLst>
              <a:gd name="T0" fmla="*/ 334 w 589"/>
              <a:gd name="T1" fmla="*/ 680 h 707"/>
              <a:gd name="T2" fmla="*/ 216 w 589"/>
              <a:gd name="T3" fmla="*/ 607 h 707"/>
              <a:gd name="T4" fmla="*/ 119 w 589"/>
              <a:gd name="T5" fmla="*/ 548 h 707"/>
              <a:gd name="T6" fmla="*/ 0 w 589"/>
              <a:gd name="T7" fmla="*/ 464 h 707"/>
              <a:gd name="T8" fmla="*/ 16 w 589"/>
              <a:gd name="T9" fmla="*/ 456 h 707"/>
              <a:gd name="T10" fmla="*/ 27 w 589"/>
              <a:gd name="T11" fmla="*/ 459 h 707"/>
              <a:gd name="T12" fmla="*/ 36 w 589"/>
              <a:gd name="T13" fmla="*/ 451 h 707"/>
              <a:gd name="T14" fmla="*/ 38 w 589"/>
              <a:gd name="T15" fmla="*/ 437 h 707"/>
              <a:gd name="T16" fmla="*/ 19 w 589"/>
              <a:gd name="T17" fmla="*/ 419 h 707"/>
              <a:gd name="T18" fmla="*/ 24 w 589"/>
              <a:gd name="T19" fmla="*/ 410 h 707"/>
              <a:gd name="T20" fmla="*/ 22 w 589"/>
              <a:gd name="T21" fmla="*/ 394 h 707"/>
              <a:gd name="T22" fmla="*/ 32 w 589"/>
              <a:gd name="T23" fmla="*/ 384 h 707"/>
              <a:gd name="T24" fmla="*/ 49 w 589"/>
              <a:gd name="T25" fmla="*/ 370 h 707"/>
              <a:gd name="T26" fmla="*/ 54 w 589"/>
              <a:gd name="T27" fmla="*/ 356 h 707"/>
              <a:gd name="T28" fmla="*/ 56 w 589"/>
              <a:gd name="T29" fmla="*/ 330 h 707"/>
              <a:gd name="T30" fmla="*/ 73 w 589"/>
              <a:gd name="T31" fmla="*/ 313 h 707"/>
              <a:gd name="T32" fmla="*/ 95 w 589"/>
              <a:gd name="T33" fmla="*/ 300 h 707"/>
              <a:gd name="T34" fmla="*/ 92 w 589"/>
              <a:gd name="T35" fmla="*/ 275 h 707"/>
              <a:gd name="T36" fmla="*/ 78 w 589"/>
              <a:gd name="T37" fmla="*/ 254 h 707"/>
              <a:gd name="T38" fmla="*/ 68 w 589"/>
              <a:gd name="T39" fmla="*/ 229 h 707"/>
              <a:gd name="T40" fmla="*/ 70 w 589"/>
              <a:gd name="T41" fmla="*/ 208 h 707"/>
              <a:gd name="T42" fmla="*/ 78 w 589"/>
              <a:gd name="T43" fmla="*/ 194 h 707"/>
              <a:gd name="T44" fmla="*/ 79 w 589"/>
              <a:gd name="T45" fmla="*/ 170 h 707"/>
              <a:gd name="T46" fmla="*/ 83 w 589"/>
              <a:gd name="T47" fmla="*/ 124 h 707"/>
              <a:gd name="T48" fmla="*/ 84 w 589"/>
              <a:gd name="T49" fmla="*/ 106 h 707"/>
              <a:gd name="T50" fmla="*/ 92 w 589"/>
              <a:gd name="T51" fmla="*/ 90 h 707"/>
              <a:gd name="T52" fmla="*/ 110 w 589"/>
              <a:gd name="T53" fmla="*/ 98 h 707"/>
              <a:gd name="T54" fmla="*/ 129 w 589"/>
              <a:gd name="T55" fmla="*/ 111 h 707"/>
              <a:gd name="T56" fmla="*/ 146 w 589"/>
              <a:gd name="T57" fmla="*/ 103 h 707"/>
              <a:gd name="T58" fmla="*/ 151 w 589"/>
              <a:gd name="T59" fmla="*/ 86 h 707"/>
              <a:gd name="T60" fmla="*/ 154 w 589"/>
              <a:gd name="T61" fmla="*/ 60 h 707"/>
              <a:gd name="T62" fmla="*/ 162 w 589"/>
              <a:gd name="T63" fmla="*/ 30 h 707"/>
              <a:gd name="T64" fmla="*/ 170 w 589"/>
              <a:gd name="T65" fmla="*/ 0 h 707"/>
              <a:gd name="T66" fmla="*/ 241 w 589"/>
              <a:gd name="T67" fmla="*/ 16 h 707"/>
              <a:gd name="T68" fmla="*/ 307 w 589"/>
              <a:gd name="T69" fmla="*/ 27 h 707"/>
              <a:gd name="T70" fmla="*/ 357 w 589"/>
              <a:gd name="T71" fmla="*/ 38 h 707"/>
              <a:gd name="T72" fmla="*/ 381 w 589"/>
              <a:gd name="T73" fmla="*/ 48 h 707"/>
              <a:gd name="T74" fmla="*/ 413 w 589"/>
              <a:gd name="T75" fmla="*/ 51 h 707"/>
              <a:gd name="T76" fmla="*/ 485 w 589"/>
              <a:gd name="T77" fmla="*/ 62 h 707"/>
              <a:gd name="T78" fmla="*/ 550 w 589"/>
              <a:gd name="T79" fmla="*/ 75 h 707"/>
              <a:gd name="T80" fmla="*/ 572 w 589"/>
              <a:gd name="T81" fmla="*/ 230 h 707"/>
              <a:gd name="T82" fmla="*/ 540 w 589"/>
              <a:gd name="T83" fmla="*/ 453 h 707"/>
              <a:gd name="T84" fmla="*/ 531 w 589"/>
              <a:gd name="T85" fmla="*/ 526 h 707"/>
              <a:gd name="T86" fmla="*/ 518 w 589"/>
              <a:gd name="T87" fmla="*/ 610 h 707"/>
              <a:gd name="T88" fmla="*/ 505 w 589"/>
              <a:gd name="T89" fmla="*/ 707 h 7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9"/>
              <a:gd name="T136" fmla="*/ 0 h 707"/>
              <a:gd name="T137" fmla="*/ 589 w 589"/>
              <a:gd name="T138" fmla="*/ 707 h 7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9" h="707">
                <a:moveTo>
                  <a:pt x="505" y="707"/>
                </a:moveTo>
                <a:lnTo>
                  <a:pt x="357" y="681"/>
                </a:lnTo>
                <a:lnTo>
                  <a:pt x="334" y="680"/>
                </a:lnTo>
                <a:lnTo>
                  <a:pt x="313" y="670"/>
                </a:lnTo>
                <a:lnTo>
                  <a:pt x="260" y="635"/>
                </a:lnTo>
                <a:lnTo>
                  <a:pt x="216" y="607"/>
                </a:lnTo>
                <a:lnTo>
                  <a:pt x="183" y="586"/>
                </a:lnTo>
                <a:lnTo>
                  <a:pt x="148" y="567"/>
                </a:lnTo>
                <a:lnTo>
                  <a:pt x="119" y="548"/>
                </a:lnTo>
                <a:lnTo>
                  <a:pt x="70" y="516"/>
                </a:lnTo>
                <a:lnTo>
                  <a:pt x="6" y="475"/>
                </a:lnTo>
                <a:lnTo>
                  <a:pt x="0" y="464"/>
                </a:lnTo>
                <a:lnTo>
                  <a:pt x="5" y="462"/>
                </a:lnTo>
                <a:lnTo>
                  <a:pt x="13" y="459"/>
                </a:lnTo>
                <a:lnTo>
                  <a:pt x="16" y="456"/>
                </a:lnTo>
                <a:lnTo>
                  <a:pt x="19" y="457"/>
                </a:lnTo>
                <a:lnTo>
                  <a:pt x="22" y="459"/>
                </a:lnTo>
                <a:lnTo>
                  <a:pt x="27" y="459"/>
                </a:lnTo>
                <a:lnTo>
                  <a:pt x="30" y="459"/>
                </a:lnTo>
                <a:lnTo>
                  <a:pt x="35" y="456"/>
                </a:lnTo>
                <a:lnTo>
                  <a:pt x="36" y="451"/>
                </a:lnTo>
                <a:lnTo>
                  <a:pt x="38" y="446"/>
                </a:lnTo>
                <a:lnTo>
                  <a:pt x="40" y="440"/>
                </a:lnTo>
                <a:lnTo>
                  <a:pt x="38" y="437"/>
                </a:lnTo>
                <a:lnTo>
                  <a:pt x="27" y="427"/>
                </a:lnTo>
                <a:lnTo>
                  <a:pt x="24" y="424"/>
                </a:lnTo>
                <a:lnTo>
                  <a:pt x="19" y="419"/>
                </a:lnTo>
                <a:lnTo>
                  <a:pt x="19" y="416"/>
                </a:lnTo>
                <a:lnTo>
                  <a:pt x="22" y="413"/>
                </a:lnTo>
                <a:lnTo>
                  <a:pt x="24" y="410"/>
                </a:lnTo>
                <a:lnTo>
                  <a:pt x="25" y="405"/>
                </a:lnTo>
                <a:lnTo>
                  <a:pt x="25" y="400"/>
                </a:lnTo>
                <a:lnTo>
                  <a:pt x="22" y="394"/>
                </a:lnTo>
                <a:lnTo>
                  <a:pt x="24" y="391"/>
                </a:lnTo>
                <a:lnTo>
                  <a:pt x="27" y="388"/>
                </a:lnTo>
                <a:lnTo>
                  <a:pt x="32" y="384"/>
                </a:lnTo>
                <a:lnTo>
                  <a:pt x="36" y="380"/>
                </a:lnTo>
                <a:lnTo>
                  <a:pt x="44" y="372"/>
                </a:lnTo>
                <a:lnTo>
                  <a:pt x="49" y="370"/>
                </a:lnTo>
                <a:lnTo>
                  <a:pt x="49" y="365"/>
                </a:lnTo>
                <a:lnTo>
                  <a:pt x="51" y="361"/>
                </a:lnTo>
                <a:lnTo>
                  <a:pt x="54" y="356"/>
                </a:lnTo>
                <a:lnTo>
                  <a:pt x="56" y="346"/>
                </a:lnTo>
                <a:lnTo>
                  <a:pt x="54" y="338"/>
                </a:lnTo>
                <a:lnTo>
                  <a:pt x="56" y="330"/>
                </a:lnTo>
                <a:lnTo>
                  <a:pt x="63" y="324"/>
                </a:lnTo>
                <a:lnTo>
                  <a:pt x="67" y="319"/>
                </a:lnTo>
                <a:lnTo>
                  <a:pt x="73" y="313"/>
                </a:lnTo>
                <a:lnTo>
                  <a:pt x="79" y="306"/>
                </a:lnTo>
                <a:lnTo>
                  <a:pt x="87" y="305"/>
                </a:lnTo>
                <a:lnTo>
                  <a:pt x="95" y="300"/>
                </a:lnTo>
                <a:lnTo>
                  <a:pt x="97" y="292"/>
                </a:lnTo>
                <a:lnTo>
                  <a:pt x="95" y="283"/>
                </a:lnTo>
                <a:lnTo>
                  <a:pt x="92" y="275"/>
                </a:lnTo>
                <a:lnTo>
                  <a:pt x="84" y="267"/>
                </a:lnTo>
                <a:lnTo>
                  <a:pt x="79" y="260"/>
                </a:lnTo>
                <a:lnTo>
                  <a:pt x="78" y="254"/>
                </a:lnTo>
                <a:lnTo>
                  <a:pt x="76" y="245"/>
                </a:lnTo>
                <a:lnTo>
                  <a:pt x="70" y="232"/>
                </a:lnTo>
                <a:lnTo>
                  <a:pt x="68" y="229"/>
                </a:lnTo>
                <a:lnTo>
                  <a:pt x="67" y="221"/>
                </a:lnTo>
                <a:lnTo>
                  <a:pt x="67" y="214"/>
                </a:lnTo>
                <a:lnTo>
                  <a:pt x="70" y="208"/>
                </a:lnTo>
                <a:lnTo>
                  <a:pt x="70" y="202"/>
                </a:lnTo>
                <a:lnTo>
                  <a:pt x="73" y="197"/>
                </a:lnTo>
                <a:lnTo>
                  <a:pt x="78" y="194"/>
                </a:lnTo>
                <a:lnTo>
                  <a:pt x="79" y="186"/>
                </a:lnTo>
                <a:lnTo>
                  <a:pt x="79" y="179"/>
                </a:lnTo>
                <a:lnTo>
                  <a:pt x="79" y="170"/>
                </a:lnTo>
                <a:lnTo>
                  <a:pt x="79" y="135"/>
                </a:lnTo>
                <a:lnTo>
                  <a:pt x="81" y="129"/>
                </a:lnTo>
                <a:lnTo>
                  <a:pt x="83" y="124"/>
                </a:lnTo>
                <a:lnTo>
                  <a:pt x="86" y="119"/>
                </a:lnTo>
                <a:lnTo>
                  <a:pt x="86" y="111"/>
                </a:lnTo>
                <a:lnTo>
                  <a:pt x="84" y="106"/>
                </a:lnTo>
                <a:lnTo>
                  <a:pt x="84" y="103"/>
                </a:lnTo>
                <a:lnTo>
                  <a:pt x="89" y="95"/>
                </a:lnTo>
                <a:lnTo>
                  <a:pt x="92" y="90"/>
                </a:lnTo>
                <a:lnTo>
                  <a:pt x="98" y="92"/>
                </a:lnTo>
                <a:lnTo>
                  <a:pt x="106" y="97"/>
                </a:lnTo>
                <a:lnTo>
                  <a:pt x="110" y="98"/>
                </a:lnTo>
                <a:lnTo>
                  <a:pt x="117" y="98"/>
                </a:lnTo>
                <a:lnTo>
                  <a:pt x="122" y="103"/>
                </a:lnTo>
                <a:lnTo>
                  <a:pt x="129" y="111"/>
                </a:lnTo>
                <a:lnTo>
                  <a:pt x="137" y="111"/>
                </a:lnTo>
                <a:lnTo>
                  <a:pt x="141" y="108"/>
                </a:lnTo>
                <a:lnTo>
                  <a:pt x="146" y="103"/>
                </a:lnTo>
                <a:lnTo>
                  <a:pt x="149" y="97"/>
                </a:lnTo>
                <a:lnTo>
                  <a:pt x="152" y="90"/>
                </a:lnTo>
                <a:lnTo>
                  <a:pt x="151" y="86"/>
                </a:lnTo>
                <a:lnTo>
                  <a:pt x="149" y="79"/>
                </a:lnTo>
                <a:lnTo>
                  <a:pt x="151" y="67"/>
                </a:lnTo>
                <a:lnTo>
                  <a:pt x="154" y="60"/>
                </a:lnTo>
                <a:lnTo>
                  <a:pt x="156" y="49"/>
                </a:lnTo>
                <a:lnTo>
                  <a:pt x="157" y="40"/>
                </a:lnTo>
                <a:lnTo>
                  <a:pt x="162" y="30"/>
                </a:lnTo>
                <a:lnTo>
                  <a:pt x="162" y="16"/>
                </a:lnTo>
                <a:lnTo>
                  <a:pt x="167" y="5"/>
                </a:lnTo>
                <a:lnTo>
                  <a:pt x="170" y="0"/>
                </a:lnTo>
                <a:lnTo>
                  <a:pt x="200" y="8"/>
                </a:lnTo>
                <a:lnTo>
                  <a:pt x="218" y="13"/>
                </a:lnTo>
                <a:lnTo>
                  <a:pt x="241" y="16"/>
                </a:lnTo>
                <a:lnTo>
                  <a:pt x="262" y="21"/>
                </a:lnTo>
                <a:lnTo>
                  <a:pt x="284" y="25"/>
                </a:lnTo>
                <a:lnTo>
                  <a:pt x="307" y="27"/>
                </a:lnTo>
                <a:lnTo>
                  <a:pt x="322" y="33"/>
                </a:lnTo>
                <a:lnTo>
                  <a:pt x="342" y="36"/>
                </a:lnTo>
                <a:lnTo>
                  <a:pt x="357" y="38"/>
                </a:lnTo>
                <a:lnTo>
                  <a:pt x="369" y="41"/>
                </a:lnTo>
                <a:lnTo>
                  <a:pt x="378" y="41"/>
                </a:lnTo>
                <a:lnTo>
                  <a:pt x="381" y="48"/>
                </a:lnTo>
                <a:lnTo>
                  <a:pt x="391" y="54"/>
                </a:lnTo>
                <a:lnTo>
                  <a:pt x="402" y="54"/>
                </a:lnTo>
                <a:lnTo>
                  <a:pt x="413" y="51"/>
                </a:lnTo>
                <a:lnTo>
                  <a:pt x="435" y="54"/>
                </a:lnTo>
                <a:lnTo>
                  <a:pt x="461" y="59"/>
                </a:lnTo>
                <a:lnTo>
                  <a:pt x="485" y="62"/>
                </a:lnTo>
                <a:lnTo>
                  <a:pt x="502" y="68"/>
                </a:lnTo>
                <a:lnTo>
                  <a:pt x="529" y="75"/>
                </a:lnTo>
                <a:lnTo>
                  <a:pt x="550" y="75"/>
                </a:lnTo>
                <a:lnTo>
                  <a:pt x="570" y="79"/>
                </a:lnTo>
                <a:lnTo>
                  <a:pt x="589" y="82"/>
                </a:lnTo>
                <a:lnTo>
                  <a:pt x="572" y="230"/>
                </a:lnTo>
                <a:lnTo>
                  <a:pt x="554" y="332"/>
                </a:lnTo>
                <a:lnTo>
                  <a:pt x="545" y="416"/>
                </a:lnTo>
                <a:lnTo>
                  <a:pt x="540" y="453"/>
                </a:lnTo>
                <a:lnTo>
                  <a:pt x="537" y="478"/>
                </a:lnTo>
                <a:lnTo>
                  <a:pt x="532" y="503"/>
                </a:lnTo>
                <a:lnTo>
                  <a:pt x="531" y="526"/>
                </a:lnTo>
                <a:lnTo>
                  <a:pt x="527" y="550"/>
                </a:lnTo>
                <a:lnTo>
                  <a:pt x="521" y="580"/>
                </a:lnTo>
                <a:lnTo>
                  <a:pt x="518" y="610"/>
                </a:lnTo>
                <a:lnTo>
                  <a:pt x="513" y="632"/>
                </a:lnTo>
                <a:lnTo>
                  <a:pt x="508" y="670"/>
                </a:lnTo>
                <a:lnTo>
                  <a:pt x="505" y="707"/>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34" name="Freeform 7"/>
          <p:cNvSpPr>
            <a:spLocks/>
          </p:cNvSpPr>
          <p:nvPr/>
        </p:nvSpPr>
        <p:spPr bwMode="auto">
          <a:xfrm>
            <a:off x="1748395" y="2788186"/>
            <a:ext cx="756962" cy="1183343"/>
          </a:xfrm>
          <a:custGeom>
            <a:avLst/>
            <a:gdLst>
              <a:gd name="T0" fmla="*/ 0 w 561"/>
              <a:gd name="T1" fmla="*/ 321 h 877"/>
              <a:gd name="T2" fmla="*/ 150 w 561"/>
              <a:gd name="T3" fmla="*/ 562 h 877"/>
              <a:gd name="T4" fmla="*/ 345 w 561"/>
              <a:gd name="T5" fmla="*/ 873 h 877"/>
              <a:gd name="T6" fmla="*/ 350 w 561"/>
              <a:gd name="T7" fmla="*/ 875 h 877"/>
              <a:gd name="T8" fmla="*/ 353 w 561"/>
              <a:gd name="T9" fmla="*/ 862 h 877"/>
              <a:gd name="T10" fmla="*/ 359 w 561"/>
              <a:gd name="T11" fmla="*/ 846 h 877"/>
              <a:gd name="T12" fmla="*/ 359 w 561"/>
              <a:gd name="T13" fmla="*/ 815 h 877"/>
              <a:gd name="T14" fmla="*/ 363 w 561"/>
              <a:gd name="T15" fmla="*/ 789 h 877"/>
              <a:gd name="T16" fmla="*/ 366 w 561"/>
              <a:gd name="T17" fmla="*/ 776 h 877"/>
              <a:gd name="T18" fmla="*/ 367 w 561"/>
              <a:gd name="T19" fmla="*/ 764 h 877"/>
              <a:gd name="T20" fmla="*/ 378 w 561"/>
              <a:gd name="T21" fmla="*/ 757 h 877"/>
              <a:gd name="T22" fmla="*/ 386 w 561"/>
              <a:gd name="T23" fmla="*/ 762 h 877"/>
              <a:gd name="T24" fmla="*/ 401 w 561"/>
              <a:gd name="T25" fmla="*/ 767 h 877"/>
              <a:gd name="T26" fmla="*/ 409 w 561"/>
              <a:gd name="T27" fmla="*/ 776 h 877"/>
              <a:gd name="T28" fmla="*/ 423 w 561"/>
              <a:gd name="T29" fmla="*/ 772 h 877"/>
              <a:gd name="T30" fmla="*/ 432 w 561"/>
              <a:gd name="T31" fmla="*/ 757 h 877"/>
              <a:gd name="T32" fmla="*/ 431 w 561"/>
              <a:gd name="T33" fmla="*/ 740 h 877"/>
              <a:gd name="T34" fmla="*/ 436 w 561"/>
              <a:gd name="T35" fmla="*/ 722 h 877"/>
              <a:gd name="T36" fmla="*/ 439 w 561"/>
              <a:gd name="T37" fmla="*/ 703 h 877"/>
              <a:gd name="T38" fmla="*/ 444 w 561"/>
              <a:gd name="T39" fmla="*/ 688 h 877"/>
              <a:gd name="T40" fmla="*/ 451 w 561"/>
              <a:gd name="T41" fmla="*/ 638 h 877"/>
              <a:gd name="T42" fmla="*/ 463 w 561"/>
              <a:gd name="T43" fmla="*/ 595 h 877"/>
              <a:gd name="T44" fmla="*/ 472 w 561"/>
              <a:gd name="T45" fmla="*/ 537 h 877"/>
              <a:gd name="T46" fmla="*/ 480 w 561"/>
              <a:gd name="T47" fmla="*/ 497 h 877"/>
              <a:gd name="T48" fmla="*/ 488 w 561"/>
              <a:gd name="T49" fmla="*/ 454 h 877"/>
              <a:gd name="T50" fmla="*/ 498 w 561"/>
              <a:gd name="T51" fmla="*/ 411 h 877"/>
              <a:gd name="T52" fmla="*/ 507 w 561"/>
              <a:gd name="T53" fmla="*/ 371 h 877"/>
              <a:gd name="T54" fmla="*/ 515 w 561"/>
              <a:gd name="T55" fmla="*/ 332 h 877"/>
              <a:gd name="T56" fmla="*/ 523 w 561"/>
              <a:gd name="T57" fmla="*/ 284 h 877"/>
              <a:gd name="T58" fmla="*/ 534 w 561"/>
              <a:gd name="T59" fmla="*/ 239 h 877"/>
              <a:gd name="T60" fmla="*/ 542 w 561"/>
              <a:gd name="T61" fmla="*/ 200 h 877"/>
              <a:gd name="T62" fmla="*/ 552 w 561"/>
              <a:gd name="T63" fmla="*/ 158 h 877"/>
              <a:gd name="T64" fmla="*/ 561 w 561"/>
              <a:gd name="T65" fmla="*/ 122 h 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1"/>
              <a:gd name="T100" fmla="*/ 0 h 877"/>
              <a:gd name="T101" fmla="*/ 561 w 561"/>
              <a:gd name="T102" fmla="*/ 877 h 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1" h="877">
                <a:moveTo>
                  <a:pt x="94" y="0"/>
                </a:moveTo>
                <a:lnTo>
                  <a:pt x="0" y="321"/>
                </a:lnTo>
                <a:lnTo>
                  <a:pt x="26" y="360"/>
                </a:lnTo>
                <a:lnTo>
                  <a:pt x="150" y="562"/>
                </a:lnTo>
                <a:lnTo>
                  <a:pt x="194" y="632"/>
                </a:lnTo>
                <a:lnTo>
                  <a:pt x="345" y="873"/>
                </a:lnTo>
                <a:lnTo>
                  <a:pt x="347" y="877"/>
                </a:lnTo>
                <a:lnTo>
                  <a:pt x="350" y="875"/>
                </a:lnTo>
                <a:lnTo>
                  <a:pt x="350" y="867"/>
                </a:lnTo>
                <a:lnTo>
                  <a:pt x="353" y="862"/>
                </a:lnTo>
                <a:lnTo>
                  <a:pt x="358" y="859"/>
                </a:lnTo>
                <a:lnTo>
                  <a:pt x="359" y="846"/>
                </a:lnTo>
                <a:lnTo>
                  <a:pt x="361" y="832"/>
                </a:lnTo>
                <a:lnTo>
                  <a:pt x="359" y="815"/>
                </a:lnTo>
                <a:lnTo>
                  <a:pt x="361" y="797"/>
                </a:lnTo>
                <a:lnTo>
                  <a:pt x="363" y="789"/>
                </a:lnTo>
                <a:lnTo>
                  <a:pt x="366" y="786"/>
                </a:lnTo>
                <a:lnTo>
                  <a:pt x="366" y="776"/>
                </a:lnTo>
                <a:lnTo>
                  <a:pt x="364" y="772"/>
                </a:lnTo>
                <a:lnTo>
                  <a:pt x="367" y="764"/>
                </a:lnTo>
                <a:lnTo>
                  <a:pt x="374" y="756"/>
                </a:lnTo>
                <a:lnTo>
                  <a:pt x="378" y="757"/>
                </a:lnTo>
                <a:lnTo>
                  <a:pt x="385" y="759"/>
                </a:lnTo>
                <a:lnTo>
                  <a:pt x="386" y="762"/>
                </a:lnTo>
                <a:lnTo>
                  <a:pt x="396" y="764"/>
                </a:lnTo>
                <a:lnTo>
                  <a:pt x="401" y="767"/>
                </a:lnTo>
                <a:lnTo>
                  <a:pt x="405" y="772"/>
                </a:lnTo>
                <a:lnTo>
                  <a:pt x="409" y="776"/>
                </a:lnTo>
                <a:lnTo>
                  <a:pt x="417" y="776"/>
                </a:lnTo>
                <a:lnTo>
                  <a:pt x="423" y="772"/>
                </a:lnTo>
                <a:lnTo>
                  <a:pt x="429" y="765"/>
                </a:lnTo>
                <a:lnTo>
                  <a:pt x="432" y="757"/>
                </a:lnTo>
                <a:lnTo>
                  <a:pt x="431" y="746"/>
                </a:lnTo>
                <a:lnTo>
                  <a:pt x="431" y="740"/>
                </a:lnTo>
                <a:lnTo>
                  <a:pt x="431" y="729"/>
                </a:lnTo>
                <a:lnTo>
                  <a:pt x="436" y="722"/>
                </a:lnTo>
                <a:lnTo>
                  <a:pt x="439" y="711"/>
                </a:lnTo>
                <a:lnTo>
                  <a:pt x="439" y="703"/>
                </a:lnTo>
                <a:lnTo>
                  <a:pt x="444" y="697"/>
                </a:lnTo>
                <a:lnTo>
                  <a:pt x="444" y="688"/>
                </a:lnTo>
                <a:lnTo>
                  <a:pt x="448" y="662"/>
                </a:lnTo>
                <a:lnTo>
                  <a:pt x="451" y="638"/>
                </a:lnTo>
                <a:lnTo>
                  <a:pt x="456" y="619"/>
                </a:lnTo>
                <a:lnTo>
                  <a:pt x="463" y="595"/>
                </a:lnTo>
                <a:lnTo>
                  <a:pt x="467" y="565"/>
                </a:lnTo>
                <a:lnTo>
                  <a:pt x="472" y="537"/>
                </a:lnTo>
                <a:lnTo>
                  <a:pt x="475" y="518"/>
                </a:lnTo>
                <a:lnTo>
                  <a:pt x="480" y="497"/>
                </a:lnTo>
                <a:lnTo>
                  <a:pt x="485" y="475"/>
                </a:lnTo>
                <a:lnTo>
                  <a:pt x="488" y="454"/>
                </a:lnTo>
                <a:lnTo>
                  <a:pt x="494" y="433"/>
                </a:lnTo>
                <a:lnTo>
                  <a:pt x="498" y="411"/>
                </a:lnTo>
                <a:lnTo>
                  <a:pt x="502" y="390"/>
                </a:lnTo>
                <a:lnTo>
                  <a:pt x="507" y="371"/>
                </a:lnTo>
                <a:lnTo>
                  <a:pt x="509" y="352"/>
                </a:lnTo>
                <a:lnTo>
                  <a:pt x="515" y="332"/>
                </a:lnTo>
                <a:lnTo>
                  <a:pt x="520" y="308"/>
                </a:lnTo>
                <a:lnTo>
                  <a:pt x="523" y="284"/>
                </a:lnTo>
                <a:lnTo>
                  <a:pt x="528" y="263"/>
                </a:lnTo>
                <a:lnTo>
                  <a:pt x="534" y="239"/>
                </a:lnTo>
                <a:lnTo>
                  <a:pt x="539" y="217"/>
                </a:lnTo>
                <a:lnTo>
                  <a:pt x="542" y="200"/>
                </a:lnTo>
                <a:lnTo>
                  <a:pt x="547" y="178"/>
                </a:lnTo>
                <a:lnTo>
                  <a:pt x="552" y="158"/>
                </a:lnTo>
                <a:lnTo>
                  <a:pt x="555" y="139"/>
                </a:lnTo>
                <a:lnTo>
                  <a:pt x="561" y="122"/>
                </a:lnTo>
                <a:lnTo>
                  <a:pt x="94"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35" name="Freeform 8"/>
          <p:cNvSpPr>
            <a:spLocks/>
          </p:cNvSpPr>
          <p:nvPr/>
        </p:nvSpPr>
        <p:spPr bwMode="auto">
          <a:xfrm>
            <a:off x="2800855" y="3800167"/>
            <a:ext cx="819030" cy="848715"/>
          </a:xfrm>
          <a:custGeom>
            <a:avLst/>
            <a:gdLst>
              <a:gd name="T0" fmla="*/ 87 w 607"/>
              <a:gd name="T1" fmla="*/ 0 h 629"/>
              <a:gd name="T2" fmla="*/ 87 w 607"/>
              <a:gd name="T3" fmla="*/ 2 h 629"/>
              <a:gd name="T4" fmla="*/ 605 w 607"/>
              <a:gd name="T5" fmla="*/ 67 h 629"/>
              <a:gd name="T6" fmla="*/ 607 w 607"/>
              <a:gd name="T7" fmla="*/ 103 h 629"/>
              <a:gd name="T8" fmla="*/ 602 w 607"/>
              <a:gd name="T9" fmla="*/ 118 h 629"/>
              <a:gd name="T10" fmla="*/ 597 w 607"/>
              <a:gd name="T11" fmla="*/ 132 h 629"/>
              <a:gd name="T12" fmla="*/ 595 w 607"/>
              <a:gd name="T13" fmla="*/ 184 h 629"/>
              <a:gd name="T14" fmla="*/ 592 w 607"/>
              <a:gd name="T15" fmla="*/ 224 h 629"/>
              <a:gd name="T16" fmla="*/ 587 w 607"/>
              <a:gd name="T17" fmla="*/ 261 h 629"/>
              <a:gd name="T18" fmla="*/ 587 w 607"/>
              <a:gd name="T19" fmla="*/ 299 h 629"/>
              <a:gd name="T20" fmla="*/ 583 w 607"/>
              <a:gd name="T21" fmla="*/ 337 h 629"/>
              <a:gd name="T22" fmla="*/ 580 w 607"/>
              <a:gd name="T23" fmla="*/ 385 h 629"/>
              <a:gd name="T24" fmla="*/ 578 w 607"/>
              <a:gd name="T25" fmla="*/ 421 h 629"/>
              <a:gd name="T26" fmla="*/ 573 w 607"/>
              <a:gd name="T27" fmla="*/ 451 h 629"/>
              <a:gd name="T28" fmla="*/ 570 w 607"/>
              <a:gd name="T29" fmla="*/ 491 h 629"/>
              <a:gd name="T30" fmla="*/ 568 w 607"/>
              <a:gd name="T31" fmla="*/ 521 h 629"/>
              <a:gd name="T32" fmla="*/ 564 w 607"/>
              <a:gd name="T33" fmla="*/ 572 h 629"/>
              <a:gd name="T34" fmla="*/ 562 w 607"/>
              <a:gd name="T35" fmla="*/ 602 h 629"/>
              <a:gd name="T36" fmla="*/ 560 w 607"/>
              <a:gd name="T37" fmla="*/ 615 h 629"/>
              <a:gd name="T38" fmla="*/ 521 w 607"/>
              <a:gd name="T39" fmla="*/ 615 h 629"/>
              <a:gd name="T40" fmla="*/ 489 w 607"/>
              <a:gd name="T41" fmla="*/ 610 h 629"/>
              <a:gd name="T42" fmla="*/ 449 w 607"/>
              <a:gd name="T43" fmla="*/ 605 h 629"/>
              <a:gd name="T44" fmla="*/ 419 w 607"/>
              <a:gd name="T45" fmla="*/ 602 h 629"/>
              <a:gd name="T46" fmla="*/ 387 w 607"/>
              <a:gd name="T47" fmla="*/ 597 h 629"/>
              <a:gd name="T48" fmla="*/ 354 w 607"/>
              <a:gd name="T49" fmla="*/ 594 h 629"/>
              <a:gd name="T50" fmla="*/ 317 w 607"/>
              <a:gd name="T51" fmla="*/ 593 h 629"/>
              <a:gd name="T52" fmla="*/ 292 w 607"/>
              <a:gd name="T53" fmla="*/ 586 h 629"/>
              <a:gd name="T54" fmla="*/ 262 w 607"/>
              <a:gd name="T55" fmla="*/ 586 h 629"/>
              <a:gd name="T56" fmla="*/ 238 w 607"/>
              <a:gd name="T57" fmla="*/ 582 h 629"/>
              <a:gd name="T58" fmla="*/ 230 w 607"/>
              <a:gd name="T59" fmla="*/ 586 h 629"/>
              <a:gd name="T60" fmla="*/ 230 w 607"/>
              <a:gd name="T61" fmla="*/ 593 h 629"/>
              <a:gd name="T62" fmla="*/ 228 w 607"/>
              <a:gd name="T63" fmla="*/ 597 h 629"/>
              <a:gd name="T64" fmla="*/ 227 w 607"/>
              <a:gd name="T65" fmla="*/ 599 h 629"/>
              <a:gd name="T66" fmla="*/ 206 w 607"/>
              <a:gd name="T67" fmla="*/ 599 h 629"/>
              <a:gd name="T68" fmla="*/ 190 w 607"/>
              <a:gd name="T69" fmla="*/ 597 h 629"/>
              <a:gd name="T70" fmla="*/ 170 w 607"/>
              <a:gd name="T71" fmla="*/ 591 h 629"/>
              <a:gd name="T72" fmla="*/ 149 w 607"/>
              <a:gd name="T73" fmla="*/ 586 h 629"/>
              <a:gd name="T74" fmla="*/ 131 w 607"/>
              <a:gd name="T75" fmla="*/ 586 h 629"/>
              <a:gd name="T76" fmla="*/ 96 w 607"/>
              <a:gd name="T77" fmla="*/ 586 h 629"/>
              <a:gd name="T78" fmla="*/ 82 w 607"/>
              <a:gd name="T79" fmla="*/ 586 h 629"/>
              <a:gd name="T80" fmla="*/ 76 w 607"/>
              <a:gd name="T81" fmla="*/ 602 h 629"/>
              <a:gd name="T82" fmla="*/ 76 w 607"/>
              <a:gd name="T83" fmla="*/ 629 h 629"/>
              <a:gd name="T84" fmla="*/ 49 w 607"/>
              <a:gd name="T85" fmla="*/ 629 h 629"/>
              <a:gd name="T86" fmla="*/ 23 w 607"/>
              <a:gd name="T87" fmla="*/ 626 h 629"/>
              <a:gd name="T88" fmla="*/ 0 w 607"/>
              <a:gd name="T89" fmla="*/ 623 h 629"/>
              <a:gd name="T90" fmla="*/ 9 w 607"/>
              <a:gd name="T91" fmla="*/ 545 h 629"/>
              <a:gd name="T92" fmla="*/ 20 w 607"/>
              <a:gd name="T93" fmla="*/ 477 h 629"/>
              <a:gd name="T94" fmla="*/ 28 w 607"/>
              <a:gd name="T95" fmla="*/ 427 h 629"/>
              <a:gd name="T96" fmla="*/ 33 w 607"/>
              <a:gd name="T97" fmla="*/ 391 h 629"/>
              <a:gd name="T98" fmla="*/ 41 w 607"/>
              <a:gd name="T99" fmla="*/ 329 h 629"/>
              <a:gd name="T100" fmla="*/ 46 w 607"/>
              <a:gd name="T101" fmla="*/ 294 h 629"/>
              <a:gd name="T102" fmla="*/ 50 w 607"/>
              <a:gd name="T103" fmla="*/ 245 h 629"/>
              <a:gd name="T104" fmla="*/ 60 w 607"/>
              <a:gd name="T105" fmla="*/ 192 h 629"/>
              <a:gd name="T106" fmla="*/ 68 w 607"/>
              <a:gd name="T107" fmla="*/ 138 h 629"/>
              <a:gd name="T108" fmla="*/ 74 w 607"/>
              <a:gd name="T109" fmla="*/ 97 h 629"/>
              <a:gd name="T110" fmla="*/ 77 w 607"/>
              <a:gd name="T111" fmla="*/ 54 h 629"/>
              <a:gd name="T112" fmla="*/ 87 w 607"/>
              <a:gd name="T113" fmla="*/ 0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629"/>
              <a:gd name="T173" fmla="*/ 607 w 607"/>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629">
                <a:moveTo>
                  <a:pt x="87" y="0"/>
                </a:moveTo>
                <a:lnTo>
                  <a:pt x="87" y="2"/>
                </a:lnTo>
                <a:lnTo>
                  <a:pt x="605" y="67"/>
                </a:lnTo>
                <a:lnTo>
                  <a:pt x="607" y="103"/>
                </a:lnTo>
                <a:lnTo>
                  <a:pt x="602" y="118"/>
                </a:lnTo>
                <a:lnTo>
                  <a:pt x="597" y="132"/>
                </a:lnTo>
                <a:lnTo>
                  <a:pt x="595" y="184"/>
                </a:lnTo>
                <a:lnTo>
                  <a:pt x="592" y="224"/>
                </a:lnTo>
                <a:lnTo>
                  <a:pt x="587" y="261"/>
                </a:lnTo>
                <a:lnTo>
                  <a:pt x="587" y="299"/>
                </a:lnTo>
                <a:lnTo>
                  <a:pt x="583" y="337"/>
                </a:lnTo>
                <a:lnTo>
                  <a:pt x="580" y="385"/>
                </a:lnTo>
                <a:lnTo>
                  <a:pt x="578" y="421"/>
                </a:lnTo>
                <a:lnTo>
                  <a:pt x="573" y="451"/>
                </a:lnTo>
                <a:lnTo>
                  <a:pt x="570" y="491"/>
                </a:lnTo>
                <a:lnTo>
                  <a:pt x="568" y="521"/>
                </a:lnTo>
                <a:lnTo>
                  <a:pt x="564" y="572"/>
                </a:lnTo>
                <a:lnTo>
                  <a:pt x="562" y="602"/>
                </a:lnTo>
                <a:lnTo>
                  <a:pt x="560" y="615"/>
                </a:lnTo>
                <a:lnTo>
                  <a:pt x="521" y="615"/>
                </a:lnTo>
                <a:lnTo>
                  <a:pt x="489" y="610"/>
                </a:lnTo>
                <a:lnTo>
                  <a:pt x="449" y="605"/>
                </a:lnTo>
                <a:lnTo>
                  <a:pt x="419" y="602"/>
                </a:lnTo>
                <a:lnTo>
                  <a:pt x="387" y="597"/>
                </a:lnTo>
                <a:lnTo>
                  <a:pt x="354" y="594"/>
                </a:lnTo>
                <a:lnTo>
                  <a:pt x="317" y="593"/>
                </a:lnTo>
                <a:lnTo>
                  <a:pt x="292" y="586"/>
                </a:lnTo>
                <a:lnTo>
                  <a:pt x="262" y="586"/>
                </a:lnTo>
                <a:lnTo>
                  <a:pt x="238" y="582"/>
                </a:lnTo>
                <a:lnTo>
                  <a:pt x="230" y="586"/>
                </a:lnTo>
                <a:lnTo>
                  <a:pt x="230" y="593"/>
                </a:lnTo>
                <a:lnTo>
                  <a:pt x="228" y="597"/>
                </a:lnTo>
                <a:lnTo>
                  <a:pt x="227" y="599"/>
                </a:lnTo>
                <a:lnTo>
                  <a:pt x="206" y="599"/>
                </a:lnTo>
                <a:lnTo>
                  <a:pt x="190" y="597"/>
                </a:lnTo>
                <a:lnTo>
                  <a:pt x="170" y="591"/>
                </a:lnTo>
                <a:lnTo>
                  <a:pt x="149" y="586"/>
                </a:lnTo>
                <a:lnTo>
                  <a:pt x="131" y="586"/>
                </a:lnTo>
                <a:lnTo>
                  <a:pt x="96" y="586"/>
                </a:lnTo>
                <a:lnTo>
                  <a:pt x="82" y="586"/>
                </a:lnTo>
                <a:lnTo>
                  <a:pt x="76" y="602"/>
                </a:lnTo>
                <a:lnTo>
                  <a:pt x="76" y="629"/>
                </a:lnTo>
                <a:lnTo>
                  <a:pt x="49" y="629"/>
                </a:lnTo>
                <a:lnTo>
                  <a:pt x="23" y="626"/>
                </a:lnTo>
                <a:lnTo>
                  <a:pt x="0" y="623"/>
                </a:lnTo>
                <a:lnTo>
                  <a:pt x="9" y="545"/>
                </a:lnTo>
                <a:lnTo>
                  <a:pt x="20" y="477"/>
                </a:lnTo>
                <a:lnTo>
                  <a:pt x="28" y="427"/>
                </a:lnTo>
                <a:lnTo>
                  <a:pt x="33" y="391"/>
                </a:lnTo>
                <a:lnTo>
                  <a:pt x="41" y="329"/>
                </a:lnTo>
                <a:lnTo>
                  <a:pt x="46" y="294"/>
                </a:lnTo>
                <a:lnTo>
                  <a:pt x="50" y="245"/>
                </a:lnTo>
                <a:lnTo>
                  <a:pt x="60" y="192"/>
                </a:lnTo>
                <a:lnTo>
                  <a:pt x="68" y="138"/>
                </a:lnTo>
                <a:lnTo>
                  <a:pt x="74" y="97"/>
                </a:lnTo>
                <a:lnTo>
                  <a:pt x="77" y="54"/>
                </a:lnTo>
                <a:lnTo>
                  <a:pt x="87" y="0"/>
                </a:lnTo>
                <a:close/>
              </a:path>
            </a:pathLst>
          </a:custGeom>
          <a:pattFill prst="wdUpDiag">
            <a:fgClr>
              <a:srgbClr val="85AED7"/>
            </a:fgClr>
            <a:bgClr>
              <a:schemeClr val="bg1"/>
            </a:bgClr>
          </a:patt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36" name="Freeform 9"/>
          <p:cNvSpPr>
            <a:spLocks/>
          </p:cNvSpPr>
          <p:nvPr/>
        </p:nvSpPr>
        <p:spPr bwMode="auto">
          <a:xfrm>
            <a:off x="1446148" y="2055515"/>
            <a:ext cx="935070" cy="814982"/>
          </a:xfrm>
          <a:custGeom>
            <a:avLst/>
            <a:gdLst>
              <a:gd name="T0" fmla="*/ 176 w 693"/>
              <a:gd name="T1" fmla="*/ 7 h 604"/>
              <a:gd name="T2" fmla="*/ 170 w 693"/>
              <a:gd name="T3" fmla="*/ 19 h 604"/>
              <a:gd name="T4" fmla="*/ 165 w 693"/>
              <a:gd name="T5" fmla="*/ 34 h 604"/>
              <a:gd name="T6" fmla="*/ 162 w 693"/>
              <a:gd name="T7" fmla="*/ 50 h 604"/>
              <a:gd name="T8" fmla="*/ 156 w 693"/>
              <a:gd name="T9" fmla="*/ 65 h 604"/>
              <a:gd name="T10" fmla="*/ 138 w 693"/>
              <a:gd name="T11" fmla="*/ 96 h 604"/>
              <a:gd name="T12" fmla="*/ 95 w 693"/>
              <a:gd name="T13" fmla="*/ 188 h 604"/>
              <a:gd name="T14" fmla="*/ 60 w 693"/>
              <a:gd name="T15" fmla="*/ 280 h 604"/>
              <a:gd name="T16" fmla="*/ 57 w 693"/>
              <a:gd name="T17" fmla="*/ 286 h 604"/>
              <a:gd name="T18" fmla="*/ 44 w 693"/>
              <a:gd name="T19" fmla="*/ 289 h 604"/>
              <a:gd name="T20" fmla="*/ 25 w 693"/>
              <a:gd name="T21" fmla="*/ 315 h 604"/>
              <a:gd name="T22" fmla="*/ 11 w 693"/>
              <a:gd name="T23" fmla="*/ 340 h 604"/>
              <a:gd name="T24" fmla="*/ 11 w 693"/>
              <a:gd name="T25" fmla="*/ 358 h 604"/>
              <a:gd name="T26" fmla="*/ 8 w 693"/>
              <a:gd name="T27" fmla="*/ 374 h 604"/>
              <a:gd name="T28" fmla="*/ 5 w 693"/>
              <a:gd name="T29" fmla="*/ 396 h 604"/>
              <a:gd name="T30" fmla="*/ 3 w 693"/>
              <a:gd name="T31" fmla="*/ 417 h 604"/>
              <a:gd name="T32" fmla="*/ 0 w 693"/>
              <a:gd name="T33" fmla="*/ 439 h 604"/>
              <a:gd name="T34" fmla="*/ 551 w 693"/>
              <a:gd name="T35" fmla="*/ 604 h 604"/>
              <a:gd name="T36" fmla="*/ 558 w 693"/>
              <a:gd name="T37" fmla="*/ 571 h 604"/>
              <a:gd name="T38" fmla="*/ 562 w 693"/>
              <a:gd name="T39" fmla="*/ 553 h 604"/>
              <a:gd name="T40" fmla="*/ 567 w 693"/>
              <a:gd name="T41" fmla="*/ 536 h 604"/>
              <a:gd name="T42" fmla="*/ 575 w 693"/>
              <a:gd name="T43" fmla="*/ 496 h 604"/>
              <a:gd name="T44" fmla="*/ 586 w 693"/>
              <a:gd name="T45" fmla="*/ 459 h 604"/>
              <a:gd name="T46" fmla="*/ 594 w 693"/>
              <a:gd name="T47" fmla="*/ 428 h 604"/>
              <a:gd name="T48" fmla="*/ 608 w 693"/>
              <a:gd name="T49" fmla="*/ 396 h 604"/>
              <a:gd name="T50" fmla="*/ 616 w 693"/>
              <a:gd name="T51" fmla="*/ 380 h 604"/>
              <a:gd name="T52" fmla="*/ 615 w 693"/>
              <a:gd name="T53" fmla="*/ 362 h 604"/>
              <a:gd name="T54" fmla="*/ 599 w 693"/>
              <a:gd name="T55" fmla="*/ 351 h 604"/>
              <a:gd name="T56" fmla="*/ 605 w 693"/>
              <a:gd name="T57" fmla="*/ 331 h 604"/>
              <a:gd name="T58" fmla="*/ 627 w 693"/>
              <a:gd name="T59" fmla="*/ 310 h 604"/>
              <a:gd name="T60" fmla="*/ 642 w 693"/>
              <a:gd name="T61" fmla="*/ 301 h 604"/>
              <a:gd name="T62" fmla="*/ 648 w 693"/>
              <a:gd name="T63" fmla="*/ 281 h 604"/>
              <a:gd name="T64" fmla="*/ 666 w 693"/>
              <a:gd name="T65" fmla="*/ 261 h 604"/>
              <a:gd name="T66" fmla="*/ 680 w 693"/>
              <a:gd name="T67" fmla="*/ 242 h 604"/>
              <a:gd name="T68" fmla="*/ 691 w 693"/>
              <a:gd name="T69" fmla="*/ 224 h 604"/>
              <a:gd name="T70" fmla="*/ 686 w 693"/>
              <a:gd name="T71" fmla="*/ 207 h 604"/>
              <a:gd name="T72" fmla="*/ 673 w 693"/>
              <a:gd name="T73" fmla="*/ 188 h 604"/>
              <a:gd name="T74" fmla="*/ 521 w 693"/>
              <a:gd name="T75" fmla="*/ 137 h 604"/>
              <a:gd name="T76" fmla="*/ 500 w 693"/>
              <a:gd name="T77" fmla="*/ 137 h 604"/>
              <a:gd name="T78" fmla="*/ 481 w 693"/>
              <a:gd name="T79" fmla="*/ 131 h 604"/>
              <a:gd name="T80" fmla="*/ 464 w 693"/>
              <a:gd name="T81" fmla="*/ 137 h 604"/>
              <a:gd name="T82" fmla="*/ 443 w 693"/>
              <a:gd name="T83" fmla="*/ 131 h 604"/>
              <a:gd name="T84" fmla="*/ 422 w 693"/>
              <a:gd name="T85" fmla="*/ 135 h 604"/>
              <a:gd name="T86" fmla="*/ 395 w 693"/>
              <a:gd name="T87" fmla="*/ 129 h 604"/>
              <a:gd name="T88" fmla="*/ 357 w 693"/>
              <a:gd name="T89" fmla="*/ 124 h 604"/>
              <a:gd name="T90" fmla="*/ 345 w 693"/>
              <a:gd name="T91" fmla="*/ 118 h 604"/>
              <a:gd name="T92" fmla="*/ 329 w 693"/>
              <a:gd name="T93" fmla="*/ 105 h 604"/>
              <a:gd name="T94" fmla="*/ 306 w 693"/>
              <a:gd name="T95" fmla="*/ 102 h 604"/>
              <a:gd name="T96" fmla="*/ 289 w 693"/>
              <a:gd name="T97" fmla="*/ 105 h 604"/>
              <a:gd name="T98" fmla="*/ 260 w 693"/>
              <a:gd name="T99" fmla="*/ 102 h 604"/>
              <a:gd name="T100" fmla="*/ 237 w 693"/>
              <a:gd name="T101" fmla="*/ 77 h 604"/>
              <a:gd name="T102" fmla="*/ 240 w 693"/>
              <a:gd name="T103" fmla="*/ 38 h 604"/>
              <a:gd name="T104" fmla="*/ 232 w 693"/>
              <a:gd name="T105" fmla="*/ 24 h 604"/>
              <a:gd name="T106" fmla="*/ 211 w 693"/>
              <a:gd name="T107" fmla="*/ 10 h 604"/>
              <a:gd name="T108" fmla="*/ 189 w 693"/>
              <a:gd name="T109" fmla="*/ 0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3"/>
              <a:gd name="T166" fmla="*/ 0 h 604"/>
              <a:gd name="T167" fmla="*/ 693 w 693"/>
              <a:gd name="T168" fmla="*/ 604 h 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3" h="604">
                <a:moveTo>
                  <a:pt x="181" y="2"/>
                </a:moveTo>
                <a:lnTo>
                  <a:pt x="176" y="7"/>
                </a:lnTo>
                <a:lnTo>
                  <a:pt x="173" y="13"/>
                </a:lnTo>
                <a:lnTo>
                  <a:pt x="170" y="19"/>
                </a:lnTo>
                <a:lnTo>
                  <a:pt x="168" y="27"/>
                </a:lnTo>
                <a:lnTo>
                  <a:pt x="165" y="34"/>
                </a:lnTo>
                <a:lnTo>
                  <a:pt x="165" y="42"/>
                </a:lnTo>
                <a:lnTo>
                  <a:pt x="162" y="50"/>
                </a:lnTo>
                <a:lnTo>
                  <a:pt x="157" y="59"/>
                </a:lnTo>
                <a:lnTo>
                  <a:pt x="156" y="65"/>
                </a:lnTo>
                <a:lnTo>
                  <a:pt x="151" y="73"/>
                </a:lnTo>
                <a:lnTo>
                  <a:pt x="138" y="96"/>
                </a:lnTo>
                <a:lnTo>
                  <a:pt x="122" y="129"/>
                </a:lnTo>
                <a:lnTo>
                  <a:pt x="95" y="188"/>
                </a:lnTo>
                <a:lnTo>
                  <a:pt x="57" y="272"/>
                </a:lnTo>
                <a:lnTo>
                  <a:pt x="60" y="280"/>
                </a:lnTo>
                <a:lnTo>
                  <a:pt x="59" y="283"/>
                </a:lnTo>
                <a:lnTo>
                  <a:pt x="57" y="286"/>
                </a:lnTo>
                <a:lnTo>
                  <a:pt x="49" y="288"/>
                </a:lnTo>
                <a:lnTo>
                  <a:pt x="44" y="289"/>
                </a:lnTo>
                <a:lnTo>
                  <a:pt x="32" y="301"/>
                </a:lnTo>
                <a:lnTo>
                  <a:pt x="25" y="315"/>
                </a:lnTo>
                <a:lnTo>
                  <a:pt x="16" y="331"/>
                </a:lnTo>
                <a:lnTo>
                  <a:pt x="11" y="340"/>
                </a:lnTo>
                <a:lnTo>
                  <a:pt x="11" y="348"/>
                </a:lnTo>
                <a:lnTo>
                  <a:pt x="11" y="358"/>
                </a:lnTo>
                <a:lnTo>
                  <a:pt x="9" y="364"/>
                </a:lnTo>
                <a:lnTo>
                  <a:pt x="8" y="374"/>
                </a:lnTo>
                <a:lnTo>
                  <a:pt x="6" y="383"/>
                </a:lnTo>
                <a:lnTo>
                  <a:pt x="5" y="396"/>
                </a:lnTo>
                <a:lnTo>
                  <a:pt x="5" y="407"/>
                </a:lnTo>
                <a:lnTo>
                  <a:pt x="3" y="417"/>
                </a:lnTo>
                <a:lnTo>
                  <a:pt x="1" y="424"/>
                </a:lnTo>
                <a:lnTo>
                  <a:pt x="0" y="439"/>
                </a:lnTo>
                <a:lnTo>
                  <a:pt x="316" y="545"/>
                </a:lnTo>
                <a:lnTo>
                  <a:pt x="551" y="604"/>
                </a:lnTo>
                <a:lnTo>
                  <a:pt x="556" y="580"/>
                </a:lnTo>
                <a:lnTo>
                  <a:pt x="558" y="571"/>
                </a:lnTo>
                <a:lnTo>
                  <a:pt x="561" y="564"/>
                </a:lnTo>
                <a:lnTo>
                  <a:pt x="562" y="553"/>
                </a:lnTo>
                <a:lnTo>
                  <a:pt x="564" y="544"/>
                </a:lnTo>
                <a:lnTo>
                  <a:pt x="567" y="536"/>
                </a:lnTo>
                <a:lnTo>
                  <a:pt x="570" y="525"/>
                </a:lnTo>
                <a:lnTo>
                  <a:pt x="575" y="496"/>
                </a:lnTo>
                <a:lnTo>
                  <a:pt x="583" y="475"/>
                </a:lnTo>
                <a:lnTo>
                  <a:pt x="586" y="459"/>
                </a:lnTo>
                <a:lnTo>
                  <a:pt x="589" y="442"/>
                </a:lnTo>
                <a:lnTo>
                  <a:pt x="594" y="428"/>
                </a:lnTo>
                <a:lnTo>
                  <a:pt x="599" y="415"/>
                </a:lnTo>
                <a:lnTo>
                  <a:pt x="608" y="396"/>
                </a:lnTo>
                <a:lnTo>
                  <a:pt x="612" y="391"/>
                </a:lnTo>
                <a:lnTo>
                  <a:pt x="616" y="380"/>
                </a:lnTo>
                <a:lnTo>
                  <a:pt x="619" y="372"/>
                </a:lnTo>
                <a:lnTo>
                  <a:pt x="615" y="362"/>
                </a:lnTo>
                <a:lnTo>
                  <a:pt x="608" y="358"/>
                </a:lnTo>
                <a:lnTo>
                  <a:pt x="599" y="351"/>
                </a:lnTo>
                <a:lnTo>
                  <a:pt x="600" y="340"/>
                </a:lnTo>
                <a:lnTo>
                  <a:pt x="605" y="331"/>
                </a:lnTo>
                <a:lnTo>
                  <a:pt x="619" y="315"/>
                </a:lnTo>
                <a:lnTo>
                  <a:pt x="627" y="310"/>
                </a:lnTo>
                <a:lnTo>
                  <a:pt x="634" y="305"/>
                </a:lnTo>
                <a:lnTo>
                  <a:pt x="642" y="301"/>
                </a:lnTo>
                <a:lnTo>
                  <a:pt x="645" y="293"/>
                </a:lnTo>
                <a:lnTo>
                  <a:pt x="648" y="281"/>
                </a:lnTo>
                <a:lnTo>
                  <a:pt x="659" y="272"/>
                </a:lnTo>
                <a:lnTo>
                  <a:pt x="666" y="261"/>
                </a:lnTo>
                <a:lnTo>
                  <a:pt x="673" y="250"/>
                </a:lnTo>
                <a:lnTo>
                  <a:pt x="680" y="242"/>
                </a:lnTo>
                <a:lnTo>
                  <a:pt x="688" y="231"/>
                </a:lnTo>
                <a:lnTo>
                  <a:pt x="691" y="224"/>
                </a:lnTo>
                <a:lnTo>
                  <a:pt x="693" y="216"/>
                </a:lnTo>
                <a:lnTo>
                  <a:pt x="686" y="207"/>
                </a:lnTo>
                <a:lnTo>
                  <a:pt x="677" y="197"/>
                </a:lnTo>
                <a:lnTo>
                  <a:pt x="673" y="188"/>
                </a:lnTo>
                <a:lnTo>
                  <a:pt x="672" y="178"/>
                </a:lnTo>
                <a:lnTo>
                  <a:pt x="521" y="137"/>
                </a:lnTo>
                <a:lnTo>
                  <a:pt x="510" y="138"/>
                </a:lnTo>
                <a:lnTo>
                  <a:pt x="500" y="137"/>
                </a:lnTo>
                <a:lnTo>
                  <a:pt x="491" y="134"/>
                </a:lnTo>
                <a:lnTo>
                  <a:pt x="481" y="131"/>
                </a:lnTo>
                <a:lnTo>
                  <a:pt x="472" y="132"/>
                </a:lnTo>
                <a:lnTo>
                  <a:pt x="464" y="137"/>
                </a:lnTo>
                <a:lnTo>
                  <a:pt x="451" y="134"/>
                </a:lnTo>
                <a:lnTo>
                  <a:pt x="443" y="131"/>
                </a:lnTo>
                <a:lnTo>
                  <a:pt x="432" y="134"/>
                </a:lnTo>
                <a:lnTo>
                  <a:pt x="422" y="135"/>
                </a:lnTo>
                <a:lnTo>
                  <a:pt x="407" y="135"/>
                </a:lnTo>
                <a:lnTo>
                  <a:pt x="395" y="129"/>
                </a:lnTo>
                <a:lnTo>
                  <a:pt x="392" y="123"/>
                </a:lnTo>
                <a:lnTo>
                  <a:pt x="357" y="124"/>
                </a:lnTo>
                <a:lnTo>
                  <a:pt x="349" y="124"/>
                </a:lnTo>
                <a:lnTo>
                  <a:pt x="345" y="118"/>
                </a:lnTo>
                <a:lnTo>
                  <a:pt x="340" y="111"/>
                </a:lnTo>
                <a:lnTo>
                  <a:pt x="329" y="105"/>
                </a:lnTo>
                <a:lnTo>
                  <a:pt x="316" y="104"/>
                </a:lnTo>
                <a:lnTo>
                  <a:pt x="306" y="102"/>
                </a:lnTo>
                <a:lnTo>
                  <a:pt x="300" y="104"/>
                </a:lnTo>
                <a:lnTo>
                  <a:pt x="289" y="105"/>
                </a:lnTo>
                <a:lnTo>
                  <a:pt x="273" y="105"/>
                </a:lnTo>
                <a:lnTo>
                  <a:pt x="260" y="102"/>
                </a:lnTo>
                <a:lnTo>
                  <a:pt x="244" y="92"/>
                </a:lnTo>
                <a:lnTo>
                  <a:pt x="237" y="77"/>
                </a:lnTo>
                <a:lnTo>
                  <a:pt x="237" y="65"/>
                </a:lnTo>
                <a:lnTo>
                  <a:pt x="240" y="38"/>
                </a:lnTo>
                <a:lnTo>
                  <a:pt x="237" y="34"/>
                </a:lnTo>
                <a:lnTo>
                  <a:pt x="232" y="24"/>
                </a:lnTo>
                <a:lnTo>
                  <a:pt x="222" y="16"/>
                </a:lnTo>
                <a:lnTo>
                  <a:pt x="211" y="10"/>
                </a:lnTo>
                <a:lnTo>
                  <a:pt x="197" y="5"/>
                </a:lnTo>
                <a:lnTo>
                  <a:pt x="189" y="0"/>
                </a:lnTo>
                <a:lnTo>
                  <a:pt x="181" y="2"/>
                </a:lnTo>
                <a:close/>
              </a:path>
            </a:pathLst>
          </a:custGeom>
          <a:pattFill prst="wdUpDiag">
            <a:fgClr>
              <a:srgbClr val="85AED7"/>
            </a:fgClr>
            <a:bgClr>
              <a:schemeClr val="bg1"/>
            </a:bgClr>
          </a:patt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37" name="Freeform 10"/>
          <p:cNvSpPr>
            <a:spLocks/>
          </p:cNvSpPr>
          <p:nvPr/>
        </p:nvSpPr>
        <p:spPr bwMode="auto">
          <a:xfrm>
            <a:off x="1688274" y="1708444"/>
            <a:ext cx="770454" cy="604490"/>
          </a:xfrm>
          <a:custGeom>
            <a:avLst/>
            <a:gdLst>
              <a:gd name="T0" fmla="*/ 183 w 571"/>
              <a:gd name="T1" fmla="*/ 17 h 448"/>
              <a:gd name="T2" fmla="*/ 199 w 571"/>
              <a:gd name="T3" fmla="*/ 38 h 448"/>
              <a:gd name="T4" fmla="*/ 188 w 571"/>
              <a:gd name="T5" fmla="*/ 50 h 448"/>
              <a:gd name="T6" fmla="*/ 177 w 571"/>
              <a:gd name="T7" fmla="*/ 62 h 448"/>
              <a:gd name="T8" fmla="*/ 185 w 571"/>
              <a:gd name="T9" fmla="*/ 76 h 448"/>
              <a:gd name="T10" fmla="*/ 185 w 571"/>
              <a:gd name="T11" fmla="*/ 104 h 448"/>
              <a:gd name="T12" fmla="*/ 175 w 571"/>
              <a:gd name="T13" fmla="*/ 127 h 448"/>
              <a:gd name="T14" fmla="*/ 166 w 571"/>
              <a:gd name="T15" fmla="*/ 133 h 448"/>
              <a:gd name="T16" fmla="*/ 154 w 571"/>
              <a:gd name="T17" fmla="*/ 128 h 448"/>
              <a:gd name="T18" fmla="*/ 142 w 571"/>
              <a:gd name="T19" fmla="*/ 147 h 448"/>
              <a:gd name="T20" fmla="*/ 126 w 571"/>
              <a:gd name="T21" fmla="*/ 160 h 448"/>
              <a:gd name="T22" fmla="*/ 107 w 571"/>
              <a:gd name="T23" fmla="*/ 162 h 448"/>
              <a:gd name="T24" fmla="*/ 110 w 571"/>
              <a:gd name="T25" fmla="*/ 146 h 448"/>
              <a:gd name="T26" fmla="*/ 124 w 571"/>
              <a:gd name="T27" fmla="*/ 130 h 448"/>
              <a:gd name="T28" fmla="*/ 142 w 571"/>
              <a:gd name="T29" fmla="*/ 117 h 448"/>
              <a:gd name="T30" fmla="*/ 154 w 571"/>
              <a:gd name="T31" fmla="*/ 108 h 448"/>
              <a:gd name="T32" fmla="*/ 156 w 571"/>
              <a:gd name="T33" fmla="*/ 93 h 448"/>
              <a:gd name="T34" fmla="*/ 129 w 571"/>
              <a:gd name="T35" fmla="*/ 77 h 448"/>
              <a:gd name="T36" fmla="*/ 96 w 571"/>
              <a:gd name="T37" fmla="*/ 62 h 448"/>
              <a:gd name="T38" fmla="*/ 37 w 571"/>
              <a:gd name="T39" fmla="*/ 17 h 448"/>
              <a:gd name="T40" fmla="*/ 21 w 571"/>
              <a:gd name="T41" fmla="*/ 39 h 448"/>
              <a:gd name="T42" fmla="*/ 18 w 571"/>
              <a:gd name="T43" fmla="*/ 57 h 448"/>
              <a:gd name="T44" fmla="*/ 27 w 571"/>
              <a:gd name="T45" fmla="*/ 76 h 448"/>
              <a:gd name="T46" fmla="*/ 23 w 571"/>
              <a:gd name="T47" fmla="*/ 111 h 448"/>
              <a:gd name="T48" fmla="*/ 21 w 571"/>
              <a:gd name="T49" fmla="*/ 143 h 448"/>
              <a:gd name="T50" fmla="*/ 16 w 571"/>
              <a:gd name="T51" fmla="*/ 165 h 448"/>
              <a:gd name="T52" fmla="*/ 29 w 571"/>
              <a:gd name="T53" fmla="*/ 176 h 448"/>
              <a:gd name="T54" fmla="*/ 16 w 571"/>
              <a:gd name="T55" fmla="*/ 190 h 448"/>
              <a:gd name="T56" fmla="*/ 18 w 571"/>
              <a:gd name="T57" fmla="*/ 205 h 448"/>
              <a:gd name="T58" fmla="*/ 19 w 571"/>
              <a:gd name="T59" fmla="*/ 222 h 448"/>
              <a:gd name="T60" fmla="*/ 8 w 571"/>
              <a:gd name="T61" fmla="*/ 217 h 448"/>
              <a:gd name="T62" fmla="*/ 5 w 571"/>
              <a:gd name="T63" fmla="*/ 235 h 448"/>
              <a:gd name="T64" fmla="*/ 7 w 571"/>
              <a:gd name="T65" fmla="*/ 254 h 448"/>
              <a:gd name="T66" fmla="*/ 34 w 571"/>
              <a:gd name="T67" fmla="*/ 266 h 448"/>
              <a:gd name="T68" fmla="*/ 50 w 571"/>
              <a:gd name="T69" fmla="*/ 287 h 448"/>
              <a:gd name="T70" fmla="*/ 59 w 571"/>
              <a:gd name="T71" fmla="*/ 319 h 448"/>
              <a:gd name="T72" fmla="*/ 65 w 571"/>
              <a:gd name="T73" fmla="*/ 363 h 448"/>
              <a:gd name="T74" fmla="*/ 89 w 571"/>
              <a:gd name="T75" fmla="*/ 376 h 448"/>
              <a:gd name="T76" fmla="*/ 126 w 571"/>
              <a:gd name="T77" fmla="*/ 373 h 448"/>
              <a:gd name="T78" fmla="*/ 156 w 571"/>
              <a:gd name="T79" fmla="*/ 379 h 448"/>
              <a:gd name="T80" fmla="*/ 213 w 571"/>
              <a:gd name="T81" fmla="*/ 392 h 448"/>
              <a:gd name="T82" fmla="*/ 239 w 571"/>
              <a:gd name="T83" fmla="*/ 406 h 448"/>
              <a:gd name="T84" fmla="*/ 285 w 571"/>
              <a:gd name="T85" fmla="*/ 406 h 448"/>
              <a:gd name="T86" fmla="*/ 310 w 571"/>
              <a:gd name="T87" fmla="*/ 403 h 448"/>
              <a:gd name="T88" fmla="*/ 342 w 571"/>
              <a:gd name="T89" fmla="*/ 408 h 448"/>
              <a:gd name="T90" fmla="*/ 493 w 571"/>
              <a:gd name="T91" fmla="*/ 427 h 448"/>
              <a:gd name="T92" fmla="*/ 494 w 571"/>
              <a:gd name="T93" fmla="*/ 397 h 448"/>
              <a:gd name="T94" fmla="*/ 509 w 571"/>
              <a:gd name="T95" fmla="*/ 344 h 448"/>
              <a:gd name="T96" fmla="*/ 525 w 571"/>
              <a:gd name="T97" fmla="*/ 282 h 448"/>
              <a:gd name="T98" fmla="*/ 541 w 571"/>
              <a:gd name="T99" fmla="*/ 228 h 448"/>
              <a:gd name="T100" fmla="*/ 560 w 571"/>
              <a:gd name="T101" fmla="*/ 158 h 448"/>
              <a:gd name="T102" fmla="*/ 185 w 571"/>
              <a:gd name="T103" fmla="*/ 0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
              <a:gd name="T157" fmla="*/ 0 h 448"/>
              <a:gd name="T158" fmla="*/ 571 w 571"/>
              <a:gd name="T159" fmla="*/ 448 h 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 h="448">
                <a:moveTo>
                  <a:pt x="185" y="0"/>
                </a:moveTo>
                <a:lnTo>
                  <a:pt x="181" y="12"/>
                </a:lnTo>
                <a:lnTo>
                  <a:pt x="183" y="17"/>
                </a:lnTo>
                <a:lnTo>
                  <a:pt x="189" y="23"/>
                </a:lnTo>
                <a:lnTo>
                  <a:pt x="196" y="31"/>
                </a:lnTo>
                <a:lnTo>
                  <a:pt x="199" y="38"/>
                </a:lnTo>
                <a:lnTo>
                  <a:pt x="197" y="39"/>
                </a:lnTo>
                <a:lnTo>
                  <a:pt x="193" y="44"/>
                </a:lnTo>
                <a:lnTo>
                  <a:pt x="188" y="50"/>
                </a:lnTo>
                <a:lnTo>
                  <a:pt x="185" y="52"/>
                </a:lnTo>
                <a:lnTo>
                  <a:pt x="178" y="57"/>
                </a:lnTo>
                <a:lnTo>
                  <a:pt x="177" y="62"/>
                </a:lnTo>
                <a:lnTo>
                  <a:pt x="178" y="65"/>
                </a:lnTo>
                <a:lnTo>
                  <a:pt x="185" y="71"/>
                </a:lnTo>
                <a:lnTo>
                  <a:pt x="185" y="76"/>
                </a:lnTo>
                <a:lnTo>
                  <a:pt x="185" y="84"/>
                </a:lnTo>
                <a:lnTo>
                  <a:pt x="185" y="92"/>
                </a:lnTo>
                <a:lnTo>
                  <a:pt x="185" y="104"/>
                </a:lnTo>
                <a:lnTo>
                  <a:pt x="183" y="111"/>
                </a:lnTo>
                <a:lnTo>
                  <a:pt x="178" y="120"/>
                </a:lnTo>
                <a:lnTo>
                  <a:pt x="175" y="127"/>
                </a:lnTo>
                <a:lnTo>
                  <a:pt x="172" y="131"/>
                </a:lnTo>
                <a:lnTo>
                  <a:pt x="170" y="136"/>
                </a:lnTo>
                <a:lnTo>
                  <a:pt x="166" y="133"/>
                </a:lnTo>
                <a:lnTo>
                  <a:pt x="166" y="127"/>
                </a:lnTo>
                <a:lnTo>
                  <a:pt x="159" y="125"/>
                </a:lnTo>
                <a:lnTo>
                  <a:pt x="154" y="128"/>
                </a:lnTo>
                <a:lnTo>
                  <a:pt x="148" y="131"/>
                </a:lnTo>
                <a:lnTo>
                  <a:pt x="143" y="139"/>
                </a:lnTo>
                <a:lnTo>
                  <a:pt x="142" y="147"/>
                </a:lnTo>
                <a:lnTo>
                  <a:pt x="139" y="154"/>
                </a:lnTo>
                <a:lnTo>
                  <a:pt x="134" y="158"/>
                </a:lnTo>
                <a:lnTo>
                  <a:pt x="126" y="160"/>
                </a:lnTo>
                <a:lnTo>
                  <a:pt x="121" y="163"/>
                </a:lnTo>
                <a:lnTo>
                  <a:pt x="113" y="166"/>
                </a:lnTo>
                <a:lnTo>
                  <a:pt x="107" y="162"/>
                </a:lnTo>
                <a:lnTo>
                  <a:pt x="105" y="158"/>
                </a:lnTo>
                <a:lnTo>
                  <a:pt x="107" y="152"/>
                </a:lnTo>
                <a:lnTo>
                  <a:pt x="110" y="146"/>
                </a:lnTo>
                <a:lnTo>
                  <a:pt x="115" y="139"/>
                </a:lnTo>
                <a:lnTo>
                  <a:pt x="121" y="136"/>
                </a:lnTo>
                <a:lnTo>
                  <a:pt x="124" y="130"/>
                </a:lnTo>
                <a:lnTo>
                  <a:pt x="127" y="125"/>
                </a:lnTo>
                <a:lnTo>
                  <a:pt x="135" y="122"/>
                </a:lnTo>
                <a:lnTo>
                  <a:pt x="142" y="117"/>
                </a:lnTo>
                <a:lnTo>
                  <a:pt x="147" y="114"/>
                </a:lnTo>
                <a:lnTo>
                  <a:pt x="151" y="112"/>
                </a:lnTo>
                <a:lnTo>
                  <a:pt x="154" y="108"/>
                </a:lnTo>
                <a:lnTo>
                  <a:pt x="156" y="103"/>
                </a:lnTo>
                <a:lnTo>
                  <a:pt x="156" y="98"/>
                </a:lnTo>
                <a:lnTo>
                  <a:pt x="156" y="93"/>
                </a:lnTo>
                <a:lnTo>
                  <a:pt x="151" y="90"/>
                </a:lnTo>
                <a:lnTo>
                  <a:pt x="145" y="90"/>
                </a:lnTo>
                <a:lnTo>
                  <a:pt x="129" y="77"/>
                </a:lnTo>
                <a:lnTo>
                  <a:pt x="120" y="71"/>
                </a:lnTo>
                <a:lnTo>
                  <a:pt x="110" y="66"/>
                </a:lnTo>
                <a:lnTo>
                  <a:pt x="96" y="62"/>
                </a:lnTo>
                <a:lnTo>
                  <a:pt x="85" y="55"/>
                </a:lnTo>
                <a:lnTo>
                  <a:pt x="42" y="19"/>
                </a:lnTo>
                <a:lnTo>
                  <a:pt x="37" y="17"/>
                </a:lnTo>
                <a:lnTo>
                  <a:pt x="31" y="22"/>
                </a:lnTo>
                <a:lnTo>
                  <a:pt x="26" y="30"/>
                </a:lnTo>
                <a:lnTo>
                  <a:pt x="21" y="39"/>
                </a:lnTo>
                <a:lnTo>
                  <a:pt x="19" y="46"/>
                </a:lnTo>
                <a:lnTo>
                  <a:pt x="18" y="50"/>
                </a:lnTo>
                <a:lnTo>
                  <a:pt x="18" y="57"/>
                </a:lnTo>
                <a:lnTo>
                  <a:pt x="18" y="62"/>
                </a:lnTo>
                <a:lnTo>
                  <a:pt x="23" y="68"/>
                </a:lnTo>
                <a:lnTo>
                  <a:pt x="27" y="76"/>
                </a:lnTo>
                <a:lnTo>
                  <a:pt x="24" y="89"/>
                </a:lnTo>
                <a:lnTo>
                  <a:pt x="24" y="100"/>
                </a:lnTo>
                <a:lnTo>
                  <a:pt x="23" y="111"/>
                </a:lnTo>
                <a:lnTo>
                  <a:pt x="21" y="125"/>
                </a:lnTo>
                <a:lnTo>
                  <a:pt x="21" y="133"/>
                </a:lnTo>
                <a:lnTo>
                  <a:pt x="21" y="143"/>
                </a:lnTo>
                <a:lnTo>
                  <a:pt x="18" y="149"/>
                </a:lnTo>
                <a:lnTo>
                  <a:pt x="16" y="160"/>
                </a:lnTo>
                <a:lnTo>
                  <a:pt x="16" y="165"/>
                </a:lnTo>
                <a:lnTo>
                  <a:pt x="18" y="170"/>
                </a:lnTo>
                <a:lnTo>
                  <a:pt x="24" y="174"/>
                </a:lnTo>
                <a:lnTo>
                  <a:pt x="29" y="176"/>
                </a:lnTo>
                <a:lnTo>
                  <a:pt x="27" y="181"/>
                </a:lnTo>
                <a:lnTo>
                  <a:pt x="21" y="187"/>
                </a:lnTo>
                <a:lnTo>
                  <a:pt x="16" y="190"/>
                </a:lnTo>
                <a:lnTo>
                  <a:pt x="11" y="197"/>
                </a:lnTo>
                <a:lnTo>
                  <a:pt x="13" y="201"/>
                </a:lnTo>
                <a:lnTo>
                  <a:pt x="18" y="205"/>
                </a:lnTo>
                <a:lnTo>
                  <a:pt x="26" y="208"/>
                </a:lnTo>
                <a:lnTo>
                  <a:pt x="23" y="214"/>
                </a:lnTo>
                <a:lnTo>
                  <a:pt x="19" y="222"/>
                </a:lnTo>
                <a:lnTo>
                  <a:pt x="15" y="225"/>
                </a:lnTo>
                <a:lnTo>
                  <a:pt x="11" y="220"/>
                </a:lnTo>
                <a:lnTo>
                  <a:pt x="8" y="217"/>
                </a:lnTo>
                <a:lnTo>
                  <a:pt x="7" y="224"/>
                </a:lnTo>
                <a:lnTo>
                  <a:pt x="8" y="230"/>
                </a:lnTo>
                <a:lnTo>
                  <a:pt x="5" y="235"/>
                </a:lnTo>
                <a:lnTo>
                  <a:pt x="0" y="241"/>
                </a:lnTo>
                <a:lnTo>
                  <a:pt x="2" y="249"/>
                </a:lnTo>
                <a:lnTo>
                  <a:pt x="7" y="254"/>
                </a:lnTo>
                <a:lnTo>
                  <a:pt x="16" y="259"/>
                </a:lnTo>
                <a:lnTo>
                  <a:pt x="27" y="263"/>
                </a:lnTo>
                <a:lnTo>
                  <a:pt x="34" y="266"/>
                </a:lnTo>
                <a:lnTo>
                  <a:pt x="38" y="271"/>
                </a:lnTo>
                <a:lnTo>
                  <a:pt x="43" y="278"/>
                </a:lnTo>
                <a:lnTo>
                  <a:pt x="50" y="287"/>
                </a:lnTo>
                <a:lnTo>
                  <a:pt x="53" y="294"/>
                </a:lnTo>
                <a:lnTo>
                  <a:pt x="59" y="306"/>
                </a:lnTo>
                <a:lnTo>
                  <a:pt x="59" y="319"/>
                </a:lnTo>
                <a:lnTo>
                  <a:pt x="58" y="332"/>
                </a:lnTo>
                <a:lnTo>
                  <a:pt x="58" y="349"/>
                </a:lnTo>
                <a:lnTo>
                  <a:pt x="65" y="363"/>
                </a:lnTo>
                <a:lnTo>
                  <a:pt x="73" y="367"/>
                </a:lnTo>
                <a:lnTo>
                  <a:pt x="81" y="371"/>
                </a:lnTo>
                <a:lnTo>
                  <a:pt x="89" y="376"/>
                </a:lnTo>
                <a:lnTo>
                  <a:pt x="96" y="376"/>
                </a:lnTo>
                <a:lnTo>
                  <a:pt x="115" y="373"/>
                </a:lnTo>
                <a:lnTo>
                  <a:pt x="126" y="373"/>
                </a:lnTo>
                <a:lnTo>
                  <a:pt x="135" y="371"/>
                </a:lnTo>
                <a:lnTo>
                  <a:pt x="145" y="375"/>
                </a:lnTo>
                <a:lnTo>
                  <a:pt x="156" y="379"/>
                </a:lnTo>
                <a:lnTo>
                  <a:pt x="172" y="394"/>
                </a:lnTo>
                <a:lnTo>
                  <a:pt x="183" y="394"/>
                </a:lnTo>
                <a:lnTo>
                  <a:pt x="213" y="392"/>
                </a:lnTo>
                <a:lnTo>
                  <a:pt x="215" y="398"/>
                </a:lnTo>
                <a:lnTo>
                  <a:pt x="226" y="405"/>
                </a:lnTo>
                <a:lnTo>
                  <a:pt x="239" y="406"/>
                </a:lnTo>
                <a:lnTo>
                  <a:pt x="256" y="402"/>
                </a:lnTo>
                <a:lnTo>
                  <a:pt x="263" y="400"/>
                </a:lnTo>
                <a:lnTo>
                  <a:pt x="285" y="406"/>
                </a:lnTo>
                <a:lnTo>
                  <a:pt x="293" y="402"/>
                </a:lnTo>
                <a:lnTo>
                  <a:pt x="299" y="402"/>
                </a:lnTo>
                <a:lnTo>
                  <a:pt x="310" y="403"/>
                </a:lnTo>
                <a:lnTo>
                  <a:pt x="324" y="408"/>
                </a:lnTo>
                <a:lnTo>
                  <a:pt x="336" y="409"/>
                </a:lnTo>
                <a:lnTo>
                  <a:pt x="342" y="408"/>
                </a:lnTo>
                <a:lnTo>
                  <a:pt x="491" y="448"/>
                </a:lnTo>
                <a:lnTo>
                  <a:pt x="491" y="436"/>
                </a:lnTo>
                <a:lnTo>
                  <a:pt x="493" y="427"/>
                </a:lnTo>
                <a:lnTo>
                  <a:pt x="494" y="417"/>
                </a:lnTo>
                <a:lnTo>
                  <a:pt x="494" y="406"/>
                </a:lnTo>
                <a:lnTo>
                  <a:pt x="494" y="397"/>
                </a:lnTo>
                <a:lnTo>
                  <a:pt x="496" y="381"/>
                </a:lnTo>
                <a:lnTo>
                  <a:pt x="502" y="362"/>
                </a:lnTo>
                <a:lnTo>
                  <a:pt x="509" y="344"/>
                </a:lnTo>
                <a:lnTo>
                  <a:pt x="515" y="325"/>
                </a:lnTo>
                <a:lnTo>
                  <a:pt x="518" y="301"/>
                </a:lnTo>
                <a:lnTo>
                  <a:pt x="525" y="282"/>
                </a:lnTo>
                <a:lnTo>
                  <a:pt x="529" y="266"/>
                </a:lnTo>
                <a:lnTo>
                  <a:pt x="534" y="246"/>
                </a:lnTo>
                <a:lnTo>
                  <a:pt x="541" y="228"/>
                </a:lnTo>
                <a:lnTo>
                  <a:pt x="547" y="209"/>
                </a:lnTo>
                <a:lnTo>
                  <a:pt x="553" y="179"/>
                </a:lnTo>
                <a:lnTo>
                  <a:pt x="560" y="158"/>
                </a:lnTo>
                <a:lnTo>
                  <a:pt x="566" y="135"/>
                </a:lnTo>
                <a:lnTo>
                  <a:pt x="571" y="122"/>
                </a:lnTo>
                <a:lnTo>
                  <a:pt x="185"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38" name="Freeform 11"/>
          <p:cNvSpPr>
            <a:spLocks/>
          </p:cNvSpPr>
          <p:nvPr/>
        </p:nvSpPr>
        <p:spPr bwMode="auto">
          <a:xfrm>
            <a:off x="2193666" y="1857164"/>
            <a:ext cx="698941" cy="1165801"/>
          </a:xfrm>
          <a:custGeom>
            <a:avLst/>
            <a:gdLst>
              <a:gd name="T0" fmla="*/ 262 w 518"/>
              <a:gd name="T1" fmla="*/ 43 h 864"/>
              <a:gd name="T2" fmla="*/ 245 w 518"/>
              <a:gd name="T3" fmla="*/ 86 h 864"/>
              <a:gd name="T4" fmla="*/ 238 w 518"/>
              <a:gd name="T5" fmla="*/ 116 h 864"/>
              <a:gd name="T6" fmla="*/ 250 w 518"/>
              <a:gd name="T7" fmla="*/ 151 h 864"/>
              <a:gd name="T8" fmla="*/ 254 w 518"/>
              <a:gd name="T9" fmla="*/ 176 h 864"/>
              <a:gd name="T10" fmla="*/ 246 w 518"/>
              <a:gd name="T11" fmla="*/ 191 h 864"/>
              <a:gd name="T12" fmla="*/ 256 w 518"/>
              <a:gd name="T13" fmla="*/ 206 h 864"/>
              <a:gd name="T14" fmla="*/ 270 w 518"/>
              <a:gd name="T15" fmla="*/ 222 h 864"/>
              <a:gd name="T16" fmla="*/ 283 w 518"/>
              <a:gd name="T17" fmla="*/ 257 h 864"/>
              <a:gd name="T18" fmla="*/ 293 w 518"/>
              <a:gd name="T19" fmla="*/ 278 h 864"/>
              <a:gd name="T20" fmla="*/ 305 w 518"/>
              <a:gd name="T21" fmla="*/ 300 h 864"/>
              <a:gd name="T22" fmla="*/ 324 w 518"/>
              <a:gd name="T23" fmla="*/ 302 h 864"/>
              <a:gd name="T24" fmla="*/ 320 w 518"/>
              <a:gd name="T25" fmla="*/ 316 h 864"/>
              <a:gd name="T26" fmla="*/ 312 w 518"/>
              <a:gd name="T27" fmla="*/ 334 h 864"/>
              <a:gd name="T28" fmla="*/ 307 w 518"/>
              <a:gd name="T29" fmla="*/ 351 h 864"/>
              <a:gd name="T30" fmla="*/ 300 w 518"/>
              <a:gd name="T31" fmla="*/ 362 h 864"/>
              <a:gd name="T32" fmla="*/ 302 w 518"/>
              <a:gd name="T33" fmla="*/ 380 h 864"/>
              <a:gd name="T34" fmla="*/ 294 w 518"/>
              <a:gd name="T35" fmla="*/ 391 h 864"/>
              <a:gd name="T36" fmla="*/ 288 w 518"/>
              <a:gd name="T37" fmla="*/ 405 h 864"/>
              <a:gd name="T38" fmla="*/ 285 w 518"/>
              <a:gd name="T39" fmla="*/ 415 h 864"/>
              <a:gd name="T40" fmla="*/ 294 w 518"/>
              <a:gd name="T41" fmla="*/ 427 h 864"/>
              <a:gd name="T42" fmla="*/ 304 w 518"/>
              <a:gd name="T43" fmla="*/ 427 h 864"/>
              <a:gd name="T44" fmla="*/ 316 w 518"/>
              <a:gd name="T45" fmla="*/ 423 h 864"/>
              <a:gd name="T46" fmla="*/ 326 w 518"/>
              <a:gd name="T47" fmla="*/ 415 h 864"/>
              <a:gd name="T48" fmla="*/ 335 w 518"/>
              <a:gd name="T49" fmla="*/ 423 h 864"/>
              <a:gd name="T50" fmla="*/ 342 w 518"/>
              <a:gd name="T51" fmla="*/ 469 h 864"/>
              <a:gd name="T52" fmla="*/ 347 w 518"/>
              <a:gd name="T53" fmla="*/ 486 h 864"/>
              <a:gd name="T54" fmla="*/ 351 w 518"/>
              <a:gd name="T55" fmla="*/ 499 h 864"/>
              <a:gd name="T56" fmla="*/ 347 w 518"/>
              <a:gd name="T57" fmla="*/ 513 h 864"/>
              <a:gd name="T58" fmla="*/ 358 w 518"/>
              <a:gd name="T59" fmla="*/ 524 h 864"/>
              <a:gd name="T60" fmla="*/ 370 w 518"/>
              <a:gd name="T61" fmla="*/ 534 h 864"/>
              <a:gd name="T62" fmla="*/ 369 w 518"/>
              <a:gd name="T63" fmla="*/ 551 h 864"/>
              <a:gd name="T64" fmla="*/ 372 w 518"/>
              <a:gd name="T65" fmla="*/ 562 h 864"/>
              <a:gd name="T66" fmla="*/ 380 w 518"/>
              <a:gd name="T67" fmla="*/ 578 h 864"/>
              <a:gd name="T68" fmla="*/ 393 w 518"/>
              <a:gd name="T69" fmla="*/ 566 h 864"/>
              <a:gd name="T70" fmla="*/ 405 w 518"/>
              <a:gd name="T71" fmla="*/ 570 h 864"/>
              <a:gd name="T72" fmla="*/ 420 w 518"/>
              <a:gd name="T73" fmla="*/ 573 h 864"/>
              <a:gd name="T74" fmla="*/ 434 w 518"/>
              <a:gd name="T75" fmla="*/ 566 h 864"/>
              <a:gd name="T76" fmla="*/ 448 w 518"/>
              <a:gd name="T77" fmla="*/ 573 h 864"/>
              <a:gd name="T78" fmla="*/ 464 w 518"/>
              <a:gd name="T79" fmla="*/ 575 h 864"/>
              <a:gd name="T80" fmla="*/ 485 w 518"/>
              <a:gd name="T81" fmla="*/ 578 h 864"/>
              <a:gd name="T82" fmla="*/ 493 w 518"/>
              <a:gd name="T83" fmla="*/ 567 h 864"/>
              <a:gd name="T84" fmla="*/ 505 w 518"/>
              <a:gd name="T85" fmla="*/ 562 h 864"/>
              <a:gd name="T86" fmla="*/ 510 w 518"/>
              <a:gd name="T87" fmla="*/ 581 h 864"/>
              <a:gd name="T88" fmla="*/ 232 w 518"/>
              <a:gd name="T89" fmla="*/ 815 h 864"/>
              <a:gd name="T90" fmla="*/ 29 w 518"/>
              <a:gd name="T91" fmla="*/ 637 h 864"/>
              <a:gd name="T92" fmla="*/ 56 w 518"/>
              <a:gd name="T93" fmla="*/ 550 h 864"/>
              <a:gd name="T94" fmla="*/ 65 w 518"/>
              <a:gd name="T95" fmla="*/ 516 h 864"/>
              <a:gd name="T96" fmla="*/ 48 w 518"/>
              <a:gd name="T97" fmla="*/ 492 h 864"/>
              <a:gd name="T98" fmla="*/ 75 w 518"/>
              <a:gd name="T99" fmla="*/ 459 h 864"/>
              <a:gd name="T100" fmla="*/ 97 w 518"/>
              <a:gd name="T101" fmla="*/ 430 h 864"/>
              <a:gd name="T102" fmla="*/ 124 w 518"/>
              <a:gd name="T103" fmla="*/ 394 h 864"/>
              <a:gd name="T104" fmla="*/ 140 w 518"/>
              <a:gd name="T105" fmla="*/ 362 h 864"/>
              <a:gd name="T106" fmla="*/ 119 w 518"/>
              <a:gd name="T107" fmla="*/ 314 h 864"/>
              <a:gd name="T108" fmla="*/ 121 w 518"/>
              <a:gd name="T109" fmla="*/ 273 h 8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8"/>
              <a:gd name="T166" fmla="*/ 0 h 864"/>
              <a:gd name="T167" fmla="*/ 518 w 518"/>
              <a:gd name="T168" fmla="*/ 864 h 8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8" h="864">
                <a:moveTo>
                  <a:pt x="199" y="0"/>
                </a:moveTo>
                <a:lnTo>
                  <a:pt x="264" y="19"/>
                </a:lnTo>
                <a:lnTo>
                  <a:pt x="262" y="43"/>
                </a:lnTo>
                <a:lnTo>
                  <a:pt x="256" y="63"/>
                </a:lnTo>
                <a:lnTo>
                  <a:pt x="251" y="75"/>
                </a:lnTo>
                <a:lnTo>
                  <a:pt x="245" y="86"/>
                </a:lnTo>
                <a:lnTo>
                  <a:pt x="245" y="102"/>
                </a:lnTo>
                <a:lnTo>
                  <a:pt x="243" y="110"/>
                </a:lnTo>
                <a:lnTo>
                  <a:pt x="238" y="116"/>
                </a:lnTo>
                <a:lnTo>
                  <a:pt x="237" y="130"/>
                </a:lnTo>
                <a:lnTo>
                  <a:pt x="245" y="140"/>
                </a:lnTo>
                <a:lnTo>
                  <a:pt x="250" y="151"/>
                </a:lnTo>
                <a:lnTo>
                  <a:pt x="254" y="162"/>
                </a:lnTo>
                <a:lnTo>
                  <a:pt x="256" y="172"/>
                </a:lnTo>
                <a:lnTo>
                  <a:pt x="254" y="176"/>
                </a:lnTo>
                <a:lnTo>
                  <a:pt x="251" y="179"/>
                </a:lnTo>
                <a:lnTo>
                  <a:pt x="251" y="187"/>
                </a:lnTo>
                <a:lnTo>
                  <a:pt x="246" y="191"/>
                </a:lnTo>
                <a:lnTo>
                  <a:pt x="246" y="195"/>
                </a:lnTo>
                <a:lnTo>
                  <a:pt x="251" y="203"/>
                </a:lnTo>
                <a:lnTo>
                  <a:pt x="256" y="206"/>
                </a:lnTo>
                <a:lnTo>
                  <a:pt x="259" y="214"/>
                </a:lnTo>
                <a:lnTo>
                  <a:pt x="265" y="219"/>
                </a:lnTo>
                <a:lnTo>
                  <a:pt x="270" y="222"/>
                </a:lnTo>
                <a:lnTo>
                  <a:pt x="275" y="235"/>
                </a:lnTo>
                <a:lnTo>
                  <a:pt x="277" y="246"/>
                </a:lnTo>
                <a:lnTo>
                  <a:pt x="283" y="257"/>
                </a:lnTo>
                <a:lnTo>
                  <a:pt x="288" y="264"/>
                </a:lnTo>
                <a:lnTo>
                  <a:pt x="289" y="272"/>
                </a:lnTo>
                <a:lnTo>
                  <a:pt x="293" y="278"/>
                </a:lnTo>
                <a:lnTo>
                  <a:pt x="297" y="286"/>
                </a:lnTo>
                <a:lnTo>
                  <a:pt x="304" y="292"/>
                </a:lnTo>
                <a:lnTo>
                  <a:pt x="305" y="300"/>
                </a:lnTo>
                <a:lnTo>
                  <a:pt x="312" y="303"/>
                </a:lnTo>
                <a:lnTo>
                  <a:pt x="320" y="299"/>
                </a:lnTo>
                <a:lnTo>
                  <a:pt x="324" y="302"/>
                </a:lnTo>
                <a:lnTo>
                  <a:pt x="326" y="307"/>
                </a:lnTo>
                <a:lnTo>
                  <a:pt x="323" y="313"/>
                </a:lnTo>
                <a:lnTo>
                  <a:pt x="320" y="316"/>
                </a:lnTo>
                <a:lnTo>
                  <a:pt x="316" y="319"/>
                </a:lnTo>
                <a:lnTo>
                  <a:pt x="316" y="329"/>
                </a:lnTo>
                <a:lnTo>
                  <a:pt x="312" y="334"/>
                </a:lnTo>
                <a:lnTo>
                  <a:pt x="308" y="340"/>
                </a:lnTo>
                <a:lnTo>
                  <a:pt x="308" y="346"/>
                </a:lnTo>
                <a:lnTo>
                  <a:pt x="307" y="351"/>
                </a:lnTo>
                <a:lnTo>
                  <a:pt x="300" y="353"/>
                </a:lnTo>
                <a:lnTo>
                  <a:pt x="299" y="359"/>
                </a:lnTo>
                <a:lnTo>
                  <a:pt x="300" y="362"/>
                </a:lnTo>
                <a:lnTo>
                  <a:pt x="300" y="369"/>
                </a:lnTo>
                <a:lnTo>
                  <a:pt x="302" y="376"/>
                </a:lnTo>
                <a:lnTo>
                  <a:pt x="302" y="380"/>
                </a:lnTo>
                <a:lnTo>
                  <a:pt x="302" y="386"/>
                </a:lnTo>
                <a:lnTo>
                  <a:pt x="297" y="388"/>
                </a:lnTo>
                <a:lnTo>
                  <a:pt x="294" y="391"/>
                </a:lnTo>
                <a:lnTo>
                  <a:pt x="289" y="392"/>
                </a:lnTo>
                <a:lnTo>
                  <a:pt x="288" y="397"/>
                </a:lnTo>
                <a:lnTo>
                  <a:pt x="288" y="405"/>
                </a:lnTo>
                <a:lnTo>
                  <a:pt x="288" y="410"/>
                </a:lnTo>
                <a:lnTo>
                  <a:pt x="285" y="410"/>
                </a:lnTo>
                <a:lnTo>
                  <a:pt x="285" y="415"/>
                </a:lnTo>
                <a:lnTo>
                  <a:pt x="285" y="419"/>
                </a:lnTo>
                <a:lnTo>
                  <a:pt x="288" y="419"/>
                </a:lnTo>
                <a:lnTo>
                  <a:pt x="294" y="427"/>
                </a:lnTo>
                <a:lnTo>
                  <a:pt x="296" y="430"/>
                </a:lnTo>
                <a:lnTo>
                  <a:pt x="300" y="432"/>
                </a:lnTo>
                <a:lnTo>
                  <a:pt x="304" y="427"/>
                </a:lnTo>
                <a:lnTo>
                  <a:pt x="308" y="426"/>
                </a:lnTo>
                <a:lnTo>
                  <a:pt x="312" y="426"/>
                </a:lnTo>
                <a:lnTo>
                  <a:pt x="316" y="423"/>
                </a:lnTo>
                <a:lnTo>
                  <a:pt x="320" y="423"/>
                </a:lnTo>
                <a:lnTo>
                  <a:pt x="323" y="418"/>
                </a:lnTo>
                <a:lnTo>
                  <a:pt x="326" y="415"/>
                </a:lnTo>
                <a:lnTo>
                  <a:pt x="327" y="415"/>
                </a:lnTo>
                <a:lnTo>
                  <a:pt x="332" y="419"/>
                </a:lnTo>
                <a:lnTo>
                  <a:pt x="335" y="423"/>
                </a:lnTo>
                <a:lnTo>
                  <a:pt x="337" y="424"/>
                </a:lnTo>
                <a:lnTo>
                  <a:pt x="337" y="461"/>
                </a:lnTo>
                <a:lnTo>
                  <a:pt x="342" y="469"/>
                </a:lnTo>
                <a:lnTo>
                  <a:pt x="342" y="470"/>
                </a:lnTo>
                <a:lnTo>
                  <a:pt x="343" y="480"/>
                </a:lnTo>
                <a:lnTo>
                  <a:pt x="347" y="486"/>
                </a:lnTo>
                <a:lnTo>
                  <a:pt x="351" y="489"/>
                </a:lnTo>
                <a:lnTo>
                  <a:pt x="351" y="494"/>
                </a:lnTo>
                <a:lnTo>
                  <a:pt x="351" y="499"/>
                </a:lnTo>
                <a:lnTo>
                  <a:pt x="347" y="507"/>
                </a:lnTo>
                <a:lnTo>
                  <a:pt x="347" y="508"/>
                </a:lnTo>
                <a:lnTo>
                  <a:pt x="347" y="513"/>
                </a:lnTo>
                <a:lnTo>
                  <a:pt x="350" y="516"/>
                </a:lnTo>
                <a:lnTo>
                  <a:pt x="351" y="519"/>
                </a:lnTo>
                <a:lnTo>
                  <a:pt x="358" y="524"/>
                </a:lnTo>
                <a:lnTo>
                  <a:pt x="364" y="524"/>
                </a:lnTo>
                <a:lnTo>
                  <a:pt x="367" y="531"/>
                </a:lnTo>
                <a:lnTo>
                  <a:pt x="370" y="534"/>
                </a:lnTo>
                <a:lnTo>
                  <a:pt x="372" y="540"/>
                </a:lnTo>
                <a:lnTo>
                  <a:pt x="372" y="548"/>
                </a:lnTo>
                <a:lnTo>
                  <a:pt x="369" y="551"/>
                </a:lnTo>
                <a:lnTo>
                  <a:pt x="370" y="556"/>
                </a:lnTo>
                <a:lnTo>
                  <a:pt x="372" y="558"/>
                </a:lnTo>
                <a:lnTo>
                  <a:pt x="372" y="562"/>
                </a:lnTo>
                <a:lnTo>
                  <a:pt x="374" y="569"/>
                </a:lnTo>
                <a:lnTo>
                  <a:pt x="377" y="572"/>
                </a:lnTo>
                <a:lnTo>
                  <a:pt x="380" y="578"/>
                </a:lnTo>
                <a:lnTo>
                  <a:pt x="385" y="575"/>
                </a:lnTo>
                <a:lnTo>
                  <a:pt x="386" y="569"/>
                </a:lnTo>
                <a:lnTo>
                  <a:pt x="393" y="566"/>
                </a:lnTo>
                <a:lnTo>
                  <a:pt x="396" y="564"/>
                </a:lnTo>
                <a:lnTo>
                  <a:pt x="401" y="567"/>
                </a:lnTo>
                <a:lnTo>
                  <a:pt x="405" y="570"/>
                </a:lnTo>
                <a:lnTo>
                  <a:pt x="408" y="573"/>
                </a:lnTo>
                <a:lnTo>
                  <a:pt x="415" y="575"/>
                </a:lnTo>
                <a:lnTo>
                  <a:pt x="420" y="573"/>
                </a:lnTo>
                <a:lnTo>
                  <a:pt x="426" y="567"/>
                </a:lnTo>
                <a:lnTo>
                  <a:pt x="431" y="564"/>
                </a:lnTo>
                <a:lnTo>
                  <a:pt x="434" y="566"/>
                </a:lnTo>
                <a:lnTo>
                  <a:pt x="437" y="569"/>
                </a:lnTo>
                <a:lnTo>
                  <a:pt x="440" y="572"/>
                </a:lnTo>
                <a:lnTo>
                  <a:pt x="448" y="573"/>
                </a:lnTo>
                <a:lnTo>
                  <a:pt x="459" y="570"/>
                </a:lnTo>
                <a:lnTo>
                  <a:pt x="461" y="573"/>
                </a:lnTo>
                <a:lnTo>
                  <a:pt x="464" y="575"/>
                </a:lnTo>
                <a:lnTo>
                  <a:pt x="474" y="575"/>
                </a:lnTo>
                <a:lnTo>
                  <a:pt x="482" y="575"/>
                </a:lnTo>
                <a:lnTo>
                  <a:pt x="485" y="578"/>
                </a:lnTo>
                <a:lnTo>
                  <a:pt x="488" y="573"/>
                </a:lnTo>
                <a:lnTo>
                  <a:pt x="491" y="572"/>
                </a:lnTo>
                <a:lnTo>
                  <a:pt x="493" y="567"/>
                </a:lnTo>
                <a:lnTo>
                  <a:pt x="497" y="559"/>
                </a:lnTo>
                <a:lnTo>
                  <a:pt x="502" y="559"/>
                </a:lnTo>
                <a:lnTo>
                  <a:pt x="505" y="562"/>
                </a:lnTo>
                <a:lnTo>
                  <a:pt x="507" y="569"/>
                </a:lnTo>
                <a:lnTo>
                  <a:pt x="509" y="578"/>
                </a:lnTo>
                <a:lnTo>
                  <a:pt x="510" y="581"/>
                </a:lnTo>
                <a:lnTo>
                  <a:pt x="518" y="583"/>
                </a:lnTo>
                <a:lnTo>
                  <a:pt x="466" y="864"/>
                </a:lnTo>
                <a:lnTo>
                  <a:pt x="232" y="815"/>
                </a:lnTo>
                <a:lnTo>
                  <a:pt x="0" y="753"/>
                </a:lnTo>
                <a:lnTo>
                  <a:pt x="18" y="677"/>
                </a:lnTo>
                <a:lnTo>
                  <a:pt x="29" y="637"/>
                </a:lnTo>
                <a:lnTo>
                  <a:pt x="38" y="591"/>
                </a:lnTo>
                <a:lnTo>
                  <a:pt x="48" y="566"/>
                </a:lnTo>
                <a:lnTo>
                  <a:pt x="56" y="550"/>
                </a:lnTo>
                <a:lnTo>
                  <a:pt x="62" y="538"/>
                </a:lnTo>
                <a:lnTo>
                  <a:pt x="67" y="526"/>
                </a:lnTo>
                <a:lnTo>
                  <a:pt x="65" y="516"/>
                </a:lnTo>
                <a:lnTo>
                  <a:pt x="57" y="508"/>
                </a:lnTo>
                <a:lnTo>
                  <a:pt x="48" y="500"/>
                </a:lnTo>
                <a:lnTo>
                  <a:pt x="48" y="492"/>
                </a:lnTo>
                <a:lnTo>
                  <a:pt x="46" y="488"/>
                </a:lnTo>
                <a:lnTo>
                  <a:pt x="57" y="477"/>
                </a:lnTo>
                <a:lnTo>
                  <a:pt x="75" y="459"/>
                </a:lnTo>
                <a:lnTo>
                  <a:pt x="88" y="450"/>
                </a:lnTo>
                <a:lnTo>
                  <a:pt x="92" y="448"/>
                </a:lnTo>
                <a:lnTo>
                  <a:pt x="97" y="430"/>
                </a:lnTo>
                <a:lnTo>
                  <a:pt x="110" y="421"/>
                </a:lnTo>
                <a:lnTo>
                  <a:pt x="115" y="408"/>
                </a:lnTo>
                <a:lnTo>
                  <a:pt x="124" y="394"/>
                </a:lnTo>
                <a:lnTo>
                  <a:pt x="135" y="381"/>
                </a:lnTo>
                <a:lnTo>
                  <a:pt x="140" y="370"/>
                </a:lnTo>
                <a:lnTo>
                  <a:pt x="140" y="362"/>
                </a:lnTo>
                <a:lnTo>
                  <a:pt x="126" y="346"/>
                </a:lnTo>
                <a:lnTo>
                  <a:pt x="118" y="327"/>
                </a:lnTo>
                <a:lnTo>
                  <a:pt x="119" y="314"/>
                </a:lnTo>
                <a:lnTo>
                  <a:pt x="122" y="294"/>
                </a:lnTo>
                <a:lnTo>
                  <a:pt x="122" y="283"/>
                </a:lnTo>
                <a:lnTo>
                  <a:pt x="121" y="273"/>
                </a:lnTo>
                <a:lnTo>
                  <a:pt x="122" y="267"/>
                </a:lnTo>
                <a:lnTo>
                  <a:pt x="199" y="0"/>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39" name="Freeform 12"/>
          <p:cNvSpPr>
            <a:spLocks/>
          </p:cNvSpPr>
          <p:nvPr/>
        </p:nvSpPr>
        <p:spPr bwMode="auto">
          <a:xfrm>
            <a:off x="2920943" y="3206472"/>
            <a:ext cx="866255" cy="682749"/>
          </a:xfrm>
          <a:custGeom>
            <a:avLst/>
            <a:gdLst>
              <a:gd name="T0" fmla="*/ 69 w 642"/>
              <a:gd name="T1" fmla="*/ 0 h 506"/>
              <a:gd name="T2" fmla="*/ 0 w 642"/>
              <a:gd name="T3" fmla="*/ 440 h 506"/>
              <a:gd name="T4" fmla="*/ 277 w 642"/>
              <a:gd name="T5" fmla="*/ 473 h 506"/>
              <a:gd name="T6" fmla="*/ 339 w 642"/>
              <a:gd name="T7" fmla="*/ 481 h 506"/>
              <a:gd name="T8" fmla="*/ 423 w 642"/>
              <a:gd name="T9" fmla="*/ 492 h 506"/>
              <a:gd name="T10" fmla="*/ 520 w 642"/>
              <a:gd name="T11" fmla="*/ 505 h 506"/>
              <a:gd name="T12" fmla="*/ 610 w 642"/>
              <a:gd name="T13" fmla="*/ 506 h 506"/>
              <a:gd name="T14" fmla="*/ 642 w 642"/>
              <a:gd name="T15" fmla="*/ 69 h 506"/>
              <a:gd name="T16" fmla="*/ 601 w 642"/>
              <a:gd name="T17" fmla="*/ 66 h 506"/>
              <a:gd name="T18" fmla="*/ 558 w 642"/>
              <a:gd name="T19" fmla="*/ 62 h 506"/>
              <a:gd name="T20" fmla="*/ 514 w 642"/>
              <a:gd name="T21" fmla="*/ 58 h 506"/>
              <a:gd name="T22" fmla="*/ 479 w 642"/>
              <a:gd name="T23" fmla="*/ 54 h 506"/>
              <a:gd name="T24" fmla="*/ 431 w 642"/>
              <a:gd name="T25" fmla="*/ 49 h 506"/>
              <a:gd name="T26" fmla="*/ 380 w 642"/>
              <a:gd name="T27" fmla="*/ 41 h 506"/>
              <a:gd name="T28" fmla="*/ 323 w 642"/>
              <a:gd name="T29" fmla="*/ 33 h 506"/>
              <a:gd name="T30" fmla="*/ 274 w 642"/>
              <a:gd name="T31" fmla="*/ 27 h 506"/>
              <a:gd name="T32" fmla="*/ 236 w 642"/>
              <a:gd name="T33" fmla="*/ 22 h 506"/>
              <a:gd name="T34" fmla="*/ 205 w 642"/>
              <a:gd name="T35" fmla="*/ 17 h 506"/>
              <a:gd name="T36" fmla="*/ 175 w 642"/>
              <a:gd name="T37" fmla="*/ 14 h 506"/>
              <a:gd name="T38" fmla="*/ 143 w 642"/>
              <a:gd name="T39" fmla="*/ 9 h 506"/>
              <a:gd name="T40" fmla="*/ 118 w 642"/>
              <a:gd name="T41" fmla="*/ 4 h 506"/>
              <a:gd name="T42" fmla="*/ 94 w 642"/>
              <a:gd name="T43" fmla="*/ 1 h 506"/>
              <a:gd name="T44" fmla="*/ 69 w 642"/>
              <a:gd name="T45" fmla="*/ 0 h 5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2"/>
              <a:gd name="T70" fmla="*/ 0 h 506"/>
              <a:gd name="T71" fmla="*/ 642 w 642"/>
              <a:gd name="T72" fmla="*/ 506 h 5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2" h="506">
                <a:moveTo>
                  <a:pt x="69" y="0"/>
                </a:moveTo>
                <a:lnTo>
                  <a:pt x="0" y="440"/>
                </a:lnTo>
                <a:lnTo>
                  <a:pt x="277" y="473"/>
                </a:lnTo>
                <a:lnTo>
                  <a:pt x="339" y="481"/>
                </a:lnTo>
                <a:lnTo>
                  <a:pt x="423" y="492"/>
                </a:lnTo>
                <a:lnTo>
                  <a:pt x="520" y="505"/>
                </a:lnTo>
                <a:lnTo>
                  <a:pt x="610" y="506"/>
                </a:lnTo>
                <a:lnTo>
                  <a:pt x="642" y="69"/>
                </a:lnTo>
                <a:lnTo>
                  <a:pt x="601" y="66"/>
                </a:lnTo>
                <a:lnTo>
                  <a:pt x="558" y="62"/>
                </a:lnTo>
                <a:lnTo>
                  <a:pt x="514" y="58"/>
                </a:lnTo>
                <a:lnTo>
                  <a:pt x="479" y="54"/>
                </a:lnTo>
                <a:lnTo>
                  <a:pt x="431" y="49"/>
                </a:lnTo>
                <a:lnTo>
                  <a:pt x="380" y="41"/>
                </a:lnTo>
                <a:lnTo>
                  <a:pt x="323" y="33"/>
                </a:lnTo>
                <a:lnTo>
                  <a:pt x="274" y="27"/>
                </a:lnTo>
                <a:lnTo>
                  <a:pt x="236" y="22"/>
                </a:lnTo>
                <a:lnTo>
                  <a:pt x="205" y="17"/>
                </a:lnTo>
                <a:lnTo>
                  <a:pt x="175" y="14"/>
                </a:lnTo>
                <a:lnTo>
                  <a:pt x="143" y="9"/>
                </a:lnTo>
                <a:lnTo>
                  <a:pt x="118" y="4"/>
                </a:lnTo>
                <a:lnTo>
                  <a:pt x="94" y="1"/>
                </a:lnTo>
                <a:lnTo>
                  <a:pt x="69"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0" name="Freeform 13"/>
          <p:cNvSpPr>
            <a:spLocks/>
          </p:cNvSpPr>
          <p:nvPr/>
        </p:nvSpPr>
        <p:spPr bwMode="auto">
          <a:xfrm>
            <a:off x="2792757" y="2585792"/>
            <a:ext cx="829824" cy="705688"/>
          </a:xfrm>
          <a:custGeom>
            <a:avLst/>
            <a:gdLst>
              <a:gd name="T0" fmla="*/ 81 w 615"/>
              <a:gd name="T1" fmla="*/ 0 h 523"/>
              <a:gd name="T2" fmla="*/ 62 w 615"/>
              <a:gd name="T3" fmla="*/ 76 h 523"/>
              <a:gd name="T4" fmla="*/ 49 w 615"/>
              <a:gd name="T5" fmla="*/ 149 h 523"/>
              <a:gd name="T6" fmla="*/ 33 w 615"/>
              <a:gd name="T7" fmla="*/ 232 h 523"/>
              <a:gd name="T8" fmla="*/ 20 w 615"/>
              <a:gd name="T9" fmla="*/ 295 h 523"/>
              <a:gd name="T10" fmla="*/ 17 w 615"/>
              <a:gd name="T11" fmla="*/ 313 h 523"/>
              <a:gd name="T12" fmla="*/ 13 w 615"/>
              <a:gd name="T13" fmla="*/ 340 h 523"/>
              <a:gd name="T14" fmla="*/ 0 w 615"/>
              <a:gd name="T15" fmla="*/ 435 h 523"/>
              <a:gd name="T16" fmla="*/ 159 w 615"/>
              <a:gd name="T17" fmla="*/ 469 h 523"/>
              <a:gd name="T18" fmla="*/ 279 w 615"/>
              <a:gd name="T19" fmla="*/ 483 h 523"/>
              <a:gd name="T20" fmla="*/ 351 w 615"/>
              <a:gd name="T21" fmla="*/ 494 h 523"/>
              <a:gd name="T22" fmla="*/ 413 w 615"/>
              <a:gd name="T23" fmla="*/ 502 h 523"/>
              <a:gd name="T24" fmla="*/ 461 w 615"/>
              <a:gd name="T25" fmla="*/ 508 h 523"/>
              <a:gd name="T26" fmla="*/ 508 w 615"/>
              <a:gd name="T27" fmla="*/ 515 h 523"/>
              <a:gd name="T28" fmla="*/ 569 w 615"/>
              <a:gd name="T29" fmla="*/ 523 h 523"/>
              <a:gd name="T30" fmla="*/ 572 w 615"/>
              <a:gd name="T31" fmla="*/ 497 h 523"/>
              <a:gd name="T32" fmla="*/ 575 w 615"/>
              <a:gd name="T33" fmla="*/ 467 h 523"/>
              <a:gd name="T34" fmla="*/ 578 w 615"/>
              <a:gd name="T35" fmla="*/ 440 h 523"/>
              <a:gd name="T36" fmla="*/ 580 w 615"/>
              <a:gd name="T37" fmla="*/ 413 h 523"/>
              <a:gd name="T38" fmla="*/ 583 w 615"/>
              <a:gd name="T39" fmla="*/ 380 h 523"/>
              <a:gd name="T40" fmla="*/ 588 w 615"/>
              <a:gd name="T41" fmla="*/ 345 h 523"/>
              <a:gd name="T42" fmla="*/ 591 w 615"/>
              <a:gd name="T43" fmla="*/ 314 h 523"/>
              <a:gd name="T44" fmla="*/ 594 w 615"/>
              <a:gd name="T45" fmla="*/ 272 h 523"/>
              <a:gd name="T46" fmla="*/ 600 w 615"/>
              <a:gd name="T47" fmla="*/ 232 h 523"/>
              <a:gd name="T48" fmla="*/ 602 w 615"/>
              <a:gd name="T49" fmla="*/ 198 h 523"/>
              <a:gd name="T50" fmla="*/ 605 w 615"/>
              <a:gd name="T51" fmla="*/ 164 h 523"/>
              <a:gd name="T52" fmla="*/ 610 w 615"/>
              <a:gd name="T53" fmla="*/ 127 h 523"/>
              <a:gd name="T54" fmla="*/ 612 w 615"/>
              <a:gd name="T55" fmla="*/ 94 h 523"/>
              <a:gd name="T56" fmla="*/ 615 w 615"/>
              <a:gd name="T57" fmla="*/ 81 h 523"/>
              <a:gd name="T58" fmla="*/ 81 w 615"/>
              <a:gd name="T59" fmla="*/ 0 h 5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5"/>
              <a:gd name="T91" fmla="*/ 0 h 523"/>
              <a:gd name="T92" fmla="*/ 615 w 615"/>
              <a:gd name="T93" fmla="*/ 523 h 5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5" h="523">
                <a:moveTo>
                  <a:pt x="81" y="0"/>
                </a:moveTo>
                <a:lnTo>
                  <a:pt x="62" y="76"/>
                </a:lnTo>
                <a:lnTo>
                  <a:pt x="49" y="149"/>
                </a:lnTo>
                <a:lnTo>
                  <a:pt x="33" y="232"/>
                </a:lnTo>
                <a:lnTo>
                  <a:pt x="20" y="295"/>
                </a:lnTo>
                <a:lnTo>
                  <a:pt x="17" y="313"/>
                </a:lnTo>
                <a:lnTo>
                  <a:pt x="13" y="340"/>
                </a:lnTo>
                <a:lnTo>
                  <a:pt x="0" y="435"/>
                </a:lnTo>
                <a:lnTo>
                  <a:pt x="159" y="469"/>
                </a:lnTo>
                <a:lnTo>
                  <a:pt x="279" y="483"/>
                </a:lnTo>
                <a:lnTo>
                  <a:pt x="351" y="494"/>
                </a:lnTo>
                <a:lnTo>
                  <a:pt x="413" y="502"/>
                </a:lnTo>
                <a:lnTo>
                  <a:pt x="461" y="508"/>
                </a:lnTo>
                <a:lnTo>
                  <a:pt x="508" y="515"/>
                </a:lnTo>
                <a:lnTo>
                  <a:pt x="569" y="523"/>
                </a:lnTo>
                <a:lnTo>
                  <a:pt x="572" y="497"/>
                </a:lnTo>
                <a:lnTo>
                  <a:pt x="575" y="467"/>
                </a:lnTo>
                <a:lnTo>
                  <a:pt x="578" y="440"/>
                </a:lnTo>
                <a:lnTo>
                  <a:pt x="580" y="413"/>
                </a:lnTo>
                <a:lnTo>
                  <a:pt x="583" y="380"/>
                </a:lnTo>
                <a:lnTo>
                  <a:pt x="588" y="345"/>
                </a:lnTo>
                <a:lnTo>
                  <a:pt x="591" y="314"/>
                </a:lnTo>
                <a:lnTo>
                  <a:pt x="594" y="272"/>
                </a:lnTo>
                <a:lnTo>
                  <a:pt x="600" y="232"/>
                </a:lnTo>
                <a:lnTo>
                  <a:pt x="602" y="198"/>
                </a:lnTo>
                <a:lnTo>
                  <a:pt x="605" y="164"/>
                </a:lnTo>
                <a:lnTo>
                  <a:pt x="610" y="127"/>
                </a:lnTo>
                <a:lnTo>
                  <a:pt x="612" y="94"/>
                </a:lnTo>
                <a:lnTo>
                  <a:pt x="615" y="81"/>
                </a:lnTo>
                <a:lnTo>
                  <a:pt x="81"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1" name="Freeform 14"/>
          <p:cNvSpPr>
            <a:spLocks/>
          </p:cNvSpPr>
          <p:nvPr/>
        </p:nvSpPr>
        <p:spPr bwMode="auto">
          <a:xfrm>
            <a:off x="2509404" y="1881452"/>
            <a:ext cx="1180644" cy="810934"/>
          </a:xfrm>
          <a:custGeom>
            <a:avLst/>
            <a:gdLst>
              <a:gd name="T0" fmla="*/ 21 w 875"/>
              <a:gd name="T1" fmla="*/ 37 h 601"/>
              <a:gd name="T2" fmla="*/ 8 w 875"/>
              <a:gd name="T3" fmla="*/ 69 h 601"/>
              <a:gd name="T4" fmla="*/ 5 w 875"/>
              <a:gd name="T5" fmla="*/ 94 h 601"/>
              <a:gd name="T6" fmla="*/ 6 w 875"/>
              <a:gd name="T7" fmla="*/ 121 h 601"/>
              <a:gd name="T8" fmla="*/ 19 w 875"/>
              <a:gd name="T9" fmla="*/ 148 h 601"/>
              <a:gd name="T10" fmla="*/ 14 w 875"/>
              <a:gd name="T11" fmla="*/ 164 h 601"/>
              <a:gd name="T12" fmla="*/ 9 w 875"/>
              <a:gd name="T13" fmla="*/ 177 h 601"/>
              <a:gd name="T14" fmla="*/ 21 w 875"/>
              <a:gd name="T15" fmla="*/ 196 h 601"/>
              <a:gd name="T16" fmla="*/ 36 w 875"/>
              <a:gd name="T17" fmla="*/ 216 h 601"/>
              <a:gd name="T18" fmla="*/ 51 w 875"/>
              <a:gd name="T19" fmla="*/ 245 h 601"/>
              <a:gd name="T20" fmla="*/ 60 w 875"/>
              <a:gd name="T21" fmla="*/ 267 h 601"/>
              <a:gd name="T22" fmla="*/ 71 w 875"/>
              <a:gd name="T23" fmla="*/ 285 h 601"/>
              <a:gd name="T24" fmla="*/ 87 w 875"/>
              <a:gd name="T25" fmla="*/ 283 h 601"/>
              <a:gd name="T26" fmla="*/ 81 w 875"/>
              <a:gd name="T27" fmla="*/ 301 h 601"/>
              <a:gd name="T28" fmla="*/ 76 w 875"/>
              <a:gd name="T29" fmla="*/ 317 h 601"/>
              <a:gd name="T30" fmla="*/ 68 w 875"/>
              <a:gd name="T31" fmla="*/ 334 h 601"/>
              <a:gd name="T32" fmla="*/ 65 w 875"/>
              <a:gd name="T33" fmla="*/ 348 h 601"/>
              <a:gd name="T34" fmla="*/ 63 w 875"/>
              <a:gd name="T35" fmla="*/ 367 h 601"/>
              <a:gd name="T36" fmla="*/ 52 w 875"/>
              <a:gd name="T37" fmla="*/ 380 h 601"/>
              <a:gd name="T38" fmla="*/ 48 w 875"/>
              <a:gd name="T39" fmla="*/ 394 h 601"/>
              <a:gd name="T40" fmla="*/ 59 w 875"/>
              <a:gd name="T41" fmla="*/ 410 h 601"/>
              <a:gd name="T42" fmla="*/ 71 w 875"/>
              <a:gd name="T43" fmla="*/ 407 h 601"/>
              <a:gd name="T44" fmla="*/ 86 w 875"/>
              <a:gd name="T45" fmla="*/ 399 h 601"/>
              <a:gd name="T46" fmla="*/ 100 w 875"/>
              <a:gd name="T47" fmla="*/ 407 h 601"/>
              <a:gd name="T48" fmla="*/ 105 w 875"/>
              <a:gd name="T49" fmla="*/ 452 h 601"/>
              <a:gd name="T50" fmla="*/ 110 w 875"/>
              <a:gd name="T51" fmla="*/ 464 h 601"/>
              <a:gd name="T52" fmla="*/ 113 w 875"/>
              <a:gd name="T53" fmla="*/ 483 h 601"/>
              <a:gd name="T54" fmla="*/ 113 w 875"/>
              <a:gd name="T55" fmla="*/ 498 h 601"/>
              <a:gd name="T56" fmla="*/ 127 w 875"/>
              <a:gd name="T57" fmla="*/ 507 h 601"/>
              <a:gd name="T58" fmla="*/ 135 w 875"/>
              <a:gd name="T59" fmla="*/ 526 h 601"/>
              <a:gd name="T60" fmla="*/ 133 w 875"/>
              <a:gd name="T61" fmla="*/ 539 h 601"/>
              <a:gd name="T62" fmla="*/ 138 w 875"/>
              <a:gd name="T63" fmla="*/ 553 h 601"/>
              <a:gd name="T64" fmla="*/ 146 w 875"/>
              <a:gd name="T65" fmla="*/ 560 h 601"/>
              <a:gd name="T66" fmla="*/ 154 w 875"/>
              <a:gd name="T67" fmla="*/ 549 h 601"/>
              <a:gd name="T68" fmla="*/ 168 w 875"/>
              <a:gd name="T69" fmla="*/ 552 h 601"/>
              <a:gd name="T70" fmla="*/ 184 w 875"/>
              <a:gd name="T71" fmla="*/ 555 h 601"/>
              <a:gd name="T72" fmla="*/ 195 w 875"/>
              <a:gd name="T73" fmla="*/ 545 h 601"/>
              <a:gd name="T74" fmla="*/ 208 w 875"/>
              <a:gd name="T75" fmla="*/ 555 h 601"/>
              <a:gd name="T76" fmla="*/ 222 w 875"/>
              <a:gd name="T77" fmla="*/ 553 h 601"/>
              <a:gd name="T78" fmla="*/ 237 w 875"/>
              <a:gd name="T79" fmla="*/ 558 h 601"/>
              <a:gd name="T80" fmla="*/ 246 w 875"/>
              <a:gd name="T81" fmla="*/ 561 h 601"/>
              <a:gd name="T82" fmla="*/ 256 w 875"/>
              <a:gd name="T83" fmla="*/ 552 h 601"/>
              <a:gd name="T84" fmla="*/ 265 w 875"/>
              <a:gd name="T85" fmla="*/ 542 h 601"/>
              <a:gd name="T86" fmla="*/ 272 w 875"/>
              <a:gd name="T87" fmla="*/ 556 h 601"/>
              <a:gd name="T88" fmla="*/ 278 w 875"/>
              <a:gd name="T89" fmla="*/ 566 h 601"/>
              <a:gd name="T90" fmla="*/ 828 w 875"/>
              <a:gd name="T91" fmla="*/ 601 h 601"/>
              <a:gd name="T92" fmla="*/ 653 w 875"/>
              <a:gd name="T93" fmla="*/ 131 h 601"/>
              <a:gd name="T94" fmla="*/ 397 w 875"/>
              <a:gd name="T95" fmla="*/ 86 h 601"/>
              <a:gd name="T96" fmla="*/ 173 w 875"/>
              <a:gd name="T97" fmla="*/ 39 h 601"/>
              <a:gd name="T98" fmla="*/ 27 w 875"/>
              <a:gd name="T99" fmla="*/ 0 h 6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601"/>
              <a:gd name="T152" fmla="*/ 875 w 875"/>
              <a:gd name="T153" fmla="*/ 601 h 6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601">
                <a:moveTo>
                  <a:pt x="27" y="2"/>
                </a:moveTo>
                <a:lnTo>
                  <a:pt x="25" y="19"/>
                </a:lnTo>
                <a:lnTo>
                  <a:pt x="21" y="37"/>
                </a:lnTo>
                <a:lnTo>
                  <a:pt x="16" y="51"/>
                </a:lnTo>
                <a:lnTo>
                  <a:pt x="9" y="62"/>
                </a:lnTo>
                <a:lnTo>
                  <a:pt x="8" y="69"/>
                </a:lnTo>
                <a:lnTo>
                  <a:pt x="9" y="77"/>
                </a:lnTo>
                <a:lnTo>
                  <a:pt x="8" y="86"/>
                </a:lnTo>
                <a:lnTo>
                  <a:pt x="5" y="94"/>
                </a:lnTo>
                <a:lnTo>
                  <a:pt x="1" y="99"/>
                </a:lnTo>
                <a:lnTo>
                  <a:pt x="0" y="113"/>
                </a:lnTo>
                <a:lnTo>
                  <a:pt x="6" y="121"/>
                </a:lnTo>
                <a:lnTo>
                  <a:pt x="9" y="129"/>
                </a:lnTo>
                <a:lnTo>
                  <a:pt x="16" y="139"/>
                </a:lnTo>
                <a:lnTo>
                  <a:pt x="19" y="148"/>
                </a:lnTo>
                <a:lnTo>
                  <a:pt x="17" y="156"/>
                </a:lnTo>
                <a:lnTo>
                  <a:pt x="14" y="159"/>
                </a:lnTo>
                <a:lnTo>
                  <a:pt x="14" y="164"/>
                </a:lnTo>
                <a:lnTo>
                  <a:pt x="14" y="167"/>
                </a:lnTo>
                <a:lnTo>
                  <a:pt x="9" y="174"/>
                </a:lnTo>
                <a:lnTo>
                  <a:pt x="9" y="177"/>
                </a:lnTo>
                <a:lnTo>
                  <a:pt x="14" y="185"/>
                </a:lnTo>
                <a:lnTo>
                  <a:pt x="19" y="191"/>
                </a:lnTo>
                <a:lnTo>
                  <a:pt x="21" y="196"/>
                </a:lnTo>
                <a:lnTo>
                  <a:pt x="25" y="201"/>
                </a:lnTo>
                <a:lnTo>
                  <a:pt x="33" y="207"/>
                </a:lnTo>
                <a:lnTo>
                  <a:pt x="36" y="216"/>
                </a:lnTo>
                <a:lnTo>
                  <a:pt x="41" y="229"/>
                </a:lnTo>
                <a:lnTo>
                  <a:pt x="46" y="237"/>
                </a:lnTo>
                <a:lnTo>
                  <a:pt x="51" y="245"/>
                </a:lnTo>
                <a:lnTo>
                  <a:pt x="52" y="253"/>
                </a:lnTo>
                <a:lnTo>
                  <a:pt x="57" y="261"/>
                </a:lnTo>
                <a:lnTo>
                  <a:pt x="60" y="267"/>
                </a:lnTo>
                <a:lnTo>
                  <a:pt x="65" y="274"/>
                </a:lnTo>
                <a:lnTo>
                  <a:pt x="68" y="280"/>
                </a:lnTo>
                <a:lnTo>
                  <a:pt x="71" y="285"/>
                </a:lnTo>
                <a:lnTo>
                  <a:pt x="78" y="285"/>
                </a:lnTo>
                <a:lnTo>
                  <a:pt x="81" y="280"/>
                </a:lnTo>
                <a:lnTo>
                  <a:pt x="87" y="283"/>
                </a:lnTo>
                <a:lnTo>
                  <a:pt x="87" y="290"/>
                </a:lnTo>
                <a:lnTo>
                  <a:pt x="84" y="297"/>
                </a:lnTo>
                <a:lnTo>
                  <a:pt x="81" y="301"/>
                </a:lnTo>
                <a:lnTo>
                  <a:pt x="81" y="305"/>
                </a:lnTo>
                <a:lnTo>
                  <a:pt x="79" y="312"/>
                </a:lnTo>
                <a:lnTo>
                  <a:pt x="76" y="317"/>
                </a:lnTo>
                <a:lnTo>
                  <a:pt x="73" y="321"/>
                </a:lnTo>
                <a:lnTo>
                  <a:pt x="71" y="328"/>
                </a:lnTo>
                <a:lnTo>
                  <a:pt x="68" y="334"/>
                </a:lnTo>
                <a:lnTo>
                  <a:pt x="63" y="336"/>
                </a:lnTo>
                <a:lnTo>
                  <a:pt x="63" y="342"/>
                </a:lnTo>
                <a:lnTo>
                  <a:pt x="65" y="348"/>
                </a:lnTo>
                <a:lnTo>
                  <a:pt x="65" y="356"/>
                </a:lnTo>
                <a:lnTo>
                  <a:pt x="65" y="364"/>
                </a:lnTo>
                <a:lnTo>
                  <a:pt x="63" y="367"/>
                </a:lnTo>
                <a:lnTo>
                  <a:pt x="57" y="372"/>
                </a:lnTo>
                <a:lnTo>
                  <a:pt x="54" y="374"/>
                </a:lnTo>
                <a:lnTo>
                  <a:pt x="52" y="380"/>
                </a:lnTo>
                <a:lnTo>
                  <a:pt x="52" y="386"/>
                </a:lnTo>
                <a:lnTo>
                  <a:pt x="49" y="391"/>
                </a:lnTo>
                <a:lnTo>
                  <a:pt x="48" y="394"/>
                </a:lnTo>
                <a:lnTo>
                  <a:pt x="49" y="399"/>
                </a:lnTo>
                <a:lnTo>
                  <a:pt x="54" y="404"/>
                </a:lnTo>
                <a:lnTo>
                  <a:pt x="59" y="410"/>
                </a:lnTo>
                <a:lnTo>
                  <a:pt x="63" y="412"/>
                </a:lnTo>
                <a:lnTo>
                  <a:pt x="67" y="409"/>
                </a:lnTo>
                <a:lnTo>
                  <a:pt x="71" y="407"/>
                </a:lnTo>
                <a:lnTo>
                  <a:pt x="76" y="407"/>
                </a:lnTo>
                <a:lnTo>
                  <a:pt x="81" y="402"/>
                </a:lnTo>
                <a:lnTo>
                  <a:pt x="86" y="399"/>
                </a:lnTo>
                <a:lnTo>
                  <a:pt x="90" y="396"/>
                </a:lnTo>
                <a:lnTo>
                  <a:pt x="97" y="401"/>
                </a:lnTo>
                <a:lnTo>
                  <a:pt x="100" y="407"/>
                </a:lnTo>
                <a:lnTo>
                  <a:pt x="102" y="413"/>
                </a:lnTo>
                <a:lnTo>
                  <a:pt x="100" y="445"/>
                </a:lnTo>
                <a:lnTo>
                  <a:pt x="105" y="452"/>
                </a:lnTo>
                <a:lnTo>
                  <a:pt x="105" y="456"/>
                </a:lnTo>
                <a:lnTo>
                  <a:pt x="106" y="461"/>
                </a:lnTo>
                <a:lnTo>
                  <a:pt x="110" y="464"/>
                </a:lnTo>
                <a:lnTo>
                  <a:pt x="113" y="469"/>
                </a:lnTo>
                <a:lnTo>
                  <a:pt x="114" y="477"/>
                </a:lnTo>
                <a:lnTo>
                  <a:pt x="113" y="483"/>
                </a:lnTo>
                <a:lnTo>
                  <a:pt x="110" y="490"/>
                </a:lnTo>
                <a:lnTo>
                  <a:pt x="110" y="493"/>
                </a:lnTo>
                <a:lnTo>
                  <a:pt x="113" y="498"/>
                </a:lnTo>
                <a:lnTo>
                  <a:pt x="116" y="504"/>
                </a:lnTo>
                <a:lnTo>
                  <a:pt x="121" y="506"/>
                </a:lnTo>
                <a:lnTo>
                  <a:pt x="127" y="507"/>
                </a:lnTo>
                <a:lnTo>
                  <a:pt x="130" y="512"/>
                </a:lnTo>
                <a:lnTo>
                  <a:pt x="135" y="518"/>
                </a:lnTo>
                <a:lnTo>
                  <a:pt x="135" y="526"/>
                </a:lnTo>
                <a:lnTo>
                  <a:pt x="133" y="531"/>
                </a:lnTo>
                <a:lnTo>
                  <a:pt x="130" y="534"/>
                </a:lnTo>
                <a:lnTo>
                  <a:pt x="133" y="539"/>
                </a:lnTo>
                <a:lnTo>
                  <a:pt x="135" y="542"/>
                </a:lnTo>
                <a:lnTo>
                  <a:pt x="137" y="550"/>
                </a:lnTo>
                <a:lnTo>
                  <a:pt x="138" y="553"/>
                </a:lnTo>
                <a:lnTo>
                  <a:pt x="141" y="556"/>
                </a:lnTo>
                <a:lnTo>
                  <a:pt x="143" y="560"/>
                </a:lnTo>
                <a:lnTo>
                  <a:pt x="146" y="560"/>
                </a:lnTo>
                <a:lnTo>
                  <a:pt x="148" y="556"/>
                </a:lnTo>
                <a:lnTo>
                  <a:pt x="149" y="552"/>
                </a:lnTo>
                <a:lnTo>
                  <a:pt x="154" y="549"/>
                </a:lnTo>
                <a:lnTo>
                  <a:pt x="159" y="547"/>
                </a:lnTo>
                <a:lnTo>
                  <a:pt x="164" y="549"/>
                </a:lnTo>
                <a:lnTo>
                  <a:pt x="168" y="552"/>
                </a:lnTo>
                <a:lnTo>
                  <a:pt x="171" y="556"/>
                </a:lnTo>
                <a:lnTo>
                  <a:pt x="176" y="560"/>
                </a:lnTo>
                <a:lnTo>
                  <a:pt x="184" y="555"/>
                </a:lnTo>
                <a:lnTo>
                  <a:pt x="191" y="550"/>
                </a:lnTo>
                <a:lnTo>
                  <a:pt x="192" y="547"/>
                </a:lnTo>
                <a:lnTo>
                  <a:pt x="195" y="545"/>
                </a:lnTo>
                <a:lnTo>
                  <a:pt x="200" y="552"/>
                </a:lnTo>
                <a:lnTo>
                  <a:pt x="203" y="553"/>
                </a:lnTo>
                <a:lnTo>
                  <a:pt x="208" y="555"/>
                </a:lnTo>
                <a:lnTo>
                  <a:pt x="214" y="553"/>
                </a:lnTo>
                <a:lnTo>
                  <a:pt x="219" y="552"/>
                </a:lnTo>
                <a:lnTo>
                  <a:pt x="222" y="553"/>
                </a:lnTo>
                <a:lnTo>
                  <a:pt x="224" y="558"/>
                </a:lnTo>
                <a:lnTo>
                  <a:pt x="230" y="556"/>
                </a:lnTo>
                <a:lnTo>
                  <a:pt x="237" y="558"/>
                </a:lnTo>
                <a:lnTo>
                  <a:pt x="241" y="558"/>
                </a:lnTo>
                <a:lnTo>
                  <a:pt x="246" y="558"/>
                </a:lnTo>
                <a:lnTo>
                  <a:pt x="246" y="561"/>
                </a:lnTo>
                <a:lnTo>
                  <a:pt x="249" y="561"/>
                </a:lnTo>
                <a:lnTo>
                  <a:pt x="253" y="556"/>
                </a:lnTo>
                <a:lnTo>
                  <a:pt x="256" y="552"/>
                </a:lnTo>
                <a:lnTo>
                  <a:pt x="259" y="544"/>
                </a:lnTo>
                <a:lnTo>
                  <a:pt x="262" y="541"/>
                </a:lnTo>
                <a:lnTo>
                  <a:pt x="265" y="542"/>
                </a:lnTo>
                <a:lnTo>
                  <a:pt x="268" y="547"/>
                </a:lnTo>
                <a:lnTo>
                  <a:pt x="270" y="550"/>
                </a:lnTo>
                <a:lnTo>
                  <a:pt x="272" y="556"/>
                </a:lnTo>
                <a:lnTo>
                  <a:pt x="272" y="561"/>
                </a:lnTo>
                <a:lnTo>
                  <a:pt x="273" y="564"/>
                </a:lnTo>
                <a:lnTo>
                  <a:pt x="278" y="566"/>
                </a:lnTo>
                <a:lnTo>
                  <a:pt x="283" y="566"/>
                </a:lnTo>
                <a:lnTo>
                  <a:pt x="294" y="520"/>
                </a:lnTo>
                <a:lnTo>
                  <a:pt x="828" y="601"/>
                </a:lnTo>
                <a:lnTo>
                  <a:pt x="875" y="162"/>
                </a:lnTo>
                <a:lnTo>
                  <a:pt x="723" y="140"/>
                </a:lnTo>
                <a:lnTo>
                  <a:pt x="653" y="131"/>
                </a:lnTo>
                <a:lnTo>
                  <a:pt x="566" y="118"/>
                </a:lnTo>
                <a:lnTo>
                  <a:pt x="464" y="100"/>
                </a:lnTo>
                <a:lnTo>
                  <a:pt x="397" y="86"/>
                </a:lnTo>
                <a:lnTo>
                  <a:pt x="321" y="70"/>
                </a:lnTo>
                <a:lnTo>
                  <a:pt x="248" y="54"/>
                </a:lnTo>
                <a:lnTo>
                  <a:pt x="173" y="39"/>
                </a:lnTo>
                <a:lnTo>
                  <a:pt x="116" y="23"/>
                </a:lnTo>
                <a:lnTo>
                  <a:pt x="57" y="7"/>
                </a:lnTo>
                <a:lnTo>
                  <a:pt x="27" y="0"/>
                </a:lnTo>
                <a:lnTo>
                  <a:pt x="27" y="2"/>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2" name="Freeform 15"/>
          <p:cNvSpPr>
            <a:spLocks/>
          </p:cNvSpPr>
          <p:nvPr/>
        </p:nvSpPr>
        <p:spPr bwMode="auto">
          <a:xfrm>
            <a:off x="3638775" y="2095992"/>
            <a:ext cx="765057" cy="497894"/>
          </a:xfrm>
          <a:custGeom>
            <a:avLst/>
            <a:gdLst>
              <a:gd name="T0" fmla="*/ 38 w 567"/>
              <a:gd name="T1" fmla="*/ 0 h 369"/>
              <a:gd name="T2" fmla="*/ 0 w 567"/>
              <a:gd name="T3" fmla="*/ 336 h 369"/>
              <a:gd name="T4" fmla="*/ 567 w 567"/>
              <a:gd name="T5" fmla="*/ 369 h 369"/>
              <a:gd name="T6" fmla="*/ 567 w 567"/>
              <a:gd name="T7" fmla="*/ 328 h 369"/>
              <a:gd name="T8" fmla="*/ 560 w 567"/>
              <a:gd name="T9" fmla="*/ 318 h 369"/>
              <a:gd name="T10" fmla="*/ 556 w 567"/>
              <a:gd name="T11" fmla="*/ 310 h 369"/>
              <a:gd name="T12" fmla="*/ 552 w 567"/>
              <a:gd name="T13" fmla="*/ 298 h 369"/>
              <a:gd name="T14" fmla="*/ 548 w 567"/>
              <a:gd name="T15" fmla="*/ 288 h 369"/>
              <a:gd name="T16" fmla="*/ 548 w 567"/>
              <a:gd name="T17" fmla="*/ 282 h 369"/>
              <a:gd name="T18" fmla="*/ 555 w 567"/>
              <a:gd name="T19" fmla="*/ 277 h 369"/>
              <a:gd name="T20" fmla="*/ 556 w 567"/>
              <a:gd name="T21" fmla="*/ 271 h 369"/>
              <a:gd name="T22" fmla="*/ 555 w 567"/>
              <a:gd name="T23" fmla="*/ 258 h 369"/>
              <a:gd name="T24" fmla="*/ 550 w 567"/>
              <a:gd name="T25" fmla="*/ 245 h 369"/>
              <a:gd name="T26" fmla="*/ 548 w 567"/>
              <a:gd name="T27" fmla="*/ 226 h 369"/>
              <a:gd name="T28" fmla="*/ 545 w 567"/>
              <a:gd name="T29" fmla="*/ 209 h 369"/>
              <a:gd name="T30" fmla="*/ 544 w 567"/>
              <a:gd name="T31" fmla="*/ 191 h 369"/>
              <a:gd name="T32" fmla="*/ 542 w 567"/>
              <a:gd name="T33" fmla="*/ 180 h 369"/>
              <a:gd name="T34" fmla="*/ 537 w 567"/>
              <a:gd name="T35" fmla="*/ 169 h 369"/>
              <a:gd name="T36" fmla="*/ 539 w 567"/>
              <a:gd name="T37" fmla="*/ 155 h 369"/>
              <a:gd name="T38" fmla="*/ 539 w 567"/>
              <a:gd name="T39" fmla="*/ 143 h 369"/>
              <a:gd name="T40" fmla="*/ 536 w 567"/>
              <a:gd name="T41" fmla="*/ 128 h 369"/>
              <a:gd name="T42" fmla="*/ 534 w 567"/>
              <a:gd name="T43" fmla="*/ 116 h 369"/>
              <a:gd name="T44" fmla="*/ 536 w 567"/>
              <a:gd name="T45" fmla="*/ 102 h 369"/>
              <a:gd name="T46" fmla="*/ 531 w 567"/>
              <a:gd name="T47" fmla="*/ 96 h 369"/>
              <a:gd name="T48" fmla="*/ 529 w 567"/>
              <a:gd name="T49" fmla="*/ 86 h 369"/>
              <a:gd name="T50" fmla="*/ 528 w 567"/>
              <a:gd name="T51" fmla="*/ 75 h 369"/>
              <a:gd name="T52" fmla="*/ 533 w 567"/>
              <a:gd name="T53" fmla="*/ 69 h 369"/>
              <a:gd name="T54" fmla="*/ 537 w 567"/>
              <a:gd name="T55" fmla="*/ 64 h 369"/>
              <a:gd name="T56" fmla="*/ 534 w 567"/>
              <a:gd name="T57" fmla="*/ 54 h 369"/>
              <a:gd name="T58" fmla="*/ 531 w 567"/>
              <a:gd name="T59" fmla="*/ 45 h 369"/>
              <a:gd name="T60" fmla="*/ 523 w 567"/>
              <a:gd name="T61" fmla="*/ 35 h 369"/>
              <a:gd name="T62" fmla="*/ 418 w 567"/>
              <a:gd name="T63" fmla="*/ 27 h 369"/>
              <a:gd name="T64" fmla="*/ 361 w 567"/>
              <a:gd name="T65" fmla="*/ 26 h 369"/>
              <a:gd name="T66" fmla="*/ 315 w 567"/>
              <a:gd name="T67" fmla="*/ 24 h 369"/>
              <a:gd name="T68" fmla="*/ 274 w 567"/>
              <a:gd name="T69" fmla="*/ 21 h 369"/>
              <a:gd name="T70" fmla="*/ 232 w 567"/>
              <a:gd name="T71" fmla="*/ 18 h 369"/>
              <a:gd name="T72" fmla="*/ 38 w 567"/>
              <a:gd name="T73" fmla="*/ 0 h 3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369"/>
              <a:gd name="T113" fmla="*/ 567 w 567"/>
              <a:gd name="T114" fmla="*/ 369 h 3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369">
                <a:moveTo>
                  <a:pt x="38" y="0"/>
                </a:moveTo>
                <a:lnTo>
                  <a:pt x="0" y="336"/>
                </a:lnTo>
                <a:lnTo>
                  <a:pt x="567" y="369"/>
                </a:lnTo>
                <a:lnTo>
                  <a:pt x="567" y="328"/>
                </a:lnTo>
                <a:lnTo>
                  <a:pt x="560" y="318"/>
                </a:lnTo>
                <a:lnTo>
                  <a:pt x="556" y="310"/>
                </a:lnTo>
                <a:lnTo>
                  <a:pt x="552" y="298"/>
                </a:lnTo>
                <a:lnTo>
                  <a:pt x="548" y="288"/>
                </a:lnTo>
                <a:lnTo>
                  <a:pt x="548" y="282"/>
                </a:lnTo>
                <a:lnTo>
                  <a:pt x="555" y="277"/>
                </a:lnTo>
                <a:lnTo>
                  <a:pt x="556" y="271"/>
                </a:lnTo>
                <a:lnTo>
                  <a:pt x="555" y="258"/>
                </a:lnTo>
                <a:lnTo>
                  <a:pt x="550" y="245"/>
                </a:lnTo>
                <a:lnTo>
                  <a:pt x="548" y="226"/>
                </a:lnTo>
                <a:lnTo>
                  <a:pt x="545" y="209"/>
                </a:lnTo>
                <a:lnTo>
                  <a:pt x="544" y="191"/>
                </a:lnTo>
                <a:lnTo>
                  <a:pt x="542" y="180"/>
                </a:lnTo>
                <a:lnTo>
                  <a:pt x="537" y="169"/>
                </a:lnTo>
                <a:lnTo>
                  <a:pt x="539" y="155"/>
                </a:lnTo>
                <a:lnTo>
                  <a:pt x="539" y="143"/>
                </a:lnTo>
                <a:lnTo>
                  <a:pt x="536" y="128"/>
                </a:lnTo>
                <a:lnTo>
                  <a:pt x="534" y="116"/>
                </a:lnTo>
                <a:lnTo>
                  <a:pt x="536" y="102"/>
                </a:lnTo>
                <a:lnTo>
                  <a:pt x="531" y="96"/>
                </a:lnTo>
                <a:lnTo>
                  <a:pt x="529" y="86"/>
                </a:lnTo>
                <a:lnTo>
                  <a:pt x="528" y="75"/>
                </a:lnTo>
                <a:lnTo>
                  <a:pt x="533" y="69"/>
                </a:lnTo>
                <a:lnTo>
                  <a:pt x="537" y="64"/>
                </a:lnTo>
                <a:lnTo>
                  <a:pt x="534" y="54"/>
                </a:lnTo>
                <a:lnTo>
                  <a:pt x="531" y="45"/>
                </a:lnTo>
                <a:lnTo>
                  <a:pt x="523" y="35"/>
                </a:lnTo>
                <a:lnTo>
                  <a:pt x="418" y="27"/>
                </a:lnTo>
                <a:lnTo>
                  <a:pt x="361" y="26"/>
                </a:lnTo>
                <a:lnTo>
                  <a:pt x="315" y="24"/>
                </a:lnTo>
                <a:lnTo>
                  <a:pt x="274" y="21"/>
                </a:lnTo>
                <a:lnTo>
                  <a:pt x="232" y="18"/>
                </a:lnTo>
                <a:lnTo>
                  <a:pt x="38"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3" name="Freeform 16"/>
          <p:cNvSpPr>
            <a:spLocks/>
          </p:cNvSpPr>
          <p:nvPr/>
        </p:nvSpPr>
        <p:spPr bwMode="auto">
          <a:xfrm>
            <a:off x="3586150" y="2549360"/>
            <a:ext cx="820379" cy="554565"/>
          </a:xfrm>
          <a:custGeom>
            <a:avLst/>
            <a:gdLst>
              <a:gd name="T0" fmla="*/ 600 w 608"/>
              <a:gd name="T1" fmla="*/ 33 h 411"/>
              <a:gd name="T2" fmla="*/ 599 w 608"/>
              <a:gd name="T3" fmla="*/ 44 h 411"/>
              <a:gd name="T4" fmla="*/ 591 w 608"/>
              <a:gd name="T5" fmla="*/ 55 h 411"/>
              <a:gd name="T6" fmla="*/ 580 w 608"/>
              <a:gd name="T7" fmla="*/ 65 h 411"/>
              <a:gd name="T8" fmla="*/ 578 w 608"/>
              <a:gd name="T9" fmla="*/ 73 h 411"/>
              <a:gd name="T10" fmla="*/ 581 w 608"/>
              <a:gd name="T11" fmla="*/ 82 h 411"/>
              <a:gd name="T12" fmla="*/ 597 w 608"/>
              <a:gd name="T13" fmla="*/ 95 h 411"/>
              <a:gd name="T14" fmla="*/ 608 w 608"/>
              <a:gd name="T15" fmla="*/ 106 h 411"/>
              <a:gd name="T16" fmla="*/ 599 w 608"/>
              <a:gd name="T17" fmla="*/ 305 h 411"/>
              <a:gd name="T18" fmla="*/ 591 w 608"/>
              <a:gd name="T19" fmla="*/ 306 h 411"/>
              <a:gd name="T20" fmla="*/ 591 w 608"/>
              <a:gd name="T21" fmla="*/ 314 h 411"/>
              <a:gd name="T22" fmla="*/ 599 w 608"/>
              <a:gd name="T23" fmla="*/ 317 h 411"/>
              <a:gd name="T24" fmla="*/ 597 w 608"/>
              <a:gd name="T25" fmla="*/ 324 h 411"/>
              <a:gd name="T26" fmla="*/ 596 w 608"/>
              <a:gd name="T27" fmla="*/ 333 h 411"/>
              <a:gd name="T28" fmla="*/ 600 w 608"/>
              <a:gd name="T29" fmla="*/ 338 h 411"/>
              <a:gd name="T30" fmla="*/ 605 w 608"/>
              <a:gd name="T31" fmla="*/ 346 h 411"/>
              <a:gd name="T32" fmla="*/ 599 w 608"/>
              <a:gd name="T33" fmla="*/ 363 h 411"/>
              <a:gd name="T34" fmla="*/ 596 w 608"/>
              <a:gd name="T35" fmla="*/ 373 h 411"/>
              <a:gd name="T36" fmla="*/ 593 w 608"/>
              <a:gd name="T37" fmla="*/ 379 h 411"/>
              <a:gd name="T38" fmla="*/ 591 w 608"/>
              <a:gd name="T39" fmla="*/ 386 h 411"/>
              <a:gd name="T40" fmla="*/ 597 w 608"/>
              <a:gd name="T41" fmla="*/ 403 h 411"/>
              <a:gd name="T42" fmla="*/ 596 w 608"/>
              <a:gd name="T43" fmla="*/ 411 h 411"/>
              <a:gd name="T44" fmla="*/ 588 w 608"/>
              <a:gd name="T45" fmla="*/ 402 h 411"/>
              <a:gd name="T46" fmla="*/ 575 w 608"/>
              <a:gd name="T47" fmla="*/ 392 h 411"/>
              <a:gd name="T48" fmla="*/ 558 w 608"/>
              <a:gd name="T49" fmla="*/ 387 h 411"/>
              <a:gd name="T50" fmla="*/ 545 w 608"/>
              <a:gd name="T51" fmla="*/ 376 h 411"/>
              <a:gd name="T52" fmla="*/ 529 w 608"/>
              <a:gd name="T53" fmla="*/ 371 h 411"/>
              <a:gd name="T54" fmla="*/ 504 w 608"/>
              <a:gd name="T55" fmla="*/ 373 h 411"/>
              <a:gd name="T56" fmla="*/ 486 w 608"/>
              <a:gd name="T57" fmla="*/ 378 h 411"/>
              <a:gd name="T58" fmla="*/ 461 w 608"/>
              <a:gd name="T59" fmla="*/ 371 h 411"/>
              <a:gd name="T60" fmla="*/ 442 w 608"/>
              <a:gd name="T61" fmla="*/ 356 h 411"/>
              <a:gd name="T62" fmla="*/ 397 w 608"/>
              <a:gd name="T63" fmla="*/ 352 h 411"/>
              <a:gd name="T64" fmla="*/ 321 w 608"/>
              <a:gd name="T65" fmla="*/ 349 h 411"/>
              <a:gd name="T66" fmla="*/ 227 w 608"/>
              <a:gd name="T67" fmla="*/ 340 h 411"/>
              <a:gd name="T68" fmla="*/ 125 w 608"/>
              <a:gd name="T69" fmla="*/ 333 h 411"/>
              <a:gd name="T70" fmla="*/ 46 w 608"/>
              <a:gd name="T71" fmla="*/ 325 h 411"/>
              <a:gd name="T72" fmla="*/ 33 w 608"/>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411"/>
              <a:gd name="T113" fmla="*/ 608 w 608"/>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411">
                <a:moveTo>
                  <a:pt x="33" y="0"/>
                </a:moveTo>
                <a:lnTo>
                  <a:pt x="600" y="33"/>
                </a:lnTo>
                <a:lnTo>
                  <a:pt x="600" y="41"/>
                </a:lnTo>
                <a:lnTo>
                  <a:pt x="599" y="44"/>
                </a:lnTo>
                <a:lnTo>
                  <a:pt x="597" y="51"/>
                </a:lnTo>
                <a:lnTo>
                  <a:pt x="591" y="55"/>
                </a:lnTo>
                <a:lnTo>
                  <a:pt x="585" y="60"/>
                </a:lnTo>
                <a:lnTo>
                  <a:pt x="580" y="65"/>
                </a:lnTo>
                <a:lnTo>
                  <a:pt x="578" y="68"/>
                </a:lnTo>
                <a:lnTo>
                  <a:pt x="578" y="73"/>
                </a:lnTo>
                <a:lnTo>
                  <a:pt x="578" y="76"/>
                </a:lnTo>
                <a:lnTo>
                  <a:pt x="581" y="82"/>
                </a:lnTo>
                <a:lnTo>
                  <a:pt x="591" y="89"/>
                </a:lnTo>
                <a:lnTo>
                  <a:pt x="597" y="95"/>
                </a:lnTo>
                <a:lnTo>
                  <a:pt x="605" y="100"/>
                </a:lnTo>
                <a:lnTo>
                  <a:pt x="608" y="106"/>
                </a:lnTo>
                <a:lnTo>
                  <a:pt x="604" y="303"/>
                </a:lnTo>
                <a:lnTo>
                  <a:pt x="599" y="305"/>
                </a:lnTo>
                <a:lnTo>
                  <a:pt x="594" y="303"/>
                </a:lnTo>
                <a:lnTo>
                  <a:pt x="591" y="306"/>
                </a:lnTo>
                <a:lnTo>
                  <a:pt x="591" y="309"/>
                </a:lnTo>
                <a:lnTo>
                  <a:pt x="591" y="314"/>
                </a:lnTo>
                <a:lnTo>
                  <a:pt x="596" y="316"/>
                </a:lnTo>
                <a:lnTo>
                  <a:pt x="599" y="317"/>
                </a:lnTo>
                <a:lnTo>
                  <a:pt x="600" y="321"/>
                </a:lnTo>
                <a:lnTo>
                  <a:pt x="597" y="324"/>
                </a:lnTo>
                <a:lnTo>
                  <a:pt x="594" y="329"/>
                </a:lnTo>
                <a:lnTo>
                  <a:pt x="596" y="333"/>
                </a:lnTo>
                <a:lnTo>
                  <a:pt x="597" y="335"/>
                </a:lnTo>
                <a:lnTo>
                  <a:pt x="600" y="338"/>
                </a:lnTo>
                <a:lnTo>
                  <a:pt x="605" y="340"/>
                </a:lnTo>
                <a:lnTo>
                  <a:pt x="605" y="346"/>
                </a:lnTo>
                <a:lnTo>
                  <a:pt x="600" y="352"/>
                </a:lnTo>
                <a:lnTo>
                  <a:pt x="599" y="363"/>
                </a:lnTo>
                <a:lnTo>
                  <a:pt x="597" y="367"/>
                </a:lnTo>
                <a:lnTo>
                  <a:pt x="596" y="373"/>
                </a:lnTo>
                <a:lnTo>
                  <a:pt x="594" y="375"/>
                </a:lnTo>
                <a:lnTo>
                  <a:pt x="593" y="379"/>
                </a:lnTo>
                <a:lnTo>
                  <a:pt x="589" y="383"/>
                </a:lnTo>
                <a:lnTo>
                  <a:pt x="591" y="386"/>
                </a:lnTo>
                <a:lnTo>
                  <a:pt x="596" y="397"/>
                </a:lnTo>
                <a:lnTo>
                  <a:pt x="597" y="403"/>
                </a:lnTo>
                <a:lnTo>
                  <a:pt x="597" y="408"/>
                </a:lnTo>
                <a:lnTo>
                  <a:pt x="596" y="411"/>
                </a:lnTo>
                <a:lnTo>
                  <a:pt x="589" y="411"/>
                </a:lnTo>
                <a:lnTo>
                  <a:pt x="588" y="402"/>
                </a:lnTo>
                <a:lnTo>
                  <a:pt x="581" y="397"/>
                </a:lnTo>
                <a:lnTo>
                  <a:pt x="575" y="392"/>
                </a:lnTo>
                <a:lnTo>
                  <a:pt x="564" y="389"/>
                </a:lnTo>
                <a:lnTo>
                  <a:pt x="558" y="387"/>
                </a:lnTo>
                <a:lnTo>
                  <a:pt x="551" y="384"/>
                </a:lnTo>
                <a:lnTo>
                  <a:pt x="545" y="376"/>
                </a:lnTo>
                <a:lnTo>
                  <a:pt x="537" y="375"/>
                </a:lnTo>
                <a:lnTo>
                  <a:pt x="529" y="371"/>
                </a:lnTo>
                <a:lnTo>
                  <a:pt x="516" y="373"/>
                </a:lnTo>
                <a:lnTo>
                  <a:pt x="504" y="373"/>
                </a:lnTo>
                <a:lnTo>
                  <a:pt x="491" y="371"/>
                </a:lnTo>
                <a:lnTo>
                  <a:pt x="486" y="378"/>
                </a:lnTo>
                <a:lnTo>
                  <a:pt x="472" y="378"/>
                </a:lnTo>
                <a:lnTo>
                  <a:pt x="461" y="371"/>
                </a:lnTo>
                <a:lnTo>
                  <a:pt x="448" y="363"/>
                </a:lnTo>
                <a:lnTo>
                  <a:pt x="442" y="356"/>
                </a:lnTo>
                <a:lnTo>
                  <a:pt x="430" y="354"/>
                </a:lnTo>
                <a:lnTo>
                  <a:pt x="397" y="352"/>
                </a:lnTo>
                <a:lnTo>
                  <a:pt x="368" y="349"/>
                </a:lnTo>
                <a:lnTo>
                  <a:pt x="321" y="349"/>
                </a:lnTo>
                <a:lnTo>
                  <a:pt x="280" y="344"/>
                </a:lnTo>
                <a:lnTo>
                  <a:pt x="227" y="340"/>
                </a:lnTo>
                <a:lnTo>
                  <a:pt x="181" y="336"/>
                </a:lnTo>
                <a:lnTo>
                  <a:pt x="125" y="333"/>
                </a:lnTo>
                <a:lnTo>
                  <a:pt x="82" y="329"/>
                </a:lnTo>
                <a:lnTo>
                  <a:pt x="46" y="325"/>
                </a:lnTo>
                <a:lnTo>
                  <a:pt x="0" y="327"/>
                </a:lnTo>
                <a:lnTo>
                  <a:pt x="33"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4" name="Freeform 17"/>
          <p:cNvSpPr>
            <a:spLocks/>
          </p:cNvSpPr>
          <p:nvPr/>
        </p:nvSpPr>
        <p:spPr bwMode="auto">
          <a:xfrm>
            <a:off x="3561863" y="2982488"/>
            <a:ext cx="955309" cy="488449"/>
          </a:xfrm>
          <a:custGeom>
            <a:avLst/>
            <a:gdLst>
              <a:gd name="T0" fmla="*/ 464 w 708"/>
              <a:gd name="T1" fmla="*/ 29 h 362"/>
              <a:gd name="T2" fmla="*/ 486 w 708"/>
              <a:gd name="T3" fmla="*/ 49 h 362"/>
              <a:gd name="T4" fmla="*/ 505 w 708"/>
              <a:gd name="T5" fmla="*/ 56 h 362"/>
              <a:gd name="T6" fmla="*/ 514 w 708"/>
              <a:gd name="T7" fmla="*/ 49 h 362"/>
              <a:gd name="T8" fmla="*/ 535 w 708"/>
              <a:gd name="T9" fmla="*/ 44 h 362"/>
              <a:gd name="T10" fmla="*/ 562 w 708"/>
              <a:gd name="T11" fmla="*/ 48 h 362"/>
              <a:gd name="T12" fmla="*/ 584 w 708"/>
              <a:gd name="T13" fmla="*/ 60 h 362"/>
              <a:gd name="T14" fmla="*/ 602 w 708"/>
              <a:gd name="T15" fmla="*/ 67 h 362"/>
              <a:gd name="T16" fmla="*/ 610 w 708"/>
              <a:gd name="T17" fmla="*/ 81 h 362"/>
              <a:gd name="T18" fmla="*/ 624 w 708"/>
              <a:gd name="T19" fmla="*/ 87 h 362"/>
              <a:gd name="T20" fmla="*/ 630 w 708"/>
              <a:gd name="T21" fmla="*/ 105 h 362"/>
              <a:gd name="T22" fmla="*/ 635 w 708"/>
              <a:gd name="T23" fmla="*/ 121 h 362"/>
              <a:gd name="T24" fmla="*/ 642 w 708"/>
              <a:gd name="T25" fmla="*/ 138 h 362"/>
              <a:gd name="T26" fmla="*/ 648 w 708"/>
              <a:gd name="T27" fmla="*/ 148 h 362"/>
              <a:gd name="T28" fmla="*/ 654 w 708"/>
              <a:gd name="T29" fmla="*/ 160 h 362"/>
              <a:gd name="T30" fmla="*/ 653 w 708"/>
              <a:gd name="T31" fmla="*/ 184 h 362"/>
              <a:gd name="T32" fmla="*/ 656 w 708"/>
              <a:gd name="T33" fmla="*/ 195 h 362"/>
              <a:gd name="T34" fmla="*/ 665 w 708"/>
              <a:gd name="T35" fmla="*/ 203 h 362"/>
              <a:gd name="T36" fmla="*/ 665 w 708"/>
              <a:gd name="T37" fmla="*/ 229 h 362"/>
              <a:gd name="T38" fmla="*/ 665 w 708"/>
              <a:gd name="T39" fmla="*/ 243 h 362"/>
              <a:gd name="T40" fmla="*/ 672 w 708"/>
              <a:gd name="T41" fmla="*/ 256 h 362"/>
              <a:gd name="T42" fmla="*/ 672 w 708"/>
              <a:gd name="T43" fmla="*/ 272 h 362"/>
              <a:gd name="T44" fmla="*/ 670 w 708"/>
              <a:gd name="T45" fmla="*/ 286 h 362"/>
              <a:gd name="T46" fmla="*/ 680 w 708"/>
              <a:gd name="T47" fmla="*/ 299 h 362"/>
              <a:gd name="T48" fmla="*/ 681 w 708"/>
              <a:gd name="T49" fmla="*/ 308 h 362"/>
              <a:gd name="T50" fmla="*/ 684 w 708"/>
              <a:gd name="T51" fmla="*/ 324 h 362"/>
              <a:gd name="T52" fmla="*/ 689 w 708"/>
              <a:gd name="T53" fmla="*/ 332 h 362"/>
              <a:gd name="T54" fmla="*/ 700 w 708"/>
              <a:gd name="T55" fmla="*/ 345 h 362"/>
              <a:gd name="T56" fmla="*/ 707 w 708"/>
              <a:gd name="T57" fmla="*/ 354 h 362"/>
              <a:gd name="T58" fmla="*/ 708 w 708"/>
              <a:gd name="T59" fmla="*/ 362 h 362"/>
              <a:gd name="T60" fmla="*/ 163 w 708"/>
              <a:gd name="T61" fmla="*/ 233 h 362"/>
              <a:gd name="T62" fmla="*/ 22 w 708"/>
              <a:gd name="T63" fmla="*/ 0 h 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8"/>
              <a:gd name="T97" fmla="*/ 0 h 362"/>
              <a:gd name="T98" fmla="*/ 708 w 708"/>
              <a:gd name="T99" fmla="*/ 362 h 3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8" h="362">
                <a:moveTo>
                  <a:pt x="22" y="0"/>
                </a:moveTo>
                <a:lnTo>
                  <a:pt x="464" y="29"/>
                </a:lnTo>
                <a:lnTo>
                  <a:pt x="473" y="38"/>
                </a:lnTo>
                <a:lnTo>
                  <a:pt x="486" y="49"/>
                </a:lnTo>
                <a:lnTo>
                  <a:pt x="497" y="56"/>
                </a:lnTo>
                <a:lnTo>
                  <a:pt x="505" y="56"/>
                </a:lnTo>
                <a:lnTo>
                  <a:pt x="513" y="52"/>
                </a:lnTo>
                <a:lnTo>
                  <a:pt x="514" y="49"/>
                </a:lnTo>
                <a:lnTo>
                  <a:pt x="522" y="44"/>
                </a:lnTo>
                <a:lnTo>
                  <a:pt x="535" y="44"/>
                </a:lnTo>
                <a:lnTo>
                  <a:pt x="549" y="43"/>
                </a:lnTo>
                <a:lnTo>
                  <a:pt x="562" y="48"/>
                </a:lnTo>
                <a:lnTo>
                  <a:pt x="573" y="52"/>
                </a:lnTo>
                <a:lnTo>
                  <a:pt x="584" y="60"/>
                </a:lnTo>
                <a:lnTo>
                  <a:pt x="594" y="63"/>
                </a:lnTo>
                <a:lnTo>
                  <a:pt x="602" y="67"/>
                </a:lnTo>
                <a:lnTo>
                  <a:pt x="610" y="75"/>
                </a:lnTo>
                <a:lnTo>
                  <a:pt x="610" y="81"/>
                </a:lnTo>
                <a:lnTo>
                  <a:pt x="618" y="84"/>
                </a:lnTo>
                <a:lnTo>
                  <a:pt x="624" y="87"/>
                </a:lnTo>
                <a:lnTo>
                  <a:pt x="630" y="97"/>
                </a:lnTo>
                <a:lnTo>
                  <a:pt x="630" y="105"/>
                </a:lnTo>
                <a:lnTo>
                  <a:pt x="637" y="110"/>
                </a:lnTo>
                <a:lnTo>
                  <a:pt x="635" y="121"/>
                </a:lnTo>
                <a:lnTo>
                  <a:pt x="640" y="130"/>
                </a:lnTo>
                <a:lnTo>
                  <a:pt x="642" y="138"/>
                </a:lnTo>
                <a:lnTo>
                  <a:pt x="646" y="143"/>
                </a:lnTo>
                <a:lnTo>
                  <a:pt x="648" y="148"/>
                </a:lnTo>
                <a:lnTo>
                  <a:pt x="649" y="156"/>
                </a:lnTo>
                <a:lnTo>
                  <a:pt x="654" y="160"/>
                </a:lnTo>
                <a:lnTo>
                  <a:pt x="653" y="168"/>
                </a:lnTo>
                <a:lnTo>
                  <a:pt x="653" y="184"/>
                </a:lnTo>
                <a:lnTo>
                  <a:pt x="654" y="191"/>
                </a:lnTo>
                <a:lnTo>
                  <a:pt x="656" y="195"/>
                </a:lnTo>
                <a:lnTo>
                  <a:pt x="661" y="199"/>
                </a:lnTo>
                <a:lnTo>
                  <a:pt x="665" y="203"/>
                </a:lnTo>
                <a:lnTo>
                  <a:pt x="664" y="214"/>
                </a:lnTo>
                <a:lnTo>
                  <a:pt x="665" y="229"/>
                </a:lnTo>
                <a:lnTo>
                  <a:pt x="664" y="233"/>
                </a:lnTo>
                <a:lnTo>
                  <a:pt x="665" y="243"/>
                </a:lnTo>
                <a:lnTo>
                  <a:pt x="669" y="246"/>
                </a:lnTo>
                <a:lnTo>
                  <a:pt x="672" y="256"/>
                </a:lnTo>
                <a:lnTo>
                  <a:pt x="673" y="265"/>
                </a:lnTo>
                <a:lnTo>
                  <a:pt x="672" y="272"/>
                </a:lnTo>
                <a:lnTo>
                  <a:pt x="670" y="280"/>
                </a:lnTo>
                <a:lnTo>
                  <a:pt x="670" y="286"/>
                </a:lnTo>
                <a:lnTo>
                  <a:pt x="676" y="292"/>
                </a:lnTo>
                <a:lnTo>
                  <a:pt x="680" y="299"/>
                </a:lnTo>
                <a:lnTo>
                  <a:pt x="678" y="303"/>
                </a:lnTo>
                <a:lnTo>
                  <a:pt x="681" y="308"/>
                </a:lnTo>
                <a:lnTo>
                  <a:pt x="684" y="316"/>
                </a:lnTo>
                <a:lnTo>
                  <a:pt x="684" y="324"/>
                </a:lnTo>
                <a:lnTo>
                  <a:pt x="686" y="329"/>
                </a:lnTo>
                <a:lnTo>
                  <a:pt x="689" y="332"/>
                </a:lnTo>
                <a:lnTo>
                  <a:pt x="696" y="338"/>
                </a:lnTo>
                <a:lnTo>
                  <a:pt x="700" y="345"/>
                </a:lnTo>
                <a:lnTo>
                  <a:pt x="703" y="348"/>
                </a:lnTo>
                <a:lnTo>
                  <a:pt x="707" y="354"/>
                </a:lnTo>
                <a:lnTo>
                  <a:pt x="708" y="357"/>
                </a:lnTo>
                <a:lnTo>
                  <a:pt x="708" y="362"/>
                </a:lnTo>
                <a:lnTo>
                  <a:pt x="154" y="342"/>
                </a:lnTo>
                <a:lnTo>
                  <a:pt x="163" y="233"/>
                </a:lnTo>
                <a:lnTo>
                  <a:pt x="0" y="218"/>
                </a:lnTo>
                <a:lnTo>
                  <a:pt x="22"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5" name="Freeform 20"/>
          <p:cNvSpPr>
            <a:spLocks/>
          </p:cNvSpPr>
          <p:nvPr/>
        </p:nvSpPr>
        <p:spPr bwMode="auto">
          <a:xfrm>
            <a:off x="3111193" y="3967483"/>
            <a:ext cx="1640757" cy="1627264"/>
          </a:xfrm>
          <a:custGeom>
            <a:avLst/>
            <a:gdLst>
              <a:gd name="T0" fmla="*/ 653 w 1216"/>
              <a:gd name="T1" fmla="*/ 247 h 1206"/>
              <a:gd name="T2" fmla="*/ 682 w 1216"/>
              <a:gd name="T3" fmla="*/ 251 h 1206"/>
              <a:gd name="T4" fmla="*/ 699 w 1216"/>
              <a:gd name="T5" fmla="*/ 272 h 1206"/>
              <a:gd name="T6" fmla="*/ 733 w 1216"/>
              <a:gd name="T7" fmla="*/ 278 h 1206"/>
              <a:gd name="T8" fmla="*/ 771 w 1216"/>
              <a:gd name="T9" fmla="*/ 288 h 1206"/>
              <a:gd name="T10" fmla="*/ 796 w 1216"/>
              <a:gd name="T11" fmla="*/ 294 h 1206"/>
              <a:gd name="T12" fmla="*/ 815 w 1216"/>
              <a:gd name="T13" fmla="*/ 318 h 1206"/>
              <a:gd name="T14" fmla="*/ 846 w 1216"/>
              <a:gd name="T15" fmla="*/ 307 h 1206"/>
              <a:gd name="T16" fmla="*/ 868 w 1216"/>
              <a:gd name="T17" fmla="*/ 320 h 1206"/>
              <a:gd name="T18" fmla="*/ 895 w 1216"/>
              <a:gd name="T19" fmla="*/ 318 h 1206"/>
              <a:gd name="T20" fmla="*/ 936 w 1216"/>
              <a:gd name="T21" fmla="*/ 324 h 1206"/>
              <a:gd name="T22" fmla="*/ 979 w 1216"/>
              <a:gd name="T23" fmla="*/ 323 h 1206"/>
              <a:gd name="T24" fmla="*/ 1017 w 1216"/>
              <a:gd name="T25" fmla="*/ 312 h 1206"/>
              <a:gd name="T26" fmla="*/ 1049 w 1216"/>
              <a:gd name="T27" fmla="*/ 317 h 1206"/>
              <a:gd name="T28" fmla="*/ 1089 w 1216"/>
              <a:gd name="T29" fmla="*/ 331 h 1206"/>
              <a:gd name="T30" fmla="*/ 1141 w 1216"/>
              <a:gd name="T31" fmla="*/ 353 h 1206"/>
              <a:gd name="T32" fmla="*/ 1186 w 1216"/>
              <a:gd name="T33" fmla="*/ 574 h 1206"/>
              <a:gd name="T34" fmla="*/ 1208 w 1216"/>
              <a:gd name="T35" fmla="*/ 612 h 1206"/>
              <a:gd name="T36" fmla="*/ 1210 w 1216"/>
              <a:gd name="T37" fmla="*/ 652 h 1206"/>
              <a:gd name="T38" fmla="*/ 1197 w 1216"/>
              <a:gd name="T39" fmla="*/ 688 h 1206"/>
              <a:gd name="T40" fmla="*/ 1202 w 1216"/>
              <a:gd name="T41" fmla="*/ 725 h 1206"/>
              <a:gd name="T42" fmla="*/ 1179 w 1216"/>
              <a:gd name="T43" fmla="*/ 766 h 1206"/>
              <a:gd name="T44" fmla="*/ 1163 w 1216"/>
              <a:gd name="T45" fmla="*/ 782 h 1206"/>
              <a:gd name="T46" fmla="*/ 1111 w 1216"/>
              <a:gd name="T47" fmla="*/ 804 h 1206"/>
              <a:gd name="T48" fmla="*/ 1090 w 1216"/>
              <a:gd name="T49" fmla="*/ 776 h 1206"/>
              <a:gd name="T50" fmla="*/ 1073 w 1216"/>
              <a:gd name="T51" fmla="*/ 858 h 1206"/>
              <a:gd name="T52" fmla="*/ 1014 w 1216"/>
              <a:gd name="T53" fmla="*/ 903 h 1206"/>
              <a:gd name="T54" fmla="*/ 987 w 1216"/>
              <a:gd name="T55" fmla="*/ 906 h 1206"/>
              <a:gd name="T56" fmla="*/ 971 w 1216"/>
              <a:gd name="T57" fmla="*/ 906 h 1206"/>
              <a:gd name="T58" fmla="*/ 955 w 1216"/>
              <a:gd name="T59" fmla="*/ 901 h 1206"/>
              <a:gd name="T60" fmla="*/ 939 w 1216"/>
              <a:gd name="T61" fmla="*/ 893 h 1206"/>
              <a:gd name="T62" fmla="*/ 947 w 1216"/>
              <a:gd name="T63" fmla="*/ 917 h 1206"/>
              <a:gd name="T64" fmla="*/ 917 w 1216"/>
              <a:gd name="T65" fmla="*/ 938 h 1206"/>
              <a:gd name="T66" fmla="*/ 893 w 1216"/>
              <a:gd name="T67" fmla="*/ 955 h 1206"/>
              <a:gd name="T68" fmla="*/ 893 w 1216"/>
              <a:gd name="T69" fmla="*/ 973 h 1206"/>
              <a:gd name="T70" fmla="*/ 865 w 1216"/>
              <a:gd name="T71" fmla="*/ 990 h 1206"/>
              <a:gd name="T72" fmla="*/ 868 w 1216"/>
              <a:gd name="T73" fmla="*/ 1016 h 1206"/>
              <a:gd name="T74" fmla="*/ 862 w 1216"/>
              <a:gd name="T75" fmla="*/ 1049 h 1206"/>
              <a:gd name="T76" fmla="*/ 835 w 1216"/>
              <a:gd name="T77" fmla="*/ 1051 h 1206"/>
              <a:gd name="T78" fmla="*/ 855 w 1216"/>
              <a:gd name="T79" fmla="*/ 1068 h 1206"/>
              <a:gd name="T80" fmla="*/ 844 w 1216"/>
              <a:gd name="T81" fmla="*/ 1093 h 1206"/>
              <a:gd name="T82" fmla="*/ 854 w 1216"/>
              <a:gd name="T83" fmla="*/ 1136 h 1206"/>
              <a:gd name="T84" fmla="*/ 874 w 1216"/>
              <a:gd name="T85" fmla="*/ 1206 h 1206"/>
              <a:gd name="T86" fmla="*/ 769 w 1216"/>
              <a:gd name="T87" fmla="*/ 1179 h 1206"/>
              <a:gd name="T88" fmla="*/ 682 w 1216"/>
              <a:gd name="T89" fmla="*/ 1140 h 1206"/>
              <a:gd name="T90" fmla="*/ 636 w 1216"/>
              <a:gd name="T91" fmla="*/ 1030 h 1206"/>
              <a:gd name="T92" fmla="*/ 593 w 1216"/>
              <a:gd name="T93" fmla="*/ 963 h 1206"/>
              <a:gd name="T94" fmla="*/ 533 w 1216"/>
              <a:gd name="T95" fmla="*/ 844 h 1206"/>
              <a:gd name="T96" fmla="*/ 471 w 1216"/>
              <a:gd name="T97" fmla="*/ 753 h 1206"/>
              <a:gd name="T98" fmla="*/ 363 w 1216"/>
              <a:gd name="T99" fmla="*/ 736 h 1206"/>
              <a:gd name="T100" fmla="*/ 297 w 1216"/>
              <a:gd name="T101" fmla="*/ 815 h 1206"/>
              <a:gd name="T102" fmla="*/ 255 w 1216"/>
              <a:gd name="T103" fmla="*/ 815 h 1206"/>
              <a:gd name="T104" fmla="*/ 175 w 1216"/>
              <a:gd name="T105" fmla="*/ 744 h 1206"/>
              <a:gd name="T106" fmla="*/ 151 w 1216"/>
              <a:gd name="T107" fmla="*/ 661 h 1206"/>
              <a:gd name="T108" fmla="*/ 110 w 1216"/>
              <a:gd name="T109" fmla="*/ 593 h 1206"/>
              <a:gd name="T110" fmla="*/ 54 w 1216"/>
              <a:gd name="T111" fmla="*/ 529 h 1206"/>
              <a:gd name="T112" fmla="*/ 8 w 1216"/>
              <a:gd name="T113" fmla="*/ 480 h 1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6"/>
              <a:gd name="T172" fmla="*/ 0 h 1206"/>
              <a:gd name="T173" fmla="*/ 1216 w 1216"/>
              <a:gd name="T174" fmla="*/ 1206 h 1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6" h="1206">
                <a:moveTo>
                  <a:pt x="372" y="0"/>
                </a:moveTo>
                <a:lnTo>
                  <a:pt x="638" y="19"/>
                </a:lnTo>
                <a:lnTo>
                  <a:pt x="630" y="231"/>
                </a:lnTo>
                <a:lnTo>
                  <a:pt x="636" y="232"/>
                </a:lnTo>
                <a:lnTo>
                  <a:pt x="642" y="236"/>
                </a:lnTo>
                <a:lnTo>
                  <a:pt x="647" y="240"/>
                </a:lnTo>
                <a:lnTo>
                  <a:pt x="653" y="247"/>
                </a:lnTo>
                <a:lnTo>
                  <a:pt x="660" y="251"/>
                </a:lnTo>
                <a:lnTo>
                  <a:pt x="668" y="253"/>
                </a:lnTo>
                <a:lnTo>
                  <a:pt x="669" y="251"/>
                </a:lnTo>
                <a:lnTo>
                  <a:pt x="676" y="251"/>
                </a:lnTo>
                <a:lnTo>
                  <a:pt x="680" y="255"/>
                </a:lnTo>
                <a:lnTo>
                  <a:pt x="682" y="255"/>
                </a:lnTo>
                <a:lnTo>
                  <a:pt x="682" y="251"/>
                </a:lnTo>
                <a:lnTo>
                  <a:pt x="687" y="247"/>
                </a:lnTo>
                <a:lnTo>
                  <a:pt x="690" y="248"/>
                </a:lnTo>
                <a:lnTo>
                  <a:pt x="692" y="253"/>
                </a:lnTo>
                <a:lnTo>
                  <a:pt x="696" y="258"/>
                </a:lnTo>
                <a:lnTo>
                  <a:pt x="699" y="264"/>
                </a:lnTo>
                <a:lnTo>
                  <a:pt x="701" y="269"/>
                </a:lnTo>
                <a:lnTo>
                  <a:pt x="699" y="272"/>
                </a:lnTo>
                <a:lnTo>
                  <a:pt x="704" y="274"/>
                </a:lnTo>
                <a:lnTo>
                  <a:pt x="711" y="274"/>
                </a:lnTo>
                <a:lnTo>
                  <a:pt x="715" y="270"/>
                </a:lnTo>
                <a:lnTo>
                  <a:pt x="720" y="269"/>
                </a:lnTo>
                <a:lnTo>
                  <a:pt x="722" y="272"/>
                </a:lnTo>
                <a:lnTo>
                  <a:pt x="726" y="278"/>
                </a:lnTo>
                <a:lnTo>
                  <a:pt x="733" y="278"/>
                </a:lnTo>
                <a:lnTo>
                  <a:pt x="741" y="282"/>
                </a:lnTo>
                <a:lnTo>
                  <a:pt x="747" y="282"/>
                </a:lnTo>
                <a:lnTo>
                  <a:pt x="757" y="280"/>
                </a:lnTo>
                <a:lnTo>
                  <a:pt x="760" y="288"/>
                </a:lnTo>
                <a:lnTo>
                  <a:pt x="763" y="290"/>
                </a:lnTo>
                <a:lnTo>
                  <a:pt x="766" y="291"/>
                </a:lnTo>
                <a:lnTo>
                  <a:pt x="771" y="288"/>
                </a:lnTo>
                <a:lnTo>
                  <a:pt x="774" y="285"/>
                </a:lnTo>
                <a:lnTo>
                  <a:pt x="781" y="282"/>
                </a:lnTo>
                <a:lnTo>
                  <a:pt x="785" y="280"/>
                </a:lnTo>
                <a:lnTo>
                  <a:pt x="790" y="282"/>
                </a:lnTo>
                <a:lnTo>
                  <a:pt x="795" y="285"/>
                </a:lnTo>
                <a:lnTo>
                  <a:pt x="798" y="290"/>
                </a:lnTo>
                <a:lnTo>
                  <a:pt x="796" y="294"/>
                </a:lnTo>
                <a:lnTo>
                  <a:pt x="798" y="297"/>
                </a:lnTo>
                <a:lnTo>
                  <a:pt x="804" y="302"/>
                </a:lnTo>
                <a:lnTo>
                  <a:pt x="809" y="301"/>
                </a:lnTo>
                <a:lnTo>
                  <a:pt x="809" y="307"/>
                </a:lnTo>
                <a:lnTo>
                  <a:pt x="809" y="310"/>
                </a:lnTo>
                <a:lnTo>
                  <a:pt x="812" y="315"/>
                </a:lnTo>
                <a:lnTo>
                  <a:pt x="815" y="318"/>
                </a:lnTo>
                <a:lnTo>
                  <a:pt x="820" y="317"/>
                </a:lnTo>
                <a:lnTo>
                  <a:pt x="827" y="313"/>
                </a:lnTo>
                <a:lnTo>
                  <a:pt x="831" y="310"/>
                </a:lnTo>
                <a:lnTo>
                  <a:pt x="833" y="307"/>
                </a:lnTo>
                <a:lnTo>
                  <a:pt x="836" y="304"/>
                </a:lnTo>
                <a:lnTo>
                  <a:pt x="844" y="305"/>
                </a:lnTo>
                <a:lnTo>
                  <a:pt x="846" y="307"/>
                </a:lnTo>
                <a:lnTo>
                  <a:pt x="844" y="313"/>
                </a:lnTo>
                <a:lnTo>
                  <a:pt x="849" y="315"/>
                </a:lnTo>
                <a:lnTo>
                  <a:pt x="852" y="313"/>
                </a:lnTo>
                <a:lnTo>
                  <a:pt x="857" y="318"/>
                </a:lnTo>
                <a:lnTo>
                  <a:pt x="858" y="321"/>
                </a:lnTo>
                <a:lnTo>
                  <a:pt x="863" y="323"/>
                </a:lnTo>
                <a:lnTo>
                  <a:pt x="868" y="320"/>
                </a:lnTo>
                <a:lnTo>
                  <a:pt x="876" y="318"/>
                </a:lnTo>
                <a:lnTo>
                  <a:pt x="877" y="320"/>
                </a:lnTo>
                <a:lnTo>
                  <a:pt x="877" y="326"/>
                </a:lnTo>
                <a:lnTo>
                  <a:pt x="881" y="329"/>
                </a:lnTo>
                <a:lnTo>
                  <a:pt x="887" y="329"/>
                </a:lnTo>
                <a:lnTo>
                  <a:pt x="890" y="321"/>
                </a:lnTo>
                <a:lnTo>
                  <a:pt x="895" y="318"/>
                </a:lnTo>
                <a:lnTo>
                  <a:pt x="898" y="320"/>
                </a:lnTo>
                <a:lnTo>
                  <a:pt x="903" y="318"/>
                </a:lnTo>
                <a:lnTo>
                  <a:pt x="911" y="313"/>
                </a:lnTo>
                <a:lnTo>
                  <a:pt x="917" y="313"/>
                </a:lnTo>
                <a:lnTo>
                  <a:pt x="920" y="318"/>
                </a:lnTo>
                <a:lnTo>
                  <a:pt x="927" y="323"/>
                </a:lnTo>
                <a:lnTo>
                  <a:pt x="936" y="324"/>
                </a:lnTo>
                <a:lnTo>
                  <a:pt x="944" y="329"/>
                </a:lnTo>
                <a:lnTo>
                  <a:pt x="951" y="337"/>
                </a:lnTo>
                <a:lnTo>
                  <a:pt x="958" y="339"/>
                </a:lnTo>
                <a:lnTo>
                  <a:pt x="963" y="332"/>
                </a:lnTo>
                <a:lnTo>
                  <a:pt x="966" y="332"/>
                </a:lnTo>
                <a:lnTo>
                  <a:pt x="971" y="326"/>
                </a:lnTo>
                <a:lnTo>
                  <a:pt x="979" y="323"/>
                </a:lnTo>
                <a:lnTo>
                  <a:pt x="984" y="320"/>
                </a:lnTo>
                <a:lnTo>
                  <a:pt x="993" y="317"/>
                </a:lnTo>
                <a:lnTo>
                  <a:pt x="1000" y="320"/>
                </a:lnTo>
                <a:lnTo>
                  <a:pt x="1006" y="323"/>
                </a:lnTo>
                <a:lnTo>
                  <a:pt x="1009" y="318"/>
                </a:lnTo>
                <a:lnTo>
                  <a:pt x="1014" y="313"/>
                </a:lnTo>
                <a:lnTo>
                  <a:pt x="1017" y="312"/>
                </a:lnTo>
                <a:lnTo>
                  <a:pt x="1024" y="313"/>
                </a:lnTo>
                <a:lnTo>
                  <a:pt x="1028" y="317"/>
                </a:lnTo>
                <a:lnTo>
                  <a:pt x="1032" y="320"/>
                </a:lnTo>
                <a:lnTo>
                  <a:pt x="1038" y="324"/>
                </a:lnTo>
                <a:lnTo>
                  <a:pt x="1043" y="323"/>
                </a:lnTo>
                <a:lnTo>
                  <a:pt x="1044" y="323"/>
                </a:lnTo>
                <a:lnTo>
                  <a:pt x="1049" y="317"/>
                </a:lnTo>
                <a:lnTo>
                  <a:pt x="1055" y="310"/>
                </a:lnTo>
                <a:lnTo>
                  <a:pt x="1057" y="309"/>
                </a:lnTo>
                <a:lnTo>
                  <a:pt x="1065" y="310"/>
                </a:lnTo>
                <a:lnTo>
                  <a:pt x="1068" y="317"/>
                </a:lnTo>
                <a:lnTo>
                  <a:pt x="1079" y="323"/>
                </a:lnTo>
                <a:lnTo>
                  <a:pt x="1086" y="326"/>
                </a:lnTo>
                <a:lnTo>
                  <a:pt x="1089" y="331"/>
                </a:lnTo>
                <a:lnTo>
                  <a:pt x="1098" y="336"/>
                </a:lnTo>
                <a:lnTo>
                  <a:pt x="1106" y="340"/>
                </a:lnTo>
                <a:lnTo>
                  <a:pt x="1117" y="342"/>
                </a:lnTo>
                <a:lnTo>
                  <a:pt x="1124" y="345"/>
                </a:lnTo>
                <a:lnTo>
                  <a:pt x="1128" y="352"/>
                </a:lnTo>
                <a:lnTo>
                  <a:pt x="1133" y="356"/>
                </a:lnTo>
                <a:lnTo>
                  <a:pt x="1141" y="353"/>
                </a:lnTo>
                <a:lnTo>
                  <a:pt x="1148" y="352"/>
                </a:lnTo>
                <a:lnTo>
                  <a:pt x="1155" y="350"/>
                </a:lnTo>
                <a:lnTo>
                  <a:pt x="1162" y="355"/>
                </a:lnTo>
                <a:lnTo>
                  <a:pt x="1163" y="358"/>
                </a:lnTo>
                <a:lnTo>
                  <a:pt x="1163" y="526"/>
                </a:lnTo>
                <a:lnTo>
                  <a:pt x="1186" y="553"/>
                </a:lnTo>
                <a:lnTo>
                  <a:pt x="1186" y="574"/>
                </a:lnTo>
                <a:lnTo>
                  <a:pt x="1192" y="576"/>
                </a:lnTo>
                <a:lnTo>
                  <a:pt x="1195" y="583"/>
                </a:lnTo>
                <a:lnTo>
                  <a:pt x="1198" y="590"/>
                </a:lnTo>
                <a:lnTo>
                  <a:pt x="1202" y="596"/>
                </a:lnTo>
                <a:lnTo>
                  <a:pt x="1203" y="601"/>
                </a:lnTo>
                <a:lnTo>
                  <a:pt x="1203" y="609"/>
                </a:lnTo>
                <a:lnTo>
                  <a:pt x="1208" y="612"/>
                </a:lnTo>
                <a:lnTo>
                  <a:pt x="1210" y="620"/>
                </a:lnTo>
                <a:lnTo>
                  <a:pt x="1214" y="622"/>
                </a:lnTo>
                <a:lnTo>
                  <a:pt x="1216" y="628"/>
                </a:lnTo>
                <a:lnTo>
                  <a:pt x="1213" y="634"/>
                </a:lnTo>
                <a:lnTo>
                  <a:pt x="1213" y="641"/>
                </a:lnTo>
                <a:lnTo>
                  <a:pt x="1211" y="647"/>
                </a:lnTo>
                <a:lnTo>
                  <a:pt x="1210" y="652"/>
                </a:lnTo>
                <a:lnTo>
                  <a:pt x="1211" y="658"/>
                </a:lnTo>
                <a:lnTo>
                  <a:pt x="1208" y="661"/>
                </a:lnTo>
                <a:lnTo>
                  <a:pt x="1206" y="668"/>
                </a:lnTo>
                <a:lnTo>
                  <a:pt x="1203" y="672"/>
                </a:lnTo>
                <a:lnTo>
                  <a:pt x="1202" y="679"/>
                </a:lnTo>
                <a:lnTo>
                  <a:pt x="1198" y="682"/>
                </a:lnTo>
                <a:lnTo>
                  <a:pt x="1197" y="688"/>
                </a:lnTo>
                <a:lnTo>
                  <a:pt x="1197" y="698"/>
                </a:lnTo>
                <a:lnTo>
                  <a:pt x="1200" y="699"/>
                </a:lnTo>
                <a:lnTo>
                  <a:pt x="1198" y="704"/>
                </a:lnTo>
                <a:lnTo>
                  <a:pt x="1197" y="707"/>
                </a:lnTo>
                <a:lnTo>
                  <a:pt x="1197" y="714"/>
                </a:lnTo>
                <a:lnTo>
                  <a:pt x="1200" y="718"/>
                </a:lnTo>
                <a:lnTo>
                  <a:pt x="1202" y="725"/>
                </a:lnTo>
                <a:lnTo>
                  <a:pt x="1202" y="731"/>
                </a:lnTo>
                <a:lnTo>
                  <a:pt x="1200" y="736"/>
                </a:lnTo>
                <a:lnTo>
                  <a:pt x="1197" y="744"/>
                </a:lnTo>
                <a:lnTo>
                  <a:pt x="1190" y="750"/>
                </a:lnTo>
                <a:lnTo>
                  <a:pt x="1187" y="758"/>
                </a:lnTo>
                <a:lnTo>
                  <a:pt x="1184" y="763"/>
                </a:lnTo>
                <a:lnTo>
                  <a:pt x="1179" y="766"/>
                </a:lnTo>
                <a:lnTo>
                  <a:pt x="1175" y="769"/>
                </a:lnTo>
                <a:lnTo>
                  <a:pt x="1176" y="771"/>
                </a:lnTo>
                <a:lnTo>
                  <a:pt x="1179" y="773"/>
                </a:lnTo>
                <a:lnTo>
                  <a:pt x="1181" y="777"/>
                </a:lnTo>
                <a:lnTo>
                  <a:pt x="1182" y="780"/>
                </a:lnTo>
                <a:lnTo>
                  <a:pt x="1176" y="782"/>
                </a:lnTo>
                <a:lnTo>
                  <a:pt x="1163" y="782"/>
                </a:lnTo>
                <a:lnTo>
                  <a:pt x="1154" y="780"/>
                </a:lnTo>
                <a:lnTo>
                  <a:pt x="1146" y="785"/>
                </a:lnTo>
                <a:lnTo>
                  <a:pt x="1138" y="790"/>
                </a:lnTo>
                <a:lnTo>
                  <a:pt x="1128" y="793"/>
                </a:lnTo>
                <a:lnTo>
                  <a:pt x="1122" y="798"/>
                </a:lnTo>
                <a:lnTo>
                  <a:pt x="1117" y="803"/>
                </a:lnTo>
                <a:lnTo>
                  <a:pt x="1111" y="804"/>
                </a:lnTo>
                <a:lnTo>
                  <a:pt x="1103" y="796"/>
                </a:lnTo>
                <a:lnTo>
                  <a:pt x="1098" y="790"/>
                </a:lnTo>
                <a:lnTo>
                  <a:pt x="1098" y="782"/>
                </a:lnTo>
                <a:lnTo>
                  <a:pt x="1097" y="776"/>
                </a:lnTo>
                <a:lnTo>
                  <a:pt x="1095" y="771"/>
                </a:lnTo>
                <a:lnTo>
                  <a:pt x="1092" y="771"/>
                </a:lnTo>
                <a:lnTo>
                  <a:pt x="1090" y="776"/>
                </a:lnTo>
                <a:lnTo>
                  <a:pt x="1086" y="779"/>
                </a:lnTo>
                <a:lnTo>
                  <a:pt x="1082" y="782"/>
                </a:lnTo>
                <a:lnTo>
                  <a:pt x="1082" y="834"/>
                </a:lnTo>
                <a:lnTo>
                  <a:pt x="1078" y="842"/>
                </a:lnTo>
                <a:lnTo>
                  <a:pt x="1076" y="847"/>
                </a:lnTo>
                <a:lnTo>
                  <a:pt x="1076" y="854"/>
                </a:lnTo>
                <a:lnTo>
                  <a:pt x="1073" y="858"/>
                </a:lnTo>
                <a:lnTo>
                  <a:pt x="1070" y="868"/>
                </a:lnTo>
                <a:lnTo>
                  <a:pt x="1067" y="873"/>
                </a:lnTo>
                <a:lnTo>
                  <a:pt x="1057" y="879"/>
                </a:lnTo>
                <a:lnTo>
                  <a:pt x="1047" y="884"/>
                </a:lnTo>
                <a:lnTo>
                  <a:pt x="1038" y="887"/>
                </a:lnTo>
                <a:lnTo>
                  <a:pt x="1027" y="896"/>
                </a:lnTo>
                <a:lnTo>
                  <a:pt x="1014" y="903"/>
                </a:lnTo>
                <a:lnTo>
                  <a:pt x="1003" y="909"/>
                </a:lnTo>
                <a:lnTo>
                  <a:pt x="989" y="917"/>
                </a:lnTo>
                <a:lnTo>
                  <a:pt x="973" y="923"/>
                </a:lnTo>
                <a:lnTo>
                  <a:pt x="973" y="919"/>
                </a:lnTo>
                <a:lnTo>
                  <a:pt x="978" y="915"/>
                </a:lnTo>
                <a:lnTo>
                  <a:pt x="984" y="912"/>
                </a:lnTo>
                <a:lnTo>
                  <a:pt x="987" y="906"/>
                </a:lnTo>
                <a:lnTo>
                  <a:pt x="984" y="901"/>
                </a:lnTo>
                <a:lnTo>
                  <a:pt x="981" y="898"/>
                </a:lnTo>
                <a:lnTo>
                  <a:pt x="978" y="892"/>
                </a:lnTo>
                <a:lnTo>
                  <a:pt x="976" y="893"/>
                </a:lnTo>
                <a:lnTo>
                  <a:pt x="976" y="896"/>
                </a:lnTo>
                <a:lnTo>
                  <a:pt x="974" y="903"/>
                </a:lnTo>
                <a:lnTo>
                  <a:pt x="971" y="906"/>
                </a:lnTo>
                <a:lnTo>
                  <a:pt x="966" y="904"/>
                </a:lnTo>
                <a:lnTo>
                  <a:pt x="963" y="901"/>
                </a:lnTo>
                <a:lnTo>
                  <a:pt x="962" y="896"/>
                </a:lnTo>
                <a:lnTo>
                  <a:pt x="960" y="895"/>
                </a:lnTo>
                <a:lnTo>
                  <a:pt x="957" y="893"/>
                </a:lnTo>
                <a:lnTo>
                  <a:pt x="955" y="898"/>
                </a:lnTo>
                <a:lnTo>
                  <a:pt x="955" y="901"/>
                </a:lnTo>
                <a:lnTo>
                  <a:pt x="957" y="904"/>
                </a:lnTo>
                <a:lnTo>
                  <a:pt x="954" y="906"/>
                </a:lnTo>
                <a:lnTo>
                  <a:pt x="952" y="904"/>
                </a:lnTo>
                <a:lnTo>
                  <a:pt x="947" y="898"/>
                </a:lnTo>
                <a:lnTo>
                  <a:pt x="946" y="896"/>
                </a:lnTo>
                <a:lnTo>
                  <a:pt x="944" y="893"/>
                </a:lnTo>
                <a:lnTo>
                  <a:pt x="939" y="893"/>
                </a:lnTo>
                <a:lnTo>
                  <a:pt x="938" y="896"/>
                </a:lnTo>
                <a:lnTo>
                  <a:pt x="938" y="900"/>
                </a:lnTo>
                <a:lnTo>
                  <a:pt x="936" y="903"/>
                </a:lnTo>
                <a:lnTo>
                  <a:pt x="938" y="908"/>
                </a:lnTo>
                <a:lnTo>
                  <a:pt x="941" y="911"/>
                </a:lnTo>
                <a:lnTo>
                  <a:pt x="944" y="914"/>
                </a:lnTo>
                <a:lnTo>
                  <a:pt x="947" y="917"/>
                </a:lnTo>
                <a:lnTo>
                  <a:pt x="949" y="919"/>
                </a:lnTo>
                <a:lnTo>
                  <a:pt x="947" y="922"/>
                </a:lnTo>
                <a:lnTo>
                  <a:pt x="946" y="925"/>
                </a:lnTo>
                <a:lnTo>
                  <a:pt x="944" y="927"/>
                </a:lnTo>
                <a:lnTo>
                  <a:pt x="924" y="928"/>
                </a:lnTo>
                <a:lnTo>
                  <a:pt x="920" y="933"/>
                </a:lnTo>
                <a:lnTo>
                  <a:pt x="917" y="938"/>
                </a:lnTo>
                <a:lnTo>
                  <a:pt x="917" y="943"/>
                </a:lnTo>
                <a:lnTo>
                  <a:pt x="912" y="946"/>
                </a:lnTo>
                <a:lnTo>
                  <a:pt x="911" y="949"/>
                </a:lnTo>
                <a:lnTo>
                  <a:pt x="908" y="952"/>
                </a:lnTo>
                <a:lnTo>
                  <a:pt x="903" y="952"/>
                </a:lnTo>
                <a:lnTo>
                  <a:pt x="898" y="952"/>
                </a:lnTo>
                <a:lnTo>
                  <a:pt x="893" y="955"/>
                </a:lnTo>
                <a:lnTo>
                  <a:pt x="889" y="958"/>
                </a:lnTo>
                <a:lnTo>
                  <a:pt x="887" y="960"/>
                </a:lnTo>
                <a:lnTo>
                  <a:pt x="885" y="963"/>
                </a:lnTo>
                <a:lnTo>
                  <a:pt x="882" y="966"/>
                </a:lnTo>
                <a:lnTo>
                  <a:pt x="887" y="970"/>
                </a:lnTo>
                <a:lnTo>
                  <a:pt x="893" y="970"/>
                </a:lnTo>
                <a:lnTo>
                  <a:pt x="893" y="973"/>
                </a:lnTo>
                <a:lnTo>
                  <a:pt x="892" y="979"/>
                </a:lnTo>
                <a:lnTo>
                  <a:pt x="889" y="982"/>
                </a:lnTo>
                <a:lnTo>
                  <a:pt x="887" y="985"/>
                </a:lnTo>
                <a:lnTo>
                  <a:pt x="881" y="989"/>
                </a:lnTo>
                <a:lnTo>
                  <a:pt x="874" y="990"/>
                </a:lnTo>
                <a:lnTo>
                  <a:pt x="868" y="990"/>
                </a:lnTo>
                <a:lnTo>
                  <a:pt x="865" y="990"/>
                </a:lnTo>
                <a:lnTo>
                  <a:pt x="862" y="992"/>
                </a:lnTo>
                <a:lnTo>
                  <a:pt x="858" y="995"/>
                </a:lnTo>
                <a:lnTo>
                  <a:pt x="862" y="1000"/>
                </a:lnTo>
                <a:lnTo>
                  <a:pt x="863" y="1004"/>
                </a:lnTo>
                <a:lnTo>
                  <a:pt x="866" y="1006"/>
                </a:lnTo>
                <a:lnTo>
                  <a:pt x="868" y="1008"/>
                </a:lnTo>
                <a:lnTo>
                  <a:pt x="868" y="1016"/>
                </a:lnTo>
                <a:lnTo>
                  <a:pt x="868" y="1020"/>
                </a:lnTo>
                <a:lnTo>
                  <a:pt x="866" y="1024"/>
                </a:lnTo>
                <a:lnTo>
                  <a:pt x="866" y="1028"/>
                </a:lnTo>
                <a:lnTo>
                  <a:pt x="866" y="1036"/>
                </a:lnTo>
                <a:lnTo>
                  <a:pt x="866" y="1041"/>
                </a:lnTo>
                <a:lnTo>
                  <a:pt x="866" y="1046"/>
                </a:lnTo>
                <a:lnTo>
                  <a:pt x="862" y="1049"/>
                </a:lnTo>
                <a:lnTo>
                  <a:pt x="857" y="1052"/>
                </a:lnTo>
                <a:lnTo>
                  <a:pt x="852" y="1051"/>
                </a:lnTo>
                <a:lnTo>
                  <a:pt x="850" y="1047"/>
                </a:lnTo>
                <a:lnTo>
                  <a:pt x="846" y="1046"/>
                </a:lnTo>
                <a:lnTo>
                  <a:pt x="841" y="1044"/>
                </a:lnTo>
                <a:lnTo>
                  <a:pt x="836" y="1047"/>
                </a:lnTo>
                <a:lnTo>
                  <a:pt x="835" y="1051"/>
                </a:lnTo>
                <a:lnTo>
                  <a:pt x="835" y="1054"/>
                </a:lnTo>
                <a:lnTo>
                  <a:pt x="838" y="1058"/>
                </a:lnTo>
                <a:lnTo>
                  <a:pt x="842" y="1062"/>
                </a:lnTo>
                <a:lnTo>
                  <a:pt x="847" y="1060"/>
                </a:lnTo>
                <a:lnTo>
                  <a:pt x="850" y="1060"/>
                </a:lnTo>
                <a:lnTo>
                  <a:pt x="854" y="1063"/>
                </a:lnTo>
                <a:lnTo>
                  <a:pt x="855" y="1068"/>
                </a:lnTo>
                <a:lnTo>
                  <a:pt x="857" y="1070"/>
                </a:lnTo>
                <a:lnTo>
                  <a:pt x="855" y="1073"/>
                </a:lnTo>
                <a:lnTo>
                  <a:pt x="854" y="1079"/>
                </a:lnTo>
                <a:lnTo>
                  <a:pt x="854" y="1084"/>
                </a:lnTo>
                <a:lnTo>
                  <a:pt x="852" y="1087"/>
                </a:lnTo>
                <a:lnTo>
                  <a:pt x="849" y="1090"/>
                </a:lnTo>
                <a:lnTo>
                  <a:pt x="844" y="1093"/>
                </a:lnTo>
                <a:lnTo>
                  <a:pt x="844" y="1097"/>
                </a:lnTo>
                <a:lnTo>
                  <a:pt x="847" y="1103"/>
                </a:lnTo>
                <a:lnTo>
                  <a:pt x="847" y="1108"/>
                </a:lnTo>
                <a:lnTo>
                  <a:pt x="849" y="1116"/>
                </a:lnTo>
                <a:lnTo>
                  <a:pt x="850" y="1122"/>
                </a:lnTo>
                <a:lnTo>
                  <a:pt x="850" y="1130"/>
                </a:lnTo>
                <a:lnTo>
                  <a:pt x="854" y="1136"/>
                </a:lnTo>
                <a:lnTo>
                  <a:pt x="855" y="1146"/>
                </a:lnTo>
                <a:lnTo>
                  <a:pt x="857" y="1160"/>
                </a:lnTo>
                <a:lnTo>
                  <a:pt x="860" y="1173"/>
                </a:lnTo>
                <a:lnTo>
                  <a:pt x="865" y="1184"/>
                </a:lnTo>
                <a:lnTo>
                  <a:pt x="869" y="1194"/>
                </a:lnTo>
                <a:lnTo>
                  <a:pt x="874" y="1201"/>
                </a:lnTo>
                <a:lnTo>
                  <a:pt x="874" y="1206"/>
                </a:lnTo>
                <a:lnTo>
                  <a:pt x="866" y="1200"/>
                </a:lnTo>
                <a:lnTo>
                  <a:pt x="850" y="1198"/>
                </a:lnTo>
                <a:lnTo>
                  <a:pt x="841" y="1198"/>
                </a:lnTo>
                <a:lnTo>
                  <a:pt x="830" y="1192"/>
                </a:lnTo>
                <a:lnTo>
                  <a:pt x="815" y="1186"/>
                </a:lnTo>
                <a:lnTo>
                  <a:pt x="795" y="1181"/>
                </a:lnTo>
                <a:lnTo>
                  <a:pt x="769" y="1179"/>
                </a:lnTo>
                <a:lnTo>
                  <a:pt x="760" y="1179"/>
                </a:lnTo>
                <a:lnTo>
                  <a:pt x="744" y="1170"/>
                </a:lnTo>
                <a:lnTo>
                  <a:pt x="734" y="1162"/>
                </a:lnTo>
                <a:lnTo>
                  <a:pt x="722" y="1159"/>
                </a:lnTo>
                <a:lnTo>
                  <a:pt x="707" y="1157"/>
                </a:lnTo>
                <a:lnTo>
                  <a:pt x="693" y="1147"/>
                </a:lnTo>
                <a:lnTo>
                  <a:pt x="682" y="1140"/>
                </a:lnTo>
                <a:lnTo>
                  <a:pt x="672" y="1122"/>
                </a:lnTo>
                <a:lnTo>
                  <a:pt x="661" y="1108"/>
                </a:lnTo>
                <a:lnTo>
                  <a:pt x="652" y="1085"/>
                </a:lnTo>
                <a:lnTo>
                  <a:pt x="645" y="1074"/>
                </a:lnTo>
                <a:lnTo>
                  <a:pt x="642" y="1062"/>
                </a:lnTo>
                <a:lnTo>
                  <a:pt x="641" y="1049"/>
                </a:lnTo>
                <a:lnTo>
                  <a:pt x="636" y="1030"/>
                </a:lnTo>
                <a:lnTo>
                  <a:pt x="631" y="1020"/>
                </a:lnTo>
                <a:lnTo>
                  <a:pt x="630" y="1009"/>
                </a:lnTo>
                <a:lnTo>
                  <a:pt x="625" y="1000"/>
                </a:lnTo>
                <a:lnTo>
                  <a:pt x="612" y="990"/>
                </a:lnTo>
                <a:lnTo>
                  <a:pt x="604" y="982"/>
                </a:lnTo>
                <a:lnTo>
                  <a:pt x="599" y="977"/>
                </a:lnTo>
                <a:lnTo>
                  <a:pt x="593" y="963"/>
                </a:lnTo>
                <a:lnTo>
                  <a:pt x="585" y="950"/>
                </a:lnTo>
                <a:lnTo>
                  <a:pt x="574" y="936"/>
                </a:lnTo>
                <a:lnTo>
                  <a:pt x="564" y="923"/>
                </a:lnTo>
                <a:lnTo>
                  <a:pt x="553" y="901"/>
                </a:lnTo>
                <a:lnTo>
                  <a:pt x="544" y="877"/>
                </a:lnTo>
                <a:lnTo>
                  <a:pt x="537" y="855"/>
                </a:lnTo>
                <a:lnTo>
                  <a:pt x="533" y="844"/>
                </a:lnTo>
                <a:lnTo>
                  <a:pt x="529" y="834"/>
                </a:lnTo>
                <a:lnTo>
                  <a:pt x="522" y="817"/>
                </a:lnTo>
                <a:lnTo>
                  <a:pt x="512" y="807"/>
                </a:lnTo>
                <a:lnTo>
                  <a:pt x="501" y="795"/>
                </a:lnTo>
                <a:lnTo>
                  <a:pt x="485" y="777"/>
                </a:lnTo>
                <a:lnTo>
                  <a:pt x="477" y="765"/>
                </a:lnTo>
                <a:lnTo>
                  <a:pt x="471" y="753"/>
                </a:lnTo>
                <a:lnTo>
                  <a:pt x="466" y="747"/>
                </a:lnTo>
                <a:lnTo>
                  <a:pt x="448" y="744"/>
                </a:lnTo>
                <a:lnTo>
                  <a:pt x="421" y="744"/>
                </a:lnTo>
                <a:lnTo>
                  <a:pt x="407" y="746"/>
                </a:lnTo>
                <a:lnTo>
                  <a:pt x="382" y="744"/>
                </a:lnTo>
                <a:lnTo>
                  <a:pt x="371" y="739"/>
                </a:lnTo>
                <a:lnTo>
                  <a:pt x="363" y="736"/>
                </a:lnTo>
                <a:lnTo>
                  <a:pt x="350" y="739"/>
                </a:lnTo>
                <a:lnTo>
                  <a:pt x="347" y="747"/>
                </a:lnTo>
                <a:lnTo>
                  <a:pt x="336" y="760"/>
                </a:lnTo>
                <a:lnTo>
                  <a:pt x="326" y="773"/>
                </a:lnTo>
                <a:lnTo>
                  <a:pt x="313" y="793"/>
                </a:lnTo>
                <a:lnTo>
                  <a:pt x="304" y="804"/>
                </a:lnTo>
                <a:lnTo>
                  <a:pt x="297" y="815"/>
                </a:lnTo>
                <a:lnTo>
                  <a:pt x="293" y="825"/>
                </a:lnTo>
                <a:lnTo>
                  <a:pt x="291" y="828"/>
                </a:lnTo>
                <a:lnTo>
                  <a:pt x="288" y="828"/>
                </a:lnTo>
                <a:lnTo>
                  <a:pt x="283" y="825"/>
                </a:lnTo>
                <a:lnTo>
                  <a:pt x="274" y="820"/>
                </a:lnTo>
                <a:lnTo>
                  <a:pt x="264" y="819"/>
                </a:lnTo>
                <a:lnTo>
                  <a:pt x="255" y="815"/>
                </a:lnTo>
                <a:lnTo>
                  <a:pt x="247" y="809"/>
                </a:lnTo>
                <a:lnTo>
                  <a:pt x="232" y="798"/>
                </a:lnTo>
                <a:lnTo>
                  <a:pt x="223" y="787"/>
                </a:lnTo>
                <a:lnTo>
                  <a:pt x="213" y="779"/>
                </a:lnTo>
                <a:lnTo>
                  <a:pt x="201" y="769"/>
                </a:lnTo>
                <a:lnTo>
                  <a:pt x="188" y="758"/>
                </a:lnTo>
                <a:lnTo>
                  <a:pt x="175" y="744"/>
                </a:lnTo>
                <a:lnTo>
                  <a:pt x="169" y="733"/>
                </a:lnTo>
                <a:lnTo>
                  <a:pt x="161" y="722"/>
                </a:lnTo>
                <a:lnTo>
                  <a:pt x="158" y="711"/>
                </a:lnTo>
                <a:lnTo>
                  <a:pt x="154" y="695"/>
                </a:lnTo>
                <a:lnTo>
                  <a:pt x="154" y="680"/>
                </a:lnTo>
                <a:lnTo>
                  <a:pt x="153" y="672"/>
                </a:lnTo>
                <a:lnTo>
                  <a:pt x="151" y="661"/>
                </a:lnTo>
                <a:lnTo>
                  <a:pt x="151" y="652"/>
                </a:lnTo>
                <a:lnTo>
                  <a:pt x="147" y="639"/>
                </a:lnTo>
                <a:lnTo>
                  <a:pt x="143" y="630"/>
                </a:lnTo>
                <a:lnTo>
                  <a:pt x="139" y="622"/>
                </a:lnTo>
                <a:lnTo>
                  <a:pt x="129" y="614"/>
                </a:lnTo>
                <a:lnTo>
                  <a:pt x="120" y="604"/>
                </a:lnTo>
                <a:lnTo>
                  <a:pt x="110" y="593"/>
                </a:lnTo>
                <a:lnTo>
                  <a:pt x="94" y="579"/>
                </a:lnTo>
                <a:lnTo>
                  <a:pt x="83" y="569"/>
                </a:lnTo>
                <a:lnTo>
                  <a:pt x="73" y="561"/>
                </a:lnTo>
                <a:lnTo>
                  <a:pt x="66" y="549"/>
                </a:lnTo>
                <a:lnTo>
                  <a:pt x="61" y="542"/>
                </a:lnTo>
                <a:lnTo>
                  <a:pt x="58" y="534"/>
                </a:lnTo>
                <a:lnTo>
                  <a:pt x="54" y="529"/>
                </a:lnTo>
                <a:lnTo>
                  <a:pt x="42" y="521"/>
                </a:lnTo>
                <a:lnTo>
                  <a:pt x="35" y="515"/>
                </a:lnTo>
                <a:lnTo>
                  <a:pt x="32" y="504"/>
                </a:lnTo>
                <a:lnTo>
                  <a:pt x="27" y="498"/>
                </a:lnTo>
                <a:lnTo>
                  <a:pt x="23" y="491"/>
                </a:lnTo>
                <a:lnTo>
                  <a:pt x="13" y="485"/>
                </a:lnTo>
                <a:lnTo>
                  <a:pt x="8" y="480"/>
                </a:lnTo>
                <a:lnTo>
                  <a:pt x="0" y="475"/>
                </a:lnTo>
                <a:lnTo>
                  <a:pt x="4" y="464"/>
                </a:lnTo>
                <a:lnTo>
                  <a:pt x="7" y="458"/>
                </a:lnTo>
                <a:lnTo>
                  <a:pt x="329" y="494"/>
                </a:lnTo>
                <a:lnTo>
                  <a:pt x="372" y="0"/>
                </a:lnTo>
                <a:close/>
              </a:path>
            </a:pathLst>
          </a:custGeom>
          <a:solidFill>
            <a:srgbClr val="336699"/>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6" name="Freeform 21"/>
          <p:cNvSpPr>
            <a:spLocks/>
          </p:cNvSpPr>
          <p:nvPr/>
        </p:nvSpPr>
        <p:spPr bwMode="auto">
          <a:xfrm>
            <a:off x="4680438" y="4519350"/>
            <a:ext cx="636873" cy="578852"/>
          </a:xfrm>
          <a:custGeom>
            <a:avLst/>
            <a:gdLst>
              <a:gd name="T0" fmla="*/ 271 w 472"/>
              <a:gd name="T1" fmla="*/ 6 h 429"/>
              <a:gd name="T2" fmla="*/ 269 w 472"/>
              <a:gd name="T3" fmla="*/ 17 h 429"/>
              <a:gd name="T4" fmla="*/ 272 w 472"/>
              <a:gd name="T5" fmla="*/ 31 h 429"/>
              <a:gd name="T6" fmla="*/ 267 w 472"/>
              <a:gd name="T7" fmla="*/ 41 h 429"/>
              <a:gd name="T8" fmla="*/ 275 w 472"/>
              <a:gd name="T9" fmla="*/ 55 h 429"/>
              <a:gd name="T10" fmla="*/ 285 w 472"/>
              <a:gd name="T11" fmla="*/ 66 h 429"/>
              <a:gd name="T12" fmla="*/ 291 w 472"/>
              <a:gd name="T13" fmla="*/ 78 h 429"/>
              <a:gd name="T14" fmla="*/ 280 w 472"/>
              <a:gd name="T15" fmla="*/ 97 h 429"/>
              <a:gd name="T16" fmla="*/ 271 w 472"/>
              <a:gd name="T17" fmla="*/ 114 h 429"/>
              <a:gd name="T18" fmla="*/ 256 w 472"/>
              <a:gd name="T19" fmla="*/ 127 h 429"/>
              <a:gd name="T20" fmla="*/ 250 w 472"/>
              <a:gd name="T21" fmla="*/ 149 h 429"/>
              <a:gd name="T22" fmla="*/ 240 w 472"/>
              <a:gd name="T23" fmla="*/ 165 h 429"/>
              <a:gd name="T24" fmla="*/ 240 w 472"/>
              <a:gd name="T25" fmla="*/ 182 h 429"/>
              <a:gd name="T26" fmla="*/ 229 w 472"/>
              <a:gd name="T27" fmla="*/ 195 h 429"/>
              <a:gd name="T28" fmla="*/ 236 w 472"/>
              <a:gd name="T29" fmla="*/ 213 h 429"/>
              <a:gd name="T30" fmla="*/ 406 w 472"/>
              <a:gd name="T31" fmla="*/ 225 h 429"/>
              <a:gd name="T32" fmla="*/ 401 w 472"/>
              <a:gd name="T33" fmla="*/ 249 h 429"/>
              <a:gd name="T34" fmla="*/ 410 w 472"/>
              <a:gd name="T35" fmla="*/ 267 h 429"/>
              <a:gd name="T36" fmla="*/ 418 w 472"/>
              <a:gd name="T37" fmla="*/ 292 h 429"/>
              <a:gd name="T38" fmla="*/ 399 w 472"/>
              <a:gd name="T39" fmla="*/ 289 h 429"/>
              <a:gd name="T40" fmla="*/ 366 w 472"/>
              <a:gd name="T41" fmla="*/ 284 h 429"/>
              <a:gd name="T42" fmla="*/ 347 w 472"/>
              <a:gd name="T43" fmla="*/ 302 h 429"/>
              <a:gd name="T44" fmla="*/ 358 w 472"/>
              <a:gd name="T45" fmla="*/ 319 h 429"/>
              <a:gd name="T46" fmla="*/ 390 w 472"/>
              <a:gd name="T47" fmla="*/ 308 h 429"/>
              <a:gd name="T48" fmla="*/ 406 w 472"/>
              <a:gd name="T49" fmla="*/ 313 h 429"/>
              <a:gd name="T50" fmla="*/ 410 w 472"/>
              <a:gd name="T51" fmla="*/ 330 h 429"/>
              <a:gd name="T52" fmla="*/ 428 w 472"/>
              <a:gd name="T53" fmla="*/ 316 h 429"/>
              <a:gd name="T54" fmla="*/ 448 w 472"/>
              <a:gd name="T55" fmla="*/ 306 h 429"/>
              <a:gd name="T56" fmla="*/ 453 w 472"/>
              <a:gd name="T57" fmla="*/ 327 h 429"/>
              <a:gd name="T58" fmla="*/ 441 w 472"/>
              <a:gd name="T59" fmla="*/ 346 h 429"/>
              <a:gd name="T60" fmla="*/ 425 w 472"/>
              <a:gd name="T61" fmla="*/ 360 h 429"/>
              <a:gd name="T62" fmla="*/ 421 w 472"/>
              <a:gd name="T63" fmla="*/ 370 h 429"/>
              <a:gd name="T64" fmla="*/ 434 w 472"/>
              <a:gd name="T65" fmla="*/ 386 h 429"/>
              <a:gd name="T66" fmla="*/ 463 w 472"/>
              <a:gd name="T67" fmla="*/ 400 h 429"/>
              <a:gd name="T68" fmla="*/ 471 w 472"/>
              <a:gd name="T69" fmla="*/ 421 h 429"/>
              <a:gd name="T70" fmla="*/ 447 w 472"/>
              <a:gd name="T71" fmla="*/ 429 h 429"/>
              <a:gd name="T72" fmla="*/ 431 w 472"/>
              <a:gd name="T73" fmla="*/ 408 h 429"/>
              <a:gd name="T74" fmla="*/ 410 w 472"/>
              <a:gd name="T75" fmla="*/ 397 h 429"/>
              <a:gd name="T76" fmla="*/ 390 w 472"/>
              <a:gd name="T77" fmla="*/ 387 h 429"/>
              <a:gd name="T78" fmla="*/ 383 w 472"/>
              <a:gd name="T79" fmla="*/ 410 h 429"/>
              <a:gd name="T80" fmla="*/ 361 w 472"/>
              <a:gd name="T81" fmla="*/ 416 h 429"/>
              <a:gd name="T82" fmla="*/ 339 w 472"/>
              <a:gd name="T83" fmla="*/ 422 h 429"/>
              <a:gd name="T84" fmla="*/ 321 w 472"/>
              <a:gd name="T85" fmla="*/ 419 h 429"/>
              <a:gd name="T86" fmla="*/ 304 w 472"/>
              <a:gd name="T87" fmla="*/ 419 h 429"/>
              <a:gd name="T88" fmla="*/ 275 w 472"/>
              <a:gd name="T89" fmla="*/ 413 h 429"/>
              <a:gd name="T90" fmla="*/ 259 w 472"/>
              <a:gd name="T91" fmla="*/ 392 h 429"/>
              <a:gd name="T92" fmla="*/ 237 w 472"/>
              <a:gd name="T93" fmla="*/ 375 h 429"/>
              <a:gd name="T94" fmla="*/ 215 w 472"/>
              <a:gd name="T95" fmla="*/ 360 h 429"/>
              <a:gd name="T96" fmla="*/ 185 w 472"/>
              <a:gd name="T97" fmla="*/ 367 h 429"/>
              <a:gd name="T98" fmla="*/ 175 w 472"/>
              <a:gd name="T99" fmla="*/ 386 h 429"/>
              <a:gd name="T100" fmla="*/ 131 w 472"/>
              <a:gd name="T101" fmla="*/ 375 h 429"/>
              <a:gd name="T102" fmla="*/ 78 w 472"/>
              <a:gd name="T103" fmla="*/ 364 h 429"/>
              <a:gd name="T104" fmla="*/ 39 w 472"/>
              <a:gd name="T105" fmla="*/ 370 h 429"/>
              <a:gd name="T106" fmla="*/ 19 w 472"/>
              <a:gd name="T107" fmla="*/ 356 h 429"/>
              <a:gd name="T108" fmla="*/ 37 w 472"/>
              <a:gd name="T109" fmla="*/ 330 h 429"/>
              <a:gd name="T110" fmla="*/ 34 w 472"/>
              <a:gd name="T111" fmla="*/ 295 h 429"/>
              <a:gd name="T112" fmla="*/ 39 w 472"/>
              <a:gd name="T113" fmla="*/ 268 h 429"/>
              <a:gd name="T114" fmla="*/ 50 w 472"/>
              <a:gd name="T115" fmla="*/ 233 h 429"/>
              <a:gd name="T116" fmla="*/ 48 w 472"/>
              <a:gd name="T117" fmla="*/ 209 h 429"/>
              <a:gd name="T118" fmla="*/ 39 w 472"/>
              <a:gd name="T119" fmla="*/ 187 h 429"/>
              <a:gd name="T120" fmla="*/ 29 w 472"/>
              <a:gd name="T121" fmla="*/ 168 h 429"/>
              <a:gd name="T122" fmla="*/ 24 w 472"/>
              <a:gd name="T123" fmla="*/ 144 h 429"/>
              <a:gd name="T124" fmla="*/ 4 w 472"/>
              <a:gd name="T125" fmla="*/ 119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2"/>
              <a:gd name="T190" fmla="*/ 0 h 429"/>
              <a:gd name="T191" fmla="*/ 472 w 472"/>
              <a:gd name="T192" fmla="*/ 429 h 4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2" h="429">
                <a:moveTo>
                  <a:pt x="0" y="6"/>
                </a:moveTo>
                <a:lnTo>
                  <a:pt x="266" y="0"/>
                </a:lnTo>
                <a:lnTo>
                  <a:pt x="267" y="3"/>
                </a:lnTo>
                <a:lnTo>
                  <a:pt x="271" y="6"/>
                </a:lnTo>
                <a:lnTo>
                  <a:pt x="274" y="9"/>
                </a:lnTo>
                <a:lnTo>
                  <a:pt x="271" y="12"/>
                </a:lnTo>
                <a:lnTo>
                  <a:pt x="267" y="14"/>
                </a:lnTo>
                <a:lnTo>
                  <a:pt x="269" y="17"/>
                </a:lnTo>
                <a:lnTo>
                  <a:pt x="267" y="22"/>
                </a:lnTo>
                <a:lnTo>
                  <a:pt x="266" y="25"/>
                </a:lnTo>
                <a:lnTo>
                  <a:pt x="267" y="28"/>
                </a:lnTo>
                <a:lnTo>
                  <a:pt x="272" y="31"/>
                </a:lnTo>
                <a:lnTo>
                  <a:pt x="275" y="33"/>
                </a:lnTo>
                <a:lnTo>
                  <a:pt x="272" y="36"/>
                </a:lnTo>
                <a:lnTo>
                  <a:pt x="269" y="38"/>
                </a:lnTo>
                <a:lnTo>
                  <a:pt x="267" y="41"/>
                </a:lnTo>
                <a:lnTo>
                  <a:pt x="269" y="44"/>
                </a:lnTo>
                <a:lnTo>
                  <a:pt x="271" y="47"/>
                </a:lnTo>
                <a:lnTo>
                  <a:pt x="272" y="55"/>
                </a:lnTo>
                <a:lnTo>
                  <a:pt x="275" y="55"/>
                </a:lnTo>
                <a:lnTo>
                  <a:pt x="274" y="60"/>
                </a:lnTo>
                <a:lnTo>
                  <a:pt x="278" y="63"/>
                </a:lnTo>
                <a:lnTo>
                  <a:pt x="280" y="66"/>
                </a:lnTo>
                <a:lnTo>
                  <a:pt x="285" y="66"/>
                </a:lnTo>
                <a:lnTo>
                  <a:pt x="286" y="70"/>
                </a:lnTo>
                <a:lnTo>
                  <a:pt x="291" y="71"/>
                </a:lnTo>
                <a:lnTo>
                  <a:pt x="293" y="74"/>
                </a:lnTo>
                <a:lnTo>
                  <a:pt x="291" y="78"/>
                </a:lnTo>
                <a:lnTo>
                  <a:pt x="288" y="82"/>
                </a:lnTo>
                <a:lnTo>
                  <a:pt x="285" y="85"/>
                </a:lnTo>
                <a:lnTo>
                  <a:pt x="282" y="92"/>
                </a:lnTo>
                <a:lnTo>
                  <a:pt x="280" y="97"/>
                </a:lnTo>
                <a:lnTo>
                  <a:pt x="277" y="100"/>
                </a:lnTo>
                <a:lnTo>
                  <a:pt x="277" y="106"/>
                </a:lnTo>
                <a:lnTo>
                  <a:pt x="274" y="111"/>
                </a:lnTo>
                <a:lnTo>
                  <a:pt x="271" y="114"/>
                </a:lnTo>
                <a:lnTo>
                  <a:pt x="264" y="119"/>
                </a:lnTo>
                <a:lnTo>
                  <a:pt x="261" y="125"/>
                </a:lnTo>
                <a:lnTo>
                  <a:pt x="261" y="127"/>
                </a:lnTo>
                <a:lnTo>
                  <a:pt x="256" y="127"/>
                </a:lnTo>
                <a:lnTo>
                  <a:pt x="253" y="132"/>
                </a:lnTo>
                <a:lnTo>
                  <a:pt x="250" y="136"/>
                </a:lnTo>
                <a:lnTo>
                  <a:pt x="250" y="143"/>
                </a:lnTo>
                <a:lnTo>
                  <a:pt x="250" y="149"/>
                </a:lnTo>
                <a:lnTo>
                  <a:pt x="248" y="154"/>
                </a:lnTo>
                <a:lnTo>
                  <a:pt x="247" y="159"/>
                </a:lnTo>
                <a:lnTo>
                  <a:pt x="244" y="162"/>
                </a:lnTo>
                <a:lnTo>
                  <a:pt x="240" y="165"/>
                </a:lnTo>
                <a:lnTo>
                  <a:pt x="237" y="167"/>
                </a:lnTo>
                <a:lnTo>
                  <a:pt x="239" y="171"/>
                </a:lnTo>
                <a:lnTo>
                  <a:pt x="240" y="176"/>
                </a:lnTo>
                <a:lnTo>
                  <a:pt x="240" y="182"/>
                </a:lnTo>
                <a:lnTo>
                  <a:pt x="239" y="186"/>
                </a:lnTo>
                <a:lnTo>
                  <a:pt x="237" y="190"/>
                </a:lnTo>
                <a:lnTo>
                  <a:pt x="234" y="194"/>
                </a:lnTo>
                <a:lnTo>
                  <a:pt x="229" y="195"/>
                </a:lnTo>
                <a:lnTo>
                  <a:pt x="226" y="200"/>
                </a:lnTo>
                <a:lnTo>
                  <a:pt x="229" y="206"/>
                </a:lnTo>
                <a:lnTo>
                  <a:pt x="232" y="208"/>
                </a:lnTo>
                <a:lnTo>
                  <a:pt x="236" y="213"/>
                </a:lnTo>
                <a:lnTo>
                  <a:pt x="237" y="219"/>
                </a:lnTo>
                <a:lnTo>
                  <a:pt x="239" y="222"/>
                </a:lnTo>
                <a:lnTo>
                  <a:pt x="406" y="214"/>
                </a:lnTo>
                <a:lnTo>
                  <a:pt x="406" y="225"/>
                </a:lnTo>
                <a:lnTo>
                  <a:pt x="402" y="230"/>
                </a:lnTo>
                <a:lnTo>
                  <a:pt x="401" y="236"/>
                </a:lnTo>
                <a:lnTo>
                  <a:pt x="401" y="241"/>
                </a:lnTo>
                <a:lnTo>
                  <a:pt x="401" y="249"/>
                </a:lnTo>
                <a:lnTo>
                  <a:pt x="401" y="254"/>
                </a:lnTo>
                <a:lnTo>
                  <a:pt x="402" y="260"/>
                </a:lnTo>
                <a:lnTo>
                  <a:pt x="406" y="263"/>
                </a:lnTo>
                <a:lnTo>
                  <a:pt x="410" y="267"/>
                </a:lnTo>
                <a:lnTo>
                  <a:pt x="415" y="273"/>
                </a:lnTo>
                <a:lnTo>
                  <a:pt x="417" y="279"/>
                </a:lnTo>
                <a:lnTo>
                  <a:pt x="418" y="286"/>
                </a:lnTo>
                <a:lnTo>
                  <a:pt x="418" y="292"/>
                </a:lnTo>
                <a:lnTo>
                  <a:pt x="417" y="297"/>
                </a:lnTo>
                <a:lnTo>
                  <a:pt x="412" y="295"/>
                </a:lnTo>
                <a:lnTo>
                  <a:pt x="404" y="292"/>
                </a:lnTo>
                <a:lnTo>
                  <a:pt x="399" y="289"/>
                </a:lnTo>
                <a:lnTo>
                  <a:pt x="388" y="286"/>
                </a:lnTo>
                <a:lnTo>
                  <a:pt x="380" y="284"/>
                </a:lnTo>
                <a:lnTo>
                  <a:pt x="372" y="282"/>
                </a:lnTo>
                <a:lnTo>
                  <a:pt x="366" y="284"/>
                </a:lnTo>
                <a:lnTo>
                  <a:pt x="358" y="287"/>
                </a:lnTo>
                <a:lnTo>
                  <a:pt x="353" y="290"/>
                </a:lnTo>
                <a:lnTo>
                  <a:pt x="348" y="295"/>
                </a:lnTo>
                <a:lnTo>
                  <a:pt x="347" y="302"/>
                </a:lnTo>
                <a:lnTo>
                  <a:pt x="347" y="308"/>
                </a:lnTo>
                <a:lnTo>
                  <a:pt x="350" y="311"/>
                </a:lnTo>
                <a:lnTo>
                  <a:pt x="353" y="317"/>
                </a:lnTo>
                <a:lnTo>
                  <a:pt x="358" y="319"/>
                </a:lnTo>
                <a:lnTo>
                  <a:pt x="367" y="321"/>
                </a:lnTo>
                <a:lnTo>
                  <a:pt x="377" y="319"/>
                </a:lnTo>
                <a:lnTo>
                  <a:pt x="383" y="314"/>
                </a:lnTo>
                <a:lnTo>
                  <a:pt x="390" y="308"/>
                </a:lnTo>
                <a:lnTo>
                  <a:pt x="396" y="305"/>
                </a:lnTo>
                <a:lnTo>
                  <a:pt x="401" y="305"/>
                </a:lnTo>
                <a:lnTo>
                  <a:pt x="404" y="308"/>
                </a:lnTo>
                <a:lnTo>
                  <a:pt x="406" y="313"/>
                </a:lnTo>
                <a:lnTo>
                  <a:pt x="406" y="317"/>
                </a:lnTo>
                <a:lnTo>
                  <a:pt x="406" y="322"/>
                </a:lnTo>
                <a:lnTo>
                  <a:pt x="406" y="329"/>
                </a:lnTo>
                <a:lnTo>
                  <a:pt x="410" y="330"/>
                </a:lnTo>
                <a:lnTo>
                  <a:pt x="415" y="330"/>
                </a:lnTo>
                <a:lnTo>
                  <a:pt x="420" y="324"/>
                </a:lnTo>
                <a:lnTo>
                  <a:pt x="421" y="321"/>
                </a:lnTo>
                <a:lnTo>
                  <a:pt x="428" y="316"/>
                </a:lnTo>
                <a:lnTo>
                  <a:pt x="431" y="314"/>
                </a:lnTo>
                <a:lnTo>
                  <a:pt x="437" y="311"/>
                </a:lnTo>
                <a:lnTo>
                  <a:pt x="441" y="308"/>
                </a:lnTo>
                <a:lnTo>
                  <a:pt x="448" y="306"/>
                </a:lnTo>
                <a:lnTo>
                  <a:pt x="452" y="309"/>
                </a:lnTo>
                <a:lnTo>
                  <a:pt x="452" y="313"/>
                </a:lnTo>
                <a:lnTo>
                  <a:pt x="455" y="321"/>
                </a:lnTo>
                <a:lnTo>
                  <a:pt x="453" y="327"/>
                </a:lnTo>
                <a:lnTo>
                  <a:pt x="452" y="335"/>
                </a:lnTo>
                <a:lnTo>
                  <a:pt x="450" y="340"/>
                </a:lnTo>
                <a:lnTo>
                  <a:pt x="445" y="341"/>
                </a:lnTo>
                <a:lnTo>
                  <a:pt x="441" y="346"/>
                </a:lnTo>
                <a:lnTo>
                  <a:pt x="437" y="349"/>
                </a:lnTo>
                <a:lnTo>
                  <a:pt x="433" y="351"/>
                </a:lnTo>
                <a:lnTo>
                  <a:pt x="428" y="356"/>
                </a:lnTo>
                <a:lnTo>
                  <a:pt x="425" y="360"/>
                </a:lnTo>
                <a:lnTo>
                  <a:pt x="421" y="362"/>
                </a:lnTo>
                <a:lnTo>
                  <a:pt x="418" y="364"/>
                </a:lnTo>
                <a:lnTo>
                  <a:pt x="417" y="368"/>
                </a:lnTo>
                <a:lnTo>
                  <a:pt x="421" y="370"/>
                </a:lnTo>
                <a:lnTo>
                  <a:pt x="423" y="373"/>
                </a:lnTo>
                <a:lnTo>
                  <a:pt x="425" y="378"/>
                </a:lnTo>
                <a:lnTo>
                  <a:pt x="426" y="381"/>
                </a:lnTo>
                <a:lnTo>
                  <a:pt x="434" y="386"/>
                </a:lnTo>
                <a:lnTo>
                  <a:pt x="441" y="389"/>
                </a:lnTo>
                <a:lnTo>
                  <a:pt x="447" y="392"/>
                </a:lnTo>
                <a:lnTo>
                  <a:pt x="456" y="397"/>
                </a:lnTo>
                <a:lnTo>
                  <a:pt x="463" y="400"/>
                </a:lnTo>
                <a:lnTo>
                  <a:pt x="469" y="403"/>
                </a:lnTo>
                <a:lnTo>
                  <a:pt x="472" y="408"/>
                </a:lnTo>
                <a:lnTo>
                  <a:pt x="472" y="414"/>
                </a:lnTo>
                <a:lnTo>
                  <a:pt x="471" y="421"/>
                </a:lnTo>
                <a:lnTo>
                  <a:pt x="466" y="424"/>
                </a:lnTo>
                <a:lnTo>
                  <a:pt x="461" y="427"/>
                </a:lnTo>
                <a:lnTo>
                  <a:pt x="456" y="429"/>
                </a:lnTo>
                <a:lnTo>
                  <a:pt x="447" y="429"/>
                </a:lnTo>
                <a:lnTo>
                  <a:pt x="444" y="422"/>
                </a:lnTo>
                <a:lnTo>
                  <a:pt x="441" y="418"/>
                </a:lnTo>
                <a:lnTo>
                  <a:pt x="436" y="411"/>
                </a:lnTo>
                <a:lnTo>
                  <a:pt x="431" y="408"/>
                </a:lnTo>
                <a:lnTo>
                  <a:pt x="423" y="405"/>
                </a:lnTo>
                <a:lnTo>
                  <a:pt x="418" y="403"/>
                </a:lnTo>
                <a:lnTo>
                  <a:pt x="415" y="398"/>
                </a:lnTo>
                <a:lnTo>
                  <a:pt x="410" y="397"/>
                </a:lnTo>
                <a:lnTo>
                  <a:pt x="404" y="392"/>
                </a:lnTo>
                <a:lnTo>
                  <a:pt x="401" y="387"/>
                </a:lnTo>
                <a:lnTo>
                  <a:pt x="394" y="386"/>
                </a:lnTo>
                <a:lnTo>
                  <a:pt x="390" y="387"/>
                </a:lnTo>
                <a:lnTo>
                  <a:pt x="388" y="392"/>
                </a:lnTo>
                <a:lnTo>
                  <a:pt x="388" y="397"/>
                </a:lnTo>
                <a:lnTo>
                  <a:pt x="387" y="402"/>
                </a:lnTo>
                <a:lnTo>
                  <a:pt x="383" y="410"/>
                </a:lnTo>
                <a:lnTo>
                  <a:pt x="380" y="413"/>
                </a:lnTo>
                <a:lnTo>
                  <a:pt x="375" y="416"/>
                </a:lnTo>
                <a:lnTo>
                  <a:pt x="366" y="418"/>
                </a:lnTo>
                <a:lnTo>
                  <a:pt x="361" y="416"/>
                </a:lnTo>
                <a:lnTo>
                  <a:pt x="355" y="414"/>
                </a:lnTo>
                <a:lnTo>
                  <a:pt x="348" y="418"/>
                </a:lnTo>
                <a:lnTo>
                  <a:pt x="344" y="419"/>
                </a:lnTo>
                <a:lnTo>
                  <a:pt x="339" y="422"/>
                </a:lnTo>
                <a:lnTo>
                  <a:pt x="333" y="419"/>
                </a:lnTo>
                <a:lnTo>
                  <a:pt x="328" y="414"/>
                </a:lnTo>
                <a:lnTo>
                  <a:pt x="325" y="414"/>
                </a:lnTo>
                <a:lnTo>
                  <a:pt x="321" y="419"/>
                </a:lnTo>
                <a:lnTo>
                  <a:pt x="320" y="422"/>
                </a:lnTo>
                <a:lnTo>
                  <a:pt x="317" y="424"/>
                </a:lnTo>
                <a:lnTo>
                  <a:pt x="312" y="422"/>
                </a:lnTo>
                <a:lnTo>
                  <a:pt x="304" y="419"/>
                </a:lnTo>
                <a:lnTo>
                  <a:pt x="298" y="416"/>
                </a:lnTo>
                <a:lnTo>
                  <a:pt x="291" y="414"/>
                </a:lnTo>
                <a:lnTo>
                  <a:pt x="283" y="414"/>
                </a:lnTo>
                <a:lnTo>
                  <a:pt x="275" y="413"/>
                </a:lnTo>
                <a:lnTo>
                  <a:pt x="272" y="408"/>
                </a:lnTo>
                <a:lnTo>
                  <a:pt x="266" y="402"/>
                </a:lnTo>
                <a:lnTo>
                  <a:pt x="263" y="397"/>
                </a:lnTo>
                <a:lnTo>
                  <a:pt x="259" y="392"/>
                </a:lnTo>
                <a:lnTo>
                  <a:pt x="256" y="386"/>
                </a:lnTo>
                <a:lnTo>
                  <a:pt x="248" y="384"/>
                </a:lnTo>
                <a:lnTo>
                  <a:pt x="244" y="381"/>
                </a:lnTo>
                <a:lnTo>
                  <a:pt x="237" y="375"/>
                </a:lnTo>
                <a:lnTo>
                  <a:pt x="231" y="370"/>
                </a:lnTo>
                <a:lnTo>
                  <a:pt x="226" y="367"/>
                </a:lnTo>
                <a:lnTo>
                  <a:pt x="218" y="365"/>
                </a:lnTo>
                <a:lnTo>
                  <a:pt x="215" y="360"/>
                </a:lnTo>
                <a:lnTo>
                  <a:pt x="209" y="357"/>
                </a:lnTo>
                <a:lnTo>
                  <a:pt x="190" y="356"/>
                </a:lnTo>
                <a:lnTo>
                  <a:pt x="186" y="360"/>
                </a:lnTo>
                <a:lnTo>
                  <a:pt x="185" y="367"/>
                </a:lnTo>
                <a:lnTo>
                  <a:pt x="186" y="371"/>
                </a:lnTo>
                <a:lnTo>
                  <a:pt x="183" y="378"/>
                </a:lnTo>
                <a:lnTo>
                  <a:pt x="178" y="383"/>
                </a:lnTo>
                <a:lnTo>
                  <a:pt x="175" y="386"/>
                </a:lnTo>
                <a:lnTo>
                  <a:pt x="166" y="383"/>
                </a:lnTo>
                <a:lnTo>
                  <a:pt x="156" y="379"/>
                </a:lnTo>
                <a:lnTo>
                  <a:pt x="143" y="379"/>
                </a:lnTo>
                <a:lnTo>
                  <a:pt x="131" y="375"/>
                </a:lnTo>
                <a:lnTo>
                  <a:pt x="118" y="371"/>
                </a:lnTo>
                <a:lnTo>
                  <a:pt x="104" y="370"/>
                </a:lnTo>
                <a:lnTo>
                  <a:pt x="88" y="367"/>
                </a:lnTo>
                <a:lnTo>
                  <a:pt x="78" y="364"/>
                </a:lnTo>
                <a:lnTo>
                  <a:pt x="69" y="365"/>
                </a:lnTo>
                <a:lnTo>
                  <a:pt x="59" y="367"/>
                </a:lnTo>
                <a:lnTo>
                  <a:pt x="45" y="368"/>
                </a:lnTo>
                <a:lnTo>
                  <a:pt x="39" y="370"/>
                </a:lnTo>
                <a:lnTo>
                  <a:pt x="21" y="370"/>
                </a:lnTo>
                <a:lnTo>
                  <a:pt x="18" y="365"/>
                </a:lnTo>
                <a:lnTo>
                  <a:pt x="12" y="360"/>
                </a:lnTo>
                <a:lnTo>
                  <a:pt x="19" y="356"/>
                </a:lnTo>
                <a:lnTo>
                  <a:pt x="23" y="351"/>
                </a:lnTo>
                <a:lnTo>
                  <a:pt x="26" y="346"/>
                </a:lnTo>
                <a:lnTo>
                  <a:pt x="31" y="338"/>
                </a:lnTo>
                <a:lnTo>
                  <a:pt x="37" y="330"/>
                </a:lnTo>
                <a:lnTo>
                  <a:pt x="39" y="322"/>
                </a:lnTo>
                <a:lnTo>
                  <a:pt x="39" y="314"/>
                </a:lnTo>
                <a:lnTo>
                  <a:pt x="35" y="305"/>
                </a:lnTo>
                <a:lnTo>
                  <a:pt x="34" y="295"/>
                </a:lnTo>
                <a:lnTo>
                  <a:pt x="34" y="290"/>
                </a:lnTo>
                <a:lnTo>
                  <a:pt x="34" y="281"/>
                </a:lnTo>
                <a:lnTo>
                  <a:pt x="35" y="275"/>
                </a:lnTo>
                <a:lnTo>
                  <a:pt x="39" y="268"/>
                </a:lnTo>
                <a:lnTo>
                  <a:pt x="43" y="262"/>
                </a:lnTo>
                <a:lnTo>
                  <a:pt x="47" y="251"/>
                </a:lnTo>
                <a:lnTo>
                  <a:pt x="48" y="243"/>
                </a:lnTo>
                <a:lnTo>
                  <a:pt x="50" y="233"/>
                </a:lnTo>
                <a:lnTo>
                  <a:pt x="50" y="228"/>
                </a:lnTo>
                <a:lnTo>
                  <a:pt x="51" y="222"/>
                </a:lnTo>
                <a:lnTo>
                  <a:pt x="53" y="214"/>
                </a:lnTo>
                <a:lnTo>
                  <a:pt x="48" y="209"/>
                </a:lnTo>
                <a:lnTo>
                  <a:pt x="45" y="205"/>
                </a:lnTo>
                <a:lnTo>
                  <a:pt x="42" y="198"/>
                </a:lnTo>
                <a:lnTo>
                  <a:pt x="39" y="192"/>
                </a:lnTo>
                <a:lnTo>
                  <a:pt x="39" y="187"/>
                </a:lnTo>
                <a:lnTo>
                  <a:pt x="37" y="181"/>
                </a:lnTo>
                <a:lnTo>
                  <a:pt x="34" y="178"/>
                </a:lnTo>
                <a:lnTo>
                  <a:pt x="32" y="173"/>
                </a:lnTo>
                <a:lnTo>
                  <a:pt x="29" y="168"/>
                </a:lnTo>
                <a:lnTo>
                  <a:pt x="26" y="167"/>
                </a:lnTo>
                <a:lnTo>
                  <a:pt x="21" y="162"/>
                </a:lnTo>
                <a:lnTo>
                  <a:pt x="23" y="154"/>
                </a:lnTo>
                <a:lnTo>
                  <a:pt x="24" y="144"/>
                </a:lnTo>
                <a:lnTo>
                  <a:pt x="23" y="138"/>
                </a:lnTo>
                <a:lnTo>
                  <a:pt x="15" y="132"/>
                </a:lnTo>
                <a:lnTo>
                  <a:pt x="10" y="125"/>
                </a:lnTo>
                <a:lnTo>
                  <a:pt x="4" y="119"/>
                </a:lnTo>
                <a:lnTo>
                  <a:pt x="0" y="114"/>
                </a:lnTo>
                <a:lnTo>
                  <a:pt x="0" y="6"/>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7" name="Freeform 22"/>
          <p:cNvSpPr>
            <a:spLocks/>
          </p:cNvSpPr>
          <p:nvPr/>
        </p:nvSpPr>
        <p:spPr bwMode="auto">
          <a:xfrm>
            <a:off x="4606226" y="3994467"/>
            <a:ext cx="589648" cy="538374"/>
          </a:xfrm>
          <a:custGeom>
            <a:avLst/>
            <a:gdLst>
              <a:gd name="T0" fmla="*/ 391 w 437"/>
              <a:gd name="T1" fmla="*/ 0 h 399"/>
              <a:gd name="T2" fmla="*/ 400 w 437"/>
              <a:gd name="T3" fmla="*/ 11 h 399"/>
              <a:gd name="T4" fmla="*/ 402 w 437"/>
              <a:gd name="T5" fmla="*/ 23 h 399"/>
              <a:gd name="T6" fmla="*/ 397 w 437"/>
              <a:gd name="T7" fmla="*/ 34 h 399"/>
              <a:gd name="T8" fmla="*/ 386 w 437"/>
              <a:gd name="T9" fmla="*/ 45 h 399"/>
              <a:gd name="T10" fmla="*/ 378 w 437"/>
              <a:gd name="T11" fmla="*/ 53 h 399"/>
              <a:gd name="T12" fmla="*/ 427 w 437"/>
              <a:gd name="T13" fmla="*/ 56 h 399"/>
              <a:gd name="T14" fmla="*/ 437 w 437"/>
              <a:gd name="T15" fmla="*/ 65 h 399"/>
              <a:gd name="T16" fmla="*/ 427 w 437"/>
              <a:gd name="T17" fmla="*/ 80 h 399"/>
              <a:gd name="T18" fmla="*/ 418 w 437"/>
              <a:gd name="T19" fmla="*/ 88 h 399"/>
              <a:gd name="T20" fmla="*/ 419 w 437"/>
              <a:gd name="T21" fmla="*/ 99 h 399"/>
              <a:gd name="T22" fmla="*/ 416 w 437"/>
              <a:gd name="T23" fmla="*/ 110 h 399"/>
              <a:gd name="T24" fmla="*/ 408 w 437"/>
              <a:gd name="T25" fmla="*/ 115 h 399"/>
              <a:gd name="T26" fmla="*/ 405 w 437"/>
              <a:gd name="T27" fmla="*/ 123 h 399"/>
              <a:gd name="T28" fmla="*/ 400 w 437"/>
              <a:gd name="T29" fmla="*/ 129 h 399"/>
              <a:gd name="T30" fmla="*/ 407 w 437"/>
              <a:gd name="T31" fmla="*/ 139 h 399"/>
              <a:gd name="T32" fmla="*/ 405 w 437"/>
              <a:gd name="T33" fmla="*/ 154 h 399"/>
              <a:gd name="T34" fmla="*/ 395 w 437"/>
              <a:gd name="T35" fmla="*/ 164 h 399"/>
              <a:gd name="T36" fmla="*/ 389 w 437"/>
              <a:gd name="T37" fmla="*/ 173 h 399"/>
              <a:gd name="T38" fmla="*/ 388 w 437"/>
              <a:gd name="T39" fmla="*/ 183 h 399"/>
              <a:gd name="T40" fmla="*/ 378 w 437"/>
              <a:gd name="T41" fmla="*/ 188 h 399"/>
              <a:gd name="T42" fmla="*/ 375 w 437"/>
              <a:gd name="T43" fmla="*/ 197 h 399"/>
              <a:gd name="T44" fmla="*/ 365 w 437"/>
              <a:gd name="T45" fmla="*/ 202 h 399"/>
              <a:gd name="T46" fmla="*/ 364 w 437"/>
              <a:gd name="T47" fmla="*/ 213 h 399"/>
              <a:gd name="T48" fmla="*/ 367 w 437"/>
              <a:gd name="T49" fmla="*/ 220 h 399"/>
              <a:gd name="T50" fmla="*/ 367 w 437"/>
              <a:gd name="T51" fmla="*/ 231 h 399"/>
              <a:gd name="T52" fmla="*/ 359 w 437"/>
              <a:gd name="T53" fmla="*/ 237 h 399"/>
              <a:gd name="T54" fmla="*/ 348 w 437"/>
              <a:gd name="T55" fmla="*/ 243 h 399"/>
              <a:gd name="T56" fmla="*/ 345 w 437"/>
              <a:gd name="T57" fmla="*/ 253 h 399"/>
              <a:gd name="T58" fmla="*/ 338 w 437"/>
              <a:gd name="T59" fmla="*/ 267 h 399"/>
              <a:gd name="T60" fmla="*/ 332 w 437"/>
              <a:gd name="T61" fmla="*/ 280 h 399"/>
              <a:gd name="T62" fmla="*/ 326 w 437"/>
              <a:gd name="T63" fmla="*/ 291 h 399"/>
              <a:gd name="T64" fmla="*/ 322 w 437"/>
              <a:gd name="T65" fmla="*/ 307 h 399"/>
              <a:gd name="T66" fmla="*/ 316 w 437"/>
              <a:gd name="T67" fmla="*/ 316 h 399"/>
              <a:gd name="T68" fmla="*/ 318 w 437"/>
              <a:gd name="T69" fmla="*/ 329 h 399"/>
              <a:gd name="T70" fmla="*/ 319 w 437"/>
              <a:gd name="T71" fmla="*/ 342 h 399"/>
              <a:gd name="T72" fmla="*/ 319 w 437"/>
              <a:gd name="T73" fmla="*/ 356 h 399"/>
              <a:gd name="T74" fmla="*/ 327 w 437"/>
              <a:gd name="T75" fmla="*/ 366 h 399"/>
              <a:gd name="T76" fmla="*/ 324 w 437"/>
              <a:gd name="T77" fmla="*/ 380 h 399"/>
              <a:gd name="T78" fmla="*/ 322 w 437"/>
              <a:gd name="T79" fmla="*/ 390 h 399"/>
              <a:gd name="T80" fmla="*/ 55 w 437"/>
              <a:gd name="T81" fmla="*/ 399 h 399"/>
              <a:gd name="T82" fmla="*/ 51 w 437"/>
              <a:gd name="T83" fmla="*/ 336 h 399"/>
              <a:gd name="T84" fmla="*/ 38 w 437"/>
              <a:gd name="T85" fmla="*/ 334 h 399"/>
              <a:gd name="T86" fmla="*/ 28 w 437"/>
              <a:gd name="T87" fmla="*/ 339 h 399"/>
              <a:gd name="T88" fmla="*/ 22 w 437"/>
              <a:gd name="T89" fmla="*/ 334 h 399"/>
              <a:gd name="T90" fmla="*/ 14 w 437"/>
              <a:gd name="T91" fmla="*/ 324 h 399"/>
              <a:gd name="T92" fmla="*/ 0 w 437"/>
              <a:gd name="T93" fmla="*/ 13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7"/>
              <a:gd name="T142" fmla="*/ 0 h 399"/>
              <a:gd name="T143" fmla="*/ 437 w 437"/>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7" h="399">
                <a:moveTo>
                  <a:pt x="0" y="13"/>
                </a:moveTo>
                <a:lnTo>
                  <a:pt x="391" y="0"/>
                </a:lnTo>
                <a:lnTo>
                  <a:pt x="397" y="8"/>
                </a:lnTo>
                <a:lnTo>
                  <a:pt x="400" y="11"/>
                </a:lnTo>
                <a:lnTo>
                  <a:pt x="402" y="13"/>
                </a:lnTo>
                <a:lnTo>
                  <a:pt x="402" y="23"/>
                </a:lnTo>
                <a:lnTo>
                  <a:pt x="400" y="27"/>
                </a:lnTo>
                <a:lnTo>
                  <a:pt x="397" y="34"/>
                </a:lnTo>
                <a:lnTo>
                  <a:pt x="391" y="40"/>
                </a:lnTo>
                <a:lnTo>
                  <a:pt x="386" y="45"/>
                </a:lnTo>
                <a:lnTo>
                  <a:pt x="381" y="48"/>
                </a:lnTo>
                <a:lnTo>
                  <a:pt x="378" y="53"/>
                </a:lnTo>
                <a:lnTo>
                  <a:pt x="375" y="57"/>
                </a:lnTo>
                <a:lnTo>
                  <a:pt x="427" y="56"/>
                </a:lnTo>
                <a:lnTo>
                  <a:pt x="434" y="61"/>
                </a:lnTo>
                <a:lnTo>
                  <a:pt x="437" y="65"/>
                </a:lnTo>
                <a:lnTo>
                  <a:pt x="432" y="75"/>
                </a:lnTo>
                <a:lnTo>
                  <a:pt x="427" y="80"/>
                </a:lnTo>
                <a:lnTo>
                  <a:pt x="421" y="84"/>
                </a:lnTo>
                <a:lnTo>
                  <a:pt x="418" y="88"/>
                </a:lnTo>
                <a:lnTo>
                  <a:pt x="418" y="96"/>
                </a:lnTo>
                <a:lnTo>
                  <a:pt x="419" y="99"/>
                </a:lnTo>
                <a:lnTo>
                  <a:pt x="418" y="105"/>
                </a:lnTo>
                <a:lnTo>
                  <a:pt x="416" y="110"/>
                </a:lnTo>
                <a:lnTo>
                  <a:pt x="411" y="111"/>
                </a:lnTo>
                <a:lnTo>
                  <a:pt x="408" y="115"/>
                </a:lnTo>
                <a:lnTo>
                  <a:pt x="408" y="118"/>
                </a:lnTo>
                <a:lnTo>
                  <a:pt x="405" y="123"/>
                </a:lnTo>
                <a:lnTo>
                  <a:pt x="403" y="124"/>
                </a:lnTo>
                <a:lnTo>
                  <a:pt x="400" y="129"/>
                </a:lnTo>
                <a:lnTo>
                  <a:pt x="402" y="135"/>
                </a:lnTo>
                <a:lnTo>
                  <a:pt x="407" y="139"/>
                </a:lnTo>
                <a:lnTo>
                  <a:pt x="408" y="145"/>
                </a:lnTo>
                <a:lnTo>
                  <a:pt x="405" y="154"/>
                </a:lnTo>
                <a:lnTo>
                  <a:pt x="400" y="161"/>
                </a:lnTo>
                <a:lnTo>
                  <a:pt x="395" y="164"/>
                </a:lnTo>
                <a:lnTo>
                  <a:pt x="391" y="167"/>
                </a:lnTo>
                <a:lnTo>
                  <a:pt x="389" y="173"/>
                </a:lnTo>
                <a:lnTo>
                  <a:pt x="391" y="177"/>
                </a:lnTo>
                <a:lnTo>
                  <a:pt x="388" y="183"/>
                </a:lnTo>
                <a:lnTo>
                  <a:pt x="383" y="185"/>
                </a:lnTo>
                <a:lnTo>
                  <a:pt x="378" y="188"/>
                </a:lnTo>
                <a:lnTo>
                  <a:pt x="376" y="193"/>
                </a:lnTo>
                <a:lnTo>
                  <a:pt x="375" y="197"/>
                </a:lnTo>
                <a:lnTo>
                  <a:pt x="370" y="200"/>
                </a:lnTo>
                <a:lnTo>
                  <a:pt x="365" y="202"/>
                </a:lnTo>
                <a:lnTo>
                  <a:pt x="365" y="207"/>
                </a:lnTo>
                <a:lnTo>
                  <a:pt x="364" y="213"/>
                </a:lnTo>
                <a:lnTo>
                  <a:pt x="364" y="216"/>
                </a:lnTo>
                <a:lnTo>
                  <a:pt x="367" y="220"/>
                </a:lnTo>
                <a:lnTo>
                  <a:pt x="367" y="224"/>
                </a:lnTo>
                <a:lnTo>
                  <a:pt x="367" y="231"/>
                </a:lnTo>
                <a:lnTo>
                  <a:pt x="364" y="235"/>
                </a:lnTo>
                <a:lnTo>
                  <a:pt x="359" y="237"/>
                </a:lnTo>
                <a:lnTo>
                  <a:pt x="353" y="242"/>
                </a:lnTo>
                <a:lnTo>
                  <a:pt x="348" y="243"/>
                </a:lnTo>
                <a:lnTo>
                  <a:pt x="346" y="248"/>
                </a:lnTo>
                <a:lnTo>
                  <a:pt x="345" y="253"/>
                </a:lnTo>
                <a:lnTo>
                  <a:pt x="341" y="261"/>
                </a:lnTo>
                <a:lnTo>
                  <a:pt x="338" y="267"/>
                </a:lnTo>
                <a:lnTo>
                  <a:pt x="335" y="272"/>
                </a:lnTo>
                <a:lnTo>
                  <a:pt x="332" y="280"/>
                </a:lnTo>
                <a:lnTo>
                  <a:pt x="329" y="286"/>
                </a:lnTo>
                <a:lnTo>
                  <a:pt x="326" y="291"/>
                </a:lnTo>
                <a:lnTo>
                  <a:pt x="324" y="299"/>
                </a:lnTo>
                <a:lnTo>
                  <a:pt x="322" y="307"/>
                </a:lnTo>
                <a:lnTo>
                  <a:pt x="319" y="312"/>
                </a:lnTo>
                <a:lnTo>
                  <a:pt x="316" y="316"/>
                </a:lnTo>
                <a:lnTo>
                  <a:pt x="314" y="323"/>
                </a:lnTo>
                <a:lnTo>
                  <a:pt x="318" y="329"/>
                </a:lnTo>
                <a:lnTo>
                  <a:pt x="319" y="334"/>
                </a:lnTo>
                <a:lnTo>
                  <a:pt x="319" y="342"/>
                </a:lnTo>
                <a:lnTo>
                  <a:pt x="321" y="348"/>
                </a:lnTo>
                <a:lnTo>
                  <a:pt x="319" y="356"/>
                </a:lnTo>
                <a:lnTo>
                  <a:pt x="322" y="361"/>
                </a:lnTo>
                <a:lnTo>
                  <a:pt x="327" y="366"/>
                </a:lnTo>
                <a:lnTo>
                  <a:pt x="327" y="369"/>
                </a:lnTo>
                <a:lnTo>
                  <a:pt x="324" y="380"/>
                </a:lnTo>
                <a:lnTo>
                  <a:pt x="321" y="385"/>
                </a:lnTo>
                <a:lnTo>
                  <a:pt x="322" y="390"/>
                </a:lnTo>
                <a:lnTo>
                  <a:pt x="322" y="393"/>
                </a:lnTo>
                <a:lnTo>
                  <a:pt x="55" y="399"/>
                </a:lnTo>
                <a:lnTo>
                  <a:pt x="55" y="340"/>
                </a:lnTo>
                <a:lnTo>
                  <a:pt x="51" y="336"/>
                </a:lnTo>
                <a:lnTo>
                  <a:pt x="44" y="332"/>
                </a:lnTo>
                <a:lnTo>
                  <a:pt x="38" y="334"/>
                </a:lnTo>
                <a:lnTo>
                  <a:pt x="32" y="337"/>
                </a:lnTo>
                <a:lnTo>
                  <a:pt x="28" y="339"/>
                </a:lnTo>
                <a:lnTo>
                  <a:pt x="24" y="337"/>
                </a:lnTo>
                <a:lnTo>
                  <a:pt x="22" y="334"/>
                </a:lnTo>
                <a:lnTo>
                  <a:pt x="17" y="331"/>
                </a:lnTo>
                <a:lnTo>
                  <a:pt x="14" y="324"/>
                </a:lnTo>
                <a:lnTo>
                  <a:pt x="11" y="323"/>
                </a:lnTo>
                <a:lnTo>
                  <a:pt x="0" y="13"/>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8" name="Freeform 23"/>
          <p:cNvSpPr>
            <a:spLocks/>
          </p:cNvSpPr>
          <p:nvPr/>
        </p:nvSpPr>
        <p:spPr bwMode="auto">
          <a:xfrm>
            <a:off x="4484790" y="3395376"/>
            <a:ext cx="778551" cy="688147"/>
          </a:xfrm>
          <a:custGeom>
            <a:avLst/>
            <a:gdLst>
              <a:gd name="T0" fmla="*/ 337 w 577"/>
              <a:gd name="T1" fmla="*/ 5 h 510"/>
              <a:gd name="T2" fmla="*/ 345 w 577"/>
              <a:gd name="T3" fmla="*/ 14 h 510"/>
              <a:gd name="T4" fmla="*/ 354 w 577"/>
              <a:gd name="T5" fmla="*/ 27 h 510"/>
              <a:gd name="T6" fmla="*/ 353 w 577"/>
              <a:gd name="T7" fmla="*/ 36 h 510"/>
              <a:gd name="T8" fmla="*/ 353 w 577"/>
              <a:gd name="T9" fmla="*/ 55 h 510"/>
              <a:gd name="T10" fmla="*/ 359 w 577"/>
              <a:gd name="T11" fmla="*/ 75 h 510"/>
              <a:gd name="T12" fmla="*/ 367 w 577"/>
              <a:gd name="T13" fmla="*/ 94 h 510"/>
              <a:gd name="T14" fmla="*/ 383 w 577"/>
              <a:gd name="T15" fmla="*/ 113 h 510"/>
              <a:gd name="T16" fmla="*/ 399 w 577"/>
              <a:gd name="T17" fmla="*/ 129 h 510"/>
              <a:gd name="T18" fmla="*/ 421 w 577"/>
              <a:gd name="T19" fmla="*/ 146 h 510"/>
              <a:gd name="T20" fmla="*/ 424 w 577"/>
              <a:gd name="T21" fmla="*/ 167 h 510"/>
              <a:gd name="T22" fmla="*/ 432 w 577"/>
              <a:gd name="T23" fmla="*/ 183 h 510"/>
              <a:gd name="T24" fmla="*/ 450 w 577"/>
              <a:gd name="T25" fmla="*/ 178 h 510"/>
              <a:gd name="T26" fmla="*/ 467 w 577"/>
              <a:gd name="T27" fmla="*/ 181 h 510"/>
              <a:gd name="T28" fmla="*/ 475 w 577"/>
              <a:gd name="T29" fmla="*/ 197 h 510"/>
              <a:gd name="T30" fmla="*/ 469 w 577"/>
              <a:gd name="T31" fmla="*/ 218 h 510"/>
              <a:gd name="T32" fmla="*/ 459 w 577"/>
              <a:gd name="T33" fmla="*/ 237 h 510"/>
              <a:gd name="T34" fmla="*/ 458 w 577"/>
              <a:gd name="T35" fmla="*/ 252 h 510"/>
              <a:gd name="T36" fmla="*/ 470 w 577"/>
              <a:gd name="T37" fmla="*/ 267 h 510"/>
              <a:gd name="T38" fmla="*/ 497 w 577"/>
              <a:gd name="T39" fmla="*/ 287 h 510"/>
              <a:gd name="T40" fmla="*/ 523 w 577"/>
              <a:gd name="T41" fmla="*/ 305 h 510"/>
              <a:gd name="T42" fmla="*/ 536 w 577"/>
              <a:gd name="T43" fmla="*/ 326 h 510"/>
              <a:gd name="T44" fmla="*/ 542 w 577"/>
              <a:gd name="T45" fmla="*/ 338 h 510"/>
              <a:gd name="T46" fmla="*/ 540 w 577"/>
              <a:gd name="T47" fmla="*/ 353 h 510"/>
              <a:gd name="T48" fmla="*/ 543 w 577"/>
              <a:gd name="T49" fmla="*/ 368 h 510"/>
              <a:gd name="T50" fmla="*/ 559 w 577"/>
              <a:gd name="T51" fmla="*/ 384 h 510"/>
              <a:gd name="T52" fmla="*/ 577 w 577"/>
              <a:gd name="T53" fmla="*/ 400 h 510"/>
              <a:gd name="T54" fmla="*/ 570 w 577"/>
              <a:gd name="T55" fmla="*/ 422 h 510"/>
              <a:gd name="T56" fmla="*/ 551 w 577"/>
              <a:gd name="T57" fmla="*/ 437 h 510"/>
              <a:gd name="T58" fmla="*/ 543 w 577"/>
              <a:gd name="T59" fmla="*/ 457 h 510"/>
              <a:gd name="T60" fmla="*/ 537 w 577"/>
              <a:gd name="T61" fmla="*/ 486 h 510"/>
              <a:gd name="T62" fmla="*/ 531 w 577"/>
              <a:gd name="T63" fmla="*/ 503 h 510"/>
              <a:gd name="T64" fmla="*/ 521 w 577"/>
              <a:gd name="T65" fmla="*/ 502 h 510"/>
              <a:gd name="T66" fmla="*/ 475 w 577"/>
              <a:gd name="T67" fmla="*/ 494 h 510"/>
              <a:gd name="T68" fmla="*/ 496 w 577"/>
              <a:gd name="T69" fmla="*/ 469 h 510"/>
              <a:gd name="T70" fmla="*/ 489 w 577"/>
              <a:gd name="T71" fmla="*/ 453 h 510"/>
              <a:gd name="T72" fmla="*/ 94 w 577"/>
              <a:gd name="T73" fmla="*/ 459 h 510"/>
              <a:gd name="T74" fmla="*/ 87 w 577"/>
              <a:gd name="T75" fmla="*/ 167 h 510"/>
              <a:gd name="T76" fmla="*/ 73 w 577"/>
              <a:gd name="T77" fmla="*/ 154 h 510"/>
              <a:gd name="T78" fmla="*/ 70 w 577"/>
              <a:gd name="T79" fmla="*/ 141 h 510"/>
              <a:gd name="T80" fmla="*/ 60 w 577"/>
              <a:gd name="T81" fmla="*/ 130 h 510"/>
              <a:gd name="T82" fmla="*/ 51 w 577"/>
              <a:gd name="T83" fmla="*/ 121 h 510"/>
              <a:gd name="T84" fmla="*/ 60 w 577"/>
              <a:gd name="T85" fmla="*/ 109 h 510"/>
              <a:gd name="T86" fmla="*/ 70 w 577"/>
              <a:gd name="T87" fmla="*/ 100 h 510"/>
              <a:gd name="T88" fmla="*/ 75 w 577"/>
              <a:gd name="T89" fmla="*/ 94 h 510"/>
              <a:gd name="T90" fmla="*/ 68 w 577"/>
              <a:gd name="T91" fmla="*/ 86 h 510"/>
              <a:gd name="T92" fmla="*/ 62 w 577"/>
              <a:gd name="T93" fmla="*/ 82 h 510"/>
              <a:gd name="T94" fmla="*/ 49 w 577"/>
              <a:gd name="T95" fmla="*/ 87 h 510"/>
              <a:gd name="T96" fmla="*/ 32 w 577"/>
              <a:gd name="T97" fmla="*/ 71 h 510"/>
              <a:gd name="T98" fmla="*/ 30 w 577"/>
              <a:gd name="T99" fmla="*/ 60 h 510"/>
              <a:gd name="T100" fmla="*/ 18 w 577"/>
              <a:gd name="T101" fmla="*/ 43 h 510"/>
              <a:gd name="T102" fmla="*/ 6 w 577"/>
              <a:gd name="T103" fmla="*/ 32 h 510"/>
              <a:gd name="T104" fmla="*/ 2 w 577"/>
              <a:gd name="T105" fmla="*/ 13 h 5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7"/>
              <a:gd name="T160" fmla="*/ 0 h 510"/>
              <a:gd name="T161" fmla="*/ 577 w 577"/>
              <a:gd name="T162" fmla="*/ 510 h 5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7" h="510">
                <a:moveTo>
                  <a:pt x="0" y="6"/>
                </a:moveTo>
                <a:lnTo>
                  <a:pt x="334" y="0"/>
                </a:lnTo>
                <a:lnTo>
                  <a:pt x="337" y="5"/>
                </a:lnTo>
                <a:lnTo>
                  <a:pt x="340" y="9"/>
                </a:lnTo>
                <a:lnTo>
                  <a:pt x="342" y="11"/>
                </a:lnTo>
                <a:lnTo>
                  <a:pt x="345" y="14"/>
                </a:lnTo>
                <a:lnTo>
                  <a:pt x="350" y="19"/>
                </a:lnTo>
                <a:lnTo>
                  <a:pt x="353" y="21"/>
                </a:lnTo>
                <a:lnTo>
                  <a:pt x="354" y="27"/>
                </a:lnTo>
                <a:lnTo>
                  <a:pt x="358" y="25"/>
                </a:lnTo>
                <a:lnTo>
                  <a:pt x="356" y="32"/>
                </a:lnTo>
                <a:lnTo>
                  <a:pt x="353" y="36"/>
                </a:lnTo>
                <a:lnTo>
                  <a:pt x="354" y="44"/>
                </a:lnTo>
                <a:lnTo>
                  <a:pt x="354" y="51"/>
                </a:lnTo>
                <a:lnTo>
                  <a:pt x="353" y="55"/>
                </a:lnTo>
                <a:lnTo>
                  <a:pt x="356" y="60"/>
                </a:lnTo>
                <a:lnTo>
                  <a:pt x="358" y="67"/>
                </a:lnTo>
                <a:lnTo>
                  <a:pt x="359" y="75"/>
                </a:lnTo>
                <a:lnTo>
                  <a:pt x="362" y="81"/>
                </a:lnTo>
                <a:lnTo>
                  <a:pt x="364" y="87"/>
                </a:lnTo>
                <a:lnTo>
                  <a:pt x="367" y="94"/>
                </a:lnTo>
                <a:lnTo>
                  <a:pt x="367" y="97"/>
                </a:lnTo>
                <a:lnTo>
                  <a:pt x="377" y="108"/>
                </a:lnTo>
                <a:lnTo>
                  <a:pt x="383" y="113"/>
                </a:lnTo>
                <a:lnTo>
                  <a:pt x="389" y="117"/>
                </a:lnTo>
                <a:lnTo>
                  <a:pt x="394" y="122"/>
                </a:lnTo>
                <a:lnTo>
                  <a:pt x="399" y="129"/>
                </a:lnTo>
                <a:lnTo>
                  <a:pt x="408" y="135"/>
                </a:lnTo>
                <a:lnTo>
                  <a:pt x="413" y="140"/>
                </a:lnTo>
                <a:lnTo>
                  <a:pt x="421" y="146"/>
                </a:lnTo>
                <a:lnTo>
                  <a:pt x="423" y="154"/>
                </a:lnTo>
                <a:lnTo>
                  <a:pt x="424" y="160"/>
                </a:lnTo>
                <a:lnTo>
                  <a:pt x="424" y="167"/>
                </a:lnTo>
                <a:lnTo>
                  <a:pt x="426" y="173"/>
                </a:lnTo>
                <a:lnTo>
                  <a:pt x="427" y="178"/>
                </a:lnTo>
                <a:lnTo>
                  <a:pt x="432" y="183"/>
                </a:lnTo>
                <a:lnTo>
                  <a:pt x="437" y="186"/>
                </a:lnTo>
                <a:lnTo>
                  <a:pt x="443" y="183"/>
                </a:lnTo>
                <a:lnTo>
                  <a:pt x="450" y="178"/>
                </a:lnTo>
                <a:lnTo>
                  <a:pt x="456" y="175"/>
                </a:lnTo>
                <a:lnTo>
                  <a:pt x="462" y="178"/>
                </a:lnTo>
                <a:lnTo>
                  <a:pt x="467" y="181"/>
                </a:lnTo>
                <a:lnTo>
                  <a:pt x="472" y="184"/>
                </a:lnTo>
                <a:lnTo>
                  <a:pt x="477" y="190"/>
                </a:lnTo>
                <a:lnTo>
                  <a:pt x="475" y="197"/>
                </a:lnTo>
                <a:lnTo>
                  <a:pt x="472" y="203"/>
                </a:lnTo>
                <a:lnTo>
                  <a:pt x="470" y="211"/>
                </a:lnTo>
                <a:lnTo>
                  <a:pt x="469" y="218"/>
                </a:lnTo>
                <a:lnTo>
                  <a:pt x="466" y="224"/>
                </a:lnTo>
                <a:lnTo>
                  <a:pt x="462" y="229"/>
                </a:lnTo>
                <a:lnTo>
                  <a:pt x="459" y="237"/>
                </a:lnTo>
                <a:lnTo>
                  <a:pt x="458" y="241"/>
                </a:lnTo>
                <a:lnTo>
                  <a:pt x="458" y="248"/>
                </a:lnTo>
                <a:lnTo>
                  <a:pt x="458" y="252"/>
                </a:lnTo>
                <a:lnTo>
                  <a:pt x="459" y="257"/>
                </a:lnTo>
                <a:lnTo>
                  <a:pt x="462" y="260"/>
                </a:lnTo>
                <a:lnTo>
                  <a:pt x="470" y="267"/>
                </a:lnTo>
                <a:lnTo>
                  <a:pt x="477" y="276"/>
                </a:lnTo>
                <a:lnTo>
                  <a:pt x="489" y="283"/>
                </a:lnTo>
                <a:lnTo>
                  <a:pt x="497" y="287"/>
                </a:lnTo>
                <a:lnTo>
                  <a:pt x="505" y="292"/>
                </a:lnTo>
                <a:lnTo>
                  <a:pt x="513" y="299"/>
                </a:lnTo>
                <a:lnTo>
                  <a:pt x="523" y="305"/>
                </a:lnTo>
                <a:lnTo>
                  <a:pt x="531" y="311"/>
                </a:lnTo>
                <a:lnTo>
                  <a:pt x="536" y="318"/>
                </a:lnTo>
                <a:lnTo>
                  <a:pt x="536" y="326"/>
                </a:lnTo>
                <a:lnTo>
                  <a:pt x="536" y="330"/>
                </a:lnTo>
                <a:lnTo>
                  <a:pt x="539" y="335"/>
                </a:lnTo>
                <a:lnTo>
                  <a:pt x="542" y="338"/>
                </a:lnTo>
                <a:lnTo>
                  <a:pt x="545" y="343"/>
                </a:lnTo>
                <a:lnTo>
                  <a:pt x="543" y="348"/>
                </a:lnTo>
                <a:lnTo>
                  <a:pt x="540" y="353"/>
                </a:lnTo>
                <a:lnTo>
                  <a:pt x="537" y="359"/>
                </a:lnTo>
                <a:lnTo>
                  <a:pt x="540" y="364"/>
                </a:lnTo>
                <a:lnTo>
                  <a:pt x="543" y="368"/>
                </a:lnTo>
                <a:lnTo>
                  <a:pt x="548" y="375"/>
                </a:lnTo>
                <a:lnTo>
                  <a:pt x="551" y="381"/>
                </a:lnTo>
                <a:lnTo>
                  <a:pt x="559" y="384"/>
                </a:lnTo>
                <a:lnTo>
                  <a:pt x="569" y="386"/>
                </a:lnTo>
                <a:lnTo>
                  <a:pt x="574" y="392"/>
                </a:lnTo>
                <a:lnTo>
                  <a:pt x="577" y="400"/>
                </a:lnTo>
                <a:lnTo>
                  <a:pt x="575" y="410"/>
                </a:lnTo>
                <a:lnTo>
                  <a:pt x="574" y="416"/>
                </a:lnTo>
                <a:lnTo>
                  <a:pt x="570" y="422"/>
                </a:lnTo>
                <a:lnTo>
                  <a:pt x="567" y="429"/>
                </a:lnTo>
                <a:lnTo>
                  <a:pt x="558" y="435"/>
                </a:lnTo>
                <a:lnTo>
                  <a:pt x="551" y="437"/>
                </a:lnTo>
                <a:lnTo>
                  <a:pt x="550" y="443"/>
                </a:lnTo>
                <a:lnTo>
                  <a:pt x="545" y="451"/>
                </a:lnTo>
                <a:lnTo>
                  <a:pt x="543" y="457"/>
                </a:lnTo>
                <a:lnTo>
                  <a:pt x="540" y="462"/>
                </a:lnTo>
                <a:lnTo>
                  <a:pt x="539" y="476"/>
                </a:lnTo>
                <a:lnTo>
                  <a:pt x="537" y="486"/>
                </a:lnTo>
                <a:lnTo>
                  <a:pt x="534" y="492"/>
                </a:lnTo>
                <a:lnTo>
                  <a:pt x="531" y="499"/>
                </a:lnTo>
                <a:lnTo>
                  <a:pt x="531" y="503"/>
                </a:lnTo>
                <a:lnTo>
                  <a:pt x="531" y="510"/>
                </a:lnTo>
                <a:lnTo>
                  <a:pt x="524" y="502"/>
                </a:lnTo>
                <a:lnTo>
                  <a:pt x="521" y="502"/>
                </a:lnTo>
                <a:lnTo>
                  <a:pt x="512" y="502"/>
                </a:lnTo>
                <a:lnTo>
                  <a:pt x="469" y="502"/>
                </a:lnTo>
                <a:lnTo>
                  <a:pt x="475" y="494"/>
                </a:lnTo>
                <a:lnTo>
                  <a:pt x="483" y="484"/>
                </a:lnTo>
                <a:lnTo>
                  <a:pt x="489" y="481"/>
                </a:lnTo>
                <a:lnTo>
                  <a:pt x="496" y="469"/>
                </a:lnTo>
                <a:lnTo>
                  <a:pt x="497" y="462"/>
                </a:lnTo>
                <a:lnTo>
                  <a:pt x="494" y="457"/>
                </a:lnTo>
                <a:lnTo>
                  <a:pt x="489" y="453"/>
                </a:lnTo>
                <a:lnTo>
                  <a:pt x="488" y="449"/>
                </a:lnTo>
                <a:lnTo>
                  <a:pt x="486" y="446"/>
                </a:lnTo>
                <a:lnTo>
                  <a:pt x="94" y="459"/>
                </a:lnTo>
                <a:lnTo>
                  <a:pt x="99" y="170"/>
                </a:lnTo>
                <a:lnTo>
                  <a:pt x="94" y="168"/>
                </a:lnTo>
                <a:lnTo>
                  <a:pt x="87" y="167"/>
                </a:lnTo>
                <a:lnTo>
                  <a:pt x="80" y="162"/>
                </a:lnTo>
                <a:lnTo>
                  <a:pt x="75" y="159"/>
                </a:lnTo>
                <a:lnTo>
                  <a:pt x="73" y="154"/>
                </a:lnTo>
                <a:lnTo>
                  <a:pt x="75" y="149"/>
                </a:lnTo>
                <a:lnTo>
                  <a:pt x="72" y="148"/>
                </a:lnTo>
                <a:lnTo>
                  <a:pt x="70" y="141"/>
                </a:lnTo>
                <a:lnTo>
                  <a:pt x="68" y="138"/>
                </a:lnTo>
                <a:lnTo>
                  <a:pt x="62" y="135"/>
                </a:lnTo>
                <a:lnTo>
                  <a:pt x="60" y="130"/>
                </a:lnTo>
                <a:lnTo>
                  <a:pt x="57" y="127"/>
                </a:lnTo>
                <a:lnTo>
                  <a:pt x="51" y="125"/>
                </a:lnTo>
                <a:lnTo>
                  <a:pt x="51" y="121"/>
                </a:lnTo>
                <a:lnTo>
                  <a:pt x="54" y="117"/>
                </a:lnTo>
                <a:lnTo>
                  <a:pt x="57" y="114"/>
                </a:lnTo>
                <a:lnTo>
                  <a:pt x="60" y="109"/>
                </a:lnTo>
                <a:lnTo>
                  <a:pt x="60" y="105"/>
                </a:lnTo>
                <a:lnTo>
                  <a:pt x="64" y="102"/>
                </a:lnTo>
                <a:lnTo>
                  <a:pt x="70" y="100"/>
                </a:lnTo>
                <a:lnTo>
                  <a:pt x="72" y="102"/>
                </a:lnTo>
                <a:lnTo>
                  <a:pt x="73" y="98"/>
                </a:lnTo>
                <a:lnTo>
                  <a:pt x="75" y="94"/>
                </a:lnTo>
                <a:lnTo>
                  <a:pt x="73" y="90"/>
                </a:lnTo>
                <a:lnTo>
                  <a:pt x="70" y="89"/>
                </a:lnTo>
                <a:lnTo>
                  <a:pt x="68" y="86"/>
                </a:lnTo>
                <a:lnTo>
                  <a:pt x="68" y="82"/>
                </a:lnTo>
                <a:lnTo>
                  <a:pt x="65" y="79"/>
                </a:lnTo>
                <a:lnTo>
                  <a:pt x="62" y="82"/>
                </a:lnTo>
                <a:lnTo>
                  <a:pt x="59" y="87"/>
                </a:lnTo>
                <a:lnTo>
                  <a:pt x="54" y="87"/>
                </a:lnTo>
                <a:lnTo>
                  <a:pt x="49" y="87"/>
                </a:lnTo>
                <a:lnTo>
                  <a:pt x="45" y="84"/>
                </a:lnTo>
                <a:lnTo>
                  <a:pt x="40" y="81"/>
                </a:lnTo>
                <a:lnTo>
                  <a:pt x="32" y="71"/>
                </a:lnTo>
                <a:lnTo>
                  <a:pt x="30" y="68"/>
                </a:lnTo>
                <a:lnTo>
                  <a:pt x="29" y="63"/>
                </a:lnTo>
                <a:lnTo>
                  <a:pt x="30" y="60"/>
                </a:lnTo>
                <a:lnTo>
                  <a:pt x="25" y="54"/>
                </a:lnTo>
                <a:lnTo>
                  <a:pt x="21" y="49"/>
                </a:lnTo>
                <a:lnTo>
                  <a:pt x="18" y="43"/>
                </a:lnTo>
                <a:lnTo>
                  <a:pt x="11" y="40"/>
                </a:lnTo>
                <a:lnTo>
                  <a:pt x="6" y="36"/>
                </a:lnTo>
                <a:lnTo>
                  <a:pt x="6" y="32"/>
                </a:lnTo>
                <a:lnTo>
                  <a:pt x="6" y="25"/>
                </a:lnTo>
                <a:lnTo>
                  <a:pt x="3" y="19"/>
                </a:lnTo>
                <a:lnTo>
                  <a:pt x="2" y="13"/>
                </a:lnTo>
                <a:lnTo>
                  <a:pt x="0" y="9"/>
                </a:lnTo>
                <a:lnTo>
                  <a:pt x="0" y="6"/>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49" name="Freeform 25"/>
          <p:cNvSpPr>
            <a:spLocks/>
          </p:cNvSpPr>
          <p:nvPr/>
        </p:nvSpPr>
        <p:spPr bwMode="auto">
          <a:xfrm>
            <a:off x="4387638" y="2958199"/>
            <a:ext cx="709736" cy="469559"/>
          </a:xfrm>
          <a:custGeom>
            <a:avLst/>
            <a:gdLst>
              <a:gd name="T0" fmla="*/ 431 w 526"/>
              <a:gd name="T1" fmla="*/ 10 h 348"/>
              <a:gd name="T2" fmla="*/ 434 w 526"/>
              <a:gd name="T3" fmla="*/ 24 h 348"/>
              <a:gd name="T4" fmla="*/ 437 w 526"/>
              <a:gd name="T5" fmla="*/ 45 h 348"/>
              <a:gd name="T6" fmla="*/ 442 w 526"/>
              <a:gd name="T7" fmla="*/ 59 h 348"/>
              <a:gd name="T8" fmla="*/ 444 w 526"/>
              <a:gd name="T9" fmla="*/ 70 h 348"/>
              <a:gd name="T10" fmla="*/ 447 w 526"/>
              <a:gd name="T11" fmla="*/ 86 h 348"/>
              <a:gd name="T12" fmla="*/ 464 w 526"/>
              <a:gd name="T13" fmla="*/ 91 h 348"/>
              <a:gd name="T14" fmla="*/ 480 w 526"/>
              <a:gd name="T15" fmla="*/ 102 h 348"/>
              <a:gd name="T16" fmla="*/ 488 w 526"/>
              <a:gd name="T17" fmla="*/ 118 h 348"/>
              <a:gd name="T18" fmla="*/ 502 w 526"/>
              <a:gd name="T19" fmla="*/ 137 h 348"/>
              <a:gd name="T20" fmla="*/ 520 w 526"/>
              <a:gd name="T21" fmla="*/ 148 h 348"/>
              <a:gd name="T22" fmla="*/ 526 w 526"/>
              <a:gd name="T23" fmla="*/ 166 h 348"/>
              <a:gd name="T24" fmla="*/ 521 w 526"/>
              <a:gd name="T25" fmla="*/ 180 h 348"/>
              <a:gd name="T26" fmla="*/ 514 w 526"/>
              <a:gd name="T27" fmla="*/ 189 h 348"/>
              <a:gd name="T28" fmla="*/ 510 w 526"/>
              <a:gd name="T29" fmla="*/ 207 h 348"/>
              <a:gd name="T30" fmla="*/ 499 w 526"/>
              <a:gd name="T31" fmla="*/ 215 h 348"/>
              <a:gd name="T32" fmla="*/ 490 w 526"/>
              <a:gd name="T33" fmla="*/ 221 h 348"/>
              <a:gd name="T34" fmla="*/ 480 w 526"/>
              <a:gd name="T35" fmla="*/ 226 h 348"/>
              <a:gd name="T36" fmla="*/ 463 w 526"/>
              <a:gd name="T37" fmla="*/ 231 h 348"/>
              <a:gd name="T38" fmla="*/ 450 w 526"/>
              <a:gd name="T39" fmla="*/ 237 h 348"/>
              <a:gd name="T40" fmla="*/ 450 w 526"/>
              <a:gd name="T41" fmla="*/ 250 h 348"/>
              <a:gd name="T42" fmla="*/ 461 w 526"/>
              <a:gd name="T43" fmla="*/ 262 h 348"/>
              <a:gd name="T44" fmla="*/ 463 w 526"/>
              <a:gd name="T45" fmla="*/ 278 h 348"/>
              <a:gd name="T46" fmla="*/ 455 w 526"/>
              <a:gd name="T47" fmla="*/ 291 h 348"/>
              <a:gd name="T48" fmla="*/ 452 w 526"/>
              <a:gd name="T49" fmla="*/ 309 h 348"/>
              <a:gd name="T50" fmla="*/ 444 w 526"/>
              <a:gd name="T51" fmla="*/ 318 h 348"/>
              <a:gd name="T52" fmla="*/ 429 w 526"/>
              <a:gd name="T53" fmla="*/ 326 h 348"/>
              <a:gd name="T54" fmla="*/ 426 w 526"/>
              <a:gd name="T55" fmla="*/ 348 h 348"/>
              <a:gd name="T56" fmla="*/ 65 w 526"/>
              <a:gd name="T57" fmla="*/ 321 h 348"/>
              <a:gd name="T58" fmla="*/ 58 w 526"/>
              <a:gd name="T59" fmla="*/ 307 h 348"/>
              <a:gd name="T60" fmla="*/ 62 w 526"/>
              <a:gd name="T61" fmla="*/ 289 h 348"/>
              <a:gd name="T62" fmla="*/ 53 w 526"/>
              <a:gd name="T63" fmla="*/ 270 h 348"/>
              <a:gd name="T64" fmla="*/ 53 w 526"/>
              <a:gd name="T65" fmla="*/ 245 h 348"/>
              <a:gd name="T66" fmla="*/ 54 w 526"/>
              <a:gd name="T67" fmla="*/ 232 h 348"/>
              <a:gd name="T68" fmla="*/ 46 w 526"/>
              <a:gd name="T69" fmla="*/ 224 h 348"/>
              <a:gd name="T70" fmla="*/ 42 w 526"/>
              <a:gd name="T71" fmla="*/ 201 h 348"/>
              <a:gd name="T72" fmla="*/ 38 w 526"/>
              <a:gd name="T73" fmla="*/ 180 h 348"/>
              <a:gd name="T74" fmla="*/ 27 w 526"/>
              <a:gd name="T75" fmla="*/ 158 h 348"/>
              <a:gd name="T76" fmla="*/ 26 w 526"/>
              <a:gd name="T77" fmla="*/ 142 h 348"/>
              <a:gd name="T78" fmla="*/ 19 w 526"/>
              <a:gd name="T79" fmla="*/ 129 h 348"/>
              <a:gd name="T80" fmla="*/ 11 w 526"/>
              <a:gd name="T81" fmla="*/ 115 h 348"/>
              <a:gd name="T82" fmla="*/ 5 w 526"/>
              <a:gd name="T83" fmla="*/ 97 h 348"/>
              <a:gd name="T84" fmla="*/ 2 w 526"/>
              <a:gd name="T85" fmla="*/ 78 h 348"/>
              <a:gd name="T86" fmla="*/ 10 w 526"/>
              <a:gd name="T87" fmla="*/ 64 h 348"/>
              <a:gd name="T88" fmla="*/ 15 w 526"/>
              <a:gd name="T89" fmla="*/ 50 h 348"/>
              <a:gd name="T90" fmla="*/ 15 w 526"/>
              <a:gd name="T91" fmla="*/ 38 h 348"/>
              <a:gd name="T92" fmla="*/ 5 w 526"/>
              <a:gd name="T93" fmla="*/ 29 h 348"/>
              <a:gd name="T94" fmla="*/ 11 w 526"/>
              <a:gd name="T95" fmla="*/ 19 h 348"/>
              <a:gd name="T96" fmla="*/ 2 w 526"/>
              <a:gd name="T97" fmla="*/ 13 h 348"/>
              <a:gd name="T98" fmla="*/ 15 w 526"/>
              <a:gd name="T99" fmla="*/ 5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6"/>
              <a:gd name="T151" fmla="*/ 0 h 348"/>
              <a:gd name="T152" fmla="*/ 526 w 526"/>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6" h="348">
                <a:moveTo>
                  <a:pt x="15" y="5"/>
                </a:moveTo>
                <a:lnTo>
                  <a:pt x="431" y="0"/>
                </a:lnTo>
                <a:lnTo>
                  <a:pt x="431" y="10"/>
                </a:lnTo>
                <a:lnTo>
                  <a:pt x="433" y="15"/>
                </a:lnTo>
                <a:lnTo>
                  <a:pt x="434" y="19"/>
                </a:lnTo>
                <a:lnTo>
                  <a:pt x="434" y="24"/>
                </a:lnTo>
                <a:lnTo>
                  <a:pt x="437" y="31"/>
                </a:lnTo>
                <a:lnTo>
                  <a:pt x="439" y="37"/>
                </a:lnTo>
                <a:lnTo>
                  <a:pt x="437" y="45"/>
                </a:lnTo>
                <a:lnTo>
                  <a:pt x="440" y="50"/>
                </a:lnTo>
                <a:lnTo>
                  <a:pt x="442" y="53"/>
                </a:lnTo>
                <a:lnTo>
                  <a:pt x="442" y="59"/>
                </a:lnTo>
                <a:lnTo>
                  <a:pt x="440" y="64"/>
                </a:lnTo>
                <a:lnTo>
                  <a:pt x="440" y="67"/>
                </a:lnTo>
                <a:lnTo>
                  <a:pt x="444" y="70"/>
                </a:lnTo>
                <a:lnTo>
                  <a:pt x="445" y="75"/>
                </a:lnTo>
                <a:lnTo>
                  <a:pt x="447" y="81"/>
                </a:lnTo>
                <a:lnTo>
                  <a:pt x="447" y="86"/>
                </a:lnTo>
                <a:lnTo>
                  <a:pt x="452" y="88"/>
                </a:lnTo>
                <a:lnTo>
                  <a:pt x="460" y="88"/>
                </a:lnTo>
                <a:lnTo>
                  <a:pt x="464" y="91"/>
                </a:lnTo>
                <a:lnTo>
                  <a:pt x="472" y="91"/>
                </a:lnTo>
                <a:lnTo>
                  <a:pt x="480" y="96"/>
                </a:lnTo>
                <a:lnTo>
                  <a:pt x="480" y="102"/>
                </a:lnTo>
                <a:lnTo>
                  <a:pt x="480" y="108"/>
                </a:lnTo>
                <a:lnTo>
                  <a:pt x="485" y="113"/>
                </a:lnTo>
                <a:lnTo>
                  <a:pt x="488" y="118"/>
                </a:lnTo>
                <a:lnTo>
                  <a:pt x="494" y="121"/>
                </a:lnTo>
                <a:lnTo>
                  <a:pt x="501" y="127"/>
                </a:lnTo>
                <a:lnTo>
                  <a:pt x="502" y="137"/>
                </a:lnTo>
                <a:lnTo>
                  <a:pt x="507" y="140"/>
                </a:lnTo>
                <a:lnTo>
                  <a:pt x="514" y="145"/>
                </a:lnTo>
                <a:lnTo>
                  <a:pt x="520" y="148"/>
                </a:lnTo>
                <a:lnTo>
                  <a:pt x="521" y="156"/>
                </a:lnTo>
                <a:lnTo>
                  <a:pt x="525" y="162"/>
                </a:lnTo>
                <a:lnTo>
                  <a:pt x="526" y="166"/>
                </a:lnTo>
                <a:lnTo>
                  <a:pt x="525" y="170"/>
                </a:lnTo>
                <a:lnTo>
                  <a:pt x="523" y="175"/>
                </a:lnTo>
                <a:lnTo>
                  <a:pt x="521" y="180"/>
                </a:lnTo>
                <a:lnTo>
                  <a:pt x="520" y="185"/>
                </a:lnTo>
                <a:lnTo>
                  <a:pt x="517" y="186"/>
                </a:lnTo>
                <a:lnTo>
                  <a:pt x="514" y="189"/>
                </a:lnTo>
                <a:lnTo>
                  <a:pt x="510" y="193"/>
                </a:lnTo>
                <a:lnTo>
                  <a:pt x="510" y="199"/>
                </a:lnTo>
                <a:lnTo>
                  <a:pt x="510" y="207"/>
                </a:lnTo>
                <a:lnTo>
                  <a:pt x="507" y="208"/>
                </a:lnTo>
                <a:lnTo>
                  <a:pt x="502" y="213"/>
                </a:lnTo>
                <a:lnTo>
                  <a:pt x="499" y="215"/>
                </a:lnTo>
                <a:lnTo>
                  <a:pt x="496" y="218"/>
                </a:lnTo>
                <a:lnTo>
                  <a:pt x="491" y="218"/>
                </a:lnTo>
                <a:lnTo>
                  <a:pt x="490" y="221"/>
                </a:lnTo>
                <a:lnTo>
                  <a:pt x="488" y="223"/>
                </a:lnTo>
                <a:lnTo>
                  <a:pt x="485" y="226"/>
                </a:lnTo>
                <a:lnTo>
                  <a:pt x="480" y="226"/>
                </a:lnTo>
                <a:lnTo>
                  <a:pt x="472" y="226"/>
                </a:lnTo>
                <a:lnTo>
                  <a:pt x="467" y="229"/>
                </a:lnTo>
                <a:lnTo>
                  <a:pt x="463" y="231"/>
                </a:lnTo>
                <a:lnTo>
                  <a:pt x="456" y="232"/>
                </a:lnTo>
                <a:lnTo>
                  <a:pt x="452" y="234"/>
                </a:lnTo>
                <a:lnTo>
                  <a:pt x="450" y="237"/>
                </a:lnTo>
                <a:lnTo>
                  <a:pt x="448" y="242"/>
                </a:lnTo>
                <a:lnTo>
                  <a:pt x="448" y="248"/>
                </a:lnTo>
                <a:lnTo>
                  <a:pt x="450" y="250"/>
                </a:lnTo>
                <a:lnTo>
                  <a:pt x="452" y="255"/>
                </a:lnTo>
                <a:lnTo>
                  <a:pt x="456" y="258"/>
                </a:lnTo>
                <a:lnTo>
                  <a:pt x="461" y="262"/>
                </a:lnTo>
                <a:lnTo>
                  <a:pt x="463" y="267"/>
                </a:lnTo>
                <a:lnTo>
                  <a:pt x="464" y="274"/>
                </a:lnTo>
                <a:lnTo>
                  <a:pt x="463" y="278"/>
                </a:lnTo>
                <a:lnTo>
                  <a:pt x="461" y="285"/>
                </a:lnTo>
                <a:lnTo>
                  <a:pt x="458" y="288"/>
                </a:lnTo>
                <a:lnTo>
                  <a:pt x="455" y="291"/>
                </a:lnTo>
                <a:lnTo>
                  <a:pt x="455" y="296"/>
                </a:lnTo>
                <a:lnTo>
                  <a:pt x="453" y="304"/>
                </a:lnTo>
                <a:lnTo>
                  <a:pt x="452" y="309"/>
                </a:lnTo>
                <a:lnTo>
                  <a:pt x="450" y="312"/>
                </a:lnTo>
                <a:lnTo>
                  <a:pt x="447" y="316"/>
                </a:lnTo>
                <a:lnTo>
                  <a:pt x="444" y="318"/>
                </a:lnTo>
                <a:lnTo>
                  <a:pt x="439" y="320"/>
                </a:lnTo>
                <a:lnTo>
                  <a:pt x="433" y="323"/>
                </a:lnTo>
                <a:lnTo>
                  <a:pt x="429" y="326"/>
                </a:lnTo>
                <a:lnTo>
                  <a:pt x="429" y="332"/>
                </a:lnTo>
                <a:lnTo>
                  <a:pt x="431" y="344"/>
                </a:lnTo>
                <a:lnTo>
                  <a:pt x="426" y="348"/>
                </a:lnTo>
                <a:lnTo>
                  <a:pt x="399" y="321"/>
                </a:lnTo>
                <a:lnTo>
                  <a:pt x="67" y="328"/>
                </a:lnTo>
                <a:lnTo>
                  <a:pt x="65" y="321"/>
                </a:lnTo>
                <a:lnTo>
                  <a:pt x="61" y="316"/>
                </a:lnTo>
                <a:lnTo>
                  <a:pt x="58" y="312"/>
                </a:lnTo>
                <a:lnTo>
                  <a:pt x="58" y="307"/>
                </a:lnTo>
                <a:lnTo>
                  <a:pt x="59" y="301"/>
                </a:lnTo>
                <a:lnTo>
                  <a:pt x="62" y="296"/>
                </a:lnTo>
                <a:lnTo>
                  <a:pt x="62" y="289"/>
                </a:lnTo>
                <a:lnTo>
                  <a:pt x="61" y="282"/>
                </a:lnTo>
                <a:lnTo>
                  <a:pt x="58" y="275"/>
                </a:lnTo>
                <a:lnTo>
                  <a:pt x="53" y="270"/>
                </a:lnTo>
                <a:lnTo>
                  <a:pt x="51" y="262"/>
                </a:lnTo>
                <a:lnTo>
                  <a:pt x="54" y="255"/>
                </a:lnTo>
                <a:lnTo>
                  <a:pt x="53" y="245"/>
                </a:lnTo>
                <a:lnTo>
                  <a:pt x="53" y="239"/>
                </a:lnTo>
                <a:lnTo>
                  <a:pt x="53" y="235"/>
                </a:lnTo>
                <a:lnTo>
                  <a:pt x="54" y="232"/>
                </a:lnTo>
                <a:lnTo>
                  <a:pt x="53" y="229"/>
                </a:lnTo>
                <a:lnTo>
                  <a:pt x="50" y="228"/>
                </a:lnTo>
                <a:lnTo>
                  <a:pt x="46" y="224"/>
                </a:lnTo>
                <a:lnTo>
                  <a:pt x="42" y="220"/>
                </a:lnTo>
                <a:lnTo>
                  <a:pt x="42" y="213"/>
                </a:lnTo>
                <a:lnTo>
                  <a:pt x="42" y="201"/>
                </a:lnTo>
                <a:lnTo>
                  <a:pt x="43" y="189"/>
                </a:lnTo>
                <a:lnTo>
                  <a:pt x="42" y="186"/>
                </a:lnTo>
                <a:lnTo>
                  <a:pt x="38" y="180"/>
                </a:lnTo>
                <a:lnTo>
                  <a:pt x="35" y="174"/>
                </a:lnTo>
                <a:lnTo>
                  <a:pt x="32" y="167"/>
                </a:lnTo>
                <a:lnTo>
                  <a:pt x="27" y="158"/>
                </a:lnTo>
                <a:lnTo>
                  <a:pt x="24" y="153"/>
                </a:lnTo>
                <a:lnTo>
                  <a:pt x="23" y="147"/>
                </a:lnTo>
                <a:lnTo>
                  <a:pt x="26" y="142"/>
                </a:lnTo>
                <a:lnTo>
                  <a:pt x="26" y="137"/>
                </a:lnTo>
                <a:lnTo>
                  <a:pt x="23" y="134"/>
                </a:lnTo>
                <a:lnTo>
                  <a:pt x="19" y="129"/>
                </a:lnTo>
                <a:lnTo>
                  <a:pt x="19" y="124"/>
                </a:lnTo>
                <a:lnTo>
                  <a:pt x="16" y="119"/>
                </a:lnTo>
                <a:lnTo>
                  <a:pt x="11" y="115"/>
                </a:lnTo>
                <a:lnTo>
                  <a:pt x="8" y="108"/>
                </a:lnTo>
                <a:lnTo>
                  <a:pt x="7" y="102"/>
                </a:lnTo>
                <a:lnTo>
                  <a:pt x="5" y="97"/>
                </a:lnTo>
                <a:lnTo>
                  <a:pt x="4" y="89"/>
                </a:lnTo>
                <a:lnTo>
                  <a:pt x="0" y="83"/>
                </a:lnTo>
                <a:lnTo>
                  <a:pt x="2" y="78"/>
                </a:lnTo>
                <a:lnTo>
                  <a:pt x="5" y="77"/>
                </a:lnTo>
                <a:lnTo>
                  <a:pt x="7" y="70"/>
                </a:lnTo>
                <a:lnTo>
                  <a:pt x="10" y="64"/>
                </a:lnTo>
                <a:lnTo>
                  <a:pt x="10" y="59"/>
                </a:lnTo>
                <a:lnTo>
                  <a:pt x="11" y="53"/>
                </a:lnTo>
                <a:lnTo>
                  <a:pt x="15" y="50"/>
                </a:lnTo>
                <a:lnTo>
                  <a:pt x="16" y="46"/>
                </a:lnTo>
                <a:lnTo>
                  <a:pt x="16" y="42"/>
                </a:lnTo>
                <a:lnTo>
                  <a:pt x="15" y="38"/>
                </a:lnTo>
                <a:lnTo>
                  <a:pt x="10" y="37"/>
                </a:lnTo>
                <a:lnTo>
                  <a:pt x="7" y="34"/>
                </a:lnTo>
                <a:lnTo>
                  <a:pt x="5" y="29"/>
                </a:lnTo>
                <a:lnTo>
                  <a:pt x="7" y="26"/>
                </a:lnTo>
                <a:lnTo>
                  <a:pt x="10" y="23"/>
                </a:lnTo>
                <a:lnTo>
                  <a:pt x="11" y="19"/>
                </a:lnTo>
                <a:lnTo>
                  <a:pt x="8" y="18"/>
                </a:lnTo>
                <a:lnTo>
                  <a:pt x="4" y="16"/>
                </a:lnTo>
                <a:lnTo>
                  <a:pt x="2" y="13"/>
                </a:lnTo>
                <a:lnTo>
                  <a:pt x="2" y="8"/>
                </a:lnTo>
                <a:lnTo>
                  <a:pt x="4" y="5"/>
                </a:lnTo>
                <a:lnTo>
                  <a:pt x="15" y="5"/>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50" name="Freeform 26"/>
          <p:cNvSpPr>
            <a:spLocks/>
          </p:cNvSpPr>
          <p:nvPr/>
        </p:nvSpPr>
        <p:spPr bwMode="auto">
          <a:xfrm>
            <a:off x="4341763" y="2086547"/>
            <a:ext cx="731324" cy="874351"/>
          </a:xfrm>
          <a:custGeom>
            <a:avLst/>
            <a:gdLst>
              <a:gd name="T0" fmla="*/ 164 w 542"/>
              <a:gd name="T1" fmla="*/ 1 h 648"/>
              <a:gd name="T2" fmla="*/ 173 w 542"/>
              <a:gd name="T3" fmla="*/ 24 h 648"/>
              <a:gd name="T4" fmla="*/ 186 w 542"/>
              <a:gd name="T5" fmla="*/ 52 h 648"/>
              <a:gd name="T6" fmla="*/ 205 w 542"/>
              <a:gd name="T7" fmla="*/ 74 h 648"/>
              <a:gd name="T8" fmla="*/ 229 w 542"/>
              <a:gd name="T9" fmla="*/ 74 h 648"/>
              <a:gd name="T10" fmla="*/ 253 w 542"/>
              <a:gd name="T11" fmla="*/ 84 h 648"/>
              <a:gd name="T12" fmla="*/ 273 w 542"/>
              <a:gd name="T13" fmla="*/ 89 h 648"/>
              <a:gd name="T14" fmla="*/ 293 w 542"/>
              <a:gd name="T15" fmla="*/ 82 h 648"/>
              <a:gd name="T16" fmla="*/ 324 w 542"/>
              <a:gd name="T17" fmla="*/ 82 h 648"/>
              <a:gd name="T18" fmla="*/ 353 w 542"/>
              <a:gd name="T19" fmla="*/ 103 h 648"/>
              <a:gd name="T20" fmla="*/ 380 w 542"/>
              <a:gd name="T21" fmla="*/ 116 h 648"/>
              <a:gd name="T22" fmla="*/ 404 w 542"/>
              <a:gd name="T23" fmla="*/ 128 h 648"/>
              <a:gd name="T24" fmla="*/ 429 w 542"/>
              <a:gd name="T25" fmla="*/ 144 h 648"/>
              <a:gd name="T26" fmla="*/ 450 w 542"/>
              <a:gd name="T27" fmla="*/ 132 h 648"/>
              <a:gd name="T28" fmla="*/ 472 w 542"/>
              <a:gd name="T29" fmla="*/ 133 h 648"/>
              <a:gd name="T30" fmla="*/ 497 w 542"/>
              <a:gd name="T31" fmla="*/ 141 h 648"/>
              <a:gd name="T32" fmla="*/ 520 w 542"/>
              <a:gd name="T33" fmla="*/ 138 h 648"/>
              <a:gd name="T34" fmla="*/ 540 w 542"/>
              <a:gd name="T35" fmla="*/ 146 h 648"/>
              <a:gd name="T36" fmla="*/ 523 w 542"/>
              <a:gd name="T37" fmla="*/ 167 h 648"/>
              <a:gd name="T38" fmla="*/ 480 w 542"/>
              <a:gd name="T39" fmla="*/ 198 h 648"/>
              <a:gd name="T40" fmla="*/ 429 w 542"/>
              <a:gd name="T41" fmla="*/ 244 h 648"/>
              <a:gd name="T42" fmla="*/ 377 w 542"/>
              <a:gd name="T43" fmla="*/ 294 h 648"/>
              <a:gd name="T44" fmla="*/ 358 w 542"/>
              <a:gd name="T45" fmla="*/ 368 h 648"/>
              <a:gd name="T46" fmla="*/ 329 w 542"/>
              <a:gd name="T47" fmla="*/ 394 h 648"/>
              <a:gd name="T48" fmla="*/ 320 w 542"/>
              <a:gd name="T49" fmla="*/ 421 h 648"/>
              <a:gd name="T50" fmla="*/ 335 w 542"/>
              <a:gd name="T51" fmla="*/ 445 h 648"/>
              <a:gd name="T52" fmla="*/ 334 w 542"/>
              <a:gd name="T53" fmla="*/ 475 h 648"/>
              <a:gd name="T54" fmla="*/ 335 w 542"/>
              <a:gd name="T55" fmla="*/ 494 h 648"/>
              <a:gd name="T56" fmla="*/ 334 w 542"/>
              <a:gd name="T57" fmla="*/ 518 h 648"/>
              <a:gd name="T58" fmla="*/ 356 w 542"/>
              <a:gd name="T59" fmla="*/ 530 h 648"/>
              <a:gd name="T60" fmla="*/ 377 w 542"/>
              <a:gd name="T61" fmla="*/ 540 h 648"/>
              <a:gd name="T62" fmla="*/ 402 w 542"/>
              <a:gd name="T63" fmla="*/ 561 h 648"/>
              <a:gd name="T64" fmla="*/ 421 w 542"/>
              <a:gd name="T65" fmla="*/ 583 h 648"/>
              <a:gd name="T66" fmla="*/ 448 w 542"/>
              <a:gd name="T67" fmla="*/ 605 h 648"/>
              <a:gd name="T68" fmla="*/ 461 w 542"/>
              <a:gd name="T69" fmla="*/ 632 h 648"/>
              <a:gd name="T70" fmla="*/ 49 w 542"/>
              <a:gd name="T71" fmla="*/ 454 h 648"/>
              <a:gd name="T72" fmla="*/ 29 w 542"/>
              <a:gd name="T73" fmla="*/ 437 h 648"/>
              <a:gd name="T74" fmla="*/ 16 w 542"/>
              <a:gd name="T75" fmla="*/ 416 h 648"/>
              <a:gd name="T76" fmla="*/ 32 w 542"/>
              <a:gd name="T77" fmla="*/ 402 h 648"/>
              <a:gd name="T78" fmla="*/ 41 w 542"/>
              <a:gd name="T79" fmla="*/ 340 h 648"/>
              <a:gd name="T80" fmla="*/ 26 w 542"/>
              <a:gd name="T81" fmla="*/ 313 h 648"/>
              <a:gd name="T82" fmla="*/ 29 w 542"/>
              <a:gd name="T83" fmla="*/ 286 h 648"/>
              <a:gd name="T84" fmla="*/ 24 w 542"/>
              <a:gd name="T85" fmla="*/ 244 h 648"/>
              <a:gd name="T86" fmla="*/ 13 w 542"/>
              <a:gd name="T87" fmla="*/ 186 h 648"/>
              <a:gd name="T88" fmla="*/ 13 w 542"/>
              <a:gd name="T89" fmla="*/ 159 h 648"/>
              <a:gd name="T90" fmla="*/ 10 w 542"/>
              <a:gd name="T91" fmla="*/ 124 h 648"/>
              <a:gd name="T92" fmla="*/ 3 w 542"/>
              <a:gd name="T93" fmla="*/ 105 h 648"/>
              <a:gd name="T94" fmla="*/ 8 w 542"/>
              <a:gd name="T95" fmla="*/ 82 h 648"/>
              <a:gd name="T96" fmla="*/ 7 w 542"/>
              <a:gd name="T97" fmla="*/ 60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2"/>
              <a:gd name="T148" fmla="*/ 0 h 648"/>
              <a:gd name="T149" fmla="*/ 542 w 542"/>
              <a:gd name="T150" fmla="*/ 648 h 6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2" h="648">
                <a:moveTo>
                  <a:pt x="150" y="47"/>
                </a:moveTo>
                <a:lnTo>
                  <a:pt x="151" y="0"/>
                </a:lnTo>
                <a:lnTo>
                  <a:pt x="157" y="1"/>
                </a:lnTo>
                <a:lnTo>
                  <a:pt x="164" y="1"/>
                </a:lnTo>
                <a:lnTo>
                  <a:pt x="167" y="5"/>
                </a:lnTo>
                <a:lnTo>
                  <a:pt x="170" y="11"/>
                </a:lnTo>
                <a:lnTo>
                  <a:pt x="172" y="17"/>
                </a:lnTo>
                <a:lnTo>
                  <a:pt x="173" y="24"/>
                </a:lnTo>
                <a:lnTo>
                  <a:pt x="175" y="32"/>
                </a:lnTo>
                <a:lnTo>
                  <a:pt x="178" y="38"/>
                </a:lnTo>
                <a:lnTo>
                  <a:pt x="180" y="44"/>
                </a:lnTo>
                <a:lnTo>
                  <a:pt x="186" y="52"/>
                </a:lnTo>
                <a:lnTo>
                  <a:pt x="188" y="62"/>
                </a:lnTo>
                <a:lnTo>
                  <a:pt x="192" y="66"/>
                </a:lnTo>
                <a:lnTo>
                  <a:pt x="192" y="73"/>
                </a:lnTo>
                <a:lnTo>
                  <a:pt x="205" y="74"/>
                </a:lnTo>
                <a:lnTo>
                  <a:pt x="210" y="78"/>
                </a:lnTo>
                <a:lnTo>
                  <a:pt x="218" y="74"/>
                </a:lnTo>
                <a:lnTo>
                  <a:pt x="224" y="73"/>
                </a:lnTo>
                <a:lnTo>
                  <a:pt x="229" y="74"/>
                </a:lnTo>
                <a:lnTo>
                  <a:pt x="235" y="76"/>
                </a:lnTo>
                <a:lnTo>
                  <a:pt x="242" y="79"/>
                </a:lnTo>
                <a:lnTo>
                  <a:pt x="246" y="81"/>
                </a:lnTo>
                <a:lnTo>
                  <a:pt x="253" y="84"/>
                </a:lnTo>
                <a:lnTo>
                  <a:pt x="256" y="87"/>
                </a:lnTo>
                <a:lnTo>
                  <a:pt x="261" y="90"/>
                </a:lnTo>
                <a:lnTo>
                  <a:pt x="265" y="90"/>
                </a:lnTo>
                <a:lnTo>
                  <a:pt x="273" y="89"/>
                </a:lnTo>
                <a:lnTo>
                  <a:pt x="280" y="87"/>
                </a:lnTo>
                <a:lnTo>
                  <a:pt x="285" y="82"/>
                </a:lnTo>
                <a:lnTo>
                  <a:pt x="289" y="79"/>
                </a:lnTo>
                <a:lnTo>
                  <a:pt x="293" y="82"/>
                </a:lnTo>
                <a:lnTo>
                  <a:pt x="296" y="84"/>
                </a:lnTo>
                <a:lnTo>
                  <a:pt x="305" y="82"/>
                </a:lnTo>
                <a:lnTo>
                  <a:pt x="315" y="84"/>
                </a:lnTo>
                <a:lnTo>
                  <a:pt x="324" y="82"/>
                </a:lnTo>
                <a:lnTo>
                  <a:pt x="332" y="87"/>
                </a:lnTo>
                <a:lnTo>
                  <a:pt x="343" y="93"/>
                </a:lnTo>
                <a:lnTo>
                  <a:pt x="351" y="98"/>
                </a:lnTo>
                <a:lnTo>
                  <a:pt x="353" y="103"/>
                </a:lnTo>
                <a:lnTo>
                  <a:pt x="361" y="106"/>
                </a:lnTo>
                <a:lnTo>
                  <a:pt x="367" y="109"/>
                </a:lnTo>
                <a:lnTo>
                  <a:pt x="374" y="111"/>
                </a:lnTo>
                <a:lnTo>
                  <a:pt x="380" y="116"/>
                </a:lnTo>
                <a:lnTo>
                  <a:pt x="383" y="119"/>
                </a:lnTo>
                <a:lnTo>
                  <a:pt x="389" y="122"/>
                </a:lnTo>
                <a:lnTo>
                  <a:pt x="399" y="122"/>
                </a:lnTo>
                <a:lnTo>
                  <a:pt x="404" y="128"/>
                </a:lnTo>
                <a:lnTo>
                  <a:pt x="408" y="135"/>
                </a:lnTo>
                <a:lnTo>
                  <a:pt x="416" y="138"/>
                </a:lnTo>
                <a:lnTo>
                  <a:pt x="426" y="141"/>
                </a:lnTo>
                <a:lnTo>
                  <a:pt x="429" y="144"/>
                </a:lnTo>
                <a:lnTo>
                  <a:pt x="434" y="143"/>
                </a:lnTo>
                <a:lnTo>
                  <a:pt x="440" y="140"/>
                </a:lnTo>
                <a:lnTo>
                  <a:pt x="445" y="136"/>
                </a:lnTo>
                <a:lnTo>
                  <a:pt x="450" y="132"/>
                </a:lnTo>
                <a:lnTo>
                  <a:pt x="458" y="128"/>
                </a:lnTo>
                <a:lnTo>
                  <a:pt x="463" y="128"/>
                </a:lnTo>
                <a:lnTo>
                  <a:pt x="467" y="130"/>
                </a:lnTo>
                <a:lnTo>
                  <a:pt x="472" y="133"/>
                </a:lnTo>
                <a:lnTo>
                  <a:pt x="477" y="136"/>
                </a:lnTo>
                <a:lnTo>
                  <a:pt x="485" y="140"/>
                </a:lnTo>
                <a:lnTo>
                  <a:pt x="490" y="141"/>
                </a:lnTo>
                <a:lnTo>
                  <a:pt x="497" y="141"/>
                </a:lnTo>
                <a:lnTo>
                  <a:pt x="507" y="140"/>
                </a:lnTo>
                <a:lnTo>
                  <a:pt x="513" y="136"/>
                </a:lnTo>
                <a:lnTo>
                  <a:pt x="518" y="136"/>
                </a:lnTo>
                <a:lnTo>
                  <a:pt x="520" y="138"/>
                </a:lnTo>
                <a:lnTo>
                  <a:pt x="523" y="141"/>
                </a:lnTo>
                <a:lnTo>
                  <a:pt x="528" y="141"/>
                </a:lnTo>
                <a:lnTo>
                  <a:pt x="536" y="144"/>
                </a:lnTo>
                <a:lnTo>
                  <a:pt x="540" y="146"/>
                </a:lnTo>
                <a:lnTo>
                  <a:pt x="542" y="147"/>
                </a:lnTo>
                <a:lnTo>
                  <a:pt x="536" y="155"/>
                </a:lnTo>
                <a:lnTo>
                  <a:pt x="531" y="160"/>
                </a:lnTo>
                <a:lnTo>
                  <a:pt x="523" y="167"/>
                </a:lnTo>
                <a:lnTo>
                  <a:pt x="515" y="174"/>
                </a:lnTo>
                <a:lnTo>
                  <a:pt x="502" y="179"/>
                </a:lnTo>
                <a:lnTo>
                  <a:pt x="491" y="186"/>
                </a:lnTo>
                <a:lnTo>
                  <a:pt x="480" y="198"/>
                </a:lnTo>
                <a:lnTo>
                  <a:pt x="467" y="209"/>
                </a:lnTo>
                <a:lnTo>
                  <a:pt x="455" y="222"/>
                </a:lnTo>
                <a:lnTo>
                  <a:pt x="442" y="233"/>
                </a:lnTo>
                <a:lnTo>
                  <a:pt x="429" y="244"/>
                </a:lnTo>
                <a:lnTo>
                  <a:pt x="410" y="262"/>
                </a:lnTo>
                <a:lnTo>
                  <a:pt x="399" y="275"/>
                </a:lnTo>
                <a:lnTo>
                  <a:pt x="388" y="284"/>
                </a:lnTo>
                <a:lnTo>
                  <a:pt x="377" y="294"/>
                </a:lnTo>
                <a:lnTo>
                  <a:pt x="370" y="297"/>
                </a:lnTo>
                <a:lnTo>
                  <a:pt x="364" y="300"/>
                </a:lnTo>
                <a:lnTo>
                  <a:pt x="366" y="362"/>
                </a:lnTo>
                <a:lnTo>
                  <a:pt x="358" y="368"/>
                </a:lnTo>
                <a:lnTo>
                  <a:pt x="351" y="373"/>
                </a:lnTo>
                <a:lnTo>
                  <a:pt x="342" y="379"/>
                </a:lnTo>
                <a:lnTo>
                  <a:pt x="334" y="384"/>
                </a:lnTo>
                <a:lnTo>
                  <a:pt x="329" y="394"/>
                </a:lnTo>
                <a:lnTo>
                  <a:pt x="324" y="399"/>
                </a:lnTo>
                <a:lnTo>
                  <a:pt x="323" y="405"/>
                </a:lnTo>
                <a:lnTo>
                  <a:pt x="320" y="413"/>
                </a:lnTo>
                <a:lnTo>
                  <a:pt x="320" y="421"/>
                </a:lnTo>
                <a:lnTo>
                  <a:pt x="324" y="424"/>
                </a:lnTo>
                <a:lnTo>
                  <a:pt x="331" y="427"/>
                </a:lnTo>
                <a:lnTo>
                  <a:pt x="335" y="437"/>
                </a:lnTo>
                <a:lnTo>
                  <a:pt x="335" y="445"/>
                </a:lnTo>
                <a:lnTo>
                  <a:pt x="332" y="454"/>
                </a:lnTo>
                <a:lnTo>
                  <a:pt x="332" y="464"/>
                </a:lnTo>
                <a:lnTo>
                  <a:pt x="335" y="470"/>
                </a:lnTo>
                <a:lnTo>
                  <a:pt x="334" y="475"/>
                </a:lnTo>
                <a:lnTo>
                  <a:pt x="329" y="480"/>
                </a:lnTo>
                <a:lnTo>
                  <a:pt x="329" y="486"/>
                </a:lnTo>
                <a:lnTo>
                  <a:pt x="334" y="489"/>
                </a:lnTo>
                <a:lnTo>
                  <a:pt x="335" y="494"/>
                </a:lnTo>
                <a:lnTo>
                  <a:pt x="332" y="502"/>
                </a:lnTo>
                <a:lnTo>
                  <a:pt x="331" y="507"/>
                </a:lnTo>
                <a:lnTo>
                  <a:pt x="331" y="513"/>
                </a:lnTo>
                <a:lnTo>
                  <a:pt x="334" y="518"/>
                </a:lnTo>
                <a:lnTo>
                  <a:pt x="340" y="524"/>
                </a:lnTo>
                <a:lnTo>
                  <a:pt x="347" y="526"/>
                </a:lnTo>
                <a:lnTo>
                  <a:pt x="351" y="529"/>
                </a:lnTo>
                <a:lnTo>
                  <a:pt x="356" y="530"/>
                </a:lnTo>
                <a:lnTo>
                  <a:pt x="358" y="535"/>
                </a:lnTo>
                <a:lnTo>
                  <a:pt x="362" y="538"/>
                </a:lnTo>
                <a:lnTo>
                  <a:pt x="369" y="538"/>
                </a:lnTo>
                <a:lnTo>
                  <a:pt x="377" y="540"/>
                </a:lnTo>
                <a:lnTo>
                  <a:pt x="385" y="545"/>
                </a:lnTo>
                <a:lnTo>
                  <a:pt x="393" y="549"/>
                </a:lnTo>
                <a:lnTo>
                  <a:pt x="399" y="556"/>
                </a:lnTo>
                <a:lnTo>
                  <a:pt x="402" y="561"/>
                </a:lnTo>
                <a:lnTo>
                  <a:pt x="407" y="570"/>
                </a:lnTo>
                <a:lnTo>
                  <a:pt x="413" y="578"/>
                </a:lnTo>
                <a:lnTo>
                  <a:pt x="418" y="583"/>
                </a:lnTo>
                <a:lnTo>
                  <a:pt x="421" y="583"/>
                </a:lnTo>
                <a:lnTo>
                  <a:pt x="432" y="589"/>
                </a:lnTo>
                <a:lnTo>
                  <a:pt x="436" y="592"/>
                </a:lnTo>
                <a:lnTo>
                  <a:pt x="442" y="599"/>
                </a:lnTo>
                <a:lnTo>
                  <a:pt x="448" y="605"/>
                </a:lnTo>
                <a:lnTo>
                  <a:pt x="451" y="610"/>
                </a:lnTo>
                <a:lnTo>
                  <a:pt x="456" y="616"/>
                </a:lnTo>
                <a:lnTo>
                  <a:pt x="459" y="623"/>
                </a:lnTo>
                <a:lnTo>
                  <a:pt x="461" y="632"/>
                </a:lnTo>
                <a:lnTo>
                  <a:pt x="461" y="640"/>
                </a:lnTo>
                <a:lnTo>
                  <a:pt x="461" y="646"/>
                </a:lnTo>
                <a:lnTo>
                  <a:pt x="46" y="648"/>
                </a:lnTo>
                <a:lnTo>
                  <a:pt x="49" y="454"/>
                </a:lnTo>
                <a:lnTo>
                  <a:pt x="46" y="449"/>
                </a:lnTo>
                <a:lnTo>
                  <a:pt x="41" y="445"/>
                </a:lnTo>
                <a:lnTo>
                  <a:pt x="35" y="440"/>
                </a:lnTo>
                <a:lnTo>
                  <a:pt x="29" y="437"/>
                </a:lnTo>
                <a:lnTo>
                  <a:pt x="24" y="432"/>
                </a:lnTo>
                <a:lnTo>
                  <a:pt x="19" y="426"/>
                </a:lnTo>
                <a:lnTo>
                  <a:pt x="18" y="421"/>
                </a:lnTo>
                <a:lnTo>
                  <a:pt x="16" y="416"/>
                </a:lnTo>
                <a:lnTo>
                  <a:pt x="19" y="413"/>
                </a:lnTo>
                <a:lnTo>
                  <a:pt x="22" y="410"/>
                </a:lnTo>
                <a:lnTo>
                  <a:pt x="27" y="405"/>
                </a:lnTo>
                <a:lnTo>
                  <a:pt x="32" y="402"/>
                </a:lnTo>
                <a:lnTo>
                  <a:pt x="38" y="399"/>
                </a:lnTo>
                <a:lnTo>
                  <a:pt x="43" y="391"/>
                </a:lnTo>
                <a:lnTo>
                  <a:pt x="43" y="384"/>
                </a:lnTo>
                <a:lnTo>
                  <a:pt x="41" y="340"/>
                </a:lnTo>
                <a:lnTo>
                  <a:pt x="38" y="332"/>
                </a:lnTo>
                <a:lnTo>
                  <a:pt x="32" y="325"/>
                </a:lnTo>
                <a:lnTo>
                  <a:pt x="29" y="319"/>
                </a:lnTo>
                <a:lnTo>
                  <a:pt x="26" y="313"/>
                </a:lnTo>
                <a:lnTo>
                  <a:pt x="22" y="306"/>
                </a:lnTo>
                <a:lnTo>
                  <a:pt x="22" y="297"/>
                </a:lnTo>
                <a:lnTo>
                  <a:pt x="24" y="292"/>
                </a:lnTo>
                <a:lnTo>
                  <a:pt x="29" y="286"/>
                </a:lnTo>
                <a:lnTo>
                  <a:pt x="34" y="279"/>
                </a:lnTo>
                <a:lnTo>
                  <a:pt x="30" y="270"/>
                </a:lnTo>
                <a:lnTo>
                  <a:pt x="26" y="256"/>
                </a:lnTo>
                <a:lnTo>
                  <a:pt x="24" y="244"/>
                </a:lnTo>
                <a:lnTo>
                  <a:pt x="21" y="232"/>
                </a:lnTo>
                <a:lnTo>
                  <a:pt x="19" y="211"/>
                </a:lnTo>
                <a:lnTo>
                  <a:pt x="16" y="194"/>
                </a:lnTo>
                <a:lnTo>
                  <a:pt x="13" y="186"/>
                </a:lnTo>
                <a:lnTo>
                  <a:pt x="10" y="178"/>
                </a:lnTo>
                <a:lnTo>
                  <a:pt x="10" y="173"/>
                </a:lnTo>
                <a:lnTo>
                  <a:pt x="11" y="167"/>
                </a:lnTo>
                <a:lnTo>
                  <a:pt x="13" y="159"/>
                </a:lnTo>
                <a:lnTo>
                  <a:pt x="13" y="149"/>
                </a:lnTo>
                <a:lnTo>
                  <a:pt x="8" y="138"/>
                </a:lnTo>
                <a:lnTo>
                  <a:pt x="8" y="130"/>
                </a:lnTo>
                <a:lnTo>
                  <a:pt x="10" y="124"/>
                </a:lnTo>
                <a:lnTo>
                  <a:pt x="10" y="116"/>
                </a:lnTo>
                <a:lnTo>
                  <a:pt x="10" y="113"/>
                </a:lnTo>
                <a:lnTo>
                  <a:pt x="7" y="109"/>
                </a:lnTo>
                <a:lnTo>
                  <a:pt x="3" y="105"/>
                </a:lnTo>
                <a:lnTo>
                  <a:pt x="3" y="100"/>
                </a:lnTo>
                <a:lnTo>
                  <a:pt x="2" y="93"/>
                </a:lnTo>
                <a:lnTo>
                  <a:pt x="3" y="87"/>
                </a:lnTo>
                <a:lnTo>
                  <a:pt x="8" y="82"/>
                </a:lnTo>
                <a:lnTo>
                  <a:pt x="11" y="78"/>
                </a:lnTo>
                <a:lnTo>
                  <a:pt x="10" y="70"/>
                </a:lnTo>
                <a:lnTo>
                  <a:pt x="8" y="63"/>
                </a:lnTo>
                <a:lnTo>
                  <a:pt x="7" y="60"/>
                </a:lnTo>
                <a:lnTo>
                  <a:pt x="3" y="54"/>
                </a:lnTo>
                <a:lnTo>
                  <a:pt x="0" y="47"/>
                </a:lnTo>
                <a:lnTo>
                  <a:pt x="150" y="47"/>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51" name="Freeform 27"/>
          <p:cNvSpPr>
            <a:spLocks/>
          </p:cNvSpPr>
          <p:nvPr/>
        </p:nvSpPr>
        <p:spPr bwMode="auto">
          <a:xfrm>
            <a:off x="5039354" y="2338868"/>
            <a:ext cx="647667" cy="352169"/>
          </a:xfrm>
          <a:custGeom>
            <a:avLst/>
            <a:gdLst>
              <a:gd name="T0" fmla="*/ 19 w 480"/>
              <a:gd name="T1" fmla="*/ 102 h 261"/>
              <a:gd name="T2" fmla="*/ 44 w 480"/>
              <a:gd name="T3" fmla="*/ 84 h 261"/>
              <a:gd name="T4" fmla="*/ 68 w 480"/>
              <a:gd name="T5" fmla="*/ 78 h 261"/>
              <a:gd name="T6" fmla="*/ 87 w 480"/>
              <a:gd name="T7" fmla="*/ 65 h 261"/>
              <a:gd name="T8" fmla="*/ 116 w 480"/>
              <a:gd name="T9" fmla="*/ 41 h 261"/>
              <a:gd name="T10" fmla="*/ 148 w 480"/>
              <a:gd name="T11" fmla="*/ 13 h 261"/>
              <a:gd name="T12" fmla="*/ 173 w 480"/>
              <a:gd name="T13" fmla="*/ 0 h 261"/>
              <a:gd name="T14" fmla="*/ 178 w 480"/>
              <a:gd name="T15" fmla="*/ 6 h 261"/>
              <a:gd name="T16" fmla="*/ 167 w 480"/>
              <a:gd name="T17" fmla="*/ 21 h 261"/>
              <a:gd name="T18" fmla="*/ 157 w 480"/>
              <a:gd name="T19" fmla="*/ 32 h 261"/>
              <a:gd name="T20" fmla="*/ 143 w 480"/>
              <a:gd name="T21" fmla="*/ 48 h 261"/>
              <a:gd name="T22" fmla="*/ 133 w 480"/>
              <a:gd name="T23" fmla="*/ 62 h 261"/>
              <a:gd name="T24" fmla="*/ 135 w 480"/>
              <a:gd name="T25" fmla="*/ 78 h 261"/>
              <a:gd name="T26" fmla="*/ 146 w 480"/>
              <a:gd name="T27" fmla="*/ 75 h 261"/>
              <a:gd name="T28" fmla="*/ 163 w 480"/>
              <a:gd name="T29" fmla="*/ 70 h 261"/>
              <a:gd name="T30" fmla="*/ 181 w 480"/>
              <a:gd name="T31" fmla="*/ 68 h 261"/>
              <a:gd name="T32" fmla="*/ 200 w 480"/>
              <a:gd name="T33" fmla="*/ 81 h 261"/>
              <a:gd name="T34" fmla="*/ 211 w 480"/>
              <a:gd name="T35" fmla="*/ 95 h 261"/>
              <a:gd name="T36" fmla="*/ 221 w 480"/>
              <a:gd name="T37" fmla="*/ 106 h 261"/>
              <a:gd name="T38" fmla="*/ 238 w 480"/>
              <a:gd name="T39" fmla="*/ 103 h 261"/>
              <a:gd name="T40" fmla="*/ 257 w 480"/>
              <a:gd name="T41" fmla="*/ 108 h 261"/>
              <a:gd name="T42" fmla="*/ 278 w 480"/>
              <a:gd name="T43" fmla="*/ 105 h 261"/>
              <a:gd name="T44" fmla="*/ 291 w 480"/>
              <a:gd name="T45" fmla="*/ 91 h 261"/>
              <a:gd name="T46" fmla="*/ 306 w 480"/>
              <a:gd name="T47" fmla="*/ 81 h 261"/>
              <a:gd name="T48" fmla="*/ 332 w 480"/>
              <a:gd name="T49" fmla="*/ 71 h 261"/>
              <a:gd name="T50" fmla="*/ 356 w 480"/>
              <a:gd name="T51" fmla="*/ 70 h 261"/>
              <a:gd name="T52" fmla="*/ 372 w 480"/>
              <a:gd name="T53" fmla="*/ 62 h 261"/>
              <a:gd name="T54" fmla="*/ 389 w 480"/>
              <a:gd name="T55" fmla="*/ 62 h 261"/>
              <a:gd name="T56" fmla="*/ 392 w 480"/>
              <a:gd name="T57" fmla="*/ 75 h 261"/>
              <a:gd name="T58" fmla="*/ 402 w 480"/>
              <a:gd name="T59" fmla="*/ 84 h 261"/>
              <a:gd name="T60" fmla="*/ 416 w 480"/>
              <a:gd name="T61" fmla="*/ 91 h 261"/>
              <a:gd name="T62" fmla="*/ 432 w 480"/>
              <a:gd name="T63" fmla="*/ 81 h 261"/>
              <a:gd name="T64" fmla="*/ 451 w 480"/>
              <a:gd name="T65" fmla="*/ 89 h 261"/>
              <a:gd name="T66" fmla="*/ 457 w 480"/>
              <a:gd name="T67" fmla="*/ 106 h 261"/>
              <a:gd name="T68" fmla="*/ 468 w 480"/>
              <a:gd name="T69" fmla="*/ 119 h 261"/>
              <a:gd name="T70" fmla="*/ 480 w 480"/>
              <a:gd name="T71" fmla="*/ 130 h 261"/>
              <a:gd name="T72" fmla="*/ 467 w 480"/>
              <a:gd name="T73" fmla="*/ 135 h 261"/>
              <a:gd name="T74" fmla="*/ 451 w 480"/>
              <a:gd name="T75" fmla="*/ 143 h 261"/>
              <a:gd name="T76" fmla="*/ 440 w 480"/>
              <a:gd name="T77" fmla="*/ 133 h 261"/>
              <a:gd name="T78" fmla="*/ 434 w 480"/>
              <a:gd name="T79" fmla="*/ 148 h 261"/>
              <a:gd name="T80" fmla="*/ 421 w 480"/>
              <a:gd name="T81" fmla="*/ 149 h 261"/>
              <a:gd name="T82" fmla="*/ 403 w 480"/>
              <a:gd name="T83" fmla="*/ 140 h 261"/>
              <a:gd name="T84" fmla="*/ 375 w 480"/>
              <a:gd name="T85" fmla="*/ 135 h 261"/>
              <a:gd name="T86" fmla="*/ 359 w 480"/>
              <a:gd name="T87" fmla="*/ 143 h 261"/>
              <a:gd name="T88" fmla="*/ 341 w 480"/>
              <a:gd name="T89" fmla="*/ 156 h 261"/>
              <a:gd name="T90" fmla="*/ 318 w 480"/>
              <a:gd name="T91" fmla="*/ 164 h 261"/>
              <a:gd name="T92" fmla="*/ 295 w 480"/>
              <a:gd name="T93" fmla="*/ 189 h 261"/>
              <a:gd name="T94" fmla="*/ 283 w 480"/>
              <a:gd name="T95" fmla="*/ 189 h 261"/>
              <a:gd name="T96" fmla="*/ 278 w 480"/>
              <a:gd name="T97" fmla="*/ 173 h 261"/>
              <a:gd name="T98" fmla="*/ 262 w 480"/>
              <a:gd name="T99" fmla="*/ 184 h 261"/>
              <a:gd name="T100" fmla="*/ 244 w 480"/>
              <a:gd name="T101" fmla="*/ 213 h 261"/>
              <a:gd name="T102" fmla="*/ 230 w 480"/>
              <a:gd name="T103" fmla="*/ 240 h 261"/>
              <a:gd name="T104" fmla="*/ 219 w 480"/>
              <a:gd name="T105" fmla="*/ 261 h 261"/>
              <a:gd name="T106" fmla="*/ 205 w 480"/>
              <a:gd name="T107" fmla="*/ 243 h 261"/>
              <a:gd name="T108" fmla="*/ 195 w 480"/>
              <a:gd name="T109" fmla="*/ 229 h 261"/>
              <a:gd name="T110" fmla="*/ 197 w 480"/>
              <a:gd name="T111" fmla="*/ 211 h 261"/>
              <a:gd name="T112" fmla="*/ 187 w 480"/>
              <a:gd name="T113" fmla="*/ 191 h 261"/>
              <a:gd name="T114" fmla="*/ 168 w 480"/>
              <a:gd name="T115" fmla="*/ 173 h 261"/>
              <a:gd name="T116" fmla="*/ 127 w 480"/>
              <a:gd name="T117" fmla="*/ 164 h 261"/>
              <a:gd name="T118" fmla="*/ 95 w 480"/>
              <a:gd name="T119" fmla="*/ 157 h 261"/>
              <a:gd name="T120" fmla="*/ 47 w 480"/>
              <a:gd name="T121" fmla="*/ 148 h 261"/>
              <a:gd name="T122" fmla="*/ 16 w 480"/>
              <a:gd name="T123" fmla="*/ 133 h 261"/>
              <a:gd name="T124" fmla="*/ 0 w 480"/>
              <a:gd name="T125" fmla="*/ 116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0"/>
              <a:gd name="T190" fmla="*/ 0 h 261"/>
              <a:gd name="T191" fmla="*/ 480 w 480"/>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0" h="261">
                <a:moveTo>
                  <a:pt x="1" y="113"/>
                </a:moveTo>
                <a:lnTo>
                  <a:pt x="11" y="106"/>
                </a:lnTo>
                <a:lnTo>
                  <a:pt x="19" y="102"/>
                </a:lnTo>
                <a:lnTo>
                  <a:pt x="30" y="92"/>
                </a:lnTo>
                <a:lnTo>
                  <a:pt x="36" y="87"/>
                </a:lnTo>
                <a:lnTo>
                  <a:pt x="44" y="84"/>
                </a:lnTo>
                <a:lnTo>
                  <a:pt x="51" y="83"/>
                </a:lnTo>
                <a:lnTo>
                  <a:pt x="60" y="79"/>
                </a:lnTo>
                <a:lnTo>
                  <a:pt x="68" y="78"/>
                </a:lnTo>
                <a:lnTo>
                  <a:pt x="73" y="76"/>
                </a:lnTo>
                <a:lnTo>
                  <a:pt x="79" y="71"/>
                </a:lnTo>
                <a:lnTo>
                  <a:pt x="87" y="65"/>
                </a:lnTo>
                <a:lnTo>
                  <a:pt x="97" y="56"/>
                </a:lnTo>
                <a:lnTo>
                  <a:pt x="108" y="49"/>
                </a:lnTo>
                <a:lnTo>
                  <a:pt x="116" y="41"/>
                </a:lnTo>
                <a:lnTo>
                  <a:pt x="127" y="33"/>
                </a:lnTo>
                <a:lnTo>
                  <a:pt x="136" y="25"/>
                </a:lnTo>
                <a:lnTo>
                  <a:pt x="148" y="13"/>
                </a:lnTo>
                <a:lnTo>
                  <a:pt x="157" y="6"/>
                </a:lnTo>
                <a:lnTo>
                  <a:pt x="165" y="2"/>
                </a:lnTo>
                <a:lnTo>
                  <a:pt x="173" y="0"/>
                </a:lnTo>
                <a:lnTo>
                  <a:pt x="179" y="2"/>
                </a:lnTo>
                <a:lnTo>
                  <a:pt x="181" y="5"/>
                </a:lnTo>
                <a:lnTo>
                  <a:pt x="178" y="6"/>
                </a:lnTo>
                <a:lnTo>
                  <a:pt x="175" y="11"/>
                </a:lnTo>
                <a:lnTo>
                  <a:pt x="171" y="14"/>
                </a:lnTo>
                <a:lnTo>
                  <a:pt x="167" y="21"/>
                </a:lnTo>
                <a:lnTo>
                  <a:pt x="165" y="24"/>
                </a:lnTo>
                <a:lnTo>
                  <a:pt x="160" y="29"/>
                </a:lnTo>
                <a:lnTo>
                  <a:pt x="157" y="32"/>
                </a:lnTo>
                <a:lnTo>
                  <a:pt x="152" y="37"/>
                </a:lnTo>
                <a:lnTo>
                  <a:pt x="149" y="43"/>
                </a:lnTo>
                <a:lnTo>
                  <a:pt x="143" y="48"/>
                </a:lnTo>
                <a:lnTo>
                  <a:pt x="138" y="52"/>
                </a:lnTo>
                <a:lnTo>
                  <a:pt x="135" y="54"/>
                </a:lnTo>
                <a:lnTo>
                  <a:pt x="133" y="62"/>
                </a:lnTo>
                <a:lnTo>
                  <a:pt x="133" y="68"/>
                </a:lnTo>
                <a:lnTo>
                  <a:pt x="135" y="73"/>
                </a:lnTo>
                <a:lnTo>
                  <a:pt x="135" y="78"/>
                </a:lnTo>
                <a:lnTo>
                  <a:pt x="138" y="81"/>
                </a:lnTo>
                <a:lnTo>
                  <a:pt x="141" y="78"/>
                </a:lnTo>
                <a:lnTo>
                  <a:pt x="146" y="75"/>
                </a:lnTo>
                <a:lnTo>
                  <a:pt x="154" y="71"/>
                </a:lnTo>
                <a:lnTo>
                  <a:pt x="157" y="71"/>
                </a:lnTo>
                <a:lnTo>
                  <a:pt x="163" y="70"/>
                </a:lnTo>
                <a:lnTo>
                  <a:pt x="170" y="67"/>
                </a:lnTo>
                <a:lnTo>
                  <a:pt x="175" y="65"/>
                </a:lnTo>
                <a:lnTo>
                  <a:pt x="181" y="68"/>
                </a:lnTo>
                <a:lnTo>
                  <a:pt x="186" y="71"/>
                </a:lnTo>
                <a:lnTo>
                  <a:pt x="192" y="75"/>
                </a:lnTo>
                <a:lnTo>
                  <a:pt x="200" y="81"/>
                </a:lnTo>
                <a:lnTo>
                  <a:pt x="203" y="86"/>
                </a:lnTo>
                <a:lnTo>
                  <a:pt x="206" y="91"/>
                </a:lnTo>
                <a:lnTo>
                  <a:pt x="211" y="95"/>
                </a:lnTo>
                <a:lnTo>
                  <a:pt x="214" y="98"/>
                </a:lnTo>
                <a:lnTo>
                  <a:pt x="219" y="102"/>
                </a:lnTo>
                <a:lnTo>
                  <a:pt x="221" y="106"/>
                </a:lnTo>
                <a:lnTo>
                  <a:pt x="224" y="110"/>
                </a:lnTo>
                <a:lnTo>
                  <a:pt x="233" y="105"/>
                </a:lnTo>
                <a:lnTo>
                  <a:pt x="238" y="103"/>
                </a:lnTo>
                <a:lnTo>
                  <a:pt x="244" y="103"/>
                </a:lnTo>
                <a:lnTo>
                  <a:pt x="251" y="105"/>
                </a:lnTo>
                <a:lnTo>
                  <a:pt x="257" y="108"/>
                </a:lnTo>
                <a:lnTo>
                  <a:pt x="264" y="108"/>
                </a:lnTo>
                <a:lnTo>
                  <a:pt x="273" y="108"/>
                </a:lnTo>
                <a:lnTo>
                  <a:pt x="278" y="105"/>
                </a:lnTo>
                <a:lnTo>
                  <a:pt x="283" y="100"/>
                </a:lnTo>
                <a:lnTo>
                  <a:pt x="284" y="95"/>
                </a:lnTo>
                <a:lnTo>
                  <a:pt x="291" y="91"/>
                </a:lnTo>
                <a:lnTo>
                  <a:pt x="295" y="86"/>
                </a:lnTo>
                <a:lnTo>
                  <a:pt x="302" y="84"/>
                </a:lnTo>
                <a:lnTo>
                  <a:pt x="306" y="81"/>
                </a:lnTo>
                <a:lnTo>
                  <a:pt x="314" y="75"/>
                </a:lnTo>
                <a:lnTo>
                  <a:pt x="327" y="75"/>
                </a:lnTo>
                <a:lnTo>
                  <a:pt x="332" y="71"/>
                </a:lnTo>
                <a:lnTo>
                  <a:pt x="343" y="71"/>
                </a:lnTo>
                <a:lnTo>
                  <a:pt x="349" y="71"/>
                </a:lnTo>
                <a:lnTo>
                  <a:pt x="356" y="70"/>
                </a:lnTo>
                <a:lnTo>
                  <a:pt x="362" y="70"/>
                </a:lnTo>
                <a:lnTo>
                  <a:pt x="368" y="67"/>
                </a:lnTo>
                <a:lnTo>
                  <a:pt x="372" y="62"/>
                </a:lnTo>
                <a:lnTo>
                  <a:pt x="376" y="60"/>
                </a:lnTo>
                <a:lnTo>
                  <a:pt x="383" y="59"/>
                </a:lnTo>
                <a:lnTo>
                  <a:pt x="389" y="62"/>
                </a:lnTo>
                <a:lnTo>
                  <a:pt x="391" y="64"/>
                </a:lnTo>
                <a:lnTo>
                  <a:pt x="392" y="68"/>
                </a:lnTo>
                <a:lnTo>
                  <a:pt x="392" y="75"/>
                </a:lnTo>
                <a:lnTo>
                  <a:pt x="392" y="79"/>
                </a:lnTo>
                <a:lnTo>
                  <a:pt x="397" y="81"/>
                </a:lnTo>
                <a:lnTo>
                  <a:pt x="402" y="84"/>
                </a:lnTo>
                <a:lnTo>
                  <a:pt x="408" y="84"/>
                </a:lnTo>
                <a:lnTo>
                  <a:pt x="411" y="89"/>
                </a:lnTo>
                <a:lnTo>
                  <a:pt x="416" y="91"/>
                </a:lnTo>
                <a:lnTo>
                  <a:pt x="419" y="89"/>
                </a:lnTo>
                <a:lnTo>
                  <a:pt x="426" y="84"/>
                </a:lnTo>
                <a:lnTo>
                  <a:pt x="432" y="81"/>
                </a:lnTo>
                <a:lnTo>
                  <a:pt x="438" y="81"/>
                </a:lnTo>
                <a:lnTo>
                  <a:pt x="445" y="81"/>
                </a:lnTo>
                <a:lnTo>
                  <a:pt x="451" y="89"/>
                </a:lnTo>
                <a:lnTo>
                  <a:pt x="453" y="97"/>
                </a:lnTo>
                <a:lnTo>
                  <a:pt x="456" y="102"/>
                </a:lnTo>
                <a:lnTo>
                  <a:pt x="457" y="106"/>
                </a:lnTo>
                <a:lnTo>
                  <a:pt x="456" y="111"/>
                </a:lnTo>
                <a:lnTo>
                  <a:pt x="462" y="118"/>
                </a:lnTo>
                <a:lnTo>
                  <a:pt x="468" y="119"/>
                </a:lnTo>
                <a:lnTo>
                  <a:pt x="470" y="124"/>
                </a:lnTo>
                <a:lnTo>
                  <a:pt x="476" y="129"/>
                </a:lnTo>
                <a:lnTo>
                  <a:pt x="480" y="130"/>
                </a:lnTo>
                <a:lnTo>
                  <a:pt x="476" y="133"/>
                </a:lnTo>
                <a:lnTo>
                  <a:pt x="472" y="133"/>
                </a:lnTo>
                <a:lnTo>
                  <a:pt x="467" y="135"/>
                </a:lnTo>
                <a:lnTo>
                  <a:pt x="464" y="140"/>
                </a:lnTo>
                <a:lnTo>
                  <a:pt x="457" y="140"/>
                </a:lnTo>
                <a:lnTo>
                  <a:pt x="451" y="143"/>
                </a:lnTo>
                <a:lnTo>
                  <a:pt x="448" y="141"/>
                </a:lnTo>
                <a:lnTo>
                  <a:pt x="445" y="137"/>
                </a:lnTo>
                <a:lnTo>
                  <a:pt x="440" y="133"/>
                </a:lnTo>
                <a:lnTo>
                  <a:pt x="435" y="137"/>
                </a:lnTo>
                <a:lnTo>
                  <a:pt x="435" y="143"/>
                </a:lnTo>
                <a:lnTo>
                  <a:pt x="434" y="148"/>
                </a:lnTo>
                <a:lnTo>
                  <a:pt x="434" y="151"/>
                </a:lnTo>
                <a:lnTo>
                  <a:pt x="427" y="152"/>
                </a:lnTo>
                <a:lnTo>
                  <a:pt x="421" y="149"/>
                </a:lnTo>
                <a:lnTo>
                  <a:pt x="416" y="148"/>
                </a:lnTo>
                <a:lnTo>
                  <a:pt x="411" y="143"/>
                </a:lnTo>
                <a:lnTo>
                  <a:pt x="403" y="140"/>
                </a:lnTo>
                <a:lnTo>
                  <a:pt x="392" y="137"/>
                </a:lnTo>
                <a:lnTo>
                  <a:pt x="384" y="135"/>
                </a:lnTo>
                <a:lnTo>
                  <a:pt x="375" y="135"/>
                </a:lnTo>
                <a:lnTo>
                  <a:pt x="367" y="137"/>
                </a:lnTo>
                <a:lnTo>
                  <a:pt x="362" y="140"/>
                </a:lnTo>
                <a:lnTo>
                  <a:pt x="359" y="143"/>
                </a:lnTo>
                <a:lnTo>
                  <a:pt x="354" y="149"/>
                </a:lnTo>
                <a:lnTo>
                  <a:pt x="351" y="152"/>
                </a:lnTo>
                <a:lnTo>
                  <a:pt x="341" y="156"/>
                </a:lnTo>
                <a:lnTo>
                  <a:pt x="332" y="157"/>
                </a:lnTo>
                <a:lnTo>
                  <a:pt x="325" y="160"/>
                </a:lnTo>
                <a:lnTo>
                  <a:pt x="318" y="164"/>
                </a:lnTo>
                <a:lnTo>
                  <a:pt x="306" y="175"/>
                </a:lnTo>
                <a:lnTo>
                  <a:pt x="300" y="181"/>
                </a:lnTo>
                <a:lnTo>
                  <a:pt x="295" y="189"/>
                </a:lnTo>
                <a:lnTo>
                  <a:pt x="294" y="194"/>
                </a:lnTo>
                <a:lnTo>
                  <a:pt x="286" y="194"/>
                </a:lnTo>
                <a:lnTo>
                  <a:pt x="283" y="189"/>
                </a:lnTo>
                <a:lnTo>
                  <a:pt x="283" y="175"/>
                </a:lnTo>
                <a:lnTo>
                  <a:pt x="283" y="170"/>
                </a:lnTo>
                <a:lnTo>
                  <a:pt x="278" y="173"/>
                </a:lnTo>
                <a:lnTo>
                  <a:pt x="273" y="178"/>
                </a:lnTo>
                <a:lnTo>
                  <a:pt x="268" y="179"/>
                </a:lnTo>
                <a:lnTo>
                  <a:pt x="262" y="184"/>
                </a:lnTo>
                <a:lnTo>
                  <a:pt x="257" y="187"/>
                </a:lnTo>
                <a:lnTo>
                  <a:pt x="249" y="203"/>
                </a:lnTo>
                <a:lnTo>
                  <a:pt x="244" y="213"/>
                </a:lnTo>
                <a:lnTo>
                  <a:pt x="240" y="222"/>
                </a:lnTo>
                <a:lnTo>
                  <a:pt x="235" y="230"/>
                </a:lnTo>
                <a:lnTo>
                  <a:pt x="230" y="240"/>
                </a:lnTo>
                <a:lnTo>
                  <a:pt x="225" y="249"/>
                </a:lnTo>
                <a:lnTo>
                  <a:pt x="222" y="257"/>
                </a:lnTo>
                <a:lnTo>
                  <a:pt x="219" y="261"/>
                </a:lnTo>
                <a:lnTo>
                  <a:pt x="213" y="254"/>
                </a:lnTo>
                <a:lnTo>
                  <a:pt x="205" y="251"/>
                </a:lnTo>
                <a:lnTo>
                  <a:pt x="205" y="243"/>
                </a:lnTo>
                <a:lnTo>
                  <a:pt x="206" y="230"/>
                </a:lnTo>
                <a:lnTo>
                  <a:pt x="200" y="232"/>
                </a:lnTo>
                <a:lnTo>
                  <a:pt x="195" y="229"/>
                </a:lnTo>
                <a:lnTo>
                  <a:pt x="195" y="221"/>
                </a:lnTo>
                <a:lnTo>
                  <a:pt x="198" y="218"/>
                </a:lnTo>
                <a:lnTo>
                  <a:pt x="197" y="211"/>
                </a:lnTo>
                <a:lnTo>
                  <a:pt x="195" y="205"/>
                </a:lnTo>
                <a:lnTo>
                  <a:pt x="194" y="197"/>
                </a:lnTo>
                <a:lnTo>
                  <a:pt x="187" y="191"/>
                </a:lnTo>
                <a:lnTo>
                  <a:pt x="175" y="186"/>
                </a:lnTo>
                <a:lnTo>
                  <a:pt x="170" y="179"/>
                </a:lnTo>
                <a:lnTo>
                  <a:pt x="168" y="173"/>
                </a:lnTo>
                <a:lnTo>
                  <a:pt x="155" y="165"/>
                </a:lnTo>
                <a:lnTo>
                  <a:pt x="141" y="164"/>
                </a:lnTo>
                <a:lnTo>
                  <a:pt x="127" y="164"/>
                </a:lnTo>
                <a:lnTo>
                  <a:pt x="117" y="160"/>
                </a:lnTo>
                <a:lnTo>
                  <a:pt x="108" y="160"/>
                </a:lnTo>
                <a:lnTo>
                  <a:pt x="95" y="157"/>
                </a:lnTo>
                <a:lnTo>
                  <a:pt x="78" y="152"/>
                </a:lnTo>
                <a:lnTo>
                  <a:pt x="63" y="149"/>
                </a:lnTo>
                <a:lnTo>
                  <a:pt x="47" y="148"/>
                </a:lnTo>
                <a:lnTo>
                  <a:pt x="32" y="140"/>
                </a:lnTo>
                <a:lnTo>
                  <a:pt x="22" y="140"/>
                </a:lnTo>
                <a:lnTo>
                  <a:pt x="16" y="133"/>
                </a:lnTo>
                <a:lnTo>
                  <a:pt x="9" y="127"/>
                </a:lnTo>
                <a:lnTo>
                  <a:pt x="5" y="121"/>
                </a:lnTo>
                <a:lnTo>
                  <a:pt x="0" y="116"/>
                </a:lnTo>
                <a:lnTo>
                  <a:pt x="1" y="113"/>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52" name="Freeform 28"/>
          <p:cNvSpPr>
            <a:spLocks/>
          </p:cNvSpPr>
          <p:nvPr/>
        </p:nvSpPr>
        <p:spPr bwMode="auto">
          <a:xfrm>
            <a:off x="4776240" y="2448163"/>
            <a:ext cx="605839" cy="655763"/>
          </a:xfrm>
          <a:custGeom>
            <a:avLst/>
            <a:gdLst>
              <a:gd name="T0" fmla="*/ 76 w 449"/>
              <a:gd name="T1" fmla="*/ 40 h 486"/>
              <a:gd name="T2" fmla="*/ 95 w 449"/>
              <a:gd name="T3" fmla="*/ 33 h 486"/>
              <a:gd name="T4" fmla="*/ 119 w 449"/>
              <a:gd name="T5" fmla="*/ 17 h 486"/>
              <a:gd name="T6" fmla="*/ 141 w 449"/>
              <a:gd name="T7" fmla="*/ 0 h 486"/>
              <a:gd name="T8" fmla="*/ 152 w 449"/>
              <a:gd name="T9" fmla="*/ 14 h 486"/>
              <a:gd name="T10" fmla="*/ 157 w 449"/>
              <a:gd name="T11" fmla="*/ 35 h 486"/>
              <a:gd name="T12" fmla="*/ 206 w 449"/>
              <a:gd name="T13" fmla="*/ 55 h 486"/>
              <a:gd name="T14" fmla="*/ 239 w 449"/>
              <a:gd name="T15" fmla="*/ 70 h 486"/>
              <a:gd name="T16" fmla="*/ 298 w 449"/>
              <a:gd name="T17" fmla="*/ 82 h 486"/>
              <a:gd name="T18" fmla="*/ 347 w 449"/>
              <a:gd name="T19" fmla="*/ 87 h 486"/>
              <a:gd name="T20" fmla="*/ 373 w 449"/>
              <a:gd name="T21" fmla="*/ 111 h 486"/>
              <a:gd name="T22" fmla="*/ 390 w 449"/>
              <a:gd name="T23" fmla="*/ 135 h 486"/>
              <a:gd name="T24" fmla="*/ 392 w 449"/>
              <a:gd name="T25" fmla="*/ 151 h 486"/>
              <a:gd name="T26" fmla="*/ 397 w 449"/>
              <a:gd name="T27" fmla="*/ 163 h 486"/>
              <a:gd name="T28" fmla="*/ 409 w 449"/>
              <a:gd name="T29" fmla="*/ 181 h 486"/>
              <a:gd name="T30" fmla="*/ 400 w 449"/>
              <a:gd name="T31" fmla="*/ 206 h 486"/>
              <a:gd name="T32" fmla="*/ 389 w 449"/>
              <a:gd name="T33" fmla="*/ 224 h 486"/>
              <a:gd name="T34" fmla="*/ 387 w 449"/>
              <a:gd name="T35" fmla="*/ 246 h 486"/>
              <a:gd name="T36" fmla="*/ 406 w 449"/>
              <a:gd name="T37" fmla="*/ 227 h 486"/>
              <a:gd name="T38" fmla="*/ 424 w 449"/>
              <a:gd name="T39" fmla="*/ 214 h 486"/>
              <a:gd name="T40" fmla="*/ 429 w 449"/>
              <a:gd name="T41" fmla="*/ 192 h 486"/>
              <a:gd name="T42" fmla="*/ 440 w 449"/>
              <a:gd name="T43" fmla="*/ 173 h 486"/>
              <a:gd name="T44" fmla="*/ 449 w 449"/>
              <a:gd name="T45" fmla="*/ 171 h 486"/>
              <a:gd name="T46" fmla="*/ 441 w 449"/>
              <a:gd name="T47" fmla="*/ 195 h 486"/>
              <a:gd name="T48" fmla="*/ 432 w 449"/>
              <a:gd name="T49" fmla="*/ 219 h 486"/>
              <a:gd name="T50" fmla="*/ 421 w 449"/>
              <a:gd name="T51" fmla="*/ 264 h 486"/>
              <a:gd name="T52" fmla="*/ 414 w 449"/>
              <a:gd name="T53" fmla="*/ 319 h 486"/>
              <a:gd name="T54" fmla="*/ 406 w 449"/>
              <a:gd name="T55" fmla="*/ 380 h 486"/>
              <a:gd name="T56" fmla="*/ 411 w 449"/>
              <a:gd name="T57" fmla="*/ 426 h 486"/>
              <a:gd name="T58" fmla="*/ 414 w 449"/>
              <a:gd name="T59" fmla="*/ 472 h 486"/>
              <a:gd name="T60" fmla="*/ 187 w 449"/>
              <a:gd name="T61" fmla="*/ 472 h 486"/>
              <a:gd name="T62" fmla="*/ 168 w 449"/>
              <a:gd name="T63" fmla="*/ 461 h 486"/>
              <a:gd name="T64" fmla="*/ 157 w 449"/>
              <a:gd name="T65" fmla="*/ 453 h 486"/>
              <a:gd name="T66" fmla="*/ 152 w 449"/>
              <a:gd name="T67" fmla="*/ 438 h 486"/>
              <a:gd name="T68" fmla="*/ 147 w 449"/>
              <a:gd name="T69" fmla="*/ 419 h 486"/>
              <a:gd name="T70" fmla="*/ 146 w 449"/>
              <a:gd name="T71" fmla="*/ 403 h 486"/>
              <a:gd name="T72" fmla="*/ 141 w 449"/>
              <a:gd name="T73" fmla="*/ 381 h 486"/>
              <a:gd name="T74" fmla="*/ 139 w 449"/>
              <a:gd name="T75" fmla="*/ 349 h 486"/>
              <a:gd name="T76" fmla="*/ 114 w 449"/>
              <a:gd name="T77" fmla="*/ 321 h 486"/>
              <a:gd name="T78" fmla="*/ 93 w 449"/>
              <a:gd name="T79" fmla="*/ 308 h 486"/>
              <a:gd name="T80" fmla="*/ 69 w 449"/>
              <a:gd name="T81" fmla="*/ 278 h 486"/>
              <a:gd name="T82" fmla="*/ 44 w 449"/>
              <a:gd name="T83" fmla="*/ 268 h 486"/>
              <a:gd name="T84" fmla="*/ 31 w 449"/>
              <a:gd name="T85" fmla="*/ 259 h 486"/>
              <a:gd name="T86" fmla="*/ 11 w 449"/>
              <a:gd name="T87" fmla="*/ 246 h 486"/>
              <a:gd name="T88" fmla="*/ 14 w 449"/>
              <a:gd name="T89" fmla="*/ 225 h 486"/>
              <a:gd name="T90" fmla="*/ 7 w 449"/>
              <a:gd name="T91" fmla="*/ 211 h 486"/>
              <a:gd name="T92" fmla="*/ 14 w 449"/>
              <a:gd name="T93" fmla="*/ 198 h 486"/>
              <a:gd name="T94" fmla="*/ 17 w 449"/>
              <a:gd name="T95" fmla="*/ 171 h 486"/>
              <a:gd name="T96" fmla="*/ 1 w 449"/>
              <a:gd name="T97" fmla="*/ 149 h 486"/>
              <a:gd name="T98" fmla="*/ 7 w 449"/>
              <a:gd name="T99" fmla="*/ 124 h 486"/>
              <a:gd name="T100" fmla="*/ 44 w 449"/>
              <a:gd name="T101" fmla="*/ 92 h 4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86"/>
              <a:gd name="T155" fmla="*/ 449 w 449"/>
              <a:gd name="T156" fmla="*/ 486 h 4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86">
                <a:moveTo>
                  <a:pt x="54" y="25"/>
                </a:moveTo>
                <a:lnTo>
                  <a:pt x="60" y="32"/>
                </a:lnTo>
                <a:lnTo>
                  <a:pt x="66" y="38"/>
                </a:lnTo>
                <a:lnTo>
                  <a:pt x="76" y="40"/>
                </a:lnTo>
                <a:lnTo>
                  <a:pt x="82" y="41"/>
                </a:lnTo>
                <a:lnTo>
                  <a:pt x="87" y="38"/>
                </a:lnTo>
                <a:lnTo>
                  <a:pt x="92" y="35"/>
                </a:lnTo>
                <a:lnTo>
                  <a:pt x="95" y="33"/>
                </a:lnTo>
                <a:lnTo>
                  <a:pt x="101" y="30"/>
                </a:lnTo>
                <a:lnTo>
                  <a:pt x="106" y="25"/>
                </a:lnTo>
                <a:lnTo>
                  <a:pt x="112" y="22"/>
                </a:lnTo>
                <a:lnTo>
                  <a:pt x="119" y="17"/>
                </a:lnTo>
                <a:lnTo>
                  <a:pt x="125" y="13"/>
                </a:lnTo>
                <a:lnTo>
                  <a:pt x="131" y="8"/>
                </a:lnTo>
                <a:lnTo>
                  <a:pt x="139" y="1"/>
                </a:lnTo>
                <a:lnTo>
                  <a:pt x="141" y="0"/>
                </a:lnTo>
                <a:lnTo>
                  <a:pt x="146" y="1"/>
                </a:lnTo>
                <a:lnTo>
                  <a:pt x="149" y="3"/>
                </a:lnTo>
                <a:lnTo>
                  <a:pt x="150" y="9"/>
                </a:lnTo>
                <a:lnTo>
                  <a:pt x="152" y="14"/>
                </a:lnTo>
                <a:lnTo>
                  <a:pt x="150" y="20"/>
                </a:lnTo>
                <a:lnTo>
                  <a:pt x="150" y="28"/>
                </a:lnTo>
                <a:lnTo>
                  <a:pt x="152" y="33"/>
                </a:lnTo>
                <a:lnTo>
                  <a:pt x="157" y="35"/>
                </a:lnTo>
                <a:lnTo>
                  <a:pt x="190" y="36"/>
                </a:lnTo>
                <a:lnTo>
                  <a:pt x="200" y="43"/>
                </a:lnTo>
                <a:lnTo>
                  <a:pt x="201" y="49"/>
                </a:lnTo>
                <a:lnTo>
                  <a:pt x="206" y="55"/>
                </a:lnTo>
                <a:lnTo>
                  <a:pt x="211" y="60"/>
                </a:lnTo>
                <a:lnTo>
                  <a:pt x="219" y="62"/>
                </a:lnTo>
                <a:lnTo>
                  <a:pt x="231" y="67"/>
                </a:lnTo>
                <a:lnTo>
                  <a:pt x="239" y="70"/>
                </a:lnTo>
                <a:lnTo>
                  <a:pt x="251" y="71"/>
                </a:lnTo>
                <a:lnTo>
                  <a:pt x="270" y="76"/>
                </a:lnTo>
                <a:lnTo>
                  <a:pt x="287" y="79"/>
                </a:lnTo>
                <a:lnTo>
                  <a:pt x="298" y="82"/>
                </a:lnTo>
                <a:lnTo>
                  <a:pt x="313" y="82"/>
                </a:lnTo>
                <a:lnTo>
                  <a:pt x="322" y="86"/>
                </a:lnTo>
                <a:lnTo>
                  <a:pt x="336" y="86"/>
                </a:lnTo>
                <a:lnTo>
                  <a:pt x="347" y="87"/>
                </a:lnTo>
                <a:lnTo>
                  <a:pt x="357" y="92"/>
                </a:lnTo>
                <a:lnTo>
                  <a:pt x="363" y="100"/>
                </a:lnTo>
                <a:lnTo>
                  <a:pt x="367" y="106"/>
                </a:lnTo>
                <a:lnTo>
                  <a:pt x="373" y="111"/>
                </a:lnTo>
                <a:lnTo>
                  <a:pt x="382" y="116"/>
                </a:lnTo>
                <a:lnTo>
                  <a:pt x="387" y="122"/>
                </a:lnTo>
                <a:lnTo>
                  <a:pt x="389" y="130"/>
                </a:lnTo>
                <a:lnTo>
                  <a:pt x="390" y="135"/>
                </a:lnTo>
                <a:lnTo>
                  <a:pt x="389" y="141"/>
                </a:lnTo>
                <a:lnTo>
                  <a:pt x="387" y="144"/>
                </a:lnTo>
                <a:lnTo>
                  <a:pt x="387" y="149"/>
                </a:lnTo>
                <a:lnTo>
                  <a:pt x="392" y="151"/>
                </a:lnTo>
                <a:lnTo>
                  <a:pt x="397" y="154"/>
                </a:lnTo>
                <a:lnTo>
                  <a:pt x="400" y="154"/>
                </a:lnTo>
                <a:lnTo>
                  <a:pt x="398" y="159"/>
                </a:lnTo>
                <a:lnTo>
                  <a:pt x="397" y="163"/>
                </a:lnTo>
                <a:lnTo>
                  <a:pt x="398" y="171"/>
                </a:lnTo>
                <a:lnTo>
                  <a:pt x="402" y="175"/>
                </a:lnTo>
                <a:lnTo>
                  <a:pt x="406" y="178"/>
                </a:lnTo>
                <a:lnTo>
                  <a:pt x="409" y="181"/>
                </a:lnTo>
                <a:lnTo>
                  <a:pt x="411" y="186"/>
                </a:lnTo>
                <a:lnTo>
                  <a:pt x="406" y="192"/>
                </a:lnTo>
                <a:lnTo>
                  <a:pt x="405" y="198"/>
                </a:lnTo>
                <a:lnTo>
                  <a:pt x="400" y="206"/>
                </a:lnTo>
                <a:lnTo>
                  <a:pt x="395" y="210"/>
                </a:lnTo>
                <a:lnTo>
                  <a:pt x="392" y="214"/>
                </a:lnTo>
                <a:lnTo>
                  <a:pt x="392" y="219"/>
                </a:lnTo>
                <a:lnTo>
                  <a:pt x="389" y="224"/>
                </a:lnTo>
                <a:lnTo>
                  <a:pt x="387" y="229"/>
                </a:lnTo>
                <a:lnTo>
                  <a:pt x="386" y="237"/>
                </a:lnTo>
                <a:lnTo>
                  <a:pt x="384" y="243"/>
                </a:lnTo>
                <a:lnTo>
                  <a:pt x="387" y="246"/>
                </a:lnTo>
                <a:lnTo>
                  <a:pt x="392" y="241"/>
                </a:lnTo>
                <a:lnTo>
                  <a:pt x="397" y="237"/>
                </a:lnTo>
                <a:lnTo>
                  <a:pt x="402" y="232"/>
                </a:lnTo>
                <a:lnTo>
                  <a:pt x="406" y="227"/>
                </a:lnTo>
                <a:lnTo>
                  <a:pt x="409" y="222"/>
                </a:lnTo>
                <a:lnTo>
                  <a:pt x="416" y="219"/>
                </a:lnTo>
                <a:lnTo>
                  <a:pt x="421" y="216"/>
                </a:lnTo>
                <a:lnTo>
                  <a:pt x="424" y="214"/>
                </a:lnTo>
                <a:lnTo>
                  <a:pt x="427" y="210"/>
                </a:lnTo>
                <a:lnTo>
                  <a:pt x="429" y="205"/>
                </a:lnTo>
                <a:lnTo>
                  <a:pt x="429" y="198"/>
                </a:lnTo>
                <a:lnTo>
                  <a:pt x="429" y="192"/>
                </a:lnTo>
                <a:lnTo>
                  <a:pt x="429" y="186"/>
                </a:lnTo>
                <a:lnTo>
                  <a:pt x="433" y="181"/>
                </a:lnTo>
                <a:lnTo>
                  <a:pt x="436" y="176"/>
                </a:lnTo>
                <a:lnTo>
                  <a:pt x="440" y="173"/>
                </a:lnTo>
                <a:lnTo>
                  <a:pt x="444" y="168"/>
                </a:lnTo>
                <a:lnTo>
                  <a:pt x="446" y="165"/>
                </a:lnTo>
                <a:lnTo>
                  <a:pt x="448" y="168"/>
                </a:lnTo>
                <a:lnTo>
                  <a:pt x="449" y="171"/>
                </a:lnTo>
                <a:lnTo>
                  <a:pt x="449" y="179"/>
                </a:lnTo>
                <a:lnTo>
                  <a:pt x="446" y="183"/>
                </a:lnTo>
                <a:lnTo>
                  <a:pt x="444" y="189"/>
                </a:lnTo>
                <a:lnTo>
                  <a:pt x="441" y="195"/>
                </a:lnTo>
                <a:lnTo>
                  <a:pt x="440" y="200"/>
                </a:lnTo>
                <a:lnTo>
                  <a:pt x="436" y="205"/>
                </a:lnTo>
                <a:lnTo>
                  <a:pt x="436" y="213"/>
                </a:lnTo>
                <a:lnTo>
                  <a:pt x="432" y="219"/>
                </a:lnTo>
                <a:lnTo>
                  <a:pt x="429" y="229"/>
                </a:lnTo>
                <a:lnTo>
                  <a:pt x="425" y="238"/>
                </a:lnTo>
                <a:lnTo>
                  <a:pt x="424" y="256"/>
                </a:lnTo>
                <a:lnTo>
                  <a:pt x="421" y="264"/>
                </a:lnTo>
                <a:lnTo>
                  <a:pt x="419" y="278"/>
                </a:lnTo>
                <a:lnTo>
                  <a:pt x="417" y="289"/>
                </a:lnTo>
                <a:lnTo>
                  <a:pt x="414" y="306"/>
                </a:lnTo>
                <a:lnTo>
                  <a:pt x="414" y="319"/>
                </a:lnTo>
                <a:lnTo>
                  <a:pt x="411" y="333"/>
                </a:lnTo>
                <a:lnTo>
                  <a:pt x="408" y="346"/>
                </a:lnTo>
                <a:lnTo>
                  <a:pt x="408" y="365"/>
                </a:lnTo>
                <a:lnTo>
                  <a:pt x="406" y="380"/>
                </a:lnTo>
                <a:lnTo>
                  <a:pt x="406" y="394"/>
                </a:lnTo>
                <a:lnTo>
                  <a:pt x="406" y="407"/>
                </a:lnTo>
                <a:lnTo>
                  <a:pt x="408" y="418"/>
                </a:lnTo>
                <a:lnTo>
                  <a:pt x="411" y="426"/>
                </a:lnTo>
                <a:lnTo>
                  <a:pt x="411" y="440"/>
                </a:lnTo>
                <a:lnTo>
                  <a:pt x="414" y="449"/>
                </a:lnTo>
                <a:lnTo>
                  <a:pt x="414" y="462"/>
                </a:lnTo>
                <a:lnTo>
                  <a:pt x="414" y="472"/>
                </a:lnTo>
                <a:lnTo>
                  <a:pt x="414" y="475"/>
                </a:lnTo>
                <a:lnTo>
                  <a:pt x="192" y="486"/>
                </a:lnTo>
                <a:lnTo>
                  <a:pt x="190" y="476"/>
                </a:lnTo>
                <a:lnTo>
                  <a:pt x="187" y="472"/>
                </a:lnTo>
                <a:lnTo>
                  <a:pt x="182" y="467"/>
                </a:lnTo>
                <a:lnTo>
                  <a:pt x="177" y="465"/>
                </a:lnTo>
                <a:lnTo>
                  <a:pt x="171" y="464"/>
                </a:lnTo>
                <a:lnTo>
                  <a:pt x="168" y="461"/>
                </a:lnTo>
                <a:lnTo>
                  <a:pt x="160" y="461"/>
                </a:lnTo>
                <a:lnTo>
                  <a:pt x="155" y="461"/>
                </a:lnTo>
                <a:lnTo>
                  <a:pt x="155" y="456"/>
                </a:lnTo>
                <a:lnTo>
                  <a:pt x="157" y="453"/>
                </a:lnTo>
                <a:lnTo>
                  <a:pt x="154" y="449"/>
                </a:lnTo>
                <a:lnTo>
                  <a:pt x="152" y="443"/>
                </a:lnTo>
                <a:lnTo>
                  <a:pt x="149" y="440"/>
                </a:lnTo>
                <a:lnTo>
                  <a:pt x="152" y="438"/>
                </a:lnTo>
                <a:lnTo>
                  <a:pt x="152" y="435"/>
                </a:lnTo>
                <a:lnTo>
                  <a:pt x="152" y="429"/>
                </a:lnTo>
                <a:lnTo>
                  <a:pt x="150" y="426"/>
                </a:lnTo>
                <a:lnTo>
                  <a:pt x="147" y="419"/>
                </a:lnTo>
                <a:lnTo>
                  <a:pt x="147" y="416"/>
                </a:lnTo>
                <a:lnTo>
                  <a:pt x="149" y="411"/>
                </a:lnTo>
                <a:lnTo>
                  <a:pt x="149" y="408"/>
                </a:lnTo>
                <a:lnTo>
                  <a:pt x="146" y="403"/>
                </a:lnTo>
                <a:lnTo>
                  <a:pt x="144" y="397"/>
                </a:lnTo>
                <a:lnTo>
                  <a:pt x="144" y="392"/>
                </a:lnTo>
                <a:lnTo>
                  <a:pt x="143" y="387"/>
                </a:lnTo>
                <a:lnTo>
                  <a:pt x="141" y="381"/>
                </a:lnTo>
                <a:lnTo>
                  <a:pt x="141" y="376"/>
                </a:lnTo>
                <a:lnTo>
                  <a:pt x="141" y="368"/>
                </a:lnTo>
                <a:lnTo>
                  <a:pt x="141" y="360"/>
                </a:lnTo>
                <a:lnTo>
                  <a:pt x="139" y="349"/>
                </a:lnTo>
                <a:lnTo>
                  <a:pt x="135" y="341"/>
                </a:lnTo>
                <a:lnTo>
                  <a:pt x="128" y="333"/>
                </a:lnTo>
                <a:lnTo>
                  <a:pt x="122" y="327"/>
                </a:lnTo>
                <a:lnTo>
                  <a:pt x="114" y="321"/>
                </a:lnTo>
                <a:lnTo>
                  <a:pt x="108" y="314"/>
                </a:lnTo>
                <a:lnTo>
                  <a:pt x="101" y="313"/>
                </a:lnTo>
                <a:lnTo>
                  <a:pt x="98" y="313"/>
                </a:lnTo>
                <a:lnTo>
                  <a:pt x="93" y="308"/>
                </a:lnTo>
                <a:lnTo>
                  <a:pt x="87" y="300"/>
                </a:lnTo>
                <a:lnTo>
                  <a:pt x="84" y="291"/>
                </a:lnTo>
                <a:lnTo>
                  <a:pt x="77" y="286"/>
                </a:lnTo>
                <a:lnTo>
                  <a:pt x="69" y="278"/>
                </a:lnTo>
                <a:lnTo>
                  <a:pt x="60" y="271"/>
                </a:lnTo>
                <a:lnTo>
                  <a:pt x="55" y="267"/>
                </a:lnTo>
                <a:lnTo>
                  <a:pt x="47" y="267"/>
                </a:lnTo>
                <a:lnTo>
                  <a:pt x="44" y="268"/>
                </a:lnTo>
                <a:lnTo>
                  <a:pt x="39" y="268"/>
                </a:lnTo>
                <a:lnTo>
                  <a:pt x="38" y="265"/>
                </a:lnTo>
                <a:lnTo>
                  <a:pt x="34" y="260"/>
                </a:lnTo>
                <a:lnTo>
                  <a:pt x="31" y="259"/>
                </a:lnTo>
                <a:lnTo>
                  <a:pt x="27" y="256"/>
                </a:lnTo>
                <a:lnTo>
                  <a:pt x="22" y="252"/>
                </a:lnTo>
                <a:lnTo>
                  <a:pt x="15" y="249"/>
                </a:lnTo>
                <a:lnTo>
                  <a:pt x="11" y="246"/>
                </a:lnTo>
                <a:lnTo>
                  <a:pt x="9" y="240"/>
                </a:lnTo>
                <a:lnTo>
                  <a:pt x="9" y="233"/>
                </a:lnTo>
                <a:lnTo>
                  <a:pt x="12" y="232"/>
                </a:lnTo>
                <a:lnTo>
                  <a:pt x="14" y="225"/>
                </a:lnTo>
                <a:lnTo>
                  <a:pt x="14" y="224"/>
                </a:lnTo>
                <a:lnTo>
                  <a:pt x="14" y="219"/>
                </a:lnTo>
                <a:lnTo>
                  <a:pt x="9" y="216"/>
                </a:lnTo>
                <a:lnTo>
                  <a:pt x="7" y="211"/>
                </a:lnTo>
                <a:lnTo>
                  <a:pt x="11" y="208"/>
                </a:lnTo>
                <a:lnTo>
                  <a:pt x="14" y="205"/>
                </a:lnTo>
                <a:lnTo>
                  <a:pt x="14" y="203"/>
                </a:lnTo>
                <a:lnTo>
                  <a:pt x="14" y="198"/>
                </a:lnTo>
                <a:lnTo>
                  <a:pt x="12" y="194"/>
                </a:lnTo>
                <a:lnTo>
                  <a:pt x="12" y="186"/>
                </a:lnTo>
                <a:lnTo>
                  <a:pt x="14" y="179"/>
                </a:lnTo>
                <a:lnTo>
                  <a:pt x="17" y="171"/>
                </a:lnTo>
                <a:lnTo>
                  <a:pt x="17" y="165"/>
                </a:lnTo>
                <a:lnTo>
                  <a:pt x="14" y="160"/>
                </a:lnTo>
                <a:lnTo>
                  <a:pt x="9" y="156"/>
                </a:lnTo>
                <a:lnTo>
                  <a:pt x="1" y="149"/>
                </a:lnTo>
                <a:lnTo>
                  <a:pt x="0" y="143"/>
                </a:lnTo>
                <a:lnTo>
                  <a:pt x="0" y="138"/>
                </a:lnTo>
                <a:lnTo>
                  <a:pt x="4" y="130"/>
                </a:lnTo>
                <a:lnTo>
                  <a:pt x="7" y="124"/>
                </a:lnTo>
                <a:lnTo>
                  <a:pt x="12" y="121"/>
                </a:lnTo>
                <a:lnTo>
                  <a:pt x="15" y="113"/>
                </a:lnTo>
                <a:lnTo>
                  <a:pt x="22" y="109"/>
                </a:lnTo>
                <a:lnTo>
                  <a:pt x="44" y="92"/>
                </a:lnTo>
                <a:lnTo>
                  <a:pt x="44" y="28"/>
                </a:lnTo>
                <a:lnTo>
                  <a:pt x="54" y="25"/>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53" name="Freeform 29"/>
          <p:cNvSpPr>
            <a:spLocks/>
          </p:cNvSpPr>
          <p:nvPr/>
        </p:nvSpPr>
        <p:spPr bwMode="auto">
          <a:xfrm>
            <a:off x="4954349" y="3095828"/>
            <a:ext cx="466860" cy="820379"/>
          </a:xfrm>
          <a:custGeom>
            <a:avLst/>
            <a:gdLst>
              <a:gd name="T0" fmla="*/ 287 w 346"/>
              <a:gd name="T1" fmla="*/ 17 h 608"/>
              <a:gd name="T2" fmla="*/ 300 w 346"/>
              <a:gd name="T3" fmla="*/ 46 h 608"/>
              <a:gd name="T4" fmla="*/ 316 w 346"/>
              <a:gd name="T5" fmla="*/ 62 h 608"/>
              <a:gd name="T6" fmla="*/ 321 w 346"/>
              <a:gd name="T7" fmla="*/ 108 h 608"/>
              <a:gd name="T8" fmla="*/ 326 w 346"/>
              <a:gd name="T9" fmla="*/ 171 h 608"/>
              <a:gd name="T10" fmla="*/ 335 w 346"/>
              <a:gd name="T11" fmla="*/ 279 h 608"/>
              <a:gd name="T12" fmla="*/ 337 w 346"/>
              <a:gd name="T13" fmla="*/ 341 h 608"/>
              <a:gd name="T14" fmla="*/ 332 w 346"/>
              <a:gd name="T15" fmla="*/ 370 h 608"/>
              <a:gd name="T16" fmla="*/ 343 w 346"/>
              <a:gd name="T17" fmla="*/ 399 h 608"/>
              <a:gd name="T18" fmla="*/ 340 w 346"/>
              <a:gd name="T19" fmla="*/ 419 h 608"/>
              <a:gd name="T20" fmla="*/ 333 w 346"/>
              <a:gd name="T21" fmla="*/ 442 h 608"/>
              <a:gd name="T22" fmla="*/ 316 w 346"/>
              <a:gd name="T23" fmla="*/ 464 h 608"/>
              <a:gd name="T24" fmla="*/ 314 w 346"/>
              <a:gd name="T25" fmla="*/ 475 h 608"/>
              <a:gd name="T26" fmla="*/ 306 w 346"/>
              <a:gd name="T27" fmla="*/ 491 h 608"/>
              <a:gd name="T28" fmla="*/ 303 w 346"/>
              <a:gd name="T29" fmla="*/ 511 h 608"/>
              <a:gd name="T30" fmla="*/ 300 w 346"/>
              <a:gd name="T31" fmla="*/ 530 h 608"/>
              <a:gd name="T32" fmla="*/ 306 w 346"/>
              <a:gd name="T33" fmla="*/ 550 h 608"/>
              <a:gd name="T34" fmla="*/ 284 w 346"/>
              <a:gd name="T35" fmla="*/ 561 h 608"/>
              <a:gd name="T36" fmla="*/ 273 w 346"/>
              <a:gd name="T37" fmla="*/ 580 h 608"/>
              <a:gd name="T38" fmla="*/ 275 w 346"/>
              <a:gd name="T39" fmla="*/ 597 h 608"/>
              <a:gd name="T40" fmla="*/ 241 w 346"/>
              <a:gd name="T41" fmla="*/ 589 h 608"/>
              <a:gd name="T42" fmla="*/ 221 w 346"/>
              <a:gd name="T43" fmla="*/ 599 h 608"/>
              <a:gd name="T44" fmla="*/ 200 w 346"/>
              <a:gd name="T45" fmla="*/ 605 h 608"/>
              <a:gd name="T46" fmla="*/ 190 w 346"/>
              <a:gd name="T47" fmla="*/ 570 h 608"/>
              <a:gd name="T48" fmla="*/ 181 w 346"/>
              <a:gd name="T49" fmla="*/ 556 h 608"/>
              <a:gd name="T50" fmla="*/ 178 w 346"/>
              <a:gd name="T51" fmla="*/ 535 h 608"/>
              <a:gd name="T52" fmla="*/ 141 w 346"/>
              <a:gd name="T53" fmla="*/ 510 h 608"/>
              <a:gd name="T54" fmla="*/ 113 w 346"/>
              <a:gd name="T55" fmla="*/ 489 h 608"/>
              <a:gd name="T56" fmla="*/ 105 w 346"/>
              <a:gd name="T57" fmla="*/ 459 h 608"/>
              <a:gd name="T58" fmla="*/ 117 w 346"/>
              <a:gd name="T59" fmla="*/ 432 h 608"/>
              <a:gd name="T60" fmla="*/ 116 w 346"/>
              <a:gd name="T61" fmla="*/ 407 h 608"/>
              <a:gd name="T62" fmla="*/ 94 w 346"/>
              <a:gd name="T63" fmla="*/ 402 h 608"/>
              <a:gd name="T64" fmla="*/ 78 w 346"/>
              <a:gd name="T65" fmla="*/ 403 h 608"/>
              <a:gd name="T66" fmla="*/ 68 w 346"/>
              <a:gd name="T67" fmla="*/ 370 h 608"/>
              <a:gd name="T68" fmla="*/ 36 w 346"/>
              <a:gd name="T69" fmla="*/ 341 h 608"/>
              <a:gd name="T70" fmla="*/ 11 w 346"/>
              <a:gd name="T71" fmla="*/ 314 h 608"/>
              <a:gd name="T72" fmla="*/ 3 w 346"/>
              <a:gd name="T73" fmla="*/ 284 h 608"/>
              <a:gd name="T74" fmla="*/ 0 w 346"/>
              <a:gd name="T75" fmla="*/ 264 h 608"/>
              <a:gd name="T76" fmla="*/ 11 w 346"/>
              <a:gd name="T77" fmla="*/ 241 h 608"/>
              <a:gd name="T78" fmla="*/ 19 w 346"/>
              <a:gd name="T79" fmla="*/ 221 h 608"/>
              <a:gd name="T80" fmla="*/ 33 w 346"/>
              <a:gd name="T81" fmla="*/ 195 h 608"/>
              <a:gd name="T82" fmla="*/ 46 w 346"/>
              <a:gd name="T83" fmla="*/ 176 h 608"/>
              <a:gd name="T84" fmla="*/ 32 w 346"/>
              <a:gd name="T85" fmla="*/ 154 h 608"/>
              <a:gd name="T86" fmla="*/ 38 w 346"/>
              <a:gd name="T87" fmla="*/ 133 h 608"/>
              <a:gd name="T88" fmla="*/ 65 w 346"/>
              <a:gd name="T89" fmla="*/ 127 h 608"/>
              <a:gd name="T90" fmla="*/ 82 w 346"/>
              <a:gd name="T91" fmla="*/ 114 h 608"/>
              <a:gd name="T92" fmla="*/ 90 w 346"/>
              <a:gd name="T93" fmla="*/ 97 h 608"/>
              <a:gd name="T94" fmla="*/ 105 w 346"/>
              <a:gd name="T95" fmla="*/ 75 h 608"/>
              <a:gd name="T96" fmla="*/ 100 w 346"/>
              <a:gd name="T97" fmla="*/ 49 h 608"/>
              <a:gd name="T98" fmla="*/ 79 w 346"/>
              <a:gd name="T99" fmla="*/ 30 h 608"/>
              <a:gd name="T100" fmla="*/ 65 w 346"/>
              <a:gd name="T101" fmla="*/ 16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6"/>
              <a:gd name="T154" fmla="*/ 0 h 608"/>
              <a:gd name="T155" fmla="*/ 346 w 346"/>
              <a:gd name="T156" fmla="*/ 608 h 6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6" h="608">
                <a:moveTo>
                  <a:pt x="63" y="11"/>
                </a:moveTo>
                <a:lnTo>
                  <a:pt x="283" y="0"/>
                </a:lnTo>
                <a:lnTo>
                  <a:pt x="286" y="8"/>
                </a:lnTo>
                <a:lnTo>
                  <a:pt x="287" y="17"/>
                </a:lnTo>
                <a:lnTo>
                  <a:pt x="289" y="25"/>
                </a:lnTo>
                <a:lnTo>
                  <a:pt x="294" y="32"/>
                </a:lnTo>
                <a:lnTo>
                  <a:pt x="297" y="38"/>
                </a:lnTo>
                <a:lnTo>
                  <a:pt x="300" y="46"/>
                </a:lnTo>
                <a:lnTo>
                  <a:pt x="305" y="52"/>
                </a:lnTo>
                <a:lnTo>
                  <a:pt x="308" y="55"/>
                </a:lnTo>
                <a:lnTo>
                  <a:pt x="311" y="59"/>
                </a:lnTo>
                <a:lnTo>
                  <a:pt x="316" y="62"/>
                </a:lnTo>
                <a:lnTo>
                  <a:pt x="316" y="76"/>
                </a:lnTo>
                <a:lnTo>
                  <a:pt x="316" y="84"/>
                </a:lnTo>
                <a:lnTo>
                  <a:pt x="319" y="97"/>
                </a:lnTo>
                <a:lnTo>
                  <a:pt x="321" y="108"/>
                </a:lnTo>
                <a:lnTo>
                  <a:pt x="322" y="121"/>
                </a:lnTo>
                <a:lnTo>
                  <a:pt x="321" y="138"/>
                </a:lnTo>
                <a:lnTo>
                  <a:pt x="324" y="156"/>
                </a:lnTo>
                <a:lnTo>
                  <a:pt x="326" y="171"/>
                </a:lnTo>
                <a:lnTo>
                  <a:pt x="326" y="202"/>
                </a:lnTo>
                <a:lnTo>
                  <a:pt x="329" y="227"/>
                </a:lnTo>
                <a:lnTo>
                  <a:pt x="330" y="257"/>
                </a:lnTo>
                <a:lnTo>
                  <a:pt x="335" y="279"/>
                </a:lnTo>
                <a:lnTo>
                  <a:pt x="335" y="310"/>
                </a:lnTo>
                <a:lnTo>
                  <a:pt x="338" y="327"/>
                </a:lnTo>
                <a:lnTo>
                  <a:pt x="340" y="337"/>
                </a:lnTo>
                <a:lnTo>
                  <a:pt x="337" y="341"/>
                </a:lnTo>
                <a:lnTo>
                  <a:pt x="333" y="346"/>
                </a:lnTo>
                <a:lnTo>
                  <a:pt x="332" y="351"/>
                </a:lnTo>
                <a:lnTo>
                  <a:pt x="332" y="359"/>
                </a:lnTo>
                <a:lnTo>
                  <a:pt x="332" y="370"/>
                </a:lnTo>
                <a:lnTo>
                  <a:pt x="335" y="380"/>
                </a:lnTo>
                <a:lnTo>
                  <a:pt x="340" y="384"/>
                </a:lnTo>
                <a:lnTo>
                  <a:pt x="343" y="392"/>
                </a:lnTo>
                <a:lnTo>
                  <a:pt x="343" y="399"/>
                </a:lnTo>
                <a:lnTo>
                  <a:pt x="346" y="403"/>
                </a:lnTo>
                <a:lnTo>
                  <a:pt x="346" y="410"/>
                </a:lnTo>
                <a:lnTo>
                  <a:pt x="343" y="416"/>
                </a:lnTo>
                <a:lnTo>
                  <a:pt x="340" y="419"/>
                </a:lnTo>
                <a:lnTo>
                  <a:pt x="338" y="424"/>
                </a:lnTo>
                <a:lnTo>
                  <a:pt x="335" y="430"/>
                </a:lnTo>
                <a:lnTo>
                  <a:pt x="335" y="437"/>
                </a:lnTo>
                <a:lnTo>
                  <a:pt x="333" y="442"/>
                </a:lnTo>
                <a:lnTo>
                  <a:pt x="326" y="445"/>
                </a:lnTo>
                <a:lnTo>
                  <a:pt x="322" y="454"/>
                </a:lnTo>
                <a:lnTo>
                  <a:pt x="319" y="462"/>
                </a:lnTo>
                <a:lnTo>
                  <a:pt x="316" y="464"/>
                </a:lnTo>
                <a:lnTo>
                  <a:pt x="311" y="465"/>
                </a:lnTo>
                <a:lnTo>
                  <a:pt x="310" y="469"/>
                </a:lnTo>
                <a:lnTo>
                  <a:pt x="311" y="473"/>
                </a:lnTo>
                <a:lnTo>
                  <a:pt x="314" y="475"/>
                </a:lnTo>
                <a:lnTo>
                  <a:pt x="314" y="480"/>
                </a:lnTo>
                <a:lnTo>
                  <a:pt x="313" y="483"/>
                </a:lnTo>
                <a:lnTo>
                  <a:pt x="308" y="486"/>
                </a:lnTo>
                <a:lnTo>
                  <a:pt x="306" y="491"/>
                </a:lnTo>
                <a:lnTo>
                  <a:pt x="306" y="496"/>
                </a:lnTo>
                <a:lnTo>
                  <a:pt x="306" y="500"/>
                </a:lnTo>
                <a:lnTo>
                  <a:pt x="305" y="508"/>
                </a:lnTo>
                <a:lnTo>
                  <a:pt x="303" y="511"/>
                </a:lnTo>
                <a:lnTo>
                  <a:pt x="303" y="518"/>
                </a:lnTo>
                <a:lnTo>
                  <a:pt x="303" y="524"/>
                </a:lnTo>
                <a:lnTo>
                  <a:pt x="302" y="529"/>
                </a:lnTo>
                <a:lnTo>
                  <a:pt x="300" y="530"/>
                </a:lnTo>
                <a:lnTo>
                  <a:pt x="300" y="537"/>
                </a:lnTo>
                <a:lnTo>
                  <a:pt x="303" y="540"/>
                </a:lnTo>
                <a:lnTo>
                  <a:pt x="306" y="545"/>
                </a:lnTo>
                <a:lnTo>
                  <a:pt x="306" y="550"/>
                </a:lnTo>
                <a:lnTo>
                  <a:pt x="305" y="551"/>
                </a:lnTo>
                <a:lnTo>
                  <a:pt x="297" y="553"/>
                </a:lnTo>
                <a:lnTo>
                  <a:pt x="289" y="554"/>
                </a:lnTo>
                <a:lnTo>
                  <a:pt x="284" y="561"/>
                </a:lnTo>
                <a:lnTo>
                  <a:pt x="276" y="562"/>
                </a:lnTo>
                <a:lnTo>
                  <a:pt x="273" y="567"/>
                </a:lnTo>
                <a:lnTo>
                  <a:pt x="272" y="575"/>
                </a:lnTo>
                <a:lnTo>
                  <a:pt x="273" y="580"/>
                </a:lnTo>
                <a:lnTo>
                  <a:pt x="276" y="584"/>
                </a:lnTo>
                <a:lnTo>
                  <a:pt x="279" y="589"/>
                </a:lnTo>
                <a:lnTo>
                  <a:pt x="278" y="594"/>
                </a:lnTo>
                <a:lnTo>
                  <a:pt x="275" y="597"/>
                </a:lnTo>
                <a:lnTo>
                  <a:pt x="268" y="599"/>
                </a:lnTo>
                <a:lnTo>
                  <a:pt x="260" y="597"/>
                </a:lnTo>
                <a:lnTo>
                  <a:pt x="248" y="592"/>
                </a:lnTo>
                <a:lnTo>
                  <a:pt x="241" y="589"/>
                </a:lnTo>
                <a:lnTo>
                  <a:pt x="235" y="588"/>
                </a:lnTo>
                <a:lnTo>
                  <a:pt x="229" y="589"/>
                </a:lnTo>
                <a:lnTo>
                  <a:pt x="224" y="592"/>
                </a:lnTo>
                <a:lnTo>
                  <a:pt x="221" y="599"/>
                </a:lnTo>
                <a:lnTo>
                  <a:pt x="217" y="602"/>
                </a:lnTo>
                <a:lnTo>
                  <a:pt x="214" y="607"/>
                </a:lnTo>
                <a:lnTo>
                  <a:pt x="211" y="608"/>
                </a:lnTo>
                <a:lnTo>
                  <a:pt x="200" y="605"/>
                </a:lnTo>
                <a:lnTo>
                  <a:pt x="192" y="597"/>
                </a:lnTo>
                <a:lnTo>
                  <a:pt x="183" y="581"/>
                </a:lnTo>
                <a:lnTo>
                  <a:pt x="186" y="578"/>
                </a:lnTo>
                <a:lnTo>
                  <a:pt x="190" y="570"/>
                </a:lnTo>
                <a:lnTo>
                  <a:pt x="192" y="567"/>
                </a:lnTo>
                <a:lnTo>
                  <a:pt x="189" y="562"/>
                </a:lnTo>
                <a:lnTo>
                  <a:pt x="186" y="559"/>
                </a:lnTo>
                <a:lnTo>
                  <a:pt x="181" y="556"/>
                </a:lnTo>
                <a:lnTo>
                  <a:pt x="181" y="550"/>
                </a:lnTo>
                <a:lnTo>
                  <a:pt x="183" y="545"/>
                </a:lnTo>
                <a:lnTo>
                  <a:pt x="181" y="540"/>
                </a:lnTo>
                <a:lnTo>
                  <a:pt x="178" y="535"/>
                </a:lnTo>
                <a:lnTo>
                  <a:pt x="171" y="530"/>
                </a:lnTo>
                <a:lnTo>
                  <a:pt x="163" y="524"/>
                </a:lnTo>
                <a:lnTo>
                  <a:pt x="154" y="519"/>
                </a:lnTo>
                <a:lnTo>
                  <a:pt x="141" y="510"/>
                </a:lnTo>
                <a:lnTo>
                  <a:pt x="133" y="507"/>
                </a:lnTo>
                <a:lnTo>
                  <a:pt x="125" y="500"/>
                </a:lnTo>
                <a:lnTo>
                  <a:pt x="119" y="492"/>
                </a:lnTo>
                <a:lnTo>
                  <a:pt x="113" y="489"/>
                </a:lnTo>
                <a:lnTo>
                  <a:pt x="108" y="484"/>
                </a:lnTo>
                <a:lnTo>
                  <a:pt x="105" y="481"/>
                </a:lnTo>
                <a:lnTo>
                  <a:pt x="103" y="469"/>
                </a:lnTo>
                <a:lnTo>
                  <a:pt x="105" y="459"/>
                </a:lnTo>
                <a:lnTo>
                  <a:pt x="108" y="453"/>
                </a:lnTo>
                <a:lnTo>
                  <a:pt x="111" y="445"/>
                </a:lnTo>
                <a:lnTo>
                  <a:pt x="119" y="438"/>
                </a:lnTo>
                <a:lnTo>
                  <a:pt x="117" y="432"/>
                </a:lnTo>
                <a:lnTo>
                  <a:pt x="121" y="424"/>
                </a:lnTo>
                <a:lnTo>
                  <a:pt x="124" y="416"/>
                </a:lnTo>
                <a:lnTo>
                  <a:pt x="121" y="411"/>
                </a:lnTo>
                <a:lnTo>
                  <a:pt x="116" y="407"/>
                </a:lnTo>
                <a:lnTo>
                  <a:pt x="109" y="402"/>
                </a:lnTo>
                <a:lnTo>
                  <a:pt x="103" y="399"/>
                </a:lnTo>
                <a:lnTo>
                  <a:pt x="100" y="400"/>
                </a:lnTo>
                <a:lnTo>
                  <a:pt x="94" y="402"/>
                </a:lnTo>
                <a:lnTo>
                  <a:pt x="90" y="407"/>
                </a:lnTo>
                <a:lnTo>
                  <a:pt x="87" y="410"/>
                </a:lnTo>
                <a:lnTo>
                  <a:pt x="82" y="408"/>
                </a:lnTo>
                <a:lnTo>
                  <a:pt x="78" y="403"/>
                </a:lnTo>
                <a:lnTo>
                  <a:pt x="71" y="394"/>
                </a:lnTo>
                <a:lnTo>
                  <a:pt x="70" y="386"/>
                </a:lnTo>
                <a:lnTo>
                  <a:pt x="68" y="376"/>
                </a:lnTo>
                <a:lnTo>
                  <a:pt x="68" y="370"/>
                </a:lnTo>
                <a:lnTo>
                  <a:pt x="60" y="362"/>
                </a:lnTo>
                <a:lnTo>
                  <a:pt x="51" y="354"/>
                </a:lnTo>
                <a:lnTo>
                  <a:pt x="44" y="351"/>
                </a:lnTo>
                <a:lnTo>
                  <a:pt x="36" y="341"/>
                </a:lnTo>
                <a:lnTo>
                  <a:pt x="28" y="335"/>
                </a:lnTo>
                <a:lnTo>
                  <a:pt x="20" y="327"/>
                </a:lnTo>
                <a:lnTo>
                  <a:pt x="16" y="324"/>
                </a:lnTo>
                <a:lnTo>
                  <a:pt x="11" y="314"/>
                </a:lnTo>
                <a:lnTo>
                  <a:pt x="9" y="306"/>
                </a:lnTo>
                <a:lnTo>
                  <a:pt x="6" y="299"/>
                </a:lnTo>
                <a:lnTo>
                  <a:pt x="5" y="292"/>
                </a:lnTo>
                <a:lnTo>
                  <a:pt x="3" y="284"/>
                </a:lnTo>
                <a:lnTo>
                  <a:pt x="0" y="279"/>
                </a:lnTo>
                <a:lnTo>
                  <a:pt x="0" y="275"/>
                </a:lnTo>
                <a:lnTo>
                  <a:pt x="1" y="267"/>
                </a:lnTo>
                <a:lnTo>
                  <a:pt x="0" y="264"/>
                </a:lnTo>
                <a:lnTo>
                  <a:pt x="0" y="257"/>
                </a:lnTo>
                <a:lnTo>
                  <a:pt x="5" y="249"/>
                </a:lnTo>
                <a:lnTo>
                  <a:pt x="8" y="246"/>
                </a:lnTo>
                <a:lnTo>
                  <a:pt x="11" y="241"/>
                </a:lnTo>
                <a:lnTo>
                  <a:pt x="11" y="235"/>
                </a:lnTo>
                <a:lnTo>
                  <a:pt x="9" y="225"/>
                </a:lnTo>
                <a:lnTo>
                  <a:pt x="13" y="224"/>
                </a:lnTo>
                <a:lnTo>
                  <a:pt x="19" y="221"/>
                </a:lnTo>
                <a:lnTo>
                  <a:pt x="24" y="216"/>
                </a:lnTo>
                <a:lnTo>
                  <a:pt x="30" y="213"/>
                </a:lnTo>
                <a:lnTo>
                  <a:pt x="35" y="203"/>
                </a:lnTo>
                <a:lnTo>
                  <a:pt x="33" y="195"/>
                </a:lnTo>
                <a:lnTo>
                  <a:pt x="35" y="190"/>
                </a:lnTo>
                <a:lnTo>
                  <a:pt x="41" y="186"/>
                </a:lnTo>
                <a:lnTo>
                  <a:pt x="44" y="183"/>
                </a:lnTo>
                <a:lnTo>
                  <a:pt x="46" y="176"/>
                </a:lnTo>
                <a:lnTo>
                  <a:pt x="46" y="173"/>
                </a:lnTo>
                <a:lnTo>
                  <a:pt x="44" y="165"/>
                </a:lnTo>
                <a:lnTo>
                  <a:pt x="40" y="159"/>
                </a:lnTo>
                <a:lnTo>
                  <a:pt x="32" y="154"/>
                </a:lnTo>
                <a:lnTo>
                  <a:pt x="28" y="146"/>
                </a:lnTo>
                <a:lnTo>
                  <a:pt x="30" y="136"/>
                </a:lnTo>
                <a:lnTo>
                  <a:pt x="33" y="133"/>
                </a:lnTo>
                <a:lnTo>
                  <a:pt x="38" y="133"/>
                </a:lnTo>
                <a:lnTo>
                  <a:pt x="46" y="130"/>
                </a:lnTo>
                <a:lnTo>
                  <a:pt x="51" y="129"/>
                </a:lnTo>
                <a:lnTo>
                  <a:pt x="59" y="127"/>
                </a:lnTo>
                <a:lnTo>
                  <a:pt x="65" y="127"/>
                </a:lnTo>
                <a:lnTo>
                  <a:pt x="68" y="124"/>
                </a:lnTo>
                <a:lnTo>
                  <a:pt x="73" y="117"/>
                </a:lnTo>
                <a:lnTo>
                  <a:pt x="79" y="117"/>
                </a:lnTo>
                <a:lnTo>
                  <a:pt x="82" y="114"/>
                </a:lnTo>
                <a:lnTo>
                  <a:pt x="87" y="109"/>
                </a:lnTo>
                <a:lnTo>
                  <a:pt x="90" y="106"/>
                </a:lnTo>
                <a:lnTo>
                  <a:pt x="90" y="100"/>
                </a:lnTo>
                <a:lnTo>
                  <a:pt x="90" y="97"/>
                </a:lnTo>
                <a:lnTo>
                  <a:pt x="92" y="90"/>
                </a:lnTo>
                <a:lnTo>
                  <a:pt x="98" y="87"/>
                </a:lnTo>
                <a:lnTo>
                  <a:pt x="101" y="81"/>
                </a:lnTo>
                <a:lnTo>
                  <a:pt x="105" y="75"/>
                </a:lnTo>
                <a:lnTo>
                  <a:pt x="106" y="68"/>
                </a:lnTo>
                <a:lnTo>
                  <a:pt x="105" y="62"/>
                </a:lnTo>
                <a:lnTo>
                  <a:pt x="101" y="55"/>
                </a:lnTo>
                <a:lnTo>
                  <a:pt x="100" y="49"/>
                </a:lnTo>
                <a:lnTo>
                  <a:pt x="92" y="44"/>
                </a:lnTo>
                <a:lnTo>
                  <a:pt x="87" y="41"/>
                </a:lnTo>
                <a:lnTo>
                  <a:pt x="81" y="35"/>
                </a:lnTo>
                <a:lnTo>
                  <a:pt x="79" y="30"/>
                </a:lnTo>
                <a:lnTo>
                  <a:pt x="78" y="28"/>
                </a:lnTo>
                <a:lnTo>
                  <a:pt x="74" y="24"/>
                </a:lnTo>
                <a:lnTo>
                  <a:pt x="70" y="20"/>
                </a:lnTo>
                <a:lnTo>
                  <a:pt x="65" y="16"/>
                </a:lnTo>
                <a:lnTo>
                  <a:pt x="63" y="11"/>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54" name="Freeform 30"/>
          <p:cNvSpPr>
            <a:spLocks/>
          </p:cNvSpPr>
          <p:nvPr/>
        </p:nvSpPr>
        <p:spPr bwMode="auto">
          <a:xfrm>
            <a:off x="5450894" y="2568251"/>
            <a:ext cx="456066" cy="611236"/>
          </a:xfrm>
          <a:custGeom>
            <a:avLst/>
            <a:gdLst>
              <a:gd name="T0" fmla="*/ 127 w 338"/>
              <a:gd name="T1" fmla="*/ 2 h 453"/>
              <a:gd name="T2" fmla="*/ 148 w 338"/>
              <a:gd name="T3" fmla="*/ 3 h 453"/>
              <a:gd name="T4" fmla="*/ 165 w 338"/>
              <a:gd name="T5" fmla="*/ 11 h 453"/>
              <a:gd name="T6" fmla="*/ 184 w 338"/>
              <a:gd name="T7" fmla="*/ 22 h 453"/>
              <a:gd name="T8" fmla="*/ 203 w 338"/>
              <a:gd name="T9" fmla="*/ 30 h 453"/>
              <a:gd name="T10" fmla="*/ 222 w 338"/>
              <a:gd name="T11" fmla="*/ 37 h 453"/>
              <a:gd name="T12" fmla="*/ 232 w 338"/>
              <a:gd name="T13" fmla="*/ 49 h 453"/>
              <a:gd name="T14" fmla="*/ 230 w 338"/>
              <a:gd name="T15" fmla="*/ 65 h 453"/>
              <a:gd name="T16" fmla="*/ 235 w 338"/>
              <a:gd name="T17" fmla="*/ 78 h 453"/>
              <a:gd name="T18" fmla="*/ 243 w 338"/>
              <a:gd name="T19" fmla="*/ 98 h 453"/>
              <a:gd name="T20" fmla="*/ 248 w 338"/>
              <a:gd name="T21" fmla="*/ 121 h 453"/>
              <a:gd name="T22" fmla="*/ 245 w 338"/>
              <a:gd name="T23" fmla="*/ 141 h 453"/>
              <a:gd name="T24" fmla="*/ 235 w 338"/>
              <a:gd name="T25" fmla="*/ 164 h 453"/>
              <a:gd name="T26" fmla="*/ 219 w 338"/>
              <a:gd name="T27" fmla="*/ 181 h 453"/>
              <a:gd name="T28" fmla="*/ 214 w 338"/>
              <a:gd name="T29" fmla="*/ 200 h 453"/>
              <a:gd name="T30" fmla="*/ 221 w 338"/>
              <a:gd name="T31" fmla="*/ 218 h 453"/>
              <a:gd name="T32" fmla="*/ 241 w 338"/>
              <a:gd name="T33" fmla="*/ 211 h 453"/>
              <a:gd name="T34" fmla="*/ 251 w 338"/>
              <a:gd name="T35" fmla="*/ 189 h 453"/>
              <a:gd name="T36" fmla="*/ 262 w 338"/>
              <a:gd name="T37" fmla="*/ 175 h 453"/>
              <a:gd name="T38" fmla="*/ 278 w 338"/>
              <a:gd name="T39" fmla="*/ 167 h 453"/>
              <a:gd name="T40" fmla="*/ 294 w 338"/>
              <a:gd name="T41" fmla="*/ 168 h 453"/>
              <a:gd name="T42" fmla="*/ 306 w 338"/>
              <a:gd name="T43" fmla="*/ 186 h 453"/>
              <a:gd name="T44" fmla="*/ 319 w 338"/>
              <a:gd name="T45" fmla="*/ 205 h 453"/>
              <a:gd name="T46" fmla="*/ 322 w 338"/>
              <a:gd name="T47" fmla="*/ 227 h 453"/>
              <a:gd name="T48" fmla="*/ 327 w 338"/>
              <a:gd name="T49" fmla="*/ 246 h 453"/>
              <a:gd name="T50" fmla="*/ 338 w 338"/>
              <a:gd name="T51" fmla="*/ 267 h 453"/>
              <a:gd name="T52" fmla="*/ 338 w 338"/>
              <a:gd name="T53" fmla="*/ 308 h 453"/>
              <a:gd name="T54" fmla="*/ 322 w 338"/>
              <a:gd name="T55" fmla="*/ 319 h 453"/>
              <a:gd name="T56" fmla="*/ 311 w 338"/>
              <a:gd name="T57" fmla="*/ 337 h 453"/>
              <a:gd name="T58" fmla="*/ 308 w 338"/>
              <a:gd name="T59" fmla="*/ 359 h 453"/>
              <a:gd name="T60" fmla="*/ 302 w 338"/>
              <a:gd name="T61" fmla="*/ 391 h 453"/>
              <a:gd name="T62" fmla="*/ 289 w 338"/>
              <a:gd name="T63" fmla="*/ 415 h 453"/>
              <a:gd name="T64" fmla="*/ 267 w 338"/>
              <a:gd name="T65" fmla="*/ 427 h 453"/>
              <a:gd name="T66" fmla="*/ 227 w 338"/>
              <a:gd name="T67" fmla="*/ 435 h 453"/>
              <a:gd name="T68" fmla="*/ 176 w 338"/>
              <a:gd name="T69" fmla="*/ 440 h 453"/>
              <a:gd name="T70" fmla="*/ 151 w 338"/>
              <a:gd name="T71" fmla="*/ 435 h 453"/>
              <a:gd name="T72" fmla="*/ 86 w 338"/>
              <a:gd name="T73" fmla="*/ 445 h 453"/>
              <a:gd name="T74" fmla="*/ 0 w 338"/>
              <a:gd name="T75" fmla="*/ 453 h 453"/>
              <a:gd name="T76" fmla="*/ 27 w 338"/>
              <a:gd name="T77" fmla="*/ 411 h 453"/>
              <a:gd name="T78" fmla="*/ 38 w 338"/>
              <a:gd name="T79" fmla="*/ 362 h 453"/>
              <a:gd name="T80" fmla="*/ 43 w 338"/>
              <a:gd name="T81" fmla="*/ 308 h 453"/>
              <a:gd name="T82" fmla="*/ 27 w 338"/>
              <a:gd name="T83" fmla="*/ 276 h 453"/>
              <a:gd name="T84" fmla="*/ 13 w 338"/>
              <a:gd name="T85" fmla="*/ 248 h 453"/>
              <a:gd name="T86" fmla="*/ 13 w 338"/>
              <a:gd name="T87" fmla="*/ 218 h 453"/>
              <a:gd name="T88" fmla="*/ 14 w 338"/>
              <a:gd name="T89" fmla="*/ 183 h 453"/>
              <a:gd name="T90" fmla="*/ 27 w 338"/>
              <a:gd name="T91" fmla="*/ 114 h 453"/>
              <a:gd name="T92" fmla="*/ 41 w 338"/>
              <a:gd name="T93" fmla="*/ 92 h 453"/>
              <a:gd name="T94" fmla="*/ 60 w 338"/>
              <a:gd name="T95" fmla="*/ 78 h 453"/>
              <a:gd name="T96" fmla="*/ 65 w 338"/>
              <a:gd name="T97" fmla="*/ 98 h 453"/>
              <a:gd name="T98" fmla="*/ 73 w 338"/>
              <a:gd name="T99" fmla="*/ 100 h 453"/>
              <a:gd name="T100" fmla="*/ 81 w 338"/>
              <a:gd name="T101" fmla="*/ 60 h 453"/>
              <a:gd name="T102" fmla="*/ 97 w 338"/>
              <a:gd name="T103" fmla="*/ 49 h 453"/>
              <a:gd name="T104" fmla="*/ 106 w 338"/>
              <a:gd name="T105" fmla="*/ 33 h 453"/>
              <a:gd name="T106" fmla="*/ 98 w 338"/>
              <a:gd name="T107" fmla="*/ 13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453"/>
              <a:gd name="T164" fmla="*/ 338 w 338"/>
              <a:gd name="T165" fmla="*/ 453 h 4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453">
                <a:moveTo>
                  <a:pt x="108" y="3"/>
                </a:moveTo>
                <a:lnTo>
                  <a:pt x="116" y="5"/>
                </a:lnTo>
                <a:lnTo>
                  <a:pt x="121" y="0"/>
                </a:lnTo>
                <a:lnTo>
                  <a:pt x="127" y="2"/>
                </a:lnTo>
                <a:lnTo>
                  <a:pt x="132" y="5"/>
                </a:lnTo>
                <a:lnTo>
                  <a:pt x="140" y="3"/>
                </a:lnTo>
                <a:lnTo>
                  <a:pt x="144" y="6"/>
                </a:lnTo>
                <a:lnTo>
                  <a:pt x="148" y="3"/>
                </a:lnTo>
                <a:lnTo>
                  <a:pt x="151" y="3"/>
                </a:lnTo>
                <a:lnTo>
                  <a:pt x="156" y="5"/>
                </a:lnTo>
                <a:lnTo>
                  <a:pt x="162" y="9"/>
                </a:lnTo>
                <a:lnTo>
                  <a:pt x="165" y="11"/>
                </a:lnTo>
                <a:lnTo>
                  <a:pt x="170" y="16"/>
                </a:lnTo>
                <a:lnTo>
                  <a:pt x="175" y="17"/>
                </a:lnTo>
                <a:lnTo>
                  <a:pt x="181" y="19"/>
                </a:lnTo>
                <a:lnTo>
                  <a:pt x="184" y="22"/>
                </a:lnTo>
                <a:lnTo>
                  <a:pt x="190" y="22"/>
                </a:lnTo>
                <a:lnTo>
                  <a:pt x="194" y="25"/>
                </a:lnTo>
                <a:lnTo>
                  <a:pt x="198" y="27"/>
                </a:lnTo>
                <a:lnTo>
                  <a:pt x="203" y="30"/>
                </a:lnTo>
                <a:lnTo>
                  <a:pt x="208" y="30"/>
                </a:lnTo>
                <a:lnTo>
                  <a:pt x="214" y="30"/>
                </a:lnTo>
                <a:lnTo>
                  <a:pt x="218" y="33"/>
                </a:lnTo>
                <a:lnTo>
                  <a:pt x="222" y="37"/>
                </a:lnTo>
                <a:lnTo>
                  <a:pt x="224" y="40"/>
                </a:lnTo>
                <a:lnTo>
                  <a:pt x="229" y="44"/>
                </a:lnTo>
                <a:lnTo>
                  <a:pt x="232" y="46"/>
                </a:lnTo>
                <a:lnTo>
                  <a:pt x="232" y="49"/>
                </a:lnTo>
                <a:lnTo>
                  <a:pt x="235" y="52"/>
                </a:lnTo>
                <a:lnTo>
                  <a:pt x="235" y="56"/>
                </a:lnTo>
                <a:lnTo>
                  <a:pt x="232" y="60"/>
                </a:lnTo>
                <a:lnTo>
                  <a:pt x="230" y="65"/>
                </a:lnTo>
                <a:lnTo>
                  <a:pt x="230" y="68"/>
                </a:lnTo>
                <a:lnTo>
                  <a:pt x="230" y="73"/>
                </a:lnTo>
                <a:lnTo>
                  <a:pt x="233" y="76"/>
                </a:lnTo>
                <a:lnTo>
                  <a:pt x="235" y="78"/>
                </a:lnTo>
                <a:lnTo>
                  <a:pt x="237" y="84"/>
                </a:lnTo>
                <a:lnTo>
                  <a:pt x="240" y="89"/>
                </a:lnTo>
                <a:lnTo>
                  <a:pt x="240" y="94"/>
                </a:lnTo>
                <a:lnTo>
                  <a:pt x="243" y="98"/>
                </a:lnTo>
                <a:lnTo>
                  <a:pt x="245" y="105"/>
                </a:lnTo>
                <a:lnTo>
                  <a:pt x="245" y="111"/>
                </a:lnTo>
                <a:lnTo>
                  <a:pt x="248" y="116"/>
                </a:lnTo>
                <a:lnTo>
                  <a:pt x="248" y="121"/>
                </a:lnTo>
                <a:lnTo>
                  <a:pt x="251" y="125"/>
                </a:lnTo>
                <a:lnTo>
                  <a:pt x="249" y="132"/>
                </a:lnTo>
                <a:lnTo>
                  <a:pt x="248" y="137"/>
                </a:lnTo>
                <a:lnTo>
                  <a:pt x="245" y="141"/>
                </a:lnTo>
                <a:lnTo>
                  <a:pt x="241" y="146"/>
                </a:lnTo>
                <a:lnTo>
                  <a:pt x="240" y="152"/>
                </a:lnTo>
                <a:lnTo>
                  <a:pt x="238" y="157"/>
                </a:lnTo>
                <a:lnTo>
                  <a:pt x="235" y="164"/>
                </a:lnTo>
                <a:lnTo>
                  <a:pt x="232" y="167"/>
                </a:lnTo>
                <a:lnTo>
                  <a:pt x="227" y="172"/>
                </a:lnTo>
                <a:lnTo>
                  <a:pt x="222" y="176"/>
                </a:lnTo>
                <a:lnTo>
                  <a:pt x="219" y="181"/>
                </a:lnTo>
                <a:lnTo>
                  <a:pt x="216" y="186"/>
                </a:lnTo>
                <a:lnTo>
                  <a:pt x="216" y="192"/>
                </a:lnTo>
                <a:lnTo>
                  <a:pt x="214" y="195"/>
                </a:lnTo>
                <a:lnTo>
                  <a:pt x="214" y="200"/>
                </a:lnTo>
                <a:lnTo>
                  <a:pt x="214" y="206"/>
                </a:lnTo>
                <a:lnTo>
                  <a:pt x="214" y="211"/>
                </a:lnTo>
                <a:lnTo>
                  <a:pt x="216" y="214"/>
                </a:lnTo>
                <a:lnTo>
                  <a:pt x="221" y="218"/>
                </a:lnTo>
                <a:lnTo>
                  <a:pt x="225" y="218"/>
                </a:lnTo>
                <a:lnTo>
                  <a:pt x="232" y="219"/>
                </a:lnTo>
                <a:lnTo>
                  <a:pt x="235" y="214"/>
                </a:lnTo>
                <a:lnTo>
                  <a:pt x="241" y="211"/>
                </a:lnTo>
                <a:lnTo>
                  <a:pt x="248" y="205"/>
                </a:lnTo>
                <a:lnTo>
                  <a:pt x="249" y="199"/>
                </a:lnTo>
                <a:lnTo>
                  <a:pt x="249" y="194"/>
                </a:lnTo>
                <a:lnTo>
                  <a:pt x="251" y="189"/>
                </a:lnTo>
                <a:lnTo>
                  <a:pt x="252" y="184"/>
                </a:lnTo>
                <a:lnTo>
                  <a:pt x="252" y="178"/>
                </a:lnTo>
                <a:lnTo>
                  <a:pt x="256" y="176"/>
                </a:lnTo>
                <a:lnTo>
                  <a:pt x="262" y="175"/>
                </a:lnTo>
                <a:lnTo>
                  <a:pt x="265" y="172"/>
                </a:lnTo>
                <a:lnTo>
                  <a:pt x="270" y="172"/>
                </a:lnTo>
                <a:lnTo>
                  <a:pt x="275" y="168"/>
                </a:lnTo>
                <a:lnTo>
                  <a:pt x="278" y="167"/>
                </a:lnTo>
                <a:lnTo>
                  <a:pt x="281" y="164"/>
                </a:lnTo>
                <a:lnTo>
                  <a:pt x="284" y="164"/>
                </a:lnTo>
                <a:lnTo>
                  <a:pt x="291" y="165"/>
                </a:lnTo>
                <a:lnTo>
                  <a:pt x="294" y="168"/>
                </a:lnTo>
                <a:lnTo>
                  <a:pt x="297" y="173"/>
                </a:lnTo>
                <a:lnTo>
                  <a:pt x="299" y="179"/>
                </a:lnTo>
                <a:lnTo>
                  <a:pt x="302" y="183"/>
                </a:lnTo>
                <a:lnTo>
                  <a:pt x="306" y="186"/>
                </a:lnTo>
                <a:lnTo>
                  <a:pt x="310" y="192"/>
                </a:lnTo>
                <a:lnTo>
                  <a:pt x="313" y="197"/>
                </a:lnTo>
                <a:lnTo>
                  <a:pt x="316" y="202"/>
                </a:lnTo>
                <a:lnTo>
                  <a:pt x="319" y="205"/>
                </a:lnTo>
                <a:lnTo>
                  <a:pt x="319" y="211"/>
                </a:lnTo>
                <a:lnTo>
                  <a:pt x="319" y="216"/>
                </a:lnTo>
                <a:lnTo>
                  <a:pt x="322" y="221"/>
                </a:lnTo>
                <a:lnTo>
                  <a:pt x="322" y="227"/>
                </a:lnTo>
                <a:lnTo>
                  <a:pt x="322" y="232"/>
                </a:lnTo>
                <a:lnTo>
                  <a:pt x="324" y="238"/>
                </a:lnTo>
                <a:lnTo>
                  <a:pt x="326" y="243"/>
                </a:lnTo>
                <a:lnTo>
                  <a:pt x="327" y="246"/>
                </a:lnTo>
                <a:lnTo>
                  <a:pt x="329" y="251"/>
                </a:lnTo>
                <a:lnTo>
                  <a:pt x="332" y="256"/>
                </a:lnTo>
                <a:lnTo>
                  <a:pt x="337" y="259"/>
                </a:lnTo>
                <a:lnTo>
                  <a:pt x="338" y="267"/>
                </a:lnTo>
                <a:lnTo>
                  <a:pt x="338" y="275"/>
                </a:lnTo>
                <a:lnTo>
                  <a:pt x="338" y="286"/>
                </a:lnTo>
                <a:lnTo>
                  <a:pt x="338" y="297"/>
                </a:lnTo>
                <a:lnTo>
                  <a:pt x="338" y="308"/>
                </a:lnTo>
                <a:lnTo>
                  <a:pt x="337" y="315"/>
                </a:lnTo>
                <a:lnTo>
                  <a:pt x="333" y="319"/>
                </a:lnTo>
                <a:lnTo>
                  <a:pt x="327" y="318"/>
                </a:lnTo>
                <a:lnTo>
                  <a:pt x="322" y="319"/>
                </a:lnTo>
                <a:lnTo>
                  <a:pt x="318" y="324"/>
                </a:lnTo>
                <a:lnTo>
                  <a:pt x="314" y="326"/>
                </a:lnTo>
                <a:lnTo>
                  <a:pt x="313" y="329"/>
                </a:lnTo>
                <a:lnTo>
                  <a:pt x="311" y="337"/>
                </a:lnTo>
                <a:lnTo>
                  <a:pt x="310" y="342"/>
                </a:lnTo>
                <a:lnTo>
                  <a:pt x="313" y="348"/>
                </a:lnTo>
                <a:lnTo>
                  <a:pt x="313" y="354"/>
                </a:lnTo>
                <a:lnTo>
                  <a:pt x="308" y="359"/>
                </a:lnTo>
                <a:lnTo>
                  <a:pt x="305" y="365"/>
                </a:lnTo>
                <a:lnTo>
                  <a:pt x="303" y="373"/>
                </a:lnTo>
                <a:lnTo>
                  <a:pt x="302" y="380"/>
                </a:lnTo>
                <a:lnTo>
                  <a:pt x="302" y="391"/>
                </a:lnTo>
                <a:lnTo>
                  <a:pt x="302" y="397"/>
                </a:lnTo>
                <a:lnTo>
                  <a:pt x="297" y="402"/>
                </a:lnTo>
                <a:lnTo>
                  <a:pt x="292" y="410"/>
                </a:lnTo>
                <a:lnTo>
                  <a:pt x="289" y="415"/>
                </a:lnTo>
                <a:lnTo>
                  <a:pt x="286" y="419"/>
                </a:lnTo>
                <a:lnTo>
                  <a:pt x="283" y="424"/>
                </a:lnTo>
                <a:lnTo>
                  <a:pt x="279" y="429"/>
                </a:lnTo>
                <a:lnTo>
                  <a:pt x="267" y="427"/>
                </a:lnTo>
                <a:lnTo>
                  <a:pt x="260" y="432"/>
                </a:lnTo>
                <a:lnTo>
                  <a:pt x="251" y="432"/>
                </a:lnTo>
                <a:lnTo>
                  <a:pt x="235" y="432"/>
                </a:lnTo>
                <a:lnTo>
                  <a:pt x="227" y="435"/>
                </a:lnTo>
                <a:lnTo>
                  <a:pt x="211" y="437"/>
                </a:lnTo>
                <a:lnTo>
                  <a:pt x="194" y="437"/>
                </a:lnTo>
                <a:lnTo>
                  <a:pt x="189" y="442"/>
                </a:lnTo>
                <a:lnTo>
                  <a:pt x="176" y="440"/>
                </a:lnTo>
                <a:lnTo>
                  <a:pt x="170" y="442"/>
                </a:lnTo>
                <a:lnTo>
                  <a:pt x="167" y="437"/>
                </a:lnTo>
                <a:lnTo>
                  <a:pt x="160" y="437"/>
                </a:lnTo>
                <a:lnTo>
                  <a:pt x="151" y="435"/>
                </a:lnTo>
                <a:lnTo>
                  <a:pt x="143" y="440"/>
                </a:lnTo>
                <a:lnTo>
                  <a:pt x="108" y="440"/>
                </a:lnTo>
                <a:lnTo>
                  <a:pt x="95" y="442"/>
                </a:lnTo>
                <a:lnTo>
                  <a:pt x="86" y="445"/>
                </a:lnTo>
                <a:lnTo>
                  <a:pt x="63" y="448"/>
                </a:lnTo>
                <a:lnTo>
                  <a:pt x="48" y="450"/>
                </a:lnTo>
                <a:lnTo>
                  <a:pt x="25" y="450"/>
                </a:lnTo>
                <a:lnTo>
                  <a:pt x="0" y="453"/>
                </a:lnTo>
                <a:lnTo>
                  <a:pt x="14" y="435"/>
                </a:lnTo>
                <a:lnTo>
                  <a:pt x="20" y="427"/>
                </a:lnTo>
                <a:lnTo>
                  <a:pt x="24" y="419"/>
                </a:lnTo>
                <a:lnTo>
                  <a:pt x="27" y="411"/>
                </a:lnTo>
                <a:lnTo>
                  <a:pt x="28" y="403"/>
                </a:lnTo>
                <a:lnTo>
                  <a:pt x="30" y="392"/>
                </a:lnTo>
                <a:lnTo>
                  <a:pt x="36" y="375"/>
                </a:lnTo>
                <a:lnTo>
                  <a:pt x="38" y="362"/>
                </a:lnTo>
                <a:lnTo>
                  <a:pt x="41" y="351"/>
                </a:lnTo>
                <a:lnTo>
                  <a:pt x="43" y="337"/>
                </a:lnTo>
                <a:lnTo>
                  <a:pt x="43" y="322"/>
                </a:lnTo>
                <a:lnTo>
                  <a:pt x="43" y="308"/>
                </a:lnTo>
                <a:lnTo>
                  <a:pt x="40" y="299"/>
                </a:lnTo>
                <a:lnTo>
                  <a:pt x="36" y="291"/>
                </a:lnTo>
                <a:lnTo>
                  <a:pt x="32" y="286"/>
                </a:lnTo>
                <a:lnTo>
                  <a:pt x="27" y="276"/>
                </a:lnTo>
                <a:lnTo>
                  <a:pt x="22" y="268"/>
                </a:lnTo>
                <a:lnTo>
                  <a:pt x="17" y="261"/>
                </a:lnTo>
                <a:lnTo>
                  <a:pt x="16" y="254"/>
                </a:lnTo>
                <a:lnTo>
                  <a:pt x="13" y="248"/>
                </a:lnTo>
                <a:lnTo>
                  <a:pt x="8" y="241"/>
                </a:lnTo>
                <a:lnTo>
                  <a:pt x="8" y="232"/>
                </a:lnTo>
                <a:lnTo>
                  <a:pt x="9" y="224"/>
                </a:lnTo>
                <a:lnTo>
                  <a:pt x="13" y="218"/>
                </a:lnTo>
                <a:lnTo>
                  <a:pt x="14" y="210"/>
                </a:lnTo>
                <a:lnTo>
                  <a:pt x="13" y="202"/>
                </a:lnTo>
                <a:lnTo>
                  <a:pt x="13" y="192"/>
                </a:lnTo>
                <a:lnTo>
                  <a:pt x="14" y="183"/>
                </a:lnTo>
                <a:lnTo>
                  <a:pt x="24" y="175"/>
                </a:lnTo>
                <a:lnTo>
                  <a:pt x="22" y="127"/>
                </a:lnTo>
                <a:lnTo>
                  <a:pt x="25" y="119"/>
                </a:lnTo>
                <a:lnTo>
                  <a:pt x="27" y="114"/>
                </a:lnTo>
                <a:lnTo>
                  <a:pt x="28" y="105"/>
                </a:lnTo>
                <a:lnTo>
                  <a:pt x="30" y="100"/>
                </a:lnTo>
                <a:lnTo>
                  <a:pt x="35" y="98"/>
                </a:lnTo>
                <a:lnTo>
                  <a:pt x="41" y="92"/>
                </a:lnTo>
                <a:lnTo>
                  <a:pt x="48" y="87"/>
                </a:lnTo>
                <a:lnTo>
                  <a:pt x="52" y="83"/>
                </a:lnTo>
                <a:lnTo>
                  <a:pt x="55" y="79"/>
                </a:lnTo>
                <a:lnTo>
                  <a:pt x="60" y="78"/>
                </a:lnTo>
                <a:lnTo>
                  <a:pt x="63" y="83"/>
                </a:lnTo>
                <a:lnTo>
                  <a:pt x="63" y="87"/>
                </a:lnTo>
                <a:lnTo>
                  <a:pt x="63" y="92"/>
                </a:lnTo>
                <a:lnTo>
                  <a:pt x="65" y="98"/>
                </a:lnTo>
                <a:lnTo>
                  <a:pt x="65" y="103"/>
                </a:lnTo>
                <a:lnTo>
                  <a:pt x="67" y="106"/>
                </a:lnTo>
                <a:lnTo>
                  <a:pt x="71" y="106"/>
                </a:lnTo>
                <a:lnTo>
                  <a:pt x="73" y="100"/>
                </a:lnTo>
                <a:lnTo>
                  <a:pt x="75" y="95"/>
                </a:lnTo>
                <a:lnTo>
                  <a:pt x="79" y="91"/>
                </a:lnTo>
                <a:lnTo>
                  <a:pt x="81" y="86"/>
                </a:lnTo>
                <a:lnTo>
                  <a:pt x="81" y="60"/>
                </a:lnTo>
                <a:lnTo>
                  <a:pt x="86" y="56"/>
                </a:lnTo>
                <a:lnTo>
                  <a:pt x="90" y="52"/>
                </a:lnTo>
                <a:lnTo>
                  <a:pt x="92" y="54"/>
                </a:lnTo>
                <a:lnTo>
                  <a:pt x="97" y="49"/>
                </a:lnTo>
                <a:lnTo>
                  <a:pt x="103" y="46"/>
                </a:lnTo>
                <a:lnTo>
                  <a:pt x="108" y="43"/>
                </a:lnTo>
                <a:lnTo>
                  <a:pt x="111" y="38"/>
                </a:lnTo>
                <a:lnTo>
                  <a:pt x="106" y="33"/>
                </a:lnTo>
                <a:lnTo>
                  <a:pt x="102" y="29"/>
                </a:lnTo>
                <a:lnTo>
                  <a:pt x="98" y="22"/>
                </a:lnTo>
                <a:lnTo>
                  <a:pt x="98" y="16"/>
                </a:lnTo>
                <a:lnTo>
                  <a:pt x="98" y="13"/>
                </a:lnTo>
                <a:lnTo>
                  <a:pt x="102" y="9"/>
                </a:lnTo>
                <a:lnTo>
                  <a:pt x="105" y="5"/>
                </a:lnTo>
                <a:lnTo>
                  <a:pt x="108" y="3"/>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55" name="Freeform 31"/>
          <p:cNvSpPr>
            <a:spLocks/>
          </p:cNvSpPr>
          <p:nvPr/>
        </p:nvSpPr>
        <p:spPr bwMode="auto">
          <a:xfrm>
            <a:off x="5367235" y="3163294"/>
            <a:ext cx="367012" cy="632825"/>
          </a:xfrm>
          <a:custGeom>
            <a:avLst/>
            <a:gdLst>
              <a:gd name="T0" fmla="*/ 26 w 272"/>
              <a:gd name="T1" fmla="*/ 35 h 469"/>
              <a:gd name="T2" fmla="*/ 43 w 272"/>
              <a:gd name="T3" fmla="*/ 35 h 469"/>
              <a:gd name="T4" fmla="*/ 61 w 272"/>
              <a:gd name="T5" fmla="*/ 19 h 469"/>
              <a:gd name="T6" fmla="*/ 100 w 272"/>
              <a:gd name="T7" fmla="*/ 13 h 469"/>
              <a:gd name="T8" fmla="*/ 140 w 272"/>
              <a:gd name="T9" fmla="*/ 10 h 469"/>
              <a:gd name="T10" fmla="*/ 177 w 272"/>
              <a:gd name="T11" fmla="*/ 5 h 469"/>
              <a:gd name="T12" fmla="*/ 213 w 272"/>
              <a:gd name="T13" fmla="*/ 3 h 469"/>
              <a:gd name="T14" fmla="*/ 237 w 272"/>
              <a:gd name="T15" fmla="*/ 7 h 469"/>
              <a:gd name="T16" fmla="*/ 261 w 272"/>
              <a:gd name="T17" fmla="*/ 297 h 469"/>
              <a:gd name="T18" fmla="*/ 267 w 272"/>
              <a:gd name="T19" fmla="*/ 308 h 469"/>
              <a:gd name="T20" fmla="*/ 272 w 272"/>
              <a:gd name="T21" fmla="*/ 323 h 469"/>
              <a:gd name="T22" fmla="*/ 258 w 272"/>
              <a:gd name="T23" fmla="*/ 331 h 469"/>
              <a:gd name="T24" fmla="*/ 248 w 272"/>
              <a:gd name="T25" fmla="*/ 340 h 469"/>
              <a:gd name="T26" fmla="*/ 237 w 272"/>
              <a:gd name="T27" fmla="*/ 342 h 469"/>
              <a:gd name="T28" fmla="*/ 224 w 272"/>
              <a:gd name="T29" fmla="*/ 339 h 469"/>
              <a:gd name="T30" fmla="*/ 220 w 272"/>
              <a:gd name="T31" fmla="*/ 350 h 469"/>
              <a:gd name="T32" fmla="*/ 224 w 272"/>
              <a:gd name="T33" fmla="*/ 359 h 469"/>
              <a:gd name="T34" fmla="*/ 215 w 272"/>
              <a:gd name="T35" fmla="*/ 367 h 469"/>
              <a:gd name="T36" fmla="*/ 207 w 272"/>
              <a:gd name="T37" fmla="*/ 378 h 469"/>
              <a:gd name="T38" fmla="*/ 197 w 272"/>
              <a:gd name="T39" fmla="*/ 393 h 469"/>
              <a:gd name="T40" fmla="*/ 186 w 272"/>
              <a:gd name="T41" fmla="*/ 409 h 469"/>
              <a:gd name="T42" fmla="*/ 181 w 272"/>
              <a:gd name="T43" fmla="*/ 426 h 469"/>
              <a:gd name="T44" fmla="*/ 166 w 272"/>
              <a:gd name="T45" fmla="*/ 429 h 469"/>
              <a:gd name="T46" fmla="*/ 151 w 272"/>
              <a:gd name="T47" fmla="*/ 415 h 469"/>
              <a:gd name="T48" fmla="*/ 137 w 272"/>
              <a:gd name="T49" fmla="*/ 418 h 469"/>
              <a:gd name="T50" fmla="*/ 134 w 272"/>
              <a:gd name="T51" fmla="*/ 436 h 469"/>
              <a:gd name="T52" fmla="*/ 124 w 272"/>
              <a:gd name="T53" fmla="*/ 447 h 469"/>
              <a:gd name="T54" fmla="*/ 112 w 272"/>
              <a:gd name="T55" fmla="*/ 440 h 469"/>
              <a:gd name="T56" fmla="*/ 99 w 272"/>
              <a:gd name="T57" fmla="*/ 437 h 469"/>
              <a:gd name="T58" fmla="*/ 91 w 272"/>
              <a:gd name="T59" fmla="*/ 448 h 469"/>
              <a:gd name="T60" fmla="*/ 84 w 272"/>
              <a:gd name="T61" fmla="*/ 458 h 469"/>
              <a:gd name="T62" fmla="*/ 72 w 272"/>
              <a:gd name="T63" fmla="*/ 450 h 469"/>
              <a:gd name="T64" fmla="*/ 53 w 272"/>
              <a:gd name="T65" fmla="*/ 445 h 469"/>
              <a:gd name="T66" fmla="*/ 40 w 272"/>
              <a:gd name="T67" fmla="*/ 458 h 469"/>
              <a:gd name="T68" fmla="*/ 24 w 272"/>
              <a:gd name="T69" fmla="*/ 451 h 469"/>
              <a:gd name="T70" fmla="*/ 15 w 272"/>
              <a:gd name="T71" fmla="*/ 464 h 469"/>
              <a:gd name="T72" fmla="*/ 0 w 272"/>
              <a:gd name="T73" fmla="*/ 458 h 469"/>
              <a:gd name="T74" fmla="*/ 3 w 272"/>
              <a:gd name="T75" fmla="*/ 444 h 469"/>
              <a:gd name="T76" fmla="*/ 10 w 272"/>
              <a:gd name="T77" fmla="*/ 428 h 469"/>
              <a:gd name="T78" fmla="*/ 7 w 272"/>
              <a:gd name="T79" fmla="*/ 418 h 469"/>
              <a:gd name="T80" fmla="*/ 15 w 272"/>
              <a:gd name="T81" fmla="*/ 409 h 469"/>
              <a:gd name="T82" fmla="*/ 21 w 272"/>
              <a:gd name="T83" fmla="*/ 397 h 469"/>
              <a:gd name="T84" fmla="*/ 30 w 272"/>
              <a:gd name="T85" fmla="*/ 386 h 469"/>
              <a:gd name="T86" fmla="*/ 35 w 272"/>
              <a:gd name="T87" fmla="*/ 370 h 469"/>
              <a:gd name="T88" fmla="*/ 45 w 272"/>
              <a:gd name="T89" fmla="*/ 355 h 469"/>
              <a:gd name="T90" fmla="*/ 38 w 272"/>
              <a:gd name="T91" fmla="*/ 340 h 469"/>
              <a:gd name="T92" fmla="*/ 32 w 272"/>
              <a:gd name="T93" fmla="*/ 326 h 469"/>
              <a:gd name="T94" fmla="*/ 29 w 272"/>
              <a:gd name="T95" fmla="*/ 302 h 469"/>
              <a:gd name="T96" fmla="*/ 35 w 272"/>
              <a:gd name="T97" fmla="*/ 288 h 469"/>
              <a:gd name="T98" fmla="*/ 24 w 272"/>
              <a:gd name="T99" fmla="*/ 178 h 469"/>
              <a:gd name="T100" fmla="*/ 13 w 272"/>
              <a:gd name="T101" fmla="*/ 32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469"/>
              <a:gd name="T155" fmla="*/ 272 w 272"/>
              <a:gd name="T156" fmla="*/ 469 h 4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469">
                <a:moveTo>
                  <a:pt x="13" y="32"/>
                </a:moveTo>
                <a:lnTo>
                  <a:pt x="19" y="34"/>
                </a:lnTo>
                <a:lnTo>
                  <a:pt x="26" y="35"/>
                </a:lnTo>
                <a:lnTo>
                  <a:pt x="32" y="35"/>
                </a:lnTo>
                <a:lnTo>
                  <a:pt x="37" y="37"/>
                </a:lnTo>
                <a:lnTo>
                  <a:pt x="43" y="35"/>
                </a:lnTo>
                <a:lnTo>
                  <a:pt x="50" y="30"/>
                </a:lnTo>
                <a:lnTo>
                  <a:pt x="54" y="26"/>
                </a:lnTo>
                <a:lnTo>
                  <a:pt x="61" y="19"/>
                </a:lnTo>
                <a:lnTo>
                  <a:pt x="64" y="16"/>
                </a:lnTo>
                <a:lnTo>
                  <a:pt x="89" y="15"/>
                </a:lnTo>
                <a:lnTo>
                  <a:pt x="100" y="13"/>
                </a:lnTo>
                <a:lnTo>
                  <a:pt x="115" y="15"/>
                </a:lnTo>
                <a:lnTo>
                  <a:pt x="129" y="11"/>
                </a:lnTo>
                <a:lnTo>
                  <a:pt x="140" y="10"/>
                </a:lnTo>
                <a:lnTo>
                  <a:pt x="150" y="11"/>
                </a:lnTo>
                <a:lnTo>
                  <a:pt x="158" y="7"/>
                </a:lnTo>
                <a:lnTo>
                  <a:pt x="177" y="5"/>
                </a:lnTo>
                <a:lnTo>
                  <a:pt x="189" y="3"/>
                </a:lnTo>
                <a:lnTo>
                  <a:pt x="204" y="5"/>
                </a:lnTo>
                <a:lnTo>
                  <a:pt x="213" y="3"/>
                </a:lnTo>
                <a:lnTo>
                  <a:pt x="224" y="0"/>
                </a:lnTo>
                <a:lnTo>
                  <a:pt x="232" y="2"/>
                </a:lnTo>
                <a:lnTo>
                  <a:pt x="237" y="7"/>
                </a:lnTo>
                <a:lnTo>
                  <a:pt x="264" y="288"/>
                </a:lnTo>
                <a:lnTo>
                  <a:pt x="264" y="293"/>
                </a:lnTo>
                <a:lnTo>
                  <a:pt x="261" y="297"/>
                </a:lnTo>
                <a:lnTo>
                  <a:pt x="259" y="301"/>
                </a:lnTo>
                <a:lnTo>
                  <a:pt x="261" y="304"/>
                </a:lnTo>
                <a:lnTo>
                  <a:pt x="267" y="308"/>
                </a:lnTo>
                <a:lnTo>
                  <a:pt x="267" y="312"/>
                </a:lnTo>
                <a:lnTo>
                  <a:pt x="269" y="320"/>
                </a:lnTo>
                <a:lnTo>
                  <a:pt x="272" y="323"/>
                </a:lnTo>
                <a:lnTo>
                  <a:pt x="270" y="328"/>
                </a:lnTo>
                <a:lnTo>
                  <a:pt x="264" y="331"/>
                </a:lnTo>
                <a:lnTo>
                  <a:pt x="258" y="331"/>
                </a:lnTo>
                <a:lnTo>
                  <a:pt x="251" y="331"/>
                </a:lnTo>
                <a:lnTo>
                  <a:pt x="250" y="335"/>
                </a:lnTo>
                <a:lnTo>
                  <a:pt x="248" y="340"/>
                </a:lnTo>
                <a:lnTo>
                  <a:pt x="242" y="340"/>
                </a:lnTo>
                <a:lnTo>
                  <a:pt x="240" y="343"/>
                </a:lnTo>
                <a:lnTo>
                  <a:pt x="237" y="342"/>
                </a:lnTo>
                <a:lnTo>
                  <a:pt x="234" y="340"/>
                </a:lnTo>
                <a:lnTo>
                  <a:pt x="229" y="339"/>
                </a:lnTo>
                <a:lnTo>
                  <a:pt x="224" y="339"/>
                </a:lnTo>
                <a:lnTo>
                  <a:pt x="220" y="340"/>
                </a:lnTo>
                <a:lnTo>
                  <a:pt x="218" y="343"/>
                </a:lnTo>
                <a:lnTo>
                  <a:pt x="220" y="350"/>
                </a:lnTo>
                <a:lnTo>
                  <a:pt x="218" y="355"/>
                </a:lnTo>
                <a:lnTo>
                  <a:pt x="223" y="358"/>
                </a:lnTo>
                <a:lnTo>
                  <a:pt x="224" y="359"/>
                </a:lnTo>
                <a:lnTo>
                  <a:pt x="223" y="362"/>
                </a:lnTo>
                <a:lnTo>
                  <a:pt x="218" y="364"/>
                </a:lnTo>
                <a:lnTo>
                  <a:pt x="215" y="367"/>
                </a:lnTo>
                <a:lnTo>
                  <a:pt x="212" y="370"/>
                </a:lnTo>
                <a:lnTo>
                  <a:pt x="208" y="375"/>
                </a:lnTo>
                <a:lnTo>
                  <a:pt x="207" y="378"/>
                </a:lnTo>
                <a:lnTo>
                  <a:pt x="204" y="382"/>
                </a:lnTo>
                <a:lnTo>
                  <a:pt x="199" y="386"/>
                </a:lnTo>
                <a:lnTo>
                  <a:pt x="197" y="393"/>
                </a:lnTo>
                <a:lnTo>
                  <a:pt x="189" y="397"/>
                </a:lnTo>
                <a:lnTo>
                  <a:pt x="186" y="404"/>
                </a:lnTo>
                <a:lnTo>
                  <a:pt x="186" y="409"/>
                </a:lnTo>
                <a:lnTo>
                  <a:pt x="185" y="417"/>
                </a:lnTo>
                <a:lnTo>
                  <a:pt x="183" y="421"/>
                </a:lnTo>
                <a:lnTo>
                  <a:pt x="181" y="426"/>
                </a:lnTo>
                <a:lnTo>
                  <a:pt x="177" y="429"/>
                </a:lnTo>
                <a:lnTo>
                  <a:pt x="172" y="432"/>
                </a:lnTo>
                <a:lnTo>
                  <a:pt x="166" y="429"/>
                </a:lnTo>
                <a:lnTo>
                  <a:pt x="161" y="426"/>
                </a:lnTo>
                <a:lnTo>
                  <a:pt x="154" y="420"/>
                </a:lnTo>
                <a:lnTo>
                  <a:pt x="151" y="415"/>
                </a:lnTo>
                <a:lnTo>
                  <a:pt x="145" y="410"/>
                </a:lnTo>
                <a:lnTo>
                  <a:pt x="140" y="413"/>
                </a:lnTo>
                <a:lnTo>
                  <a:pt x="137" y="418"/>
                </a:lnTo>
                <a:lnTo>
                  <a:pt x="134" y="424"/>
                </a:lnTo>
                <a:lnTo>
                  <a:pt x="134" y="431"/>
                </a:lnTo>
                <a:lnTo>
                  <a:pt x="134" y="436"/>
                </a:lnTo>
                <a:lnTo>
                  <a:pt x="131" y="439"/>
                </a:lnTo>
                <a:lnTo>
                  <a:pt x="127" y="444"/>
                </a:lnTo>
                <a:lnTo>
                  <a:pt x="124" y="447"/>
                </a:lnTo>
                <a:lnTo>
                  <a:pt x="119" y="447"/>
                </a:lnTo>
                <a:lnTo>
                  <a:pt x="115" y="442"/>
                </a:lnTo>
                <a:lnTo>
                  <a:pt x="112" y="440"/>
                </a:lnTo>
                <a:lnTo>
                  <a:pt x="107" y="437"/>
                </a:lnTo>
                <a:lnTo>
                  <a:pt x="104" y="436"/>
                </a:lnTo>
                <a:lnTo>
                  <a:pt x="99" y="437"/>
                </a:lnTo>
                <a:lnTo>
                  <a:pt x="96" y="439"/>
                </a:lnTo>
                <a:lnTo>
                  <a:pt x="94" y="445"/>
                </a:lnTo>
                <a:lnTo>
                  <a:pt x="91" y="448"/>
                </a:lnTo>
                <a:lnTo>
                  <a:pt x="89" y="450"/>
                </a:lnTo>
                <a:lnTo>
                  <a:pt x="86" y="455"/>
                </a:lnTo>
                <a:lnTo>
                  <a:pt x="84" y="458"/>
                </a:lnTo>
                <a:lnTo>
                  <a:pt x="80" y="458"/>
                </a:lnTo>
                <a:lnTo>
                  <a:pt x="78" y="455"/>
                </a:lnTo>
                <a:lnTo>
                  <a:pt x="72" y="450"/>
                </a:lnTo>
                <a:lnTo>
                  <a:pt x="65" y="448"/>
                </a:lnTo>
                <a:lnTo>
                  <a:pt x="57" y="445"/>
                </a:lnTo>
                <a:lnTo>
                  <a:pt x="53" y="445"/>
                </a:lnTo>
                <a:lnTo>
                  <a:pt x="48" y="448"/>
                </a:lnTo>
                <a:lnTo>
                  <a:pt x="43" y="453"/>
                </a:lnTo>
                <a:lnTo>
                  <a:pt x="40" y="458"/>
                </a:lnTo>
                <a:lnTo>
                  <a:pt x="35" y="455"/>
                </a:lnTo>
                <a:lnTo>
                  <a:pt x="30" y="453"/>
                </a:lnTo>
                <a:lnTo>
                  <a:pt x="24" y="451"/>
                </a:lnTo>
                <a:lnTo>
                  <a:pt x="19" y="455"/>
                </a:lnTo>
                <a:lnTo>
                  <a:pt x="16" y="458"/>
                </a:lnTo>
                <a:lnTo>
                  <a:pt x="15" y="464"/>
                </a:lnTo>
                <a:lnTo>
                  <a:pt x="8" y="469"/>
                </a:lnTo>
                <a:lnTo>
                  <a:pt x="2" y="467"/>
                </a:lnTo>
                <a:lnTo>
                  <a:pt x="0" y="458"/>
                </a:lnTo>
                <a:lnTo>
                  <a:pt x="3" y="455"/>
                </a:lnTo>
                <a:lnTo>
                  <a:pt x="3" y="450"/>
                </a:lnTo>
                <a:lnTo>
                  <a:pt x="3" y="444"/>
                </a:lnTo>
                <a:lnTo>
                  <a:pt x="3" y="437"/>
                </a:lnTo>
                <a:lnTo>
                  <a:pt x="7" y="434"/>
                </a:lnTo>
                <a:lnTo>
                  <a:pt x="10" y="428"/>
                </a:lnTo>
                <a:lnTo>
                  <a:pt x="11" y="426"/>
                </a:lnTo>
                <a:lnTo>
                  <a:pt x="10" y="421"/>
                </a:lnTo>
                <a:lnTo>
                  <a:pt x="7" y="418"/>
                </a:lnTo>
                <a:lnTo>
                  <a:pt x="8" y="413"/>
                </a:lnTo>
                <a:lnTo>
                  <a:pt x="11" y="412"/>
                </a:lnTo>
                <a:lnTo>
                  <a:pt x="15" y="409"/>
                </a:lnTo>
                <a:lnTo>
                  <a:pt x="18" y="407"/>
                </a:lnTo>
                <a:lnTo>
                  <a:pt x="19" y="402"/>
                </a:lnTo>
                <a:lnTo>
                  <a:pt x="21" y="397"/>
                </a:lnTo>
                <a:lnTo>
                  <a:pt x="23" y="391"/>
                </a:lnTo>
                <a:lnTo>
                  <a:pt x="27" y="390"/>
                </a:lnTo>
                <a:lnTo>
                  <a:pt x="30" y="386"/>
                </a:lnTo>
                <a:lnTo>
                  <a:pt x="32" y="382"/>
                </a:lnTo>
                <a:lnTo>
                  <a:pt x="32" y="378"/>
                </a:lnTo>
                <a:lnTo>
                  <a:pt x="35" y="370"/>
                </a:lnTo>
                <a:lnTo>
                  <a:pt x="38" y="366"/>
                </a:lnTo>
                <a:lnTo>
                  <a:pt x="42" y="358"/>
                </a:lnTo>
                <a:lnTo>
                  <a:pt x="45" y="355"/>
                </a:lnTo>
                <a:lnTo>
                  <a:pt x="43" y="350"/>
                </a:lnTo>
                <a:lnTo>
                  <a:pt x="42" y="347"/>
                </a:lnTo>
                <a:lnTo>
                  <a:pt x="38" y="340"/>
                </a:lnTo>
                <a:lnTo>
                  <a:pt x="40" y="335"/>
                </a:lnTo>
                <a:lnTo>
                  <a:pt x="35" y="331"/>
                </a:lnTo>
                <a:lnTo>
                  <a:pt x="32" y="326"/>
                </a:lnTo>
                <a:lnTo>
                  <a:pt x="29" y="318"/>
                </a:lnTo>
                <a:lnTo>
                  <a:pt x="27" y="310"/>
                </a:lnTo>
                <a:lnTo>
                  <a:pt x="29" y="302"/>
                </a:lnTo>
                <a:lnTo>
                  <a:pt x="29" y="299"/>
                </a:lnTo>
                <a:lnTo>
                  <a:pt x="30" y="293"/>
                </a:lnTo>
                <a:lnTo>
                  <a:pt x="35" y="288"/>
                </a:lnTo>
                <a:lnTo>
                  <a:pt x="37" y="283"/>
                </a:lnTo>
                <a:lnTo>
                  <a:pt x="30" y="226"/>
                </a:lnTo>
                <a:lnTo>
                  <a:pt x="24" y="178"/>
                </a:lnTo>
                <a:lnTo>
                  <a:pt x="21" y="124"/>
                </a:lnTo>
                <a:lnTo>
                  <a:pt x="13" y="34"/>
                </a:lnTo>
                <a:lnTo>
                  <a:pt x="13" y="32"/>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56" name="Freeform 33"/>
          <p:cNvSpPr>
            <a:spLocks/>
          </p:cNvSpPr>
          <p:nvPr/>
        </p:nvSpPr>
        <p:spPr bwMode="auto">
          <a:xfrm>
            <a:off x="4986731" y="4199563"/>
            <a:ext cx="415587" cy="720530"/>
          </a:xfrm>
          <a:custGeom>
            <a:avLst/>
            <a:gdLst>
              <a:gd name="T0" fmla="*/ 175 w 308"/>
              <a:gd name="T1" fmla="*/ 8 h 534"/>
              <a:gd name="T2" fmla="*/ 264 w 308"/>
              <a:gd name="T3" fmla="*/ 2 h 534"/>
              <a:gd name="T4" fmla="*/ 299 w 308"/>
              <a:gd name="T5" fmla="*/ 8 h 534"/>
              <a:gd name="T6" fmla="*/ 308 w 308"/>
              <a:gd name="T7" fmla="*/ 512 h 534"/>
              <a:gd name="T8" fmla="*/ 245 w 308"/>
              <a:gd name="T9" fmla="*/ 518 h 534"/>
              <a:gd name="T10" fmla="*/ 230 w 308"/>
              <a:gd name="T11" fmla="*/ 526 h 534"/>
              <a:gd name="T12" fmla="*/ 218 w 308"/>
              <a:gd name="T13" fmla="*/ 521 h 534"/>
              <a:gd name="T14" fmla="*/ 205 w 308"/>
              <a:gd name="T15" fmla="*/ 531 h 534"/>
              <a:gd name="T16" fmla="*/ 191 w 308"/>
              <a:gd name="T17" fmla="*/ 529 h 534"/>
              <a:gd name="T18" fmla="*/ 189 w 308"/>
              <a:gd name="T19" fmla="*/ 510 h 534"/>
              <a:gd name="T20" fmla="*/ 173 w 308"/>
              <a:gd name="T21" fmla="*/ 492 h 534"/>
              <a:gd name="T22" fmla="*/ 173 w 308"/>
              <a:gd name="T23" fmla="*/ 473 h 534"/>
              <a:gd name="T24" fmla="*/ 183 w 308"/>
              <a:gd name="T25" fmla="*/ 454 h 534"/>
              <a:gd name="T26" fmla="*/ 8 w 308"/>
              <a:gd name="T27" fmla="*/ 446 h 534"/>
              <a:gd name="T28" fmla="*/ 0 w 308"/>
              <a:gd name="T29" fmla="*/ 437 h 534"/>
              <a:gd name="T30" fmla="*/ 10 w 308"/>
              <a:gd name="T31" fmla="*/ 427 h 534"/>
              <a:gd name="T32" fmla="*/ 16 w 308"/>
              <a:gd name="T33" fmla="*/ 413 h 534"/>
              <a:gd name="T34" fmla="*/ 11 w 308"/>
              <a:gd name="T35" fmla="*/ 402 h 534"/>
              <a:gd name="T36" fmla="*/ 22 w 308"/>
              <a:gd name="T37" fmla="*/ 391 h 534"/>
              <a:gd name="T38" fmla="*/ 24 w 308"/>
              <a:gd name="T39" fmla="*/ 372 h 534"/>
              <a:gd name="T40" fmla="*/ 33 w 308"/>
              <a:gd name="T41" fmla="*/ 361 h 534"/>
              <a:gd name="T42" fmla="*/ 48 w 308"/>
              <a:gd name="T43" fmla="*/ 346 h 534"/>
              <a:gd name="T44" fmla="*/ 52 w 308"/>
              <a:gd name="T45" fmla="*/ 332 h 534"/>
              <a:gd name="T46" fmla="*/ 65 w 308"/>
              <a:gd name="T47" fmla="*/ 313 h 534"/>
              <a:gd name="T48" fmla="*/ 57 w 308"/>
              <a:gd name="T49" fmla="*/ 302 h 534"/>
              <a:gd name="T50" fmla="*/ 45 w 308"/>
              <a:gd name="T51" fmla="*/ 292 h 534"/>
              <a:gd name="T52" fmla="*/ 40 w 308"/>
              <a:gd name="T53" fmla="*/ 273 h 534"/>
              <a:gd name="T54" fmla="*/ 43 w 308"/>
              <a:gd name="T55" fmla="*/ 267 h 534"/>
              <a:gd name="T56" fmla="*/ 41 w 308"/>
              <a:gd name="T57" fmla="*/ 254 h 534"/>
              <a:gd name="T58" fmla="*/ 46 w 308"/>
              <a:gd name="T59" fmla="*/ 243 h 534"/>
              <a:gd name="T60" fmla="*/ 40 w 308"/>
              <a:gd name="T61" fmla="*/ 230 h 534"/>
              <a:gd name="T62" fmla="*/ 45 w 308"/>
              <a:gd name="T63" fmla="*/ 219 h 534"/>
              <a:gd name="T64" fmla="*/ 41 w 308"/>
              <a:gd name="T65" fmla="*/ 205 h 534"/>
              <a:gd name="T66" fmla="*/ 40 w 308"/>
              <a:gd name="T67" fmla="*/ 192 h 534"/>
              <a:gd name="T68" fmla="*/ 35 w 308"/>
              <a:gd name="T69" fmla="*/ 180 h 534"/>
              <a:gd name="T70" fmla="*/ 33 w 308"/>
              <a:gd name="T71" fmla="*/ 162 h 534"/>
              <a:gd name="T72" fmla="*/ 46 w 308"/>
              <a:gd name="T73" fmla="*/ 140 h 534"/>
              <a:gd name="T74" fmla="*/ 51 w 308"/>
              <a:gd name="T75" fmla="*/ 121 h 534"/>
              <a:gd name="T76" fmla="*/ 62 w 308"/>
              <a:gd name="T77" fmla="*/ 102 h 534"/>
              <a:gd name="T78" fmla="*/ 72 w 308"/>
              <a:gd name="T79" fmla="*/ 81 h 534"/>
              <a:gd name="T80" fmla="*/ 86 w 308"/>
              <a:gd name="T81" fmla="*/ 70 h 534"/>
              <a:gd name="T82" fmla="*/ 83 w 308"/>
              <a:gd name="T83" fmla="*/ 51 h 534"/>
              <a:gd name="T84" fmla="*/ 94 w 308"/>
              <a:gd name="T85" fmla="*/ 40 h 534"/>
              <a:gd name="T86" fmla="*/ 103 w 308"/>
              <a:gd name="T87" fmla="*/ 27 h 534"/>
              <a:gd name="T88" fmla="*/ 110 w 308"/>
              <a:gd name="T89" fmla="*/ 17 h 534"/>
              <a:gd name="T90" fmla="*/ 110 w 308"/>
              <a:gd name="T91" fmla="*/ 10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8"/>
              <a:gd name="T139" fmla="*/ 0 h 534"/>
              <a:gd name="T140" fmla="*/ 308 w 30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8" h="534">
                <a:moveTo>
                  <a:pt x="110" y="10"/>
                </a:moveTo>
                <a:lnTo>
                  <a:pt x="140" y="8"/>
                </a:lnTo>
                <a:lnTo>
                  <a:pt x="175" y="8"/>
                </a:lnTo>
                <a:lnTo>
                  <a:pt x="197" y="6"/>
                </a:lnTo>
                <a:lnTo>
                  <a:pt x="234" y="3"/>
                </a:lnTo>
                <a:lnTo>
                  <a:pt x="264" y="2"/>
                </a:lnTo>
                <a:lnTo>
                  <a:pt x="288" y="0"/>
                </a:lnTo>
                <a:lnTo>
                  <a:pt x="296" y="3"/>
                </a:lnTo>
                <a:lnTo>
                  <a:pt x="299" y="8"/>
                </a:lnTo>
                <a:lnTo>
                  <a:pt x="302" y="13"/>
                </a:lnTo>
                <a:lnTo>
                  <a:pt x="307" y="16"/>
                </a:lnTo>
                <a:lnTo>
                  <a:pt x="308" y="512"/>
                </a:lnTo>
                <a:lnTo>
                  <a:pt x="253" y="513"/>
                </a:lnTo>
                <a:lnTo>
                  <a:pt x="246" y="516"/>
                </a:lnTo>
                <a:lnTo>
                  <a:pt x="245" y="518"/>
                </a:lnTo>
                <a:lnTo>
                  <a:pt x="240" y="523"/>
                </a:lnTo>
                <a:lnTo>
                  <a:pt x="235" y="526"/>
                </a:lnTo>
                <a:lnTo>
                  <a:pt x="230" y="526"/>
                </a:lnTo>
                <a:lnTo>
                  <a:pt x="227" y="523"/>
                </a:lnTo>
                <a:lnTo>
                  <a:pt x="221" y="521"/>
                </a:lnTo>
                <a:lnTo>
                  <a:pt x="218" y="521"/>
                </a:lnTo>
                <a:lnTo>
                  <a:pt x="215" y="523"/>
                </a:lnTo>
                <a:lnTo>
                  <a:pt x="211" y="527"/>
                </a:lnTo>
                <a:lnTo>
                  <a:pt x="205" y="531"/>
                </a:lnTo>
                <a:lnTo>
                  <a:pt x="202" y="534"/>
                </a:lnTo>
                <a:lnTo>
                  <a:pt x="194" y="534"/>
                </a:lnTo>
                <a:lnTo>
                  <a:pt x="191" y="529"/>
                </a:lnTo>
                <a:lnTo>
                  <a:pt x="191" y="523"/>
                </a:lnTo>
                <a:lnTo>
                  <a:pt x="192" y="516"/>
                </a:lnTo>
                <a:lnTo>
                  <a:pt x="189" y="510"/>
                </a:lnTo>
                <a:lnTo>
                  <a:pt x="184" y="504"/>
                </a:lnTo>
                <a:lnTo>
                  <a:pt x="176" y="497"/>
                </a:lnTo>
                <a:lnTo>
                  <a:pt x="173" y="492"/>
                </a:lnTo>
                <a:lnTo>
                  <a:pt x="172" y="485"/>
                </a:lnTo>
                <a:lnTo>
                  <a:pt x="173" y="480"/>
                </a:lnTo>
                <a:lnTo>
                  <a:pt x="173" y="473"/>
                </a:lnTo>
                <a:lnTo>
                  <a:pt x="178" y="469"/>
                </a:lnTo>
                <a:lnTo>
                  <a:pt x="181" y="461"/>
                </a:lnTo>
                <a:lnTo>
                  <a:pt x="183" y="454"/>
                </a:lnTo>
                <a:lnTo>
                  <a:pt x="11" y="458"/>
                </a:lnTo>
                <a:lnTo>
                  <a:pt x="11" y="451"/>
                </a:lnTo>
                <a:lnTo>
                  <a:pt x="8" y="446"/>
                </a:lnTo>
                <a:lnTo>
                  <a:pt x="3" y="443"/>
                </a:lnTo>
                <a:lnTo>
                  <a:pt x="0" y="440"/>
                </a:lnTo>
                <a:lnTo>
                  <a:pt x="0" y="437"/>
                </a:lnTo>
                <a:lnTo>
                  <a:pt x="2" y="434"/>
                </a:lnTo>
                <a:lnTo>
                  <a:pt x="5" y="431"/>
                </a:lnTo>
                <a:lnTo>
                  <a:pt x="10" y="427"/>
                </a:lnTo>
                <a:lnTo>
                  <a:pt x="13" y="423"/>
                </a:lnTo>
                <a:lnTo>
                  <a:pt x="14" y="418"/>
                </a:lnTo>
                <a:lnTo>
                  <a:pt x="16" y="413"/>
                </a:lnTo>
                <a:lnTo>
                  <a:pt x="13" y="408"/>
                </a:lnTo>
                <a:lnTo>
                  <a:pt x="11" y="405"/>
                </a:lnTo>
                <a:lnTo>
                  <a:pt x="11" y="402"/>
                </a:lnTo>
                <a:lnTo>
                  <a:pt x="16" y="399"/>
                </a:lnTo>
                <a:lnTo>
                  <a:pt x="19" y="397"/>
                </a:lnTo>
                <a:lnTo>
                  <a:pt x="22" y="391"/>
                </a:lnTo>
                <a:lnTo>
                  <a:pt x="22" y="388"/>
                </a:lnTo>
                <a:lnTo>
                  <a:pt x="22" y="381"/>
                </a:lnTo>
                <a:lnTo>
                  <a:pt x="24" y="372"/>
                </a:lnTo>
                <a:lnTo>
                  <a:pt x="27" y="367"/>
                </a:lnTo>
                <a:lnTo>
                  <a:pt x="29" y="362"/>
                </a:lnTo>
                <a:lnTo>
                  <a:pt x="33" y="361"/>
                </a:lnTo>
                <a:lnTo>
                  <a:pt x="38" y="357"/>
                </a:lnTo>
                <a:lnTo>
                  <a:pt x="43" y="351"/>
                </a:lnTo>
                <a:lnTo>
                  <a:pt x="48" y="346"/>
                </a:lnTo>
                <a:lnTo>
                  <a:pt x="51" y="340"/>
                </a:lnTo>
                <a:lnTo>
                  <a:pt x="51" y="335"/>
                </a:lnTo>
                <a:lnTo>
                  <a:pt x="52" y="332"/>
                </a:lnTo>
                <a:lnTo>
                  <a:pt x="56" y="327"/>
                </a:lnTo>
                <a:lnTo>
                  <a:pt x="62" y="319"/>
                </a:lnTo>
                <a:lnTo>
                  <a:pt x="65" y="313"/>
                </a:lnTo>
                <a:lnTo>
                  <a:pt x="65" y="310"/>
                </a:lnTo>
                <a:lnTo>
                  <a:pt x="62" y="307"/>
                </a:lnTo>
                <a:lnTo>
                  <a:pt x="57" y="302"/>
                </a:lnTo>
                <a:lnTo>
                  <a:pt x="52" y="300"/>
                </a:lnTo>
                <a:lnTo>
                  <a:pt x="48" y="292"/>
                </a:lnTo>
                <a:lnTo>
                  <a:pt x="45" y="292"/>
                </a:lnTo>
                <a:lnTo>
                  <a:pt x="43" y="283"/>
                </a:lnTo>
                <a:lnTo>
                  <a:pt x="40" y="278"/>
                </a:lnTo>
                <a:lnTo>
                  <a:pt x="40" y="273"/>
                </a:lnTo>
                <a:lnTo>
                  <a:pt x="46" y="272"/>
                </a:lnTo>
                <a:lnTo>
                  <a:pt x="48" y="268"/>
                </a:lnTo>
                <a:lnTo>
                  <a:pt x="43" y="267"/>
                </a:lnTo>
                <a:lnTo>
                  <a:pt x="40" y="264"/>
                </a:lnTo>
                <a:lnTo>
                  <a:pt x="41" y="257"/>
                </a:lnTo>
                <a:lnTo>
                  <a:pt x="41" y="254"/>
                </a:lnTo>
                <a:lnTo>
                  <a:pt x="41" y="249"/>
                </a:lnTo>
                <a:lnTo>
                  <a:pt x="48" y="246"/>
                </a:lnTo>
                <a:lnTo>
                  <a:pt x="46" y="243"/>
                </a:lnTo>
                <a:lnTo>
                  <a:pt x="41" y="240"/>
                </a:lnTo>
                <a:lnTo>
                  <a:pt x="40" y="234"/>
                </a:lnTo>
                <a:lnTo>
                  <a:pt x="40" y="230"/>
                </a:lnTo>
                <a:lnTo>
                  <a:pt x="40" y="227"/>
                </a:lnTo>
                <a:lnTo>
                  <a:pt x="43" y="222"/>
                </a:lnTo>
                <a:lnTo>
                  <a:pt x="45" y="219"/>
                </a:lnTo>
                <a:lnTo>
                  <a:pt x="45" y="214"/>
                </a:lnTo>
                <a:lnTo>
                  <a:pt x="46" y="207"/>
                </a:lnTo>
                <a:lnTo>
                  <a:pt x="41" y="205"/>
                </a:lnTo>
                <a:lnTo>
                  <a:pt x="38" y="202"/>
                </a:lnTo>
                <a:lnTo>
                  <a:pt x="38" y="195"/>
                </a:lnTo>
                <a:lnTo>
                  <a:pt x="40" y="192"/>
                </a:lnTo>
                <a:lnTo>
                  <a:pt x="41" y="187"/>
                </a:lnTo>
                <a:lnTo>
                  <a:pt x="38" y="184"/>
                </a:lnTo>
                <a:lnTo>
                  <a:pt x="35" y="180"/>
                </a:lnTo>
                <a:lnTo>
                  <a:pt x="33" y="175"/>
                </a:lnTo>
                <a:lnTo>
                  <a:pt x="33" y="168"/>
                </a:lnTo>
                <a:lnTo>
                  <a:pt x="33" y="162"/>
                </a:lnTo>
                <a:lnTo>
                  <a:pt x="38" y="152"/>
                </a:lnTo>
                <a:lnTo>
                  <a:pt x="43" y="146"/>
                </a:lnTo>
                <a:lnTo>
                  <a:pt x="46" y="140"/>
                </a:lnTo>
                <a:lnTo>
                  <a:pt x="48" y="133"/>
                </a:lnTo>
                <a:lnTo>
                  <a:pt x="48" y="127"/>
                </a:lnTo>
                <a:lnTo>
                  <a:pt x="51" y="121"/>
                </a:lnTo>
                <a:lnTo>
                  <a:pt x="54" y="116"/>
                </a:lnTo>
                <a:lnTo>
                  <a:pt x="59" y="106"/>
                </a:lnTo>
                <a:lnTo>
                  <a:pt x="62" y="102"/>
                </a:lnTo>
                <a:lnTo>
                  <a:pt x="67" y="94"/>
                </a:lnTo>
                <a:lnTo>
                  <a:pt x="68" y="86"/>
                </a:lnTo>
                <a:lnTo>
                  <a:pt x="72" y="81"/>
                </a:lnTo>
                <a:lnTo>
                  <a:pt x="78" y="79"/>
                </a:lnTo>
                <a:lnTo>
                  <a:pt x="84" y="76"/>
                </a:lnTo>
                <a:lnTo>
                  <a:pt x="86" y="70"/>
                </a:lnTo>
                <a:lnTo>
                  <a:pt x="86" y="64"/>
                </a:lnTo>
                <a:lnTo>
                  <a:pt x="83" y="57"/>
                </a:lnTo>
                <a:lnTo>
                  <a:pt x="83" y="51"/>
                </a:lnTo>
                <a:lnTo>
                  <a:pt x="86" y="46"/>
                </a:lnTo>
                <a:lnTo>
                  <a:pt x="89" y="43"/>
                </a:lnTo>
                <a:lnTo>
                  <a:pt x="94" y="40"/>
                </a:lnTo>
                <a:lnTo>
                  <a:pt x="95" y="37"/>
                </a:lnTo>
                <a:lnTo>
                  <a:pt x="97" y="30"/>
                </a:lnTo>
                <a:lnTo>
                  <a:pt x="103" y="27"/>
                </a:lnTo>
                <a:lnTo>
                  <a:pt x="108" y="25"/>
                </a:lnTo>
                <a:lnTo>
                  <a:pt x="110" y="21"/>
                </a:lnTo>
                <a:lnTo>
                  <a:pt x="110" y="17"/>
                </a:lnTo>
                <a:lnTo>
                  <a:pt x="110" y="13"/>
                </a:lnTo>
                <a:lnTo>
                  <a:pt x="110" y="8"/>
                </a:lnTo>
                <a:lnTo>
                  <a:pt x="110" y="1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57" name="Freeform 35"/>
          <p:cNvSpPr>
            <a:spLocks/>
          </p:cNvSpPr>
          <p:nvPr/>
        </p:nvSpPr>
        <p:spPr bwMode="auto">
          <a:xfrm>
            <a:off x="5382079" y="4175275"/>
            <a:ext cx="439874" cy="734024"/>
          </a:xfrm>
          <a:custGeom>
            <a:avLst/>
            <a:gdLst>
              <a:gd name="T0" fmla="*/ 8 w 326"/>
              <a:gd name="T1" fmla="*/ 31 h 544"/>
              <a:gd name="T2" fmla="*/ 2 w 326"/>
              <a:gd name="T3" fmla="*/ 24 h 544"/>
              <a:gd name="T4" fmla="*/ 29 w 326"/>
              <a:gd name="T5" fmla="*/ 19 h 544"/>
              <a:gd name="T6" fmla="*/ 235 w 326"/>
              <a:gd name="T7" fmla="*/ 18 h 544"/>
              <a:gd name="T8" fmla="*/ 241 w 326"/>
              <a:gd name="T9" fmla="*/ 45 h 544"/>
              <a:gd name="T10" fmla="*/ 253 w 326"/>
              <a:gd name="T11" fmla="*/ 80 h 544"/>
              <a:gd name="T12" fmla="*/ 262 w 326"/>
              <a:gd name="T13" fmla="*/ 118 h 544"/>
              <a:gd name="T14" fmla="*/ 276 w 326"/>
              <a:gd name="T15" fmla="*/ 158 h 544"/>
              <a:gd name="T16" fmla="*/ 286 w 326"/>
              <a:gd name="T17" fmla="*/ 205 h 544"/>
              <a:gd name="T18" fmla="*/ 294 w 326"/>
              <a:gd name="T19" fmla="*/ 226 h 544"/>
              <a:gd name="T20" fmla="*/ 299 w 326"/>
              <a:gd name="T21" fmla="*/ 245 h 544"/>
              <a:gd name="T22" fmla="*/ 305 w 326"/>
              <a:gd name="T23" fmla="*/ 262 h 544"/>
              <a:gd name="T24" fmla="*/ 315 w 326"/>
              <a:gd name="T25" fmla="*/ 275 h 544"/>
              <a:gd name="T26" fmla="*/ 315 w 326"/>
              <a:gd name="T27" fmla="*/ 283 h 544"/>
              <a:gd name="T28" fmla="*/ 315 w 326"/>
              <a:gd name="T29" fmla="*/ 289 h 544"/>
              <a:gd name="T30" fmla="*/ 324 w 326"/>
              <a:gd name="T31" fmla="*/ 294 h 544"/>
              <a:gd name="T32" fmla="*/ 323 w 326"/>
              <a:gd name="T33" fmla="*/ 301 h 544"/>
              <a:gd name="T34" fmla="*/ 313 w 326"/>
              <a:gd name="T35" fmla="*/ 309 h 544"/>
              <a:gd name="T36" fmla="*/ 308 w 326"/>
              <a:gd name="T37" fmla="*/ 318 h 544"/>
              <a:gd name="T38" fmla="*/ 310 w 326"/>
              <a:gd name="T39" fmla="*/ 334 h 544"/>
              <a:gd name="T40" fmla="*/ 313 w 326"/>
              <a:gd name="T41" fmla="*/ 347 h 544"/>
              <a:gd name="T42" fmla="*/ 316 w 326"/>
              <a:gd name="T43" fmla="*/ 418 h 544"/>
              <a:gd name="T44" fmla="*/ 323 w 326"/>
              <a:gd name="T45" fmla="*/ 429 h 544"/>
              <a:gd name="T46" fmla="*/ 326 w 326"/>
              <a:gd name="T47" fmla="*/ 439 h 544"/>
              <a:gd name="T48" fmla="*/ 86 w 326"/>
              <a:gd name="T49" fmla="*/ 461 h 544"/>
              <a:gd name="T50" fmla="*/ 86 w 326"/>
              <a:gd name="T51" fmla="*/ 474 h 544"/>
              <a:gd name="T52" fmla="*/ 99 w 326"/>
              <a:gd name="T53" fmla="*/ 485 h 544"/>
              <a:gd name="T54" fmla="*/ 108 w 326"/>
              <a:gd name="T55" fmla="*/ 496 h 544"/>
              <a:gd name="T56" fmla="*/ 108 w 326"/>
              <a:gd name="T57" fmla="*/ 510 h 544"/>
              <a:gd name="T58" fmla="*/ 106 w 326"/>
              <a:gd name="T59" fmla="*/ 528 h 544"/>
              <a:gd name="T60" fmla="*/ 94 w 326"/>
              <a:gd name="T61" fmla="*/ 533 h 544"/>
              <a:gd name="T62" fmla="*/ 78 w 326"/>
              <a:gd name="T63" fmla="*/ 539 h 544"/>
              <a:gd name="T64" fmla="*/ 62 w 326"/>
              <a:gd name="T65" fmla="*/ 544 h 544"/>
              <a:gd name="T66" fmla="*/ 57 w 326"/>
              <a:gd name="T67" fmla="*/ 536 h 544"/>
              <a:gd name="T68" fmla="*/ 60 w 326"/>
              <a:gd name="T69" fmla="*/ 523 h 544"/>
              <a:gd name="T70" fmla="*/ 56 w 326"/>
              <a:gd name="T71" fmla="*/ 510 h 544"/>
              <a:gd name="T72" fmla="*/ 52 w 326"/>
              <a:gd name="T73" fmla="*/ 496 h 544"/>
              <a:gd name="T74" fmla="*/ 48 w 326"/>
              <a:gd name="T75" fmla="*/ 494 h 544"/>
              <a:gd name="T76" fmla="*/ 44 w 326"/>
              <a:gd name="T77" fmla="*/ 506 h 544"/>
              <a:gd name="T78" fmla="*/ 40 w 326"/>
              <a:gd name="T79" fmla="*/ 526 h 544"/>
              <a:gd name="T80" fmla="*/ 32 w 326"/>
              <a:gd name="T81" fmla="*/ 533 h 544"/>
              <a:gd name="T82" fmla="*/ 17 w 326"/>
              <a:gd name="T83" fmla="*/ 533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6"/>
              <a:gd name="T127" fmla="*/ 0 h 544"/>
              <a:gd name="T128" fmla="*/ 326 w 3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6" h="544">
                <a:moveTo>
                  <a:pt x="13" y="37"/>
                </a:moveTo>
                <a:lnTo>
                  <a:pt x="8" y="31"/>
                </a:lnTo>
                <a:lnTo>
                  <a:pt x="5" y="29"/>
                </a:lnTo>
                <a:lnTo>
                  <a:pt x="2" y="24"/>
                </a:lnTo>
                <a:lnTo>
                  <a:pt x="0" y="21"/>
                </a:lnTo>
                <a:lnTo>
                  <a:pt x="29" y="19"/>
                </a:lnTo>
                <a:lnTo>
                  <a:pt x="227" y="0"/>
                </a:lnTo>
                <a:lnTo>
                  <a:pt x="235" y="18"/>
                </a:lnTo>
                <a:lnTo>
                  <a:pt x="237" y="31"/>
                </a:lnTo>
                <a:lnTo>
                  <a:pt x="241" y="45"/>
                </a:lnTo>
                <a:lnTo>
                  <a:pt x="248" y="59"/>
                </a:lnTo>
                <a:lnTo>
                  <a:pt x="253" y="80"/>
                </a:lnTo>
                <a:lnTo>
                  <a:pt x="257" y="97"/>
                </a:lnTo>
                <a:lnTo>
                  <a:pt x="262" y="118"/>
                </a:lnTo>
                <a:lnTo>
                  <a:pt x="269" y="137"/>
                </a:lnTo>
                <a:lnTo>
                  <a:pt x="276" y="158"/>
                </a:lnTo>
                <a:lnTo>
                  <a:pt x="280" y="181"/>
                </a:lnTo>
                <a:lnTo>
                  <a:pt x="286" y="205"/>
                </a:lnTo>
                <a:lnTo>
                  <a:pt x="291" y="215"/>
                </a:lnTo>
                <a:lnTo>
                  <a:pt x="294" y="226"/>
                </a:lnTo>
                <a:lnTo>
                  <a:pt x="296" y="235"/>
                </a:lnTo>
                <a:lnTo>
                  <a:pt x="299" y="245"/>
                </a:lnTo>
                <a:lnTo>
                  <a:pt x="302" y="255"/>
                </a:lnTo>
                <a:lnTo>
                  <a:pt x="305" y="262"/>
                </a:lnTo>
                <a:lnTo>
                  <a:pt x="313" y="270"/>
                </a:lnTo>
                <a:lnTo>
                  <a:pt x="315" y="275"/>
                </a:lnTo>
                <a:lnTo>
                  <a:pt x="318" y="280"/>
                </a:lnTo>
                <a:lnTo>
                  <a:pt x="315" y="283"/>
                </a:lnTo>
                <a:lnTo>
                  <a:pt x="315" y="286"/>
                </a:lnTo>
                <a:lnTo>
                  <a:pt x="315" y="289"/>
                </a:lnTo>
                <a:lnTo>
                  <a:pt x="321" y="291"/>
                </a:lnTo>
                <a:lnTo>
                  <a:pt x="324" y="294"/>
                </a:lnTo>
                <a:lnTo>
                  <a:pt x="326" y="297"/>
                </a:lnTo>
                <a:lnTo>
                  <a:pt x="323" y="301"/>
                </a:lnTo>
                <a:lnTo>
                  <a:pt x="318" y="304"/>
                </a:lnTo>
                <a:lnTo>
                  <a:pt x="313" y="309"/>
                </a:lnTo>
                <a:lnTo>
                  <a:pt x="311" y="313"/>
                </a:lnTo>
                <a:lnTo>
                  <a:pt x="308" y="318"/>
                </a:lnTo>
                <a:lnTo>
                  <a:pt x="308" y="328"/>
                </a:lnTo>
                <a:lnTo>
                  <a:pt x="310" y="334"/>
                </a:lnTo>
                <a:lnTo>
                  <a:pt x="311" y="340"/>
                </a:lnTo>
                <a:lnTo>
                  <a:pt x="313" y="347"/>
                </a:lnTo>
                <a:lnTo>
                  <a:pt x="316" y="351"/>
                </a:lnTo>
                <a:lnTo>
                  <a:pt x="316" y="418"/>
                </a:lnTo>
                <a:lnTo>
                  <a:pt x="319" y="423"/>
                </a:lnTo>
                <a:lnTo>
                  <a:pt x="323" y="429"/>
                </a:lnTo>
                <a:lnTo>
                  <a:pt x="324" y="432"/>
                </a:lnTo>
                <a:lnTo>
                  <a:pt x="326" y="439"/>
                </a:lnTo>
                <a:lnTo>
                  <a:pt x="89" y="459"/>
                </a:lnTo>
                <a:lnTo>
                  <a:pt x="86" y="461"/>
                </a:lnTo>
                <a:lnTo>
                  <a:pt x="86" y="469"/>
                </a:lnTo>
                <a:lnTo>
                  <a:pt x="86" y="474"/>
                </a:lnTo>
                <a:lnTo>
                  <a:pt x="92" y="480"/>
                </a:lnTo>
                <a:lnTo>
                  <a:pt x="99" y="485"/>
                </a:lnTo>
                <a:lnTo>
                  <a:pt x="103" y="491"/>
                </a:lnTo>
                <a:lnTo>
                  <a:pt x="108" y="496"/>
                </a:lnTo>
                <a:lnTo>
                  <a:pt x="108" y="502"/>
                </a:lnTo>
                <a:lnTo>
                  <a:pt x="108" y="510"/>
                </a:lnTo>
                <a:lnTo>
                  <a:pt x="108" y="520"/>
                </a:lnTo>
                <a:lnTo>
                  <a:pt x="106" y="528"/>
                </a:lnTo>
                <a:lnTo>
                  <a:pt x="100" y="529"/>
                </a:lnTo>
                <a:lnTo>
                  <a:pt x="94" y="533"/>
                </a:lnTo>
                <a:lnTo>
                  <a:pt x="84" y="536"/>
                </a:lnTo>
                <a:lnTo>
                  <a:pt x="78" y="539"/>
                </a:lnTo>
                <a:lnTo>
                  <a:pt x="70" y="539"/>
                </a:lnTo>
                <a:lnTo>
                  <a:pt x="62" y="544"/>
                </a:lnTo>
                <a:lnTo>
                  <a:pt x="57" y="544"/>
                </a:lnTo>
                <a:lnTo>
                  <a:pt x="57" y="536"/>
                </a:lnTo>
                <a:lnTo>
                  <a:pt x="59" y="529"/>
                </a:lnTo>
                <a:lnTo>
                  <a:pt x="60" y="523"/>
                </a:lnTo>
                <a:lnTo>
                  <a:pt x="59" y="518"/>
                </a:lnTo>
                <a:lnTo>
                  <a:pt x="56" y="510"/>
                </a:lnTo>
                <a:lnTo>
                  <a:pt x="54" y="502"/>
                </a:lnTo>
                <a:lnTo>
                  <a:pt x="52" y="496"/>
                </a:lnTo>
                <a:lnTo>
                  <a:pt x="49" y="486"/>
                </a:lnTo>
                <a:lnTo>
                  <a:pt x="48" y="494"/>
                </a:lnTo>
                <a:lnTo>
                  <a:pt x="46" y="499"/>
                </a:lnTo>
                <a:lnTo>
                  <a:pt x="44" y="506"/>
                </a:lnTo>
                <a:lnTo>
                  <a:pt x="41" y="510"/>
                </a:lnTo>
                <a:lnTo>
                  <a:pt x="40" y="526"/>
                </a:lnTo>
                <a:lnTo>
                  <a:pt x="37" y="531"/>
                </a:lnTo>
                <a:lnTo>
                  <a:pt x="32" y="533"/>
                </a:lnTo>
                <a:lnTo>
                  <a:pt x="29" y="536"/>
                </a:lnTo>
                <a:lnTo>
                  <a:pt x="17" y="533"/>
                </a:lnTo>
                <a:lnTo>
                  <a:pt x="13" y="37"/>
                </a:lnTo>
                <a:close/>
              </a:path>
            </a:pathLst>
          </a:custGeom>
          <a:solidFill>
            <a:srgbClr val="336699"/>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58" name="Freeform 36"/>
          <p:cNvSpPr>
            <a:spLocks/>
          </p:cNvSpPr>
          <p:nvPr/>
        </p:nvSpPr>
        <p:spPr bwMode="auto">
          <a:xfrm>
            <a:off x="5132456" y="3873029"/>
            <a:ext cx="989043" cy="341375"/>
          </a:xfrm>
          <a:custGeom>
            <a:avLst/>
            <a:gdLst>
              <a:gd name="T0" fmla="*/ 182 w 733"/>
              <a:gd name="T1" fmla="*/ 78 h 253"/>
              <a:gd name="T2" fmla="*/ 306 w 733"/>
              <a:gd name="T3" fmla="*/ 53 h 253"/>
              <a:gd name="T4" fmla="*/ 461 w 733"/>
              <a:gd name="T5" fmla="*/ 32 h 253"/>
              <a:gd name="T6" fmla="*/ 577 w 733"/>
              <a:gd name="T7" fmla="*/ 16 h 253"/>
              <a:gd name="T8" fmla="*/ 693 w 733"/>
              <a:gd name="T9" fmla="*/ 3 h 253"/>
              <a:gd name="T10" fmla="*/ 733 w 733"/>
              <a:gd name="T11" fmla="*/ 29 h 253"/>
              <a:gd name="T12" fmla="*/ 719 w 733"/>
              <a:gd name="T13" fmla="*/ 43 h 253"/>
              <a:gd name="T14" fmla="*/ 709 w 733"/>
              <a:gd name="T15" fmla="*/ 59 h 253"/>
              <a:gd name="T16" fmla="*/ 700 w 733"/>
              <a:gd name="T17" fmla="*/ 61 h 253"/>
              <a:gd name="T18" fmla="*/ 688 w 733"/>
              <a:gd name="T19" fmla="*/ 64 h 253"/>
              <a:gd name="T20" fmla="*/ 673 w 733"/>
              <a:gd name="T21" fmla="*/ 81 h 253"/>
              <a:gd name="T22" fmla="*/ 666 w 733"/>
              <a:gd name="T23" fmla="*/ 83 h 253"/>
              <a:gd name="T24" fmla="*/ 661 w 733"/>
              <a:gd name="T25" fmla="*/ 77 h 253"/>
              <a:gd name="T26" fmla="*/ 652 w 733"/>
              <a:gd name="T27" fmla="*/ 83 h 253"/>
              <a:gd name="T28" fmla="*/ 646 w 733"/>
              <a:gd name="T29" fmla="*/ 92 h 253"/>
              <a:gd name="T30" fmla="*/ 639 w 733"/>
              <a:gd name="T31" fmla="*/ 96 h 253"/>
              <a:gd name="T32" fmla="*/ 631 w 733"/>
              <a:gd name="T33" fmla="*/ 108 h 253"/>
              <a:gd name="T34" fmla="*/ 625 w 733"/>
              <a:gd name="T35" fmla="*/ 112 h 253"/>
              <a:gd name="T36" fmla="*/ 615 w 733"/>
              <a:gd name="T37" fmla="*/ 118 h 253"/>
              <a:gd name="T38" fmla="*/ 603 w 733"/>
              <a:gd name="T39" fmla="*/ 129 h 253"/>
              <a:gd name="T40" fmla="*/ 593 w 733"/>
              <a:gd name="T41" fmla="*/ 140 h 253"/>
              <a:gd name="T42" fmla="*/ 572 w 733"/>
              <a:gd name="T43" fmla="*/ 142 h 253"/>
              <a:gd name="T44" fmla="*/ 561 w 733"/>
              <a:gd name="T45" fmla="*/ 148 h 253"/>
              <a:gd name="T46" fmla="*/ 545 w 733"/>
              <a:gd name="T47" fmla="*/ 166 h 253"/>
              <a:gd name="T48" fmla="*/ 545 w 733"/>
              <a:gd name="T49" fmla="*/ 185 h 253"/>
              <a:gd name="T50" fmla="*/ 525 w 733"/>
              <a:gd name="T51" fmla="*/ 186 h 253"/>
              <a:gd name="T52" fmla="*/ 515 w 733"/>
              <a:gd name="T53" fmla="*/ 196 h 253"/>
              <a:gd name="T54" fmla="*/ 504 w 733"/>
              <a:gd name="T55" fmla="*/ 207 h 253"/>
              <a:gd name="T56" fmla="*/ 177 w 733"/>
              <a:gd name="T57" fmla="*/ 245 h 253"/>
              <a:gd name="T58" fmla="*/ 10 w 733"/>
              <a:gd name="T59" fmla="*/ 243 h 253"/>
              <a:gd name="T60" fmla="*/ 13 w 733"/>
              <a:gd name="T61" fmla="*/ 232 h 253"/>
              <a:gd name="T62" fmla="*/ 7 w 733"/>
              <a:gd name="T63" fmla="*/ 223 h 253"/>
              <a:gd name="T64" fmla="*/ 8 w 733"/>
              <a:gd name="T65" fmla="*/ 215 h 253"/>
              <a:gd name="T66" fmla="*/ 16 w 733"/>
              <a:gd name="T67" fmla="*/ 199 h 253"/>
              <a:gd name="T68" fmla="*/ 24 w 733"/>
              <a:gd name="T69" fmla="*/ 191 h 253"/>
              <a:gd name="T70" fmla="*/ 23 w 733"/>
              <a:gd name="T71" fmla="*/ 181 h 253"/>
              <a:gd name="T72" fmla="*/ 27 w 733"/>
              <a:gd name="T73" fmla="*/ 172 h 253"/>
              <a:gd name="T74" fmla="*/ 35 w 733"/>
              <a:gd name="T75" fmla="*/ 164 h 253"/>
              <a:gd name="T76" fmla="*/ 42 w 733"/>
              <a:gd name="T77" fmla="*/ 151 h 253"/>
              <a:gd name="T78" fmla="*/ 43 w 733"/>
              <a:gd name="T79" fmla="*/ 137 h 253"/>
              <a:gd name="T80" fmla="*/ 48 w 733"/>
              <a:gd name="T81" fmla="*/ 126 h 253"/>
              <a:gd name="T82" fmla="*/ 51 w 733"/>
              <a:gd name="T83" fmla="*/ 112 h 253"/>
              <a:gd name="T84" fmla="*/ 54 w 733"/>
              <a:gd name="T85" fmla="*/ 97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3"/>
              <a:gd name="T130" fmla="*/ 0 h 253"/>
              <a:gd name="T131" fmla="*/ 733 w 733"/>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3" h="253">
                <a:moveTo>
                  <a:pt x="59" y="89"/>
                </a:moveTo>
                <a:lnTo>
                  <a:pt x="182" y="78"/>
                </a:lnTo>
                <a:lnTo>
                  <a:pt x="182" y="61"/>
                </a:lnTo>
                <a:lnTo>
                  <a:pt x="306" y="53"/>
                </a:lnTo>
                <a:lnTo>
                  <a:pt x="379" y="42"/>
                </a:lnTo>
                <a:lnTo>
                  <a:pt x="461" y="32"/>
                </a:lnTo>
                <a:lnTo>
                  <a:pt x="517" y="24"/>
                </a:lnTo>
                <a:lnTo>
                  <a:pt x="577" y="16"/>
                </a:lnTo>
                <a:lnTo>
                  <a:pt x="628" y="15"/>
                </a:lnTo>
                <a:lnTo>
                  <a:pt x="693" y="3"/>
                </a:lnTo>
                <a:lnTo>
                  <a:pt x="731" y="0"/>
                </a:lnTo>
                <a:lnTo>
                  <a:pt x="733" y="29"/>
                </a:lnTo>
                <a:lnTo>
                  <a:pt x="725" y="35"/>
                </a:lnTo>
                <a:lnTo>
                  <a:pt x="719" y="43"/>
                </a:lnTo>
                <a:lnTo>
                  <a:pt x="712" y="53"/>
                </a:lnTo>
                <a:lnTo>
                  <a:pt x="709" y="59"/>
                </a:lnTo>
                <a:lnTo>
                  <a:pt x="704" y="64"/>
                </a:lnTo>
                <a:lnTo>
                  <a:pt x="700" y="61"/>
                </a:lnTo>
                <a:lnTo>
                  <a:pt x="695" y="59"/>
                </a:lnTo>
                <a:lnTo>
                  <a:pt x="688" y="64"/>
                </a:lnTo>
                <a:lnTo>
                  <a:pt x="680" y="73"/>
                </a:lnTo>
                <a:lnTo>
                  <a:pt x="673" y="81"/>
                </a:lnTo>
                <a:lnTo>
                  <a:pt x="671" y="85"/>
                </a:lnTo>
                <a:lnTo>
                  <a:pt x="666" y="83"/>
                </a:lnTo>
                <a:lnTo>
                  <a:pt x="665" y="80"/>
                </a:lnTo>
                <a:lnTo>
                  <a:pt x="661" y="77"/>
                </a:lnTo>
                <a:lnTo>
                  <a:pt x="655" y="80"/>
                </a:lnTo>
                <a:lnTo>
                  <a:pt x="652" y="83"/>
                </a:lnTo>
                <a:lnTo>
                  <a:pt x="647" y="89"/>
                </a:lnTo>
                <a:lnTo>
                  <a:pt x="646" y="92"/>
                </a:lnTo>
                <a:lnTo>
                  <a:pt x="641" y="92"/>
                </a:lnTo>
                <a:lnTo>
                  <a:pt x="639" y="96"/>
                </a:lnTo>
                <a:lnTo>
                  <a:pt x="636" y="102"/>
                </a:lnTo>
                <a:lnTo>
                  <a:pt x="631" y="108"/>
                </a:lnTo>
                <a:lnTo>
                  <a:pt x="630" y="112"/>
                </a:lnTo>
                <a:lnTo>
                  <a:pt x="625" y="112"/>
                </a:lnTo>
                <a:lnTo>
                  <a:pt x="622" y="116"/>
                </a:lnTo>
                <a:lnTo>
                  <a:pt x="615" y="118"/>
                </a:lnTo>
                <a:lnTo>
                  <a:pt x="609" y="124"/>
                </a:lnTo>
                <a:lnTo>
                  <a:pt x="603" y="129"/>
                </a:lnTo>
                <a:lnTo>
                  <a:pt x="598" y="134"/>
                </a:lnTo>
                <a:lnTo>
                  <a:pt x="593" y="140"/>
                </a:lnTo>
                <a:lnTo>
                  <a:pt x="587" y="143"/>
                </a:lnTo>
                <a:lnTo>
                  <a:pt x="572" y="142"/>
                </a:lnTo>
                <a:lnTo>
                  <a:pt x="566" y="145"/>
                </a:lnTo>
                <a:lnTo>
                  <a:pt x="561" y="148"/>
                </a:lnTo>
                <a:lnTo>
                  <a:pt x="549" y="162"/>
                </a:lnTo>
                <a:lnTo>
                  <a:pt x="545" y="166"/>
                </a:lnTo>
                <a:lnTo>
                  <a:pt x="545" y="178"/>
                </a:lnTo>
                <a:lnTo>
                  <a:pt x="545" y="185"/>
                </a:lnTo>
                <a:lnTo>
                  <a:pt x="528" y="181"/>
                </a:lnTo>
                <a:lnTo>
                  <a:pt x="525" y="186"/>
                </a:lnTo>
                <a:lnTo>
                  <a:pt x="520" y="189"/>
                </a:lnTo>
                <a:lnTo>
                  <a:pt x="515" y="196"/>
                </a:lnTo>
                <a:lnTo>
                  <a:pt x="509" y="202"/>
                </a:lnTo>
                <a:lnTo>
                  <a:pt x="504" y="207"/>
                </a:lnTo>
                <a:lnTo>
                  <a:pt x="503" y="213"/>
                </a:lnTo>
                <a:lnTo>
                  <a:pt x="177" y="245"/>
                </a:lnTo>
                <a:lnTo>
                  <a:pt x="0" y="253"/>
                </a:lnTo>
                <a:lnTo>
                  <a:pt x="10" y="243"/>
                </a:lnTo>
                <a:lnTo>
                  <a:pt x="13" y="239"/>
                </a:lnTo>
                <a:lnTo>
                  <a:pt x="13" y="232"/>
                </a:lnTo>
                <a:lnTo>
                  <a:pt x="10" y="228"/>
                </a:lnTo>
                <a:lnTo>
                  <a:pt x="7" y="223"/>
                </a:lnTo>
                <a:lnTo>
                  <a:pt x="7" y="220"/>
                </a:lnTo>
                <a:lnTo>
                  <a:pt x="8" y="215"/>
                </a:lnTo>
                <a:lnTo>
                  <a:pt x="13" y="204"/>
                </a:lnTo>
                <a:lnTo>
                  <a:pt x="16" y="199"/>
                </a:lnTo>
                <a:lnTo>
                  <a:pt x="23" y="196"/>
                </a:lnTo>
                <a:lnTo>
                  <a:pt x="24" y="191"/>
                </a:lnTo>
                <a:lnTo>
                  <a:pt x="24" y="186"/>
                </a:lnTo>
                <a:lnTo>
                  <a:pt x="23" y="181"/>
                </a:lnTo>
                <a:lnTo>
                  <a:pt x="24" y="175"/>
                </a:lnTo>
                <a:lnTo>
                  <a:pt x="27" y="172"/>
                </a:lnTo>
                <a:lnTo>
                  <a:pt x="31" y="169"/>
                </a:lnTo>
                <a:lnTo>
                  <a:pt x="35" y="164"/>
                </a:lnTo>
                <a:lnTo>
                  <a:pt x="42" y="156"/>
                </a:lnTo>
                <a:lnTo>
                  <a:pt x="42" y="151"/>
                </a:lnTo>
                <a:lnTo>
                  <a:pt x="43" y="143"/>
                </a:lnTo>
                <a:lnTo>
                  <a:pt x="43" y="137"/>
                </a:lnTo>
                <a:lnTo>
                  <a:pt x="47" y="132"/>
                </a:lnTo>
                <a:lnTo>
                  <a:pt x="48" y="126"/>
                </a:lnTo>
                <a:lnTo>
                  <a:pt x="48" y="119"/>
                </a:lnTo>
                <a:lnTo>
                  <a:pt x="51" y="112"/>
                </a:lnTo>
                <a:lnTo>
                  <a:pt x="51" y="105"/>
                </a:lnTo>
                <a:lnTo>
                  <a:pt x="54" y="97"/>
                </a:lnTo>
                <a:lnTo>
                  <a:pt x="59" y="89"/>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59" name="Freeform 37"/>
          <p:cNvSpPr>
            <a:spLocks/>
          </p:cNvSpPr>
          <p:nvPr/>
        </p:nvSpPr>
        <p:spPr bwMode="auto">
          <a:xfrm>
            <a:off x="5224210" y="3541100"/>
            <a:ext cx="855461" cy="443922"/>
          </a:xfrm>
          <a:custGeom>
            <a:avLst/>
            <a:gdLst>
              <a:gd name="T0" fmla="*/ 11 w 634"/>
              <a:gd name="T1" fmla="*/ 320 h 329"/>
              <a:gd name="T2" fmla="*/ 27 w 634"/>
              <a:gd name="T3" fmla="*/ 296 h 329"/>
              <a:gd name="T4" fmla="*/ 26 w 634"/>
              <a:gd name="T5" fmla="*/ 280 h 329"/>
              <a:gd name="T6" fmla="*/ 22 w 634"/>
              <a:gd name="T7" fmla="*/ 264 h 329"/>
              <a:gd name="T8" fmla="*/ 35 w 634"/>
              <a:gd name="T9" fmla="*/ 250 h 329"/>
              <a:gd name="T10" fmla="*/ 56 w 634"/>
              <a:gd name="T11" fmla="*/ 253 h 329"/>
              <a:gd name="T12" fmla="*/ 73 w 634"/>
              <a:gd name="T13" fmla="*/ 261 h 329"/>
              <a:gd name="T14" fmla="*/ 86 w 634"/>
              <a:gd name="T15" fmla="*/ 248 h 329"/>
              <a:gd name="T16" fmla="*/ 78 w 634"/>
              <a:gd name="T17" fmla="*/ 234 h 329"/>
              <a:gd name="T18" fmla="*/ 86 w 634"/>
              <a:gd name="T19" fmla="*/ 223 h 329"/>
              <a:gd name="T20" fmla="*/ 104 w 634"/>
              <a:gd name="T21" fmla="*/ 215 h 329"/>
              <a:gd name="T22" fmla="*/ 111 w 634"/>
              <a:gd name="T23" fmla="*/ 205 h 329"/>
              <a:gd name="T24" fmla="*/ 108 w 634"/>
              <a:gd name="T25" fmla="*/ 189 h 329"/>
              <a:gd name="T26" fmla="*/ 118 w 634"/>
              <a:gd name="T27" fmla="*/ 181 h 329"/>
              <a:gd name="T28" fmla="*/ 131 w 634"/>
              <a:gd name="T29" fmla="*/ 165 h 329"/>
              <a:gd name="T30" fmla="*/ 146 w 634"/>
              <a:gd name="T31" fmla="*/ 172 h 329"/>
              <a:gd name="T32" fmla="*/ 161 w 634"/>
              <a:gd name="T33" fmla="*/ 159 h 329"/>
              <a:gd name="T34" fmla="*/ 183 w 634"/>
              <a:gd name="T35" fmla="*/ 164 h 329"/>
              <a:gd name="T36" fmla="*/ 194 w 634"/>
              <a:gd name="T37" fmla="*/ 170 h 329"/>
              <a:gd name="T38" fmla="*/ 205 w 634"/>
              <a:gd name="T39" fmla="*/ 153 h 329"/>
              <a:gd name="T40" fmla="*/ 223 w 634"/>
              <a:gd name="T41" fmla="*/ 154 h 329"/>
              <a:gd name="T42" fmla="*/ 237 w 634"/>
              <a:gd name="T43" fmla="*/ 156 h 329"/>
              <a:gd name="T44" fmla="*/ 248 w 634"/>
              <a:gd name="T45" fmla="*/ 132 h 329"/>
              <a:gd name="T46" fmla="*/ 262 w 634"/>
              <a:gd name="T47" fmla="*/ 132 h 329"/>
              <a:gd name="T48" fmla="*/ 280 w 634"/>
              <a:gd name="T49" fmla="*/ 143 h 329"/>
              <a:gd name="T50" fmla="*/ 296 w 634"/>
              <a:gd name="T51" fmla="*/ 118 h 329"/>
              <a:gd name="T52" fmla="*/ 320 w 634"/>
              <a:gd name="T53" fmla="*/ 83 h 329"/>
              <a:gd name="T54" fmla="*/ 334 w 634"/>
              <a:gd name="T55" fmla="*/ 72 h 329"/>
              <a:gd name="T56" fmla="*/ 328 w 634"/>
              <a:gd name="T57" fmla="*/ 56 h 329"/>
              <a:gd name="T58" fmla="*/ 347 w 634"/>
              <a:gd name="T59" fmla="*/ 57 h 329"/>
              <a:gd name="T60" fmla="*/ 364 w 634"/>
              <a:gd name="T61" fmla="*/ 45 h 329"/>
              <a:gd name="T62" fmla="*/ 382 w 634"/>
              <a:gd name="T63" fmla="*/ 34 h 329"/>
              <a:gd name="T64" fmla="*/ 370 w 634"/>
              <a:gd name="T65" fmla="*/ 18 h 329"/>
              <a:gd name="T66" fmla="*/ 388 w 634"/>
              <a:gd name="T67" fmla="*/ 2 h 329"/>
              <a:gd name="T68" fmla="*/ 417 w 634"/>
              <a:gd name="T69" fmla="*/ 11 h 329"/>
              <a:gd name="T70" fmla="*/ 426 w 634"/>
              <a:gd name="T71" fmla="*/ 32 h 329"/>
              <a:gd name="T72" fmla="*/ 448 w 634"/>
              <a:gd name="T73" fmla="*/ 35 h 329"/>
              <a:gd name="T74" fmla="*/ 469 w 634"/>
              <a:gd name="T75" fmla="*/ 46 h 329"/>
              <a:gd name="T76" fmla="*/ 483 w 634"/>
              <a:gd name="T77" fmla="*/ 42 h 329"/>
              <a:gd name="T78" fmla="*/ 494 w 634"/>
              <a:gd name="T79" fmla="*/ 43 h 329"/>
              <a:gd name="T80" fmla="*/ 515 w 634"/>
              <a:gd name="T81" fmla="*/ 49 h 329"/>
              <a:gd name="T82" fmla="*/ 531 w 634"/>
              <a:gd name="T83" fmla="*/ 30 h 329"/>
              <a:gd name="T84" fmla="*/ 544 w 634"/>
              <a:gd name="T85" fmla="*/ 34 h 329"/>
              <a:gd name="T86" fmla="*/ 556 w 634"/>
              <a:gd name="T87" fmla="*/ 48 h 329"/>
              <a:gd name="T88" fmla="*/ 572 w 634"/>
              <a:gd name="T89" fmla="*/ 62 h 329"/>
              <a:gd name="T90" fmla="*/ 571 w 634"/>
              <a:gd name="T91" fmla="*/ 84 h 329"/>
              <a:gd name="T92" fmla="*/ 585 w 634"/>
              <a:gd name="T93" fmla="*/ 107 h 329"/>
              <a:gd name="T94" fmla="*/ 606 w 634"/>
              <a:gd name="T95" fmla="*/ 131 h 329"/>
              <a:gd name="T96" fmla="*/ 628 w 634"/>
              <a:gd name="T97" fmla="*/ 150 h 329"/>
              <a:gd name="T98" fmla="*/ 620 w 634"/>
              <a:gd name="T99" fmla="*/ 165 h 329"/>
              <a:gd name="T100" fmla="*/ 599 w 634"/>
              <a:gd name="T101" fmla="*/ 186 h 329"/>
              <a:gd name="T102" fmla="*/ 585 w 634"/>
              <a:gd name="T103" fmla="*/ 196 h 329"/>
              <a:gd name="T104" fmla="*/ 577 w 634"/>
              <a:gd name="T105" fmla="*/ 215 h 329"/>
              <a:gd name="T106" fmla="*/ 569 w 634"/>
              <a:gd name="T107" fmla="*/ 224 h 329"/>
              <a:gd name="T108" fmla="*/ 556 w 634"/>
              <a:gd name="T109" fmla="*/ 235 h 329"/>
              <a:gd name="T110" fmla="*/ 547 w 634"/>
              <a:gd name="T111" fmla="*/ 250 h 329"/>
              <a:gd name="T112" fmla="*/ 313 w 634"/>
              <a:gd name="T113" fmla="*/ 283 h 329"/>
              <a:gd name="T114" fmla="*/ 181 w 634"/>
              <a:gd name="T115" fmla="*/ 299 h 329"/>
              <a:gd name="T116" fmla="*/ 0 w 634"/>
              <a:gd name="T117" fmla="*/ 329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329"/>
              <a:gd name="T179" fmla="*/ 634 w 63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329">
                <a:moveTo>
                  <a:pt x="0" y="329"/>
                </a:moveTo>
                <a:lnTo>
                  <a:pt x="5" y="324"/>
                </a:lnTo>
                <a:lnTo>
                  <a:pt x="11" y="320"/>
                </a:lnTo>
                <a:lnTo>
                  <a:pt x="19" y="313"/>
                </a:lnTo>
                <a:lnTo>
                  <a:pt x="24" y="305"/>
                </a:lnTo>
                <a:lnTo>
                  <a:pt x="27" y="296"/>
                </a:lnTo>
                <a:lnTo>
                  <a:pt x="27" y="289"/>
                </a:lnTo>
                <a:lnTo>
                  <a:pt x="27" y="283"/>
                </a:lnTo>
                <a:lnTo>
                  <a:pt x="26" y="280"/>
                </a:lnTo>
                <a:lnTo>
                  <a:pt x="22" y="274"/>
                </a:lnTo>
                <a:lnTo>
                  <a:pt x="19" y="270"/>
                </a:lnTo>
                <a:lnTo>
                  <a:pt x="22" y="264"/>
                </a:lnTo>
                <a:lnTo>
                  <a:pt x="26" y="261"/>
                </a:lnTo>
                <a:lnTo>
                  <a:pt x="29" y="254"/>
                </a:lnTo>
                <a:lnTo>
                  <a:pt x="35" y="250"/>
                </a:lnTo>
                <a:lnTo>
                  <a:pt x="42" y="246"/>
                </a:lnTo>
                <a:lnTo>
                  <a:pt x="46" y="250"/>
                </a:lnTo>
                <a:lnTo>
                  <a:pt x="56" y="253"/>
                </a:lnTo>
                <a:lnTo>
                  <a:pt x="64" y="256"/>
                </a:lnTo>
                <a:lnTo>
                  <a:pt x="70" y="259"/>
                </a:lnTo>
                <a:lnTo>
                  <a:pt x="73" y="261"/>
                </a:lnTo>
                <a:lnTo>
                  <a:pt x="81" y="258"/>
                </a:lnTo>
                <a:lnTo>
                  <a:pt x="83" y="254"/>
                </a:lnTo>
                <a:lnTo>
                  <a:pt x="86" y="248"/>
                </a:lnTo>
                <a:lnTo>
                  <a:pt x="83" y="245"/>
                </a:lnTo>
                <a:lnTo>
                  <a:pt x="80" y="240"/>
                </a:lnTo>
                <a:lnTo>
                  <a:pt x="78" y="234"/>
                </a:lnTo>
                <a:lnTo>
                  <a:pt x="80" y="227"/>
                </a:lnTo>
                <a:lnTo>
                  <a:pt x="83" y="224"/>
                </a:lnTo>
                <a:lnTo>
                  <a:pt x="86" y="223"/>
                </a:lnTo>
                <a:lnTo>
                  <a:pt x="91" y="219"/>
                </a:lnTo>
                <a:lnTo>
                  <a:pt x="97" y="215"/>
                </a:lnTo>
                <a:lnTo>
                  <a:pt x="104" y="215"/>
                </a:lnTo>
                <a:lnTo>
                  <a:pt x="110" y="213"/>
                </a:lnTo>
                <a:lnTo>
                  <a:pt x="111" y="210"/>
                </a:lnTo>
                <a:lnTo>
                  <a:pt x="111" y="205"/>
                </a:lnTo>
                <a:lnTo>
                  <a:pt x="108" y="199"/>
                </a:lnTo>
                <a:lnTo>
                  <a:pt x="105" y="194"/>
                </a:lnTo>
                <a:lnTo>
                  <a:pt x="108" y="189"/>
                </a:lnTo>
                <a:lnTo>
                  <a:pt x="110" y="181"/>
                </a:lnTo>
                <a:lnTo>
                  <a:pt x="113" y="181"/>
                </a:lnTo>
                <a:lnTo>
                  <a:pt x="118" y="181"/>
                </a:lnTo>
                <a:lnTo>
                  <a:pt x="124" y="175"/>
                </a:lnTo>
                <a:lnTo>
                  <a:pt x="127" y="167"/>
                </a:lnTo>
                <a:lnTo>
                  <a:pt x="131" y="165"/>
                </a:lnTo>
                <a:lnTo>
                  <a:pt x="137" y="165"/>
                </a:lnTo>
                <a:lnTo>
                  <a:pt x="142" y="167"/>
                </a:lnTo>
                <a:lnTo>
                  <a:pt x="146" y="172"/>
                </a:lnTo>
                <a:lnTo>
                  <a:pt x="150" y="170"/>
                </a:lnTo>
                <a:lnTo>
                  <a:pt x="153" y="165"/>
                </a:lnTo>
                <a:lnTo>
                  <a:pt x="161" y="159"/>
                </a:lnTo>
                <a:lnTo>
                  <a:pt x="169" y="159"/>
                </a:lnTo>
                <a:lnTo>
                  <a:pt x="178" y="162"/>
                </a:lnTo>
                <a:lnTo>
                  <a:pt x="183" y="164"/>
                </a:lnTo>
                <a:lnTo>
                  <a:pt x="188" y="169"/>
                </a:lnTo>
                <a:lnTo>
                  <a:pt x="189" y="172"/>
                </a:lnTo>
                <a:lnTo>
                  <a:pt x="194" y="170"/>
                </a:lnTo>
                <a:lnTo>
                  <a:pt x="199" y="162"/>
                </a:lnTo>
                <a:lnTo>
                  <a:pt x="202" y="159"/>
                </a:lnTo>
                <a:lnTo>
                  <a:pt x="205" y="153"/>
                </a:lnTo>
                <a:lnTo>
                  <a:pt x="210" y="150"/>
                </a:lnTo>
                <a:lnTo>
                  <a:pt x="216" y="151"/>
                </a:lnTo>
                <a:lnTo>
                  <a:pt x="223" y="154"/>
                </a:lnTo>
                <a:lnTo>
                  <a:pt x="227" y="159"/>
                </a:lnTo>
                <a:lnTo>
                  <a:pt x="231" y="159"/>
                </a:lnTo>
                <a:lnTo>
                  <a:pt x="237" y="156"/>
                </a:lnTo>
                <a:lnTo>
                  <a:pt x="242" y="150"/>
                </a:lnTo>
                <a:lnTo>
                  <a:pt x="243" y="143"/>
                </a:lnTo>
                <a:lnTo>
                  <a:pt x="248" y="132"/>
                </a:lnTo>
                <a:lnTo>
                  <a:pt x="251" y="126"/>
                </a:lnTo>
                <a:lnTo>
                  <a:pt x="259" y="126"/>
                </a:lnTo>
                <a:lnTo>
                  <a:pt x="262" y="132"/>
                </a:lnTo>
                <a:lnTo>
                  <a:pt x="269" y="137"/>
                </a:lnTo>
                <a:lnTo>
                  <a:pt x="274" y="142"/>
                </a:lnTo>
                <a:lnTo>
                  <a:pt x="280" y="143"/>
                </a:lnTo>
                <a:lnTo>
                  <a:pt x="288" y="140"/>
                </a:lnTo>
                <a:lnTo>
                  <a:pt x="293" y="131"/>
                </a:lnTo>
                <a:lnTo>
                  <a:pt x="296" y="118"/>
                </a:lnTo>
                <a:lnTo>
                  <a:pt x="299" y="111"/>
                </a:lnTo>
                <a:lnTo>
                  <a:pt x="313" y="94"/>
                </a:lnTo>
                <a:lnTo>
                  <a:pt x="320" y="83"/>
                </a:lnTo>
                <a:lnTo>
                  <a:pt x="328" y="78"/>
                </a:lnTo>
                <a:lnTo>
                  <a:pt x="329" y="75"/>
                </a:lnTo>
                <a:lnTo>
                  <a:pt x="334" y="72"/>
                </a:lnTo>
                <a:lnTo>
                  <a:pt x="328" y="67"/>
                </a:lnTo>
                <a:lnTo>
                  <a:pt x="328" y="62"/>
                </a:lnTo>
                <a:lnTo>
                  <a:pt x="328" y="56"/>
                </a:lnTo>
                <a:lnTo>
                  <a:pt x="334" y="51"/>
                </a:lnTo>
                <a:lnTo>
                  <a:pt x="340" y="54"/>
                </a:lnTo>
                <a:lnTo>
                  <a:pt x="347" y="57"/>
                </a:lnTo>
                <a:lnTo>
                  <a:pt x="353" y="56"/>
                </a:lnTo>
                <a:lnTo>
                  <a:pt x="359" y="51"/>
                </a:lnTo>
                <a:lnTo>
                  <a:pt x="364" y="45"/>
                </a:lnTo>
                <a:lnTo>
                  <a:pt x="372" y="43"/>
                </a:lnTo>
                <a:lnTo>
                  <a:pt x="378" y="38"/>
                </a:lnTo>
                <a:lnTo>
                  <a:pt x="382" y="34"/>
                </a:lnTo>
                <a:lnTo>
                  <a:pt x="377" y="29"/>
                </a:lnTo>
                <a:lnTo>
                  <a:pt x="377" y="24"/>
                </a:lnTo>
                <a:lnTo>
                  <a:pt x="370" y="18"/>
                </a:lnTo>
                <a:lnTo>
                  <a:pt x="369" y="11"/>
                </a:lnTo>
                <a:lnTo>
                  <a:pt x="380" y="0"/>
                </a:lnTo>
                <a:lnTo>
                  <a:pt x="388" y="2"/>
                </a:lnTo>
                <a:lnTo>
                  <a:pt x="397" y="5"/>
                </a:lnTo>
                <a:lnTo>
                  <a:pt x="409" y="5"/>
                </a:lnTo>
                <a:lnTo>
                  <a:pt x="417" y="11"/>
                </a:lnTo>
                <a:lnTo>
                  <a:pt x="420" y="18"/>
                </a:lnTo>
                <a:lnTo>
                  <a:pt x="423" y="24"/>
                </a:lnTo>
                <a:lnTo>
                  <a:pt x="426" y="32"/>
                </a:lnTo>
                <a:lnTo>
                  <a:pt x="434" y="35"/>
                </a:lnTo>
                <a:lnTo>
                  <a:pt x="437" y="37"/>
                </a:lnTo>
                <a:lnTo>
                  <a:pt x="448" y="35"/>
                </a:lnTo>
                <a:lnTo>
                  <a:pt x="458" y="35"/>
                </a:lnTo>
                <a:lnTo>
                  <a:pt x="464" y="42"/>
                </a:lnTo>
                <a:lnTo>
                  <a:pt x="469" y="46"/>
                </a:lnTo>
                <a:lnTo>
                  <a:pt x="474" y="51"/>
                </a:lnTo>
                <a:lnTo>
                  <a:pt x="482" y="45"/>
                </a:lnTo>
                <a:lnTo>
                  <a:pt x="483" y="42"/>
                </a:lnTo>
                <a:lnTo>
                  <a:pt x="488" y="38"/>
                </a:lnTo>
                <a:lnTo>
                  <a:pt x="493" y="38"/>
                </a:lnTo>
                <a:lnTo>
                  <a:pt x="494" y="43"/>
                </a:lnTo>
                <a:lnTo>
                  <a:pt x="501" y="45"/>
                </a:lnTo>
                <a:lnTo>
                  <a:pt x="507" y="49"/>
                </a:lnTo>
                <a:lnTo>
                  <a:pt x="515" y="49"/>
                </a:lnTo>
                <a:lnTo>
                  <a:pt x="523" y="45"/>
                </a:lnTo>
                <a:lnTo>
                  <a:pt x="528" y="37"/>
                </a:lnTo>
                <a:lnTo>
                  <a:pt x="531" y="30"/>
                </a:lnTo>
                <a:lnTo>
                  <a:pt x="536" y="30"/>
                </a:lnTo>
                <a:lnTo>
                  <a:pt x="542" y="29"/>
                </a:lnTo>
                <a:lnTo>
                  <a:pt x="544" y="34"/>
                </a:lnTo>
                <a:lnTo>
                  <a:pt x="545" y="38"/>
                </a:lnTo>
                <a:lnTo>
                  <a:pt x="548" y="43"/>
                </a:lnTo>
                <a:lnTo>
                  <a:pt x="556" y="48"/>
                </a:lnTo>
                <a:lnTo>
                  <a:pt x="563" y="51"/>
                </a:lnTo>
                <a:lnTo>
                  <a:pt x="569" y="56"/>
                </a:lnTo>
                <a:lnTo>
                  <a:pt x="572" y="62"/>
                </a:lnTo>
                <a:lnTo>
                  <a:pt x="572" y="69"/>
                </a:lnTo>
                <a:lnTo>
                  <a:pt x="572" y="78"/>
                </a:lnTo>
                <a:lnTo>
                  <a:pt x="571" y="84"/>
                </a:lnTo>
                <a:lnTo>
                  <a:pt x="572" y="92"/>
                </a:lnTo>
                <a:lnTo>
                  <a:pt x="579" y="99"/>
                </a:lnTo>
                <a:lnTo>
                  <a:pt x="585" y="107"/>
                </a:lnTo>
                <a:lnTo>
                  <a:pt x="593" y="113"/>
                </a:lnTo>
                <a:lnTo>
                  <a:pt x="598" y="123"/>
                </a:lnTo>
                <a:lnTo>
                  <a:pt x="606" y="131"/>
                </a:lnTo>
                <a:lnTo>
                  <a:pt x="612" y="138"/>
                </a:lnTo>
                <a:lnTo>
                  <a:pt x="621" y="143"/>
                </a:lnTo>
                <a:lnTo>
                  <a:pt x="628" y="150"/>
                </a:lnTo>
                <a:lnTo>
                  <a:pt x="634" y="151"/>
                </a:lnTo>
                <a:lnTo>
                  <a:pt x="628" y="161"/>
                </a:lnTo>
                <a:lnTo>
                  <a:pt x="620" y="165"/>
                </a:lnTo>
                <a:lnTo>
                  <a:pt x="612" y="173"/>
                </a:lnTo>
                <a:lnTo>
                  <a:pt x="606" y="178"/>
                </a:lnTo>
                <a:lnTo>
                  <a:pt x="599" y="186"/>
                </a:lnTo>
                <a:lnTo>
                  <a:pt x="593" y="191"/>
                </a:lnTo>
                <a:lnTo>
                  <a:pt x="588" y="192"/>
                </a:lnTo>
                <a:lnTo>
                  <a:pt x="585" y="196"/>
                </a:lnTo>
                <a:lnTo>
                  <a:pt x="582" y="200"/>
                </a:lnTo>
                <a:lnTo>
                  <a:pt x="582" y="210"/>
                </a:lnTo>
                <a:lnTo>
                  <a:pt x="577" y="215"/>
                </a:lnTo>
                <a:lnTo>
                  <a:pt x="572" y="218"/>
                </a:lnTo>
                <a:lnTo>
                  <a:pt x="571" y="219"/>
                </a:lnTo>
                <a:lnTo>
                  <a:pt x="569" y="224"/>
                </a:lnTo>
                <a:lnTo>
                  <a:pt x="567" y="227"/>
                </a:lnTo>
                <a:lnTo>
                  <a:pt x="563" y="231"/>
                </a:lnTo>
                <a:lnTo>
                  <a:pt x="556" y="235"/>
                </a:lnTo>
                <a:lnTo>
                  <a:pt x="553" y="237"/>
                </a:lnTo>
                <a:lnTo>
                  <a:pt x="552" y="243"/>
                </a:lnTo>
                <a:lnTo>
                  <a:pt x="547" y="250"/>
                </a:lnTo>
                <a:lnTo>
                  <a:pt x="544" y="254"/>
                </a:lnTo>
                <a:lnTo>
                  <a:pt x="385" y="278"/>
                </a:lnTo>
                <a:lnTo>
                  <a:pt x="313" y="283"/>
                </a:lnTo>
                <a:lnTo>
                  <a:pt x="278" y="289"/>
                </a:lnTo>
                <a:lnTo>
                  <a:pt x="245" y="296"/>
                </a:lnTo>
                <a:lnTo>
                  <a:pt x="181" y="299"/>
                </a:lnTo>
                <a:lnTo>
                  <a:pt x="124" y="302"/>
                </a:lnTo>
                <a:lnTo>
                  <a:pt x="123" y="320"/>
                </a:lnTo>
                <a:lnTo>
                  <a:pt x="0" y="329"/>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60" name="Freeform 38"/>
          <p:cNvSpPr>
            <a:spLocks/>
          </p:cNvSpPr>
          <p:nvPr/>
        </p:nvSpPr>
        <p:spPr bwMode="auto">
          <a:xfrm>
            <a:off x="5691069" y="3063445"/>
            <a:ext cx="487100" cy="564010"/>
          </a:xfrm>
          <a:custGeom>
            <a:avLst/>
            <a:gdLst>
              <a:gd name="T0" fmla="*/ 16 w 361"/>
              <a:gd name="T1" fmla="*/ 78 h 418"/>
              <a:gd name="T2" fmla="*/ 35 w 361"/>
              <a:gd name="T3" fmla="*/ 75 h 418"/>
              <a:gd name="T4" fmla="*/ 56 w 361"/>
              <a:gd name="T5" fmla="*/ 72 h 418"/>
              <a:gd name="T6" fmla="*/ 86 w 361"/>
              <a:gd name="T7" fmla="*/ 70 h 418"/>
              <a:gd name="T8" fmla="*/ 99 w 361"/>
              <a:gd name="T9" fmla="*/ 65 h 418"/>
              <a:gd name="T10" fmla="*/ 119 w 361"/>
              <a:gd name="T11" fmla="*/ 69 h 418"/>
              <a:gd name="T12" fmla="*/ 140 w 361"/>
              <a:gd name="T13" fmla="*/ 76 h 418"/>
              <a:gd name="T14" fmla="*/ 154 w 361"/>
              <a:gd name="T15" fmla="*/ 80 h 418"/>
              <a:gd name="T16" fmla="*/ 167 w 361"/>
              <a:gd name="T17" fmla="*/ 84 h 418"/>
              <a:gd name="T18" fmla="*/ 197 w 361"/>
              <a:gd name="T19" fmla="*/ 81 h 418"/>
              <a:gd name="T20" fmla="*/ 216 w 361"/>
              <a:gd name="T21" fmla="*/ 75 h 418"/>
              <a:gd name="T22" fmla="*/ 237 w 361"/>
              <a:gd name="T23" fmla="*/ 70 h 418"/>
              <a:gd name="T24" fmla="*/ 256 w 361"/>
              <a:gd name="T25" fmla="*/ 56 h 418"/>
              <a:gd name="T26" fmla="*/ 286 w 361"/>
              <a:gd name="T27" fmla="*/ 32 h 418"/>
              <a:gd name="T28" fmla="*/ 316 w 361"/>
              <a:gd name="T29" fmla="*/ 11 h 418"/>
              <a:gd name="T30" fmla="*/ 338 w 361"/>
              <a:gd name="T31" fmla="*/ 0 h 418"/>
              <a:gd name="T32" fmla="*/ 342 w 361"/>
              <a:gd name="T33" fmla="*/ 30 h 418"/>
              <a:gd name="T34" fmla="*/ 348 w 361"/>
              <a:gd name="T35" fmla="*/ 67 h 418"/>
              <a:gd name="T36" fmla="*/ 353 w 361"/>
              <a:gd name="T37" fmla="*/ 102 h 418"/>
              <a:gd name="T38" fmla="*/ 359 w 361"/>
              <a:gd name="T39" fmla="*/ 126 h 418"/>
              <a:gd name="T40" fmla="*/ 358 w 361"/>
              <a:gd name="T41" fmla="*/ 162 h 418"/>
              <a:gd name="T42" fmla="*/ 356 w 361"/>
              <a:gd name="T43" fmla="*/ 202 h 418"/>
              <a:gd name="T44" fmla="*/ 353 w 361"/>
              <a:gd name="T45" fmla="*/ 238 h 418"/>
              <a:gd name="T46" fmla="*/ 351 w 361"/>
              <a:gd name="T47" fmla="*/ 262 h 418"/>
              <a:gd name="T48" fmla="*/ 335 w 361"/>
              <a:gd name="T49" fmla="*/ 285 h 418"/>
              <a:gd name="T50" fmla="*/ 321 w 361"/>
              <a:gd name="T51" fmla="*/ 297 h 418"/>
              <a:gd name="T52" fmla="*/ 303 w 361"/>
              <a:gd name="T53" fmla="*/ 300 h 418"/>
              <a:gd name="T54" fmla="*/ 297 w 361"/>
              <a:gd name="T55" fmla="*/ 312 h 418"/>
              <a:gd name="T56" fmla="*/ 286 w 361"/>
              <a:gd name="T57" fmla="*/ 316 h 418"/>
              <a:gd name="T58" fmla="*/ 286 w 361"/>
              <a:gd name="T59" fmla="*/ 332 h 418"/>
              <a:gd name="T60" fmla="*/ 286 w 361"/>
              <a:gd name="T61" fmla="*/ 348 h 418"/>
              <a:gd name="T62" fmla="*/ 281 w 361"/>
              <a:gd name="T63" fmla="*/ 356 h 418"/>
              <a:gd name="T64" fmla="*/ 272 w 361"/>
              <a:gd name="T65" fmla="*/ 350 h 418"/>
              <a:gd name="T66" fmla="*/ 264 w 361"/>
              <a:gd name="T67" fmla="*/ 350 h 418"/>
              <a:gd name="T68" fmla="*/ 256 w 361"/>
              <a:gd name="T69" fmla="*/ 359 h 418"/>
              <a:gd name="T70" fmla="*/ 254 w 361"/>
              <a:gd name="T71" fmla="*/ 372 h 418"/>
              <a:gd name="T72" fmla="*/ 256 w 361"/>
              <a:gd name="T73" fmla="*/ 385 h 418"/>
              <a:gd name="T74" fmla="*/ 257 w 361"/>
              <a:gd name="T75" fmla="*/ 396 h 418"/>
              <a:gd name="T76" fmla="*/ 249 w 361"/>
              <a:gd name="T77" fmla="*/ 404 h 418"/>
              <a:gd name="T78" fmla="*/ 248 w 361"/>
              <a:gd name="T79" fmla="*/ 412 h 418"/>
              <a:gd name="T80" fmla="*/ 237 w 361"/>
              <a:gd name="T81" fmla="*/ 416 h 418"/>
              <a:gd name="T82" fmla="*/ 224 w 361"/>
              <a:gd name="T83" fmla="*/ 415 h 418"/>
              <a:gd name="T84" fmla="*/ 208 w 361"/>
              <a:gd name="T85" fmla="*/ 405 h 418"/>
              <a:gd name="T86" fmla="*/ 200 w 361"/>
              <a:gd name="T87" fmla="*/ 394 h 418"/>
              <a:gd name="T88" fmla="*/ 199 w 361"/>
              <a:gd name="T89" fmla="*/ 386 h 418"/>
              <a:gd name="T90" fmla="*/ 189 w 361"/>
              <a:gd name="T91" fmla="*/ 386 h 418"/>
              <a:gd name="T92" fmla="*/ 184 w 361"/>
              <a:gd name="T93" fmla="*/ 394 h 418"/>
              <a:gd name="T94" fmla="*/ 175 w 361"/>
              <a:gd name="T95" fmla="*/ 404 h 418"/>
              <a:gd name="T96" fmla="*/ 160 w 361"/>
              <a:gd name="T97" fmla="*/ 407 h 418"/>
              <a:gd name="T98" fmla="*/ 149 w 361"/>
              <a:gd name="T99" fmla="*/ 397 h 418"/>
              <a:gd name="T100" fmla="*/ 141 w 361"/>
              <a:gd name="T101" fmla="*/ 397 h 418"/>
              <a:gd name="T102" fmla="*/ 137 w 361"/>
              <a:gd name="T103" fmla="*/ 404 h 418"/>
              <a:gd name="T104" fmla="*/ 130 w 361"/>
              <a:gd name="T105" fmla="*/ 410 h 418"/>
              <a:gd name="T106" fmla="*/ 126 w 361"/>
              <a:gd name="T107" fmla="*/ 405 h 418"/>
              <a:gd name="T108" fmla="*/ 114 w 361"/>
              <a:gd name="T109" fmla="*/ 396 h 418"/>
              <a:gd name="T110" fmla="*/ 100 w 361"/>
              <a:gd name="T111" fmla="*/ 394 h 418"/>
              <a:gd name="T112" fmla="*/ 86 w 361"/>
              <a:gd name="T113" fmla="*/ 393 h 418"/>
              <a:gd name="T114" fmla="*/ 78 w 361"/>
              <a:gd name="T115" fmla="*/ 378 h 418"/>
              <a:gd name="T116" fmla="*/ 67 w 361"/>
              <a:gd name="T117" fmla="*/ 367 h 418"/>
              <a:gd name="T118" fmla="*/ 52 w 361"/>
              <a:gd name="T119" fmla="*/ 364 h 418"/>
              <a:gd name="T120" fmla="*/ 38 w 361"/>
              <a:gd name="T121" fmla="*/ 358 h 418"/>
              <a:gd name="T122" fmla="*/ 27 w 361"/>
              <a:gd name="T123" fmla="*/ 366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
              <a:gd name="T187" fmla="*/ 0 h 418"/>
              <a:gd name="T188" fmla="*/ 361 w 361"/>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 h="418">
                <a:moveTo>
                  <a:pt x="0" y="80"/>
                </a:moveTo>
                <a:lnTo>
                  <a:pt x="16" y="78"/>
                </a:lnTo>
                <a:lnTo>
                  <a:pt x="22" y="75"/>
                </a:lnTo>
                <a:lnTo>
                  <a:pt x="35" y="75"/>
                </a:lnTo>
                <a:lnTo>
                  <a:pt x="46" y="73"/>
                </a:lnTo>
                <a:lnTo>
                  <a:pt x="56" y="72"/>
                </a:lnTo>
                <a:lnTo>
                  <a:pt x="64" y="69"/>
                </a:lnTo>
                <a:lnTo>
                  <a:pt x="86" y="70"/>
                </a:lnTo>
                <a:lnTo>
                  <a:pt x="94" y="67"/>
                </a:lnTo>
                <a:lnTo>
                  <a:pt x="99" y="65"/>
                </a:lnTo>
                <a:lnTo>
                  <a:pt x="106" y="67"/>
                </a:lnTo>
                <a:lnTo>
                  <a:pt x="119" y="69"/>
                </a:lnTo>
                <a:lnTo>
                  <a:pt x="132" y="70"/>
                </a:lnTo>
                <a:lnTo>
                  <a:pt x="140" y="76"/>
                </a:lnTo>
                <a:lnTo>
                  <a:pt x="146" y="80"/>
                </a:lnTo>
                <a:lnTo>
                  <a:pt x="154" y="80"/>
                </a:lnTo>
                <a:lnTo>
                  <a:pt x="162" y="80"/>
                </a:lnTo>
                <a:lnTo>
                  <a:pt x="167" y="84"/>
                </a:lnTo>
                <a:lnTo>
                  <a:pt x="180" y="83"/>
                </a:lnTo>
                <a:lnTo>
                  <a:pt x="197" y="81"/>
                </a:lnTo>
                <a:lnTo>
                  <a:pt x="205" y="80"/>
                </a:lnTo>
                <a:lnTo>
                  <a:pt x="216" y="75"/>
                </a:lnTo>
                <a:lnTo>
                  <a:pt x="226" y="70"/>
                </a:lnTo>
                <a:lnTo>
                  <a:pt x="237" y="70"/>
                </a:lnTo>
                <a:lnTo>
                  <a:pt x="246" y="65"/>
                </a:lnTo>
                <a:lnTo>
                  <a:pt x="256" y="56"/>
                </a:lnTo>
                <a:lnTo>
                  <a:pt x="270" y="46"/>
                </a:lnTo>
                <a:lnTo>
                  <a:pt x="286" y="32"/>
                </a:lnTo>
                <a:lnTo>
                  <a:pt x="300" y="21"/>
                </a:lnTo>
                <a:lnTo>
                  <a:pt x="316" y="11"/>
                </a:lnTo>
                <a:lnTo>
                  <a:pt x="329" y="3"/>
                </a:lnTo>
                <a:lnTo>
                  <a:pt x="338" y="0"/>
                </a:lnTo>
                <a:lnTo>
                  <a:pt x="342" y="16"/>
                </a:lnTo>
                <a:lnTo>
                  <a:pt x="342" y="30"/>
                </a:lnTo>
                <a:lnTo>
                  <a:pt x="348" y="57"/>
                </a:lnTo>
                <a:lnTo>
                  <a:pt x="348" y="67"/>
                </a:lnTo>
                <a:lnTo>
                  <a:pt x="353" y="84"/>
                </a:lnTo>
                <a:lnTo>
                  <a:pt x="353" y="102"/>
                </a:lnTo>
                <a:lnTo>
                  <a:pt x="356" y="115"/>
                </a:lnTo>
                <a:lnTo>
                  <a:pt x="359" y="126"/>
                </a:lnTo>
                <a:lnTo>
                  <a:pt x="361" y="150"/>
                </a:lnTo>
                <a:lnTo>
                  <a:pt x="358" y="162"/>
                </a:lnTo>
                <a:lnTo>
                  <a:pt x="358" y="183"/>
                </a:lnTo>
                <a:lnTo>
                  <a:pt x="356" y="202"/>
                </a:lnTo>
                <a:lnTo>
                  <a:pt x="356" y="221"/>
                </a:lnTo>
                <a:lnTo>
                  <a:pt x="353" y="238"/>
                </a:lnTo>
                <a:lnTo>
                  <a:pt x="353" y="253"/>
                </a:lnTo>
                <a:lnTo>
                  <a:pt x="351" y="262"/>
                </a:lnTo>
                <a:lnTo>
                  <a:pt x="343" y="272"/>
                </a:lnTo>
                <a:lnTo>
                  <a:pt x="335" y="285"/>
                </a:lnTo>
                <a:lnTo>
                  <a:pt x="326" y="293"/>
                </a:lnTo>
                <a:lnTo>
                  <a:pt x="321" y="297"/>
                </a:lnTo>
                <a:lnTo>
                  <a:pt x="310" y="299"/>
                </a:lnTo>
                <a:lnTo>
                  <a:pt x="303" y="300"/>
                </a:lnTo>
                <a:lnTo>
                  <a:pt x="300" y="305"/>
                </a:lnTo>
                <a:lnTo>
                  <a:pt x="297" y="312"/>
                </a:lnTo>
                <a:lnTo>
                  <a:pt x="292" y="315"/>
                </a:lnTo>
                <a:lnTo>
                  <a:pt x="286" y="316"/>
                </a:lnTo>
                <a:lnTo>
                  <a:pt x="284" y="324"/>
                </a:lnTo>
                <a:lnTo>
                  <a:pt x="286" y="332"/>
                </a:lnTo>
                <a:lnTo>
                  <a:pt x="284" y="340"/>
                </a:lnTo>
                <a:lnTo>
                  <a:pt x="286" y="348"/>
                </a:lnTo>
                <a:lnTo>
                  <a:pt x="284" y="354"/>
                </a:lnTo>
                <a:lnTo>
                  <a:pt x="281" y="356"/>
                </a:lnTo>
                <a:lnTo>
                  <a:pt x="275" y="358"/>
                </a:lnTo>
                <a:lnTo>
                  <a:pt x="272" y="350"/>
                </a:lnTo>
                <a:lnTo>
                  <a:pt x="267" y="348"/>
                </a:lnTo>
                <a:lnTo>
                  <a:pt x="264" y="350"/>
                </a:lnTo>
                <a:lnTo>
                  <a:pt x="261" y="356"/>
                </a:lnTo>
                <a:lnTo>
                  <a:pt x="256" y="359"/>
                </a:lnTo>
                <a:lnTo>
                  <a:pt x="256" y="366"/>
                </a:lnTo>
                <a:lnTo>
                  <a:pt x="254" y="372"/>
                </a:lnTo>
                <a:lnTo>
                  <a:pt x="254" y="378"/>
                </a:lnTo>
                <a:lnTo>
                  <a:pt x="256" y="385"/>
                </a:lnTo>
                <a:lnTo>
                  <a:pt x="259" y="389"/>
                </a:lnTo>
                <a:lnTo>
                  <a:pt x="257" y="396"/>
                </a:lnTo>
                <a:lnTo>
                  <a:pt x="253" y="399"/>
                </a:lnTo>
                <a:lnTo>
                  <a:pt x="249" y="404"/>
                </a:lnTo>
                <a:lnTo>
                  <a:pt x="249" y="408"/>
                </a:lnTo>
                <a:lnTo>
                  <a:pt x="248" y="412"/>
                </a:lnTo>
                <a:lnTo>
                  <a:pt x="242" y="413"/>
                </a:lnTo>
                <a:lnTo>
                  <a:pt x="237" y="416"/>
                </a:lnTo>
                <a:lnTo>
                  <a:pt x="229" y="418"/>
                </a:lnTo>
                <a:lnTo>
                  <a:pt x="224" y="415"/>
                </a:lnTo>
                <a:lnTo>
                  <a:pt x="216" y="408"/>
                </a:lnTo>
                <a:lnTo>
                  <a:pt x="208" y="405"/>
                </a:lnTo>
                <a:lnTo>
                  <a:pt x="202" y="402"/>
                </a:lnTo>
                <a:lnTo>
                  <a:pt x="200" y="394"/>
                </a:lnTo>
                <a:lnTo>
                  <a:pt x="199" y="391"/>
                </a:lnTo>
                <a:lnTo>
                  <a:pt x="199" y="386"/>
                </a:lnTo>
                <a:lnTo>
                  <a:pt x="194" y="386"/>
                </a:lnTo>
                <a:lnTo>
                  <a:pt x="189" y="386"/>
                </a:lnTo>
                <a:lnTo>
                  <a:pt x="186" y="388"/>
                </a:lnTo>
                <a:lnTo>
                  <a:pt x="184" y="394"/>
                </a:lnTo>
                <a:lnTo>
                  <a:pt x="180" y="399"/>
                </a:lnTo>
                <a:lnTo>
                  <a:pt x="175" y="404"/>
                </a:lnTo>
                <a:lnTo>
                  <a:pt x="168" y="407"/>
                </a:lnTo>
                <a:lnTo>
                  <a:pt x="160" y="407"/>
                </a:lnTo>
                <a:lnTo>
                  <a:pt x="154" y="401"/>
                </a:lnTo>
                <a:lnTo>
                  <a:pt x="149" y="397"/>
                </a:lnTo>
                <a:lnTo>
                  <a:pt x="145" y="397"/>
                </a:lnTo>
                <a:lnTo>
                  <a:pt x="141" y="397"/>
                </a:lnTo>
                <a:lnTo>
                  <a:pt x="140" y="399"/>
                </a:lnTo>
                <a:lnTo>
                  <a:pt x="137" y="404"/>
                </a:lnTo>
                <a:lnTo>
                  <a:pt x="133" y="405"/>
                </a:lnTo>
                <a:lnTo>
                  <a:pt x="130" y="410"/>
                </a:lnTo>
                <a:lnTo>
                  <a:pt x="129" y="408"/>
                </a:lnTo>
                <a:lnTo>
                  <a:pt x="126" y="405"/>
                </a:lnTo>
                <a:lnTo>
                  <a:pt x="119" y="401"/>
                </a:lnTo>
                <a:lnTo>
                  <a:pt x="114" y="396"/>
                </a:lnTo>
                <a:lnTo>
                  <a:pt x="110" y="393"/>
                </a:lnTo>
                <a:lnTo>
                  <a:pt x="100" y="394"/>
                </a:lnTo>
                <a:lnTo>
                  <a:pt x="92" y="394"/>
                </a:lnTo>
                <a:lnTo>
                  <a:pt x="86" y="393"/>
                </a:lnTo>
                <a:lnTo>
                  <a:pt x="81" y="386"/>
                </a:lnTo>
                <a:lnTo>
                  <a:pt x="78" y="378"/>
                </a:lnTo>
                <a:lnTo>
                  <a:pt x="73" y="374"/>
                </a:lnTo>
                <a:lnTo>
                  <a:pt x="67" y="367"/>
                </a:lnTo>
                <a:lnTo>
                  <a:pt x="60" y="364"/>
                </a:lnTo>
                <a:lnTo>
                  <a:pt x="52" y="364"/>
                </a:lnTo>
                <a:lnTo>
                  <a:pt x="46" y="361"/>
                </a:lnTo>
                <a:lnTo>
                  <a:pt x="38" y="358"/>
                </a:lnTo>
                <a:lnTo>
                  <a:pt x="33" y="359"/>
                </a:lnTo>
                <a:lnTo>
                  <a:pt x="27" y="366"/>
                </a:lnTo>
                <a:lnTo>
                  <a:pt x="0" y="8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61" name="Freeform 39"/>
          <p:cNvSpPr>
            <a:spLocks/>
          </p:cNvSpPr>
          <p:nvPr/>
        </p:nvSpPr>
        <p:spPr bwMode="auto">
          <a:xfrm>
            <a:off x="5688372" y="4137495"/>
            <a:ext cx="628777" cy="673305"/>
          </a:xfrm>
          <a:custGeom>
            <a:avLst/>
            <a:gdLst>
              <a:gd name="T0" fmla="*/ 178 w 466"/>
              <a:gd name="T1" fmla="*/ 5 h 499"/>
              <a:gd name="T2" fmla="*/ 226 w 466"/>
              <a:gd name="T3" fmla="*/ 6 h 499"/>
              <a:gd name="T4" fmla="*/ 215 w 466"/>
              <a:gd name="T5" fmla="*/ 17 h 499"/>
              <a:gd name="T6" fmla="*/ 210 w 466"/>
              <a:gd name="T7" fmla="*/ 36 h 499"/>
              <a:gd name="T8" fmla="*/ 227 w 466"/>
              <a:gd name="T9" fmla="*/ 48 h 499"/>
              <a:gd name="T10" fmla="*/ 248 w 466"/>
              <a:gd name="T11" fmla="*/ 52 h 499"/>
              <a:gd name="T12" fmla="*/ 262 w 466"/>
              <a:gd name="T13" fmla="*/ 75 h 499"/>
              <a:gd name="T14" fmla="*/ 281 w 466"/>
              <a:gd name="T15" fmla="*/ 97 h 499"/>
              <a:gd name="T16" fmla="*/ 300 w 466"/>
              <a:gd name="T17" fmla="*/ 113 h 499"/>
              <a:gd name="T18" fmla="*/ 326 w 466"/>
              <a:gd name="T19" fmla="*/ 135 h 499"/>
              <a:gd name="T20" fmla="*/ 348 w 466"/>
              <a:gd name="T21" fmla="*/ 151 h 499"/>
              <a:gd name="T22" fmla="*/ 358 w 466"/>
              <a:gd name="T23" fmla="*/ 170 h 499"/>
              <a:gd name="T24" fmla="*/ 374 w 466"/>
              <a:gd name="T25" fmla="*/ 184 h 499"/>
              <a:gd name="T26" fmla="*/ 393 w 466"/>
              <a:gd name="T27" fmla="*/ 197 h 499"/>
              <a:gd name="T28" fmla="*/ 402 w 466"/>
              <a:gd name="T29" fmla="*/ 211 h 499"/>
              <a:gd name="T30" fmla="*/ 410 w 466"/>
              <a:gd name="T31" fmla="*/ 227 h 499"/>
              <a:gd name="T32" fmla="*/ 416 w 466"/>
              <a:gd name="T33" fmla="*/ 240 h 499"/>
              <a:gd name="T34" fmla="*/ 431 w 466"/>
              <a:gd name="T35" fmla="*/ 251 h 499"/>
              <a:gd name="T36" fmla="*/ 440 w 466"/>
              <a:gd name="T37" fmla="*/ 267 h 499"/>
              <a:gd name="T38" fmla="*/ 442 w 466"/>
              <a:gd name="T39" fmla="*/ 286 h 499"/>
              <a:gd name="T40" fmla="*/ 458 w 466"/>
              <a:gd name="T41" fmla="*/ 297 h 499"/>
              <a:gd name="T42" fmla="*/ 458 w 466"/>
              <a:gd name="T43" fmla="*/ 330 h 499"/>
              <a:gd name="T44" fmla="*/ 440 w 466"/>
              <a:gd name="T45" fmla="*/ 376 h 499"/>
              <a:gd name="T46" fmla="*/ 429 w 466"/>
              <a:gd name="T47" fmla="*/ 427 h 499"/>
              <a:gd name="T48" fmla="*/ 409 w 466"/>
              <a:gd name="T49" fmla="*/ 450 h 499"/>
              <a:gd name="T50" fmla="*/ 389 w 466"/>
              <a:gd name="T51" fmla="*/ 446 h 499"/>
              <a:gd name="T52" fmla="*/ 382 w 466"/>
              <a:gd name="T53" fmla="*/ 459 h 499"/>
              <a:gd name="T54" fmla="*/ 389 w 466"/>
              <a:gd name="T55" fmla="*/ 477 h 499"/>
              <a:gd name="T56" fmla="*/ 385 w 466"/>
              <a:gd name="T57" fmla="*/ 499 h 499"/>
              <a:gd name="T58" fmla="*/ 367 w 466"/>
              <a:gd name="T59" fmla="*/ 492 h 499"/>
              <a:gd name="T60" fmla="*/ 361 w 466"/>
              <a:gd name="T61" fmla="*/ 478 h 499"/>
              <a:gd name="T62" fmla="*/ 243 w 466"/>
              <a:gd name="T63" fmla="*/ 484 h 499"/>
              <a:gd name="T64" fmla="*/ 121 w 466"/>
              <a:gd name="T65" fmla="*/ 489 h 499"/>
              <a:gd name="T66" fmla="*/ 99 w 466"/>
              <a:gd name="T67" fmla="*/ 465 h 499"/>
              <a:gd name="T68" fmla="*/ 89 w 466"/>
              <a:gd name="T69" fmla="*/ 427 h 499"/>
              <a:gd name="T70" fmla="*/ 91 w 466"/>
              <a:gd name="T71" fmla="*/ 378 h 499"/>
              <a:gd name="T72" fmla="*/ 81 w 466"/>
              <a:gd name="T73" fmla="*/ 346 h 499"/>
              <a:gd name="T74" fmla="*/ 91 w 466"/>
              <a:gd name="T75" fmla="*/ 327 h 499"/>
              <a:gd name="T76" fmla="*/ 88 w 466"/>
              <a:gd name="T77" fmla="*/ 311 h 499"/>
              <a:gd name="T78" fmla="*/ 80 w 466"/>
              <a:gd name="T79" fmla="*/ 287 h 499"/>
              <a:gd name="T80" fmla="*/ 64 w 466"/>
              <a:gd name="T81" fmla="*/ 240 h 499"/>
              <a:gd name="T82" fmla="*/ 49 w 466"/>
              <a:gd name="T83" fmla="*/ 198 h 499"/>
              <a:gd name="T84" fmla="*/ 37 w 466"/>
              <a:gd name="T85" fmla="*/ 151 h 499"/>
              <a:gd name="T86" fmla="*/ 22 w 466"/>
              <a:gd name="T87" fmla="*/ 90 h 499"/>
              <a:gd name="T88" fmla="*/ 8 w 466"/>
              <a:gd name="T89" fmla="*/ 56 h 499"/>
              <a:gd name="T90" fmla="*/ 0 w 466"/>
              <a:gd name="T91" fmla="*/ 2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99"/>
              <a:gd name="T140" fmla="*/ 466 w 466"/>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99">
                <a:moveTo>
                  <a:pt x="0" y="24"/>
                </a:moveTo>
                <a:lnTo>
                  <a:pt x="96" y="14"/>
                </a:lnTo>
                <a:lnTo>
                  <a:pt x="178" y="5"/>
                </a:lnTo>
                <a:lnTo>
                  <a:pt x="224" y="0"/>
                </a:lnTo>
                <a:lnTo>
                  <a:pt x="226" y="3"/>
                </a:lnTo>
                <a:lnTo>
                  <a:pt x="226" y="6"/>
                </a:lnTo>
                <a:lnTo>
                  <a:pt x="223" y="9"/>
                </a:lnTo>
                <a:lnTo>
                  <a:pt x="218" y="13"/>
                </a:lnTo>
                <a:lnTo>
                  <a:pt x="215" y="17"/>
                </a:lnTo>
                <a:lnTo>
                  <a:pt x="212" y="24"/>
                </a:lnTo>
                <a:lnTo>
                  <a:pt x="210" y="29"/>
                </a:lnTo>
                <a:lnTo>
                  <a:pt x="210" y="36"/>
                </a:lnTo>
                <a:lnTo>
                  <a:pt x="215" y="44"/>
                </a:lnTo>
                <a:lnTo>
                  <a:pt x="221" y="46"/>
                </a:lnTo>
                <a:lnTo>
                  <a:pt x="227" y="48"/>
                </a:lnTo>
                <a:lnTo>
                  <a:pt x="234" y="49"/>
                </a:lnTo>
                <a:lnTo>
                  <a:pt x="242" y="49"/>
                </a:lnTo>
                <a:lnTo>
                  <a:pt x="248" y="52"/>
                </a:lnTo>
                <a:lnTo>
                  <a:pt x="254" y="57"/>
                </a:lnTo>
                <a:lnTo>
                  <a:pt x="261" y="65"/>
                </a:lnTo>
                <a:lnTo>
                  <a:pt x="262" y="75"/>
                </a:lnTo>
                <a:lnTo>
                  <a:pt x="269" y="83"/>
                </a:lnTo>
                <a:lnTo>
                  <a:pt x="273" y="90"/>
                </a:lnTo>
                <a:lnTo>
                  <a:pt x="281" y="97"/>
                </a:lnTo>
                <a:lnTo>
                  <a:pt x="288" y="105"/>
                </a:lnTo>
                <a:lnTo>
                  <a:pt x="293" y="111"/>
                </a:lnTo>
                <a:lnTo>
                  <a:pt x="300" y="113"/>
                </a:lnTo>
                <a:lnTo>
                  <a:pt x="313" y="121"/>
                </a:lnTo>
                <a:lnTo>
                  <a:pt x="320" y="130"/>
                </a:lnTo>
                <a:lnTo>
                  <a:pt x="326" y="135"/>
                </a:lnTo>
                <a:lnTo>
                  <a:pt x="332" y="140"/>
                </a:lnTo>
                <a:lnTo>
                  <a:pt x="337" y="144"/>
                </a:lnTo>
                <a:lnTo>
                  <a:pt x="348" y="151"/>
                </a:lnTo>
                <a:lnTo>
                  <a:pt x="351" y="157"/>
                </a:lnTo>
                <a:lnTo>
                  <a:pt x="353" y="164"/>
                </a:lnTo>
                <a:lnTo>
                  <a:pt x="358" y="170"/>
                </a:lnTo>
                <a:lnTo>
                  <a:pt x="362" y="171"/>
                </a:lnTo>
                <a:lnTo>
                  <a:pt x="366" y="178"/>
                </a:lnTo>
                <a:lnTo>
                  <a:pt x="374" y="184"/>
                </a:lnTo>
                <a:lnTo>
                  <a:pt x="380" y="189"/>
                </a:lnTo>
                <a:lnTo>
                  <a:pt x="385" y="192"/>
                </a:lnTo>
                <a:lnTo>
                  <a:pt x="393" y="197"/>
                </a:lnTo>
                <a:lnTo>
                  <a:pt x="399" y="200"/>
                </a:lnTo>
                <a:lnTo>
                  <a:pt x="401" y="208"/>
                </a:lnTo>
                <a:lnTo>
                  <a:pt x="402" y="211"/>
                </a:lnTo>
                <a:lnTo>
                  <a:pt x="404" y="216"/>
                </a:lnTo>
                <a:lnTo>
                  <a:pt x="409" y="218"/>
                </a:lnTo>
                <a:lnTo>
                  <a:pt x="410" y="227"/>
                </a:lnTo>
                <a:lnTo>
                  <a:pt x="410" y="230"/>
                </a:lnTo>
                <a:lnTo>
                  <a:pt x="413" y="235"/>
                </a:lnTo>
                <a:lnTo>
                  <a:pt x="416" y="240"/>
                </a:lnTo>
                <a:lnTo>
                  <a:pt x="421" y="243"/>
                </a:lnTo>
                <a:lnTo>
                  <a:pt x="426" y="245"/>
                </a:lnTo>
                <a:lnTo>
                  <a:pt x="431" y="251"/>
                </a:lnTo>
                <a:lnTo>
                  <a:pt x="436" y="256"/>
                </a:lnTo>
                <a:lnTo>
                  <a:pt x="437" y="262"/>
                </a:lnTo>
                <a:lnTo>
                  <a:pt x="440" y="267"/>
                </a:lnTo>
                <a:lnTo>
                  <a:pt x="440" y="273"/>
                </a:lnTo>
                <a:lnTo>
                  <a:pt x="443" y="276"/>
                </a:lnTo>
                <a:lnTo>
                  <a:pt x="442" y="286"/>
                </a:lnTo>
                <a:lnTo>
                  <a:pt x="445" y="292"/>
                </a:lnTo>
                <a:lnTo>
                  <a:pt x="453" y="295"/>
                </a:lnTo>
                <a:lnTo>
                  <a:pt x="458" y="297"/>
                </a:lnTo>
                <a:lnTo>
                  <a:pt x="466" y="297"/>
                </a:lnTo>
                <a:lnTo>
                  <a:pt x="458" y="316"/>
                </a:lnTo>
                <a:lnTo>
                  <a:pt x="458" y="330"/>
                </a:lnTo>
                <a:lnTo>
                  <a:pt x="451" y="343"/>
                </a:lnTo>
                <a:lnTo>
                  <a:pt x="447" y="362"/>
                </a:lnTo>
                <a:lnTo>
                  <a:pt x="440" y="376"/>
                </a:lnTo>
                <a:lnTo>
                  <a:pt x="437" y="391"/>
                </a:lnTo>
                <a:lnTo>
                  <a:pt x="432" y="413"/>
                </a:lnTo>
                <a:lnTo>
                  <a:pt x="429" y="427"/>
                </a:lnTo>
                <a:lnTo>
                  <a:pt x="429" y="438"/>
                </a:lnTo>
                <a:lnTo>
                  <a:pt x="429" y="450"/>
                </a:lnTo>
                <a:lnTo>
                  <a:pt x="409" y="450"/>
                </a:lnTo>
                <a:lnTo>
                  <a:pt x="397" y="448"/>
                </a:lnTo>
                <a:lnTo>
                  <a:pt x="393" y="445"/>
                </a:lnTo>
                <a:lnTo>
                  <a:pt x="389" y="446"/>
                </a:lnTo>
                <a:lnTo>
                  <a:pt x="385" y="446"/>
                </a:lnTo>
                <a:lnTo>
                  <a:pt x="380" y="451"/>
                </a:lnTo>
                <a:lnTo>
                  <a:pt x="382" y="459"/>
                </a:lnTo>
                <a:lnTo>
                  <a:pt x="383" y="464"/>
                </a:lnTo>
                <a:lnTo>
                  <a:pt x="388" y="470"/>
                </a:lnTo>
                <a:lnTo>
                  <a:pt x="389" y="477"/>
                </a:lnTo>
                <a:lnTo>
                  <a:pt x="388" y="486"/>
                </a:lnTo>
                <a:lnTo>
                  <a:pt x="388" y="492"/>
                </a:lnTo>
                <a:lnTo>
                  <a:pt x="385" y="499"/>
                </a:lnTo>
                <a:lnTo>
                  <a:pt x="378" y="499"/>
                </a:lnTo>
                <a:lnTo>
                  <a:pt x="372" y="499"/>
                </a:lnTo>
                <a:lnTo>
                  <a:pt x="367" y="492"/>
                </a:lnTo>
                <a:lnTo>
                  <a:pt x="366" y="486"/>
                </a:lnTo>
                <a:lnTo>
                  <a:pt x="366" y="480"/>
                </a:lnTo>
                <a:lnTo>
                  <a:pt x="361" y="478"/>
                </a:lnTo>
                <a:lnTo>
                  <a:pt x="316" y="480"/>
                </a:lnTo>
                <a:lnTo>
                  <a:pt x="285" y="483"/>
                </a:lnTo>
                <a:lnTo>
                  <a:pt x="243" y="484"/>
                </a:lnTo>
                <a:lnTo>
                  <a:pt x="197" y="486"/>
                </a:lnTo>
                <a:lnTo>
                  <a:pt x="143" y="489"/>
                </a:lnTo>
                <a:lnTo>
                  <a:pt x="121" y="489"/>
                </a:lnTo>
                <a:lnTo>
                  <a:pt x="116" y="486"/>
                </a:lnTo>
                <a:lnTo>
                  <a:pt x="107" y="477"/>
                </a:lnTo>
                <a:lnTo>
                  <a:pt x="99" y="465"/>
                </a:lnTo>
                <a:lnTo>
                  <a:pt x="92" y="448"/>
                </a:lnTo>
                <a:lnTo>
                  <a:pt x="89" y="437"/>
                </a:lnTo>
                <a:lnTo>
                  <a:pt x="89" y="427"/>
                </a:lnTo>
                <a:lnTo>
                  <a:pt x="91" y="410"/>
                </a:lnTo>
                <a:lnTo>
                  <a:pt x="91" y="388"/>
                </a:lnTo>
                <a:lnTo>
                  <a:pt x="91" y="378"/>
                </a:lnTo>
                <a:lnTo>
                  <a:pt x="86" y="368"/>
                </a:lnTo>
                <a:lnTo>
                  <a:pt x="81" y="359"/>
                </a:lnTo>
                <a:lnTo>
                  <a:pt x="81" y="346"/>
                </a:lnTo>
                <a:lnTo>
                  <a:pt x="86" y="338"/>
                </a:lnTo>
                <a:lnTo>
                  <a:pt x="88" y="334"/>
                </a:lnTo>
                <a:lnTo>
                  <a:pt x="91" y="327"/>
                </a:lnTo>
                <a:lnTo>
                  <a:pt x="97" y="321"/>
                </a:lnTo>
                <a:lnTo>
                  <a:pt x="97" y="316"/>
                </a:lnTo>
                <a:lnTo>
                  <a:pt x="88" y="311"/>
                </a:lnTo>
                <a:lnTo>
                  <a:pt x="89" y="302"/>
                </a:lnTo>
                <a:lnTo>
                  <a:pt x="88" y="297"/>
                </a:lnTo>
                <a:lnTo>
                  <a:pt x="80" y="287"/>
                </a:lnTo>
                <a:lnTo>
                  <a:pt x="73" y="273"/>
                </a:lnTo>
                <a:lnTo>
                  <a:pt x="67" y="260"/>
                </a:lnTo>
                <a:lnTo>
                  <a:pt x="64" y="240"/>
                </a:lnTo>
                <a:lnTo>
                  <a:pt x="59" y="229"/>
                </a:lnTo>
                <a:lnTo>
                  <a:pt x="54" y="218"/>
                </a:lnTo>
                <a:lnTo>
                  <a:pt x="49" y="198"/>
                </a:lnTo>
                <a:lnTo>
                  <a:pt x="48" y="186"/>
                </a:lnTo>
                <a:lnTo>
                  <a:pt x="45" y="171"/>
                </a:lnTo>
                <a:lnTo>
                  <a:pt x="37" y="151"/>
                </a:lnTo>
                <a:lnTo>
                  <a:pt x="30" y="130"/>
                </a:lnTo>
                <a:lnTo>
                  <a:pt x="27" y="110"/>
                </a:lnTo>
                <a:lnTo>
                  <a:pt x="22" y="90"/>
                </a:lnTo>
                <a:lnTo>
                  <a:pt x="16" y="78"/>
                </a:lnTo>
                <a:lnTo>
                  <a:pt x="11" y="67"/>
                </a:lnTo>
                <a:lnTo>
                  <a:pt x="8" y="56"/>
                </a:lnTo>
                <a:lnTo>
                  <a:pt x="8" y="46"/>
                </a:lnTo>
                <a:lnTo>
                  <a:pt x="0" y="21"/>
                </a:lnTo>
                <a:lnTo>
                  <a:pt x="0" y="24"/>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62" name="Freeform 41"/>
          <p:cNvSpPr>
            <a:spLocks/>
          </p:cNvSpPr>
          <p:nvPr/>
        </p:nvSpPr>
        <p:spPr bwMode="auto">
          <a:xfrm>
            <a:off x="5495420" y="4739285"/>
            <a:ext cx="1040315" cy="854112"/>
          </a:xfrm>
          <a:custGeom>
            <a:avLst/>
            <a:gdLst>
              <a:gd name="T0" fmla="*/ 258 w 771"/>
              <a:gd name="T1" fmla="*/ 40 h 633"/>
              <a:gd name="T2" fmla="*/ 366 w 771"/>
              <a:gd name="T3" fmla="*/ 40 h 633"/>
              <a:gd name="T4" fmla="*/ 509 w 771"/>
              <a:gd name="T5" fmla="*/ 32 h 633"/>
              <a:gd name="T6" fmla="*/ 523 w 771"/>
              <a:gd name="T7" fmla="*/ 53 h 633"/>
              <a:gd name="T8" fmla="*/ 532 w 771"/>
              <a:gd name="T9" fmla="*/ 27 h 633"/>
              <a:gd name="T10" fmla="*/ 531 w 771"/>
              <a:gd name="T11" fmla="*/ 0 h 633"/>
              <a:gd name="T12" fmla="*/ 564 w 771"/>
              <a:gd name="T13" fmla="*/ 4 h 633"/>
              <a:gd name="T14" fmla="*/ 586 w 771"/>
              <a:gd name="T15" fmla="*/ 46 h 633"/>
              <a:gd name="T16" fmla="*/ 647 w 771"/>
              <a:gd name="T17" fmla="*/ 158 h 633"/>
              <a:gd name="T18" fmla="*/ 690 w 771"/>
              <a:gd name="T19" fmla="*/ 256 h 633"/>
              <a:gd name="T20" fmla="*/ 714 w 771"/>
              <a:gd name="T21" fmla="*/ 315 h 633"/>
              <a:gd name="T22" fmla="*/ 764 w 771"/>
              <a:gd name="T23" fmla="*/ 405 h 633"/>
              <a:gd name="T24" fmla="*/ 771 w 771"/>
              <a:gd name="T25" fmla="*/ 485 h 633"/>
              <a:gd name="T26" fmla="*/ 763 w 771"/>
              <a:gd name="T27" fmla="*/ 552 h 633"/>
              <a:gd name="T28" fmla="*/ 768 w 771"/>
              <a:gd name="T29" fmla="*/ 595 h 633"/>
              <a:gd name="T30" fmla="*/ 741 w 771"/>
              <a:gd name="T31" fmla="*/ 626 h 633"/>
              <a:gd name="T32" fmla="*/ 757 w 771"/>
              <a:gd name="T33" fmla="*/ 599 h 633"/>
              <a:gd name="T34" fmla="*/ 736 w 771"/>
              <a:gd name="T35" fmla="*/ 599 h 633"/>
              <a:gd name="T36" fmla="*/ 695 w 771"/>
              <a:gd name="T37" fmla="*/ 615 h 633"/>
              <a:gd name="T38" fmla="*/ 677 w 771"/>
              <a:gd name="T39" fmla="*/ 599 h 633"/>
              <a:gd name="T40" fmla="*/ 664 w 771"/>
              <a:gd name="T41" fmla="*/ 569 h 633"/>
              <a:gd name="T42" fmla="*/ 641 w 771"/>
              <a:gd name="T43" fmla="*/ 539 h 633"/>
              <a:gd name="T44" fmla="*/ 609 w 771"/>
              <a:gd name="T45" fmla="*/ 520 h 633"/>
              <a:gd name="T46" fmla="*/ 586 w 771"/>
              <a:gd name="T47" fmla="*/ 485 h 633"/>
              <a:gd name="T48" fmla="*/ 574 w 771"/>
              <a:gd name="T49" fmla="*/ 459 h 633"/>
              <a:gd name="T50" fmla="*/ 566 w 771"/>
              <a:gd name="T51" fmla="*/ 434 h 633"/>
              <a:gd name="T52" fmla="*/ 548 w 771"/>
              <a:gd name="T53" fmla="*/ 436 h 633"/>
              <a:gd name="T54" fmla="*/ 517 w 771"/>
              <a:gd name="T55" fmla="*/ 398 h 633"/>
              <a:gd name="T56" fmla="*/ 510 w 771"/>
              <a:gd name="T57" fmla="*/ 359 h 633"/>
              <a:gd name="T58" fmla="*/ 507 w 771"/>
              <a:gd name="T59" fmla="*/ 323 h 633"/>
              <a:gd name="T60" fmla="*/ 499 w 771"/>
              <a:gd name="T61" fmla="*/ 339 h 633"/>
              <a:gd name="T62" fmla="*/ 486 w 771"/>
              <a:gd name="T63" fmla="*/ 305 h 633"/>
              <a:gd name="T64" fmla="*/ 477 w 771"/>
              <a:gd name="T65" fmla="*/ 220 h 633"/>
              <a:gd name="T66" fmla="*/ 461 w 771"/>
              <a:gd name="T67" fmla="*/ 191 h 633"/>
              <a:gd name="T68" fmla="*/ 429 w 771"/>
              <a:gd name="T69" fmla="*/ 180 h 633"/>
              <a:gd name="T70" fmla="*/ 404 w 771"/>
              <a:gd name="T71" fmla="*/ 158 h 633"/>
              <a:gd name="T72" fmla="*/ 378 w 771"/>
              <a:gd name="T73" fmla="*/ 127 h 633"/>
              <a:gd name="T74" fmla="*/ 331 w 771"/>
              <a:gd name="T75" fmla="*/ 104 h 633"/>
              <a:gd name="T76" fmla="*/ 313 w 771"/>
              <a:gd name="T77" fmla="*/ 116 h 633"/>
              <a:gd name="T78" fmla="*/ 299 w 771"/>
              <a:gd name="T79" fmla="*/ 131 h 633"/>
              <a:gd name="T80" fmla="*/ 272 w 771"/>
              <a:gd name="T81" fmla="*/ 146 h 633"/>
              <a:gd name="T82" fmla="*/ 242 w 771"/>
              <a:gd name="T83" fmla="*/ 156 h 633"/>
              <a:gd name="T84" fmla="*/ 221 w 771"/>
              <a:gd name="T85" fmla="*/ 154 h 633"/>
              <a:gd name="T86" fmla="*/ 188 w 771"/>
              <a:gd name="T87" fmla="*/ 121 h 633"/>
              <a:gd name="T88" fmla="*/ 140 w 771"/>
              <a:gd name="T89" fmla="*/ 102 h 633"/>
              <a:gd name="T90" fmla="*/ 127 w 771"/>
              <a:gd name="T91" fmla="*/ 85 h 633"/>
              <a:gd name="T92" fmla="*/ 103 w 771"/>
              <a:gd name="T93" fmla="*/ 86 h 633"/>
              <a:gd name="T94" fmla="*/ 69 w 771"/>
              <a:gd name="T95" fmla="*/ 97 h 633"/>
              <a:gd name="T96" fmla="*/ 54 w 771"/>
              <a:gd name="T97" fmla="*/ 85 h 633"/>
              <a:gd name="T98" fmla="*/ 40 w 771"/>
              <a:gd name="T99" fmla="*/ 92 h 633"/>
              <a:gd name="T100" fmla="*/ 22 w 771"/>
              <a:gd name="T101" fmla="*/ 89 h 633"/>
              <a:gd name="T102" fmla="*/ 0 w 771"/>
              <a:gd name="T103" fmla="*/ 51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633"/>
              <a:gd name="T158" fmla="*/ 771 w 771"/>
              <a:gd name="T159" fmla="*/ 633 h 6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633">
                <a:moveTo>
                  <a:pt x="3" y="38"/>
                </a:moveTo>
                <a:lnTo>
                  <a:pt x="240" y="21"/>
                </a:lnTo>
                <a:lnTo>
                  <a:pt x="251" y="31"/>
                </a:lnTo>
                <a:lnTo>
                  <a:pt x="258" y="40"/>
                </a:lnTo>
                <a:lnTo>
                  <a:pt x="264" y="45"/>
                </a:lnTo>
                <a:lnTo>
                  <a:pt x="334" y="43"/>
                </a:lnTo>
                <a:lnTo>
                  <a:pt x="348" y="42"/>
                </a:lnTo>
                <a:lnTo>
                  <a:pt x="366" y="40"/>
                </a:lnTo>
                <a:lnTo>
                  <a:pt x="397" y="38"/>
                </a:lnTo>
                <a:lnTo>
                  <a:pt x="440" y="37"/>
                </a:lnTo>
                <a:lnTo>
                  <a:pt x="475" y="35"/>
                </a:lnTo>
                <a:lnTo>
                  <a:pt x="509" y="32"/>
                </a:lnTo>
                <a:lnTo>
                  <a:pt x="509" y="40"/>
                </a:lnTo>
                <a:lnTo>
                  <a:pt x="509" y="46"/>
                </a:lnTo>
                <a:lnTo>
                  <a:pt x="515" y="53"/>
                </a:lnTo>
                <a:lnTo>
                  <a:pt x="523" y="53"/>
                </a:lnTo>
                <a:lnTo>
                  <a:pt x="528" y="50"/>
                </a:lnTo>
                <a:lnTo>
                  <a:pt x="531" y="42"/>
                </a:lnTo>
                <a:lnTo>
                  <a:pt x="532" y="34"/>
                </a:lnTo>
                <a:lnTo>
                  <a:pt x="532" y="27"/>
                </a:lnTo>
                <a:lnTo>
                  <a:pt x="526" y="19"/>
                </a:lnTo>
                <a:lnTo>
                  <a:pt x="525" y="13"/>
                </a:lnTo>
                <a:lnTo>
                  <a:pt x="525" y="5"/>
                </a:lnTo>
                <a:lnTo>
                  <a:pt x="531" y="0"/>
                </a:lnTo>
                <a:lnTo>
                  <a:pt x="539" y="0"/>
                </a:lnTo>
                <a:lnTo>
                  <a:pt x="547" y="2"/>
                </a:lnTo>
                <a:lnTo>
                  <a:pt x="556" y="4"/>
                </a:lnTo>
                <a:lnTo>
                  <a:pt x="564" y="4"/>
                </a:lnTo>
                <a:lnTo>
                  <a:pt x="574" y="4"/>
                </a:lnTo>
                <a:lnTo>
                  <a:pt x="572" y="21"/>
                </a:lnTo>
                <a:lnTo>
                  <a:pt x="580" y="31"/>
                </a:lnTo>
                <a:lnTo>
                  <a:pt x="586" y="46"/>
                </a:lnTo>
                <a:lnTo>
                  <a:pt x="598" y="67"/>
                </a:lnTo>
                <a:lnTo>
                  <a:pt x="614" y="97"/>
                </a:lnTo>
                <a:lnTo>
                  <a:pt x="633" y="132"/>
                </a:lnTo>
                <a:lnTo>
                  <a:pt x="647" y="158"/>
                </a:lnTo>
                <a:lnTo>
                  <a:pt x="687" y="229"/>
                </a:lnTo>
                <a:lnTo>
                  <a:pt x="688" y="235"/>
                </a:lnTo>
                <a:lnTo>
                  <a:pt x="688" y="248"/>
                </a:lnTo>
                <a:lnTo>
                  <a:pt x="690" y="256"/>
                </a:lnTo>
                <a:lnTo>
                  <a:pt x="691" y="267"/>
                </a:lnTo>
                <a:lnTo>
                  <a:pt x="693" y="278"/>
                </a:lnTo>
                <a:lnTo>
                  <a:pt x="702" y="293"/>
                </a:lnTo>
                <a:lnTo>
                  <a:pt x="714" y="315"/>
                </a:lnTo>
                <a:lnTo>
                  <a:pt x="729" y="340"/>
                </a:lnTo>
                <a:lnTo>
                  <a:pt x="739" y="358"/>
                </a:lnTo>
                <a:lnTo>
                  <a:pt x="757" y="390"/>
                </a:lnTo>
                <a:lnTo>
                  <a:pt x="764" y="405"/>
                </a:lnTo>
                <a:lnTo>
                  <a:pt x="766" y="426"/>
                </a:lnTo>
                <a:lnTo>
                  <a:pt x="766" y="440"/>
                </a:lnTo>
                <a:lnTo>
                  <a:pt x="768" y="469"/>
                </a:lnTo>
                <a:lnTo>
                  <a:pt x="771" y="485"/>
                </a:lnTo>
                <a:lnTo>
                  <a:pt x="769" y="509"/>
                </a:lnTo>
                <a:lnTo>
                  <a:pt x="771" y="528"/>
                </a:lnTo>
                <a:lnTo>
                  <a:pt x="769" y="537"/>
                </a:lnTo>
                <a:lnTo>
                  <a:pt x="763" y="552"/>
                </a:lnTo>
                <a:lnTo>
                  <a:pt x="763" y="568"/>
                </a:lnTo>
                <a:lnTo>
                  <a:pt x="764" y="577"/>
                </a:lnTo>
                <a:lnTo>
                  <a:pt x="771" y="580"/>
                </a:lnTo>
                <a:lnTo>
                  <a:pt x="768" y="595"/>
                </a:lnTo>
                <a:lnTo>
                  <a:pt x="758" y="609"/>
                </a:lnTo>
                <a:lnTo>
                  <a:pt x="750" y="622"/>
                </a:lnTo>
                <a:lnTo>
                  <a:pt x="742" y="633"/>
                </a:lnTo>
                <a:lnTo>
                  <a:pt x="741" y="626"/>
                </a:lnTo>
                <a:lnTo>
                  <a:pt x="747" y="622"/>
                </a:lnTo>
                <a:lnTo>
                  <a:pt x="750" y="615"/>
                </a:lnTo>
                <a:lnTo>
                  <a:pt x="753" y="607"/>
                </a:lnTo>
                <a:lnTo>
                  <a:pt x="757" y="599"/>
                </a:lnTo>
                <a:lnTo>
                  <a:pt x="755" y="593"/>
                </a:lnTo>
                <a:lnTo>
                  <a:pt x="749" y="591"/>
                </a:lnTo>
                <a:lnTo>
                  <a:pt x="742" y="596"/>
                </a:lnTo>
                <a:lnTo>
                  <a:pt x="736" y="599"/>
                </a:lnTo>
                <a:lnTo>
                  <a:pt x="728" y="604"/>
                </a:lnTo>
                <a:lnTo>
                  <a:pt x="715" y="609"/>
                </a:lnTo>
                <a:lnTo>
                  <a:pt x="704" y="612"/>
                </a:lnTo>
                <a:lnTo>
                  <a:pt x="695" y="615"/>
                </a:lnTo>
                <a:lnTo>
                  <a:pt x="688" y="617"/>
                </a:lnTo>
                <a:lnTo>
                  <a:pt x="682" y="614"/>
                </a:lnTo>
                <a:lnTo>
                  <a:pt x="679" y="609"/>
                </a:lnTo>
                <a:lnTo>
                  <a:pt x="677" y="599"/>
                </a:lnTo>
                <a:lnTo>
                  <a:pt x="677" y="591"/>
                </a:lnTo>
                <a:lnTo>
                  <a:pt x="677" y="583"/>
                </a:lnTo>
                <a:lnTo>
                  <a:pt x="671" y="577"/>
                </a:lnTo>
                <a:lnTo>
                  <a:pt x="664" y="569"/>
                </a:lnTo>
                <a:lnTo>
                  <a:pt x="661" y="561"/>
                </a:lnTo>
                <a:lnTo>
                  <a:pt x="652" y="550"/>
                </a:lnTo>
                <a:lnTo>
                  <a:pt x="647" y="544"/>
                </a:lnTo>
                <a:lnTo>
                  <a:pt x="641" y="539"/>
                </a:lnTo>
                <a:lnTo>
                  <a:pt x="628" y="540"/>
                </a:lnTo>
                <a:lnTo>
                  <a:pt x="620" y="537"/>
                </a:lnTo>
                <a:lnTo>
                  <a:pt x="614" y="528"/>
                </a:lnTo>
                <a:lnTo>
                  <a:pt x="609" y="520"/>
                </a:lnTo>
                <a:lnTo>
                  <a:pt x="606" y="510"/>
                </a:lnTo>
                <a:lnTo>
                  <a:pt x="602" y="501"/>
                </a:lnTo>
                <a:lnTo>
                  <a:pt x="593" y="490"/>
                </a:lnTo>
                <a:lnTo>
                  <a:pt x="586" y="485"/>
                </a:lnTo>
                <a:lnTo>
                  <a:pt x="582" y="480"/>
                </a:lnTo>
                <a:lnTo>
                  <a:pt x="580" y="467"/>
                </a:lnTo>
                <a:lnTo>
                  <a:pt x="582" y="461"/>
                </a:lnTo>
                <a:lnTo>
                  <a:pt x="574" y="459"/>
                </a:lnTo>
                <a:lnTo>
                  <a:pt x="574" y="452"/>
                </a:lnTo>
                <a:lnTo>
                  <a:pt x="572" y="442"/>
                </a:lnTo>
                <a:lnTo>
                  <a:pt x="571" y="436"/>
                </a:lnTo>
                <a:lnTo>
                  <a:pt x="566" y="434"/>
                </a:lnTo>
                <a:lnTo>
                  <a:pt x="563" y="436"/>
                </a:lnTo>
                <a:lnTo>
                  <a:pt x="558" y="440"/>
                </a:lnTo>
                <a:lnTo>
                  <a:pt x="553" y="440"/>
                </a:lnTo>
                <a:lnTo>
                  <a:pt x="548" y="436"/>
                </a:lnTo>
                <a:lnTo>
                  <a:pt x="544" y="428"/>
                </a:lnTo>
                <a:lnTo>
                  <a:pt x="534" y="415"/>
                </a:lnTo>
                <a:lnTo>
                  <a:pt x="528" y="405"/>
                </a:lnTo>
                <a:lnTo>
                  <a:pt x="517" y="398"/>
                </a:lnTo>
                <a:lnTo>
                  <a:pt x="512" y="390"/>
                </a:lnTo>
                <a:lnTo>
                  <a:pt x="509" y="377"/>
                </a:lnTo>
                <a:lnTo>
                  <a:pt x="509" y="367"/>
                </a:lnTo>
                <a:lnTo>
                  <a:pt x="510" y="359"/>
                </a:lnTo>
                <a:lnTo>
                  <a:pt x="513" y="348"/>
                </a:lnTo>
                <a:lnTo>
                  <a:pt x="513" y="337"/>
                </a:lnTo>
                <a:lnTo>
                  <a:pt x="513" y="328"/>
                </a:lnTo>
                <a:lnTo>
                  <a:pt x="507" y="323"/>
                </a:lnTo>
                <a:lnTo>
                  <a:pt x="502" y="324"/>
                </a:lnTo>
                <a:lnTo>
                  <a:pt x="498" y="328"/>
                </a:lnTo>
                <a:lnTo>
                  <a:pt x="499" y="334"/>
                </a:lnTo>
                <a:lnTo>
                  <a:pt x="499" y="339"/>
                </a:lnTo>
                <a:lnTo>
                  <a:pt x="494" y="340"/>
                </a:lnTo>
                <a:lnTo>
                  <a:pt x="490" y="337"/>
                </a:lnTo>
                <a:lnTo>
                  <a:pt x="488" y="331"/>
                </a:lnTo>
                <a:lnTo>
                  <a:pt x="486" y="305"/>
                </a:lnTo>
                <a:lnTo>
                  <a:pt x="483" y="289"/>
                </a:lnTo>
                <a:lnTo>
                  <a:pt x="482" y="264"/>
                </a:lnTo>
                <a:lnTo>
                  <a:pt x="480" y="239"/>
                </a:lnTo>
                <a:lnTo>
                  <a:pt x="477" y="220"/>
                </a:lnTo>
                <a:lnTo>
                  <a:pt x="475" y="207"/>
                </a:lnTo>
                <a:lnTo>
                  <a:pt x="474" y="199"/>
                </a:lnTo>
                <a:lnTo>
                  <a:pt x="469" y="193"/>
                </a:lnTo>
                <a:lnTo>
                  <a:pt x="461" y="191"/>
                </a:lnTo>
                <a:lnTo>
                  <a:pt x="450" y="188"/>
                </a:lnTo>
                <a:lnTo>
                  <a:pt x="443" y="185"/>
                </a:lnTo>
                <a:lnTo>
                  <a:pt x="436" y="183"/>
                </a:lnTo>
                <a:lnTo>
                  <a:pt x="429" y="180"/>
                </a:lnTo>
                <a:lnTo>
                  <a:pt x="423" y="170"/>
                </a:lnTo>
                <a:lnTo>
                  <a:pt x="415" y="164"/>
                </a:lnTo>
                <a:lnTo>
                  <a:pt x="407" y="161"/>
                </a:lnTo>
                <a:lnTo>
                  <a:pt x="404" y="158"/>
                </a:lnTo>
                <a:lnTo>
                  <a:pt x="402" y="148"/>
                </a:lnTo>
                <a:lnTo>
                  <a:pt x="401" y="143"/>
                </a:lnTo>
                <a:lnTo>
                  <a:pt x="391" y="137"/>
                </a:lnTo>
                <a:lnTo>
                  <a:pt x="378" y="127"/>
                </a:lnTo>
                <a:lnTo>
                  <a:pt x="370" y="116"/>
                </a:lnTo>
                <a:lnTo>
                  <a:pt x="358" y="108"/>
                </a:lnTo>
                <a:lnTo>
                  <a:pt x="350" y="105"/>
                </a:lnTo>
                <a:lnTo>
                  <a:pt x="331" y="104"/>
                </a:lnTo>
                <a:lnTo>
                  <a:pt x="326" y="107"/>
                </a:lnTo>
                <a:lnTo>
                  <a:pt x="320" y="110"/>
                </a:lnTo>
                <a:lnTo>
                  <a:pt x="316" y="115"/>
                </a:lnTo>
                <a:lnTo>
                  <a:pt x="313" y="116"/>
                </a:lnTo>
                <a:lnTo>
                  <a:pt x="313" y="124"/>
                </a:lnTo>
                <a:lnTo>
                  <a:pt x="310" y="127"/>
                </a:lnTo>
                <a:lnTo>
                  <a:pt x="305" y="129"/>
                </a:lnTo>
                <a:lnTo>
                  <a:pt x="299" y="131"/>
                </a:lnTo>
                <a:lnTo>
                  <a:pt x="294" y="134"/>
                </a:lnTo>
                <a:lnTo>
                  <a:pt x="289" y="139"/>
                </a:lnTo>
                <a:lnTo>
                  <a:pt x="281" y="143"/>
                </a:lnTo>
                <a:lnTo>
                  <a:pt x="272" y="146"/>
                </a:lnTo>
                <a:lnTo>
                  <a:pt x="266" y="148"/>
                </a:lnTo>
                <a:lnTo>
                  <a:pt x="258" y="151"/>
                </a:lnTo>
                <a:lnTo>
                  <a:pt x="250" y="151"/>
                </a:lnTo>
                <a:lnTo>
                  <a:pt x="242" y="156"/>
                </a:lnTo>
                <a:lnTo>
                  <a:pt x="237" y="158"/>
                </a:lnTo>
                <a:lnTo>
                  <a:pt x="232" y="161"/>
                </a:lnTo>
                <a:lnTo>
                  <a:pt x="224" y="158"/>
                </a:lnTo>
                <a:lnTo>
                  <a:pt x="221" y="154"/>
                </a:lnTo>
                <a:lnTo>
                  <a:pt x="216" y="146"/>
                </a:lnTo>
                <a:lnTo>
                  <a:pt x="210" y="139"/>
                </a:lnTo>
                <a:lnTo>
                  <a:pt x="200" y="132"/>
                </a:lnTo>
                <a:lnTo>
                  <a:pt x="188" y="121"/>
                </a:lnTo>
                <a:lnTo>
                  <a:pt x="186" y="121"/>
                </a:lnTo>
                <a:lnTo>
                  <a:pt x="172" y="115"/>
                </a:lnTo>
                <a:lnTo>
                  <a:pt x="153" y="107"/>
                </a:lnTo>
                <a:lnTo>
                  <a:pt x="140" y="102"/>
                </a:lnTo>
                <a:lnTo>
                  <a:pt x="129" y="99"/>
                </a:lnTo>
                <a:lnTo>
                  <a:pt x="124" y="94"/>
                </a:lnTo>
                <a:lnTo>
                  <a:pt x="127" y="91"/>
                </a:lnTo>
                <a:lnTo>
                  <a:pt x="127" y="85"/>
                </a:lnTo>
                <a:lnTo>
                  <a:pt x="123" y="81"/>
                </a:lnTo>
                <a:lnTo>
                  <a:pt x="116" y="81"/>
                </a:lnTo>
                <a:lnTo>
                  <a:pt x="108" y="83"/>
                </a:lnTo>
                <a:lnTo>
                  <a:pt x="103" y="86"/>
                </a:lnTo>
                <a:lnTo>
                  <a:pt x="96" y="88"/>
                </a:lnTo>
                <a:lnTo>
                  <a:pt x="84" y="92"/>
                </a:lnTo>
                <a:lnTo>
                  <a:pt x="78" y="94"/>
                </a:lnTo>
                <a:lnTo>
                  <a:pt x="69" y="97"/>
                </a:lnTo>
                <a:lnTo>
                  <a:pt x="59" y="94"/>
                </a:lnTo>
                <a:lnTo>
                  <a:pt x="54" y="96"/>
                </a:lnTo>
                <a:lnTo>
                  <a:pt x="54" y="89"/>
                </a:lnTo>
                <a:lnTo>
                  <a:pt x="54" y="85"/>
                </a:lnTo>
                <a:lnTo>
                  <a:pt x="54" y="81"/>
                </a:lnTo>
                <a:lnTo>
                  <a:pt x="49" y="86"/>
                </a:lnTo>
                <a:lnTo>
                  <a:pt x="43" y="89"/>
                </a:lnTo>
                <a:lnTo>
                  <a:pt x="40" y="92"/>
                </a:lnTo>
                <a:lnTo>
                  <a:pt x="32" y="99"/>
                </a:lnTo>
                <a:lnTo>
                  <a:pt x="26" y="100"/>
                </a:lnTo>
                <a:lnTo>
                  <a:pt x="24" y="102"/>
                </a:lnTo>
                <a:lnTo>
                  <a:pt x="22" y="89"/>
                </a:lnTo>
                <a:lnTo>
                  <a:pt x="24" y="75"/>
                </a:lnTo>
                <a:lnTo>
                  <a:pt x="18" y="69"/>
                </a:lnTo>
                <a:lnTo>
                  <a:pt x="8" y="59"/>
                </a:lnTo>
                <a:lnTo>
                  <a:pt x="0" y="51"/>
                </a:lnTo>
                <a:lnTo>
                  <a:pt x="2" y="40"/>
                </a:lnTo>
                <a:lnTo>
                  <a:pt x="3" y="38"/>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64" name="Freeform 45"/>
          <p:cNvSpPr>
            <a:spLocks/>
          </p:cNvSpPr>
          <p:nvPr/>
        </p:nvSpPr>
        <p:spPr bwMode="auto">
          <a:xfrm>
            <a:off x="5971726" y="4082173"/>
            <a:ext cx="590997" cy="456066"/>
          </a:xfrm>
          <a:custGeom>
            <a:avLst/>
            <a:gdLst>
              <a:gd name="T0" fmla="*/ 35 w 438"/>
              <a:gd name="T1" fmla="*/ 31 h 338"/>
              <a:gd name="T2" fmla="*/ 71 w 438"/>
              <a:gd name="T3" fmla="*/ 12 h 338"/>
              <a:gd name="T4" fmla="*/ 103 w 438"/>
              <a:gd name="T5" fmla="*/ 6 h 338"/>
              <a:gd name="T6" fmla="*/ 137 w 438"/>
              <a:gd name="T7" fmla="*/ 3 h 338"/>
              <a:gd name="T8" fmla="*/ 178 w 438"/>
              <a:gd name="T9" fmla="*/ 0 h 338"/>
              <a:gd name="T10" fmla="*/ 202 w 438"/>
              <a:gd name="T11" fmla="*/ 8 h 338"/>
              <a:gd name="T12" fmla="*/ 221 w 438"/>
              <a:gd name="T13" fmla="*/ 14 h 338"/>
              <a:gd name="T14" fmla="*/ 227 w 438"/>
              <a:gd name="T15" fmla="*/ 31 h 338"/>
              <a:gd name="T16" fmla="*/ 256 w 438"/>
              <a:gd name="T17" fmla="*/ 30 h 338"/>
              <a:gd name="T18" fmla="*/ 289 w 438"/>
              <a:gd name="T19" fmla="*/ 22 h 338"/>
              <a:gd name="T20" fmla="*/ 311 w 438"/>
              <a:gd name="T21" fmla="*/ 17 h 338"/>
              <a:gd name="T22" fmla="*/ 322 w 438"/>
              <a:gd name="T23" fmla="*/ 14 h 338"/>
              <a:gd name="T24" fmla="*/ 329 w 438"/>
              <a:gd name="T25" fmla="*/ 19 h 338"/>
              <a:gd name="T26" fmla="*/ 438 w 438"/>
              <a:gd name="T27" fmla="*/ 103 h 338"/>
              <a:gd name="T28" fmla="*/ 438 w 438"/>
              <a:gd name="T29" fmla="*/ 111 h 338"/>
              <a:gd name="T30" fmla="*/ 427 w 438"/>
              <a:gd name="T31" fmla="*/ 119 h 338"/>
              <a:gd name="T32" fmla="*/ 418 w 438"/>
              <a:gd name="T33" fmla="*/ 131 h 338"/>
              <a:gd name="T34" fmla="*/ 410 w 438"/>
              <a:gd name="T35" fmla="*/ 147 h 338"/>
              <a:gd name="T36" fmla="*/ 402 w 438"/>
              <a:gd name="T37" fmla="*/ 163 h 338"/>
              <a:gd name="T38" fmla="*/ 397 w 438"/>
              <a:gd name="T39" fmla="*/ 168 h 338"/>
              <a:gd name="T40" fmla="*/ 394 w 438"/>
              <a:gd name="T41" fmla="*/ 173 h 338"/>
              <a:gd name="T42" fmla="*/ 400 w 438"/>
              <a:gd name="T43" fmla="*/ 182 h 338"/>
              <a:gd name="T44" fmla="*/ 397 w 438"/>
              <a:gd name="T45" fmla="*/ 192 h 338"/>
              <a:gd name="T46" fmla="*/ 391 w 438"/>
              <a:gd name="T47" fmla="*/ 201 h 338"/>
              <a:gd name="T48" fmla="*/ 384 w 438"/>
              <a:gd name="T49" fmla="*/ 206 h 338"/>
              <a:gd name="T50" fmla="*/ 375 w 438"/>
              <a:gd name="T51" fmla="*/ 209 h 338"/>
              <a:gd name="T52" fmla="*/ 373 w 438"/>
              <a:gd name="T53" fmla="*/ 219 h 338"/>
              <a:gd name="T54" fmla="*/ 370 w 438"/>
              <a:gd name="T55" fmla="*/ 225 h 338"/>
              <a:gd name="T56" fmla="*/ 321 w 438"/>
              <a:gd name="T57" fmla="*/ 271 h 338"/>
              <a:gd name="T58" fmla="*/ 299 w 438"/>
              <a:gd name="T59" fmla="*/ 278 h 338"/>
              <a:gd name="T60" fmla="*/ 272 w 438"/>
              <a:gd name="T61" fmla="*/ 281 h 338"/>
              <a:gd name="T62" fmla="*/ 267 w 438"/>
              <a:gd name="T63" fmla="*/ 287 h 338"/>
              <a:gd name="T64" fmla="*/ 275 w 438"/>
              <a:gd name="T65" fmla="*/ 294 h 338"/>
              <a:gd name="T66" fmla="*/ 281 w 438"/>
              <a:gd name="T67" fmla="*/ 305 h 338"/>
              <a:gd name="T68" fmla="*/ 286 w 438"/>
              <a:gd name="T69" fmla="*/ 311 h 338"/>
              <a:gd name="T70" fmla="*/ 280 w 438"/>
              <a:gd name="T71" fmla="*/ 317 h 338"/>
              <a:gd name="T72" fmla="*/ 268 w 438"/>
              <a:gd name="T73" fmla="*/ 321 h 338"/>
              <a:gd name="T74" fmla="*/ 259 w 438"/>
              <a:gd name="T75" fmla="*/ 327 h 338"/>
              <a:gd name="T76" fmla="*/ 257 w 438"/>
              <a:gd name="T77" fmla="*/ 338 h 338"/>
              <a:gd name="T78" fmla="*/ 243 w 438"/>
              <a:gd name="T79" fmla="*/ 336 h 338"/>
              <a:gd name="T80" fmla="*/ 235 w 438"/>
              <a:gd name="T81" fmla="*/ 330 h 338"/>
              <a:gd name="T82" fmla="*/ 235 w 438"/>
              <a:gd name="T83" fmla="*/ 319 h 338"/>
              <a:gd name="T84" fmla="*/ 230 w 438"/>
              <a:gd name="T85" fmla="*/ 309 h 338"/>
              <a:gd name="T86" fmla="*/ 226 w 438"/>
              <a:gd name="T87" fmla="*/ 298 h 338"/>
              <a:gd name="T88" fmla="*/ 218 w 438"/>
              <a:gd name="T89" fmla="*/ 289 h 338"/>
              <a:gd name="T90" fmla="*/ 206 w 438"/>
              <a:gd name="T91" fmla="*/ 281 h 338"/>
              <a:gd name="T92" fmla="*/ 200 w 438"/>
              <a:gd name="T93" fmla="*/ 270 h 338"/>
              <a:gd name="T94" fmla="*/ 195 w 438"/>
              <a:gd name="T95" fmla="*/ 255 h 338"/>
              <a:gd name="T96" fmla="*/ 191 w 438"/>
              <a:gd name="T97" fmla="*/ 243 h 338"/>
              <a:gd name="T98" fmla="*/ 167 w 438"/>
              <a:gd name="T99" fmla="*/ 228 h 338"/>
              <a:gd name="T100" fmla="*/ 156 w 438"/>
              <a:gd name="T101" fmla="*/ 217 h 338"/>
              <a:gd name="T102" fmla="*/ 146 w 438"/>
              <a:gd name="T103" fmla="*/ 211 h 338"/>
              <a:gd name="T104" fmla="*/ 141 w 438"/>
              <a:gd name="T105" fmla="*/ 198 h 338"/>
              <a:gd name="T106" fmla="*/ 122 w 438"/>
              <a:gd name="T107" fmla="*/ 182 h 338"/>
              <a:gd name="T108" fmla="*/ 105 w 438"/>
              <a:gd name="T109" fmla="*/ 165 h 338"/>
              <a:gd name="T110" fmla="*/ 84 w 438"/>
              <a:gd name="T111" fmla="*/ 154 h 338"/>
              <a:gd name="T112" fmla="*/ 59 w 438"/>
              <a:gd name="T113" fmla="*/ 124 h 338"/>
              <a:gd name="T114" fmla="*/ 52 w 438"/>
              <a:gd name="T115" fmla="*/ 112 h 338"/>
              <a:gd name="T116" fmla="*/ 43 w 438"/>
              <a:gd name="T117" fmla="*/ 98 h 338"/>
              <a:gd name="T118" fmla="*/ 27 w 438"/>
              <a:gd name="T119" fmla="*/ 92 h 338"/>
              <a:gd name="T120" fmla="*/ 0 w 438"/>
              <a:gd name="T121" fmla="*/ 76 h 338"/>
              <a:gd name="T122" fmla="*/ 3 w 438"/>
              <a:gd name="T123" fmla="*/ 58 h 338"/>
              <a:gd name="T124" fmla="*/ 16 w 438"/>
              <a:gd name="T125" fmla="*/ 46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8"/>
              <a:gd name="T190" fmla="*/ 0 h 338"/>
              <a:gd name="T191" fmla="*/ 438 w 438"/>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8" h="338">
                <a:moveTo>
                  <a:pt x="17" y="39"/>
                </a:moveTo>
                <a:lnTo>
                  <a:pt x="35" y="31"/>
                </a:lnTo>
                <a:lnTo>
                  <a:pt x="54" y="23"/>
                </a:lnTo>
                <a:lnTo>
                  <a:pt x="71" y="12"/>
                </a:lnTo>
                <a:lnTo>
                  <a:pt x="83" y="6"/>
                </a:lnTo>
                <a:lnTo>
                  <a:pt x="103" y="6"/>
                </a:lnTo>
                <a:lnTo>
                  <a:pt x="121" y="4"/>
                </a:lnTo>
                <a:lnTo>
                  <a:pt x="137" y="3"/>
                </a:lnTo>
                <a:lnTo>
                  <a:pt x="157" y="4"/>
                </a:lnTo>
                <a:lnTo>
                  <a:pt x="178" y="0"/>
                </a:lnTo>
                <a:lnTo>
                  <a:pt x="192" y="0"/>
                </a:lnTo>
                <a:lnTo>
                  <a:pt x="202" y="8"/>
                </a:lnTo>
                <a:lnTo>
                  <a:pt x="214" y="8"/>
                </a:lnTo>
                <a:lnTo>
                  <a:pt x="221" y="14"/>
                </a:lnTo>
                <a:lnTo>
                  <a:pt x="226" y="22"/>
                </a:lnTo>
                <a:lnTo>
                  <a:pt x="227" y="31"/>
                </a:lnTo>
                <a:lnTo>
                  <a:pt x="235" y="31"/>
                </a:lnTo>
                <a:lnTo>
                  <a:pt x="256" y="30"/>
                </a:lnTo>
                <a:lnTo>
                  <a:pt x="270" y="25"/>
                </a:lnTo>
                <a:lnTo>
                  <a:pt x="289" y="22"/>
                </a:lnTo>
                <a:lnTo>
                  <a:pt x="302" y="20"/>
                </a:lnTo>
                <a:lnTo>
                  <a:pt x="311" y="17"/>
                </a:lnTo>
                <a:lnTo>
                  <a:pt x="319" y="14"/>
                </a:lnTo>
                <a:lnTo>
                  <a:pt x="322" y="14"/>
                </a:lnTo>
                <a:lnTo>
                  <a:pt x="326" y="15"/>
                </a:lnTo>
                <a:lnTo>
                  <a:pt x="329" y="19"/>
                </a:lnTo>
                <a:lnTo>
                  <a:pt x="345" y="30"/>
                </a:lnTo>
                <a:lnTo>
                  <a:pt x="438" y="103"/>
                </a:lnTo>
                <a:lnTo>
                  <a:pt x="438" y="108"/>
                </a:lnTo>
                <a:lnTo>
                  <a:pt x="438" y="111"/>
                </a:lnTo>
                <a:lnTo>
                  <a:pt x="434" y="114"/>
                </a:lnTo>
                <a:lnTo>
                  <a:pt x="427" y="119"/>
                </a:lnTo>
                <a:lnTo>
                  <a:pt x="423" y="125"/>
                </a:lnTo>
                <a:lnTo>
                  <a:pt x="418" y="131"/>
                </a:lnTo>
                <a:lnTo>
                  <a:pt x="413" y="139"/>
                </a:lnTo>
                <a:lnTo>
                  <a:pt x="410" y="147"/>
                </a:lnTo>
                <a:lnTo>
                  <a:pt x="407" y="157"/>
                </a:lnTo>
                <a:lnTo>
                  <a:pt x="402" y="163"/>
                </a:lnTo>
                <a:lnTo>
                  <a:pt x="400" y="166"/>
                </a:lnTo>
                <a:lnTo>
                  <a:pt x="397" y="168"/>
                </a:lnTo>
                <a:lnTo>
                  <a:pt x="392" y="171"/>
                </a:lnTo>
                <a:lnTo>
                  <a:pt x="394" y="173"/>
                </a:lnTo>
                <a:lnTo>
                  <a:pt x="397" y="176"/>
                </a:lnTo>
                <a:lnTo>
                  <a:pt x="400" y="182"/>
                </a:lnTo>
                <a:lnTo>
                  <a:pt x="399" y="187"/>
                </a:lnTo>
                <a:lnTo>
                  <a:pt x="397" y="192"/>
                </a:lnTo>
                <a:lnTo>
                  <a:pt x="396" y="198"/>
                </a:lnTo>
                <a:lnTo>
                  <a:pt x="391" y="201"/>
                </a:lnTo>
                <a:lnTo>
                  <a:pt x="388" y="203"/>
                </a:lnTo>
                <a:lnTo>
                  <a:pt x="384" y="206"/>
                </a:lnTo>
                <a:lnTo>
                  <a:pt x="380" y="205"/>
                </a:lnTo>
                <a:lnTo>
                  <a:pt x="375" y="209"/>
                </a:lnTo>
                <a:lnTo>
                  <a:pt x="373" y="212"/>
                </a:lnTo>
                <a:lnTo>
                  <a:pt x="373" y="219"/>
                </a:lnTo>
                <a:lnTo>
                  <a:pt x="373" y="222"/>
                </a:lnTo>
                <a:lnTo>
                  <a:pt x="370" y="225"/>
                </a:lnTo>
                <a:lnTo>
                  <a:pt x="327" y="268"/>
                </a:lnTo>
                <a:lnTo>
                  <a:pt x="321" y="271"/>
                </a:lnTo>
                <a:lnTo>
                  <a:pt x="313" y="274"/>
                </a:lnTo>
                <a:lnTo>
                  <a:pt x="299" y="278"/>
                </a:lnTo>
                <a:lnTo>
                  <a:pt x="280" y="279"/>
                </a:lnTo>
                <a:lnTo>
                  <a:pt x="272" y="281"/>
                </a:lnTo>
                <a:lnTo>
                  <a:pt x="265" y="282"/>
                </a:lnTo>
                <a:lnTo>
                  <a:pt x="267" y="287"/>
                </a:lnTo>
                <a:lnTo>
                  <a:pt x="270" y="292"/>
                </a:lnTo>
                <a:lnTo>
                  <a:pt x="275" y="294"/>
                </a:lnTo>
                <a:lnTo>
                  <a:pt x="280" y="300"/>
                </a:lnTo>
                <a:lnTo>
                  <a:pt x="281" y="305"/>
                </a:lnTo>
                <a:lnTo>
                  <a:pt x="284" y="308"/>
                </a:lnTo>
                <a:lnTo>
                  <a:pt x="286" y="311"/>
                </a:lnTo>
                <a:lnTo>
                  <a:pt x="281" y="314"/>
                </a:lnTo>
                <a:lnTo>
                  <a:pt x="280" y="317"/>
                </a:lnTo>
                <a:lnTo>
                  <a:pt x="272" y="317"/>
                </a:lnTo>
                <a:lnTo>
                  <a:pt x="268" y="321"/>
                </a:lnTo>
                <a:lnTo>
                  <a:pt x="262" y="322"/>
                </a:lnTo>
                <a:lnTo>
                  <a:pt x="259" y="327"/>
                </a:lnTo>
                <a:lnTo>
                  <a:pt x="257" y="332"/>
                </a:lnTo>
                <a:lnTo>
                  <a:pt x="257" y="338"/>
                </a:lnTo>
                <a:lnTo>
                  <a:pt x="249" y="338"/>
                </a:lnTo>
                <a:lnTo>
                  <a:pt x="243" y="336"/>
                </a:lnTo>
                <a:lnTo>
                  <a:pt x="238" y="333"/>
                </a:lnTo>
                <a:lnTo>
                  <a:pt x="235" y="330"/>
                </a:lnTo>
                <a:lnTo>
                  <a:pt x="233" y="325"/>
                </a:lnTo>
                <a:lnTo>
                  <a:pt x="235" y="319"/>
                </a:lnTo>
                <a:lnTo>
                  <a:pt x="233" y="314"/>
                </a:lnTo>
                <a:lnTo>
                  <a:pt x="230" y="309"/>
                </a:lnTo>
                <a:lnTo>
                  <a:pt x="229" y="305"/>
                </a:lnTo>
                <a:lnTo>
                  <a:pt x="226" y="298"/>
                </a:lnTo>
                <a:lnTo>
                  <a:pt x="221" y="292"/>
                </a:lnTo>
                <a:lnTo>
                  <a:pt x="218" y="289"/>
                </a:lnTo>
                <a:lnTo>
                  <a:pt x="213" y="284"/>
                </a:lnTo>
                <a:lnTo>
                  <a:pt x="206" y="281"/>
                </a:lnTo>
                <a:lnTo>
                  <a:pt x="202" y="274"/>
                </a:lnTo>
                <a:lnTo>
                  <a:pt x="200" y="270"/>
                </a:lnTo>
                <a:lnTo>
                  <a:pt x="200" y="262"/>
                </a:lnTo>
                <a:lnTo>
                  <a:pt x="195" y="255"/>
                </a:lnTo>
                <a:lnTo>
                  <a:pt x="192" y="249"/>
                </a:lnTo>
                <a:lnTo>
                  <a:pt x="191" y="243"/>
                </a:lnTo>
                <a:lnTo>
                  <a:pt x="179" y="235"/>
                </a:lnTo>
                <a:lnTo>
                  <a:pt x="167" y="228"/>
                </a:lnTo>
                <a:lnTo>
                  <a:pt x="159" y="222"/>
                </a:lnTo>
                <a:lnTo>
                  <a:pt x="156" y="217"/>
                </a:lnTo>
                <a:lnTo>
                  <a:pt x="154" y="212"/>
                </a:lnTo>
                <a:lnTo>
                  <a:pt x="146" y="211"/>
                </a:lnTo>
                <a:lnTo>
                  <a:pt x="143" y="203"/>
                </a:lnTo>
                <a:lnTo>
                  <a:pt x="141" y="198"/>
                </a:lnTo>
                <a:lnTo>
                  <a:pt x="137" y="193"/>
                </a:lnTo>
                <a:lnTo>
                  <a:pt x="122" y="182"/>
                </a:lnTo>
                <a:lnTo>
                  <a:pt x="113" y="173"/>
                </a:lnTo>
                <a:lnTo>
                  <a:pt x="105" y="165"/>
                </a:lnTo>
                <a:lnTo>
                  <a:pt x="95" y="157"/>
                </a:lnTo>
                <a:lnTo>
                  <a:pt x="84" y="154"/>
                </a:lnTo>
                <a:lnTo>
                  <a:pt x="78" y="146"/>
                </a:lnTo>
                <a:lnTo>
                  <a:pt x="59" y="124"/>
                </a:lnTo>
                <a:lnTo>
                  <a:pt x="54" y="117"/>
                </a:lnTo>
                <a:lnTo>
                  <a:pt x="52" y="112"/>
                </a:lnTo>
                <a:lnTo>
                  <a:pt x="51" y="106"/>
                </a:lnTo>
                <a:lnTo>
                  <a:pt x="43" y="98"/>
                </a:lnTo>
                <a:lnTo>
                  <a:pt x="35" y="93"/>
                </a:lnTo>
                <a:lnTo>
                  <a:pt x="27" y="92"/>
                </a:lnTo>
                <a:lnTo>
                  <a:pt x="9" y="89"/>
                </a:lnTo>
                <a:lnTo>
                  <a:pt x="0" y="76"/>
                </a:lnTo>
                <a:lnTo>
                  <a:pt x="0" y="70"/>
                </a:lnTo>
                <a:lnTo>
                  <a:pt x="3" y="58"/>
                </a:lnTo>
                <a:lnTo>
                  <a:pt x="9" y="54"/>
                </a:lnTo>
                <a:lnTo>
                  <a:pt x="16" y="46"/>
                </a:lnTo>
                <a:lnTo>
                  <a:pt x="17" y="39"/>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65" name="Freeform 46"/>
          <p:cNvSpPr>
            <a:spLocks/>
          </p:cNvSpPr>
          <p:nvPr/>
        </p:nvSpPr>
        <p:spPr bwMode="auto">
          <a:xfrm>
            <a:off x="5817904" y="3738099"/>
            <a:ext cx="1068651" cy="480353"/>
          </a:xfrm>
          <a:custGeom>
            <a:avLst/>
            <a:gdLst>
              <a:gd name="T0" fmla="*/ 734 w 792"/>
              <a:gd name="T1" fmla="*/ 26 h 356"/>
              <a:gd name="T2" fmla="*/ 754 w 792"/>
              <a:gd name="T3" fmla="*/ 59 h 356"/>
              <a:gd name="T4" fmla="*/ 788 w 792"/>
              <a:gd name="T5" fmla="*/ 102 h 356"/>
              <a:gd name="T6" fmla="*/ 748 w 792"/>
              <a:gd name="T7" fmla="*/ 194 h 356"/>
              <a:gd name="T8" fmla="*/ 746 w 792"/>
              <a:gd name="T9" fmla="*/ 186 h 356"/>
              <a:gd name="T10" fmla="*/ 746 w 792"/>
              <a:gd name="T11" fmla="*/ 59 h 356"/>
              <a:gd name="T12" fmla="*/ 726 w 792"/>
              <a:gd name="T13" fmla="*/ 61 h 356"/>
              <a:gd name="T14" fmla="*/ 697 w 792"/>
              <a:gd name="T15" fmla="*/ 83 h 356"/>
              <a:gd name="T16" fmla="*/ 681 w 792"/>
              <a:gd name="T17" fmla="*/ 72 h 356"/>
              <a:gd name="T18" fmla="*/ 678 w 792"/>
              <a:gd name="T19" fmla="*/ 78 h 356"/>
              <a:gd name="T20" fmla="*/ 689 w 792"/>
              <a:gd name="T21" fmla="*/ 97 h 356"/>
              <a:gd name="T22" fmla="*/ 713 w 792"/>
              <a:gd name="T23" fmla="*/ 94 h 356"/>
              <a:gd name="T24" fmla="*/ 732 w 792"/>
              <a:gd name="T25" fmla="*/ 85 h 356"/>
              <a:gd name="T26" fmla="*/ 737 w 792"/>
              <a:gd name="T27" fmla="*/ 99 h 356"/>
              <a:gd name="T28" fmla="*/ 748 w 792"/>
              <a:gd name="T29" fmla="*/ 105 h 356"/>
              <a:gd name="T30" fmla="*/ 756 w 792"/>
              <a:gd name="T31" fmla="*/ 83 h 356"/>
              <a:gd name="T32" fmla="*/ 767 w 792"/>
              <a:gd name="T33" fmla="*/ 99 h 356"/>
              <a:gd name="T34" fmla="*/ 772 w 792"/>
              <a:gd name="T35" fmla="*/ 112 h 356"/>
              <a:gd name="T36" fmla="*/ 764 w 792"/>
              <a:gd name="T37" fmla="*/ 124 h 356"/>
              <a:gd name="T38" fmla="*/ 756 w 792"/>
              <a:gd name="T39" fmla="*/ 145 h 356"/>
              <a:gd name="T40" fmla="*/ 737 w 792"/>
              <a:gd name="T41" fmla="*/ 156 h 356"/>
              <a:gd name="T42" fmla="*/ 718 w 792"/>
              <a:gd name="T43" fmla="*/ 150 h 356"/>
              <a:gd name="T44" fmla="*/ 707 w 792"/>
              <a:gd name="T45" fmla="*/ 145 h 356"/>
              <a:gd name="T46" fmla="*/ 689 w 792"/>
              <a:gd name="T47" fmla="*/ 153 h 356"/>
              <a:gd name="T48" fmla="*/ 695 w 792"/>
              <a:gd name="T49" fmla="*/ 156 h 356"/>
              <a:gd name="T50" fmla="*/ 710 w 792"/>
              <a:gd name="T51" fmla="*/ 162 h 356"/>
              <a:gd name="T52" fmla="*/ 711 w 792"/>
              <a:gd name="T53" fmla="*/ 174 h 356"/>
              <a:gd name="T54" fmla="*/ 707 w 792"/>
              <a:gd name="T55" fmla="*/ 186 h 356"/>
              <a:gd name="T56" fmla="*/ 705 w 792"/>
              <a:gd name="T57" fmla="*/ 201 h 356"/>
              <a:gd name="T58" fmla="*/ 718 w 792"/>
              <a:gd name="T59" fmla="*/ 197 h 356"/>
              <a:gd name="T60" fmla="*/ 730 w 792"/>
              <a:gd name="T61" fmla="*/ 213 h 356"/>
              <a:gd name="T62" fmla="*/ 718 w 792"/>
              <a:gd name="T63" fmla="*/ 229 h 356"/>
              <a:gd name="T64" fmla="*/ 692 w 792"/>
              <a:gd name="T65" fmla="*/ 242 h 356"/>
              <a:gd name="T66" fmla="*/ 662 w 792"/>
              <a:gd name="T67" fmla="*/ 258 h 356"/>
              <a:gd name="T68" fmla="*/ 633 w 792"/>
              <a:gd name="T69" fmla="*/ 283 h 356"/>
              <a:gd name="T70" fmla="*/ 619 w 792"/>
              <a:gd name="T71" fmla="*/ 320 h 356"/>
              <a:gd name="T72" fmla="*/ 583 w 792"/>
              <a:gd name="T73" fmla="*/ 347 h 356"/>
              <a:gd name="T74" fmla="*/ 435 w 792"/>
              <a:gd name="T75" fmla="*/ 267 h 356"/>
              <a:gd name="T76" fmla="*/ 392 w 792"/>
              <a:gd name="T77" fmla="*/ 277 h 356"/>
              <a:gd name="T78" fmla="*/ 340 w 792"/>
              <a:gd name="T79" fmla="*/ 285 h 356"/>
              <a:gd name="T80" fmla="*/ 325 w 792"/>
              <a:gd name="T81" fmla="*/ 263 h 356"/>
              <a:gd name="T82" fmla="*/ 305 w 792"/>
              <a:gd name="T83" fmla="*/ 251 h 356"/>
              <a:gd name="T84" fmla="*/ 266 w 792"/>
              <a:gd name="T85" fmla="*/ 258 h 356"/>
              <a:gd name="T86" fmla="*/ 211 w 792"/>
              <a:gd name="T87" fmla="*/ 261 h 356"/>
              <a:gd name="T88" fmla="*/ 168 w 792"/>
              <a:gd name="T89" fmla="*/ 278 h 356"/>
              <a:gd name="T90" fmla="*/ 95 w 792"/>
              <a:gd name="T91" fmla="*/ 299 h 356"/>
              <a:gd name="T92" fmla="*/ 4 w 792"/>
              <a:gd name="T93" fmla="*/ 296 h 356"/>
              <a:gd name="T94" fmla="*/ 25 w 792"/>
              <a:gd name="T95" fmla="*/ 278 h 356"/>
              <a:gd name="T96" fmla="*/ 44 w 792"/>
              <a:gd name="T97" fmla="*/ 277 h 356"/>
              <a:gd name="T98" fmla="*/ 49 w 792"/>
              <a:gd name="T99" fmla="*/ 253 h 356"/>
              <a:gd name="T100" fmla="*/ 71 w 792"/>
              <a:gd name="T101" fmla="*/ 239 h 356"/>
              <a:gd name="T102" fmla="*/ 95 w 792"/>
              <a:gd name="T103" fmla="*/ 232 h 356"/>
              <a:gd name="T104" fmla="*/ 119 w 792"/>
              <a:gd name="T105" fmla="*/ 210 h 356"/>
              <a:gd name="T106" fmla="*/ 136 w 792"/>
              <a:gd name="T107" fmla="*/ 193 h 356"/>
              <a:gd name="T108" fmla="*/ 152 w 792"/>
              <a:gd name="T109" fmla="*/ 174 h 356"/>
              <a:gd name="T110" fmla="*/ 166 w 792"/>
              <a:gd name="T111" fmla="*/ 183 h 356"/>
              <a:gd name="T112" fmla="*/ 184 w 792"/>
              <a:gd name="T113" fmla="*/ 166 h 356"/>
              <a:gd name="T114" fmla="*/ 201 w 792"/>
              <a:gd name="T115" fmla="*/ 159 h 356"/>
              <a:gd name="T116" fmla="*/ 211 w 792"/>
              <a:gd name="T117" fmla="*/ 151 h 356"/>
              <a:gd name="T118" fmla="*/ 222 w 792"/>
              <a:gd name="T119" fmla="*/ 134 h 356"/>
              <a:gd name="T120" fmla="*/ 233 w 792"/>
              <a:gd name="T121" fmla="*/ 126 h 3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356"/>
              <a:gd name="T185" fmla="*/ 792 w 792"/>
              <a:gd name="T186" fmla="*/ 356 h 3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356">
                <a:moveTo>
                  <a:pt x="230" y="97"/>
                </a:moveTo>
                <a:lnTo>
                  <a:pt x="732" y="0"/>
                </a:lnTo>
                <a:lnTo>
                  <a:pt x="734" y="26"/>
                </a:lnTo>
                <a:lnTo>
                  <a:pt x="737" y="35"/>
                </a:lnTo>
                <a:lnTo>
                  <a:pt x="748" y="46"/>
                </a:lnTo>
                <a:lnTo>
                  <a:pt x="754" y="59"/>
                </a:lnTo>
                <a:lnTo>
                  <a:pt x="767" y="72"/>
                </a:lnTo>
                <a:lnTo>
                  <a:pt x="780" y="91"/>
                </a:lnTo>
                <a:lnTo>
                  <a:pt x="788" y="102"/>
                </a:lnTo>
                <a:lnTo>
                  <a:pt x="792" y="112"/>
                </a:lnTo>
                <a:lnTo>
                  <a:pt x="791" y="153"/>
                </a:lnTo>
                <a:lnTo>
                  <a:pt x="748" y="194"/>
                </a:lnTo>
                <a:lnTo>
                  <a:pt x="743" y="194"/>
                </a:lnTo>
                <a:lnTo>
                  <a:pt x="740" y="191"/>
                </a:lnTo>
                <a:lnTo>
                  <a:pt x="746" y="186"/>
                </a:lnTo>
                <a:lnTo>
                  <a:pt x="784" y="151"/>
                </a:lnTo>
                <a:lnTo>
                  <a:pt x="786" y="112"/>
                </a:lnTo>
                <a:lnTo>
                  <a:pt x="746" y="59"/>
                </a:lnTo>
                <a:lnTo>
                  <a:pt x="742" y="56"/>
                </a:lnTo>
                <a:lnTo>
                  <a:pt x="730" y="58"/>
                </a:lnTo>
                <a:lnTo>
                  <a:pt x="726" y="61"/>
                </a:lnTo>
                <a:lnTo>
                  <a:pt x="718" y="67"/>
                </a:lnTo>
                <a:lnTo>
                  <a:pt x="707" y="78"/>
                </a:lnTo>
                <a:lnTo>
                  <a:pt x="697" y="83"/>
                </a:lnTo>
                <a:lnTo>
                  <a:pt x="691" y="83"/>
                </a:lnTo>
                <a:lnTo>
                  <a:pt x="684" y="78"/>
                </a:lnTo>
                <a:lnTo>
                  <a:pt x="681" y="72"/>
                </a:lnTo>
                <a:lnTo>
                  <a:pt x="680" y="62"/>
                </a:lnTo>
                <a:lnTo>
                  <a:pt x="676" y="66"/>
                </a:lnTo>
                <a:lnTo>
                  <a:pt x="678" y="78"/>
                </a:lnTo>
                <a:lnTo>
                  <a:pt x="681" y="88"/>
                </a:lnTo>
                <a:lnTo>
                  <a:pt x="684" y="96"/>
                </a:lnTo>
                <a:lnTo>
                  <a:pt x="689" y="97"/>
                </a:lnTo>
                <a:lnTo>
                  <a:pt x="702" y="97"/>
                </a:lnTo>
                <a:lnTo>
                  <a:pt x="707" y="94"/>
                </a:lnTo>
                <a:lnTo>
                  <a:pt x="713" y="94"/>
                </a:lnTo>
                <a:lnTo>
                  <a:pt x="721" y="89"/>
                </a:lnTo>
                <a:lnTo>
                  <a:pt x="726" y="85"/>
                </a:lnTo>
                <a:lnTo>
                  <a:pt x="732" y="85"/>
                </a:lnTo>
                <a:lnTo>
                  <a:pt x="735" y="86"/>
                </a:lnTo>
                <a:lnTo>
                  <a:pt x="735" y="94"/>
                </a:lnTo>
                <a:lnTo>
                  <a:pt x="737" y="99"/>
                </a:lnTo>
                <a:lnTo>
                  <a:pt x="738" y="105"/>
                </a:lnTo>
                <a:lnTo>
                  <a:pt x="743" y="108"/>
                </a:lnTo>
                <a:lnTo>
                  <a:pt x="748" y="105"/>
                </a:lnTo>
                <a:lnTo>
                  <a:pt x="751" y="97"/>
                </a:lnTo>
                <a:lnTo>
                  <a:pt x="753" y="89"/>
                </a:lnTo>
                <a:lnTo>
                  <a:pt x="756" y="83"/>
                </a:lnTo>
                <a:lnTo>
                  <a:pt x="761" y="86"/>
                </a:lnTo>
                <a:lnTo>
                  <a:pt x="765" y="91"/>
                </a:lnTo>
                <a:lnTo>
                  <a:pt x="767" y="99"/>
                </a:lnTo>
                <a:lnTo>
                  <a:pt x="767" y="104"/>
                </a:lnTo>
                <a:lnTo>
                  <a:pt x="770" y="105"/>
                </a:lnTo>
                <a:lnTo>
                  <a:pt x="772" y="112"/>
                </a:lnTo>
                <a:lnTo>
                  <a:pt x="773" y="115"/>
                </a:lnTo>
                <a:lnTo>
                  <a:pt x="769" y="120"/>
                </a:lnTo>
                <a:lnTo>
                  <a:pt x="764" y="124"/>
                </a:lnTo>
                <a:lnTo>
                  <a:pt x="761" y="131"/>
                </a:lnTo>
                <a:lnTo>
                  <a:pt x="757" y="139"/>
                </a:lnTo>
                <a:lnTo>
                  <a:pt x="756" y="145"/>
                </a:lnTo>
                <a:lnTo>
                  <a:pt x="748" y="148"/>
                </a:lnTo>
                <a:lnTo>
                  <a:pt x="743" y="153"/>
                </a:lnTo>
                <a:lnTo>
                  <a:pt x="737" y="156"/>
                </a:lnTo>
                <a:lnTo>
                  <a:pt x="727" y="156"/>
                </a:lnTo>
                <a:lnTo>
                  <a:pt x="724" y="153"/>
                </a:lnTo>
                <a:lnTo>
                  <a:pt x="718" y="150"/>
                </a:lnTo>
                <a:lnTo>
                  <a:pt x="713" y="145"/>
                </a:lnTo>
                <a:lnTo>
                  <a:pt x="710" y="142"/>
                </a:lnTo>
                <a:lnTo>
                  <a:pt x="707" y="145"/>
                </a:lnTo>
                <a:lnTo>
                  <a:pt x="702" y="150"/>
                </a:lnTo>
                <a:lnTo>
                  <a:pt x="697" y="151"/>
                </a:lnTo>
                <a:lnTo>
                  <a:pt x="689" y="153"/>
                </a:lnTo>
                <a:lnTo>
                  <a:pt x="684" y="155"/>
                </a:lnTo>
                <a:lnTo>
                  <a:pt x="689" y="156"/>
                </a:lnTo>
                <a:lnTo>
                  <a:pt x="695" y="156"/>
                </a:lnTo>
                <a:lnTo>
                  <a:pt x="699" y="158"/>
                </a:lnTo>
                <a:lnTo>
                  <a:pt x="705" y="159"/>
                </a:lnTo>
                <a:lnTo>
                  <a:pt x="710" y="162"/>
                </a:lnTo>
                <a:lnTo>
                  <a:pt x="715" y="166"/>
                </a:lnTo>
                <a:lnTo>
                  <a:pt x="715" y="169"/>
                </a:lnTo>
                <a:lnTo>
                  <a:pt x="711" y="174"/>
                </a:lnTo>
                <a:lnTo>
                  <a:pt x="710" y="178"/>
                </a:lnTo>
                <a:lnTo>
                  <a:pt x="710" y="183"/>
                </a:lnTo>
                <a:lnTo>
                  <a:pt x="707" y="186"/>
                </a:lnTo>
                <a:lnTo>
                  <a:pt x="705" y="191"/>
                </a:lnTo>
                <a:lnTo>
                  <a:pt x="703" y="196"/>
                </a:lnTo>
                <a:lnTo>
                  <a:pt x="705" y="201"/>
                </a:lnTo>
                <a:lnTo>
                  <a:pt x="708" y="204"/>
                </a:lnTo>
                <a:lnTo>
                  <a:pt x="711" y="199"/>
                </a:lnTo>
                <a:lnTo>
                  <a:pt x="718" y="197"/>
                </a:lnTo>
                <a:lnTo>
                  <a:pt x="724" y="199"/>
                </a:lnTo>
                <a:lnTo>
                  <a:pt x="729" y="204"/>
                </a:lnTo>
                <a:lnTo>
                  <a:pt x="730" y="213"/>
                </a:lnTo>
                <a:lnTo>
                  <a:pt x="729" y="216"/>
                </a:lnTo>
                <a:lnTo>
                  <a:pt x="724" y="223"/>
                </a:lnTo>
                <a:lnTo>
                  <a:pt x="718" y="229"/>
                </a:lnTo>
                <a:lnTo>
                  <a:pt x="711" y="234"/>
                </a:lnTo>
                <a:lnTo>
                  <a:pt x="702" y="242"/>
                </a:lnTo>
                <a:lnTo>
                  <a:pt x="692" y="242"/>
                </a:lnTo>
                <a:lnTo>
                  <a:pt x="680" y="245"/>
                </a:lnTo>
                <a:lnTo>
                  <a:pt x="670" y="250"/>
                </a:lnTo>
                <a:lnTo>
                  <a:pt x="662" y="258"/>
                </a:lnTo>
                <a:lnTo>
                  <a:pt x="651" y="266"/>
                </a:lnTo>
                <a:lnTo>
                  <a:pt x="641" y="275"/>
                </a:lnTo>
                <a:lnTo>
                  <a:pt x="633" y="283"/>
                </a:lnTo>
                <a:lnTo>
                  <a:pt x="626" y="301"/>
                </a:lnTo>
                <a:lnTo>
                  <a:pt x="619" y="310"/>
                </a:lnTo>
                <a:lnTo>
                  <a:pt x="619" y="320"/>
                </a:lnTo>
                <a:lnTo>
                  <a:pt x="614" y="326"/>
                </a:lnTo>
                <a:lnTo>
                  <a:pt x="599" y="339"/>
                </a:lnTo>
                <a:lnTo>
                  <a:pt x="583" y="347"/>
                </a:lnTo>
                <a:lnTo>
                  <a:pt x="567" y="355"/>
                </a:lnTo>
                <a:lnTo>
                  <a:pt x="552" y="356"/>
                </a:lnTo>
                <a:lnTo>
                  <a:pt x="435" y="267"/>
                </a:lnTo>
                <a:lnTo>
                  <a:pt x="416" y="272"/>
                </a:lnTo>
                <a:lnTo>
                  <a:pt x="406" y="275"/>
                </a:lnTo>
                <a:lnTo>
                  <a:pt x="392" y="277"/>
                </a:lnTo>
                <a:lnTo>
                  <a:pt x="376" y="282"/>
                </a:lnTo>
                <a:lnTo>
                  <a:pt x="367" y="283"/>
                </a:lnTo>
                <a:lnTo>
                  <a:pt x="340" y="285"/>
                </a:lnTo>
                <a:lnTo>
                  <a:pt x="336" y="272"/>
                </a:lnTo>
                <a:lnTo>
                  <a:pt x="332" y="267"/>
                </a:lnTo>
                <a:lnTo>
                  <a:pt x="325" y="263"/>
                </a:lnTo>
                <a:lnTo>
                  <a:pt x="317" y="263"/>
                </a:lnTo>
                <a:lnTo>
                  <a:pt x="313" y="263"/>
                </a:lnTo>
                <a:lnTo>
                  <a:pt x="305" y="251"/>
                </a:lnTo>
                <a:lnTo>
                  <a:pt x="286" y="253"/>
                </a:lnTo>
                <a:lnTo>
                  <a:pt x="273" y="253"/>
                </a:lnTo>
                <a:lnTo>
                  <a:pt x="266" y="258"/>
                </a:lnTo>
                <a:lnTo>
                  <a:pt x="243" y="256"/>
                </a:lnTo>
                <a:lnTo>
                  <a:pt x="227" y="256"/>
                </a:lnTo>
                <a:lnTo>
                  <a:pt x="211" y="261"/>
                </a:lnTo>
                <a:lnTo>
                  <a:pt x="197" y="263"/>
                </a:lnTo>
                <a:lnTo>
                  <a:pt x="190" y="266"/>
                </a:lnTo>
                <a:lnTo>
                  <a:pt x="168" y="278"/>
                </a:lnTo>
                <a:lnTo>
                  <a:pt x="143" y="286"/>
                </a:lnTo>
                <a:lnTo>
                  <a:pt x="133" y="291"/>
                </a:lnTo>
                <a:lnTo>
                  <a:pt x="95" y="299"/>
                </a:lnTo>
                <a:lnTo>
                  <a:pt x="61" y="302"/>
                </a:lnTo>
                <a:lnTo>
                  <a:pt x="0" y="309"/>
                </a:lnTo>
                <a:lnTo>
                  <a:pt x="4" y="296"/>
                </a:lnTo>
                <a:lnTo>
                  <a:pt x="11" y="291"/>
                </a:lnTo>
                <a:lnTo>
                  <a:pt x="19" y="285"/>
                </a:lnTo>
                <a:lnTo>
                  <a:pt x="25" y="278"/>
                </a:lnTo>
                <a:lnTo>
                  <a:pt x="33" y="278"/>
                </a:lnTo>
                <a:lnTo>
                  <a:pt x="41" y="280"/>
                </a:lnTo>
                <a:lnTo>
                  <a:pt x="44" y="277"/>
                </a:lnTo>
                <a:lnTo>
                  <a:pt x="42" y="272"/>
                </a:lnTo>
                <a:lnTo>
                  <a:pt x="42" y="266"/>
                </a:lnTo>
                <a:lnTo>
                  <a:pt x="49" y="253"/>
                </a:lnTo>
                <a:lnTo>
                  <a:pt x="54" y="247"/>
                </a:lnTo>
                <a:lnTo>
                  <a:pt x="61" y="242"/>
                </a:lnTo>
                <a:lnTo>
                  <a:pt x="71" y="239"/>
                </a:lnTo>
                <a:lnTo>
                  <a:pt x="82" y="239"/>
                </a:lnTo>
                <a:lnTo>
                  <a:pt x="90" y="239"/>
                </a:lnTo>
                <a:lnTo>
                  <a:pt x="95" y="232"/>
                </a:lnTo>
                <a:lnTo>
                  <a:pt x="103" y="223"/>
                </a:lnTo>
                <a:lnTo>
                  <a:pt x="112" y="213"/>
                </a:lnTo>
                <a:lnTo>
                  <a:pt x="119" y="210"/>
                </a:lnTo>
                <a:lnTo>
                  <a:pt x="128" y="205"/>
                </a:lnTo>
                <a:lnTo>
                  <a:pt x="135" y="199"/>
                </a:lnTo>
                <a:lnTo>
                  <a:pt x="136" y="193"/>
                </a:lnTo>
                <a:lnTo>
                  <a:pt x="144" y="189"/>
                </a:lnTo>
                <a:lnTo>
                  <a:pt x="147" y="183"/>
                </a:lnTo>
                <a:lnTo>
                  <a:pt x="152" y="174"/>
                </a:lnTo>
                <a:lnTo>
                  <a:pt x="158" y="172"/>
                </a:lnTo>
                <a:lnTo>
                  <a:pt x="162" y="178"/>
                </a:lnTo>
                <a:lnTo>
                  <a:pt x="166" y="183"/>
                </a:lnTo>
                <a:lnTo>
                  <a:pt x="168" y="180"/>
                </a:lnTo>
                <a:lnTo>
                  <a:pt x="176" y="172"/>
                </a:lnTo>
                <a:lnTo>
                  <a:pt x="184" y="166"/>
                </a:lnTo>
                <a:lnTo>
                  <a:pt x="189" y="159"/>
                </a:lnTo>
                <a:lnTo>
                  <a:pt x="195" y="158"/>
                </a:lnTo>
                <a:lnTo>
                  <a:pt x="201" y="159"/>
                </a:lnTo>
                <a:lnTo>
                  <a:pt x="206" y="162"/>
                </a:lnTo>
                <a:lnTo>
                  <a:pt x="209" y="158"/>
                </a:lnTo>
                <a:lnTo>
                  <a:pt x="211" y="151"/>
                </a:lnTo>
                <a:lnTo>
                  <a:pt x="212" y="145"/>
                </a:lnTo>
                <a:lnTo>
                  <a:pt x="217" y="140"/>
                </a:lnTo>
                <a:lnTo>
                  <a:pt x="222" y="134"/>
                </a:lnTo>
                <a:lnTo>
                  <a:pt x="227" y="131"/>
                </a:lnTo>
                <a:lnTo>
                  <a:pt x="232" y="129"/>
                </a:lnTo>
                <a:lnTo>
                  <a:pt x="233" y="126"/>
                </a:lnTo>
                <a:lnTo>
                  <a:pt x="232" y="120"/>
                </a:lnTo>
                <a:lnTo>
                  <a:pt x="230" y="97"/>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66" name="Freeform 47"/>
          <p:cNvSpPr>
            <a:spLocks/>
          </p:cNvSpPr>
          <p:nvPr/>
        </p:nvSpPr>
        <p:spPr bwMode="auto">
          <a:xfrm>
            <a:off x="5952834" y="3388628"/>
            <a:ext cx="852762" cy="497894"/>
          </a:xfrm>
          <a:custGeom>
            <a:avLst/>
            <a:gdLst>
              <a:gd name="T0" fmla="*/ 8 w 632"/>
              <a:gd name="T1" fmla="*/ 350 h 369"/>
              <a:gd name="T2" fmla="*/ 19 w 632"/>
              <a:gd name="T3" fmla="*/ 344 h 369"/>
              <a:gd name="T4" fmla="*/ 27 w 632"/>
              <a:gd name="T5" fmla="*/ 334 h 369"/>
              <a:gd name="T6" fmla="*/ 38 w 632"/>
              <a:gd name="T7" fmla="*/ 325 h 369"/>
              <a:gd name="T8" fmla="*/ 41 w 632"/>
              <a:gd name="T9" fmla="*/ 310 h 369"/>
              <a:gd name="T10" fmla="*/ 60 w 632"/>
              <a:gd name="T11" fmla="*/ 294 h 369"/>
              <a:gd name="T12" fmla="*/ 82 w 632"/>
              <a:gd name="T13" fmla="*/ 275 h 369"/>
              <a:gd name="T14" fmla="*/ 95 w 632"/>
              <a:gd name="T15" fmla="*/ 266 h 369"/>
              <a:gd name="T16" fmla="*/ 106 w 632"/>
              <a:gd name="T17" fmla="*/ 283 h 369"/>
              <a:gd name="T18" fmla="*/ 128 w 632"/>
              <a:gd name="T19" fmla="*/ 293 h 369"/>
              <a:gd name="T20" fmla="*/ 144 w 632"/>
              <a:gd name="T21" fmla="*/ 283 h 369"/>
              <a:gd name="T22" fmla="*/ 157 w 632"/>
              <a:gd name="T23" fmla="*/ 278 h 369"/>
              <a:gd name="T24" fmla="*/ 176 w 632"/>
              <a:gd name="T25" fmla="*/ 277 h 369"/>
              <a:gd name="T26" fmla="*/ 193 w 632"/>
              <a:gd name="T27" fmla="*/ 263 h 369"/>
              <a:gd name="T28" fmla="*/ 209 w 632"/>
              <a:gd name="T29" fmla="*/ 255 h 369"/>
              <a:gd name="T30" fmla="*/ 233 w 632"/>
              <a:gd name="T31" fmla="*/ 245 h 369"/>
              <a:gd name="T32" fmla="*/ 240 w 632"/>
              <a:gd name="T33" fmla="*/ 221 h 369"/>
              <a:gd name="T34" fmla="*/ 246 w 632"/>
              <a:gd name="T35" fmla="*/ 199 h 369"/>
              <a:gd name="T36" fmla="*/ 255 w 632"/>
              <a:gd name="T37" fmla="*/ 167 h 369"/>
              <a:gd name="T38" fmla="*/ 262 w 632"/>
              <a:gd name="T39" fmla="*/ 150 h 369"/>
              <a:gd name="T40" fmla="*/ 268 w 632"/>
              <a:gd name="T41" fmla="*/ 131 h 369"/>
              <a:gd name="T42" fmla="*/ 278 w 632"/>
              <a:gd name="T43" fmla="*/ 115 h 369"/>
              <a:gd name="T44" fmla="*/ 294 w 632"/>
              <a:gd name="T45" fmla="*/ 124 h 369"/>
              <a:gd name="T46" fmla="*/ 308 w 632"/>
              <a:gd name="T47" fmla="*/ 116 h 369"/>
              <a:gd name="T48" fmla="*/ 317 w 632"/>
              <a:gd name="T49" fmla="*/ 86 h 369"/>
              <a:gd name="T50" fmla="*/ 329 w 632"/>
              <a:gd name="T51" fmla="*/ 78 h 369"/>
              <a:gd name="T52" fmla="*/ 336 w 632"/>
              <a:gd name="T53" fmla="*/ 72 h 369"/>
              <a:gd name="T54" fmla="*/ 357 w 632"/>
              <a:gd name="T55" fmla="*/ 45 h 369"/>
              <a:gd name="T56" fmla="*/ 371 w 632"/>
              <a:gd name="T57" fmla="*/ 0 h 369"/>
              <a:gd name="T58" fmla="*/ 390 w 632"/>
              <a:gd name="T59" fmla="*/ 15 h 369"/>
              <a:gd name="T60" fmla="*/ 411 w 632"/>
              <a:gd name="T61" fmla="*/ 23 h 369"/>
              <a:gd name="T62" fmla="*/ 422 w 632"/>
              <a:gd name="T63" fmla="*/ 5 h 369"/>
              <a:gd name="T64" fmla="*/ 440 w 632"/>
              <a:gd name="T65" fmla="*/ 12 h 369"/>
              <a:gd name="T66" fmla="*/ 454 w 632"/>
              <a:gd name="T67" fmla="*/ 26 h 369"/>
              <a:gd name="T68" fmla="*/ 481 w 632"/>
              <a:gd name="T69" fmla="*/ 40 h 369"/>
              <a:gd name="T70" fmla="*/ 481 w 632"/>
              <a:gd name="T71" fmla="*/ 69 h 369"/>
              <a:gd name="T72" fmla="*/ 479 w 632"/>
              <a:gd name="T73" fmla="*/ 89 h 369"/>
              <a:gd name="T74" fmla="*/ 511 w 632"/>
              <a:gd name="T75" fmla="*/ 107 h 369"/>
              <a:gd name="T76" fmla="*/ 549 w 632"/>
              <a:gd name="T77" fmla="*/ 120 h 369"/>
              <a:gd name="T78" fmla="*/ 573 w 632"/>
              <a:gd name="T79" fmla="*/ 140 h 369"/>
              <a:gd name="T80" fmla="*/ 567 w 632"/>
              <a:gd name="T81" fmla="*/ 164 h 369"/>
              <a:gd name="T82" fmla="*/ 580 w 632"/>
              <a:gd name="T83" fmla="*/ 183 h 369"/>
              <a:gd name="T84" fmla="*/ 580 w 632"/>
              <a:gd name="T85" fmla="*/ 202 h 369"/>
              <a:gd name="T86" fmla="*/ 592 w 632"/>
              <a:gd name="T87" fmla="*/ 220 h 369"/>
              <a:gd name="T88" fmla="*/ 610 w 632"/>
              <a:gd name="T89" fmla="*/ 236 h 369"/>
              <a:gd name="T90" fmla="*/ 630 w 632"/>
              <a:gd name="T91" fmla="*/ 245 h 369"/>
              <a:gd name="T92" fmla="*/ 130 w 632"/>
              <a:gd name="T93" fmla="*/ 356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369"/>
              <a:gd name="T143" fmla="*/ 632 w 632"/>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369">
                <a:moveTo>
                  <a:pt x="0" y="367"/>
                </a:moveTo>
                <a:lnTo>
                  <a:pt x="6" y="358"/>
                </a:lnTo>
                <a:lnTo>
                  <a:pt x="8" y="350"/>
                </a:lnTo>
                <a:lnTo>
                  <a:pt x="11" y="347"/>
                </a:lnTo>
                <a:lnTo>
                  <a:pt x="16" y="345"/>
                </a:lnTo>
                <a:lnTo>
                  <a:pt x="19" y="344"/>
                </a:lnTo>
                <a:lnTo>
                  <a:pt x="25" y="342"/>
                </a:lnTo>
                <a:lnTo>
                  <a:pt x="25" y="337"/>
                </a:lnTo>
                <a:lnTo>
                  <a:pt x="27" y="334"/>
                </a:lnTo>
                <a:lnTo>
                  <a:pt x="30" y="331"/>
                </a:lnTo>
                <a:lnTo>
                  <a:pt x="35" y="328"/>
                </a:lnTo>
                <a:lnTo>
                  <a:pt x="38" y="325"/>
                </a:lnTo>
                <a:lnTo>
                  <a:pt x="38" y="318"/>
                </a:lnTo>
                <a:lnTo>
                  <a:pt x="38" y="313"/>
                </a:lnTo>
                <a:lnTo>
                  <a:pt x="41" y="310"/>
                </a:lnTo>
                <a:lnTo>
                  <a:pt x="46" y="307"/>
                </a:lnTo>
                <a:lnTo>
                  <a:pt x="54" y="301"/>
                </a:lnTo>
                <a:lnTo>
                  <a:pt x="60" y="294"/>
                </a:lnTo>
                <a:lnTo>
                  <a:pt x="68" y="286"/>
                </a:lnTo>
                <a:lnTo>
                  <a:pt x="76" y="278"/>
                </a:lnTo>
                <a:lnTo>
                  <a:pt x="82" y="275"/>
                </a:lnTo>
                <a:lnTo>
                  <a:pt x="87" y="269"/>
                </a:lnTo>
                <a:lnTo>
                  <a:pt x="90" y="266"/>
                </a:lnTo>
                <a:lnTo>
                  <a:pt x="95" y="266"/>
                </a:lnTo>
                <a:lnTo>
                  <a:pt x="98" y="272"/>
                </a:lnTo>
                <a:lnTo>
                  <a:pt x="100" y="277"/>
                </a:lnTo>
                <a:lnTo>
                  <a:pt x="106" y="283"/>
                </a:lnTo>
                <a:lnTo>
                  <a:pt x="112" y="286"/>
                </a:lnTo>
                <a:lnTo>
                  <a:pt x="120" y="291"/>
                </a:lnTo>
                <a:lnTo>
                  <a:pt x="128" y="293"/>
                </a:lnTo>
                <a:lnTo>
                  <a:pt x="133" y="291"/>
                </a:lnTo>
                <a:lnTo>
                  <a:pt x="138" y="288"/>
                </a:lnTo>
                <a:lnTo>
                  <a:pt x="144" y="283"/>
                </a:lnTo>
                <a:lnTo>
                  <a:pt x="147" y="278"/>
                </a:lnTo>
                <a:lnTo>
                  <a:pt x="151" y="277"/>
                </a:lnTo>
                <a:lnTo>
                  <a:pt x="157" y="278"/>
                </a:lnTo>
                <a:lnTo>
                  <a:pt x="160" y="283"/>
                </a:lnTo>
                <a:lnTo>
                  <a:pt x="166" y="283"/>
                </a:lnTo>
                <a:lnTo>
                  <a:pt x="176" y="277"/>
                </a:lnTo>
                <a:lnTo>
                  <a:pt x="186" y="274"/>
                </a:lnTo>
                <a:lnTo>
                  <a:pt x="192" y="267"/>
                </a:lnTo>
                <a:lnTo>
                  <a:pt x="193" y="263"/>
                </a:lnTo>
                <a:lnTo>
                  <a:pt x="200" y="259"/>
                </a:lnTo>
                <a:lnTo>
                  <a:pt x="206" y="258"/>
                </a:lnTo>
                <a:lnTo>
                  <a:pt x="209" y="255"/>
                </a:lnTo>
                <a:lnTo>
                  <a:pt x="219" y="250"/>
                </a:lnTo>
                <a:lnTo>
                  <a:pt x="227" y="250"/>
                </a:lnTo>
                <a:lnTo>
                  <a:pt x="233" y="245"/>
                </a:lnTo>
                <a:lnTo>
                  <a:pt x="238" y="239"/>
                </a:lnTo>
                <a:lnTo>
                  <a:pt x="240" y="231"/>
                </a:lnTo>
                <a:lnTo>
                  <a:pt x="240" y="221"/>
                </a:lnTo>
                <a:lnTo>
                  <a:pt x="241" y="212"/>
                </a:lnTo>
                <a:lnTo>
                  <a:pt x="244" y="205"/>
                </a:lnTo>
                <a:lnTo>
                  <a:pt x="246" y="199"/>
                </a:lnTo>
                <a:lnTo>
                  <a:pt x="251" y="188"/>
                </a:lnTo>
                <a:lnTo>
                  <a:pt x="254" y="177"/>
                </a:lnTo>
                <a:lnTo>
                  <a:pt x="255" y="167"/>
                </a:lnTo>
                <a:lnTo>
                  <a:pt x="257" y="161"/>
                </a:lnTo>
                <a:lnTo>
                  <a:pt x="262" y="156"/>
                </a:lnTo>
                <a:lnTo>
                  <a:pt x="262" y="150"/>
                </a:lnTo>
                <a:lnTo>
                  <a:pt x="262" y="143"/>
                </a:lnTo>
                <a:lnTo>
                  <a:pt x="268" y="139"/>
                </a:lnTo>
                <a:lnTo>
                  <a:pt x="268" y="131"/>
                </a:lnTo>
                <a:lnTo>
                  <a:pt x="270" y="124"/>
                </a:lnTo>
                <a:lnTo>
                  <a:pt x="271" y="116"/>
                </a:lnTo>
                <a:lnTo>
                  <a:pt x="278" y="115"/>
                </a:lnTo>
                <a:lnTo>
                  <a:pt x="286" y="120"/>
                </a:lnTo>
                <a:lnTo>
                  <a:pt x="289" y="123"/>
                </a:lnTo>
                <a:lnTo>
                  <a:pt x="294" y="124"/>
                </a:lnTo>
                <a:lnTo>
                  <a:pt x="302" y="128"/>
                </a:lnTo>
                <a:lnTo>
                  <a:pt x="306" y="121"/>
                </a:lnTo>
                <a:lnTo>
                  <a:pt x="308" y="116"/>
                </a:lnTo>
                <a:lnTo>
                  <a:pt x="309" y="107"/>
                </a:lnTo>
                <a:lnTo>
                  <a:pt x="313" y="99"/>
                </a:lnTo>
                <a:lnTo>
                  <a:pt x="317" y="86"/>
                </a:lnTo>
                <a:lnTo>
                  <a:pt x="321" y="78"/>
                </a:lnTo>
                <a:lnTo>
                  <a:pt x="324" y="77"/>
                </a:lnTo>
                <a:lnTo>
                  <a:pt x="329" y="78"/>
                </a:lnTo>
                <a:lnTo>
                  <a:pt x="332" y="80"/>
                </a:lnTo>
                <a:lnTo>
                  <a:pt x="333" y="78"/>
                </a:lnTo>
                <a:lnTo>
                  <a:pt x="336" y="72"/>
                </a:lnTo>
                <a:lnTo>
                  <a:pt x="341" y="64"/>
                </a:lnTo>
                <a:lnTo>
                  <a:pt x="348" y="59"/>
                </a:lnTo>
                <a:lnTo>
                  <a:pt x="357" y="45"/>
                </a:lnTo>
                <a:lnTo>
                  <a:pt x="360" y="37"/>
                </a:lnTo>
                <a:lnTo>
                  <a:pt x="363" y="0"/>
                </a:lnTo>
                <a:lnTo>
                  <a:pt x="371" y="0"/>
                </a:lnTo>
                <a:lnTo>
                  <a:pt x="378" y="4"/>
                </a:lnTo>
                <a:lnTo>
                  <a:pt x="383" y="10"/>
                </a:lnTo>
                <a:lnTo>
                  <a:pt x="390" y="15"/>
                </a:lnTo>
                <a:lnTo>
                  <a:pt x="398" y="20"/>
                </a:lnTo>
                <a:lnTo>
                  <a:pt x="406" y="23"/>
                </a:lnTo>
                <a:lnTo>
                  <a:pt x="411" y="23"/>
                </a:lnTo>
                <a:lnTo>
                  <a:pt x="416" y="15"/>
                </a:lnTo>
                <a:lnTo>
                  <a:pt x="416" y="5"/>
                </a:lnTo>
                <a:lnTo>
                  <a:pt x="422" y="5"/>
                </a:lnTo>
                <a:lnTo>
                  <a:pt x="427" y="5"/>
                </a:lnTo>
                <a:lnTo>
                  <a:pt x="437" y="7"/>
                </a:lnTo>
                <a:lnTo>
                  <a:pt x="440" y="12"/>
                </a:lnTo>
                <a:lnTo>
                  <a:pt x="440" y="21"/>
                </a:lnTo>
                <a:lnTo>
                  <a:pt x="446" y="24"/>
                </a:lnTo>
                <a:lnTo>
                  <a:pt x="454" y="26"/>
                </a:lnTo>
                <a:lnTo>
                  <a:pt x="465" y="29"/>
                </a:lnTo>
                <a:lnTo>
                  <a:pt x="473" y="34"/>
                </a:lnTo>
                <a:lnTo>
                  <a:pt x="481" y="40"/>
                </a:lnTo>
                <a:lnTo>
                  <a:pt x="483" y="47"/>
                </a:lnTo>
                <a:lnTo>
                  <a:pt x="483" y="58"/>
                </a:lnTo>
                <a:lnTo>
                  <a:pt x="481" y="69"/>
                </a:lnTo>
                <a:lnTo>
                  <a:pt x="476" y="75"/>
                </a:lnTo>
                <a:lnTo>
                  <a:pt x="476" y="83"/>
                </a:lnTo>
                <a:lnTo>
                  <a:pt x="479" y="89"/>
                </a:lnTo>
                <a:lnTo>
                  <a:pt x="487" y="99"/>
                </a:lnTo>
                <a:lnTo>
                  <a:pt x="505" y="104"/>
                </a:lnTo>
                <a:lnTo>
                  <a:pt x="511" y="107"/>
                </a:lnTo>
                <a:lnTo>
                  <a:pt x="522" y="113"/>
                </a:lnTo>
                <a:lnTo>
                  <a:pt x="535" y="113"/>
                </a:lnTo>
                <a:lnTo>
                  <a:pt x="549" y="120"/>
                </a:lnTo>
                <a:lnTo>
                  <a:pt x="562" y="124"/>
                </a:lnTo>
                <a:lnTo>
                  <a:pt x="568" y="129"/>
                </a:lnTo>
                <a:lnTo>
                  <a:pt x="573" y="140"/>
                </a:lnTo>
                <a:lnTo>
                  <a:pt x="575" y="151"/>
                </a:lnTo>
                <a:lnTo>
                  <a:pt x="572" y="158"/>
                </a:lnTo>
                <a:lnTo>
                  <a:pt x="567" y="164"/>
                </a:lnTo>
                <a:lnTo>
                  <a:pt x="568" y="169"/>
                </a:lnTo>
                <a:lnTo>
                  <a:pt x="572" y="178"/>
                </a:lnTo>
                <a:lnTo>
                  <a:pt x="580" y="183"/>
                </a:lnTo>
                <a:lnTo>
                  <a:pt x="586" y="188"/>
                </a:lnTo>
                <a:lnTo>
                  <a:pt x="588" y="194"/>
                </a:lnTo>
                <a:lnTo>
                  <a:pt x="580" y="202"/>
                </a:lnTo>
                <a:lnTo>
                  <a:pt x="580" y="207"/>
                </a:lnTo>
                <a:lnTo>
                  <a:pt x="584" y="213"/>
                </a:lnTo>
                <a:lnTo>
                  <a:pt x="592" y="220"/>
                </a:lnTo>
                <a:lnTo>
                  <a:pt x="597" y="228"/>
                </a:lnTo>
                <a:lnTo>
                  <a:pt x="600" y="237"/>
                </a:lnTo>
                <a:lnTo>
                  <a:pt x="610" y="236"/>
                </a:lnTo>
                <a:lnTo>
                  <a:pt x="622" y="237"/>
                </a:lnTo>
                <a:lnTo>
                  <a:pt x="627" y="239"/>
                </a:lnTo>
                <a:lnTo>
                  <a:pt x="630" y="245"/>
                </a:lnTo>
                <a:lnTo>
                  <a:pt x="632" y="253"/>
                </a:lnTo>
                <a:lnTo>
                  <a:pt x="632" y="258"/>
                </a:lnTo>
                <a:lnTo>
                  <a:pt x="130" y="356"/>
                </a:lnTo>
                <a:lnTo>
                  <a:pt x="20" y="369"/>
                </a:lnTo>
                <a:lnTo>
                  <a:pt x="0" y="367"/>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67" name="Freeform 48"/>
          <p:cNvSpPr>
            <a:spLocks/>
          </p:cNvSpPr>
          <p:nvPr/>
        </p:nvSpPr>
        <p:spPr bwMode="auto">
          <a:xfrm>
            <a:off x="5998711" y="3233459"/>
            <a:ext cx="524881" cy="553216"/>
          </a:xfrm>
          <a:custGeom>
            <a:avLst/>
            <a:gdLst>
              <a:gd name="T0" fmla="*/ 24 w 389"/>
              <a:gd name="T1" fmla="*/ 281 h 410"/>
              <a:gd name="T2" fmla="*/ 30 w 389"/>
              <a:gd name="T3" fmla="*/ 270 h 410"/>
              <a:gd name="T4" fmla="*/ 33 w 389"/>
              <a:gd name="T5" fmla="*/ 259 h 410"/>
              <a:gd name="T6" fmla="*/ 29 w 389"/>
              <a:gd name="T7" fmla="*/ 245 h 410"/>
              <a:gd name="T8" fmla="*/ 32 w 389"/>
              <a:gd name="T9" fmla="*/ 233 h 410"/>
              <a:gd name="T10" fmla="*/ 38 w 389"/>
              <a:gd name="T11" fmla="*/ 224 h 410"/>
              <a:gd name="T12" fmla="*/ 45 w 389"/>
              <a:gd name="T13" fmla="*/ 221 h 410"/>
              <a:gd name="T14" fmla="*/ 56 w 389"/>
              <a:gd name="T15" fmla="*/ 225 h 410"/>
              <a:gd name="T16" fmla="*/ 59 w 389"/>
              <a:gd name="T17" fmla="*/ 213 h 410"/>
              <a:gd name="T18" fmla="*/ 59 w 389"/>
              <a:gd name="T19" fmla="*/ 200 h 410"/>
              <a:gd name="T20" fmla="*/ 64 w 389"/>
              <a:gd name="T21" fmla="*/ 186 h 410"/>
              <a:gd name="T22" fmla="*/ 75 w 389"/>
              <a:gd name="T23" fmla="*/ 178 h 410"/>
              <a:gd name="T24" fmla="*/ 86 w 389"/>
              <a:gd name="T25" fmla="*/ 170 h 410"/>
              <a:gd name="T26" fmla="*/ 110 w 389"/>
              <a:gd name="T27" fmla="*/ 156 h 410"/>
              <a:gd name="T28" fmla="*/ 127 w 389"/>
              <a:gd name="T29" fmla="*/ 135 h 410"/>
              <a:gd name="T30" fmla="*/ 132 w 389"/>
              <a:gd name="T31" fmla="*/ 95 h 410"/>
              <a:gd name="T32" fmla="*/ 135 w 389"/>
              <a:gd name="T33" fmla="*/ 40 h 410"/>
              <a:gd name="T34" fmla="*/ 140 w 389"/>
              <a:gd name="T35" fmla="*/ 0 h 410"/>
              <a:gd name="T36" fmla="*/ 143 w 389"/>
              <a:gd name="T37" fmla="*/ 33 h 410"/>
              <a:gd name="T38" fmla="*/ 149 w 389"/>
              <a:gd name="T39" fmla="*/ 89 h 410"/>
              <a:gd name="T40" fmla="*/ 246 w 389"/>
              <a:gd name="T41" fmla="*/ 162 h 410"/>
              <a:gd name="T42" fmla="*/ 286 w 389"/>
              <a:gd name="T43" fmla="*/ 127 h 410"/>
              <a:gd name="T44" fmla="*/ 302 w 389"/>
              <a:gd name="T45" fmla="*/ 105 h 410"/>
              <a:gd name="T46" fmla="*/ 313 w 389"/>
              <a:gd name="T47" fmla="*/ 113 h 410"/>
              <a:gd name="T48" fmla="*/ 332 w 389"/>
              <a:gd name="T49" fmla="*/ 100 h 410"/>
              <a:gd name="T50" fmla="*/ 353 w 389"/>
              <a:gd name="T51" fmla="*/ 89 h 410"/>
              <a:gd name="T52" fmla="*/ 378 w 389"/>
              <a:gd name="T53" fmla="*/ 98 h 410"/>
              <a:gd name="T54" fmla="*/ 389 w 389"/>
              <a:gd name="T55" fmla="*/ 119 h 410"/>
              <a:gd name="T56" fmla="*/ 385 w 389"/>
              <a:gd name="T57" fmla="*/ 138 h 410"/>
              <a:gd name="T58" fmla="*/ 358 w 389"/>
              <a:gd name="T59" fmla="*/ 127 h 410"/>
              <a:gd name="T60" fmla="*/ 342 w 389"/>
              <a:gd name="T61" fmla="*/ 116 h 410"/>
              <a:gd name="T62" fmla="*/ 334 w 389"/>
              <a:gd name="T63" fmla="*/ 157 h 410"/>
              <a:gd name="T64" fmla="*/ 311 w 389"/>
              <a:gd name="T65" fmla="*/ 186 h 410"/>
              <a:gd name="T66" fmla="*/ 304 w 389"/>
              <a:gd name="T67" fmla="*/ 195 h 410"/>
              <a:gd name="T68" fmla="*/ 294 w 389"/>
              <a:gd name="T69" fmla="*/ 198 h 410"/>
              <a:gd name="T70" fmla="*/ 280 w 389"/>
              <a:gd name="T71" fmla="*/ 243 h 410"/>
              <a:gd name="T72" fmla="*/ 262 w 389"/>
              <a:gd name="T73" fmla="*/ 240 h 410"/>
              <a:gd name="T74" fmla="*/ 246 w 389"/>
              <a:gd name="T75" fmla="*/ 233 h 410"/>
              <a:gd name="T76" fmla="*/ 243 w 389"/>
              <a:gd name="T77" fmla="*/ 256 h 410"/>
              <a:gd name="T78" fmla="*/ 237 w 389"/>
              <a:gd name="T79" fmla="*/ 273 h 410"/>
              <a:gd name="T80" fmla="*/ 227 w 389"/>
              <a:gd name="T81" fmla="*/ 297 h 410"/>
              <a:gd name="T82" fmla="*/ 218 w 389"/>
              <a:gd name="T83" fmla="*/ 326 h 410"/>
              <a:gd name="T84" fmla="*/ 215 w 389"/>
              <a:gd name="T85" fmla="*/ 353 h 410"/>
              <a:gd name="T86" fmla="*/ 195 w 389"/>
              <a:gd name="T87" fmla="*/ 367 h 410"/>
              <a:gd name="T88" fmla="*/ 176 w 389"/>
              <a:gd name="T89" fmla="*/ 378 h 410"/>
              <a:gd name="T90" fmla="*/ 164 w 389"/>
              <a:gd name="T91" fmla="*/ 386 h 410"/>
              <a:gd name="T92" fmla="*/ 141 w 389"/>
              <a:gd name="T93" fmla="*/ 400 h 410"/>
              <a:gd name="T94" fmla="*/ 127 w 389"/>
              <a:gd name="T95" fmla="*/ 395 h 410"/>
              <a:gd name="T96" fmla="*/ 113 w 389"/>
              <a:gd name="T97" fmla="*/ 403 h 410"/>
              <a:gd name="T98" fmla="*/ 94 w 389"/>
              <a:gd name="T99" fmla="*/ 410 h 410"/>
              <a:gd name="T100" fmla="*/ 75 w 389"/>
              <a:gd name="T101" fmla="*/ 394 h 410"/>
              <a:gd name="T102" fmla="*/ 59 w 389"/>
              <a:gd name="T103" fmla="*/ 380 h 410"/>
              <a:gd name="T104" fmla="*/ 37 w 389"/>
              <a:gd name="T105" fmla="*/ 362 h 410"/>
              <a:gd name="T106" fmla="*/ 22 w 389"/>
              <a:gd name="T107" fmla="*/ 346 h 410"/>
              <a:gd name="T108" fmla="*/ 8 w 389"/>
              <a:gd name="T109" fmla="*/ 324 h 410"/>
              <a:gd name="T110" fmla="*/ 2 w 389"/>
              <a:gd name="T111" fmla="*/ 308 h 410"/>
              <a:gd name="T112" fmla="*/ 3 w 389"/>
              <a:gd name="T113" fmla="*/ 289 h 4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9"/>
              <a:gd name="T172" fmla="*/ 0 h 410"/>
              <a:gd name="T173" fmla="*/ 389 w 389"/>
              <a:gd name="T174" fmla="*/ 410 h 4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9" h="410">
                <a:moveTo>
                  <a:pt x="3" y="289"/>
                </a:moveTo>
                <a:lnTo>
                  <a:pt x="19" y="284"/>
                </a:lnTo>
                <a:lnTo>
                  <a:pt x="24" y="281"/>
                </a:lnTo>
                <a:lnTo>
                  <a:pt x="25" y="276"/>
                </a:lnTo>
                <a:lnTo>
                  <a:pt x="27" y="273"/>
                </a:lnTo>
                <a:lnTo>
                  <a:pt x="30" y="270"/>
                </a:lnTo>
                <a:lnTo>
                  <a:pt x="33" y="267"/>
                </a:lnTo>
                <a:lnTo>
                  <a:pt x="37" y="264"/>
                </a:lnTo>
                <a:lnTo>
                  <a:pt x="33" y="259"/>
                </a:lnTo>
                <a:lnTo>
                  <a:pt x="30" y="252"/>
                </a:lnTo>
                <a:lnTo>
                  <a:pt x="29" y="248"/>
                </a:lnTo>
                <a:lnTo>
                  <a:pt x="29" y="245"/>
                </a:lnTo>
                <a:lnTo>
                  <a:pt x="30" y="241"/>
                </a:lnTo>
                <a:lnTo>
                  <a:pt x="32" y="238"/>
                </a:lnTo>
                <a:lnTo>
                  <a:pt x="32" y="233"/>
                </a:lnTo>
                <a:lnTo>
                  <a:pt x="32" y="229"/>
                </a:lnTo>
                <a:lnTo>
                  <a:pt x="35" y="227"/>
                </a:lnTo>
                <a:lnTo>
                  <a:pt x="38" y="224"/>
                </a:lnTo>
                <a:lnTo>
                  <a:pt x="38" y="221"/>
                </a:lnTo>
                <a:lnTo>
                  <a:pt x="41" y="219"/>
                </a:lnTo>
                <a:lnTo>
                  <a:pt x="45" y="221"/>
                </a:lnTo>
                <a:lnTo>
                  <a:pt x="48" y="222"/>
                </a:lnTo>
                <a:lnTo>
                  <a:pt x="51" y="225"/>
                </a:lnTo>
                <a:lnTo>
                  <a:pt x="56" y="225"/>
                </a:lnTo>
                <a:lnTo>
                  <a:pt x="60" y="225"/>
                </a:lnTo>
                <a:lnTo>
                  <a:pt x="62" y="219"/>
                </a:lnTo>
                <a:lnTo>
                  <a:pt x="59" y="213"/>
                </a:lnTo>
                <a:lnTo>
                  <a:pt x="57" y="208"/>
                </a:lnTo>
                <a:lnTo>
                  <a:pt x="59" y="205"/>
                </a:lnTo>
                <a:lnTo>
                  <a:pt x="59" y="200"/>
                </a:lnTo>
                <a:lnTo>
                  <a:pt x="59" y="197"/>
                </a:lnTo>
                <a:lnTo>
                  <a:pt x="60" y="191"/>
                </a:lnTo>
                <a:lnTo>
                  <a:pt x="64" y="186"/>
                </a:lnTo>
                <a:lnTo>
                  <a:pt x="68" y="184"/>
                </a:lnTo>
                <a:lnTo>
                  <a:pt x="73" y="183"/>
                </a:lnTo>
                <a:lnTo>
                  <a:pt x="75" y="178"/>
                </a:lnTo>
                <a:lnTo>
                  <a:pt x="78" y="173"/>
                </a:lnTo>
                <a:lnTo>
                  <a:pt x="81" y="170"/>
                </a:lnTo>
                <a:lnTo>
                  <a:pt x="86" y="170"/>
                </a:lnTo>
                <a:lnTo>
                  <a:pt x="97" y="167"/>
                </a:lnTo>
                <a:lnTo>
                  <a:pt x="103" y="162"/>
                </a:lnTo>
                <a:lnTo>
                  <a:pt x="110" y="156"/>
                </a:lnTo>
                <a:lnTo>
                  <a:pt x="116" y="149"/>
                </a:lnTo>
                <a:lnTo>
                  <a:pt x="121" y="141"/>
                </a:lnTo>
                <a:lnTo>
                  <a:pt x="127" y="135"/>
                </a:lnTo>
                <a:lnTo>
                  <a:pt x="127" y="129"/>
                </a:lnTo>
                <a:lnTo>
                  <a:pt x="130" y="103"/>
                </a:lnTo>
                <a:lnTo>
                  <a:pt x="132" y="95"/>
                </a:lnTo>
                <a:lnTo>
                  <a:pt x="132" y="81"/>
                </a:lnTo>
                <a:lnTo>
                  <a:pt x="134" y="62"/>
                </a:lnTo>
                <a:lnTo>
                  <a:pt x="135" y="40"/>
                </a:lnTo>
                <a:lnTo>
                  <a:pt x="137" y="28"/>
                </a:lnTo>
                <a:lnTo>
                  <a:pt x="137" y="11"/>
                </a:lnTo>
                <a:lnTo>
                  <a:pt x="140" y="0"/>
                </a:lnTo>
                <a:lnTo>
                  <a:pt x="141" y="11"/>
                </a:lnTo>
                <a:lnTo>
                  <a:pt x="143" y="22"/>
                </a:lnTo>
                <a:lnTo>
                  <a:pt x="143" y="33"/>
                </a:lnTo>
                <a:lnTo>
                  <a:pt x="143" y="46"/>
                </a:lnTo>
                <a:lnTo>
                  <a:pt x="145" y="75"/>
                </a:lnTo>
                <a:lnTo>
                  <a:pt x="149" y="89"/>
                </a:lnTo>
                <a:lnTo>
                  <a:pt x="153" y="117"/>
                </a:lnTo>
                <a:lnTo>
                  <a:pt x="237" y="105"/>
                </a:lnTo>
                <a:lnTo>
                  <a:pt x="246" y="162"/>
                </a:lnTo>
                <a:lnTo>
                  <a:pt x="275" y="127"/>
                </a:lnTo>
                <a:lnTo>
                  <a:pt x="281" y="122"/>
                </a:lnTo>
                <a:lnTo>
                  <a:pt x="286" y="127"/>
                </a:lnTo>
                <a:lnTo>
                  <a:pt x="291" y="121"/>
                </a:lnTo>
                <a:lnTo>
                  <a:pt x="296" y="113"/>
                </a:lnTo>
                <a:lnTo>
                  <a:pt x="302" y="105"/>
                </a:lnTo>
                <a:lnTo>
                  <a:pt x="307" y="105"/>
                </a:lnTo>
                <a:lnTo>
                  <a:pt x="308" y="109"/>
                </a:lnTo>
                <a:lnTo>
                  <a:pt x="313" y="113"/>
                </a:lnTo>
                <a:lnTo>
                  <a:pt x="319" y="111"/>
                </a:lnTo>
                <a:lnTo>
                  <a:pt x="327" y="105"/>
                </a:lnTo>
                <a:lnTo>
                  <a:pt x="332" y="100"/>
                </a:lnTo>
                <a:lnTo>
                  <a:pt x="337" y="95"/>
                </a:lnTo>
                <a:lnTo>
                  <a:pt x="346" y="90"/>
                </a:lnTo>
                <a:lnTo>
                  <a:pt x="353" y="89"/>
                </a:lnTo>
                <a:lnTo>
                  <a:pt x="362" y="87"/>
                </a:lnTo>
                <a:lnTo>
                  <a:pt x="372" y="89"/>
                </a:lnTo>
                <a:lnTo>
                  <a:pt x="378" y="98"/>
                </a:lnTo>
                <a:lnTo>
                  <a:pt x="383" y="106"/>
                </a:lnTo>
                <a:lnTo>
                  <a:pt x="388" y="114"/>
                </a:lnTo>
                <a:lnTo>
                  <a:pt x="389" y="119"/>
                </a:lnTo>
                <a:lnTo>
                  <a:pt x="389" y="129"/>
                </a:lnTo>
                <a:lnTo>
                  <a:pt x="386" y="135"/>
                </a:lnTo>
                <a:lnTo>
                  <a:pt x="385" y="138"/>
                </a:lnTo>
                <a:lnTo>
                  <a:pt x="378" y="137"/>
                </a:lnTo>
                <a:lnTo>
                  <a:pt x="370" y="133"/>
                </a:lnTo>
                <a:lnTo>
                  <a:pt x="358" y="127"/>
                </a:lnTo>
                <a:lnTo>
                  <a:pt x="353" y="121"/>
                </a:lnTo>
                <a:lnTo>
                  <a:pt x="346" y="117"/>
                </a:lnTo>
                <a:lnTo>
                  <a:pt x="342" y="116"/>
                </a:lnTo>
                <a:lnTo>
                  <a:pt x="337" y="117"/>
                </a:lnTo>
                <a:lnTo>
                  <a:pt x="337" y="149"/>
                </a:lnTo>
                <a:lnTo>
                  <a:pt x="334" y="157"/>
                </a:lnTo>
                <a:lnTo>
                  <a:pt x="327" y="165"/>
                </a:lnTo>
                <a:lnTo>
                  <a:pt x="318" y="178"/>
                </a:lnTo>
                <a:lnTo>
                  <a:pt x="311" y="186"/>
                </a:lnTo>
                <a:lnTo>
                  <a:pt x="310" y="192"/>
                </a:lnTo>
                <a:lnTo>
                  <a:pt x="308" y="195"/>
                </a:lnTo>
                <a:lnTo>
                  <a:pt x="304" y="195"/>
                </a:lnTo>
                <a:lnTo>
                  <a:pt x="300" y="192"/>
                </a:lnTo>
                <a:lnTo>
                  <a:pt x="297" y="192"/>
                </a:lnTo>
                <a:lnTo>
                  <a:pt x="294" y="198"/>
                </a:lnTo>
                <a:lnTo>
                  <a:pt x="292" y="206"/>
                </a:lnTo>
                <a:lnTo>
                  <a:pt x="281" y="237"/>
                </a:lnTo>
                <a:lnTo>
                  <a:pt x="280" y="243"/>
                </a:lnTo>
                <a:lnTo>
                  <a:pt x="273" y="246"/>
                </a:lnTo>
                <a:lnTo>
                  <a:pt x="267" y="245"/>
                </a:lnTo>
                <a:lnTo>
                  <a:pt x="262" y="240"/>
                </a:lnTo>
                <a:lnTo>
                  <a:pt x="256" y="233"/>
                </a:lnTo>
                <a:lnTo>
                  <a:pt x="251" y="232"/>
                </a:lnTo>
                <a:lnTo>
                  <a:pt x="246" y="233"/>
                </a:lnTo>
                <a:lnTo>
                  <a:pt x="245" y="241"/>
                </a:lnTo>
                <a:lnTo>
                  <a:pt x="246" y="252"/>
                </a:lnTo>
                <a:lnTo>
                  <a:pt x="243" y="256"/>
                </a:lnTo>
                <a:lnTo>
                  <a:pt x="237" y="260"/>
                </a:lnTo>
                <a:lnTo>
                  <a:pt x="237" y="265"/>
                </a:lnTo>
                <a:lnTo>
                  <a:pt x="237" y="273"/>
                </a:lnTo>
                <a:lnTo>
                  <a:pt x="229" y="279"/>
                </a:lnTo>
                <a:lnTo>
                  <a:pt x="227" y="284"/>
                </a:lnTo>
                <a:lnTo>
                  <a:pt x="227" y="297"/>
                </a:lnTo>
                <a:lnTo>
                  <a:pt x="226" y="305"/>
                </a:lnTo>
                <a:lnTo>
                  <a:pt x="219" y="314"/>
                </a:lnTo>
                <a:lnTo>
                  <a:pt x="218" y="326"/>
                </a:lnTo>
                <a:lnTo>
                  <a:pt x="215" y="338"/>
                </a:lnTo>
                <a:lnTo>
                  <a:pt x="216" y="346"/>
                </a:lnTo>
                <a:lnTo>
                  <a:pt x="215" y="353"/>
                </a:lnTo>
                <a:lnTo>
                  <a:pt x="208" y="361"/>
                </a:lnTo>
                <a:lnTo>
                  <a:pt x="202" y="367"/>
                </a:lnTo>
                <a:lnTo>
                  <a:pt x="195" y="367"/>
                </a:lnTo>
                <a:lnTo>
                  <a:pt x="191" y="368"/>
                </a:lnTo>
                <a:lnTo>
                  <a:pt x="184" y="373"/>
                </a:lnTo>
                <a:lnTo>
                  <a:pt x="176" y="378"/>
                </a:lnTo>
                <a:lnTo>
                  <a:pt x="168" y="380"/>
                </a:lnTo>
                <a:lnTo>
                  <a:pt x="167" y="381"/>
                </a:lnTo>
                <a:lnTo>
                  <a:pt x="164" y="386"/>
                </a:lnTo>
                <a:lnTo>
                  <a:pt x="156" y="392"/>
                </a:lnTo>
                <a:lnTo>
                  <a:pt x="146" y="395"/>
                </a:lnTo>
                <a:lnTo>
                  <a:pt x="141" y="400"/>
                </a:lnTo>
                <a:lnTo>
                  <a:pt x="135" y="400"/>
                </a:lnTo>
                <a:lnTo>
                  <a:pt x="132" y="399"/>
                </a:lnTo>
                <a:lnTo>
                  <a:pt x="127" y="395"/>
                </a:lnTo>
                <a:lnTo>
                  <a:pt x="122" y="394"/>
                </a:lnTo>
                <a:lnTo>
                  <a:pt x="121" y="397"/>
                </a:lnTo>
                <a:lnTo>
                  <a:pt x="113" y="403"/>
                </a:lnTo>
                <a:lnTo>
                  <a:pt x="108" y="408"/>
                </a:lnTo>
                <a:lnTo>
                  <a:pt x="103" y="410"/>
                </a:lnTo>
                <a:lnTo>
                  <a:pt x="94" y="410"/>
                </a:lnTo>
                <a:lnTo>
                  <a:pt x="86" y="405"/>
                </a:lnTo>
                <a:lnTo>
                  <a:pt x="78" y="399"/>
                </a:lnTo>
                <a:lnTo>
                  <a:pt x="75" y="394"/>
                </a:lnTo>
                <a:lnTo>
                  <a:pt x="70" y="383"/>
                </a:lnTo>
                <a:lnTo>
                  <a:pt x="65" y="381"/>
                </a:lnTo>
                <a:lnTo>
                  <a:pt x="59" y="380"/>
                </a:lnTo>
                <a:lnTo>
                  <a:pt x="48" y="373"/>
                </a:lnTo>
                <a:lnTo>
                  <a:pt x="43" y="368"/>
                </a:lnTo>
                <a:lnTo>
                  <a:pt x="37" y="362"/>
                </a:lnTo>
                <a:lnTo>
                  <a:pt x="33" y="354"/>
                </a:lnTo>
                <a:lnTo>
                  <a:pt x="27" y="349"/>
                </a:lnTo>
                <a:lnTo>
                  <a:pt x="22" y="346"/>
                </a:lnTo>
                <a:lnTo>
                  <a:pt x="16" y="337"/>
                </a:lnTo>
                <a:lnTo>
                  <a:pt x="13" y="330"/>
                </a:lnTo>
                <a:lnTo>
                  <a:pt x="8" y="324"/>
                </a:lnTo>
                <a:lnTo>
                  <a:pt x="3" y="321"/>
                </a:lnTo>
                <a:lnTo>
                  <a:pt x="0" y="314"/>
                </a:lnTo>
                <a:lnTo>
                  <a:pt x="2" y="308"/>
                </a:lnTo>
                <a:lnTo>
                  <a:pt x="2" y="299"/>
                </a:lnTo>
                <a:lnTo>
                  <a:pt x="0" y="291"/>
                </a:lnTo>
                <a:lnTo>
                  <a:pt x="3" y="289"/>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68" name="Freeform 49"/>
          <p:cNvSpPr>
            <a:spLocks/>
          </p:cNvSpPr>
          <p:nvPr/>
        </p:nvSpPr>
        <p:spPr bwMode="auto">
          <a:xfrm>
            <a:off x="6306353" y="3290129"/>
            <a:ext cx="538374" cy="255019"/>
          </a:xfrm>
          <a:custGeom>
            <a:avLst/>
            <a:gdLst>
              <a:gd name="T0" fmla="*/ 310 w 399"/>
              <a:gd name="T1" fmla="*/ 24 h 189"/>
              <a:gd name="T2" fmla="*/ 330 w 399"/>
              <a:gd name="T3" fmla="*/ 96 h 189"/>
              <a:gd name="T4" fmla="*/ 399 w 399"/>
              <a:gd name="T5" fmla="*/ 126 h 189"/>
              <a:gd name="T6" fmla="*/ 392 w 399"/>
              <a:gd name="T7" fmla="*/ 177 h 189"/>
              <a:gd name="T8" fmla="*/ 356 w 399"/>
              <a:gd name="T9" fmla="*/ 189 h 189"/>
              <a:gd name="T10" fmla="*/ 343 w 399"/>
              <a:gd name="T11" fmla="*/ 170 h 189"/>
              <a:gd name="T12" fmla="*/ 322 w 399"/>
              <a:gd name="T13" fmla="*/ 158 h 189"/>
              <a:gd name="T14" fmla="*/ 308 w 399"/>
              <a:gd name="T15" fmla="*/ 143 h 189"/>
              <a:gd name="T16" fmla="*/ 306 w 399"/>
              <a:gd name="T17" fmla="*/ 112 h 189"/>
              <a:gd name="T18" fmla="*/ 292 w 399"/>
              <a:gd name="T19" fmla="*/ 96 h 189"/>
              <a:gd name="T20" fmla="*/ 292 w 399"/>
              <a:gd name="T21" fmla="*/ 85 h 189"/>
              <a:gd name="T22" fmla="*/ 295 w 399"/>
              <a:gd name="T23" fmla="*/ 61 h 189"/>
              <a:gd name="T24" fmla="*/ 297 w 399"/>
              <a:gd name="T25" fmla="*/ 43 h 189"/>
              <a:gd name="T26" fmla="*/ 300 w 399"/>
              <a:gd name="T27" fmla="*/ 21 h 189"/>
              <a:gd name="T28" fmla="*/ 291 w 399"/>
              <a:gd name="T29" fmla="*/ 32 h 189"/>
              <a:gd name="T30" fmla="*/ 279 w 399"/>
              <a:gd name="T31" fmla="*/ 50 h 189"/>
              <a:gd name="T32" fmla="*/ 267 w 399"/>
              <a:gd name="T33" fmla="*/ 62 h 189"/>
              <a:gd name="T34" fmla="*/ 260 w 399"/>
              <a:gd name="T35" fmla="*/ 70 h 189"/>
              <a:gd name="T36" fmla="*/ 268 w 399"/>
              <a:gd name="T37" fmla="*/ 80 h 189"/>
              <a:gd name="T38" fmla="*/ 271 w 399"/>
              <a:gd name="T39" fmla="*/ 110 h 189"/>
              <a:gd name="T40" fmla="*/ 275 w 399"/>
              <a:gd name="T41" fmla="*/ 131 h 189"/>
              <a:gd name="T42" fmla="*/ 283 w 399"/>
              <a:gd name="T43" fmla="*/ 148 h 189"/>
              <a:gd name="T44" fmla="*/ 294 w 399"/>
              <a:gd name="T45" fmla="*/ 166 h 189"/>
              <a:gd name="T46" fmla="*/ 295 w 399"/>
              <a:gd name="T47" fmla="*/ 185 h 189"/>
              <a:gd name="T48" fmla="*/ 273 w 399"/>
              <a:gd name="T49" fmla="*/ 175 h 189"/>
              <a:gd name="T50" fmla="*/ 257 w 399"/>
              <a:gd name="T51" fmla="*/ 170 h 189"/>
              <a:gd name="T52" fmla="*/ 237 w 399"/>
              <a:gd name="T53" fmla="*/ 166 h 189"/>
              <a:gd name="T54" fmla="*/ 216 w 399"/>
              <a:gd name="T55" fmla="*/ 158 h 189"/>
              <a:gd name="T56" fmla="*/ 219 w 399"/>
              <a:gd name="T57" fmla="*/ 137 h 189"/>
              <a:gd name="T58" fmla="*/ 216 w 399"/>
              <a:gd name="T59" fmla="*/ 113 h 189"/>
              <a:gd name="T60" fmla="*/ 190 w 399"/>
              <a:gd name="T61" fmla="*/ 99 h 189"/>
              <a:gd name="T62" fmla="*/ 178 w 399"/>
              <a:gd name="T63" fmla="*/ 86 h 189"/>
              <a:gd name="T64" fmla="*/ 163 w 399"/>
              <a:gd name="T65" fmla="*/ 77 h 189"/>
              <a:gd name="T66" fmla="*/ 152 w 399"/>
              <a:gd name="T67" fmla="*/ 72 h 189"/>
              <a:gd name="T68" fmla="*/ 140 w 399"/>
              <a:gd name="T69" fmla="*/ 51 h 189"/>
              <a:gd name="T70" fmla="*/ 121 w 399"/>
              <a:gd name="T71" fmla="*/ 43 h 189"/>
              <a:gd name="T72" fmla="*/ 103 w 399"/>
              <a:gd name="T73" fmla="*/ 50 h 189"/>
              <a:gd name="T74" fmla="*/ 86 w 399"/>
              <a:gd name="T75" fmla="*/ 65 h 189"/>
              <a:gd name="T76" fmla="*/ 70 w 399"/>
              <a:gd name="T77" fmla="*/ 65 h 189"/>
              <a:gd name="T78" fmla="*/ 62 w 399"/>
              <a:gd name="T79" fmla="*/ 62 h 189"/>
              <a:gd name="T80" fmla="*/ 57 w 399"/>
              <a:gd name="T81" fmla="*/ 72 h 189"/>
              <a:gd name="T82" fmla="*/ 51 w 399"/>
              <a:gd name="T83" fmla="*/ 80 h 189"/>
              <a:gd name="T84" fmla="*/ 41 w 399"/>
              <a:gd name="T85" fmla="*/ 80 h 189"/>
              <a:gd name="T86" fmla="*/ 13 w 399"/>
              <a:gd name="T87" fmla="*/ 11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189"/>
              <a:gd name="T134" fmla="*/ 399 w 399"/>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189">
                <a:moveTo>
                  <a:pt x="0" y="59"/>
                </a:moveTo>
                <a:lnTo>
                  <a:pt x="306" y="0"/>
                </a:lnTo>
                <a:lnTo>
                  <a:pt x="310" y="24"/>
                </a:lnTo>
                <a:lnTo>
                  <a:pt x="318" y="46"/>
                </a:lnTo>
                <a:lnTo>
                  <a:pt x="324" y="70"/>
                </a:lnTo>
                <a:lnTo>
                  <a:pt x="330" y="96"/>
                </a:lnTo>
                <a:lnTo>
                  <a:pt x="338" y="120"/>
                </a:lnTo>
                <a:lnTo>
                  <a:pt x="341" y="135"/>
                </a:lnTo>
                <a:lnTo>
                  <a:pt x="399" y="126"/>
                </a:lnTo>
                <a:lnTo>
                  <a:pt x="397" y="143"/>
                </a:lnTo>
                <a:lnTo>
                  <a:pt x="395" y="166"/>
                </a:lnTo>
                <a:lnTo>
                  <a:pt x="392" y="177"/>
                </a:lnTo>
                <a:lnTo>
                  <a:pt x="373" y="180"/>
                </a:lnTo>
                <a:lnTo>
                  <a:pt x="362" y="183"/>
                </a:lnTo>
                <a:lnTo>
                  <a:pt x="356" y="189"/>
                </a:lnTo>
                <a:lnTo>
                  <a:pt x="348" y="188"/>
                </a:lnTo>
                <a:lnTo>
                  <a:pt x="345" y="180"/>
                </a:lnTo>
                <a:lnTo>
                  <a:pt x="343" y="170"/>
                </a:lnTo>
                <a:lnTo>
                  <a:pt x="338" y="166"/>
                </a:lnTo>
                <a:lnTo>
                  <a:pt x="330" y="161"/>
                </a:lnTo>
                <a:lnTo>
                  <a:pt x="322" y="158"/>
                </a:lnTo>
                <a:lnTo>
                  <a:pt x="313" y="158"/>
                </a:lnTo>
                <a:lnTo>
                  <a:pt x="308" y="153"/>
                </a:lnTo>
                <a:lnTo>
                  <a:pt x="308" y="143"/>
                </a:lnTo>
                <a:lnTo>
                  <a:pt x="305" y="129"/>
                </a:lnTo>
                <a:lnTo>
                  <a:pt x="306" y="118"/>
                </a:lnTo>
                <a:lnTo>
                  <a:pt x="306" y="112"/>
                </a:lnTo>
                <a:lnTo>
                  <a:pt x="303" y="105"/>
                </a:lnTo>
                <a:lnTo>
                  <a:pt x="300" y="97"/>
                </a:lnTo>
                <a:lnTo>
                  <a:pt x="292" y="96"/>
                </a:lnTo>
                <a:lnTo>
                  <a:pt x="287" y="94"/>
                </a:lnTo>
                <a:lnTo>
                  <a:pt x="289" y="88"/>
                </a:lnTo>
                <a:lnTo>
                  <a:pt x="292" y="85"/>
                </a:lnTo>
                <a:lnTo>
                  <a:pt x="295" y="78"/>
                </a:lnTo>
                <a:lnTo>
                  <a:pt x="295" y="72"/>
                </a:lnTo>
                <a:lnTo>
                  <a:pt x="295" y="61"/>
                </a:lnTo>
                <a:lnTo>
                  <a:pt x="292" y="54"/>
                </a:lnTo>
                <a:lnTo>
                  <a:pt x="294" y="48"/>
                </a:lnTo>
                <a:lnTo>
                  <a:pt x="297" y="43"/>
                </a:lnTo>
                <a:lnTo>
                  <a:pt x="300" y="38"/>
                </a:lnTo>
                <a:lnTo>
                  <a:pt x="303" y="31"/>
                </a:lnTo>
                <a:lnTo>
                  <a:pt x="300" y="21"/>
                </a:lnTo>
                <a:lnTo>
                  <a:pt x="295" y="21"/>
                </a:lnTo>
                <a:lnTo>
                  <a:pt x="294" y="24"/>
                </a:lnTo>
                <a:lnTo>
                  <a:pt x="291" y="32"/>
                </a:lnTo>
                <a:lnTo>
                  <a:pt x="287" y="38"/>
                </a:lnTo>
                <a:lnTo>
                  <a:pt x="283" y="46"/>
                </a:lnTo>
                <a:lnTo>
                  <a:pt x="279" y="50"/>
                </a:lnTo>
                <a:lnTo>
                  <a:pt x="275" y="54"/>
                </a:lnTo>
                <a:lnTo>
                  <a:pt x="270" y="59"/>
                </a:lnTo>
                <a:lnTo>
                  <a:pt x="267" y="62"/>
                </a:lnTo>
                <a:lnTo>
                  <a:pt x="264" y="65"/>
                </a:lnTo>
                <a:lnTo>
                  <a:pt x="260" y="67"/>
                </a:lnTo>
                <a:lnTo>
                  <a:pt x="260" y="70"/>
                </a:lnTo>
                <a:lnTo>
                  <a:pt x="264" y="72"/>
                </a:lnTo>
                <a:lnTo>
                  <a:pt x="265" y="75"/>
                </a:lnTo>
                <a:lnTo>
                  <a:pt x="268" y="80"/>
                </a:lnTo>
                <a:lnTo>
                  <a:pt x="270" y="86"/>
                </a:lnTo>
                <a:lnTo>
                  <a:pt x="271" y="99"/>
                </a:lnTo>
                <a:lnTo>
                  <a:pt x="271" y="110"/>
                </a:lnTo>
                <a:lnTo>
                  <a:pt x="271" y="118"/>
                </a:lnTo>
                <a:lnTo>
                  <a:pt x="273" y="126"/>
                </a:lnTo>
                <a:lnTo>
                  <a:pt x="275" y="131"/>
                </a:lnTo>
                <a:lnTo>
                  <a:pt x="278" y="139"/>
                </a:lnTo>
                <a:lnTo>
                  <a:pt x="281" y="142"/>
                </a:lnTo>
                <a:lnTo>
                  <a:pt x="283" y="148"/>
                </a:lnTo>
                <a:lnTo>
                  <a:pt x="289" y="153"/>
                </a:lnTo>
                <a:lnTo>
                  <a:pt x="294" y="159"/>
                </a:lnTo>
                <a:lnTo>
                  <a:pt x="294" y="166"/>
                </a:lnTo>
                <a:lnTo>
                  <a:pt x="297" y="177"/>
                </a:lnTo>
                <a:lnTo>
                  <a:pt x="299" y="181"/>
                </a:lnTo>
                <a:lnTo>
                  <a:pt x="295" y="185"/>
                </a:lnTo>
                <a:lnTo>
                  <a:pt x="287" y="180"/>
                </a:lnTo>
                <a:lnTo>
                  <a:pt x="278" y="178"/>
                </a:lnTo>
                <a:lnTo>
                  <a:pt x="273" y="175"/>
                </a:lnTo>
                <a:lnTo>
                  <a:pt x="270" y="172"/>
                </a:lnTo>
                <a:lnTo>
                  <a:pt x="265" y="170"/>
                </a:lnTo>
                <a:lnTo>
                  <a:pt x="257" y="170"/>
                </a:lnTo>
                <a:lnTo>
                  <a:pt x="251" y="167"/>
                </a:lnTo>
                <a:lnTo>
                  <a:pt x="243" y="169"/>
                </a:lnTo>
                <a:lnTo>
                  <a:pt x="237" y="166"/>
                </a:lnTo>
                <a:lnTo>
                  <a:pt x="227" y="164"/>
                </a:lnTo>
                <a:lnTo>
                  <a:pt x="222" y="162"/>
                </a:lnTo>
                <a:lnTo>
                  <a:pt x="216" y="158"/>
                </a:lnTo>
                <a:lnTo>
                  <a:pt x="214" y="151"/>
                </a:lnTo>
                <a:lnTo>
                  <a:pt x="216" y="143"/>
                </a:lnTo>
                <a:lnTo>
                  <a:pt x="219" y="137"/>
                </a:lnTo>
                <a:lnTo>
                  <a:pt x="221" y="127"/>
                </a:lnTo>
                <a:lnTo>
                  <a:pt x="219" y="120"/>
                </a:lnTo>
                <a:lnTo>
                  <a:pt x="216" y="113"/>
                </a:lnTo>
                <a:lnTo>
                  <a:pt x="211" y="105"/>
                </a:lnTo>
                <a:lnTo>
                  <a:pt x="200" y="100"/>
                </a:lnTo>
                <a:lnTo>
                  <a:pt x="190" y="99"/>
                </a:lnTo>
                <a:lnTo>
                  <a:pt x="183" y="97"/>
                </a:lnTo>
                <a:lnTo>
                  <a:pt x="178" y="93"/>
                </a:lnTo>
                <a:lnTo>
                  <a:pt x="178" y="86"/>
                </a:lnTo>
                <a:lnTo>
                  <a:pt x="176" y="81"/>
                </a:lnTo>
                <a:lnTo>
                  <a:pt x="171" y="77"/>
                </a:lnTo>
                <a:lnTo>
                  <a:pt x="163" y="77"/>
                </a:lnTo>
                <a:lnTo>
                  <a:pt x="157" y="77"/>
                </a:lnTo>
                <a:lnTo>
                  <a:pt x="152" y="77"/>
                </a:lnTo>
                <a:lnTo>
                  <a:pt x="152" y="72"/>
                </a:lnTo>
                <a:lnTo>
                  <a:pt x="148" y="65"/>
                </a:lnTo>
                <a:lnTo>
                  <a:pt x="144" y="58"/>
                </a:lnTo>
                <a:lnTo>
                  <a:pt x="140" y="51"/>
                </a:lnTo>
                <a:lnTo>
                  <a:pt x="135" y="46"/>
                </a:lnTo>
                <a:lnTo>
                  <a:pt x="127" y="43"/>
                </a:lnTo>
                <a:lnTo>
                  <a:pt x="121" y="43"/>
                </a:lnTo>
                <a:lnTo>
                  <a:pt x="114" y="45"/>
                </a:lnTo>
                <a:lnTo>
                  <a:pt x="108" y="46"/>
                </a:lnTo>
                <a:lnTo>
                  <a:pt x="103" y="50"/>
                </a:lnTo>
                <a:lnTo>
                  <a:pt x="95" y="54"/>
                </a:lnTo>
                <a:lnTo>
                  <a:pt x="90" y="61"/>
                </a:lnTo>
                <a:lnTo>
                  <a:pt x="86" y="65"/>
                </a:lnTo>
                <a:lnTo>
                  <a:pt x="79" y="67"/>
                </a:lnTo>
                <a:lnTo>
                  <a:pt x="73" y="69"/>
                </a:lnTo>
                <a:lnTo>
                  <a:pt x="70" y="65"/>
                </a:lnTo>
                <a:lnTo>
                  <a:pt x="68" y="62"/>
                </a:lnTo>
                <a:lnTo>
                  <a:pt x="65" y="61"/>
                </a:lnTo>
                <a:lnTo>
                  <a:pt x="62" y="62"/>
                </a:lnTo>
                <a:lnTo>
                  <a:pt x="60" y="65"/>
                </a:lnTo>
                <a:lnTo>
                  <a:pt x="59" y="70"/>
                </a:lnTo>
                <a:lnTo>
                  <a:pt x="57" y="72"/>
                </a:lnTo>
                <a:lnTo>
                  <a:pt x="54" y="75"/>
                </a:lnTo>
                <a:lnTo>
                  <a:pt x="52" y="78"/>
                </a:lnTo>
                <a:lnTo>
                  <a:pt x="51" y="80"/>
                </a:lnTo>
                <a:lnTo>
                  <a:pt x="49" y="81"/>
                </a:lnTo>
                <a:lnTo>
                  <a:pt x="46" y="80"/>
                </a:lnTo>
                <a:lnTo>
                  <a:pt x="41" y="80"/>
                </a:lnTo>
                <a:lnTo>
                  <a:pt x="38" y="83"/>
                </a:lnTo>
                <a:lnTo>
                  <a:pt x="33" y="89"/>
                </a:lnTo>
                <a:lnTo>
                  <a:pt x="13" y="116"/>
                </a:lnTo>
                <a:lnTo>
                  <a:pt x="9" y="116"/>
                </a:lnTo>
                <a:lnTo>
                  <a:pt x="0" y="59"/>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69" name="Freeform 51"/>
          <p:cNvSpPr>
            <a:spLocks/>
          </p:cNvSpPr>
          <p:nvPr/>
        </p:nvSpPr>
        <p:spPr bwMode="auto">
          <a:xfrm>
            <a:off x="6717892" y="3263144"/>
            <a:ext cx="128184" cy="209143"/>
          </a:xfrm>
          <a:custGeom>
            <a:avLst/>
            <a:gdLst>
              <a:gd name="T0" fmla="*/ 0 w 95"/>
              <a:gd name="T1" fmla="*/ 19 h 155"/>
              <a:gd name="T2" fmla="*/ 3 w 95"/>
              <a:gd name="T3" fmla="*/ 14 h 155"/>
              <a:gd name="T4" fmla="*/ 6 w 95"/>
              <a:gd name="T5" fmla="*/ 8 h 155"/>
              <a:gd name="T6" fmla="*/ 11 w 95"/>
              <a:gd name="T7" fmla="*/ 3 h 155"/>
              <a:gd name="T8" fmla="*/ 16 w 95"/>
              <a:gd name="T9" fmla="*/ 1 h 155"/>
              <a:gd name="T10" fmla="*/ 24 w 95"/>
              <a:gd name="T11" fmla="*/ 0 h 155"/>
              <a:gd name="T12" fmla="*/ 28 w 95"/>
              <a:gd name="T13" fmla="*/ 1 h 155"/>
              <a:gd name="T14" fmla="*/ 30 w 95"/>
              <a:gd name="T15" fmla="*/ 4 h 155"/>
              <a:gd name="T16" fmla="*/ 28 w 95"/>
              <a:gd name="T17" fmla="*/ 9 h 155"/>
              <a:gd name="T18" fmla="*/ 25 w 95"/>
              <a:gd name="T19" fmla="*/ 12 h 155"/>
              <a:gd name="T20" fmla="*/ 24 w 95"/>
              <a:gd name="T21" fmla="*/ 17 h 155"/>
              <a:gd name="T22" fmla="*/ 19 w 95"/>
              <a:gd name="T23" fmla="*/ 27 h 155"/>
              <a:gd name="T24" fmla="*/ 24 w 95"/>
              <a:gd name="T25" fmla="*/ 30 h 155"/>
              <a:gd name="T26" fmla="*/ 32 w 95"/>
              <a:gd name="T27" fmla="*/ 35 h 155"/>
              <a:gd name="T28" fmla="*/ 38 w 95"/>
              <a:gd name="T29" fmla="*/ 41 h 155"/>
              <a:gd name="T30" fmla="*/ 43 w 95"/>
              <a:gd name="T31" fmla="*/ 49 h 155"/>
              <a:gd name="T32" fmla="*/ 43 w 95"/>
              <a:gd name="T33" fmla="*/ 58 h 155"/>
              <a:gd name="T34" fmla="*/ 46 w 95"/>
              <a:gd name="T35" fmla="*/ 68 h 155"/>
              <a:gd name="T36" fmla="*/ 55 w 95"/>
              <a:gd name="T37" fmla="*/ 81 h 155"/>
              <a:gd name="T38" fmla="*/ 62 w 95"/>
              <a:gd name="T39" fmla="*/ 90 h 155"/>
              <a:gd name="T40" fmla="*/ 70 w 95"/>
              <a:gd name="T41" fmla="*/ 98 h 155"/>
              <a:gd name="T42" fmla="*/ 76 w 95"/>
              <a:gd name="T43" fmla="*/ 108 h 155"/>
              <a:gd name="T44" fmla="*/ 82 w 95"/>
              <a:gd name="T45" fmla="*/ 116 h 155"/>
              <a:gd name="T46" fmla="*/ 87 w 95"/>
              <a:gd name="T47" fmla="*/ 124 h 155"/>
              <a:gd name="T48" fmla="*/ 94 w 95"/>
              <a:gd name="T49" fmla="*/ 130 h 155"/>
              <a:gd name="T50" fmla="*/ 95 w 95"/>
              <a:gd name="T51" fmla="*/ 136 h 155"/>
              <a:gd name="T52" fmla="*/ 94 w 95"/>
              <a:gd name="T53" fmla="*/ 141 h 155"/>
              <a:gd name="T54" fmla="*/ 92 w 95"/>
              <a:gd name="T55" fmla="*/ 144 h 155"/>
              <a:gd name="T56" fmla="*/ 36 w 95"/>
              <a:gd name="T57" fmla="*/ 155 h 155"/>
              <a:gd name="T58" fmla="*/ 0 w 95"/>
              <a:gd name="T59" fmla="*/ 19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155"/>
              <a:gd name="T92" fmla="*/ 95 w 95"/>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155">
                <a:moveTo>
                  <a:pt x="0" y="19"/>
                </a:moveTo>
                <a:lnTo>
                  <a:pt x="3" y="14"/>
                </a:lnTo>
                <a:lnTo>
                  <a:pt x="6" y="8"/>
                </a:lnTo>
                <a:lnTo>
                  <a:pt x="11" y="3"/>
                </a:lnTo>
                <a:lnTo>
                  <a:pt x="16" y="1"/>
                </a:lnTo>
                <a:lnTo>
                  <a:pt x="24" y="0"/>
                </a:lnTo>
                <a:lnTo>
                  <a:pt x="28" y="1"/>
                </a:lnTo>
                <a:lnTo>
                  <a:pt x="30" y="4"/>
                </a:lnTo>
                <a:lnTo>
                  <a:pt x="28" y="9"/>
                </a:lnTo>
                <a:lnTo>
                  <a:pt x="25" y="12"/>
                </a:lnTo>
                <a:lnTo>
                  <a:pt x="24" y="17"/>
                </a:lnTo>
                <a:lnTo>
                  <a:pt x="19" y="27"/>
                </a:lnTo>
                <a:lnTo>
                  <a:pt x="24" y="30"/>
                </a:lnTo>
                <a:lnTo>
                  <a:pt x="32" y="35"/>
                </a:lnTo>
                <a:lnTo>
                  <a:pt x="38" y="41"/>
                </a:lnTo>
                <a:lnTo>
                  <a:pt x="43" y="49"/>
                </a:lnTo>
                <a:lnTo>
                  <a:pt x="43" y="58"/>
                </a:lnTo>
                <a:lnTo>
                  <a:pt x="46" y="68"/>
                </a:lnTo>
                <a:lnTo>
                  <a:pt x="55" y="81"/>
                </a:lnTo>
                <a:lnTo>
                  <a:pt x="62" y="90"/>
                </a:lnTo>
                <a:lnTo>
                  <a:pt x="70" y="98"/>
                </a:lnTo>
                <a:lnTo>
                  <a:pt x="76" y="108"/>
                </a:lnTo>
                <a:lnTo>
                  <a:pt x="82" y="116"/>
                </a:lnTo>
                <a:lnTo>
                  <a:pt x="87" y="124"/>
                </a:lnTo>
                <a:lnTo>
                  <a:pt x="94" y="130"/>
                </a:lnTo>
                <a:lnTo>
                  <a:pt x="95" y="136"/>
                </a:lnTo>
                <a:lnTo>
                  <a:pt x="94" y="141"/>
                </a:lnTo>
                <a:lnTo>
                  <a:pt x="92" y="144"/>
                </a:lnTo>
                <a:lnTo>
                  <a:pt x="36" y="155"/>
                </a:lnTo>
                <a:lnTo>
                  <a:pt x="0" y="19"/>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70" name="Freeform 52"/>
          <p:cNvSpPr>
            <a:spLocks/>
          </p:cNvSpPr>
          <p:nvPr/>
        </p:nvSpPr>
        <p:spPr bwMode="auto">
          <a:xfrm>
            <a:off x="6152532" y="2942009"/>
            <a:ext cx="676003" cy="445271"/>
          </a:xfrm>
          <a:custGeom>
            <a:avLst/>
            <a:gdLst>
              <a:gd name="T0" fmla="*/ 7 w 501"/>
              <a:gd name="T1" fmla="*/ 76 h 330"/>
              <a:gd name="T2" fmla="*/ 20 w 501"/>
              <a:gd name="T3" fmla="*/ 62 h 330"/>
              <a:gd name="T4" fmla="*/ 34 w 501"/>
              <a:gd name="T5" fmla="*/ 54 h 330"/>
              <a:gd name="T6" fmla="*/ 43 w 501"/>
              <a:gd name="T7" fmla="*/ 52 h 330"/>
              <a:gd name="T8" fmla="*/ 53 w 501"/>
              <a:gd name="T9" fmla="*/ 44 h 330"/>
              <a:gd name="T10" fmla="*/ 58 w 501"/>
              <a:gd name="T11" fmla="*/ 55 h 330"/>
              <a:gd name="T12" fmla="*/ 61 w 501"/>
              <a:gd name="T13" fmla="*/ 69 h 330"/>
              <a:gd name="T14" fmla="*/ 417 w 501"/>
              <a:gd name="T15" fmla="*/ 3 h 330"/>
              <a:gd name="T16" fmla="*/ 423 w 501"/>
              <a:gd name="T17" fmla="*/ 11 h 330"/>
              <a:gd name="T18" fmla="*/ 437 w 501"/>
              <a:gd name="T19" fmla="*/ 14 h 330"/>
              <a:gd name="T20" fmla="*/ 439 w 501"/>
              <a:gd name="T21" fmla="*/ 28 h 330"/>
              <a:gd name="T22" fmla="*/ 444 w 501"/>
              <a:gd name="T23" fmla="*/ 36 h 330"/>
              <a:gd name="T24" fmla="*/ 450 w 501"/>
              <a:gd name="T25" fmla="*/ 46 h 330"/>
              <a:gd name="T26" fmla="*/ 471 w 501"/>
              <a:gd name="T27" fmla="*/ 46 h 330"/>
              <a:gd name="T28" fmla="*/ 476 w 501"/>
              <a:gd name="T29" fmla="*/ 52 h 330"/>
              <a:gd name="T30" fmla="*/ 471 w 501"/>
              <a:gd name="T31" fmla="*/ 60 h 330"/>
              <a:gd name="T32" fmla="*/ 466 w 501"/>
              <a:gd name="T33" fmla="*/ 73 h 330"/>
              <a:gd name="T34" fmla="*/ 463 w 501"/>
              <a:gd name="T35" fmla="*/ 85 h 330"/>
              <a:gd name="T36" fmla="*/ 456 w 501"/>
              <a:gd name="T37" fmla="*/ 95 h 330"/>
              <a:gd name="T38" fmla="*/ 453 w 501"/>
              <a:gd name="T39" fmla="*/ 108 h 330"/>
              <a:gd name="T40" fmla="*/ 461 w 501"/>
              <a:gd name="T41" fmla="*/ 114 h 330"/>
              <a:gd name="T42" fmla="*/ 460 w 501"/>
              <a:gd name="T43" fmla="*/ 122 h 330"/>
              <a:gd name="T44" fmla="*/ 453 w 501"/>
              <a:gd name="T45" fmla="*/ 127 h 330"/>
              <a:gd name="T46" fmla="*/ 453 w 501"/>
              <a:gd name="T47" fmla="*/ 136 h 330"/>
              <a:gd name="T48" fmla="*/ 456 w 501"/>
              <a:gd name="T49" fmla="*/ 144 h 330"/>
              <a:gd name="T50" fmla="*/ 461 w 501"/>
              <a:gd name="T51" fmla="*/ 149 h 330"/>
              <a:gd name="T52" fmla="*/ 469 w 501"/>
              <a:gd name="T53" fmla="*/ 152 h 330"/>
              <a:gd name="T54" fmla="*/ 472 w 501"/>
              <a:gd name="T55" fmla="*/ 163 h 330"/>
              <a:gd name="T56" fmla="*/ 482 w 501"/>
              <a:gd name="T57" fmla="*/ 166 h 330"/>
              <a:gd name="T58" fmla="*/ 491 w 501"/>
              <a:gd name="T59" fmla="*/ 176 h 330"/>
              <a:gd name="T60" fmla="*/ 498 w 501"/>
              <a:gd name="T61" fmla="*/ 181 h 330"/>
              <a:gd name="T62" fmla="*/ 501 w 501"/>
              <a:gd name="T63" fmla="*/ 189 h 330"/>
              <a:gd name="T64" fmla="*/ 491 w 501"/>
              <a:gd name="T65" fmla="*/ 201 h 330"/>
              <a:gd name="T66" fmla="*/ 483 w 501"/>
              <a:gd name="T67" fmla="*/ 212 h 330"/>
              <a:gd name="T68" fmla="*/ 482 w 501"/>
              <a:gd name="T69" fmla="*/ 224 h 330"/>
              <a:gd name="T70" fmla="*/ 468 w 501"/>
              <a:gd name="T71" fmla="*/ 233 h 330"/>
              <a:gd name="T72" fmla="*/ 460 w 501"/>
              <a:gd name="T73" fmla="*/ 236 h 330"/>
              <a:gd name="T74" fmla="*/ 452 w 501"/>
              <a:gd name="T75" fmla="*/ 235 h 330"/>
              <a:gd name="T76" fmla="*/ 442 w 501"/>
              <a:gd name="T77" fmla="*/ 238 h 330"/>
              <a:gd name="T78" fmla="*/ 433 w 501"/>
              <a:gd name="T79" fmla="*/ 244 h 330"/>
              <a:gd name="T80" fmla="*/ 429 w 501"/>
              <a:gd name="T81" fmla="*/ 255 h 330"/>
              <a:gd name="T82" fmla="*/ 37 w 501"/>
              <a:gd name="T83" fmla="*/ 306 h 330"/>
              <a:gd name="T84" fmla="*/ 31 w 501"/>
              <a:gd name="T85" fmla="*/ 289 h 330"/>
              <a:gd name="T86" fmla="*/ 29 w 501"/>
              <a:gd name="T87" fmla="*/ 260 h 330"/>
              <a:gd name="T88" fmla="*/ 27 w 501"/>
              <a:gd name="T89" fmla="*/ 246 h 330"/>
              <a:gd name="T90" fmla="*/ 27 w 501"/>
              <a:gd name="T91" fmla="*/ 227 h 330"/>
              <a:gd name="T92" fmla="*/ 23 w 501"/>
              <a:gd name="T93" fmla="*/ 209 h 330"/>
              <a:gd name="T94" fmla="*/ 15 w 501"/>
              <a:gd name="T95" fmla="*/ 187 h 330"/>
              <a:gd name="T96" fmla="*/ 13 w 501"/>
              <a:gd name="T97" fmla="*/ 162 h 330"/>
              <a:gd name="T98" fmla="*/ 10 w 501"/>
              <a:gd name="T99" fmla="*/ 141 h 330"/>
              <a:gd name="T100" fmla="*/ 4 w 501"/>
              <a:gd name="T101" fmla="*/ 117 h 330"/>
              <a:gd name="T102" fmla="*/ 0 w 501"/>
              <a:gd name="T103" fmla="*/ 79 h 3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1"/>
              <a:gd name="T157" fmla="*/ 0 h 330"/>
              <a:gd name="T158" fmla="*/ 501 w 501"/>
              <a:gd name="T159" fmla="*/ 330 h 3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1" h="330">
                <a:moveTo>
                  <a:pt x="0" y="81"/>
                </a:moveTo>
                <a:lnTo>
                  <a:pt x="7" y="76"/>
                </a:lnTo>
                <a:lnTo>
                  <a:pt x="15" y="65"/>
                </a:lnTo>
                <a:lnTo>
                  <a:pt x="20" y="62"/>
                </a:lnTo>
                <a:lnTo>
                  <a:pt x="24" y="58"/>
                </a:lnTo>
                <a:lnTo>
                  <a:pt x="34" y="54"/>
                </a:lnTo>
                <a:lnTo>
                  <a:pt x="39" y="54"/>
                </a:lnTo>
                <a:lnTo>
                  <a:pt x="43" y="52"/>
                </a:lnTo>
                <a:lnTo>
                  <a:pt x="48" y="47"/>
                </a:lnTo>
                <a:lnTo>
                  <a:pt x="53" y="44"/>
                </a:lnTo>
                <a:lnTo>
                  <a:pt x="56" y="39"/>
                </a:lnTo>
                <a:lnTo>
                  <a:pt x="58" y="55"/>
                </a:lnTo>
                <a:lnTo>
                  <a:pt x="59" y="65"/>
                </a:lnTo>
                <a:lnTo>
                  <a:pt x="61" y="69"/>
                </a:lnTo>
                <a:lnTo>
                  <a:pt x="407" y="0"/>
                </a:lnTo>
                <a:lnTo>
                  <a:pt x="417" y="3"/>
                </a:lnTo>
                <a:lnTo>
                  <a:pt x="418" y="8"/>
                </a:lnTo>
                <a:lnTo>
                  <a:pt x="423" y="11"/>
                </a:lnTo>
                <a:lnTo>
                  <a:pt x="433" y="12"/>
                </a:lnTo>
                <a:lnTo>
                  <a:pt x="437" y="14"/>
                </a:lnTo>
                <a:lnTo>
                  <a:pt x="439" y="22"/>
                </a:lnTo>
                <a:lnTo>
                  <a:pt x="439" y="28"/>
                </a:lnTo>
                <a:lnTo>
                  <a:pt x="442" y="35"/>
                </a:lnTo>
                <a:lnTo>
                  <a:pt x="444" y="36"/>
                </a:lnTo>
                <a:lnTo>
                  <a:pt x="449" y="42"/>
                </a:lnTo>
                <a:lnTo>
                  <a:pt x="450" y="46"/>
                </a:lnTo>
                <a:lnTo>
                  <a:pt x="463" y="46"/>
                </a:lnTo>
                <a:lnTo>
                  <a:pt x="471" y="46"/>
                </a:lnTo>
                <a:lnTo>
                  <a:pt x="472" y="49"/>
                </a:lnTo>
                <a:lnTo>
                  <a:pt x="476" y="52"/>
                </a:lnTo>
                <a:lnTo>
                  <a:pt x="474" y="58"/>
                </a:lnTo>
                <a:lnTo>
                  <a:pt x="471" y="60"/>
                </a:lnTo>
                <a:lnTo>
                  <a:pt x="468" y="68"/>
                </a:lnTo>
                <a:lnTo>
                  <a:pt x="466" y="73"/>
                </a:lnTo>
                <a:lnTo>
                  <a:pt x="466" y="79"/>
                </a:lnTo>
                <a:lnTo>
                  <a:pt x="463" y="85"/>
                </a:lnTo>
                <a:lnTo>
                  <a:pt x="460" y="89"/>
                </a:lnTo>
                <a:lnTo>
                  <a:pt x="456" y="95"/>
                </a:lnTo>
                <a:lnTo>
                  <a:pt x="453" y="101"/>
                </a:lnTo>
                <a:lnTo>
                  <a:pt x="453" y="108"/>
                </a:lnTo>
                <a:lnTo>
                  <a:pt x="456" y="111"/>
                </a:lnTo>
                <a:lnTo>
                  <a:pt x="461" y="114"/>
                </a:lnTo>
                <a:lnTo>
                  <a:pt x="461" y="120"/>
                </a:lnTo>
                <a:lnTo>
                  <a:pt x="460" y="122"/>
                </a:lnTo>
                <a:lnTo>
                  <a:pt x="456" y="125"/>
                </a:lnTo>
                <a:lnTo>
                  <a:pt x="453" y="127"/>
                </a:lnTo>
                <a:lnTo>
                  <a:pt x="452" y="131"/>
                </a:lnTo>
                <a:lnTo>
                  <a:pt x="453" y="136"/>
                </a:lnTo>
                <a:lnTo>
                  <a:pt x="453" y="141"/>
                </a:lnTo>
                <a:lnTo>
                  <a:pt x="456" y="144"/>
                </a:lnTo>
                <a:lnTo>
                  <a:pt x="458" y="147"/>
                </a:lnTo>
                <a:lnTo>
                  <a:pt x="461" y="149"/>
                </a:lnTo>
                <a:lnTo>
                  <a:pt x="466" y="151"/>
                </a:lnTo>
                <a:lnTo>
                  <a:pt x="469" y="152"/>
                </a:lnTo>
                <a:lnTo>
                  <a:pt x="469" y="160"/>
                </a:lnTo>
                <a:lnTo>
                  <a:pt x="472" y="163"/>
                </a:lnTo>
                <a:lnTo>
                  <a:pt x="477" y="165"/>
                </a:lnTo>
                <a:lnTo>
                  <a:pt x="482" y="166"/>
                </a:lnTo>
                <a:lnTo>
                  <a:pt x="485" y="171"/>
                </a:lnTo>
                <a:lnTo>
                  <a:pt x="491" y="176"/>
                </a:lnTo>
                <a:lnTo>
                  <a:pt x="495" y="178"/>
                </a:lnTo>
                <a:lnTo>
                  <a:pt x="498" y="181"/>
                </a:lnTo>
                <a:lnTo>
                  <a:pt x="501" y="184"/>
                </a:lnTo>
                <a:lnTo>
                  <a:pt x="501" y="189"/>
                </a:lnTo>
                <a:lnTo>
                  <a:pt x="499" y="192"/>
                </a:lnTo>
                <a:lnTo>
                  <a:pt x="491" y="201"/>
                </a:lnTo>
                <a:lnTo>
                  <a:pt x="487" y="206"/>
                </a:lnTo>
                <a:lnTo>
                  <a:pt x="483" y="212"/>
                </a:lnTo>
                <a:lnTo>
                  <a:pt x="482" y="217"/>
                </a:lnTo>
                <a:lnTo>
                  <a:pt x="482" y="224"/>
                </a:lnTo>
                <a:lnTo>
                  <a:pt x="476" y="228"/>
                </a:lnTo>
                <a:lnTo>
                  <a:pt x="468" y="233"/>
                </a:lnTo>
                <a:lnTo>
                  <a:pt x="464" y="235"/>
                </a:lnTo>
                <a:lnTo>
                  <a:pt x="460" y="236"/>
                </a:lnTo>
                <a:lnTo>
                  <a:pt x="456" y="236"/>
                </a:lnTo>
                <a:lnTo>
                  <a:pt x="452" y="235"/>
                </a:lnTo>
                <a:lnTo>
                  <a:pt x="447" y="235"/>
                </a:lnTo>
                <a:lnTo>
                  <a:pt x="442" y="238"/>
                </a:lnTo>
                <a:lnTo>
                  <a:pt x="437" y="239"/>
                </a:lnTo>
                <a:lnTo>
                  <a:pt x="433" y="244"/>
                </a:lnTo>
                <a:lnTo>
                  <a:pt x="429" y="251"/>
                </a:lnTo>
                <a:lnTo>
                  <a:pt x="429" y="255"/>
                </a:lnTo>
                <a:lnTo>
                  <a:pt x="37" y="330"/>
                </a:lnTo>
                <a:lnTo>
                  <a:pt x="37" y="306"/>
                </a:lnTo>
                <a:lnTo>
                  <a:pt x="35" y="300"/>
                </a:lnTo>
                <a:lnTo>
                  <a:pt x="31" y="289"/>
                </a:lnTo>
                <a:lnTo>
                  <a:pt x="29" y="282"/>
                </a:lnTo>
                <a:lnTo>
                  <a:pt x="29" y="260"/>
                </a:lnTo>
                <a:lnTo>
                  <a:pt x="27" y="252"/>
                </a:lnTo>
                <a:lnTo>
                  <a:pt x="27" y="246"/>
                </a:lnTo>
                <a:lnTo>
                  <a:pt x="27" y="236"/>
                </a:lnTo>
                <a:lnTo>
                  <a:pt x="27" y="227"/>
                </a:lnTo>
                <a:lnTo>
                  <a:pt x="26" y="216"/>
                </a:lnTo>
                <a:lnTo>
                  <a:pt x="23" y="209"/>
                </a:lnTo>
                <a:lnTo>
                  <a:pt x="20" y="197"/>
                </a:lnTo>
                <a:lnTo>
                  <a:pt x="15" y="187"/>
                </a:lnTo>
                <a:lnTo>
                  <a:pt x="15" y="178"/>
                </a:lnTo>
                <a:lnTo>
                  <a:pt x="13" y="162"/>
                </a:lnTo>
                <a:lnTo>
                  <a:pt x="12" y="152"/>
                </a:lnTo>
                <a:lnTo>
                  <a:pt x="10" y="141"/>
                </a:lnTo>
                <a:lnTo>
                  <a:pt x="7" y="128"/>
                </a:lnTo>
                <a:lnTo>
                  <a:pt x="4" y="117"/>
                </a:lnTo>
                <a:lnTo>
                  <a:pt x="2" y="106"/>
                </a:lnTo>
                <a:lnTo>
                  <a:pt x="0" y="79"/>
                </a:lnTo>
                <a:lnTo>
                  <a:pt x="0" y="81"/>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71" name="Freeform 54"/>
          <p:cNvSpPr>
            <a:spLocks/>
          </p:cNvSpPr>
          <p:nvPr/>
        </p:nvSpPr>
        <p:spPr bwMode="auto">
          <a:xfrm>
            <a:off x="6743528" y="3020267"/>
            <a:ext cx="168664" cy="330581"/>
          </a:xfrm>
          <a:custGeom>
            <a:avLst/>
            <a:gdLst>
              <a:gd name="T0" fmla="*/ 103 w 125"/>
              <a:gd name="T1" fmla="*/ 32 h 245"/>
              <a:gd name="T2" fmla="*/ 105 w 125"/>
              <a:gd name="T3" fmla="*/ 49 h 245"/>
              <a:gd name="T4" fmla="*/ 94 w 125"/>
              <a:gd name="T5" fmla="*/ 62 h 245"/>
              <a:gd name="T6" fmla="*/ 94 w 125"/>
              <a:gd name="T7" fmla="*/ 80 h 245"/>
              <a:gd name="T8" fmla="*/ 111 w 125"/>
              <a:gd name="T9" fmla="*/ 89 h 245"/>
              <a:gd name="T10" fmla="*/ 119 w 125"/>
              <a:gd name="T11" fmla="*/ 99 h 245"/>
              <a:gd name="T12" fmla="*/ 125 w 125"/>
              <a:gd name="T13" fmla="*/ 119 h 245"/>
              <a:gd name="T14" fmla="*/ 122 w 125"/>
              <a:gd name="T15" fmla="*/ 140 h 245"/>
              <a:gd name="T16" fmla="*/ 114 w 125"/>
              <a:gd name="T17" fmla="*/ 150 h 245"/>
              <a:gd name="T18" fmla="*/ 116 w 125"/>
              <a:gd name="T19" fmla="*/ 161 h 245"/>
              <a:gd name="T20" fmla="*/ 119 w 125"/>
              <a:gd name="T21" fmla="*/ 170 h 245"/>
              <a:gd name="T22" fmla="*/ 116 w 125"/>
              <a:gd name="T23" fmla="*/ 180 h 245"/>
              <a:gd name="T24" fmla="*/ 110 w 125"/>
              <a:gd name="T25" fmla="*/ 194 h 245"/>
              <a:gd name="T26" fmla="*/ 102 w 125"/>
              <a:gd name="T27" fmla="*/ 211 h 245"/>
              <a:gd name="T28" fmla="*/ 97 w 125"/>
              <a:gd name="T29" fmla="*/ 226 h 245"/>
              <a:gd name="T30" fmla="*/ 90 w 125"/>
              <a:gd name="T31" fmla="*/ 238 h 245"/>
              <a:gd name="T32" fmla="*/ 75 w 125"/>
              <a:gd name="T33" fmla="*/ 245 h 245"/>
              <a:gd name="T34" fmla="*/ 54 w 125"/>
              <a:gd name="T35" fmla="*/ 237 h 245"/>
              <a:gd name="T36" fmla="*/ 35 w 125"/>
              <a:gd name="T37" fmla="*/ 229 h 245"/>
              <a:gd name="T38" fmla="*/ 21 w 125"/>
              <a:gd name="T39" fmla="*/ 223 h 245"/>
              <a:gd name="T40" fmla="*/ 5 w 125"/>
              <a:gd name="T41" fmla="*/ 210 h 245"/>
              <a:gd name="T42" fmla="*/ 5 w 125"/>
              <a:gd name="T43" fmla="*/ 200 h 245"/>
              <a:gd name="T44" fmla="*/ 8 w 125"/>
              <a:gd name="T45" fmla="*/ 189 h 245"/>
              <a:gd name="T46" fmla="*/ 13 w 125"/>
              <a:gd name="T47" fmla="*/ 183 h 245"/>
              <a:gd name="T48" fmla="*/ 24 w 125"/>
              <a:gd name="T49" fmla="*/ 173 h 245"/>
              <a:gd name="T50" fmla="*/ 35 w 125"/>
              <a:gd name="T51" fmla="*/ 165 h 245"/>
              <a:gd name="T52" fmla="*/ 38 w 125"/>
              <a:gd name="T53" fmla="*/ 156 h 245"/>
              <a:gd name="T54" fmla="*/ 44 w 125"/>
              <a:gd name="T55" fmla="*/ 146 h 245"/>
              <a:gd name="T56" fmla="*/ 52 w 125"/>
              <a:gd name="T57" fmla="*/ 137 h 245"/>
              <a:gd name="T58" fmla="*/ 54 w 125"/>
              <a:gd name="T59" fmla="*/ 129 h 245"/>
              <a:gd name="T60" fmla="*/ 44 w 125"/>
              <a:gd name="T61" fmla="*/ 121 h 245"/>
              <a:gd name="T62" fmla="*/ 36 w 125"/>
              <a:gd name="T63" fmla="*/ 113 h 245"/>
              <a:gd name="T64" fmla="*/ 30 w 125"/>
              <a:gd name="T65" fmla="*/ 108 h 245"/>
              <a:gd name="T66" fmla="*/ 24 w 125"/>
              <a:gd name="T67" fmla="*/ 100 h 245"/>
              <a:gd name="T68" fmla="*/ 21 w 125"/>
              <a:gd name="T69" fmla="*/ 96 h 245"/>
              <a:gd name="T70" fmla="*/ 19 w 125"/>
              <a:gd name="T71" fmla="*/ 96 h 245"/>
              <a:gd name="T72" fmla="*/ 17 w 125"/>
              <a:gd name="T73" fmla="*/ 94 h 245"/>
              <a:gd name="T74" fmla="*/ 6 w 125"/>
              <a:gd name="T75" fmla="*/ 86 h 245"/>
              <a:gd name="T76" fmla="*/ 6 w 125"/>
              <a:gd name="T77" fmla="*/ 72 h 245"/>
              <a:gd name="T78" fmla="*/ 9 w 125"/>
              <a:gd name="T79" fmla="*/ 70 h 245"/>
              <a:gd name="T80" fmla="*/ 14 w 125"/>
              <a:gd name="T81" fmla="*/ 65 h 245"/>
              <a:gd name="T82" fmla="*/ 11 w 125"/>
              <a:gd name="T83" fmla="*/ 57 h 245"/>
              <a:gd name="T84" fmla="*/ 6 w 125"/>
              <a:gd name="T85" fmla="*/ 46 h 245"/>
              <a:gd name="T86" fmla="*/ 11 w 125"/>
              <a:gd name="T87" fmla="*/ 38 h 245"/>
              <a:gd name="T88" fmla="*/ 16 w 125"/>
              <a:gd name="T89" fmla="*/ 30 h 245"/>
              <a:gd name="T90" fmla="*/ 19 w 125"/>
              <a:gd name="T91" fmla="*/ 19 h 245"/>
              <a:gd name="T92" fmla="*/ 22 w 125"/>
              <a:gd name="T93" fmla="*/ 8 h 245"/>
              <a:gd name="T94" fmla="*/ 29 w 125"/>
              <a:gd name="T95" fmla="*/ 0 h 2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245"/>
              <a:gd name="T146" fmla="*/ 125 w 125"/>
              <a:gd name="T147" fmla="*/ 245 h 2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245">
                <a:moveTo>
                  <a:pt x="102" y="22"/>
                </a:moveTo>
                <a:lnTo>
                  <a:pt x="103" y="32"/>
                </a:lnTo>
                <a:lnTo>
                  <a:pt x="103" y="43"/>
                </a:lnTo>
                <a:lnTo>
                  <a:pt x="105" y="49"/>
                </a:lnTo>
                <a:lnTo>
                  <a:pt x="102" y="56"/>
                </a:lnTo>
                <a:lnTo>
                  <a:pt x="94" y="62"/>
                </a:lnTo>
                <a:lnTo>
                  <a:pt x="90" y="70"/>
                </a:lnTo>
                <a:lnTo>
                  <a:pt x="94" y="80"/>
                </a:lnTo>
                <a:lnTo>
                  <a:pt x="102" y="88"/>
                </a:lnTo>
                <a:lnTo>
                  <a:pt x="111" y="89"/>
                </a:lnTo>
                <a:lnTo>
                  <a:pt x="114" y="94"/>
                </a:lnTo>
                <a:lnTo>
                  <a:pt x="119" y="99"/>
                </a:lnTo>
                <a:lnTo>
                  <a:pt x="124" y="102"/>
                </a:lnTo>
                <a:lnTo>
                  <a:pt x="125" y="119"/>
                </a:lnTo>
                <a:lnTo>
                  <a:pt x="124" y="130"/>
                </a:lnTo>
                <a:lnTo>
                  <a:pt x="122" y="140"/>
                </a:lnTo>
                <a:lnTo>
                  <a:pt x="118" y="143"/>
                </a:lnTo>
                <a:lnTo>
                  <a:pt x="114" y="150"/>
                </a:lnTo>
                <a:lnTo>
                  <a:pt x="116" y="156"/>
                </a:lnTo>
                <a:lnTo>
                  <a:pt x="116" y="161"/>
                </a:lnTo>
                <a:lnTo>
                  <a:pt x="116" y="165"/>
                </a:lnTo>
                <a:lnTo>
                  <a:pt x="119" y="170"/>
                </a:lnTo>
                <a:lnTo>
                  <a:pt x="119" y="175"/>
                </a:lnTo>
                <a:lnTo>
                  <a:pt x="116" y="180"/>
                </a:lnTo>
                <a:lnTo>
                  <a:pt x="113" y="183"/>
                </a:lnTo>
                <a:lnTo>
                  <a:pt x="110" y="194"/>
                </a:lnTo>
                <a:lnTo>
                  <a:pt x="110" y="197"/>
                </a:lnTo>
                <a:lnTo>
                  <a:pt x="102" y="211"/>
                </a:lnTo>
                <a:lnTo>
                  <a:pt x="100" y="218"/>
                </a:lnTo>
                <a:lnTo>
                  <a:pt x="97" y="226"/>
                </a:lnTo>
                <a:lnTo>
                  <a:pt x="97" y="232"/>
                </a:lnTo>
                <a:lnTo>
                  <a:pt x="90" y="238"/>
                </a:lnTo>
                <a:lnTo>
                  <a:pt x="84" y="245"/>
                </a:lnTo>
                <a:lnTo>
                  <a:pt x="75" y="245"/>
                </a:lnTo>
                <a:lnTo>
                  <a:pt x="65" y="242"/>
                </a:lnTo>
                <a:lnTo>
                  <a:pt x="54" y="237"/>
                </a:lnTo>
                <a:lnTo>
                  <a:pt x="44" y="232"/>
                </a:lnTo>
                <a:lnTo>
                  <a:pt x="35" y="229"/>
                </a:lnTo>
                <a:lnTo>
                  <a:pt x="27" y="226"/>
                </a:lnTo>
                <a:lnTo>
                  <a:pt x="21" y="223"/>
                </a:lnTo>
                <a:lnTo>
                  <a:pt x="13" y="215"/>
                </a:lnTo>
                <a:lnTo>
                  <a:pt x="5" y="210"/>
                </a:lnTo>
                <a:lnTo>
                  <a:pt x="0" y="207"/>
                </a:lnTo>
                <a:lnTo>
                  <a:pt x="5" y="200"/>
                </a:lnTo>
                <a:lnTo>
                  <a:pt x="6" y="196"/>
                </a:lnTo>
                <a:lnTo>
                  <a:pt x="8" y="189"/>
                </a:lnTo>
                <a:lnTo>
                  <a:pt x="11" y="188"/>
                </a:lnTo>
                <a:lnTo>
                  <a:pt x="13" y="183"/>
                </a:lnTo>
                <a:lnTo>
                  <a:pt x="19" y="178"/>
                </a:lnTo>
                <a:lnTo>
                  <a:pt x="24" y="173"/>
                </a:lnTo>
                <a:lnTo>
                  <a:pt x="32" y="169"/>
                </a:lnTo>
                <a:lnTo>
                  <a:pt x="35" y="165"/>
                </a:lnTo>
                <a:lnTo>
                  <a:pt x="35" y="161"/>
                </a:lnTo>
                <a:lnTo>
                  <a:pt x="38" y="156"/>
                </a:lnTo>
                <a:lnTo>
                  <a:pt x="41" y="151"/>
                </a:lnTo>
                <a:lnTo>
                  <a:pt x="44" y="146"/>
                </a:lnTo>
                <a:lnTo>
                  <a:pt x="49" y="142"/>
                </a:lnTo>
                <a:lnTo>
                  <a:pt x="52" y="137"/>
                </a:lnTo>
                <a:lnTo>
                  <a:pt x="54" y="134"/>
                </a:lnTo>
                <a:lnTo>
                  <a:pt x="54" y="129"/>
                </a:lnTo>
                <a:lnTo>
                  <a:pt x="51" y="126"/>
                </a:lnTo>
                <a:lnTo>
                  <a:pt x="44" y="121"/>
                </a:lnTo>
                <a:lnTo>
                  <a:pt x="41" y="118"/>
                </a:lnTo>
                <a:lnTo>
                  <a:pt x="36" y="113"/>
                </a:lnTo>
                <a:lnTo>
                  <a:pt x="35" y="111"/>
                </a:lnTo>
                <a:lnTo>
                  <a:pt x="30" y="108"/>
                </a:lnTo>
                <a:lnTo>
                  <a:pt x="25" y="107"/>
                </a:lnTo>
                <a:lnTo>
                  <a:pt x="24" y="100"/>
                </a:lnTo>
                <a:lnTo>
                  <a:pt x="22" y="97"/>
                </a:lnTo>
                <a:lnTo>
                  <a:pt x="21" y="96"/>
                </a:lnTo>
                <a:lnTo>
                  <a:pt x="19" y="96"/>
                </a:lnTo>
                <a:lnTo>
                  <a:pt x="17" y="94"/>
                </a:lnTo>
                <a:lnTo>
                  <a:pt x="11" y="91"/>
                </a:lnTo>
                <a:lnTo>
                  <a:pt x="6" y="86"/>
                </a:lnTo>
                <a:lnTo>
                  <a:pt x="5" y="80"/>
                </a:lnTo>
                <a:lnTo>
                  <a:pt x="6" y="72"/>
                </a:lnTo>
                <a:lnTo>
                  <a:pt x="6" y="70"/>
                </a:lnTo>
                <a:lnTo>
                  <a:pt x="9" y="70"/>
                </a:lnTo>
                <a:lnTo>
                  <a:pt x="13" y="67"/>
                </a:lnTo>
                <a:lnTo>
                  <a:pt x="14" y="65"/>
                </a:lnTo>
                <a:lnTo>
                  <a:pt x="14" y="59"/>
                </a:lnTo>
                <a:lnTo>
                  <a:pt x="11" y="57"/>
                </a:lnTo>
                <a:lnTo>
                  <a:pt x="9" y="53"/>
                </a:lnTo>
                <a:lnTo>
                  <a:pt x="6" y="46"/>
                </a:lnTo>
                <a:lnTo>
                  <a:pt x="9" y="40"/>
                </a:lnTo>
                <a:lnTo>
                  <a:pt x="11" y="38"/>
                </a:lnTo>
                <a:lnTo>
                  <a:pt x="13" y="34"/>
                </a:lnTo>
                <a:lnTo>
                  <a:pt x="16" y="30"/>
                </a:lnTo>
                <a:lnTo>
                  <a:pt x="19" y="24"/>
                </a:lnTo>
                <a:lnTo>
                  <a:pt x="19" y="19"/>
                </a:lnTo>
                <a:lnTo>
                  <a:pt x="21" y="16"/>
                </a:lnTo>
                <a:lnTo>
                  <a:pt x="22" y="8"/>
                </a:lnTo>
                <a:lnTo>
                  <a:pt x="25" y="5"/>
                </a:lnTo>
                <a:lnTo>
                  <a:pt x="29" y="0"/>
                </a:lnTo>
                <a:lnTo>
                  <a:pt x="102" y="22"/>
                </a:lnTo>
                <a:close/>
              </a:path>
            </a:pathLst>
          </a:custGeom>
          <a:solidFill>
            <a:srgbClr val="336699"/>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72" name="Freeform 55"/>
          <p:cNvSpPr>
            <a:spLocks/>
          </p:cNvSpPr>
          <p:nvPr/>
        </p:nvSpPr>
        <p:spPr bwMode="auto">
          <a:xfrm>
            <a:off x="6218650" y="2454910"/>
            <a:ext cx="696242" cy="612585"/>
          </a:xfrm>
          <a:custGeom>
            <a:avLst/>
            <a:gdLst>
              <a:gd name="T0" fmla="*/ 16 w 516"/>
              <a:gd name="T1" fmla="*/ 383 h 454"/>
              <a:gd name="T2" fmla="*/ 36 w 516"/>
              <a:gd name="T3" fmla="*/ 359 h 454"/>
              <a:gd name="T4" fmla="*/ 52 w 516"/>
              <a:gd name="T5" fmla="*/ 335 h 454"/>
              <a:gd name="T6" fmla="*/ 50 w 516"/>
              <a:gd name="T7" fmla="*/ 311 h 454"/>
              <a:gd name="T8" fmla="*/ 41 w 516"/>
              <a:gd name="T9" fmla="*/ 294 h 454"/>
              <a:gd name="T10" fmla="*/ 47 w 516"/>
              <a:gd name="T11" fmla="*/ 281 h 454"/>
              <a:gd name="T12" fmla="*/ 81 w 516"/>
              <a:gd name="T13" fmla="*/ 268 h 454"/>
              <a:gd name="T14" fmla="*/ 105 w 516"/>
              <a:gd name="T15" fmla="*/ 259 h 454"/>
              <a:gd name="T16" fmla="*/ 128 w 516"/>
              <a:gd name="T17" fmla="*/ 256 h 454"/>
              <a:gd name="T18" fmla="*/ 151 w 516"/>
              <a:gd name="T19" fmla="*/ 260 h 454"/>
              <a:gd name="T20" fmla="*/ 170 w 516"/>
              <a:gd name="T21" fmla="*/ 256 h 454"/>
              <a:gd name="T22" fmla="*/ 190 w 516"/>
              <a:gd name="T23" fmla="*/ 251 h 454"/>
              <a:gd name="T24" fmla="*/ 211 w 516"/>
              <a:gd name="T25" fmla="*/ 238 h 454"/>
              <a:gd name="T26" fmla="*/ 235 w 516"/>
              <a:gd name="T27" fmla="*/ 216 h 454"/>
              <a:gd name="T28" fmla="*/ 252 w 516"/>
              <a:gd name="T29" fmla="*/ 206 h 454"/>
              <a:gd name="T30" fmla="*/ 248 w 516"/>
              <a:gd name="T31" fmla="*/ 182 h 454"/>
              <a:gd name="T32" fmla="*/ 238 w 516"/>
              <a:gd name="T33" fmla="*/ 171 h 454"/>
              <a:gd name="T34" fmla="*/ 246 w 516"/>
              <a:gd name="T35" fmla="*/ 162 h 454"/>
              <a:gd name="T36" fmla="*/ 241 w 516"/>
              <a:gd name="T37" fmla="*/ 149 h 454"/>
              <a:gd name="T38" fmla="*/ 232 w 516"/>
              <a:gd name="T39" fmla="*/ 140 h 454"/>
              <a:gd name="T40" fmla="*/ 243 w 516"/>
              <a:gd name="T41" fmla="*/ 125 h 454"/>
              <a:gd name="T42" fmla="*/ 257 w 516"/>
              <a:gd name="T43" fmla="*/ 113 h 454"/>
              <a:gd name="T44" fmla="*/ 262 w 516"/>
              <a:gd name="T45" fmla="*/ 86 h 454"/>
              <a:gd name="T46" fmla="*/ 270 w 516"/>
              <a:gd name="T47" fmla="*/ 66 h 454"/>
              <a:gd name="T48" fmla="*/ 303 w 516"/>
              <a:gd name="T49" fmla="*/ 33 h 454"/>
              <a:gd name="T50" fmla="*/ 344 w 516"/>
              <a:gd name="T51" fmla="*/ 19 h 454"/>
              <a:gd name="T52" fmla="*/ 398 w 516"/>
              <a:gd name="T53" fmla="*/ 6 h 454"/>
              <a:gd name="T54" fmla="*/ 425 w 516"/>
              <a:gd name="T55" fmla="*/ 0 h 454"/>
              <a:gd name="T56" fmla="*/ 433 w 516"/>
              <a:gd name="T57" fmla="*/ 19 h 454"/>
              <a:gd name="T58" fmla="*/ 445 w 516"/>
              <a:gd name="T59" fmla="*/ 62 h 454"/>
              <a:gd name="T60" fmla="*/ 445 w 516"/>
              <a:gd name="T61" fmla="*/ 103 h 454"/>
              <a:gd name="T62" fmla="*/ 454 w 516"/>
              <a:gd name="T63" fmla="*/ 122 h 454"/>
              <a:gd name="T64" fmla="*/ 457 w 516"/>
              <a:gd name="T65" fmla="*/ 144 h 454"/>
              <a:gd name="T66" fmla="*/ 472 w 516"/>
              <a:gd name="T67" fmla="*/ 151 h 454"/>
              <a:gd name="T68" fmla="*/ 479 w 516"/>
              <a:gd name="T69" fmla="*/ 182 h 454"/>
              <a:gd name="T70" fmla="*/ 487 w 516"/>
              <a:gd name="T71" fmla="*/ 213 h 454"/>
              <a:gd name="T72" fmla="*/ 494 w 516"/>
              <a:gd name="T73" fmla="*/ 240 h 454"/>
              <a:gd name="T74" fmla="*/ 494 w 516"/>
              <a:gd name="T75" fmla="*/ 294 h 454"/>
              <a:gd name="T76" fmla="*/ 495 w 516"/>
              <a:gd name="T77" fmla="*/ 345 h 454"/>
              <a:gd name="T78" fmla="*/ 507 w 516"/>
              <a:gd name="T79" fmla="*/ 368 h 454"/>
              <a:gd name="T80" fmla="*/ 507 w 516"/>
              <a:gd name="T81" fmla="*/ 392 h 454"/>
              <a:gd name="T82" fmla="*/ 516 w 516"/>
              <a:gd name="T83" fmla="*/ 406 h 454"/>
              <a:gd name="T84" fmla="*/ 508 w 516"/>
              <a:gd name="T85" fmla="*/ 422 h 454"/>
              <a:gd name="T86" fmla="*/ 510 w 516"/>
              <a:gd name="T87" fmla="*/ 433 h 454"/>
              <a:gd name="T88" fmla="*/ 507 w 516"/>
              <a:gd name="T89" fmla="*/ 449 h 454"/>
              <a:gd name="T90" fmla="*/ 494 w 516"/>
              <a:gd name="T91" fmla="*/ 454 h 454"/>
              <a:gd name="T92" fmla="*/ 489 w 516"/>
              <a:gd name="T93" fmla="*/ 440 h 454"/>
              <a:gd name="T94" fmla="*/ 460 w 516"/>
              <a:gd name="T95" fmla="*/ 432 h 454"/>
              <a:gd name="T96" fmla="*/ 424 w 516"/>
              <a:gd name="T97" fmla="*/ 421 h 454"/>
              <a:gd name="T98" fmla="*/ 413 w 516"/>
              <a:gd name="T99" fmla="*/ 410 h 454"/>
              <a:gd name="T100" fmla="*/ 389 w 516"/>
              <a:gd name="T101" fmla="*/ 403 h 454"/>
              <a:gd name="T102" fmla="*/ 381 w 516"/>
              <a:gd name="T103" fmla="*/ 386 h 454"/>
              <a:gd name="T104" fmla="*/ 367 w 516"/>
              <a:gd name="T105" fmla="*/ 373 h 454"/>
              <a:gd name="T106" fmla="*/ 359 w 516"/>
              <a:gd name="T107" fmla="*/ 367 h 454"/>
              <a:gd name="T108" fmla="*/ 0 w 516"/>
              <a:gd name="T109" fmla="*/ 430 h 4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454"/>
              <a:gd name="T167" fmla="*/ 516 w 516"/>
              <a:gd name="T168" fmla="*/ 454 h 4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454">
                <a:moveTo>
                  <a:pt x="0" y="402"/>
                </a:moveTo>
                <a:lnTo>
                  <a:pt x="9" y="391"/>
                </a:lnTo>
                <a:lnTo>
                  <a:pt x="16" y="383"/>
                </a:lnTo>
                <a:lnTo>
                  <a:pt x="20" y="378"/>
                </a:lnTo>
                <a:lnTo>
                  <a:pt x="27" y="372"/>
                </a:lnTo>
                <a:lnTo>
                  <a:pt x="36" y="359"/>
                </a:lnTo>
                <a:lnTo>
                  <a:pt x="43" y="349"/>
                </a:lnTo>
                <a:lnTo>
                  <a:pt x="49" y="341"/>
                </a:lnTo>
                <a:lnTo>
                  <a:pt x="52" y="335"/>
                </a:lnTo>
                <a:lnTo>
                  <a:pt x="55" y="325"/>
                </a:lnTo>
                <a:lnTo>
                  <a:pt x="54" y="318"/>
                </a:lnTo>
                <a:lnTo>
                  <a:pt x="50" y="311"/>
                </a:lnTo>
                <a:lnTo>
                  <a:pt x="47" y="305"/>
                </a:lnTo>
                <a:lnTo>
                  <a:pt x="44" y="302"/>
                </a:lnTo>
                <a:lnTo>
                  <a:pt x="41" y="294"/>
                </a:lnTo>
                <a:lnTo>
                  <a:pt x="39" y="289"/>
                </a:lnTo>
                <a:lnTo>
                  <a:pt x="43" y="286"/>
                </a:lnTo>
                <a:lnTo>
                  <a:pt x="47" y="281"/>
                </a:lnTo>
                <a:lnTo>
                  <a:pt x="54" y="281"/>
                </a:lnTo>
                <a:lnTo>
                  <a:pt x="65" y="276"/>
                </a:lnTo>
                <a:lnTo>
                  <a:pt x="81" y="268"/>
                </a:lnTo>
                <a:lnTo>
                  <a:pt x="90" y="265"/>
                </a:lnTo>
                <a:lnTo>
                  <a:pt x="98" y="262"/>
                </a:lnTo>
                <a:lnTo>
                  <a:pt x="105" y="259"/>
                </a:lnTo>
                <a:lnTo>
                  <a:pt x="112" y="256"/>
                </a:lnTo>
                <a:lnTo>
                  <a:pt x="122" y="256"/>
                </a:lnTo>
                <a:lnTo>
                  <a:pt x="128" y="256"/>
                </a:lnTo>
                <a:lnTo>
                  <a:pt x="139" y="256"/>
                </a:lnTo>
                <a:lnTo>
                  <a:pt x="146" y="257"/>
                </a:lnTo>
                <a:lnTo>
                  <a:pt x="151" y="260"/>
                </a:lnTo>
                <a:lnTo>
                  <a:pt x="160" y="260"/>
                </a:lnTo>
                <a:lnTo>
                  <a:pt x="163" y="256"/>
                </a:lnTo>
                <a:lnTo>
                  <a:pt x="170" y="256"/>
                </a:lnTo>
                <a:lnTo>
                  <a:pt x="178" y="254"/>
                </a:lnTo>
                <a:lnTo>
                  <a:pt x="182" y="252"/>
                </a:lnTo>
                <a:lnTo>
                  <a:pt x="190" y="251"/>
                </a:lnTo>
                <a:lnTo>
                  <a:pt x="195" y="249"/>
                </a:lnTo>
                <a:lnTo>
                  <a:pt x="203" y="248"/>
                </a:lnTo>
                <a:lnTo>
                  <a:pt x="211" y="238"/>
                </a:lnTo>
                <a:lnTo>
                  <a:pt x="221" y="229"/>
                </a:lnTo>
                <a:lnTo>
                  <a:pt x="227" y="222"/>
                </a:lnTo>
                <a:lnTo>
                  <a:pt x="235" y="216"/>
                </a:lnTo>
                <a:lnTo>
                  <a:pt x="241" y="213"/>
                </a:lnTo>
                <a:lnTo>
                  <a:pt x="248" y="211"/>
                </a:lnTo>
                <a:lnTo>
                  <a:pt x="252" y="206"/>
                </a:lnTo>
                <a:lnTo>
                  <a:pt x="254" y="197"/>
                </a:lnTo>
                <a:lnTo>
                  <a:pt x="254" y="186"/>
                </a:lnTo>
                <a:lnTo>
                  <a:pt x="248" y="182"/>
                </a:lnTo>
                <a:lnTo>
                  <a:pt x="244" y="178"/>
                </a:lnTo>
                <a:lnTo>
                  <a:pt x="240" y="176"/>
                </a:lnTo>
                <a:lnTo>
                  <a:pt x="238" y="171"/>
                </a:lnTo>
                <a:lnTo>
                  <a:pt x="238" y="167"/>
                </a:lnTo>
                <a:lnTo>
                  <a:pt x="243" y="165"/>
                </a:lnTo>
                <a:lnTo>
                  <a:pt x="246" y="162"/>
                </a:lnTo>
                <a:lnTo>
                  <a:pt x="248" y="157"/>
                </a:lnTo>
                <a:lnTo>
                  <a:pt x="246" y="154"/>
                </a:lnTo>
                <a:lnTo>
                  <a:pt x="241" y="149"/>
                </a:lnTo>
                <a:lnTo>
                  <a:pt x="232" y="149"/>
                </a:lnTo>
                <a:lnTo>
                  <a:pt x="230" y="144"/>
                </a:lnTo>
                <a:lnTo>
                  <a:pt x="232" y="140"/>
                </a:lnTo>
                <a:lnTo>
                  <a:pt x="236" y="136"/>
                </a:lnTo>
                <a:lnTo>
                  <a:pt x="240" y="130"/>
                </a:lnTo>
                <a:lnTo>
                  <a:pt x="243" y="125"/>
                </a:lnTo>
                <a:lnTo>
                  <a:pt x="249" y="122"/>
                </a:lnTo>
                <a:lnTo>
                  <a:pt x="254" y="117"/>
                </a:lnTo>
                <a:lnTo>
                  <a:pt x="257" y="113"/>
                </a:lnTo>
                <a:lnTo>
                  <a:pt x="260" y="103"/>
                </a:lnTo>
                <a:lnTo>
                  <a:pt x="260" y="95"/>
                </a:lnTo>
                <a:lnTo>
                  <a:pt x="262" y="86"/>
                </a:lnTo>
                <a:lnTo>
                  <a:pt x="262" y="81"/>
                </a:lnTo>
                <a:lnTo>
                  <a:pt x="262" y="76"/>
                </a:lnTo>
                <a:lnTo>
                  <a:pt x="270" y="66"/>
                </a:lnTo>
                <a:lnTo>
                  <a:pt x="281" y="57"/>
                </a:lnTo>
                <a:lnTo>
                  <a:pt x="290" y="44"/>
                </a:lnTo>
                <a:lnTo>
                  <a:pt x="303" y="33"/>
                </a:lnTo>
                <a:lnTo>
                  <a:pt x="314" y="25"/>
                </a:lnTo>
                <a:lnTo>
                  <a:pt x="329" y="22"/>
                </a:lnTo>
                <a:lnTo>
                  <a:pt x="344" y="19"/>
                </a:lnTo>
                <a:lnTo>
                  <a:pt x="370" y="12"/>
                </a:lnTo>
                <a:lnTo>
                  <a:pt x="386" y="9"/>
                </a:lnTo>
                <a:lnTo>
                  <a:pt x="398" y="6"/>
                </a:lnTo>
                <a:lnTo>
                  <a:pt x="408" y="3"/>
                </a:lnTo>
                <a:lnTo>
                  <a:pt x="416" y="1"/>
                </a:lnTo>
                <a:lnTo>
                  <a:pt x="425" y="0"/>
                </a:lnTo>
                <a:lnTo>
                  <a:pt x="429" y="6"/>
                </a:lnTo>
                <a:lnTo>
                  <a:pt x="427" y="16"/>
                </a:lnTo>
                <a:lnTo>
                  <a:pt x="433" y="19"/>
                </a:lnTo>
                <a:lnTo>
                  <a:pt x="432" y="38"/>
                </a:lnTo>
                <a:lnTo>
                  <a:pt x="441" y="51"/>
                </a:lnTo>
                <a:lnTo>
                  <a:pt x="445" y="62"/>
                </a:lnTo>
                <a:lnTo>
                  <a:pt x="443" y="73"/>
                </a:lnTo>
                <a:lnTo>
                  <a:pt x="443" y="90"/>
                </a:lnTo>
                <a:lnTo>
                  <a:pt x="445" y="103"/>
                </a:lnTo>
                <a:lnTo>
                  <a:pt x="446" y="109"/>
                </a:lnTo>
                <a:lnTo>
                  <a:pt x="451" y="116"/>
                </a:lnTo>
                <a:lnTo>
                  <a:pt x="454" y="122"/>
                </a:lnTo>
                <a:lnTo>
                  <a:pt x="456" y="130"/>
                </a:lnTo>
                <a:lnTo>
                  <a:pt x="460" y="136"/>
                </a:lnTo>
                <a:lnTo>
                  <a:pt x="457" y="144"/>
                </a:lnTo>
                <a:lnTo>
                  <a:pt x="459" y="149"/>
                </a:lnTo>
                <a:lnTo>
                  <a:pt x="464" y="149"/>
                </a:lnTo>
                <a:lnTo>
                  <a:pt x="472" y="151"/>
                </a:lnTo>
                <a:lnTo>
                  <a:pt x="475" y="157"/>
                </a:lnTo>
                <a:lnTo>
                  <a:pt x="479" y="171"/>
                </a:lnTo>
                <a:lnTo>
                  <a:pt x="479" y="182"/>
                </a:lnTo>
                <a:lnTo>
                  <a:pt x="481" y="190"/>
                </a:lnTo>
                <a:lnTo>
                  <a:pt x="481" y="203"/>
                </a:lnTo>
                <a:lnTo>
                  <a:pt x="487" y="213"/>
                </a:lnTo>
                <a:lnTo>
                  <a:pt x="487" y="225"/>
                </a:lnTo>
                <a:lnTo>
                  <a:pt x="491" y="233"/>
                </a:lnTo>
                <a:lnTo>
                  <a:pt x="494" y="240"/>
                </a:lnTo>
                <a:lnTo>
                  <a:pt x="494" y="249"/>
                </a:lnTo>
                <a:lnTo>
                  <a:pt x="494" y="270"/>
                </a:lnTo>
                <a:lnTo>
                  <a:pt x="494" y="294"/>
                </a:lnTo>
                <a:lnTo>
                  <a:pt x="494" y="319"/>
                </a:lnTo>
                <a:lnTo>
                  <a:pt x="495" y="332"/>
                </a:lnTo>
                <a:lnTo>
                  <a:pt x="495" y="345"/>
                </a:lnTo>
                <a:lnTo>
                  <a:pt x="499" y="351"/>
                </a:lnTo>
                <a:lnTo>
                  <a:pt x="503" y="357"/>
                </a:lnTo>
                <a:lnTo>
                  <a:pt x="507" y="368"/>
                </a:lnTo>
                <a:lnTo>
                  <a:pt x="507" y="376"/>
                </a:lnTo>
                <a:lnTo>
                  <a:pt x="507" y="383"/>
                </a:lnTo>
                <a:lnTo>
                  <a:pt x="507" y="392"/>
                </a:lnTo>
                <a:lnTo>
                  <a:pt x="510" y="400"/>
                </a:lnTo>
                <a:lnTo>
                  <a:pt x="514" y="402"/>
                </a:lnTo>
                <a:lnTo>
                  <a:pt x="516" y="406"/>
                </a:lnTo>
                <a:lnTo>
                  <a:pt x="516" y="411"/>
                </a:lnTo>
                <a:lnTo>
                  <a:pt x="511" y="418"/>
                </a:lnTo>
                <a:lnTo>
                  <a:pt x="508" y="422"/>
                </a:lnTo>
                <a:lnTo>
                  <a:pt x="505" y="427"/>
                </a:lnTo>
                <a:lnTo>
                  <a:pt x="507" y="432"/>
                </a:lnTo>
                <a:lnTo>
                  <a:pt x="510" y="433"/>
                </a:lnTo>
                <a:lnTo>
                  <a:pt x="510" y="438"/>
                </a:lnTo>
                <a:lnTo>
                  <a:pt x="508" y="441"/>
                </a:lnTo>
                <a:lnTo>
                  <a:pt x="507" y="449"/>
                </a:lnTo>
                <a:lnTo>
                  <a:pt x="503" y="454"/>
                </a:lnTo>
                <a:lnTo>
                  <a:pt x="497" y="454"/>
                </a:lnTo>
                <a:lnTo>
                  <a:pt x="494" y="454"/>
                </a:lnTo>
                <a:lnTo>
                  <a:pt x="492" y="449"/>
                </a:lnTo>
                <a:lnTo>
                  <a:pt x="491" y="443"/>
                </a:lnTo>
                <a:lnTo>
                  <a:pt x="489" y="440"/>
                </a:lnTo>
                <a:lnTo>
                  <a:pt x="479" y="438"/>
                </a:lnTo>
                <a:lnTo>
                  <a:pt x="468" y="433"/>
                </a:lnTo>
                <a:lnTo>
                  <a:pt x="460" y="432"/>
                </a:lnTo>
                <a:lnTo>
                  <a:pt x="446" y="427"/>
                </a:lnTo>
                <a:lnTo>
                  <a:pt x="435" y="424"/>
                </a:lnTo>
                <a:lnTo>
                  <a:pt x="424" y="421"/>
                </a:lnTo>
                <a:lnTo>
                  <a:pt x="418" y="418"/>
                </a:lnTo>
                <a:lnTo>
                  <a:pt x="414" y="413"/>
                </a:lnTo>
                <a:lnTo>
                  <a:pt x="413" y="410"/>
                </a:lnTo>
                <a:lnTo>
                  <a:pt x="406" y="408"/>
                </a:lnTo>
                <a:lnTo>
                  <a:pt x="392" y="408"/>
                </a:lnTo>
                <a:lnTo>
                  <a:pt x="389" y="403"/>
                </a:lnTo>
                <a:lnTo>
                  <a:pt x="384" y="399"/>
                </a:lnTo>
                <a:lnTo>
                  <a:pt x="381" y="394"/>
                </a:lnTo>
                <a:lnTo>
                  <a:pt x="381" y="386"/>
                </a:lnTo>
                <a:lnTo>
                  <a:pt x="379" y="378"/>
                </a:lnTo>
                <a:lnTo>
                  <a:pt x="375" y="376"/>
                </a:lnTo>
                <a:lnTo>
                  <a:pt x="367" y="373"/>
                </a:lnTo>
                <a:lnTo>
                  <a:pt x="362" y="373"/>
                </a:lnTo>
                <a:lnTo>
                  <a:pt x="360" y="370"/>
                </a:lnTo>
                <a:lnTo>
                  <a:pt x="359" y="367"/>
                </a:lnTo>
                <a:lnTo>
                  <a:pt x="352" y="364"/>
                </a:lnTo>
                <a:lnTo>
                  <a:pt x="3" y="433"/>
                </a:lnTo>
                <a:lnTo>
                  <a:pt x="0" y="430"/>
                </a:lnTo>
                <a:lnTo>
                  <a:pt x="0" y="402"/>
                </a:lnTo>
                <a:close/>
              </a:path>
            </a:pathLst>
          </a:custGeom>
          <a:solidFill>
            <a:srgbClr val="336699"/>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73" name="Freeform 56"/>
          <p:cNvSpPr>
            <a:spLocks/>
          </p:cNvSpPr>
          <p:nvPr/>
        </p:nvSpPr>
        <p:spPr bwMode="auto">
          <a:xfrm>
            <a:off x="6893303" y="2975740"/>
            <a:ext cx="199697" cy="132232"/>
          </a:xfrm>
          <a:custGeom>
            <a:avLst/>
            <a:gdLst>
              <a:gd name="T0" fmla="*/ 18 w 148"/>
              <a:gd name="T1" fmla="*/ 67 h 98"/>
              <a:gd name="T2" fmla="*/ 11 w 148"/>
              <a:gd name="T3" fmla="*/ 73 h 98"/>
              <a:gd name="T4" fmla="*/ 5 w 148"/>
              <a:gd name="T5" fmla="*/ 78 h 98"/>
              <a:gd name="T6" fmla="*/ 2 w 148"/>
              <a:gd name="T7" fmla="*/ 84 h 98"/>
              <a:gd name="T8" fmla="*/ 0 w 148"/>
              <a:gd name="T9" fmla="*/ 90 h 98"/>
              <a:gd name="T10" fmla="*/ 2 w 148"/>
              <a:gd name="T11" fmla="*/ 95 h 98"/>
              <a:gd name="T12" fmla="*/ 8 w 148"/>
              <a:gd name="T13" fmla="*/ 98 h 98"/>
              <a:gd name="T14" fmla="*/ 14 w 148"/>
              <a:gd name="T15" fmla="*/ 95 h 98"/>
              <a:gd name="T16" fmla="*/ 26 w 148"/>
              <a:gd name="T17" fmla="*/ 90 h 98"/>
              <a:gd name="T18" fmla="*/ 37 w 148"/>
              <a:gd name="T19" fmla="*/ 81 h 98"/>
              <a:gd name="T20" fmla="*/ 49 w 148"/>
              <a:gd name="T21" fmla="*/ 73 h 98"/>
              <a:gd name="T22" fmla="*/ 62 w 148"/>
              <a:gd name="T23" fmla="*/ 65 h 98"/>
              <a:gd name="T24" fmla="*/ 76 w 148"/>
              <a:gd name="T25" fmla="*/ 57 h 98"/>
              <a:gd name="T26" fmla="*/ 89 w 148"/>
              <a:gd name="T27" fmla="*/ 49 h 98"/>
              <a:gd name="T28" fmla="*/ 99 w 148"/>
              <a:gd name="T29" fmla="*/ 44 h 98"/>
              <a:gd name="T30" fmla="*/ 107 w 148"/>
              <a:gd name="T31" fmla="*/ 36 h 98"/>
              <a:gd name="T32" fmla="*/ 122 w 148"/>
              <a:gd name="T33" fmla="*/ 27 h 98"/>
              <a:gd name="T34" fmla="*/ 134 w 148"/>
              <a:gd name="T35" fmla="*/ 19 h 98"/>
              <a:gd name="T36" fmla="*/ 145 w 148"/>
              <a:gd name="T37" fmla="*/ 13 h 98"/>
              <a:gd name="T38" fmla="*/ 148 w 148"/>
              <a:gd name="T39" fmla="*/ 9 h 98"/>
              <a:gd name="T40" fmla="*/ 140 w 148"/>
              <a:gd name="T41" fmla="*/ 9 h 98"/>
              <a:gd name="T42" fmla="*/ 126 w 148"/>
              <a:gd name="T43" fmla="*/ 19 h 98"/>
              <a:gd name="T44" fmla="*/ 118 w 148"/>
              <a:gd name="T45" fmla="*/ 22 h 98"/>
              <a:gd name="T46" fmla="*/ 116 w 148"/>
              <a:gd name="T47" fmla="*/ 20 h 98"/>
              <a:gd name="T48" fmla="*/ 118 w 148"/>
              <a:gd name="T49" fmla="*/ 14 h 98"/>
              <a:gd name="T50" fmla="*/ 119 w 148"/>
              <a:gd name="T51" fmla="*/ 11 h 98"/>
              <a:gd name="T52" fmla="*/ 122 w 148"/>
              <a:gd name="T53" fmla="*/ 6 h 98"/>
              <a:gd name="T54" fmla="*/ 124 w 148"/>
              <a:gd name="T55" fmla="*/ 0 h 98"/>
              <a:gd name="T56" fmla="*/ 116 w 148"/>
              <a:gd name="T57" fmla="*/ 9 h 98"/>
              <a:gd name="T58" fmla="*/ 111 w 148"/>
              <a:gd name="T59" fmla="*/ 16 h 98"/>
              <a:gd name="T60" fmla="*/ 105 w 148"/>
              <a:gd name="T61" fmla="*/ 24 h 98"/>
              <a:gd name="T62" fmla="*/ 99 w 148"/>
              <a:gd name="T63" fmla="*/ 27 h 98"/>
              <a:gd name="T64" fmla="*/ 91 w 148"/>
              <a:gd name="T65" fmla="*/ 32 h 98"/>
              <a:gd name="T66" fmla="*/ 83 w 148"/>
              <a:gd name="T67" fmla="*/ 35 h 98"/>
              <a:gd name="T68" fmla="*/ 73 w 148"/>
              <a:gd name="T69" fmla="*/ 40 h 98"/>
              <a:gd name="T70" fmla="*/ 62 w 148"/>
              <a:gd name="T71" fmla="*/ 43 h 98"/>
              <a:gd name="T72" fmla="*/ 56 w 148"/>
              <a:gd name="T73" fmla="*/ 46 h 98"/>
              <a:gd name="T74" fmla="*/ 48 w 148"/>
              <a:gd name="T75" fmla="*/ 49 h 98"/>
              <a:gd name="T76" fmla="*/ 43 w 148"/>
              <a:gd name="T77" fmla="*/ 51 h 98"/>
              <a:gd name="T78" fmla="*/ 35 w 148"/>
              <a:gd name="T79" fmla="*/ 55 h 98"/>
              <a:gd name="T80" fmla="*/ 30 w 148"/>
              <a:gd name="T81" fmla="*/ 57 h 98"/>
              <a:gd name="T82" fmla="*/ 26 w 148"/>
              <a:gd name="T83" fmla="*/ 60 h 98"/>
              <a:gd name="T84" fmla="*/ 21 w 148"/>
              <a:gd name="T85" fmla="*/ 63 h 98"/>
              <a:gd name="T86" fmla="*/ 18 w 148"/>
              <a:gd name="T87" fmla="*/ 6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98"/>
              <a:gd name="T134" fmla="*/ 148 w 148"/>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98">
                <a:moveTo>
                  <a:pt x="18" y="67"/>
                </a:moveTo>
                <a:lnTo>
                  <a:pt x="11" y="73"/>
                </a:lnTo>
                <a:lnTo>
                  <a:pt x="5" y="78"/>
                </a:lnTo>
                <a:lnTo>
                  <a:pt x="2" y="84"/>
                </a:lnTo>
                <a:lnTo>
                  <a:pt x="0" y="90"/>
                </a:lnTo>
                <a:lnTo>
                  <a:pt x="2" y="95"/>
                </a:lnTo>
                <a:lnTo>
                  <a:pt x="8" y="98"/>
                </a:lnTo>
                <a:lnTo>
                  <a:pt x="14" y="95"/>
                </a:lnTo>
                <a:lnTo>
                  <a:pt x="26" y="90"/>
                </a:lnTo>
                <a:lnTo>
                  <a:pt x="37" y="81"/>
                </a:lnTo>
                <a:lnTo>
                  <a:pt x="49" y="73"/>
                </a:lnTo>
                <a:lnTo>
                  <a:pt x="62" y="65"/>
                </a:lnTo>
                <a:lnTo>
                  <a:pt x="76" y="57"/>
                </a:lnTo>
                <a:lnTo>
                  <a:pt x="89" y="49"/>
                </a:lnTo>
                <a:lnTo>
                  <a:pt x="99" y="44"/>
                </a:lnTo>
                <a:lnTo>
                  <a:pt x="107" y="36"/>
                </a:lnTo>
                <a:lnTo>
                  <a:pt x="122" y="27"/>
                </a:lnTo>
                <a:lnTo>
                  <a:pt x="134" y="19"/>
                </a:lnTo>
                <a:lnTo>
                  <a:pt x="145" y="13"/>
                </a:lnTo>
                <a:lnTo>
                  <a:pt x="148" y="9"/>
                </a:lnTo>
                <a:lnTo>
                  <a:pt x="140" y="9"/>
                </a:lnTo>
                <a:lnTo>
                  <a:pt x="126" y="19"/>
                </a:lnTo>
                <a:lnTo>
                  <a:pt x="118" y="22"/>
                </a:lnTo>
                <a:lnTo>
                  <a:pt x="116" y="20"/>
                </a:lnTo>
                <a:lnTo>
                  <a:pt x="118" y="14"/>
                </a:lnTo>
                <a:lnTo>
                  <a:pt x="119" y="11"/>
                </a:lnTo>
                <a:lnTo>
                  <a:pt x="122" y="6"/>
                </a:lnTo>
                <a:lnTo>
                  <a:pt x="124" y="0"/>
                </a:lnTo>
                <a:lnTo>
                  <a:pt x="116" y="9"/>
                </a:lnTo>
                <a:lnTo>
                  <a:pt x="111" y="16"/>
                </a:lnTo>
                <a:lnTo>
                  <a:pt x="105" y="24"/>
                </a:lnTo>
                <a:lnTo>
                  <a:pt x="99" y="27"/>
                </a:lnTo>
                <a:lnTo>
                  <a:pt x="91" y="32"/>
                </a:lnTo>
                <a:lnTo>
                  <a:pt x="83" y="35"/>
                </a:lnTo>
                <a:lnTo>
                  <a:pt x="73" y="40"/>
                </a:lnTo>
                <a:lnTo>
                  <a:pt x="62" y="43"/>
                </a:lnTo>
                <a:lnTo>
                  <a:pt x="56" y="46"/>
                </a:lnTo>
                <a:lnTo>
                  <a:pt x="48" y="49"/>
                </a:lnTo>
                <a:lnTo>
                  <a:pt x="43" y="51"/>
                </a:lnTo>
                <a:lnTo>
                  <a:pt x="35" y="55"/>
                </a:lnTo>
                <a:lnTo>
                  <a:pt x="30" y="57"/>
                </a:lnTo>
                <a:lnTo>
                  <a:pt x="26" y="60"/>
                </a:lnTo>
                <a:lnTo>
                  <a:pt x="21" y="63"/>
                </a:lnTo>
                <a:lnTo>
                  <a:pt x="18" y="67"/>
                </a:lnTo>
                <a:close/>
              </a:path>
            </a:pathLst>
          </a:custGeom>
          <a:solidFill>
            <a:srgbClr val="336699"/>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74" name="Freeform 57"/>
          <p:cNvSpPr>
            <a:spLocks/>
          </p:cNvSpPr>
          <p:nvPr/>
        </p:nvSpPr>
        <p:spPr bwMode="auto">
          <a:xfrm>
            <a:off x="6885206" y="2842160"/>
            <a:ext cx="203745" cy="202396"/>
          </a:xfrm>
          <a:custGeom>
            <a:avLst/>
            <a:gdLst>
              <a:gd name="T0" fmla="*/ 3 w 151"/>
              <a:gd name="T1" fmla="*/ 35 h 150"/>
              <a:gd name="T2" fmla="*/ 133 w 151"/>
              <a:gd name="T3" fmla="*/ 0 h 150"/>
              <a:gd name="T4" fmla="*/ 140 w 151"/>
              <a:gd name="T5" fmla="*/ 23 h 150"/>
              <a:gd name="T6" fmla="*/ 146 w 151"/>
              <a:gd name="T7" fmla="*/ 37 h 150"/>
              <a:gd name="T8" fmla="*/ 148 w 151"/>
              <a:gd name="T9" fmla="*/ 46 h 150"/>
              <a:gd name="T10" fmla="*/ 149 w 151"/>
              <a:gd name="T11" fmla="*/ 56 h 150"/>
              <a:gd name="T12" fmla="*/ 151 w 151"/>
              <a:gd name="T13" fmla="*/ 75 h 150"/>
              <a:gd name="T14" fmla="*/ 130 w 151"/>
              <a:gd name="T15" fmla="*/ 85 h 150"/>
              <a:gd name="T16" fmla="*/ 122 w 151"/>
              <a:gd name="T17" fmla="*/ 91 h 150"/>
              <a:gd name="T18" fmla="*/ 113 w 151"/>
              <a:gd name="T19" fmla="*/ 94 h 150"/>
              <a:gd name="T20" fmla="*/ 103 w 151"/>
              <a:gd name="T21" fmla="*/ 96 h 150"/>
              <a:gd name="T22" fmla="*/ 97 w 151"/>
              <a:gd name="T23" fmla="*/ 99 h 150"/>
              <a:gd name="T24" fmla="*/ 76 w 151"/>
              <a:gd name="T25" fmla="*/ 100 h 150"/>
              <a:gd name="T26" fmla="*/ 70 w 151"/>
              <a:gd name="T27" fmla="*/ 102 h 150"/>
              <a:gd name="T28" fmla="*/ 67 w 151"/>
              <a:gd name="T29" fmla="*/ 107 h 150"/>
              <a:gd name="T30" fmla="*/ 65 w 151"/>
              <a:gd name="T31" fmla="*/ 113 h 150"/>
              <a:gd name="T32" fmla="*/ 60 w 151"/>
              <a:gd name="T33" fmla="*/ 121 h 150"/>
              <a:gd name="T34" fmla="*/ 52 w 151"/>
              <a:gd name="T35" fmla="*/ 126 h 150"/>
              <a:gd name="T36" fmla="*/ 44 w 151"/>
              <a:gd name="T37" fmla="*/ 131 h 150"/>
              <a:gd name="T38" fmla="*/ 36 w 151"/>
              <a:gd name="T39" fmla="*/ 137 h 150"/>
              <a:gd name="T40" fmla="*/ 28 w 151"/>
              <a:gd name="T41" fmla="*/ 143 h 150"/>
              <a:gd name="T42" fmla="*/ 22 w 151"/>
              <a:gd name="T43" fmla="*/ 146 h 150"/>
              <a:gd name="T44" fmla="*/ 17 w 151"/>
              <a:gd name="T45" fmla="*/ 150 h 150"/>
              <a:gd name="T46" fmla="*/ 16 w 151"/>
              <a:gd name="T47" fmla="*/ 145 h 150"/>
              <a:gd name="T48" fmla="*/ 11 w 151"/>
              <a:gd name="T49" fmla="*/ 142 h 150"/>
              <a:gd name="T50" fmla="*/ 13 w 151"/>
              <a:gd name="T51" fmla="*/ 137 h 150"/>
              <a:gd name="T52" fmla="*/ 16 w 151"/>
              <a:gd name="T53" fmla="*/ 132 h 150"/>
              <a:gd name="T54" fmla="*/ 19 w 151"/>
              <a:gd name="T55" fmla="*/ 129 h 150"/>
              <a:gd name="T56" fmla="*/ 22 w 151"/>
              <a:gd name="T57" fmla="*/ 126 h 150"/>
              <a:gd name="T58" fmla="*/ 24 w 151"/>
              <a:gd name="T59" fmla="*/ 121 h 150"/>
              <a:gd name="T60" fmla="*/ 22 w 151"/>
              <a:gd name="T61" fmla="*/ 115 h 150"/>
              <a:gd name="T62" fmla="*/ 17 w 151"/>
              <a:gd name="T63" fmla="*/ 112 h 150"/>
              <a:gd name="T64" fmla="*/ 13 w 151"/>
              <a:gd name="T65" fmla="*/ 100 h 150"/>
              <a:gd name="T66" fmla="*/ 14 w 151"/>
              <a:gd name="T67" fmla="*/ 92 h 150"/>
              <a:gd name="T68" fmla="*/ 14 w 151"/>
              <a:gd name="T69" fmla="*/ 86 h 150"/>
              <a:gd name="T70" fmla="*/ 11 w 151"/>
              <a:gd name="T71" fmla="*/ 80 h 150"/>
              <a:gd name="T72" fmla="*/ 8 w 151"/>
              <a:gd name="T73" fmla="*/ 69 h 150"/>
              <a:gd name="T74" fmla="*/ 3 w 151"/>
              <a:gd name="T75" fmla="*/ 62 h 150"/>
              <a:gd name="T76" fmla="*/ 0 w 151"/>
              <a:gd name="T77" fmla="*/ 58 h 150"/>
              <a:gd name="T78" fmla="*/ 0 w 151"/>
              <a:gd name="T79" fmla="*/ 46 h 150"/>
              <a:gd name="T80" fmla="*/ 3 w 151"/>
              <a:gd name="T81" fmla="*/ 35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50"/>
              <a:gd name="T125" fmla="*/ 151 w 151"/>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50">
                <a:moveTo>
                  <a:pt x="3" y="35"/>
                </a:moveTo>
                <a:lnTo>
                  <a:pt x="133" y="0"/>
                </a:lnTo>
                <a:lnTo>
                  <a:pt x="140" y="23"/>
                </a:lnTo>
                <a:lnTo>
                  <a:pt x="146" y="37"/>
                </a:lnTo>
                <a:lnTo>
                  <a:pt x="148" y="46"/>
                </a:lnTo>
                <a:lnTo>
                  <a:pt x="149" y="56"/>
                </a:lnTo>
                <a:lnTo>
                  <a:pt x="151" y="75"/>
                </a:lnTo>
                <a:lnTo>
                  <a:pt x="130" y="85"/>
                </a:lnTo>
                <a:lnTo>
                  <a:pt x="122" y="91"/>
                </a:lnTo>
                <a:lnTo>
                  <a:pt x="113" y="94"/>
                </a:lnTo>
                <a:lnTo>
                  <a:pt x="103" y="96"/>
                </a:lnTo>
                <a:lnTo>
                  <a:pt x="97" y="99"/>
                </a:lnTo>
                <a:lnTo>
                  <a:pt x="76" y="100"/>
                </a:lnTo>
                <a:lnTo>
                  <a:pt x="70" y="102"/>
                </a:lnTo>
                <a:lnTo>
                  <a:pt x="67" y="107"/>
                </a:lnTo>
                <a:lnTo>
                  <a:pt x="65" y="113"/>
                </a:lnTo>
                <a:lnTo>
                  <a:pt x="60" y="121"/>
                </a:lnTo>
                <a:lnTo>
                  <a:pt x="52" y="126"/>
                </a:lnTo>
                <a:lnTo>
                  <a:pt x="44" y="131"/>
                </a:lnTo>
                <a:lnTo>
                  <a:pt x="36" y="137"/>
                </a:lnTo>
                <a:lnTo>
                  <a:pt x="28" y="143"/>
                </a:lnTo>
                <a:lnTo>
                  <a:pt x="22" y="146"/>
                </a:lnTo>
                <a:lnTo>
                  <a:pt x="17" y="150"/>
                </a:lnTo>
                <a:lnTo>
                  <a:pt x="16" y="145"/>
                </a:lnTo>
                <a:lnTo>
                  <a:pt x="11" y="142"/>
                </a:lnTo>
                <a:lnTo>
                  <a:pt x="13" y="137"/>
                </a:lnTo>
                <a:lnTo>
                  <a:pt x="16" y="132"/>
                </a:lnTo>
                <a:lnTo>
                  <a:pt x="19" y="129"/>
                </a:lnTo>
                <a:lnTo>
                  <a:pt x="22" y="126"/>
                </a:lnTo>
                <a:lnTo>
                  <a:pt x="24" y="121"/>
                </a:lnTo>
                <a:lnTo>
                  <a:pt x="22" y="115"/>
                </a:lnTo>
                <a:lnTo>
                  <a:pt x="17" y="112"/>
                </a:lnTo>
                <a:lnTo>
                  <a:pt x="13" y="100"/>
                </a:lnTo>
                <a:lnTo>
                  <a:pt x="14" y="92"/>
                </a:lnTo>
                <a:lnTo>
                  <a:pt x="14" y="86"/>
                </a:lnTo>
                <a:lnTo>
                  <a:pt x="11" y="80"/>
                </a:lnTo>
                <a:lnTo>
                  <a:pt x="8" y="69"/>
                </a:lnTo>
                <a:lnTo>
                  <a:pt x="3" y="62"/>
                </a:lnTo>
                <a:lnTo>
                  <a:pt x="0" y="58"/>
                </a:lnTo>
                <a:lnTo>
                  <a:pt x="0" y="46"/>
                </a:lnTo>
                <a:lnTo>
                  <a:pt x="3" y="35"/>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75" name="Freeform 59"/>
          <p:cNvSpPr>
            <a:spLocks/>
          </p:cNvSpPr>
          <p:nvPr/>
        </p:nvSpPr>
        <p:spPr bwMode="auto">
          <a:xfrm>
            <a:off x="6885208" y="2685641"/>
            <a:ext cx="400744" cy="203746"/>
          </a:xfrm>
          <a:custGeom>
            <a:avLst/>
            <a:gdLst>
              <a:gd name="T0" fmla="*/ 25 w 297"/>
              <a:gd name="T1" fmla="*/ 61 h 151"/>
              <a:gd name="T2" fmla="*/ 71 w 297"/>
              <a:gd name="T3" fmla="*/ 50 h 151"/>
              <a:gd name="T4" fmla="*/ 103 w 297"/>
              <a:gd name="T5" fmla="*/ 38 h 151"/>
              <a:gd name="T6" fmla="*/ 135 w 297"/>
              <a:gd name="T7" fmla="*/ 31 h 151"/>
              <a:gd name="T8" fmla="*/ 151 w 297"/>
              <a:gd name="T9" fmla="*/ 27 h 151"/>
              <a:gd name="T10" fmla="*/ 173 w 297"/>
              <a:gd name="T11" fmla="*/ 7 h 151"/>
              <a:gd name="T12" fmla="*/ 186 w 297"/>
              <a:gd name="T13" fmla="*/ 5 h 151"/>
              <a:gd name="T14" fmla="*/ 200 w 297"/>
              <a:gd name="T15" fmla="*/ 16 h 151"/>
              <a:gd name="T16" fmla="*/ 211 w 297"/>
              <a:gd name="T17" fmla="*/ 24 h 151"/>
              <a:gd name="T18" fmla="*/ 206 w 297"/>
              <a:gd name="T19" fmla="*/ 32 h 151"/>
              <a:gd name="T20" fmla="*/ 202 w 297"/>
              <a:gd name="T21" fmla="*/ 40 h 151"/>
              <a:gd name="T22" fmla="*/ 198 w 297"/>
              <a:gd name="T23" fmla="*/ 50 h 151"/>
              <a:gd name="T24" fmla="*/ 194 w 297"/>
              <a:gd name="T25" fmla="*/ 64 h 151"/>
              <a:gd name="T26" fmla="*/ 203 w 297"/>
              <a:gd name="T27" fmla="*/ 65 h 151"/>
              <a:gd name="T28" fmla="*/ 214 w 297"/>
              <a:gd name="T29" fmla="*/ 67 h 151"/>
              <a:gd name="T30" fmla="*/ 224 w 297"/>
              <a:gd name="T31" fmla="*/ 78 h 151"/>
              <a:gd name="T32" fmla="*/ 230 w 297"/>
              <a:gd name="T33" fmla="*/ 89 h 151"/>
              <a:gd name="T34" fmla="*/ 240 w 297"/>
              <a:gd name="T35" fmla="*/ 99 h 151"/>
              <a:gd name="T36" fmla="*/ 246 w 297"/>
              <a:gd name="T37" fmla="*/ 107 h 151"/>
              <a:gd name="T38" fmla="*/ 260 w 297"/>
              <a:gd name="T39" fmla="*/ 107 h 151"/>
              <a:gd name="T40" fmla="*/ 273 w 297"/>
              <a:gd name="T41" fmla="*/ 107 h 151"/>
              <a:gd name="T42" fmla="*/ 286 w 297"/>
              <a:gd name="T43" fmla="*/ 97 h 151"/>
              <a:gd name="T44" fmla="*/ 287 w 297"/>
              <a:gd name="T45" fmla="*/ 85 h 151"/>
              <a:gd name="T46" fmla="*/ 292 w 297"/>
              <a:gd name="T47" fmla="*/ 86 h 151"/>
              <a:gd name="T48" fmla="*/ 297 w 297"/>
              <a:gd name="T49" fmla="*/ 97 h 151"/>
              <a:gd name="T50" fmla="*/ 292 w 297"/>
              <a:gd name="T51" fmla="*/ 112 h 151"/>
              <a:gd name="T52" fmla="*/ 281 w 297"/>
              <a:gd name="T53" fmla="*/ 121 h 151"/>
              <a:gd name="T54" fmla="*/ 268 w 297"/>
              <a:gd name="T55" fmla="*/ 126 h 151"/>
              <a:gd name="T56" fmla="*/ 256 w 297"/>
              <a:gd name="T57" fmla="*/ 132 h 151"/>
              <a:gd name="T58" fmla="*/ 244 w 297"/>
              <a:gd name="T59" fmla="*/ 129 h 151"/>
              <a:gd name="T60" fmla="*/ 238 w 297"/>
              <a:gd name="T61" fmla="*/ 127 h 151"/>
              <a:gd name="T62" fmla="*/ 230 w 297"/>
              <a:gd name="T63" fmla="*/ 135 h 151"/>
              <a:gd name="T64" fmla="*/ 221 w 297"/>
              <a:gd name="T65" fmla="*/ 145 h 151"/>
              <a:gd name="T66" fmla="*/ 214 w 297"/>
              <a:gd name="T67" fmla="*/ 150 h 151"/>
              <a:gd name="T68" fmla="*/ 206 w 297"/>
              <a:gd name="T69" fmla="*/ 151 h 151"/>
              <a:gd name="T70" fmla="*/ 203 w 297"/>
              <a:gd name="T71" fmla="*/ 145 h 151"/>
              <a:gd name="T72" fmla="*/ 198 w 297"/>
              <a:gd name="T73" fmla="*/ 139 h 151"/>
              <a:gd name="T74" fmla="*/ 190 w 297"/>
              <a:gd name="T75" fmla="*/ 137 h 151"/>
              <a:gd name="T76" fmla="*/ 183 w 297"/>
              <a:gd name="T77" fmla="*/ 131 h 151"/>
              <a:gd name="T78" fmla="*/ 173 w 297"/>
              <a:gd name="T79" fmla="*/ 123 h 151"/>
              <a:gd name="T80" fmla="*/ 170 w 297"/>
              <a:gd name="T81" fmla="*/ 113 h 151"/>
              <a:gd name="T82" fmla="*/ 165 w 297"/>
              <a:gd name="T83" fmla="*/ 104 h 151"/>
              <a:gd name="T84" fmla="*/ 133 w 297"/>
              <a:gd name="T85" fmla="*/ 113 h 151"/>
              <a:gd name="T86" fmla="*/ 57 w 297"/>
              <a:gd name="T87" fmla="*/ 135 h 151"/>
              <a:gd name="T88" fmla="*/ 0 w 297"/>
              <a:gd name="T89" fmla="*/ 69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151"/>
              <a:gd name="T137" fmla="*/ 297 w 297"/>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151">
                <a:moveTo>
                  <a:pt x="0" y="69"/>
                </a:moveTo>
                <a:lnTo>
                  <a:pt x="25" y="61"/>
                </a:lnTo>
                <a:lnTo>
                  <a:pt x="47" y="54"/>
                </a:lnTo>
                <a:lnTo>
                  <a:pt x="71" y="50"/>
                </a:lnTo>
                <a:lnTo>
                  <a:pt x="89" y="45"/>
                </a:lnTo>
                <a:lnTo>
                  <a:pt x="103" y="38"/>
                </a:lnTo>
                <a:lnTo>
                  <a:pt x="121" y="35"/>
                </a:lnTo>
                <a:lnTo>
                  <a:pt x="135" y="31"/>
                </a:lnTo>
                <a:lnTo>
                  <a:pt x="144" y="31"/>
                </a:lnTo>
                <a:lnTo>
                  <a:pt x="151" y="27"/>
                </a:lnTo>
                <a:lnTo>
                  <a:pt x="159" y="23"/>
                </a:lnTo>
                <a:lnTo>
                  <a:pt x="173" y="7"/>
                </a:lnTo>
                <a:lnTo>
                  <a:pt x="179" y="0"/>
                </a:lnTo>
                <a:lnTo>
                  <a:pt x="186" y="5"/>
                </a:lnTo>
                <a:lnTo>
                  <a:pt x="192" y="10"/>
                </a:lnTo>
                <a:lnTo>
                  <a:pt x="200" y="16"/>
                </a:lnTo>
                <a:lnTo>
                  <a:pt x="205" y="21"/>
                </a:lnTo>
                <a:lnTo>
                  <a:pt x="211" y="24"/>
                </a:lnTo>
                <a:lnTo>
                  <a:pt x="210" y="27"/>
                </a:lnTo>
                <a:lnTo>
                  <a:pt x="206" y="32"/>
                </a:lnTo>
                <a:lnTo>
                  <a:pt x="203" y="35"/>
                </a:lnTo>
                <a:lnTo>
                  <a:pt x="202" y="40"/>
                </a:lnTo>
                <a:lnTo>
                  <a:pt x="200" y="46"/>
                </a:lnTo>
                <a:lnTo>
                  <a:pt x="198" y="50"/>
                </a:lnTo>
                <a:lnTo>
                  <a:pt x="195" y="50"/>
                </a:lnTo>
                <a:lnTo>
                  <a:pt x="194" y="64"/>
                </a:lnTo>
                <a:lnTo>
                  <a:pt x="197" y="65"/>
                </a:lnTo>
                <a:lnTo>
                  <a:pt x="203" y="65"/>
                </a:lnTo>
                <a:lnTo>
                  <a:pt x="210" y="67"/>
                </a:lnTo>
                <a:lnTo>
                  <a:pt x="214" y="67"/>
                </a:lnTo>
                <a:lnTo>
                  <a:pt x="219" y="72"/>
                </a:lnTo>
                <a:lnTo>
                  <a:pt x="224" y="78"/>
                </a:lnTo>
                <a:lnTo>
                  <a:pt x="224" y="86"/>
                </a:lnTo>
                <a:lnTo>
                  <a:pt x="230" y="89"/>
                </a:lnTo>
                <a:lnTo>
                  <a:pt x="235" y="91"/>
                </a:lnTo>
                <a:lnTo>
                  <a:pt x="240" y="99"/>
                </a:lnTo>
                <a:lnTo>
                  <a:pt x="241" y="104"/>
                </a:lnTo>
                <a:lnTo>
                  <a:pt x="246" y="107"/>
                </a:lnTo>
                <a:lnTo>
                  <a:pt x="251" y="107"/>
                </a:lnTo>
                <a:lnTo>
                  <a:pt x="260" y="107"/>
                </a:lnTo>
                <a:lnTo>
                  <a:pt x="268" y="108"/>
                </a:lnTo>
                <a:lnTo>
                  <a:pt x="273" y="107"/>
                </a:lnTo>
                <a:lnTo>
                  <a:pt x="279" y="104"/>
                </a:lnTo>
                <a:lnTo>
                  <a:pt x="286" y="97"/>
                </a:lnTo>
                <a:lnTo>
                  <a:pt x="287" y="89"/>
                </a:lnTo>
                <a:lnTo>
                  <a:pt x="287" y="85"/>
                </a:lnTo>
                <a:lnTo>
                  <a:pt x="289" y="83"/>
                </a:lnTo>
                <a:lnTo>
                  <a:pt x="292" y="86"/>
                </a:lnTo>
                <a:lnTo>
                  <a:pt x="295" y="91"/>
                </a:lnTo>
                <a:lnTo>
                  <a:pt x="297" y="97"/>
                </a:lnTo>
                <a:lnTo>
                  <a:pt x="297" y="104"/>
                </a:lnTo>
                <a:lnTo>
                  <a:pt x="292" y="112"/>
                </a:lnTo>
                <a:lnTo>
                  <a:pt x="287" y="116"/>
                </a:lnTo>
                <a:lnTo>
                  <a:pt x="281" y="121"/>
                </a:lnTo>
                <a:lnTo>
                  <a:pt x="275" y="123"/>
                </a:lnTo>
                <a:lnTo>
                  <a:pt x="268" y="126"/>
                </a:lnTo>
                <a:lnTo>
                  <a:pt x="260" y="129"/>
                </a:lnTo>
                <a:lnTo>
                  <a:pt x="256" y="132"/>
                </a:lnTo>
                <a:lnTo>
                  <a:pt x="249" y="132"/>
                </a:lnTo>
                <a:lnTo>
                  <a:pt x="244" y="129"/>
                </a:lnTo>
                <a:lnTo>
                  <a:pt x="240" y="129"/>
                </a:lnTo>
                <a:lnTo>
                  <a:pt x="238" y="127"/>
                </a:lnTo>
                <a:lnTo>
                  <a:pt x="233" y="131"/>
                </a:lnTo>
                <a:lnTo>
                  <a:pt x="230" y="135"/>
                </a:lnTo>
                <a:lnTo>
                  <a:pt x="227" y="140"/>
                </a:lnTo>
                <a:lnTo>
                  <a:pt x="221" y="145"/>
                </a:lnTo>
                <a:lnTo>
                  <a:pt x="219" y="147"/>
                </a:lnTo>
                <a:lnTo>
                  <a:pt x="214" y="150"/>
                </a:lnTo>
                <a:lnTo>
                  <a:pt x="213" y="151"/>
                </a:lnTo>
                <a:lnTo>
                  <a:pt x="206" y="151"/>
                </a:lnTo>
                <a:lnTo>
                  <a:pt x="203" y="148"/>
                </a:lnTo>
                <a:lnTo>
                  <a:pt x="203" y="145"/>
                </a:lnTo>
                <a:lnTo>
                  <a:pt x="202" y="142"/>
                </a:lnTo>
                <a:lnTo>
                  <a:pt x="198" y="139"/>
                </a:lnTo>
                <a:lnTo>
                  <a:pt x="194" y="139"/>
                </a:lnTo>
                <a:lnTo>
                  <a:pt x="190" y="137"/>
                </a:lnTo>
                <a:lnTo>
                  <a:pt x="189" y="132"/>
                </a:lnTo>
                <a:lnTo>
                  <a:pt x="183" y="131"/>
                </a:lnTo>
                <a:lnTo>
                  <a:pt x="178" y="129"/>
                </a:lnTo>
                <a:lnTo>
                  <a:pt x="173" y="123"/>
                </a:lnTo>
                <a:lnTo>
                  <a:pt x="171" y="119"/>
                </a:lnTo>
                <a:lnTo>
                  <a:pt x="170" y="113"/>
                </a:lnTo>
                <a:lnTo>
                  <a:pt x="167" y="107"/>
                </a:lnTo>
                <a:lnTo>
                  <a:pt x="165" y="104"/>
                </a:lnTo>
                <a:lnTo>
                  <a:pt x="162" y="104"/>
                </a:lnTo>
                <a:lnTo>
                  <a:pt x="133" y="113"/>
                </a:lnTo>
                <a:lnTo>
                  <a:pt x="97" y="126"/>
                </a:lnTo>
                <a:lnTo>
                  <a:pt x="57" y="135"/>
                </a:lnTo>
                <a:lnTo>
                  <a:pt x="0" y="151"/>
                </a:lnTo>
                <a:lnTo>
                  <a:pt x="0" y="69"/>
                </a:lnTo>
                <a:close/>
              </a:path>
            </a:pathLst>
          </a:custGeom>
          <a:solidFill>
            <a:srgbClr val="336699"/>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76" name="Freeform 62"/>
          <p:cNvSpPr>
            <a:spLocks/>
          </p:cNvSpPr>
          <p:nvPr/>
        </p:nvSpPr>
        <p:spPr bwMode="auto">
          <a:xfrm>
            <a:off x="6792103" y="2398239"/>
            <a:ext cx="195650" cy="380505"/>
          </a:xfrm>
          <a:custGeom>
            <a:avLst/>
            <a:gdLst>
              <a:gd name="T0" fmla="*/ 134 w 145"/>
              <a:gd name="T1" fmla="*/ 0 h 282"/>
              <a:gd name="T2" fmla="*/ 139 w 145"/>
              <a:gd name="T3" fmla="*/ 8 h 282"/>
              <a:gd name="T4" fmla="*/ 136 w 145"/>
              <a:gd name="T5" fmla="*/ 21 h 282"/>
              <a:gd name="T6" fmla="*/ 137 w 145"/>
              <a:gd name="T7" fmla="*/ 32 h 282"/>
              <a:gd name="T8" fmla="*/ 145 w 145"/>
              <a:gd name="T9" fmla="*/ 42 h 282"/>
              <a:gd name="T10" fmla="*/ 142 w 145"/>
              <a:gd name="T11" fmla="*/ 58 h 282"/>
              <a:gd name="T12" fmla="*/ 134 w 145"/>
              <a:gd name="T13" fmla="*/ 70 h 282"/>
              <a:gd name="T14" fmla="*/ 126 w 145"/>
              <a:gd name="T15" fmla="*/ 81 h 282"/>
              <a:gd name="T16" fmla="*/ 118 w 145"/>
              <a:gd name="T17" fmla="*/ 89 h 282"/>
              <a:gd name="T18" fmla="*/ 123 w 145"/>
              <a:gd name="T19" fmla="*/ 101 h 282"/>
              <a:gd name="T20" fmla="*/ 123 w 145"/>
              <a:gd name="T21" fmla="*/ 116 h 282"/>
              <a:gd name="T22" fmla="*/ 123 w 145"/>
              <a:gd name="T23" fmla="*/ 131 h 282"/>
              <a:gd name="T24" fmla="*/ 118 w 145"/>
              <a:gd name="T25" fmla="*/ 150 h 282"/>
              <a:gd name="T26" fmla="*/ 115 w 145"/>
              <a:gd name="T27" fmla="*/ 163 h 282"/>
              <a:gd name="T28" fmla="*/ 113 w 145"/>
              <a:gd name="T29" fmla="*/ 177 h 282"/>
              <a:gd name="T30" fmla="*/ 116 w 145"/>
              <a:gd name="T31" fmla="*/ 196 h 282"/>
              <a:gd name="T32" fmla="*/ 120 w 145"/>
              <a:gd name="T33" fmla="*/ 210 h 282"/>
              <a:gd name="T34" fmla="*/ 123 w 145"/>
              <a:gd name="T35" fmla="*/ 224 h 282"/>
              <a:gd name="T36" fmla="*/ 124 w 145"/>
              <a:gd name="T37" fmla="*/ 236 h 282"/>
              <a:gd name="T38" fmla="*/ 120 w 145"/>
              <a:gd name="T39" fmla="*/ 244 h 282"/>
              <a:gd name="T40" fmla="*/ 123 w 145"/>
              <a:gd name="T41" fmla="*/ 253 h 282"/>
              <a:gd name="T42" fmla="*/ 126 w 145"/>
              <a:gd name="T43" fmla="*/ 259 h 282"/>
              <a:gd name="T44" fmla="*/ 69 w 145"/>
              <a:gd name="T45" fmla="*/ 282 h 282"/>
              <a:gd name="T46" fmla="*/ 61 w 145"/>
              <a:gd name="T47" fmla="*/ 267 h 282"/>
              <a:gd name="T48" fmla="*/ 62 w 145"/>
              <a:gd name="T49" fmla="*/ 259 h 282"/>
              <a:gd name="T50" fmla="*/ 59 w 145"/>
              <a:gd name="T51" fmla="*/ 250 h 282"/>
              <a:gd name="T52" fmla="*/ 56 w 145"/>
              <a:gd name="T53" fmla="*/ 234 h 282"/>
              <a:gd name="T54" fmla="*/ 54 w 145"/>
              <a:gd name="T55" fmla="*/ 223 h 282"/>
              <a:gd name="T56" fmla="*/ 54 w 145"/>
              <a:gd name="T57" fmla="*/ 210 h 282"/>
              <a:gd name="T58" fmla="*/ 50 w 145"/>
              <a:gd name="T59" fmla="*/ 196 h 282"/>
              <a:gd name="T60" fmla="*/ 40 w 145"/>
              <a:gd name="T61" fmla="*/ 190 h 282"/>
              <a:gd name="T62" fmla="*/ 31 w 145"/>
              <a:gd name="T63" fmla="*/ 186 h 282"/>
              <a:gd name="T64" fmla="*/ 34 w 145"/>
              <a:gd name="T65" fmla="*/ 177 h 282"/>
              <a:gd name="T66" fmla="*/ 27 w 145"/>
              <a:gd name="T67" fmla="*/ 159 h 282"/>
              <a:gd name="T68" fmla="*/ 20 w 145"/>
              <a:gd name="T69" fmla="*/ 150 h 282"/>
              <a:gd name="T70" fmla="*/ 18 w 145"/>
              <a:gd name="T71" fmla="*/ 132 h 282"/>
              <a:gd name="T72" fmla="*/ 18 w 145"/>
              <a:gd name="T73" fmla="*/ 112 h 282"/>
              <a:gd name="T74" fmla="*/ 18 w 145"/>
              <a:gd name="T75" fmla="*/ 99 h 282"/>
              <a:gd name="T76" fmla="*/ 12 w 145"/>
              <a:gd name="T77" fmla="*/ 86 h 282"/>
              <a:gd name="T78" fmla="*/ 10 w 145"/>
              <a:gd name="T79" fmla="*/ 62 h 282"/>
              <a:gd name="T80" fmla="*/ 0 w 145"/>
              <a:gd name="T81" fmla="*/ 42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5"/>
              <a:gd name="T124" fmla="*/ 0 h 282"/>
              <a:gd name="T125" fmla="*/ 145 w 145"/>
              <a:gd name="T126" fmla="*/ 282 h 2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5" h="282">
                <a:moveTo>
                  <a:pt x="0" y="42"/>
                </a:moveTo>
                <a:lnTo>
                  <a:pt x="134" y="0"/>
                </a:lnTo>
                <a:lnTo>
                  <a:pt x="139" y="4"/>
                </a:lnTo>
                <a:lnTo>
                  <a:pt x="139" y="8"/>
                </a:lnTo>
                <a:lnTo>
                  <a:pt x="139" y="16"/>
                </a:lnTo>
                <a:lnTo>
                  <a:pt x="136" y="21"/>
                </a:lnTo>
                <a:lnTo>
                  <a:pt x="134" y="27"/>
                </a:lnTo>
                <a:lnTo>
                  <a:pt x="137" y="32"/>
                </a:lnTo>
                <a:lnTo>
                  <a:pt x="142" y="37"/>
                </a:lnTo>
                <a:lnTo>
                  <a:pt x="145" y="42"/>
                </a:lnTo>
                <a:lnTo>
                  <a:pt x="145" y="48"/>
                </a:lnTo>
                <a:lnTo>
                  <a:pt x="142" y="58"/>
                </a:lnTo>
                <a:lnTo>
                  <a:pt x="139" y="66"/>
                </a:lnTo>
                <a:lnTo>
                  <a:pt x="134" y="70"/>
                </a:lnTo>
                <a:lnTo>
                  <a:pt x="129" y="77"/>
                </a:lnTo>
                <a:lnTo>
                  <a:pt x="126" y="81"/>
                </a:lnTo>
                <a:lnTo>
                  <a:pt x="121" y="85"/>
                </a:lnTo>
                <a:lnTo>
                  <a:pt x="118" y="89"/>
                </a:lnTo>
                <a:lnTo>
                  <a:pt x="120" y="97"/>
                </a:lnTo>
                <a:lnTo>
                  <a:pt x="123" y="101"/>
                </a:lnTo>
                <a:lnTo>
                  <a:pt x="124" y="107"/>
                </a:lnTo>
                <a:lnTo>
                  <a:pt x="123" y="116"/>
                </a:lnTo>
                <a:lnTo>
                  <a:pt x="123" y="126"/>
                </a:lnTo>
                <a:lnTo>
                  <a:pt x="123" y="131"/>
                </a:lnTo>
                <a:lnTo>
                  <a:pt x="120" y="142"/>
                </a:lnTo>
                <a:lnTo>
                  <a:pt x="118" y="150"/>
                </a:lnTo>
                <a:lnTo>
                  <a:pt x="118" y="159"/>
                </a:lnTo>
                <a:lnTo>
                  <a:pt x="115" y="163"/>
                </a:lnTo>
                <a:lnTo>
                  <a:pt x="115" y="169"/>
                </a:lnTo>
                <a:lnTo>
                  <a:pt x="113" y="177"/>
                </a:lnTo>
                <a:lnTo>
                  <a:pt x="116" y="185"/>
                </a:lnTo>
                <a:lnTo>
                  <a:pt x="116" y="196"/>
                </a:lnTo>
                <a:lnTo>
                  <a:pt x="118" y="204"/>
                </a:lnTo>
                <a:lnTo>
                  <a:pt x="120" y="210"/>
                </a:lnTo>
                <a:lnTo>
                  <a:pt x="121" y="218"/>
                </a:lnTo>
                <a:lnTo>
                  <a:pt x="123" y="224"/>
                </a:lnTo>
                <a:lnTo>
                  <a:pt x="123" y="232"/>
                </a:lnTo>
                <a:lnTo>
                  <a:pt x="124" y="236"/>
                </a:lnTo>
                <a:lnTo>
                  <a:pt x="123" y="240"/>
                </a:lnTo>
                <a:lnTo>
                  <a:pt x="120" y="244"/>
                </a:lnTo>
                <a:lnTo>
                  <a:pt x="121" y="248"/>
                </a:lnTo>
                <a:lnTo>
                  <a:pt x="123" y="253"/>
                </a:lnTo>
                <a:lnTo>
                  <a:pt x="124" y="256"/>
                </a:lnTo>
                <a:lnTo>
                  <a:pt x="126" y="259"/>
                </a:lnTo>
                <a:lnTo>
                  <a:pt x="128" y="264"/>
                </a:lnTo>
                <a:lnTo>
                  <a:pt x="69" y="282"/>
                </a:lnTo>
                <a:lnTo>
                  <a:pt x="62" y="272"/>
                </a:lnTo>
                <a:lnTo>
                  <a:pt x="61" y="267"/>
                </a:lnTo>
                <a:lnTo>
                  <a:pt x="62" y="264"/>
                </a:lnTo>
                <a:lnTo>
                  <a:pt x="62" y="259"/>
                </a:lnTo>
                <a:lnTo>
                  <a:pt x="61" y="256"/>
                </a:lnTo>
                <a:lnTo>
                  <a:pt x="59" y="250"/>
                </a:lnTo>
                <a:lnTo>
                  <a:pt x="56" y="244"/>
                </a:lnTo>
                <a:lnTo>
                  <a:pt x="56" y="234"/>
                </a:lnTo>
                <a:lnTo>
                  <a:pt x="56" y="229"/>
                </a:lnTo>
                <a:lnTo>
                  <a:pt x="54" y="223"/>
                </a:lnTo>
                <a:lnTo>
                  <a:pt x="54" y="217"/>
                </a:lnTo>
                <a:lnTo>
                  <a:pt x="54" y="210"/>
                </a:lnTo>
                <a:lnTo>
                  <a:pt x="51" y="201"/>
                </a:lnTo>
                <a:lnTo>
                  <a:pt x="50" y="196"/>
                </a:lnTo>
                <a:lnTo>
                  <a:pt x="45" y="191"/>
                </a:lnTo>
                <a:lnTo>
                  <a:pt x="40" y="190"/>
                </a:lnTo>
                <a:lnTo>
                  <a:pt x="35" y="190"/>
                </a:lnTo>
                <a:lnTo>
                  <a:pt x="31" y="186"/>
                </a:lnTo>
                <a:lnTo>
                  <a:pt x="32" y="182"/>
                </a:lnTo>
                <a:lnTo>
                  <a:pt x="34" y="177"/>
                </a:lnTo>
                <a:lnTo>
                  <a:pt x="31" y="169"/>
                </a:lnTo>
                <a:lnTo>
                  <a:pt x="27" y="159"/>
                </a:lnTo>
                <a:lnTo>
                  <a:pt x="24" y="153"/>
                </a:lnTo>
                <a:lnTo>
                  <a:pt x="20" y="150"/>
                </a:lnTo>
                <a:lnTo>
                  <a:pt x="18" y="142"/>
                </a:lnTo>
                <a:lnTo>
                  <a:pt x="18" y="132"/>
                </a:lnTo>
                <a:lnTo>
                  <a:pt x="18" y="123"/>
                </a:lnTo>
                <a:lnTo>
                  <a:pt x="18" y="112"/>
                </a:lnTo>
                <a:lnTo>
                  <a:pt x="20" y="104"/>
                </a:lnTo>
                <a:lnTo>
                  <a:pt x="18" y="99"/>
                </a:lnTo>
                <a:lnTo>
                  <a:pt x="15" y="91"/>
                </a:lnTo>
                <a:lnTo>
                  <a:pt x="12" y="86"/>
                </a:lnTo>
                <a:lnTo>
                  <a:pt x="8" y="80"/>
                </a:lnTo>
                <a:lnTo>
                  <a:pt x="10" y="62"/>
                </a:lnTo>
                <a:lnTo>
                  <a:pt x="2" y="58"/>
                </a:lnTo>
                <a:lnTo>
                  <a:pt x="0" y="42"/>
                </a:lnTo>
                <a:close/>
              </a:path>
            </a:pathLst>
          </a:custGeom>
          <a:solidFill>
            <a:schemeClr val="bg1"/>
          </a:solidFill>
          <a:ln w="3175">
            <a:solidFill>
              <a:schemeClr val="tx1"/>
            </a:solidFill>
            <a:prstDash val="sysDot"/>
            <a:round/>
            <a:headEnd/>
            <a:tailEnd/>
          </a:ln>
        </p:spPr>
        <p:txBody>
          <a:bodyPr lIns="91418" tIns="45709" rIns="91418" bIns="45709"/>
          <a:lstStyle/>
          <a:p>
            <a:pPr defTabSz="914186"/>
            <a:endParaRPr lang="en-US" sz="900" dirty="0">
              <a:solidFill>
                <a:srgbClr val="000000"/>
              </a:solidFill>
              <a:latin typeface="+mj-lt"/>
            </a:endParaRPr>
          </a:p>
        </p:txBody>
      </p:sp>
      <p:sp>
        <p:nvSpPr>
          <p:cNvPr id="77" name="Freeform 63"/>
          <p:cNvSpPr>
            <a:spLocks/>
          </p:cNvSpPr>
          <p:nvPr/>
        </p:nvSpPr>
        <p:spPr bwMode="auto">
          <a:xfrm>
            <a:off x="6944575" y="2345615"/>
            <a:ext cx="188903" cy="408840"/>
          </a:xfrm>
          <a:custGeom>
            <a:avLst/>
            <a:gdLst>
              <a:gd name="T0" fmla="*/ 23 w 140"/>
              <a:gd name="T1" fmla="*/ 28 h 303"/>
              <a:gd name="T2" fmla="*/ 24 w 140"/>
              <a:gd name="T3" fmla="*/ 14 h 303"/>
              <a:gd name="T4" fmla="*/ 32 w 140"/>
              <a:gd name="T5" fmla="*/ 8 h 303"/>
              <a:gd name="T6" fmla="*/ 38 w 140"/>
              <a:gd name="T7" fmla="*/ 3 h 303"/>
              <a:gd name="T8" fmla="*/ 46 w 140"/>
              <a:gd name="T9" fmla="*/ 0 h 303"/>
              <a:gd name="T10" fmla="*/ 51 w 140"/>
              <a:gd name="T11" fmla="*/ 8 h 303"/>
              <a:gd name="T12" fmla="*/ 56 w 140"/>
              <a:gd name="T13" fmla="*/ 24 h 303"/>
              <a:gd name="T14" fmla="*/ 64 w 140"/>
              <a:gd name="T15" fmla="*/ 44 h 303"/>
              <a:gd name="T16" fmla="*/ 72 w 140"/>
              <a:gd name="T17" fmla="*/ 70 h 303"/>
              <a:gd name="T18" fmla="*/ 80 w 140"/>
              <a:gd name="T19" fmla="*/ 95 h 303"/>
              <a:gd name="T20" fmla="*/ 86 w 140"/>
              <a:gd name="T21" fmla="*/ 117 h 303"/>
              <a:gd name="T22" fmla="*/ 94 w 140"/>
              <a:gd name="T23" fmla="*/ 140 h 303"/>
              <a:gd name="T24" fmla="*/ 102 w 140"/>
              <a:gd name="T25" fmla="*/ 163 h 303"/>
              <a:gd name="T26" fmla="*/ 108 w 140"/>
              <a:gd name="T27" fmla="*/ 182 h 303"/>
              <a:gd name="T28" fmla="*/ 115 w 140"/>
              <a:gd name="T29" fmla="*/ 198 h 303"/>
              <a:gd name="T30" fmla="*/ 129 w 140"/>
              <a:gd name="T31" fmla="*/ 214 h 303"/>
              <a:gd name="T32" fmla="*/ 139 w 140"/>
              <a:gd name="T33" fmla="*/ 229 h 303"/>
              <a:gd name="T34" fmla="*/ 140 w 140"/>
              <a:gd name="T35" fmla="*/ 248 h 303"/>
              <a:gd name="T36" fmla="*/ 134 w 140"/>
              <a:gd name="T37" fmla="*/ 254 h 303"/>
              <a:gd name="T38" fmla="*/ 123 w 140"/>
              <a:gd name="T39" fmla="*/ 263 h 303"/>
              <a:gd name="T40" fmla="*/ 112 w 140"/>
              <a:gd name="T41" fmla="*/ 278 h 303"/>
              <a:gd name="T42" fmla="*/ 99 w 140"/>
              <a:gd name="T43" fmla="*/ 281 h 303"/>
              <a:gd name="T44" fmla="*/ 72 w 140"/>
              <a:gd name="T45" fmla="*/ 287 h 303"/>
              <a:gd name="T46" fmla="*/ 10 w 140"/>
              <a:gd name="T47" fmla="*/ 294 h 303"/>
              <a:gd name="T48" fmla="*/ 7 w 140"/>
              <a:gd name="T49" fmla="*/ 283 h 303"/>
              <a:gd name="T50" fmla="*/ 11 w 140"/>
              <a:gd name="T51" fmla="*/ 275 h 303"/>
              <a:gd name="T52" fmla="*/ 10 w 140"/>
              <a:gd name="T53" fmla="*/ 263 h 303"/>
              <a:gd name="T54" fmla="*/ 7 w 140"/>
              <a:gd name="T55" fmla="*/ 246 h 303"/>
              <a:gd name="T56" fmla="*/ 3 w 140"/>
              <a:gd name="T57" fmla="*/ 235 h 303"/>
              <a:gd name="T58" fmla="*/ 3 w 140"/>
              <a:gd name="T59" fmla="*/ 225 h 303"/>
              <a:gd name="T60" fmla="*/ 0 w 140"/>
              <a:gd name="T61" fmla="*/ 216 h 303"/>
              <a:gd name="T62" fmla="*/ 2 w 140"/>
              <a:gd name="T63" fmla="*/ 205 h 303"/>
              <a:gd name="T64" fmla="*/ 5 w 140"/>
              <a:gd name="T65" fmla="*/ 189 h 303"/>
              <a:gd name="T66" fmla="*/ 10 w 140"/>
              <a:gd name="T67" fmla="*/ 174 h 303"/>
              <a:gd name="T68" fmla="*/ 11 w 140"/>
              <a:gd name="T69" fmla="*/ 157 h 303"/>
              <a:gd name="T70" fmla="*/ 11 w 140"/>
              <a:gd name="T71" fmla="*/ 141 h 303"/>
              <a:gd name="T72" fmla="*/ 7 w 140"/>
              <a:gd name="T73" fmla="*/ 133 h 303"/>
              <a:gd name="T74" fmla="*/ 8 w 140"/>
              <a:gd name="T75" fmla="*/ 124 h 303"/>
              <a:gd name="T76" fmla="*/ 18 w 140"/>
              <a:gd name="T77" fmla="*/ 113 h 303"/>
              <a:gd name="T78" fmla="*/ 26 w 140"/>
              <a:gd name="T79" fmla="*/ 105 h 303"/>
              <a:gd name="T80" fmla="*/ 32 w 140"/>
              <a:gd name="T81" fmla="*/ 89 h 303"/>
              <a:gd name="T82" fmla="*/ 32 w 140"/>
              <a:gd name="T83" fmla="*/ 81 h 303"/>
              <a:gd name="T84" fmla="*/ 24 w 140"/>
              <a:gd name="T85" fmla="*/ 71 h 303"/>
              <a:gd name="T86" fmla="*/ 21 w 140"/>
              <a:gd name="T87" fmla="*/ 63 h 303"/>
              <a:gd name="T88" fmla="*/ 26 w 140"/>
              <a:gd name="T89" fmla="*/ 57 h 303"/>
              <a:gd name="T90" fmla="*/ 27 w 140"/>
              <a:gd name="T91" fmla="*/ 46 h 303"/>
              <a:gd name="T92" fmla="*/ 23 w 140"/>
              <a:gd name="T93" fmla="*/ 36 h 3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
              <a:gd name="T142" fmla="*/ 0 h 303"/>
              <a:gd name="T143" fmla="*/ 140 w 140"/>
              <a:gd name="T144" fmla="*/ 303 h 3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 h="303">
                <a:moveTo>
                  <a:pt x="23" y="36"/>
                </a:moveTo>
                <a:lnTo>
                  <a:pt x="23" y="28"/>
                </a:lnTo>
                <a:lnTo>
                  <a:pt x="23" y="19"/>
                </a:lnTo>
                <a:lnTo>
                  <a:pt x="24" y="14"/>
                </a:lnTo>
                <a:lnTo>
                  <a:pt x="27" y="11"/>
                </a:lnTo>
                <a:lnTo>
                  <a:pt x="32" y="8"/>
                </a:lnTo>
                <a:lnTo>
                  <a:pt x="35" y="5"/>
                </a:lnTo>
                <a:lnTo>
                  <a:pt x="38" y="3"/>
                </a:lnTo>
                <a:lnTo>
                  <a:pt x="43" y="1"/>
                </a:lnTo>
                <a:lnTo>
                  <a:pt x="46" y="0"/>
                </a:lnTo>
                <a:lnTo>
                  <a:pt x="50" y="0"/>
                </a:lnTo>
                <a:lnTo>
                  <a:pt x="51" y="8"/>
                </a:lnTo>
                <a:lnTo>
                  <a:pt x="53" y="14"/>
                </a:lnTo>
                <a:lnTo>
                  <a:pt x="56" y="24"/>
                </a:lnTo>
                <a:lnTo>
                  <a:pt x="59" y="35"/>
                </a:lnTo>
                <a:lnTo>
                  <a:pt x="64" y="44"/>
                </a:lnTo>
                <a:lnTo>
                  <a:pt x="69" y="59"/>
                </a:lnTo>
                <a:lnTo>
                  <a:pt x="72" y="70"/>
                </a:lnTo>
                <a:lnTo>
                  <a:pt x="77" y="81"/>
                </a:lnTo>
                <a:lnTo>
                  <a:pt x="80" y="95"/>
                </a:lnTo>
                <a:lnTo>
                  <a:pt x="86" y="106"/>
                </a:lnTo>
                <a:lnTo>
                  <a:pt x="86" y="117"/>
                </a:lnTo>
                <a:lnTo>
                  <a:pt x="91" y="127"/>
                </a:lnTo>
                <a:lnTo>
                  <a:pt x="94" y="140"/>
                </a:lnTo>
                <a:lnTo>
                  <a:pt x="96" y="149"/>
                </a:lnTo>
                <a:lnTo>
                  <a:pt x="102" y="163"/>
                </a:lnTo>
                <a:lnTo>
                  <a:pt x="105" y="171"/>
                </a:lnTo>
                <a:lnTo>
                  <a:pt x="108" y="182"/>
                </a:lnTo>
                <a:lnTo>
                  <a:pt x="112" y="194"/>
                </a:lnTo>
                <a:lnTo>
                  <a:pt x="115" y="198"/>
                </a:lnTo>
                <a:lnTo>
                  <a:pt x="121" y="206"/>
                </a:lnTo>
                <a:lnTo>
                  <a:pt x="129" y="214"/>
                </a:lnTo>
                <a:lnTo>
                  <a:pt x="134" y="219"/>
                </a:lnTo>
                <a:lnTo>
                  <a:pt x="139" y="229"/>
                </a:lnTo>
                <a:lnTo>
                  <a:pt x="140" y="236"/>
                </a:lnTo>
                <a:lnTo>
                  <a:pt x="140" y="248"/>
                </a:lnTo>
                <a:lnTo>
                  <a:pt x="137" y="251"/>
                </a:lnTo>
                <a:lnTo>
                  <a:pt x="134" y="254"/>
                </a:lnTo>
                <a:lnTo>
                  <a:pt x="129" y="259"/>
                </a:lnTo>
                <a:lnTo>
                  <a:pt x="123" y="263"/>
                </a:lnTo>
                <a:lnTo>
                  <a:pt x="116" y="273"/>
                </a:lnTo>
                <a:lnTo>
                  <a:pt x="112" y="278"/>
                </a:lnTo>
                <a:lnTo>
                  <a:pt x="105" y="279"/>
                </a:lnTo>
                <a:lnTo>
                  <a:pt x="99" y="281"/>
                </a:lnTo>
                <a:lnTo>
                  <a:pt x="86" y="283"/>
                </a:lnTo>
                <a:lnTo>
                  <a:pt x="72" y="287"/>
                </a:lnTo>
                <a:lnTo>
                  <a:pt x="15" y="303"/>
                </a:lnTo>
                <a:lnTo>
                  <a:pt x="10" y="294"/>
                </a:lnTo>
                <a:lnTo>
                  <a:pt x="8" y="287"/>
                </a:lnTo>
                <a:lnTo>
                  <a:pt x="7" y="283"/>
                </a:lnTo>
                <a:lnTo>
                  <a:pt x="10" y="279"/>
                </a:lnTo>
                <a:lnTo>
                  <a:pt x="11" y="275"/>
                </a:lnTo>
                <a:lnTo>
                  <a:pt x="10" y="270"/>
                </a:lnTo>
                <a:lnTo>
                  <a:pt x="10" y="263"/>
                </a:lnTo>
                <a:lnTo>
                  <a:pt x="10" y="259"/>
                </a:lnTo>
                <a:lnTo>
                  <a:pt x="7" y="246"/>
                </a:lnTo>
                <a:lnTo>
                  <a:pt x="5" y="238"/>
                </a:lnTo>
                <a:lnTo>
                  <a:pt x="3" y="235"/>
                </a:lnTo>
                <a:lnTo>
                  <a:pt x="3" y="232"/>
                </a:lnTo>
                <a:lnTo>
                  <a:pt x="3" y="225"/>
                </a:lnTo>
                <a:lnTo>
                  <a:pt x="2" y="221"/>
                </a:lnTo>
                <a:lnTo>
                  <a:pt x="0" y="216"/>
                </a:lnTo>
                <a:lnTo>
                  <a:pt x="2" y="208"/>
                </a:lnTo>
                <a:lnTo>
                  <a:pt x="2" y="205"/>
                </a:lnTo>
                <a:lnTo>
                  <a:pt x="5" y="198"/>
                </a:lnTo>
                <a:lnTo>
                  <a:pt x="5" y="189"/>
                </a:lnTo>
                <a:lnTo>
                  <a:pt x="7" y="179"/>
                </a:lnTo>
                <a:lnTo>
                  <a:pt x="10" y="174"/>
                </a:lnTo>
                <a:lnTo>
                  <a:pt x="11" y="165"/>
                </a:lnTo>
                <a:lnTo>
                  <a:pt x="11" y="157"/>
                </a:lnTo>
                <a:lnTo>
                  <a:pt x="11" y="149"/>
                </a:lnTo>
                <a:lnTo>
                  <a:pt x="11" y="141"/>
                </a:lnTo>
                <a:lnTo>
                  <a:pt x="8" y="136"/>
                </a:lnTo>
                <a:lnTo>
                  <a:pt x="7" y="133"/>
                </a:lnTo>
                <a:lnTo>
                  <a:pt x="5" y="128"/>
                </a:lnTo>
                <a:lnTo>
                  <a:pt x="8" y="124"/>
                </a:lnTo>
                <a:lnTo>
                  <a:pt x="11" y="120"/>
                </a:lnTo>
                <a:lnTo>
                  <a:pt x="18" y="113"/>
                </a:lnTo>
                <a:lnTo>
                  <a:pt x="21" y="108"/>
                </a:lnTo>
                <a:lnTo>
                  <a:pt x="26" y="105"/>
                </a:lnTo>
                <a:lnTo>
                  <a:pt x="29" y="97"/>
                </a:lnTo>
                <a:lnTo>
                  <a:pt x="32" y="89"/>
                </a:lnTo>
                <a:lnTo>
                  <a:pt x="32" y="82"/>
                </a:lnTo>
                <a:lnTo>
                  <a:pt x="32" y="81"/>
                </a:lnTo>
                <a:lnTo>
                  <a:pt x="29" y="76"/>
                </a:lnTo>
                <a:lnTo>
                  <a:pt x="24" y="71"/>
                </a:lnTo>
                <a:lnTo>
                  <a:pt x="21" y="68"/>
                </a:lnTo>
                <a:lnTo>
                  <a:pt x="21" y="63"/>
                </a:lnTo>
                <a:lnTo>
                  <a:pt x="23" y="60"/>
                </a:lnTo>
                <a:lnTo>
                  <a:pt x="26" y="57"/>
                </a:lnTo>
                <a:lnTo>
                  <a:pt x="27" y="52"/>
                </a:lnTo>
                <a:lnTo>
                  <a:pt x="27" y="46"/>
                </a:lnTo>
                <a:lnTo>
                  <a:pt x="26" y="43"/>
                </a:lnTo>
                <a:lnTo>
                  <a:pt x="23" y="36"/>
                </a:lnTo>
                <a:close/>
              </a:path>
            </a:pathLst>
          </a:custGeom>
          <a:solidFill>
            <a:srgbClr val="336699"/>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78" name="Freeform 64"/>
          <p:cNvSpPr>
            <a:spLocks/>
          </p:cNvSpPr>
          <p:nvPr/>
        </p:nvSpPr>
        <p:spPr bwMode="auto">
          <a:xfrm>
            <a:off x="7012042" y="1955664"/>
            <a:ext cx="430429" cy="698941"/>
          </a:xfrm>
          <a:custGeom>
            <a:avLst/>
            <a:gdLst>
              <a:gd name="T0" fmla="*/ 19 w 319"/>
              <a:gd name="T1" fmla="*/ 274 h 518"/>
              <a:gd name="T2" fmla="*/ 38 w 319"/>
              <a:gd name="T3" fmla="*/ 233 h 518"/>
              <a:gd name="T4" fmla="*/ 34 w 319"/>
              <a:gd name="T5" fmla="*/ 192 h 518"/>
              <a:gd name="T6" fmla="*/ 31 w 319"/>
              <a:gd name="T7" fmla="*/ 151 h 518"/>
              <a:gd name="T8" fmla="*/ 27 w 319"/>
              <a:gd name="T9" fmla="*/ 116 h 518"/>
              <a:gd name="T10" fmla="*/ 34 w 319"/>
              <a:gd name="T11" fmla="*/ 63 h 518"/>
              <a:gd name="T12" fmla="*/ 41 w 319"/>
              <a:gd name="T13" fmla="*/ 35 h 518"/>
              <a:gd name="T14" fmla="*/ 55 w 319"/>
              <a:gd name="T15" fmla="*/ 14 h 518"/>
              <a:gd name="T16" fmla="*/ 76 w 319"/>
              <a:gd name="T17" fmla="*/ 30 h 518"/>
              <a:gd name="T18" fmla="*/ 104 w 319"/>
              <a:gd name="T19" fmla="*/ 31 h 518"/>
              <a:gd name="T20" fmla="*/ 120 w 319"/>
              <a:gd name="T21" fmla="*/ 12 h 518"/>
              <a:gd name="T22" fmla="*/ 135 w 319"/>
              <a:gd name="T23" fmla="*/ 0 h 518"/>
              <a:gd name="T24" fmla="*/ 160 w 319"/>
              <a:gd name="T25" fmla="*/ 14 h 518"/>
              <a:gd name="T26" fmla="*/ 179 w 319"/>
              <a:gd name="T27" fmla="*/ 30 h 518"/>
              <a:gd name="T28" fmla="*/ 192 w 319"/>
              <a:gd name="T29" fmla="*/ 71 h 518"/>
              <a:gd name="T30" fmla="*/ 206 w 319"/>
              <a:gd name="T31" fmla="*/ 109 h 518"/>
              <a:gd name="T32" fmla="*/ 217 w 319"/>
              <a:gd name="T33" fmla="*/ 144 h 518"/>
              <a:gd name="T34" fmla="*/ 225 w 319"/>
              <a:gd name="T35" fmla="*/ 170 h 518"/>
              <a:gd name="T36" fmla="*/ 249 w 319"/>
              <a:gd name="T37" fmla="*/ 179 h 518"/>
              <a:gd name="T38" fmla="*/ 262 w 319"/>
              <a:gd name="T39" fmla="*/ 201 h 518"/>
              <a:gd name="T40" fmla="*/ 289 w 319"/>
              <a:gd name="T41" fmla="*/ 209 h 518"/>
              <a:gd name="T42" fmla="*/ 305 w 319"/>
              <a:gd name="T43" fmla="*/ 211 h 518"/>
              <a:gd name="T44" fmla="*/ 309 w 319"/>
              <a:gd name="T45" fmla="*/ 230 h 518"/>
              <a:gd name="T46" fmla="*/ 319 w 319"/>
              <a:gd name="T47" fmla="*/ 241 h 518"/>
              <a:gd name="T48" fmla="*/ 306 w 319"/>
              <a:gd name="T49" fmla="*/ 260 h 518"/>
              <a:gd name="T50" fmla="*/ 295 w 319"/>
              <a:gd name="T51" fmla="*/ 266 h 518"/>
              <a:gd name="T52" fmla="*/ 284 w 319"/>
              <a:gd name="T53" fmla="*/ 281 h 518"/>
              <a:gd name="T54" fmla="*/ 273 w 319"/>
              <a:gd name="T55" fmla="*/ 286 h 518"/>
              <a:gd name="T56" fmla="*/ 266 w 319"/>
              <a:gd name="T57" fmla="*/ 297 h 518"/>
              <a:gd name="T58" fmla="*/ 259 w 319"/>
              <a:gd name="T59" fmla="*/ 306 h 518"/>
              <a:gd name="T60" fmla="*/ 249 w 319"/>
              <a:gd name="T61" fmla="*/ 314 h 518"/>
              <a:gd name="T62" fmla="*/ 246 w 319"/>
              <a:gd name="T63" fmla="*/ 324 h 518"/>
              <a:gd name="T64" fmla="*/ 241 w 319"/>
              <a:gd name="T65" fmla="*/ 335 h 518"/>
              <a:gd name="T66" fmla="*/ 232 w 319"/>
              <a:gd name="T67" fmla="*/ 330 h 518"/>
              <a:gd name="T68" fmla="*/ 224 w 319"/>
              <a:gd name="T69" fmla="*/ 325 h 518"/>
              <a:gd name="T70" fmla="*/ 219 w 319"/>
              <a:gd name="T71" fmla="*/ 333 h 518"/>
              <a:gd name="T72" fmla="*/ 206 w 319"/>
              <a:gd name="T73" fmla="*/ 328 h 518"/>
              <a:gd name="T74" fmla="*/ 203 w 319"/>
              <a:gd name="T75" fmla="*/ 319 h 518"/>
              <a:gd name="T76" fmla="*/ 197 w 319"/>
              <a:gd name="T77" fmla="*/ 316 h 518"/>
              <a:gd name="T78" fmla="*/ 193 w 319"/>
              <a:gd name="T79" fmla="*/ 324 h 518"/>
              <a:gd name="T80" fmla="*/ 190 w 319"/>
              <a:gd name="T81" fmla="*/ 332 h 518"/>
              <a:gd name="T82" fmla="*/ 192 w 319"/>
              <a:gd name="T83" fmla="*/ 355 h 518"/>
              <a:gd name="T84" fmla="*/ 190 w 319"/>
              <a:gd name="T85" fmla="*/ 375 h 518"/>
              <a:gd name="T86" fmla="*/ 176 w 319"/>
              <a:gd name="T87" fmla="*/ 382 h 518"/>
              <a:gd name="T88" fmla="*/ 162 w 319"/>
              <a:gd name="T89" fmla="*/ 402 h 518"/>
              <a:gd name="T90" fmla="*/ 136 w 319"/>
              <a:gd name="T91" fmla="*/ 411 h 518"/>
              <a:gd name="T92" fmla="*/ 128 w 319"/>
              <a:gd name="T93" fmla="*/ 417 h 518"/>
              <a:gd name="T94" fmla="*/ 120 w 319"/>
              <a:gd name="T95" fmla="*/ 425 h 518"/>
              <a:gd name="T96" fmla="*/ 119 w 319"/>
              <a:gd name="T97" fmla="*/ 451 h 518"/>
              <a:gd name="T98" fmla="*/ 117 w 319"/>
              <a:gd name="T99" fmla="*/ 465 h 518"/>
              <a:gd name="T100" fmla="*/ 111 w 319"/>
              <a:gd name="T101" fmla="*/ 481 h 518"/>
              <a:gd name="T102" fmla="*/ 106 w 319"/>
              <a:gd name="T103" fmla="*/ 494 h 518"/>
              <a:gd name="T104" fmla="*/ 95 w 319"/>
              <a:gd name="T105" fmla="*/ 511 h 518"/>
              <a:gd name="T106" fmla="*/ 84 w 319"/>
              <a:gd name="T107" fmla="*/ 506 h 518"/>
              <a:gd name="T108" fmla="*/ 66 w 319"/>
              <a:gd name="T109" fmla="*/ 491 h 518"/>
              <a:gd name="T110" fmla="*/ 58 w 319"/>
              <a:gd name="T111" fmla="*/ 468 h 518"/>
              <a:gd name="T112" fmla="*/ 39 w 319"/>
              <a:gd name="T113" fmla="*/ 414 h 518"/>
              <a:gd name="T114" fmla="*/ 22 w 319"/>
              <a:gd name="T115" fmla="*/ 359 h 518"/>
              <a:gd name="T116" fmla="*/ 6 w 319"/>
              <a:gd name="T117" fmla="*/ 313 h 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9"/>
              <a:gd name="T178" fmla="*/ 0 h 518"/>
              <a:gd name="T179" fmla="*/ 319 w 319"/>
              <a:gd name="T180" fmla="*/ 518 h 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9" h="518">
                <a:moveTo>
                  <a:pt x="0" y="289"/>
                </a:moveTo>
                <a:lnTo>
                  <a:pt x="9" y="282"/>
                </a:lnTo>
                <a:lnTo>
                  <a:pt x="19" y="274"/>
                </a:lnTo>
                <a:lnTo>
                  <a:pt x="30" y="265"/>
                </a:lnTo>
                <a:lnTo>
                  <a:pt x="36" y="247"/>
                </a:lnTo>
                <a:lnTo>
                  <a:pt x="38" y="233"/>
                </a:lnTo>
                <a:lnTo>
                  <a:pt x="34" y="217"/>
                </a:lnTo>
                <a:lnTo>
                  <a:pt x="34" y="205"/>
                </a:lnTo>
                <a:lnTo>
                  <a:pt x="34" y="192"/>
                </a:lnTo>
                <a:lnTo>
                  <a:pt x="31" y="182"/>
                </a:lnTo>
                <a:lnTo>
                  <a:pt x="30" y="173"/>
                </a:lnTo>
                <a:lnTo>
                  <a:pt x="31" y="151"/>
                </a:lnTo>
                <a:lnTo>
                  <a:pt x="30" y="139"/>
                </a:lnTo>
                <a:lnTo>
                  <a:pt x="27" y="127"/>
                </a:lnTo>
                <a:lnTo>
                  <a:pt x="27" y="116"/>
                </a:lnTo>
                <a:lnTo>
                  <a:pt x="27" y="103"/>
                </a:lnTo>
                <a:lnTo>
                  <a:pt x="30" y="90"/>
                </a:lnTo>
                <a:lnTo>
                  <a:pt x="34" y="63"/>
                </a:lnTo>
                <a:lnTo>
                  <a:pt x="38" y="52"/>
                </a:lnTo>
                <a:lnTo>
                  <a:pt x="39" y="42"/>
                </a:lnTo>
                <a:lnTo>
                  <a:pt x="41" y="35"/>
                </a:lnTo>
                <a:lnTo>
                  <a:pt x="44" y="27"/>
                </a:lnTo>
                <a:lnTo>
                  <a:pt x="49" y="19"/>
                </a:lnTo>
                <a:lnTo>
                  <a:pt x="55" y="14"/>
                </a:lnTo>
                <a:lnTo>
                  <a:pt x="65" y="17"/>
                </a:lnTo>
                <a:lnTo>
                  <a:pt x="73" y="23"/>
                </a:lnTo>
                <a:lnTo>
                  <a:pt x="76" y="30"/>
                </a:lnTo>
                <a:lnTo>
                  <a:pt x="82" y="33"/>
                </a:lnTo>
                <a:lnTo>
                  <a:pt x="98" y="33"/>
                </a:lnTo>
                <a:lnTo>
                  <a:pt x="104" y="31"/>
                </a:lnTo>
                <a:lnTo>
                  <a:pt x="109" y="27"/>
                </a:lnTo>
                <a:lnTo>
                  <a:pt x="117" y="22"/>
                </a:lnTo>
                <a:lnTo>
                  <a:pt x="120" y="12"/>
                </a:lnTo>
                <a:lnTo>
                  <a:pt x="123" y="8"/>
                </a:lnTo>
                <a:lnTo>
                  <a:pt x="128" y="1"/>
                </a:lnTo>
                <a:lnTo>
                  <a:pt x="135" y="0"/>
                </a:lnTo>
                <a:lnTo>
                  <a:pt x="139" y="3"/>
                </a:lnTo>
                <a:lnTo>
                  <a:pt x="149" y="8"/>
                </a:lnTo>
                <a:lnTo>
                  <a:pt x="160" y="14"/>
                </a:lnTo>
                <a:lnTo>
                  <a:pt x="168" y="20"/>
                </a:lnTo>
                <a:lnTo>
                  <a:pt x="176" y="22"/>
                </a:lnTo>
                <a:lnTo>
                  <a:pt x="179" y="30"/>
                </a:lnTo>
                <a:lnTo>
                  <a:pt x="184" y="42"/>
                </a:lnTo>
                <a:lnTo>
                  <a:pt x="187" y="58"/>
                </a:lnTo>
                <a:lnTo>
                  <a:pt x="192" y="71"/>
                </a:lnTo>
                <a:lnTo>
                  <a:pt x="197" y="84"/>
                </a:lnTo>
                <a:lnTo>
                  <a:pt x="200" y="98"/>
                </a:lnTo>
                <a:lnTo>
                  <a:pt x="206" y="109"/>
                </a:lnTo>
                <a:lnTo>
                  <a:pt x="209" y="124"/>
                </a:lnTo>
                <a:lnTo>
                  <a:pt x="216" y="133"/>
                </a:lnTo>
                <a:lnTo>
                  <a:pt x="217" y="144"/>
                </a:lnTo>
                <a:lnTo>
                  <a:pt x="220" y="151"/>
                </a:lnTo>
                <a:lnTo>
                  <a:pt x="222" y="158"/>
                </a:lnTo>
                <a:lnTo>
                  <a:pt x="225" y="170"/>
                </a:lnTo>
                <a:lnTo>
                  <a:pt x="232" y="171"/>
                </a:lnTo>
                <a:lnTo>
                  <a:pt x="246" y="171"/>
                </a:lnTo>
                <a:lnTo>
                  <a:pt x="249" y="179"/>
                </a:lnTo>
                <a:lnTo>
                  <a:pt x="255" y="187"/>
                </a:lnTo>
                <a:lnTo>
                  <a:pt x="259" y="193"/>
                </a:lnTo>
                <a:lnTo>
                  <a:pt x="262" y="201"/>
                </a:lnTo>
                <a:lnTo>
                  <a:pt x="270" y="208"/>
                </a:lnTo>
                <a:lnTo>
                  <a:pt x="279" y="209"/>
                </a:lnTo>
                <a:lnTo>
                  <a:pt x="289" y="209"/>
                </a:lnTo>
                <a:lnTo>
                  <a:pt x="295" y="208"/>
                </a:lnTo>
                <a:lnTo>
                  <a:pt x="300" y="206"/>
                </a:lnTo>
                <a:lnTo>
                  <a:pt x="305" y="211"/>
                </a:lnTo>
                <a:lnTo>
                  <a:pt x="308" y="217"/>
                </a:lnTo>
                <a:lnTo>
                  <a:pt x="308" y="225"/>
                </a:lnTo>
                <a:lnTo>
                  <a:pt x="309" y="230"/>
                </a:lnTo>
                <a:lnTo>
                  <a:pt x="313" y="235"/>
                </a:lnTo>
                <a:lnTo>
                  <a:pt x="317" y="236"/>
                </a:lnTo>
                <a:lnTo>
                  <a:pt x="319" y="241"/>
                </a:lnTo>
                <a:lnTo>
                  <a:pt x="317" y="247"/>
                </a:lnTo>
                <a:lnTo>
                  <a:pt x="314" y="255"/>
                </a:lnTo>
                <a:lnTo>
                  <a:pt x="306" y="260"/>
                </a:lnTo>
                <a:lnTo>
                  <a:pt x="305" y="265"/>
                </a:lnTo>
                <a:lnTo>
                  <a:pt x="300" y="266"/>
                </a:lnTo>
                <a:lnTo>
                  <a:pt x="295" y="266"/>
                </a:lnTo>
                <a:lnTo>
                  <a:pt x="290" y="273"/>
                </a:lnTo>
                <a:lnTo>
                  <a:pt x="286" y="278"/>
                </a:lnTo>
                <a:lnTo>
                  <a:pt x="284" y="281"/>
                </a:lnTo>
                <a:lnTo>
                  <a:pt x="278" y="281"/>
                </a:lnTo>
                <a:lnTo>
                  <a:pt x="278" y="286"/>
                </a:lnTo>
                <a:lnTo>
                  <a:pt x="273" y="286"/>
                </a:lnTo>
                <a:lnTo>
                  <a:pt x="270" y="289"/>
                </a:lnTo>
                <a:lnTo>
                  <a:pt x="265" y="289"/>
                </a:lnTo>
                <a:lnTo>
                  <a:pt x="266" y="297"/>
                </a:lnTo>
                <a:lnTo>
                  <a:pt x="266" y="301"/>
                </a:lnTo>
                <a:lnTo>
                  <a:pt x="263" y="303"/>
                </a:lnTo>
                <a:lnTo>
                  <a:pt x="259" y="306"/>
                </a:lnTo>
                <a:lnTo>
                  <a:pt x="255" y="309"/>
                </a:lnTo>
                <a:lnTo>
                  <a:pt x="251" y="309"/>
                </a:lnTo>
                <a:lnTo>
                  <a:pt x="249" y="314"/>
                </a:lnTo>
                <a:lnTo>
                  <a:pt x="251" y="316"/>
                </a:lnTo>
                <a:lnTo>
                  <a:pt x="246" y="319"/>
                </a:lnTo>
                <a:lnTo>
                  <a:pt x="246" y="324"/>
                </a:lnTo>
                <a:lnTo>
                  <a:pt x="246" y="327"/>
                </a:lnTo>
                <a:lnTo>
                  <a:pt x="243" y="330"/>
                </a:lnTo>
                <a:lnTo>
                  <a:pt x="241" y="335"/>
                </a:lnTo>
                <a:lnTo>
                  <a:pt x="236" y="333"/>
                </a:lnTo>
                <a:lnTo>
                  <a:pt x="235" y="332"/>
                </a:lnTo>
                <a:lnTo>
                  <a:pt x="232" y="330"/>
                </a:lnTo>
                <a:lnTo>
                  <a:pt x="228" y="330"/>
                </a:lnTo>
                <a:lnTo>
                  <a:pt x="227" y="327"/>
                </a:lnTo>
                <a:lnTo>
                  <a:pt x="224" y="325"/>
                </a:lnTo>
                <a:lnTo>
                  <a:pt x="220" y="328"/>
                </a:lnTo>
                <a:lnTo>
                  <a:pt x="220" y="330"/>
                </a:lnTo>
                <a:lnTo>
                  <a:pt x="219" y="333"/>
                </a:lnTo>
                <a:lnTo>
                  <a:pt x="216" y="333"/>
                </a:lnTo>
                <a:lnTo>
                  <a:pt x="211" y="330"/>
                </a:lnTo>
                <a:lnTo>
                  <a:pt x="206" y="328"/>
                </a:lnTo>
                <a:lnTo>
                  <a:pt x="206" y="325"/>
                </a:lnTo>
                <a:lnTo>
                  <a:pt x="205" y="322"/>
                </a:lnTo>
                <a:lnTo>
                  <a:pt x="203" y="319"/>
                </a:lnTo>
                <a:lnTo>
                  <a:pt x="201" y="316"/>
                </a:lnTo>
                <a:lnTo>
                  <a:pt x="198" y="316"/>
                </a:lnTo>
                <a:lnTo>
                  <a:pt x="197" y="316"/>
                </a:lnTo>
                <a:lnTo>
                  <a:pt x="193" y="317"/>
                </a:lnTo>
                <a:lnTo>
                  <a:pt x="193" y="319"/>
                </a:lnTo>
                <a:lnTo>
                  <a:pt x="193" y="324"/>
                </a:lnTo>
                <a:lnTo>
                  <a:pt x="190" y="324"/>
                </a:lnTo>
                <a:lnTo>
                  <a:pt x="190" y="328"/>
                </a:lnTo>
                <a:lnTo>
                  <a:pt x="190" y="332"/>
                </a:lnTo>
                <a:lnTo>
                  <a:pt x="192" y="341"/>
                </a:lnTo>
                <a:lnTo>
                  <a:pt x="192" y="351"/>
                </a:lnTo>
                <a:lnTo>
                  <a:pt x="192" y="355"/>
                </a:lnTo>
                <a:lnTo>
                  <a:pt x="192" y="362"/>
                </a:lnTo>
                <a:lnTo>
                  <a:pt x="192" y="368"/>
                </a:lnTo>
                <a:lnTo>
                  <a:pt x="190" y="375"/>
                </a:lnTo>
                <a:lnTo>
                  <a:pt x="187" y="379"/>
                </a:lnTo>
                <a:lnTo>
                  <a:pt x="182" y="382"/>
                </a:lnTo>
                <a:lnTo>
                  <a:pt x="176" y="382"/>
                </a:lnTo>
                <a:lnTo>
                  <a:pt x="173" y="387"/>
                </a:lnTo>
                <a:lnTo>
                  <a:pt x="170" y="394"/>
                </a:lnTo>
                <a:lnTo>
                  <a:pt x="162" y="402"/>
                </a:lnTo>
                <a:lnTo>
                  <a:pt x="147" y="402"/>
                </a:lnTo>
                <a:lnTo>
                  <a:pt x="139" y="406"/>
                </a:lnTo>
                <a:lnTo>
                  <a:pt x="136" y="411"/>
                </a:lnTo>
                <a:lnTo>
                  <a:pt x="131" y="413"/>
                </a:lnTo>
                <a:lnTo>
                  <a:pt x="128" y="417"/>
                </a:lnTo>
                <a:lnTo>
                  <a:pt x="123" y="422"/>
                </a:lnTo>
                <a:lnTo>
                  <a:pt x="120" y="425"/>
                </a:lnTo>
                <a:lnTo>
                  <a:pt x="119" y="435"/>
                </a:lnTo>
                <a:lnTo>
                  <a:pt x="117" y="444"/>
                </a:lnTo>
                <a:lnTo>
                  <a:pt x="119" y="451"/>
                </a:lnTo>
                <a:lnTo>
                  <a:pt x="120" y="456"/>
                </a:lnTo>
                <a:lnTo>
                  <a:pt x="119" y="460"/>
                </a:lnTo>
                <a:lnTo>
                  <a:pt x="117" y="465"/>
                </a:lnTo>
                <a:lnTo>
                  <a:pt x="114" y="471"/>
                </a:lnTo>
                <a:lnTo>
                  <a:pt x="112" y="475"/>
                </a:lnTo>
                <a:lnTo>
                  <a:pt x="111" y="481"/>
                </a:lnTo>
                <a:lnTo>
                  <a:pt x="111" y="486"/>
                </a:lnTo>
                <a:lnTo>
                  <a:pt x="108" y="489"/>
                </a:lnTo>
                <a:lnTo>
                  <a:pt x="106" y="494"/>
                </a:lnTo>
                <a:lnTo>
                  <a:pt x="103" y="502"/>
                </a:lnTo>
                <a:lnTo>
                  <a:pt x="100" y="506"/>
                </a:lnTo>
                <a:lnTo>
                  <a:pt x="95" y="511"/>
                </a:lnTo>
                <a:lnTo>
                  <a:pt x="92" y="516"/>
                </a:lnTo>
                <a:lnTo>
                  <a:pt x="89" y="518"/>
                </a:lnTo>
                <a:lnTo>
                  <a:pt x="84" y="506"/>
                </a:lnTo>
                <a:lnTo>
                  <a:pt x="79" y="503"/>
                </a:lnTo>
                <a:lnTo>
                  <a:pt x="71" y="495"/>
                </a:lnTo>
                <a:lnTo>
                  <a:pt x="66" y="491"/>
                </a:lnTo>
                <a:lnTo>
                  <a:pt x="63" y="484"/>
                </a:lnTo>
                <a:lnTo>
                  <a:pt x="60" y="478"/>
                </a:lnTo>
                <a:lnTo>
                  <a:pt x="58" y="468"/>
                </a:lnTo>
                <a:lnTo>
                  <a:pt x="49" y="444"/>
                </a:lnTo>
                <a:lnTo>
                  <a:pt x="44" y="429"/>
                </a:lnTo>
                <a:lnTo>
                  <a:pt x="39" y="414"/>
                </a:lnTo>
                <a:lnTo>
                  <a:pt x="31" y="390"/>
                </a:lnTo>
                <a:lnTo>
                  <a:pt x="28" y="375"/>
                </a:lnTo>
                <a:lnTo>
                  <a:pt x="22" y="359"/>
                </a:lnTo>
                <a:lnTo>
                  <a:pt x="19" y="349"/>
                </a:lnTo>
                <a:lnTo>
                  <a:pt x="12" y="332"/>
                </a:lnTo>
                <a:lnTo>
                  <a:pt x="6" y="313"/>
                </a:lnTo>
                <a:lnTo>
                  <a:pt x="1" y="297"/>
                </a:lnTo>
                <a:lnTo>
                  <a:pt x="0" y="289"/>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79" name="Freeform 67"/>
          <p:cNvSpPr>
            <a:spLocks/>
          </p:cNvSpPr>
          <p:nvPr/>
        </p:nvSpPr>
        <p:spPr bwMode="auto">
          <a:xfrm>
            <a:off x="7275155" y="2433319"/>
            <a:ext cx="17541" cy="18890"/>
          </a:xfrm>
          <a:custGeom>
            <a:avLst/>
            <a:gdLst>
              <a:gd name="T0" fmla="*/ 6 w 13"/>
              <a:gd name="T1" fmla="*/ 0 h 14"/>
              <a:gd name="T2" fmla="*/ 6 w 13"/>
              <a:gd name="T3" fmla="*/ 0 h 14"/>
              <a:gd name="T4" fmla="*/ 0 w 13"/>
              <a:gd name="T5" fmla="*/ 6 h 14"/>
              <a:gd name="T6" fmla="*/ 2 w 13"/>
              <a:gd name="T7" fmla="*/ 11 h 14"/>
              <a:gd name="T8" fmla="*/ 5 w 13"/>
              <a:gd name="T9" fmla="*/ 14 h 14"/>
              <a:gd name="T10" fmla="*/ 10 w 13"/>
              <a:gd name="T11" fmla="*/ 14 h 14"/>
              <a:gd name="T12" fmla="*/ 13 w 13"/>
              <a:gd name="T13" fmla="*/ 13 h 14"/>
              <a:gd name="T14" fmla="*/ 11 w 13"/>
              <a:gd name="T15" fmla="*/ 8 h 14"/>
              <a:gd name="T16" fmla="*/ 10 w 13"/>
              <a:gd name="T17" fmla="*/ 5 h 14"/>
              <a:gd name="T18" fmla="*/ 6 w 1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
              <a:gd name="T32" fmla="*/ 13 w 1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
                <a:moveTo>
                  <a:pt x="6" y="0"/>
                </a:moveTo>
                <a:lnTo>
                  <a:pt x="6" y="0"/>
                </a:lnTo>
                <a:lnTo>
                  <a:pt x="0" y="6"/>
                </a:lnTo>
                <a:lnTo>
                  <a:pt x="2" y="11"/>
                </a:lnTo>
                <a:lnTo>
                  <a:pt x="5" y="14"/>
                </a:lnTo>
                <a:lnTo>
                  <a:pt x="10" y="14"/>
                </a:lnTo>
                <a:lnTo>
                  <a:pt x="13" y="13"/>
                </a:lnTo>
                <a:lnTo>
                  <a:pt x="11" y="8"/>
                </a:lnTo>
                <a:lnTo>
                  <a:pt x="10" y="5"/>
                </a:lnTo>
                <a:lnTo>
                  <a:pt x="6" y="0"/>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80" name="Freeform 68"/>
          <p:cNvSpPr>
            <a:spLocks/>
          </p:cNvSpPr>
          <p:nvPr/>
        </p:nvSpPr>
        <p:spPr bwMode="auto">
          <a:xfrm>
            <a:off x="7304840" y="2434668"/>
            <a:ext cx="10794" cy="16192"/>
          </a:xfrm>
          <a:custGeom>
            <a:avLst/>
            <a:gdLst>
              <a:gd name="T0" fmla="*/ 0 w 8"/>
              <a:gd name="T1" fmla="*/ 0 h 12"/>
              <a:gd name="T2" fmla="*/ 0 w 8"/>
              <a:gd name="T3" fmla="*/ 8 h 12"/>
              <a:gd name="T4" fmla="*/ 3 w 8"/>
              <a:gd name="T5" fmla="*/ 12 h 12"/>
              <a:gd name="T6" fmla="*/ 7 w 8"/>
              <a:gd name="T7" fmla="*/ 10 h 12"/>
              <a:gd name="T8" fmla="*/ 8 w 8"/>
              <a:gd name="T9" fmla="*/ 5 h 12"/>
              <a:gd name="T10" fmla="*/ 5 w 8"/>
              <a:gd name="T11" fmla="*/ 0 h 12"/>
              <a:gd name="T12" fmla="*/ 0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0" y="0"/>
                </a:moveTo>
                <a:lnTo>
                  <a:pt x="0" y="8"/>
                </a:lnTo>
                <a:lnTo>
                  <a:pt x="3" y="12"/>
                </a:lnTo>
                <a:lnTo>
                  <a:pt x="7" y="10"/>
                </a:lnTo>
                <a:lnTo>
                  <a:pt x="8" y="5"/>
                </a:lnTo>
                <a:lnTo>
                  <a:pt x="5" y="0"/>
                </a:lnTo>
                <a:lnTo>
                  <a:pt x="0" y="0"/>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81" name="Freeform 69"/>
          <p:cNvSpPr>
            <a:spLocks/>
          </p:cNvSpPr>
          <p:nvPr/>
        </p:nvSpPr>
        <p:spPr bwMode="auto">
          <a:xfrm>
            <a:off x="7288650" y="2415779"/>
            <a:ext cx="14843" cy="14843"/>
          </a:xfrm>
          <a:custGeom>
            <a:avLst/>
            <a:gdLst>
              <a:gd name="T0" fmla="*/ 3 w 11"/>
              <a:gd name="T1" fmla="*/ 2 h 11"/>
              <a:gd name="T2" fmla="*/ 0 w 11"/>
              <a:gd name="T3" fmla="*/ 5 h 11"/>
              <a:gd name="T4" fmla="*/ 1 w 11"/>
              <a:gd name="T5" fmla="*/ 10 h 11"/>
              <a:gd name="T6" fmla="*/ 6 w 11"/>
              <a:gd name="T7" fmla="*/ 11 h 11"/>
              <a:gd name="T8" fmla="*/ 11 w 11"/>
              <a:gd name="T9" fmla="*/ 10 h 11"/>
              <a:gd name="T10" fmla="*/ 11 w 11"/>
              <a:gd name="T11" fmla="*/ 5 h 11"/>
              <a:gd name="T12" fmla="*/ 7 w 11"/>
              <a:gd name="T13" fmla="*/ 0 h 11"/>
              <a:gd name="T14" fmla="*/ 3 w 11"/>
              <a:gd name="T15" fmla="*/ 2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3" y="2"/>
                </a:moveTo>
                <a:lnTo>
                  <a:pt x="0" y="5"/>
                </a:lnTo>
                <a:lnTo>
                  <a:pt x="1" y="10"/>
                </a:lnTo>
                <a:lnTo>
                  <a:pt x="6" y="11"/>
                </a:lnTo>
                <a:lnTo>
                  <a:pt x="11" y="10"/>
                </a:lnTo>
                <a:lnTo>
                  <a:pt x="11" y="5"/>
                </a:lnTo>
                <a:lnTo>
                  <a:pt x="7" y="0"/>
                </a:lnTo>
                <a:lnTo>
                  <a:pt x="3" y="2"/>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82" name="Freeform 70"/>
          <p:cNvSpPr>
            <a:spLocks/>
          </p:cNvSpPr>
          <p:nvPr/>
        </p:nvSpPr>
        <p:spPr bwMode="auto">
          <a:xfrm>
            <a:off x="2347487" y="2950103"/>
            <a:ext cx="662510" cy="846016"/>
          </a:xfrm>
          <a:custGeom>
            <a:avLst/>
            <a:gdLst>
              <a:gd name="T0" fmla="*/ 116 w 491"/>
              <a:gd name="T1" fmla="*/ 0 h 627"/>
              <a:gd name="T2" fmla="*/ 345 w 491"/>
              <a:gd name="T3" fmla="*/ 49 h 627"/>
              <a:gd name="T4" fmla="*/ 333 w 491"/>
              <a:gd name="T5" fmla="*/ 156 h 627"/>
              <a:gd name="T6" fmla="*/ 491 w 491"/>
              <a:gd name="T7" fmla="*/ 191 h 627"/>
              <a:gd name="T8" fmla="*/ 422 w 491"/>
              <a:gd name="T9" fmla="*/ 627 h 627"/>
              <a:gd name="T10" fmla="*/ 244 w 491"/>
              <a:gd name="T11" fmla="*/ 594 h 627"/>
              <a:gd name="T12" fmla="*/ 238 w 491"/>
              <a:gd name="T13" fmla="*/ 597 h 627"/>
              <a:gd name="T14" fmla="*/ 232 w 491"/>
              <a:gd name="T15" fmla="*/ 599 h 627"/>
              <a:gd name="T16" fmla="*/ 224 w 491"/>
              <a:gd name="T17" fmla="*/ 597 h 627"/>
              <a:gd name="T18" fmla="*/ 216 w 491"/>
              <a:gd name="T19" fmla="*/ 594 h 627"/>
              <a:gd name="T20" fmla="*/ 211 w 491"/>
              <a:gd name="T21" fmla="*/ 589 h 627"/>
              <a:gd name="T22" fmla="*/ 208 w 491"/>
              <a:gd name="T23" fmla="*/ 586 h 627"/>
              <a:gd name="T24" fmla="*/ 0 w 491"/>
              <a:gd name="T25" fmla="*/ 545 h 627"/>
              <a:gd name="T26" fmla="*/ 116 w 491"/>
              <a:gd name="T27" fmla="*/ 0 h 6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1"/>
              <a:gd name="T43" fmla="*/ 0 h 627"/>
              <a:gd name="T44" fmla="*/ 491 w 491"/>
              <a:gd name="T45" fmla="*/ 627 h 6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1" h="627">
                <a:moveTo>
                  <a:pt x="116" y="0"/>
                </a:moveTo>
                <a:lnTo>
                  <a:pt x="345" y="49"/>
                </a:lnTo>
                <a:lnTo>
                  <a:pt x="333" y="156"/>
                </a:lnTo>
                <a:lnTo>
                  <a:pt x="491" y="191"/>
                </a:lnTo>
                <a:lnTo>
                  <a:pt x="422" y="627"/>
                </a:lnTo>
                <a:lnTo>
                  <a:pt x="244" y="594"/>
                </a:lnTo>
                <a:lnTo>
                  <a:pt x="238" y="597"/>
                </a:lnTo>
                <a:lnTo>
                  <a:pt x="232" y="599"/>
                </a:lnTo>
                <a:lnTo>
                  <a:pt x="224" y="597"/>
                </a:lnTo>
                <a:lnTo>
                  <a:pt x="216" y="594"/>
                </a:lnTo>
                <a:lnTo>
                  <a:pt x="211" y="589"/>
                </a:lnTo>
                <a:lnTo>
                  <a:pt x="208" y="586"/>
                </a:lnTo>
                <a:lnTo>
                  <a:pt x="0" y="545"/>
                </a:lnTo>
                <a:lnTo>
                  <a:pt x="116" y="0"/>
                </a:lnTo>
                <a:close/>
              </a:path>
            </a:pathLst>
          </a:custGeom>
          <a:solidFill>
            <a:schemeClr val="bg1"/>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83" name="AutoShape 168"/>
          <p:cNvSpPr>
            <a:spLocks noChangeArrowheads="1"/>
          </p:cNvSpPr>
          <p:nvPr/>
        </p:nvSpPr>
        <p:spPr bwMode="auto">
          <a:xfrm>
            <a:off x="6535735" y="3385930"/>
            <a:ext cx="64767" cy="6476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3175">
            <a:solidFill>
              <a:schemeClr val="tx1"/>
            </a:solidFill>
            <a:round/>
            <a:headEnd/>
            <a:tailEnd/>
          </a:ln>
          <a:effectLst/>
        </p:spPr>
        <p:txBody>
          <a:bodyPr wrap="none" lIns="91418" tIns="45709" rIns="91418" bIns="45709" anchor="ctr"/>
          <a:lstStyle/>
          <a:p>
            <a:pPr defTabSz="914186"/>
            <a:endParaRPr lang="en-US" dirty="0">
              <a:solidFill>
                <a:srgbClr val="000000"/>
              </a:solidFill>
              <a:latin typeface="+mj-lt"/>
            </a:endParaRPr>
          </a:p>
        </p:txBody>
      </p:sp>
      <p:sp>
        <p:nvSpPr>
          <p:cNvPr id="84" name="Freeform 58"/>
          <p:cNvSpPr>
            <a:spLocks/>
          </p:cNvSpPr>
          <p:nvPr/>
        </p:nvSpPr>
        <p:spPr bwMode="auto">
          <a:xfrm>
            <a:off x="7064665" y="2824619"/>
            <a:ext cx="79610" cy="117389"/>
          </a:xfrm>
          <a:custGeom>
            <a:avLst/>
            <a:gdLst>
              <a:gd name="T0" fmla="*/ 0 w 59"/>
              <a:gd name="T1" fmla="*/ 11 h 87"/>
              <a:gd name="T2" fmla="*/ 29 w 59"/>
              <a:gd name="T3" fmla="*/ 0 h 87"/>
              <a:gd name="T4" fmla="*/ 35 w 59"/>
              <a:gd name="T5" fmla="*/ 6 h 87"/>
              <a:gd name="T6" fmla="*/ 40 w 59"/>
              <a:gd name="T7" fmla="*/ 15 h 87"/>
              <a:gd name="T8" fmla="*/ 46 w 59"/>
              <a:gd name="T9" fmla="*/ 25 h 87"/>
              <a:gd name="T10" fmla="*/ 54 w 59"/>
              <a:gd name="T11" fmla="*/ 31 h 87"/>
              <a:gd name="T12" fmla="*/ 57 w 59"/>
              <a:gd name="T13" fmla="*/ 35 h 87"/>
              <a:gd name="T14" fmla="*/ 59 w 59"/>
              <a:gd name="T15" fmla="*/ 47 h 87"/>
              <a:gd name="T16" fmla="*/ 56 w 59"/>
              <a:gd name="T17" fmla="*/ 57 h 87"/>
              <a:gd name="T18" fmla="*/ 54 w 59"/>
              <a:gd name="T19" fmla="*/ 65 h 87"/>
              <a:gd name="T20" fmla="*/ 46 w 59"/>
              <a:gd name="T21" fmla="*/ 71 h 87"/>
              <a:gd name="T22" fmla="*/ 37 w 59"/>
              <a:gd name="T23" fmla="*/ 76 h 87"/>
              <a:gd name="T24" fmla="*/ 30 w 59"/>
              <a:gd name="T25" fmla="*/ 81 h 87"/>
              <a:gd name="T26" fmla="*/ 26 w 59"/>
              <a:gd name="T27" fmla="*/ 85 h 87"/>
              <a:gd name="T28" fmla="*/ 18 w 59"/>
              <a:gd name="T29" fmla="*/ 87 h 87"/>
              <a:gd name="T30" fmla="*/ 18 w 59"/>
              <a:gd name="T31" fmla="*/ 74 h 87"/>
              <a:gd name="T32" fmla="*/ 16 w 59"/>
              <a:gd name="T33" fmla="*/ 63 h 87"/>
              <a:gd name="T34" fmla="*/ 15 w 59"/>
              <a:gd name="T35" fmla="*/ 58 h 87"/>
              <a:gd name="T36" fmla="*/ 13 w 59"/>
              <a:gd name="T37" fmla="*/ 44 h 87"/>
              <a:gd name="T38" fmla="*/ 7 w 59"/>
              <a:gd name="T39" fmla="*/ 35 h 87"/>
              <a:gd name="T40" fmla="*/ 5 w 59"/>
              <a:gd name="T41" fmla="*/ 27 h 87"/>
              <a:gd name="T42" fmla="*/ 0 w 59"/>
              <a:gd name="T43" fmla="*/ 11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87"/>
              <a:gd name="T68" fmla="*/ 59 w 59"/>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87">
                <a:moveTo>
                  <a:pt x="0" y="11"/>
                </a:moveTo>
                <a:lnTo>
                  <a:pt x="29" y="0"/>
                </a:lnTo>
                <a:lnTo>
                  <a:pt x="35" y="6"/>
                </a:lnTo>
                <a:lnTo>
                  <a:pt x="40" y="15"/>
                </a:lnTo>
                <a:lnTo>
                  <a:pt x="46" y="25"/>
                </a:lnTo>
                <a:lnTo>
                  <a:pt x="54" y="31"/>
                </a:lnTo>
                <a:lnTo>
                  <a:pt x="57" y="35"/>
                </a:lnTo>
                <a:lnTo>
                  <a:pt x="59" y="47"/>
                </a:lnTo>
                <a:lnTo>
                  <a:pt x="56" y="57"/>
                </a:lnTo>
                <a:lnTo>
                  <a:pt x="54" y="65"/>
                </a:lnTo>
                <a:lnTo>
                  <a:pt x="46" y="71"/>
                </a:lnTo>
                <a:lnTo>
                  <a:pt x="37" y="76"/>
                </a:lnTo>
                <a:lnTo>
                  <a:pt x="30" y="81"/>
                </a:lnTo>
                <a:lnTo>
                  <a:pt x="26" y="85"/>
                </a:lnTo>
                <a:lnTo>
                  <a:pt x="18" y="87"/>
                </a:lnTo>
                <a:lnTo>
                  <a:pt x="18" y="74"/>
                </a:lnTo>
                <a:lnTo>
                  <a:pt x="16" y="63"/>
                </a:lnTo>
                <a:lnTo>
                  <a:pt x="15" y="58"/>
                </a:lnTo>
                <a:lnTo>
                  <a:pt x="13" y="44"/>
                </a:lnTo>
                <a:lnTo>
                  <a:pt x="7" y="35"/>
                </a:lnTo>
                <a:lnTo>
                  <a:pt x="5" y="27"/>
                </a:lnTo>
                <a:lnTo>
                  <a:pt x="0" y="11"/>
                </a:lnTo>
                <a:close/>
              </a:path>
            </a:pathLst>
          </a:custGeom>
          <a:solidFill>
            <a:schemeClr val="bg1"/>
          </a:solidFill>
          <a:ln w="3175">
            <a:solidFill>
              <a:schemeClr val="tx1"/>
            </a:solidFill>
            <a:round/>
            <a:headEnd/>
            <a:tailEnd/>
          </a:ln>
        </p:spPr>
        <p:txBody>
          <a:bodyPr lIns="91418" tIns="45709" rIns="91418" bIns="45709"/>
          <a:lstStyle/>
          <a:p>
            <a:pPr defTabSz="914186"/>
            <a:endParaRPr lang="en-US" sz="900" dirty="0">
              <a:solidFill>
                <a:srgbClr val="000000"/>
              </a:solidFill>
              <a:latin typeface="+mj-lt"/>
            </a:endParaRPr>
          </a:p>
        </p:txBody>
      </p:sp>
      <p:sp>
        <p:nvSpPr>
          <p:cNvPr id="85" name="Freeform 18"/>
          <p:cNvSpPr>
            <a:spLocks/>
          </p:cNvSpPr>
          <p:nvPr/>
        </p:nvSpPr>
        <p:spPr bwMode="auto">
          <a:xfrm>
            <a:off x="3748066" y="3443951"/>
            <a:ext cx="870304" cy="474956"/>
          </a:xfrm>
          <a:custGeom>
            <a:avLst/>
            <a:gdLst>
              <a:gd name="T0" fmla="*/ 24 w 645"/>
              <a:gd name="T1" fmla="*/ 0 h 352"/>
              <a:gd name="T2" fmla="*/ 578 w 645"/>
              <a:gd name="T3" fmla="*/ 20 h 352"/>
              <a:gd name="T4" fmla="*/ 581 w 645"/>
              <a:gd name="T5" fmla="*/ 25 h 352"/>
              <a:gd name="T6" fmla="*/ 586 w 645"/>
              <a:gd name="T7" fmla="*/ 31 h 352"/>
              <a:gd name="T8" fmla="*/ 594 w 645"/>
              <a:gd name="T9" fmla="*/ 36 h 352"/>
              <a:gd name="T10" fmla="*/ 599 w 645"/>
              <a:gd name="T11" fmla="*/ 41 h 352"/>
              <a:gd name="T12" fmla="*/ 607 w 645"/>
              <a:gd name="T13" fmla="*/ 39 h 352"/>
              <a:gd name="T14" fmla="*/ 610 w 645"/>
              <a:gd name="T15" fmla="*/ 34 h 352"/>
              <a:gd name="T16" fmla="*/ 613 w 645"/>
              <a:gd name="T17" fmla="*/ 33 h 352"/>
              <a:gd name="T18" fmla="*/ 616 w 645"/>
              <a:gd name="T19" fmla="*/ 31 h 352"/>
              <a:gd name="T20" fmla="*/ 616 w 645"/>
              <a:gd name="T21" fmla="*/ 36 h 352"/>
              <a:gd name="T22" fmla="*/ 620 w 645"/>
              <a:gd name="T23" fmla="*/ 41 h 352"/>
              <a:gd name="T24" fmla="*/ 621 w 645"/>
              <a:gd name="T25" fmla="*/ 44 h 352"/>
              <a:gd name="T26" fmla="*/ 621 w 645"/>
              <a:gd name="T27" fmla="*/ 49 h 352"/>
              <a:gd name="T28" fmla="*/ 621 w 645"/>
              <a:gd name="T29" fmla="*/ 52 h 352"/>
              <a:gd name="T30" fmla="*/ 618 w 645"/>
              <a:gd name="T31" fmla="*/ 54 h 352"/>
              <a:gd name="T32" fmla="*/ 613 w 645"/>
              <a:gd name="T33" fmla="*/ 54 h 352"/>
              <a:gd name="T34" fmla="*/ 608 w 645"/>
              <a:gd name="T35" fmla="*/ 58 h 352"/>
              <a:gd name="T36" fmla="*/ 608 w 645"/>
              <a:gd name="T37" fmla="*/ 61 h 352"/>
              <a:gd name="T38" fmla="*/ 608 w 645"/>
              <a:gd name="T39" fmla="*/ 65 h 352"/>
              <a:gd name="T40" fmla="*/ 607 w 645"/>
              <a:gd name="T41" fmla="*/ 66 h 352"/>
              <a:gd name="T42" fmla="*/ 604 w 645"/>
              <a:gd name="T43" fmla="*/ 69 h 352"/>
              <a:gd name="T44" fmla="*/ 602 w 645"/>
              <a:gd name="T45" fmla="*/ 71 h 352"/>
              <a:gd name="T46" fmla="*/ 601 w 645"/>
              <a:gd name="T47" fmla="*/ 74 h 352"/>
              <a:gd name="T48" fmla="*/ 601 w 645"/>
              <a:gd name="T49" fmla="*/ 77 h 352"/>
              <a:gd name="T50" fmla="*/ 604 w 645"/>
              <a:gd name="T51" fmla="*/ 79 h 352"/>
              <a:gd name="T52" fmla="*/ 608 w 645"/>
              <a:gd name="T53" fmla="*/ 82 h 352"/>
              <a:gd name="T54" fmla="*/ 610 w 645"/>
              <a:gd name="T55" fmla="*/ 88 h 352"/>
              <a:gd name="T56" fmla="*/ 616 w 645"/>
              <a:gd name="T57" fmla="*/ 88 h 352"/>
              <a:gd name="T58" fmla="*/ 620 w 645"/>
              <a:gd name="T59" fmla="*/ 95 h 352"/>
              <a:gd name="T60" fmla="*/ 621 w 645"/>
              <a:gd name="T61" fmla="*/ 100 h 352"/>
              <a:gd name="T62" fmla="*/ 623 w 645"/>
              <a:gd name="T63" fmla="*/ 101 h 352"/>
              <a:gd name="T64" fmla="*/ 623 w 645"/>
              <a:gd name="T65" fmla="*/ 108 h 352"/>
              <a:gd name="T66" fmla="*/ 626 w 645"/>
              <a:gd name="T67" fmla="*/ 112 h 352"/>
              <a:gd name="T68" fmla="*/ 632 w 645"/>
              <a:gd name="T69" fmla="*/ 119 h 352"/>
              <a:gd name="T70" fmla="*/ 637 w 645"/>
              <a:gd name="T71" fmla="*/ 119 h 352"/>
              <a:gd name="T72" fmla="*/ 642 w 645"/>
              <a:gd name="T73" fmla="*/ 120 h 352"/>
              <a:gd name="T74" fmla="*/ 645 w 645"/>
              <a:gd name="T75" fmla="*/ 125 h 352"/>
              <a:gd name="T76" fmla="*/ 645 w 645"/>
              <a:gd name="T77" fmla="*/ 352 h 352"/>
              <a:gd name="T78" fmla="*/ 0 w 645"/>
              <a:gd name="T79" fmla="*/ 330 h 352"/>
              <a:gd name="T80" fmla="*/ 24 w 645"/>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352"/>
              <a:gd name="T125" fmla="*/ 645 w 645"/>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352">
                <a:moveTo>
                  <a:pt x="24" y="0"/>
                </a:moveTo>
                <a:lnTo>
                  <a:pt x="578" y="20"/>
                </a:lnTo>
                <a:lnTo>
                  <a:pt x="581" y="25"/>
                </a:lnTo>
                <a:lnTo>
                  <a:pt x="586" y="31"/>
                </a:lnTo>
                <a:lnTo>
                  <a:pt x="594" y="36"/>
                </a:lnTo>
                <a:lnTo>
                  <a:pt x="599" y="41"/>
                </a:lnTo>
                <a:lnTo>
                  <a:pt x="607" y="39"/>
                </a:lnTo>
                <a:lnTo>
                  <a:pt x="610" y="34"/>
                </a:lnTo>
                <a:lnTo>
                  <a:pt x="613" y="33"/>
                </a:lnTo>
                <a:lnTo>
                  <a:pt x="616" y="31"/>
                </a:lnTo>
                <a:lnTo>
                  <a:pt x="616" y="36"/>
                </a:lnTo>
                <a:lnTo>
                  <a:pt x="620" y="41"/>
                </a:lnTo>
                <a:lnTo>
                  <a:pt x="621" y="44"/>
                </a:lnTo>
                <a:lnTo>
                  <a:pt x="621" y="49"/>
                </a:lnTo>
                <a:lnTo>
                  <a:pt x="621" y="52"/>
                </a:lnTo>
                <a:lnTo>
                  <a:pt x="618" y="54"/>
                </a:lnTo>
                <a:lnTo>
                  <a:pt x="613" y="54"/>
                </a:lnTo>
                <a:lnTo>
                  <a:pt x="608" y="58"/>
                </a:lnTo>
                <a:lnTo>
                  <a:pt x="608" y="61"/>
                </a:lnTo>
                <a:lnTo>
                  <a:pt x="608" y="65"/>
                </a:lnTo>
                <a:lnTo>
                  <a:pt x="607" y="66"/>
                </a:lnTo>
                <a:lnTo>
                  <a:pt x="604" y="69"/>
                </a:lnTo>
                <a:lnTo>
                  <a:pt x="602" y="71"/>
                </a:lnTo>
                <a:lnTo>
                  <a:pt x="601" y="74"/>
                </a:lnTo>
                <a:lnTo>
                  <a:pt x="601" y="77"/>
                </a:lnTo>
                <a:lnTo>
                  <a:pt x="604" y="79"/>
                </a:lnTo>
                <a:lnTo>
                  <a:pt x="608" y="82"/>
                </a:lnTo>
                <a:lnTo>
                  <a:pt x="610" y="88"/>
                </a:lnTo>
                <a:lnTo>
                  <a:pt x="616" y="88"/>
                </a:lnTo>
                <a:lnTo>
                  <a:pt x="620" y="95"/>
                </a:lnTo>
                <a:lnTo>
                  <a:pt x="621" y="100"/>
                </a:lnTo>
                <a:lnTo>
                  <a:pt x="623" y="101"/>
                </a:lnTo>
                <a:lnTo>
                  <a:pt x="623" y="108"/>
                </a:lnTo>
                <a:lnTo>
                  <a:pt x="626" y="112"/>
                </a:lnTo>
                <a:lnTo>
                  <a:pt x="632" y="119"/>
                </a:lnTo>
                <a:lnTo>
                  <a:pt x="637" y="119"/>
                </a:lnTo>
                <a:lnTo>
                  <a:pt x="642" y="120"/>
                </a:lnTo>
                <a:lnTo>
                  <a:pt x="645" y="125"/>
                </a:lnTo>
                <a:lnTo>
                  <a:pt x="645" y="352"/>
                </a:lnTo>
                <a:lnTo>
                  <a:pt x="0" y="330"/>
                </a:lnTo>
                <a:lnTo>
                  <a:pt x="24" y="0"/>
                </a:lnTo>
                <a:close/>
              </a:path>
            </a:pathLst>
          </a:custGeom>
          <a:solidFill>
            <a:srgbClr val="336699"/>
          </a:solidFill>
          <a:ln w="3175" algn="ctr">
            <a:solidFill>
              <a:schemeClr val="tx1"/>
            </a:solidFill>
            <a:round/>
            <a:headEnd/>
            <a:tailEnd/>
          </a:ln>
          <a:effectLst/>
        </p:spPr>
        <p:txBody>
          <a:bodyPr lIns="91418" tIns="45709" rIns="91418" bIns="45709"/>
          <a:lstStyle/>
          <a:p>
            <a:pPr defTabSz="914186"/>
            <a:endParaRPr lang="en-US" sz="900" dirty="0">
              <a:solidFill>
                <a:srgbClr val="000000"/>
              </a:solidFill>
              <a:latin typeface="+mj-lt"/>
            </a:endParaRPr>
          </a:p>
        </p:txBody>
      </p:sp>
      <p:sp>
        <p:nvSpPr>
          <p:cNvPr id="86" name="Freeform 19"/>
          <p:cNvSpPr>
            <a:spLocks/>
          </p:cNvSpPr>
          <p:nvPr/>
        </p:nvSpPr>
        <p:spPr bwMode="auto">
          <a:xfrm>
            <a:off x="3610437" y="3889223"/>
            <a:ext cx="1014679" cy="542421"/>
          </a:xfrm>
          <a:custGeom>
            <a:avLst/>
            <a:gdLst>
              <a:gd name="T0" fmla="*/ 752 w 752"/>
              <a:gd name="T1" fmla="*/ 402 h 402"/>
              <a:gd name="T2" fmla="*/ 728 w 752"/>
              <a:gd name="T3" fmla="*/ 394 h 402"/>
              <a:gd name="T4" fmla="*/ 712 w 752"/>
              <a:gd name="T5" fmla="*/ 383 h 402"/>
              <a:gd name="T6" fmla="*/ 691 w 752"/>
              <a:gd name="T7" fmla="*/ 369 h 402"/>
              <a:gd name="T8" fmla="*/ 677 w 752"/>
              <a:gd name="T9" fmla="*/ 374 h 402"/>
              <a:gd name="T10" fmla="*/ 667 w 752"/>
              <a:gd name="T11" fmla="*/ 381 h 402"/>
              <a:gd name="T12" fmla="*/ 655 w 752"/>
              <a:gd name="T13" fmla="*/ 374 h 402"/>
              <a:gd name="T14" fmla="*/ 643 w 752"/>
              <a:gd name="T15" fmla="*/ 372 h 402"/>
              <a:gd name="T16" fmla="*/ 636 w 752"/>
              <a:gd name="T17" fmla="*/ 380 h 402"/>
              <a:gd name="T18" fmla="*/ 626 w 752"/>
              <a:gd name="T19" fmla="*/ 377 h 402"/>
              <a:gd name="T20" fmla="*/ 613 w 752"/>
              <a:gd name="T21" fmla="*/ 377 h 402"/>
              <a:gd name="T22" fmla="*/ 599 w 752"/>
              <a:gd name="T23" fmla="*/ 383 h 402"/>
              <a:gd name="T24" fmla="*/ 591 w 752"/>
              <a:gd name="T25" fmla="*/ 389 h 402"/>
              <a:gd name="T26" fmla="*/ 583 w 752"/>
              <a:gd name="T27" fmla="*/ 396 h 402"/>
              <a:gd name="T28" fmla="*/ 574 w 752"/>
              <a:gd name="T29" fmla="*/ 386 h 402"/>
              <a:gd name="T30" fmla="*/ 556 w 752"/>
              <a:gd name="T31" fmla="*/ 381 h 402"/>
              <a:gd name="T32" fmla="*/ 547 w 752"/>
              <a:gd name="T33" fmla="*/ 370 h 402"/>
              <a:gd name="T34" fmla="*/ 534 w 752"/>
              <a:gd name="T35" fmla="*/ 374 h 402"/>
              <a:gd name="T36" fmla="*/ 527 w 752"/>
              <a:gd name="T37" fmla="*/ 377 h 402"/>
              <a:gd name="T38" fmla="*/ 516 w 752"/>
              <a:gd name="T39" fmla="*/ 378 h 402"/>
              <a:gd name="T40" fmla="*/ 508 w 752"/>
              <a:gd name="T41" fmla="*/ 391 h 402"/>
              <a:gd name="T42" fmla="*/ 505 w 752"/>
              <a:gd name="T43" fmla="*/ 378 h 402"/>
              <a:gd name="T44" fmla="*/ 496 w 752"/>
              <a:gd name="T45" fmla="*/ 377 h 402"/>
              <a:gd name="T46" fmla="*/ 488 w 752"/>
              <a:gd name="T47" fmla="*/ 380 h 402"/>
              <a:gd name="T48" fmla="*/ 472 w 752"/>
              <a:gd name="T49" fmla="*/ 370 h 402"/>
              <a:gd name="T50" fmla="*/ 464 w 752"/>
              <a:gd name="T51" fmla="*/ 361 h 402"/>
              <a:gd name="T52" fmla="*/ 451 w 752"/>
              <a:gd name="T53" fmla="*/ 372 h 402"/>
              <a:gd name="T54" fmla="*/ 435 w 752"/>
              <a:gd name="T55" fmla="*/ 370 h 402"/>
              <a:gd name="T56" fmla="*/ 434 w 752"/>
              <a:gd name="T57" fmla="*/ 359 h 402"/>
              <a:gd name="T58" fmla="*/ 431 w 752"/>
              <a:gd name="T59" fmla="*/ 358 h 402"/>
              <a:gd name="T60" fmla="*/ 423 w 752"/>
              <a:gd name="T61" fmla="*/ 345 h 402"/>
              <a:gd name="T62" fmla="*/ 405 w 752"/>
              <a:gd name="T63" fmla="*/ 340 h 402"/>
              <a:gd name="T64" fmla="*/ 397 w 752"/>
              <a:gd name="T65" fmla="*/ 348 h 402"/>
              <a:gd name="T66" fmla="*/ 388 w 752"/>
              <a:gd name="T67" fmla="*/ 345 h 402"/>
              <a:gd name="T68" fmla="*/ 373 w 752"/>
              <a:gd name="T69" fmla="*/ 340 h 402"/>
              <a:gd name="T70" fmla="*/ 351 w 752"/>
              <a:gd name="T71" fmla="*/ 334 h 402"/>
              <a:gd name="T72" fmla="*/ 334 w 752"/>
              <a:gd name="T73" fmla="*/ 331 h 402"/>
              <a:gd name="T74" fmla="*/ 324 w 752"/>
              <a:gd name="T75" fmla="*/ 318 h 402"/>
              <a:gd name="T76" fmla="*/ 315 w 752"/>
              <a:gd name="T77" fmla="*/ 304 h 402"/>
              <a:gd name="T78" fmla="*/ 308 w 752"/>
              <a:gd name="T79" fmla="*/ 312 h 402"/>
              <a:gd name="T80" fmla="*/ 296 w 752"/>
              <a:gd name="T81" fmla="*/ 310 h 402"/>
              <a:gd name="T82" fmla="*/ 275 w 752"/>
              <a:gd name="T83" fmla="*/ 297 h 402"/>
              <a:gd name="T84" fmla="*/ 257 w 752"/>
              <a:gd name="T85" fmla="*/ 288 h 402"/>
              <a:gd name="T86" fmla="*/ 6 w 752"/>
              <a:gd name="T87" fmla="*/ 42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2"/>
              <a:gd name="T133" fmla="*/ 0 h 402"/>
              <a:gd name="T134" fmla="*/ 752 w 752"/>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2" h="402">
                <a:moveTo>
                  <a:pt x="6" y="0"/>
                </a:moveTo>
                <a:lnTo>
                  <a:pt x="737" y="26"/>
                </a:lnTo>
                <a:lnTo>
                  <a:pt x="752" y="402"/>
                </a:lnTo>
                <a:lnTo>
                  <a:pt x="744" y="399"/>
                </a:lnTo>
                <a:lnTo>
                  <a:pt x="736" y="397"/>
                </a:lnTo>
                <a:lnTo>
                  <a:pt x="728" y="394"/>
                </a:lnTo>
                <a:lnTo>
                  <a:pt x="723" y="394"/>
                </a:lnTo>
                <a:lnTo>
                  <a:pt x="718" y="388"/>
                </a:lnTo>
                <a:lnTo>
                  <a:pt x="712" y="383"/>
                </a:lnTo>
                <a:lnTo>
                  <a:pt x="702" y="378"/>
                </a:lnTo>
                <a:lnTo>
                  <a:pt x="696" y="374"/>
                </a:lnTo>
                <a:lnTo>
                  <a:pt x="691" y="369"/>
                </a:lnTo>
                <a:lnTo>
                  <a:pt x="686" y="366"/>
                </a:lnTo>
                <a:lnTo>
                  <a:pt x="682" y="370"/>
                </a:lnTo>
                <a:lnTo>
                  <a:pt x="677" y="374"/>
                </a:lnTo>
                <a:lnTo>
                  <a:pt x="675" y="377"/>
                </a:lnTo>
                <a:lnTo>
                  <a:pt x="672" y="380"/>
                </a:lnTo>
                <a:lnTo>
                  <a:pt x="667" y="381"/>
                </a:lnTo>
                <a:lnTo>
                  <a:pt x="663" y="380"/>
                </a:lnTo>
                <a:lnTo>
                  <a:pt x="658" y="377"/>
                </a:lnTo>
                <a:lnTo>
                  <a:pt x="655" y="374"/>
                </a:lnTo>
                <a:lnTo>
                  <a:pt x="651" y="370"/>
                </a:lnTo>
                <a:lnTo>
                  <a:pt x="645" y="369"/>
                </a:lnTo>
                <a:lnTo>
                  <a:pt x="643" y="372"/>
                </a:lnTo>
                <a:lnTo>
                  <a:pt x="640" y="375"/>
                </a:lnTo>
                <a:lnTo>
                  <a:pt x="637" y="377"/>
                </a:lnTo>
                <a:lnTo>
                  <a:pt x="636" y="380"/>
                </a:lnTo>
                <a:lnTo>
                  <a:pt x="632" y="381"/>
                </a:lnTo>
                <a:lnTo>
                  <a:pt x="629" y="380"/>
                </a:lnTo>
                <a:lnTo>
                  <a:pt x="626" y="377"/>
                </a:lnTo>
                <a:lnTo>
                  <a:pt x="621" y="375"/>
                </a:lnTo>
                <a:lnTo>
                  <a:pt x="618" y="375"/>
                </a:lnTo>
                <a:lnTo>
                  <a:pt x="613" y="377"/>
                </a:lnTo>
                <a:lnTo>
                  <a:pt x="610" y="380"/>
                </a:lnTo>
                <a:lnTo>
                  <a:pt x="604" y="381"/>
                </a:lnTo>
                <a:lnTo>
                  <a:pt x="599" y="383"/>
                </a:lnTo>
                <a:lnTo>
                  <a:pt x="599" y="386"/>
                </a:lnTo>
                <a:lnTo>
                  <a:pt x="596" y="389"/>
                </a:lnTo>
                <a:lnTo>
                  <a:pt x="591" y="389"/>
                </a:lnTo>
                <a:lnTo>
                  <a:pt x="588" y="393"/>
                </a:lnTo>
                <a:lnTo>
                  <a:pt x="588" y="396"/>
                </a:lnTo>
                <a:lnTo>
                  <a:pt x="583" y="396"/>
                </a:lnTo>
                <a:lnTo>
                  <a:pt x="580" y="394"/>
                </a:lnTo>
                <a:lnTo>
                  <a:pt x="577" y="389"/>
                </a:lnTo>
                <a:lnTo>
                  <a:pt x="574" y="386"/>
                </a:lnTo>
                <a:lnTo>
                  <a:pt x="569" y="385"/>
                </a:lnTo>
                <a:lnTo>
                  <a:pt x="562" y="383"/>
                </a:lnTo>
                <a:lnTo>
                  <a:pt x="556" y="381"/>
                </a:lnTo>
                <a:lnTo>
                  <a:pt x="551" y="380"/>
                </a:lnTo>
                <a:lnTo>
                  <a:pt x="550" y="375"/>
                </a:lnTo>
                <a:lnTo>
                  <a:pt x="547" y="370"/>
                </a:lnTo>
                <a:lnTo>
                  <a:pt x="542" y="370"/>
                </a:lnTo>
                <a:lnTo>
                  <a:pt x="537" y="370"/>
                </a:lnTo>
                <a:lnTo>
                  <a:pt x="534" y="374"/>
                </a:lnTo>
                <a:lnTo>
                  <a:pt x="532" y="375"/>
                </a:lnTo>
                <a:lnTo>
                  <a:pt x="529" y="375"/>
                </a:lnTo>
                <a:lnTo>
                  <a:pt x="527" y="377"/>
                </a:lnTo>
                <a:lnTo>
                  <a:pt x="524" y="375"/>
                </a:lnTo>
                <a:lnTo>
                  <a:pt x="520" y="375"/>
                </a:lnTo>
                <a:lnTo>
                  <a:pt x="516" y="378"/>
                </a:lnTo>
                <a:lnTo>
                  <a:pt x="516" y="385"/>
                </a:lnTo>
                <a:lnTo>
                  <a:pt x="513" y="388"/>
                </a:lnTo>
                <a:lnTo>
                  <a:pt x="508" y="391"/>
                </a:lnTo>
                <a:lnTo>
                  <a:pt x="507" y="386"/>
                </a:lnTo>
                <a:lnTo>
                  <a:pt x="505" y="383"/>
                </a:lnTo>
                <a:lnTo>
                  <a:pt x="505" y="378"/>
                </a:lnTo>
                <a:lnTo>
                  <a:pt x="504" y="375"/>
                </a:lnTo>
                <a:lnTo>
                  <a:pt x="499" y="375"/>
                </a:lnTo>
                <a:lnTo>
                  <a:pt x="496" y="377"/>
                </a:lnTo>
                <a:lnTo>
                  <a:pt x="494" y="380"/>
                </a:lnTo>
                <a:lnTo>
                  <a:pt x="491" y="381"/>
                </a:lnTo>
                <a:lnTo>
                  <a:pt x="488" y="380"/>
                </a:lnTo>
                <a:lnTo>
                  <a:pt x="483" y="377"/>
                </a:lnTo>
                <a:lnTo>
                  <a:pt x="480" y="370"/>
                </a:lnTo>
                <a:lnTo>
                  <a:pt x="472" y="370"/>
                </a:lnTo>
                <a:lnTo>
                  <a:pt x="472" y="364"/>
                </a:lnTo>
                <a:lnTo>
                  <a:pt x="469" y="361"/>
                </a:lnTo>
                <a:lnTo>
                  <a:pt x="464" y="361"/>
                </a:lnTo>
                <a:lnTo>
                  <a:pt x="461" y="364"/>
                </a:lnTo>
                <a:lnTo>
                  <a:pt x="461" y="367"/>
                </a:lnTo>
                <a:lnTo>
                  <a:pt x="451" y="372"/>
                </a:lnTo>
                <a:lnTo>
                  <a:pt x="446" y="377"/>
                </a:lnTo>
                <a:lnTo>
                  <a:pt x="440" y="375"/>
                </a:lnTo>
                <a:lnTo>
                  <a:pt x="435" y="370"/>
                </a:lnTo>
                <a:lnTo>
                  <a:pt x="435" y="364"/>
                </a:lnTo>
                <a:lnTo>
                  <a:pt x="434" y="359"/>
                </a:lnTo>
                <a:lnTo>
                  <a:pt x="432" y="359"/>
                </a:lnTo>
                <a:lnTo>
                  <a:pt x="431" y="358"/>
                </a:lnTo>
                <a:lnTo>
                  <a:pt x="426" y="356"/>
                </a:lnTo>
                <a:lnTo>
                  <a:pt x="424" y="354"/>
                </a:lnTo>
                <a:lnTo>
                  <a:pt x="423" y="345"/>
                </a:lnTo>
                <a:lnTo>
                  <a:pt x="419" y="339"/>
                </a:lnTo>
                <a:lnTo>
                  <a:pt x="412" y="339"/>
                </a:lnTo>
                <a:lnTo>
                  <a:pt x="405" y="340"/>
                </a:lnTo>
                <a:lnTo>
                  <a:pt x="404" y="342"/>
                </a:lnTo>
                <a:lnTo>
                  <a:pt x="400" y="345"/>
                </a:lnTo>
                <a:lnTo>
                  <a:pt x="397" y="348"/>
                </a:lnTo>
                <a:lnTo>
                  <a:pt x="394" y="351"/>
                </a:lnTo>
                <a:lnTo>
                  <a:pt x="389" y="348"/>
                </a:lnTo>
                <a:lnTo>
                  <a:pt x="388" y="345"/>
                </a:lnTo>
                <a:lnTo>
                  <a:pt x="383" y="340"/>
                </a:lnTo>
                <a:lnTo>
                  <a:pt x="377" y="339"/>
                </a:lnTo>
                <a:lnTo>
                  <a:pt x="373" y="340"/>
                </a:lnTo>
                <a:lnTo>
                  <a:pt x="365" y="339"/>
                </a:lnTo>
                <a:lnTo>
                  <a:pt x="359" y="337"/>
                </a:lnTo>
                <a:lnTo>
                  <a:pt x="351" y="334"/>
                </a:lnTo>
                <a:lnTo>
                  <a:pt x="346" y="329"/>
                </a:lnTo>
                <a:lnTo>
                  <a:pt x="340" y="331"/>
                </a:lnTo>
                <a:lnTo>
                  <a:pt x="334" y="331"/>
                </a:lnTo>
                <a:lnTo>
                  <a:pt x="329" y="329"/>
                </a:lnTo>
                <a:lnTo>
                  <a:pt x="327" y="323"/>
                </a:lnTo>
                <a:lnTo>
                  <a:pt x="324" y="318"/>
                </a:lnTo>
                <a:lnTo>
                  <a:pt x="323" y="315"/>
                </a:lnTo>
                <a:lnTo>
                  <a:pt x="318" y="308"/>
                </a:lnTo>
                <a:lnTo>
                  <a:pt x="315" y="304"/>
                </a:lnTo>
                <a:lnTo>
                  <a:pt x="313" y="305"/>
                </a:lnTo>
                <a:lnTo>
                  <a:pt x="311" y="308"/>
                </a:lnTo>
                <a:lnTo>
                  <a:pt x="308" y="312"/>
                </a:lnTo>
                <a:lnTo>
                  <a:pt x="303" y="308"/>
                </a:lnTo>
                <a:lnTo>
                  <a:pt x="299" y="308"/>
                </a:lnTo>
                <a:lnTo>
                  <a:pt x="296" y="310"/>
                </a:lnTo>
                <a:lnTo>
                  <a:pt x="289" y="308"/>
                </a:lnTo>
                <a:lnTo>
                  <a:pt x="283" y="304"/>
                </a:lnTo>
                <a:lnTo>
                  <a:pt x="275" y="297"/>
                </a:lnTo>
                <a:lnTo>
                  <a:pt x="272" y="293"/>
                </a:lnTo>
                <a:lnTo>
                  <a:pt x="264" y="289"/>
                </a:lnTo>
                <a:lnTo>
                  <a:pt x="257" y="288"/>
                </a:lnTo>
                <a:lnTo>
                  <a:pt x="267" y="76"/>
                </a:lnTo>
                <a:lnTo>
                  <a:pt x="0" y="57"/>
                </a:lnTo>
                <a:lnTo>
                  <a:pt x="6" y="42"/>
                </a:lnTo>
                <a:lnTo>
                  <a:pt x="6" y="34"/>
                </a:lnTo>
                <a:lnTo>
                  <a:pt x="6" y="0"/>
                </a:lnTo>
                <a:close/>
              </a:path>
            </a:pathLst>
          </a:custGeom>
          <a:solidFill>
            <a:schemeClr val="bg1"/>
          </a:solidFill>
          <a:ln w="3175" algn="ctr">
            <a:solidFill>
              <a:schemeClr val="tx1"/>
            </a:solidFill>
            <a:round/>
            <a:headEnd/>
            <a:tailEnd/>
          </a:ln>
          <a:effectLst/>
          <a:extLst/>
        </p:spPr>
        <p:txBody>
          <a:bodyPr lIns="91418" tIns="45709" rIns="91418" bIns="45709"/>
          <a:lstStyle/>
          <a:p>
            <a:pPr defTabSz="914186"/>
            <a:endParaRPr lang="en-US" sz="900" dirty="0">
              <a:solidFill>
                <a:srgbClr val="000000"/>
              </a:solidFill>
              <a:latin typeface="+mj-lt"/>
            </a:endParaRPr>
          </a:p>
        </p:txBody>
      </p:sp>
      <p:sp>
        <p:nvSpPr>
          <p:cNvPr id="87" name="TextBox 86"/>
          <p:cNvSpPr txBox="1"/>
          <p:nvPr/>
        </p:nvSpPr>
        <p:spPr>
          <a:xfrm>
            <a:off x="12134" y="2116983"/>
            <a:ext cx="1541307" cy="830975"/>
          </a:xfrm>
          <a:prstGeom prst="rect">
            <a:avLst/>
          </a:prstGeom>
          <a:noFill/>
        </p:spPr>
        <p:txBody>
          <a:bodyPr wrap="square" lIns="91418" tIns="45709" rIns="91418" bIns="45709" rtlCol="0">
            <a:spAutoFit/>
          </a:bodyPr>
          <a:lstStyle/>
          <a:p>
            <a:pPr algn="ctr" defTabSz="914186"/>
            <a:r>
              <a:rPr lang="en-US" sz="1200" b="1" dirty="0">
                <a:solidFill>
                  <a:srgbClr val="000000"/>
                </a:solidFill>
                <a:latin typeface="+mj-lt"/>
              </a:rPr>
              <a:t>California</a:t>
            </a:r>
          </a:p>
          <a:p>
            <a:pPr algn="ctr" defTabSz="914186"/>
            <a:r>
              <a:rPr lang="en-US" sz="1200" dirty="0">
                <a:solidFill>
                  <a:srgbClr val="000000"/>
                </a:solidFill>
                <a:latin typeface="+mj-lt"/>
              </a:rPr>
              <a:t>Approved in 2010 for $6.67b; renewed in 2015 for $7.46b</a:t>
            </a:r>
          </a:p>
        </p:txBody>
      </p:sp>
      <p:cxnSp>
        <p:nvCxnSpPr>
          <p:cNvPr id="89" name="Straight Connector 88"/>
          <p:cNvCxnSpPr>
            <a:stCxn id="87" idx="2"/>
          </p:cNvCxnSpPr>
          <p:nvPr/>
        </p:nvCxnSpPr>
        <p:spPr bwMode="auto">
          <a:xfrm>
            <a:off x="782788" y="2947958"/>
            <a:ext cx="905486" cy="599888"/>
          </a:xfrm>
          <a:prstGeom prst="line">
            <a:avLst/>
          </a:prstGeom>
          <a:noFill/>
          <a:ln w="9525" cap="flat" cmpd="sng" algn="ctr">
            <a:solidFill>
              <a:srgbClr val="FFC000"/>
            </a:solidFill>
            <a:prstDash val="solid"/>
            <a:round/>
            <a:headEnd type="none" w="med" len="med"/>
            <a:tailEnd type="none" w="med" len="med"/>
          </a:ln>
          <a:effectLst/>
        </p:spPr>
      </p:cxnSp>
      <p:sp>
        <p:nvSpPr>
          <p:cNvPr id="90" name="Rectangle 89"/>
          <p:cNvSpPr/>
          <p:nvPr/>
        </p:nvSpPr>
        <p:spPr>
          <a:xfrm>
            <a:off x="4625927" y="5414051"/>
            <a:ext cx="1274827" cy="646309"/>
          </a:xfrm>
          <a:prstGeom prst="rect">
            <a:avLst/>
          </a:prstGeom>
        </p:spPr>
        <p:txBody>
          <a:bodyPr wrap="square" lIns="91418" tIns="45709" rIns="91418" bIns="45709">
            <a:spAutoFit/>
          </a:bodyPr>
          <a:lstStyle/>
          <a:p>
            <a:pPr algn="ctr" defTabSz="914186"/>
            <a:r>
              <a:rPr lang="en-US" sz="1200" b="1" dirty="0">
                <a:latin typeface="+mj-lt"/>
              </a:rPr>
              <a:t>Texas</a:t>
            </a:r>
          </a:p>
          <a:p>
            <a:pPr algn="ctr" defTabSz="914186"/>
            <a:r>
              <a:rPr lang="en-US" sz="1200" dirty="0">
                <a:latin typeface="+mj-lt"/>
              </a:rPr>
              <a:t>Approved 2011 for $11.4b</a:t>
            </a:r>
          </a:p>
        </p:txBody>
      </p:sp>
      <p:sp>
        <p:nvSpPr>
          <p:cNvPr id="94" name="Rectangle 93"/>
          <p:cNvSpPr/>
          <p:nvPr/>
        </p:nvSpPr>
        <p:spPr>
          <a:xfrm>
            <a:off x="7481346" y="2298970"/>
            <a:ext cx="1648875" cy="1015640"/>
          </a:xfrm>
          <a:prstGeom prst="rect">
            <a:avLst/>
          </a:prstGeom>
        </p:spPr>
        <p:txBody>
          <a:bodyPr wrap="square" lIns="91418" tIns="45709" rIns="91418" bIns="45709">
            <a:spAutoFit/>
          </a:bodyPr>
          <a:lstStyle/>
          <a:p>
            <a:pPr algn="ctr" defTabSz="914186"/>
            <a:r>
              <a:rPr lang="en-US" sz="1200" b="1" dirty="0" smtClean="0">
                <a:solidFill>
                  <a:srgbClr val="000000"/>
                </a:solidFill>
                <a:latin typeface="+mj-lt"/>
              </a:rPr>
              <a:t>Massachusetts</a:t>
            </a:r>
            <a:endParaRPr lang="en-US" sz="1200" b="1" dirty="0">
              <a:solidFill>
                <a:srgbClr val="000000"/>
              </a:solidFill>
              <a:latin typeface="+mj-lt"/>
            </a:endParaRPr>
          </a:p>
          <a:p>
            <a:pPr algn="ctr" defTabSz="914186"/>
            <a:r>
              <a:rPr lang="en-US" sz="1200" dirty="0">
                <a:solidFill>
                  <a:srgbClr val="000000"/>
                </a:solidFill>
                <a:latin typeface="+mj-lt"/>
              </a:rPr>
              <a:t>Approved in 2011 for $630m; extended </a:t>
            </a:r>
            <a:r>
              <a:rPr lang="en-US" sz="1200" dirty="0" smtClean="0">
                <a:solidFill>
                  <a:srgbClr val="000000"/>
                </a:solidFill>
                <a:latin typeface="+mj-lt"/>
              </a:rPr>
              <a:t>through 2017 </a:t>
            </a:r>
            <a:r>
              <a:rPr lang="en-US" sz="1200" dirty="0">
                <a:solidFill>
                  <a:srgbClr val="000000"/>
                </a:solidFill>
                <a:latin typeface="+mj-lt"/>
              </a:rPr>
              <a:t>for $</a:t>
            </a:r>
            <a:r>
              <a:rPr lang="en-US" sz="1200" dirty="0" smtClean="0">
                <a:solidFill>
                  <a:srgbClr val="000000"/>
                </a:solidFill>
                <a:latin typeface="+mj-lt"/>
              </a:rPr>
              <a:t>690m</a:t>
            </a:r>
            <a:endParaRPr lang="en-US" sz="1200" dirty="0">
              <a:solidFill>
                <a:srgbClr val="000000"/>
              </a:solidFill>
              <a:latin typeface="+mj-lt"/>
            </a:endParaRPr>
          </a:p>
        </p:txBody>
      </p:sp>
      <p:cxnSp>
        <p:nvCxnSpPr>
          <p:cNvPr id="98" name="Straight Connector 97"/>
          <p:cNvCxnSpPr/>
          <p:nvPr/>
        </p:nvCxnSpPr>
        <p:spPr bwMode="auto">
          <a:xfrm flipH="1">
            <a:off x="7118980" y="2442764"/>
            <a:ext cx="606770" cy="329233"/>
          </a:xfrm>
          <a:prstGeom prst="line">
            <a:avLst/>
          </a:prstGeom>
          <a:noFill/>
          <a:ln w="9525" cap="flat" cmpd="sng" algn="ctr">
            <a:solidFill>
              <a:srgbClr val="FFC000"/>
            </a:solidFill>
            <a:prstDash val="solid"/>
            <a:round/>
            <a:headEnd type="none" w="med" len="med"/>
            <a:tailEnd type="none" w="med" len="med"/>
          </a:ln>
          <a:effectLst/>
        </p:spPr>
      </p:cxnSp>
      <p:sp>
        <p:nvSpPr>
          <p:cNvPr id="105" name="TextBox 104"/>
          <p:cNvSpPr txBox="1"/>
          <p:nvPr/>
        </p:nvSpPr>
        <p:spPr>
          <a:xfrm>
            <a:off x="2729845" y="1049595"/>
            <a:ext cx="2351841" cy="461643"/>
          </a:xfrm>
          <a:prstGeom prst="rect">
            <a:avLst/>
          </a:prstGeom>
          <a:noFill/>
        </p:spPr>
        <p:txBody>
          <a:bodyPr wrap="square" lIns="91418" tIns="45709" rIns="91418" bIns="45709" rtlCol="0">
            <a:spAutoFit/>
          </a:bodyPr>
          <a:lstStyle/>
          <a:p>
            <a:pPr algn="ctr" defTabSz="914186"/>
            <a:r>
              <a:rPr lang="en-US" sz="1200" b="1" dirty="0">
                <a:solidFill>
                  <a:srgbClr val="000000"/>
                </a:solidFill>
                <a:latin typeface="+mj-lt"/>
              </a:rPr>
              <a:t>Kansas</a:t>
            </a:r>
          </a:p>
          <a:p>
            <a:pPr algn="ctr" defTabSz="914186"/>
            <a:r>
              <a:rPr lang="en-US" sz="1200" dirty="0">
                <a:solidFill>
                  <a:srgbClr val="000000"/>
                </a:solidFill>
                <a:latin typeface="+mj-lt"/>
              </a:rPr>
              <a:t>Approved in 2013 for </a:t>
            </a:r>
            <a:r>
              <a:rPr lang="en-US" sz="1200" dirty="0" smtClean="0">
                <a:solidFill>
                  <a:srgbClr val="000000"/>
                </a:solidFill>
                <a:latin typeface="+mj-lt"/>
              </a:rPr>
              <a:t>$60m</a:t>
            </a:r>
            <a:endParaRPr lang="en-US" sz="1200" dirty="0">
              <a:solidFill>
                <a:srgbClr val="000000"/>
              </a:solidFill>
              <a:latin typeface="+mj-lt"/>
            </a:endParaRPr>
          </a:p>
        </p:txBody>
      </p:sp>
      <p:cxnSp>
        <p:nvCxnSpPr>
          <p:cNvPr id="106" name="Straight Connector 105"/>
          <p:cNvCxnSpPr>
            <a:stCxn id="105" idx="2"/>
          </p:cNvCxnSpPr>
          <p:nvPr/>
        </p:nvCxnSpPr>
        <p:spPr bwMode="auto">
          <a:xfrm>
            <a:off x="3905766" y="1511238"/>
            <a:ext cx="212010" cy="2175589"/>
          </a:xfrm>
          <a:prstGeom prst="line">
            <a:avLst/>
          </a:prstGeom>
          <a:noFill/>
          <a:ln w="9525" cap="flat" cmpd="sng" algn="ctr">
            <a:solidFill>
              <a:srgbClr val="FFC000"/>
            </a:solidFill>
            <a:prstDash val="solid"/>
            <a:round/>
            <a:headEnd type="none" w="med" len="med"/>
            <a:tailEnd type="none" w="med" len="med"/>
          </a:ln>
          <a:effectLst/>
        </p:spPr>
      </p:cxnSp>
      <p:sp>
        <p:nvSpPr>
          <p:cNvPr id="111" name="TextBox 110"/>
          <p:cNvSpPr txBox="1"/>
          <p:nvPr/>
        </p:nvSpPr>
        <p:spPr>
          <a:xfrm>
            <a:off x="7442470" y="3854640"/>
            <a:ext cx="1354698" cy="646309"/>
          </a:xfrm>
          <a:prstGeom prst="rect">
            <a:avLst/>
          </a:prstGeom>
          <a:noFill/>
          <a:ln>
            <a:noFill/>
          </a:ln>
        </p:spPr>
        <p:txBody>
          <a:bodyPr wrap="square" lIns="91418" tIns="45709" rIns="91418" bIns="45709" rtlCol="0">
            <a:spAutoFit/>
          </a:bodyPr>
          <a:lstStyle/>
          <a:p>
            <a:pPr algn="ctr" defTabSz="914186"/>
            <a:r>
              <a:rPr lang="en-US" sz="1200" b="1" dirty="0">
                <a:solidFill>
                  <a:srgbClr val="000000"/>
                </a:solidFill>
                <a:latin typeface="+mj-lt"/>
              </a:rPr>
              <a:t>New Jersey</a:t>
            </a:r>
          </a:p>
          <a:p>
            <a:pPr algn="ctr" defTabSz="914186"/>
            <a:r>
              <a:rPr lang="en-US" sz="1200" dirty="0">
                <a:solidFill>
                  <a:srgbClr val="000000"/>
                </a:solidFill>
                <a:latin typeface="+mj-lt"/>
              </a:rPr>
              <a:t>Approved in 2012 for </a:t>
            </a:r>
            <a:r>
              <a:rPr lang="en-US" sz="1200" dirty="0" smtClean="0">
                <a:solidFill>
                  <a:srgbClr val="000000"/>
                </a:solidFill>
                <a:latin typeface="+mj-lt"/>
              </a:rPr>
              <a:t>$583m</a:t>
            </a:r>
            <a:endParaRPr lang="en-US" sz="1200" dirty="0">
              <a:solidFill>
                <a:srgbClr val="000000"/>
              </a:solidFill>
              <a:latin typeface="+mj-lt"/>
            </a:endParaRPr>
          </a:p>
        </p:txBody>
      </p:sp>
      <p:cxnSp>
        <p:nvCxnSpPr>
          <p:cNvPr id="113" name="Straight Connector 112"/>
          <p:cNvCxnSpPr>
            <a:endCxn id="71" idx="12"/>
          </p:cNvCxnSpPr>
          <p:nvPr/>
        </p:nvCxnSpPr>
        <p:spPr bwMode="auto">
          <a:xfrm flipH="1" flipV="1">
            <a:off x="6891952" y="3282033"/>
            <a:ext cx="914105" cy="613478"/>
          </a:xfrm>
          <a:prstGeom prst="line">
            <a:avLst/>
          </a:prstGeom>
          <a:noFill/>
          <a:ln w="9525" cap="flat" cmpd="sng" algn="ctr">
            <a:solidFill>
              <a:srgbClr val="FFC000"/>
            </a:solidFill>
            <a:prstDash val="solid"/>
            <a:round/>
            <a:headEnd type="none" w="med" len="med"/>
            <a:tailEnd type="none" w="med" len="med"/>
          </a:ln>
          <a:effectLst/>
        </p:spPr>
      </p:cxnSp>
      <p:sp>
        <p:nvSpPr>
          <p:cNvPr id="117" name="TextBox 116"/>
          <p:cNvSpPr txBox="1"/>
          <p:nvPr/>
        </p:nvSpPr>
        <p:spPr>
          <a:xfrm>
            <a:off x="7121892" y="1234490"/>
            <a:ext cx="1368330" cy="646309"/>
          </a:xfrm>
          <a:prstGeom prst="rect">
            <a:avLst/>
          </a:prstGeom>
          <a:noFill/>
        </p:spPr>
        <p:txBody>
          <a:bodyPr wrap="square" lIns="91418" tIns="45709" rIns="91418" bIns="45709" rtlCol="0">
            <a:spAutoFit/>
          </a:bodyPr>
          <a:lstStyle/>
          <a:p>
            <a:pPr algn="ctr" defTabSz="914186"/>
            <a:r>
              <a:rPr lang="en-US" sz="1200" b="1" dirty="0">
                <a:solidFill>
                  <a:srgbClr val="000000"/>
                </a:solidFill>
                <a:latin typeface="+mj-lt"/>
              </a:rPr>
              <a:t>New Hampshire</a:t>
            </a:r>
          </a:p>
          <a:p>
            <a:pPr algn="ctr" defTabSz="914186"/>
            <a:r>
              <a:rPr lang="en-US" sz="1200" dirty="0">
                <a:solidFill>
                  <a:srgbClr val="000000"/>
                </a:solidFill>
                <a:latin typeface="+mj-lt"/>
              </a:rPr>
              <a:t>Approved in 2016 for $150m</a:t>
            </a:r>
          </a:p>
        </p:txBody>
      </p:sp>
      <p:cxnSp>
        <p:nvCxnSpPr>
          <p:cNvPr id="126" name="Straight Connector 125"/>
          <p:cNvCxnSpPr>
            <a:stCxn id="117" idx="2"/>
          </p:cNvCxnSpPr>
          <p:nvPr/>
        </p:nvCxnSpPr>
        <p:spPr bwMode="auto">
          <a:xfrm flipH="1">
            <a:off x="7041793" y="1880799"/>
            <a:ext cx="764264" cy="640974"/>
          </a:xfrm>
          <a:prstGeom prst="line">
            <a:avLst/>
          </a:prstGeom>
          <a:noFill/>
          <a:ln w="9525" cap="flat" cmpd="sng" algn="ctr">
            <a:solidFill>
              <a:srgbClr val="F0AB00"/>
            </a:solidFill>
            <a:prstDash val="solid"/>
            <a:round/>
            <a:headEnd type="none" w="med" len="med"/>
            <a:tailEnd type="none" w="med" len="med"/>
          </a:ln>
          <a:effectLst/>
        </p:spPr>
      </p:cxnSp>
      <p:sp>
        <p:nvSpPr>
          <p:cNvPr id="134" name="Rectangle 133"/>
          <p:cNvSpPr/>
          <p:nvPr/>
        </p:nvSpPr>
        <p:spPr>
          <a:xfrm>
            <a:off x="-2078" y="6179978"/>
            <a:ext cx="7869090" cy="553976"/>
          </a:xfrm>
          <a:prstGeom prst="rect">
            <a:avLst/>
          </a:prstGeom>
          <a:noFill/>
        </p:spPr>
        <p:txBody>
          <a:bodyPr wrap="square" lIns="91418" tIns="45709" rIns="91418" bIns="45709">
            <a:spAutoFit/>
          </a:bodyPr>
          <a:lstStyle/>
          <a:p>
            <a:pPr defTabSz="914186"/>
            <a:r>
              <a:rPr lang="en-US" sz="600" i="1" dirty="0" smtClean="0">
                <a:solidFill>
                  <a:schemeClr val="bg1"/>
                </a:solidFill>
                <a:latin typeface="+mj-lt"/>
              </a:rPr>
              <a:t>Sources: Kaiser Family Foundation, 2015. Key Themes from Delivery System Reform Incentive Payment Waivers in 4 States. kff.org/medicaid/issue-brief/key-themes-from-delivery-system-reform-incentive-payment-dsrip-waivers-in-4-states/; Department of Health and Human Services, 2015. www.medicaid.gov/Medicaid-CHIP-Program-Information/By-Topics/Waivers/1115/downloads/ca/medi-cal-2020/ca-medi-cal-2020-ca.pdf; New York State Department of Health, 2016. www.health.ny.gov/health_care/medicaid/redesign/dsrip/; </a:t>
            </a:r>
            <a:r>
              <a:rPr lang="en-US" sz="600" i="1" dirty="0">
                <a:solidFill>
                  <a:schemeClr val="bg1"/>
                </a:solidFill>
                <a:latin typeface="+mj-lt"/>
              </a:rPr>
              <a:t>Office of the Alabama </a:t>
            </a:r>
            <a:r>
              <a:rPr lang="en-US" sz="600" i="1" dirty="0" smtClean="0">
                <a:solidFill>
                  <a:schemeClr val="bg1"/>
                </a:solidFill>
                <a:latin typeface="+mj-lt"/>
              </a:rPr>
              <a:t>Governor, 2016. governor.alabama.gov/newsroom/2016/02/alabama-medicaid-transformation-rco-program-approved-1115-waiver;  NASHP, 2015. State Experiences Designing and </a:t>
            </a:r>
            <a:r>
              <a:rPr lang="en-US" sz="600" i="1" dirty="0">
                <a:solidFill>
                  <a:schemeClr val="bg1"/>
                </a:solidFill>
                <a:latin typeface="+mj-lt"/>
              </a:rPr>
              <a:t>Implementing Medicaid DSRIP Pools. </a:t>
            </a:r>
            <a:r>
              <a:rPr lang="en-US" sz="600" i="1" dirty="0" smtClean="0">
                <a:solidFill>
                  <a:schemeClr val="bg1"/>
                </a:solidFill>
                <a:latin typeface="+mj-lt"/>
                <a:hlinkClick r:id="rId3"/>
              </a:rPr>
              <a:t>www.macpac.gov/wp-content/uploads/2015/06/State-Experiences-Designing-DSRIP-Pools.pdf</a:t>
            </a:r>
            <a:r>
              <a:rPr lang="en-US" sz="600" i="1" dirty="0" smtClean="0">
                <a:solidFill>
                  <a:schemeClr val="bg1"/>
                </a:solidFill>
                <a:latin typeface="+mj-lt"/>
              </a:rPr>
              <a:t>; New Hampshire Department of Health and </a:t>
            </a:r>
            <a:r>
              <a:rPr lang="en-US" sz="600" i="1" dirty="0">
                <a:solidFill>
                  <a:schemeClr val="bg1"/>
                </a:solidFill>
                <a:latin typeface="+mj-lt"/>
              </a:rPr>
              <a:t>Human Services, 2016. http://</a:t>
            </a:r>
            <a:r>
              <a:rPr lang="en-US" sz="600" i="1" dirty="0" smtClean="0">
                <a:solidFill>
                  <a:schemeClr val="bg1"/>
                </a:solidFill>
                <a:latin typeface="+mj-lt"/>
              </a:rPr>
              <a:t>www.dhhs.nh.gov/section-1115-waiver/documents/pr-2016-01-05-transformation-waiver-terms.pdf.</a:t>
            </a:r>
            <a:endParaRPr lang="en-US" sz="600" i="1" dirty="0">
              <a:solidFill>
                <a:schemeClr val="bg1"/>
              </a:solidFill>
              <a:latin typeface="+mj-lt"/>
            </a:endParaRPr>
          </a:p>
        </p:txBody>
      </p:sp>
      <p:cxnSp>
        <p:nvCxnSpPr>
          <p:cNvPr id="107" name="Straight Connector 106"/>
          <p:cNvCxnSpPr/>
          <p:nvPr/>
        </p:nvCxnSpPr>
        <p:spPr bwMode="auto">
          <a:xfrm>
            <a:off x="6294842" y="1848118"/>
            <a:ext cx="480028" cy="857479"/>
          </a:xfrm>
          <a:prstGeom prst="line">
            <a:avLst/>
          </a:prstGeom>
          <a:noFill/>
          <a:ln w="9525" cap="flat" cmpd="sng" algn="ctr">
            <a:solidFill>
              <a:srgbClr val="F0AB00"/>
            </a:solidFill>
            <a:prstDash val="solid"/>
            <a:round/>
            <a:headEnd type="none" w="med" len="med"/>
            <a:tailEnd type="none" w="med" len="med"/>
          </a:ln>
          <a:effectLst/>
        </p:spPr>
      </p:cxnSp>
      <p:sp>
        <p:nvSpPr>
          <p:cNvPr id="109" name="TextBox 108"/>
          <p:cNvSpPr txBox="1"/>
          <p:nvPr/>
        </p:nvSpPr>
        <p:spPr>
          <a:xfrm>
            <a:off x="5224210" y="1418005"/>
            <a:ext cx="2050945" cy="461643"/>
          </a:xfrm>
          <a:prstGeom prst="rect">
            <a:avLst/>
          </a:prstGeom>
          <a:noFill/>
        </p:spPr>
        <p:txBody>
          <a:bodyPr wrap="square" lIns="91418" tIns="45709" rIns="91418" bIns="45709" rtlCol="0">
            <a:spAutoFit/>
          </a:bodyPr>
          <a:lstStyle/>
          <a:p>
            <a:pPr algn="ctr" defTabSz="914186"/>
            <a:r>
              <a:rPr lang="en-US" sz="1200" b="1" dirty="0">
                <a:solidFill>
                  <a:srgbClr val="000000"/>
                </a:solidFill>
                <a:latin typeface="+mj-lt"/>
              </a:rPr>
              <a:t>New York</a:t>
            </a:r>
          </a:p>
          <a:p>
            <a:pPr algn="ctr" defTabSz="914186"/>
            <a:r>
              <a:rPr lang="en-US" sz="1200" dirty="0">
                <a:solidFill>
                  <a:srgbClr val="000000"/>
                </a:solidFill>
                <a:latin typeface="+mj-lt"/>
              </a:rPr>
              <a:t>Approved in 2014 for </a:t>
            </a:r>
            <a:r>
              <a:rPr lang="en-US" sz="1200" dirty="0" smtClean="0">
                <a:solidFill>
                  <a:srgbClr val="000000"/>
                </a:solidFill>
                <a:latin typeface="+mj-lt"/>
              </a:rPr>
              <a:t>$8.25b*</a:t>
            </a:r>
            <a:endParaRPr lang="en-US" sz="1200" dirty="0">
              <a:solidFill>
                <a:srgbClr val="000000"/>
              </a:solidFill>
              <a:latin typeface="+mj-lt"/>
            </a:endParaRPr>
          </a:p>
        </p:txBody>
      </p:sp>
      <p:sp>
        <p:nvSpPr>
          <p:cNvPr id="3" name="TextBox 2"/>
          <p:cNvSpPr txBox="1"/>
          <p:nvPr/>
        </p:nvSpPr>
        <p:spPr>
          <a:xfrm>
            <a:off x="-1" y="5953540"/>
            <a:ext cx="1791347" cy="276999"/>
          </a:xfrm>
          <a:prstGeom prst="rect">
            <a:avLst/>
          </a:prstGeom>
          <a:noFill/>
        </p:spPr>
        <p:txBody>
          <a:bodyPr wrap="square" rtlCol="0">
            <a:spAutoFit/>
          </a:bodyPr>
          <a:lstStyle/>
          <a:p>
            <a:r>
              <a:rPr lang="en-US" sz="1200" i="1" dirty="0" smtClean="0">
                <a:latin typeface="+mj-lt"/>
              </a:rPr>
              <a:t>*See slide 5 for details</a:t>
            </a:r>
            <a:endParaRPr lang="en-US" sz="1200" i="1" dirty="0">
              <a:latin typeface="+mj-lt"/>
            </a:endParaRPr>
          </a:p>
        </p:txBody>
      </p:sp>
      <p:cxnSp>
        <p:nvCxnSpPr>
          <p:cNvPr id="104" name="Straight Connector 103"/>
          <p:cNvCxnSpPr/>
          <p:nvPr/>
        </p:nvCxnSpPr>
        <p:spPr bwMode="auto">
          <a:xfrm flipH="1" flipV="1">
            <a:off x="4181399" y="4848421"/>
            <a:ext cx="887434" cy="746326"/>
          </a:xfrm>
          <a:prstGeom prst="line">
            <a:avLst/>
          </a:prstGeom>
          <a:noFill/>
          <a:ln w="9525" cap="flat" cmpd="sng" algn="ctr">
            <a:solidFill>
              <a:srgbClr val="FFC000"/>
            </a:solidFill>
            <a:prstDash val="solid"/>
            <a:round/>
            <a:headEnd type="none" w="med" len="med"/>
            <a:tailEnd type="none" w="med" len="med"/>
          </a:ln>
          <a:effectLst/>
        </p:spPr>
      </p:cxnSp>
      <p:sp>
        <p:nvSpPr>
          <p:cNvPr id="110" name="TextBox 109"/>
          <p:cNvSpPr txBox="1"/>
          <p:nvPr/>
        </p:nvSpPr>
        <p:spPr>
          <a:xfrm>
            <a:off x="95380" y="832197"/>
            <a:ext cx="2254021" cy="461643"/>
          </a:xfrm>
          <a:prstGeom prst="rect">
            <a:avLst/>
          </a:prstGeom>
          <a:noFill/>
        </p:spPr>
        <p:txBody>
          <a:bodyPr wrap="square" lIns="91418" tIns="45709" rIns="91418" bIns="45709" rtlCol="0">
            <a:spAutoFit/>
          </a:bodyPr>
          <a:lstStyle/>
          <a:p>
            <a:pPr algn="ctr" defTabSz="914186"/>
            <a:r>
              <a:rPr lang="en-US" sz="1200" b="1" dirty="0" smtClean="0">
                <a:solidFill>
                  <a:srgbClr val="000000"/>
                </a:solidFill>
                <a:latin typeface="+mj-lt"/>
              </a:rPr>
              <a:t>Oregon</a:t>
            </a:r>
            <a:br>
              <a:rPr lang="en-US" sz="1200" b="1" dirty="0" smtClean="0">
                <a:solidFill>
                  <a:srgbClr val="000000"/>
                </a:solidFill>
                <a:latin typeface="+mj-lt"/>
              </a:rPr>
            </a:br>
            <a:r>
              <a:rPr lang="en-US" sz="1200" dirty="0" smtClean="0">
                <a:solidFill>
                  <a:srgbClr val="000000"/>
                </a:solidFill>
                <a:latin typeface="+mj-lt"/>
              </a:rPr>
              <a:t>Approved in 2014 for $300m</a:t>
            </a:r>
            <a:endParaRPr lang="en-US" sz="1200" dirty="0">
              <a:solidFill>
                <a:srgbClr val="000000"/>
              </a:solidFill>
              <a:latin typeface="+mj-lt"/>
            </a:endParaRPr>
          </a:p>
        </p:txBody>
      </p:sp>
      <p:cxnSp>
        <p:nvCxnSpPr>
          <p:cNvPr id="112" name="Straight Connector 111"/>
          <p:cNvCxnSpPr>
            <a:stCxn id="110" idx="2"/>
          </p:cNvCxnSpPr>
          <p:nvPr/>
        </p:nvCxnSpPr>
        <p:spPr bwMode="auto">
          <a:xfrm>
            <a:off x="1222391" y="1293840"/>
            <a:ext cx="566483" cy="1104399"/>
          </a:xfrm>
          <a:prstGeom prst="line">
            <a:avLst/>
          </a:prstGeom>
          <a:noFill/>
          <a:ln w="9525" cap="flat" cmpd="sng" algn="ctr">
            <a:solidFill>
              <a:srgbClr val="FFC000"/>
            </a:solidFill>
            <a:prstDash val="solid"/>
            <a:round/>
            <a:headEnd type="none" w="med" len="med"/>
            <a:tailEnd type="none" w="med" len="med"/>
          </a:ln>
          <a:effectLst/>
        </p:spPr>
      </p:cxnSp>
      <p:sp>
        <p:nvSpPr>
          <p:cNvPr id="114" name="Rectangle 113"/>
          <p:cNvSpPr/>
          <p:nvPr/>
        </p:nvSpPr>
        <p:spPr>
          <a:xfrm>
            <a:off x="627151" y="4474646"/>
            <a:ext cx="2159004" cy="461643"/>
          </a:xfrm>
          <a:prstGeom prst="rect">
            <a:avLst/>
          </a:prstGeom>
        </p:spPr>
        <p:txBody>
          <a:bodyPr wrap="square" lIns="91418" tIns="45709" rIns="91418" bIns="45709">
            <a:spAutoFit/>
          </a:bodyPr>
          <a:lstStyle/>
          <a:p>
            <a:pPr algn="ctr" defTabSz="914186"/>
            <a:r>
              <a:rPr lang="en-US" sz="1200" b="1" dirty="0" smtClean="0">
                <a:latin typeface="+mj-lt"/>
              </a:rPr>
              <a:t>New Mexico</a:t>
            </a:r>
            <a:endParaRPr lang="en-US" sz="1200" b="1" dirty="0">
              <a:latin typeface="+mj-lt"/>
            </a:endParaRPr>
          </a:p>
          <a:p>
            <a:pPr algn="ctr" defTabSz="914186"/>
            <a:r>
              <a:rPr lang="en-US" sz="1200" dirty="0" smtClean="0">
                <a:latin typeface="+mj-lt"/>
              </a:rPr>
              <a:t>Approved in 2012 for $29m</a:t>
            </a:r>
            <a:endParaRPr lang="en-US" sz="1200" dirty="0">
              <a:latin typeface="+mj-lt"/>
            </a:endParaRPr>
          </a:p>
        </p:txBody>
      </p:sp>
      <p:cxnSp>
        <p:nvCxnSpPr>
          <p:cNvPr id="118" name="Straight Connector 117"/>
          <p:cNvCxnSpPr/>
          <p:nvPr/>
        </p:nvCxnSpPr>
        <p:spPr bwMode="auto">
          <a:xfrm flipV="1">
            <a:off x="2161283" y="4218452"/>
            <a:ext cx="1107780" cy="390596"/>
          </a:xfrm>
          <a:prstGeom prst="line">
            <a:avLst/>
          </a:prstGeom>
          <a:noFill/>
          <a:ln w="9525" cap="flat" cmpd="sng" algn="ctr">
            <a:solidFill>
              <a:srgbClr val="FFC000"/>
            </a:solidFill>
            <a:prstDash val="solid"/>
            <a:round/>
            <a:headEnd type="none" w="med" len="med"/>
            <a:tailEnd type="none" w="med" len="med"/>
          </a:ln>
          <a:effectLst/>
        </p:spPr>
      </p:cxnSp>
      <p:sp>
        <p:nvSpPr>
          <p:cNvPr id="108" name="Rectangle 107"/>
          <p:cNvSpPr/>
          <p:nvPr/>
        </p:nvSpPr>
        <p:spPr>
          <a:xfrm>
            <a:off x="6455586" y="4451893"/>
            <a:ext cx="1274827" cy="646309"/>
          </a:xfrm>
          <a:prstGeom prst="rect">
            <a:avLst/>
          </a:prstGeom>
        </p:spPr>
        <p:txBody>
          <a:bodyPr wrap="square" lIns="91418" tIns="45709" rIns="91418" bIns="45709">
            <a:spAutoFit/>
          </a:bodyPr>
          <a:lstStyle/>
          <a:p>
            <a:pPr algn="ctr" defTabSz="914186"/>
            <a:r>
              <a:rPr lang="en-US" sz="1200" b="1" dirty="0" smtClean="0">
                <a:latin typeface="+mj-lt"/>
              </a:rPr>
              <a:t>Alabama</a:t>
            </a:r>
            <a:endParaRPr lang="en-US" sz="1200" b="1" dirty="0">
              <a:latin typeface="+mj-lt"/>
            </a:endParaRPr>
          </a:p>
          <a:p>
            <a:pPr algn="ctr" defTabSz="914186"/>
            <a:r>
              <a:rPr lang="en-US" sz="1200" dirty="0">
                <a:latin typeface="+mj-lt"/>
              </a:rPr>
              <a:t>Approved </a:t>
            </a:r>
            <a:r>
              <a:rPr lang="en-US" sz="1200" dirty="0" smtClean="0">
                <a:latin typeface="+mj-lt"/>
              </a:rPr>
              <a:t>in 2016 </a:t>
            </a:r>
            <a:r>
              <a:rPr lang="en-US" sz="1200" dirty="0">
                <a:latin typeface="+mj-lt"/>
              </a:rPr>
              <a:t>for </a:t>
            </a:r>
            <a:r>
              <a:rPr lang="en-US" sz="1200" dirty="0" smtClean="0">
                <a:latin typeface="+mj-lt"/>
              </a:rPr>
              <a:t>$328m</a:t>
            </a:r>
            <a:endParaRPr lang="en-US" sz="1200" dirty="0">
              <a:latin typeface="+mj-lt"/>
            </a:endParaRPr>
          </a:p>
        </p:txBody>
      </p:sp>
      <p:grpSp>
        <p:nvGrpSpPr>
          <p:cNvPr id="92" name="Group 91"/>
          <p:cNvGrpSpPr/>
          <p:nvPr/>
        </p:nvGrpSpPr>
        <p:grpSpPr>
          <a:xfrm>
            <a:off x="7481346" y="5377805"/>
            <a:ext cx="1162591" cy="246221"/>
            <a:chOff x="7481346" y="5377805"/>
            <a:chExt cx="1162591" cy="246221"/>
          </a:xfrm>
        </p:grpSpPr>
        <p:sp>
          <p:nvSpPr>
            <p:cNvPr id="63" name="Rectangle 62"/>
            <p:cNvSpPr>
              <a:spLocks noChangeAspect="1"/>
            </p:cNvSpPr>
            <p:nvPr/>
          </p:nvSpPr>
          <p:spPr bwMode="auto">
            <a:xfrm>
              <a:off x="7481346" y="5414051"/>
              <a:ext cx="182880" cy="182880"/>
            </a:xfrm>
            <a:prstGeom prst="rect">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88" name="TextBox 87"/>
            <p:cNvSpPr txBox="1"/>
            <p:nvPr/>
          </p:nvSpPr>
          <p:spPr>
            <a:xfrm>
              <a:off x="7664226" y="5377805"/>
              <a:ext cx="979711" cy="246221"/>
            </a:xfrm>
            <a:prstGeom prst="rect">
              <a:avLst/>
            </a:prstGeom>
            <a:noFill/>
          </p:spPr>
          <p:txBody>
            <a:bodyPr wrap="square" rtlCol="0">
              <a:spAutoFit/>
            </a:bodyPr>
            <a:lstStyle/>
            <a:p>
              <a:r>
                <a:rPr lang="en-US" sz="1000" dirty="0" smtClean="0">
                  <a:latin typeface="+mj-lt"/>
                </a:rPr>
                <a:t>DSRIP Program</a:t>
              </a:r>
              <a:endParaRPr lang="en-US" sz="1000" dirty="0">
                <a:latin typeface="+mj-lt"/>
              </a:endParaRPr>
            </a:p>
          </p:txBody>
        </p:sp>
      </p:grpSp>
      <p:grpSp>
        <p:nvGrpSpPr>
          <p:cNvPr id="91" name="Group 90"/>
          <p:cNvGrpSpPr/>
          <p:nvPr/>
        </p:nvGrpSpPr>
        <p:grpSpPr>
          <a:xfrm>
            <a:off x="7481346" y="5721422"/>
            <a:ext cx="1648875" cy="246221"/>
            <a:chOff x="7481346" y="5721422"/>
            <a:chExt cx="1648875" cy="246221"/>
          </a:xfrm>
        </p:grpSpPr>
        <p:sp>
          <p:nvSpPr>
            <p:cNvPr id="115" name="Rectangle 114"/>
            <p:cNvSpPr>
              <a:spLocks noChangeAspect="1"/>
            </p:cNvSpPr>
            <p:nvPr/>
          </p:nvSpPr>
          <p:spPr bwMode="auto">
            <a:xfrm>
              <a:off x="7481346" y="5747734"/>
              <a:ext cx="182880" cy="182880"/>
            </a:xfrm>
            <a:prstGeom prst="rect">
              <a:avLst/>
            </a:prstGeom>
            <a:pattFill prst="wdUpDiag">
              <a:fgClr>
                <a:srgbClr val="85AED7"/>
              </a:fgClr>
              <a:bgClr>
                <a:schemeClr val="bg1"/>
              </a:bgClr>
            </a:patt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116" name="TextBox 115"/>
            <p:cNvSpPr txBox="1"/>
            <p:nvPr/>
          </p:nvSpPr>
          <p:spPr>
            <a:xfrm>
              <a:off x="7664226" y="5721422"/>
              <a:ext cx="1465995" cy="246221"/>
            </a:xfrm>
            <a:prstGeom prst="rect">
              <a:avLst/>
            </a:prstGeom>
            <a:noFill/>
          </p:spPr>
          <p:txBody>
            <a:bodyPr wrap="square" rtlCol="0">
              <a:spAutoFit/>
            </a:bodyPr>
            <a:lstStyle/>
            <a:p>
              <a:r>
                <a:rPr lang="en-US" sz="1000" dirty="0" smtClean="0">
                  <a:latin typeface="+mj-lt"/>
                </a:rPr>
                <a:t>DSRIP-Like Program</a:t>
              </a:r>
              <a:endParaRPr lang="en-US" sz="1000" dirty="0">
                <a:latin typeface="+mj-lt"/>
              </a:endParaRPr>
            </a:p>
          </p:txBody>
        </p:sp>
      </p:grpSp>
      <p:cxnSp>
        <p:nvCxnSpPr>
          <p:cNvPr id="119" name="Straight Connector 118"/>
          <p:cNvCxnSpPr/>
          <p:nvPr/>
        </p:nvCxnSpPr>
        <p:spPr bwMode="auto">
          <a:xfrm flipH="1" flipV="1">
            <a:off x="5601565" y="4500949"/>
            <a:ext cx="1116327" cy="147933"/>
          </a:xfrm>
          <a:prstGeom prst="line">
            <a:avLst/>
          </a:prstGeom>
          <a:noFill/>
          <a:ln w="9525"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316623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8"/>
          <p:cNvSpPr>
            <a:spLocks noChangeArrowheads="1"/>
          </p:cNvSpPr>
          <p:nvPr/>
        </p:nvSpPr>
        <p:spPr bwMode="auto">
          <a:xfrm>
            <a:off x="619" y="2022973"/>
            <a:ext cx="5791335" cy="1389605"/>
          </a:xfrm>
          <a:prstGeom prst="stripedRightArrow">
            <a:avLst>
              <a:gd name="adj1" fmla="val 48172"/>
              <a:gd name="adj2" fmla="val 50000"/>
            </a:avLst>
          </a:prstGeom>
          <a:solidFill>
            <a:srgbClr val="FFDC85"/>
          </a:solidFill>
          <a:ln w="57150">
            <a:noFill/>
          </a:ln>
        </p:spPr>
        <p:txBody>
          <a:bodyPr lIns="101858" tIns="50929" rIns="101858" bIns="50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Aft>
                <a:spcPct val="0"/>
              </a:spcAft>
              <a:buClrTx/>
              <a:buFontTx/>
              <a:buNone/>
              <a:defRPr/>
            </a:pPr>
            <a:endParaRPr lang="en-US" altLang="en-US" sz="1100" b="1" dirty="0" smtClean="0">
              <a:solidFill>
                <a:srgbClr val="000000"/>
              </a:solidFill>
            </a:endParaRPr>
          </a:p>
        </p:txBody>
      </p:sp>
      <p:sp>
        <p:nvSpPr>
          <p:cNvPr id="2" name="Title 1"/>
          <p:cNvSpPr txBox="1">
            <a:spLocks/>
          </p:cNvSpPr>
          <p:nvPr/>
        </p:nvSpPr>
        <p:spPr bwMode="auto">
          <a:xfrm>
            <a:off x="35569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pPr lvl="0" eaLnBrk="1" hangingPunct="1">
              <a:defRPr/>
            </a:pPr>
            <a:r>
              <a:rPr lang="en-US" sz="2600" b="1" dirty="0" smtClean="0">
                <a:latin typeface="+mj-lt"/>
                <a:ea typeface="ＭＳ Ｐゴシック" charset="-128"/>
              </a:rPr>
              <a:t>New York’s Transformation Vision and Investments</a:t>
            </a:r>
            <a:endParaRPr lang="en-US" sz="2600" b="1" dirty="0">
              <a:latin typeface="+mj-lt"/>
              <a:ea typeface="ＭＳ Ｐゴシック" charset="-128"/>
            </a:endParaRPr>
          </a:p>
        </p:txBody>
      </p:sp>
      <p:sp>
        <p:nvSpPr>
          <p:cNvPr id="3" name="Rectangle 2"/>
          <p:cNvSpPr/>
          <p:nvPr/>
        </p:nvSpPr>
        <p:spPr>
          <a:xfrm>
            <a:off x="0" y="6216819"/>
            <a:ext cx="7848600" cy="461665"/>
          </a:xfrm>
          <a:prstGeom prst="rect">
            <a:avLst/>
          </a:prstGeom>
        </p:spPr>
        <p:txBody>
          <a:bodyPr wrap="square">
            <a:spAutoFit/>
          </a:bodyPr>
          <a:lstStyle/>
          <a:p>
            <a:pPr lvl="0" fontAlgn="base">
              <a:spcBef>
                <a:spcPct val="20000"/>
              </a:spcBef>
              <a:spcAft>
                <a:spcPct val="0"/>
              </a:spcAft>
              <a:defRPr/>
            </a:pPr>
            <a:r>
              <a:rPr lang="en-US" sz="800" i="1" dirty="0">
                <a:solidFill>
                  <a:schemeClr val="bg1"/>
                </a:solidFill>
                <a:latin typeface="+mj-lt"/>
                <a:ea typeface="ＭＳ Ｐゴシック" charset="-128"/>
              </a:rPr>
              <a:t>Sources: Centers for Medicare and Medicaid Services, New York Partnership Plan Special Terms and Conditions, March 31, 2016; New York State Department of Health, Final DSRIP Valuation Overview, June 2015; </a:t>
            </a:r>
            <a:r>
              <a:rPr lang="en-US" sz="800" i="1" dirty="0" smtClean="0">
                <a:solidFill>
                  <a:schemeClr val="bg1"/>
                </a:solidFill>
                <a:latin typeface="+mj-lt"/>
                <a:ea typeface="ＭＳ Ｐゴシック" charset="-128"/>
              </a:rPr>
              <a:t>New York State Department of Health, DSRIP Program Project Toolkit, October 2014; and </a:t>
            </a:r>
            <a:r>
              <a:rPr lang="en-US" sz="800" i="1" dirty="0">
                <a:solidFill>
                  <a:schemeClr val="bg1"/>
                </a:solidFill>
                <a:latin typeface="+mj-lt"/>
                <a:ea typeface="ＭＳ Ｐゴシック" charset="-128"/>
              </a:rPr>
              <a:t>New York State Department of Health, Capital Restructuring Financing Program, April 2015. </a:t>
            </a:r>
          </a:p>
        </p:txBody>
      </p:sp>
      <p:sp>
        <p:nvSpPr>
          <p:cNvPr id="56" name="TextBox 15"/>
          <p:cNvSpPr txBox="1"/>
          <p:nvPr/>
        </p:nvSpPr>
        <p:spPr>
          <a:xfrm>
            <a:off x="4728016" y="3911012"/>
            <a:ext cx="4394718" cy="22313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buClrTx/>
              <a:buSzTx/>
              <a:buFontTx/>
              <a:buNone/>
              <a:tabLst/>
              <a:defRPr/>
            </a:pPr>
            <a:r>
              <a:rPr kumimoji="0" lang="en-US" sz="1600" b="1" i="0" u="none" strike="noStrike" kern="1200" cap="none" spc="0" normalizeH="0" baseline="0" noProof="0" dirty="0" smtClean="0">
                <a:ln>
                  <a:noFill/>
                </a:ln>
                <a:solidFill>
                  <a:srgbClr val="1F497D"/>
                </a:solidFill>
                <a:effectLst/>
                <a:uLnTx/>
                <a:uFillTx/>
                <a:latin typeface="Calibri" charset="0"/>
                <a:ea typeface="Calibri" charset="0"/>
                <a:cs typeface="Calibri" charset="0"/>
              </a:rPr>
              <a:t>DSRIP </a:t>
            </a:r>
            <a:r>
              <a:rPr kumimoji="0" lang="en-US" sz="1600" b="1" i="0" u="none" strike="noStrike" kern="1200" cap="none" spc="0" normalizeH="0" baseline="0" noProof="0" dirty="0">
                <a:ln>
                  <a:noFill/>
                </a:ln>
                <a:solidFill>
                  <a:srgbClr val="1F497D"/>
                </a:solidFill>
                <a:effectLst/>
                <a:uLnTx/>
                <a:uFillTx/>
                <a:latin typeface="Calibri" charset="0"/>
                <a:ea typeface="Calibri" charset="0"/>
                <a:cs typeface="Calibri" charset="0"/>
              </a:rPr>
              <a:t>p</a:t>
            </a:r>
            <a:r>
              <a:rPr kumimoji="0" lang="en-US" sz="1600" b="1" i="0" u="none" strike="noStrike" kern="1200" cap="none" spc="0" normalizeH="0" baseline="0" noProof="0" dirty="0" smtClean="0">
                <a:ln>
                  <a:noFill/>
                </a:ln>
                <a:solidFill>
                  <a:srgbClr val="1F497D"/>
                </a:solidFill>
                <a:effectLst/>
                <a:uLnTx/>
                <a:uFillTx/>
                <a:latin typeface="Calibri" charset="0"/>
                <a:ea typeface="Calibri" charset="0"/>
                <a:cs typeface="Calibri" charset="0"/>
              </a:rPr>
              <a:t>rogram </a:t>
            </a:r>
            <a:r>
              <a:rPr kumimoji="0" lang="en-US" sz="1600" b="1" i="0" u="none" strike="noStrike" kern="1200" cap="none" spc="0" normalizeH="0" baseline="0" noProof="0" dirty="0">
                <a:ln>
                  <a:noFill/>
                </a:ln>
                <a:solidFill>
                  <a:srgbClr val="1F497D"/>
                </a:solidFill>
                <a:effectLst/>
                <a:uLnTx/>
                <a:uFillTx/>
                <a:latin typeface="Calibri" charset="0"/>
                <a:ea typeface="Calibri" charset="0"/>
                <a:cs typeface="Calibri" charset="0"/>
              </a:rPr>
              <a:t>f</a:t>
            </a:r>
            <a:r>
              <a:rPr kumimoji="0" lang="en-US" sz="1600" b="1" i="0" u="none" strike="noStrike" kern="1200" cap="none" spc="0" normalizeH="0" baseline="0" noProof="0" dirty="0" smtClean="0">
                <a:ln>
                  <a:noFill/>
                </a:ln>
                <a:solidFill>
                  <a:srgbClr val="1F497D"/>
                </a:solidFill>
                <a:effectLst/>
                <a:uLnTx/>
                <a:uFillTx/>
                <a:latin typeface="Calibri" charset="0"/>
                <a:ea typeface="Calibri" charset="0"/>
                <a:cs typeface="Calibri" charset="0"/>
              </a:rPr>
              <a:t>unding</a:t>
            </a:r>
            <a:endParaRPr kumimoji="0" lang="en-US" sz="1600" b="1" i="0" u="none" strike="noStrike" kern="1200" cap="none" spc="0" normalizeH="0" baseline="0" noProof="0" dirty="0">
              <a:ln>
                <a:noFill/>
              </a:ln>
              <a:solidFill>
                <a:srgbClr val="1F497D"/>
              </a:solidFill>
              <a:effectLst/>
              <a:uLnTx/>
              <a:uFillTx/>
              <a:latin typeface="Calibri" charset="0"/>
              <a:ea typeface="Calibri" charset="0"/>
              <a:cs typeface="Calibri" charset="0"/>
            </a:endParaRPr>
          </a:p>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dirty="0" smtClean="0">
                <a:ln>
                  <a:noFill/>
                </a:ln>
                <a:solidFill>
                  <a:schemeClr val="accent4">
                    <a:lumMod val="65000"/>
                    <a:lumOff val="35000"/>
                  </a:schemeClr>
                </a:solidFill>
                <a:effectLst/>
                <a:uLnTx/>
                <a:uFillTx/>
                <a:latin typeface="Calibri" charset="0"/>
                <a:ea typeface="Calibri" charset="0"/>
                <a:cs typeface="Calibri" charset="0"/>
              </a:rPr>
              <a:t>DSRIP</a:t>
            </a:r>
            <a:r>
              <a:rPr kumimoji="0" lang="en-US" sz="1200" b="0" i="0" u="none" strike="noStrike" kern="1200" cap="none" spc="0" normalizeH="0" baseline="0" noProof="0" dirty="0" smtClean="0">
                <a:ln>
                  <a:noFill/>
                </a:ln>
                <a:solidFill>
                  <a:srgbClr val="576258"/>
                </a:solidFill>
                <a:effectLst/>
                <a:uLnTx/>
                <a:uFillTx/>
                <a:latin typeface="Calibri" charset="0"/>
                <a:ea typeface="Calibri" charset="0"/>
                <a:cs typeface="Calibri" charset="0"/>
              </a:rPr>
              <a:t> </a:t>
            </a:r>
            <a:r>
              <a:rPr kumimoji="0" lang="en-US" sz="1200" b="0" i="0" u="none" strike="noStrike" kern="1200" cap="none" spc="0" normalizeH="0" baseline="0" noProof="0" dirty="0" smtClean="0">
                <a:ln>
                  <a:noFill/>
                </a:ln>
                <a:solidFill>
                  <a:schemeClr val="accent4">
                    <a:lumMod val="65000"/>
                    <a:lumOff val="35000"/>
                  </a:schemeClr>
                </a:solidFill>
                <a:effectLst/>
                <a:uLnTx/>
                <a:uFillTx/>
                <a:latin typeface="Calibri" charset="0"/>
                <a:ea typeface="Calibri" charset="0"/>
                <a:cs typeface="Calibri" charset="0"/>
              </a:rPr>
              <a:t>funding via</a:t>
            </a:r>
            <a:r>
              <a:rPr kumimoji="0" lang="en-US" sz="1200" b="0" i="0" u="none" strike="noStrike" kern="1200" cap="none" spc="0" normalizeH="0" noProof="0" dirty="0" smtClean="0">
                <a:ln>
                  <a:noFill/>
                </a:ln>
                <a:solidFill>
                  <a:schemeClr val="accent4">
                    <a:lumMod val="65000"/>
                    <a:lumOff val="35000"/>
                  </a:schemeClr>
                </a:solidFill>
                <a:effectLst/>
                <a:uLnTx/>
                <a:uFillTx/>
                <a:latin typeface="Calibri" charset="0"/>
                <a:ea typeface="Calibri" charset="0"/>
                <a:cs typeface="Calibri" charset="0"/>
              </a:rPr>
              <a:t> </a:t>
            </a:r>
            <a:r>
              <a:rPr kumimoji="0" lang="en-US" sz="1200" b="0" i="0" u="none" strike="noStrike" kern="1200" cap="none" spc="0" normalizeH="0" baseline="0" noProof="0" dirty="0" smtClean="0">
                <a:ln>
                  <a:noFill/>
                </a:ln>
                <a:solidFill>
                  <a:schemeClr val="accent4">
                    <a:lumMod val="65000"/>
                    <a:lumOff val="35000"/>
                  </a:schemeClr>
                </a:solidFill>
                <a:effectLst/>
                <a:uLnTx/>
                <a:uFillTx/>
                <a:latin typeface="Calibri" charset="0"/>
                <a:ea typeface="Calibri" charset="0"/>
                <a:cs typeface="Calibri" charset="0"/>
              </a:rPr>
              <a:t>waiver and additional</a:t>
            </a:r>
            <a:r>
              <a:rPr kumimoji="0" lang="en-US" sz="1200" b="0" i="0" u="none" strike="noStrike" kern="1200" cap="none" spc="0" normalizeH="0" noProof="0" dirty="0" smtClean="0">
                <a:ln>
                  <a:noFill/>
                </a:ln>
                <a:solidFill>
                  <a:schemeClr val="accent4">
                    <a:lumMod val="65000"/>
                    <a:lumOff val="35000"/>
                  </a:schemeClr>
                </a:solidFill>
                <a:effectLst/>
                <a:uLnTx/>
                <a:uFillTx/>
                <a:latin typeface="Calibri" charset="0"/>
                <a:ea typeface="Calibri" charset="0"/>
                <a:cs typeface="Calibri" charset="0"/>
              </a:rPr>
              <a:t> federal/state funding</a:t>
            </a:r>
            <a:endParaRPr kumimoji="0" lang="en-US" sz="1200" b="0" i="0" u="none" strike="noStrike" kern="1200" cap="none" spc="0" normalizeH="0" baseline="0" noProof="0" dirty="0" smtClean="0">
              <a:ln>
                <a:noFill/>
              </a:ln>
              <a:solidFill>
                <a:schemeClr val="accent4">
                  <a:lumMod val="65000"/>
                  <a:lumOff val="35000"/>
                </a:schemeClr>
              </a:solidFill>
              <a:effectLst/>
              <a:uLnTx/>
              <a:uFillTx/>
              <a:latin typeface="Calibri" charset="0"/>
              <a:ea typeface="Calibri" charset="0"/>
              <a:cs typeface="Calibri" charset="0"/>
            </a:endParaRPr>
          </a:p>
          <a:p>
            <a:pPr lvl="0" algn="r" fontAlgn="base">
              <a:spcBef>
                <a:spcPct val="0"/>
              </a:spcBef>
              <a:defRPr/>
            </a:pPr>
            <a:r>
              <a:rPr lang="en-US" sz="1600" b="1" dirty="0">
                <a:solidFill>
                  <a:srgbClr val="D52B1E"/>
                </a:solidFill>
                <a:latin typeface="Calibri" charset="0"/>
                <a:ea typeface="Calibri" charset="0"/>
                <a:cs typeface="Calibri" charset="0"/>
              </a:rPr>
              <a:t>Capital Restructuring Financing Program funding</a:t>
            </a:r>
          </a:p>
          <a:p>
            <a:pPr lvl="0" algn="r" fontAlgn="base">
              <a:spcBef>
                <a:spcPct val="0"/>
              </a:spcBef>
              <a:spcAft>
                <a:spcPts val="600"/>
              </a:spcAft>
              <a:defRPr/>
            </a:pPr>
            <a:r>
              <a:rPr lang="en-US" sz="1200" dirty="0" smtClean="0">
                <a:solidFill>
                  <a:schemeClr val="accent4">
                    <a:lumMod val="65000"/>
                    <a:lumOff val="35000"/>
                  </a:schemeClr>
                </a:solidFill>
                <a:latin typeface="Calibri" charset="0"/>
                <a:ea typeface="Calibri" charset="0"/>
                <a:cs typeface="Calibri" charset="0"/>
              </a:rPr>
              <a:t>State funding for capital </a:t>
            </a:r>
            <a:r>
              <a:rPr lang="en-US" sz="1200" dirty="0">
                <a:solidFill>
                  <a:schemeClr val="accent4">
                    <a:lumMod val="65000"/>
                    <a:lumOff val="35000"/>
                  </a:schemeClr>
                </a:solidFill>
                <a:latin typeface="Calibri" charset="0"/>
                <a:ea typeface="Calibri" charset="0"/>
                <a:cs typeface="Calibri" charset="0"/>
              </a:rPr>
              <a:t>and infrastructure </a:t>
            </a:r>
            <a:r>
              <a:rPr lang="en-US" sz="1200" dirty="0" smtClean="0">
                <a:solidFill>
                  <a:schemeClr val="accent4">
                    <a:lumMod val="65000"/>
                    <a:lumOff val="35000"/>
                  </a:schemeClr>
                </a:solidFill>
                <a:latin typeface="Calibri" charset="0"/>
                <a:ea typeface="Calibri" charset="0"/>
                <a:cs typeface="Calibri" charset="0"/>
              </a:rPr>
              <a:t>improvements</a:t>
            </a:r>
          </a:p>
          <a:p>
            <a:pPr lvl="0" algn="r" fontAlgn="base">
              <a:spcBef>
                <a:spcPct val="0"/>
              </a:spcBef>
              <a:defRPr/>
            </a:pPr>
            <a:r>
              <a:rPr lang="en-US" sz="1600" b="1" dirty="0">
                <a:solidFill>
                  <a:srgbClr val="F0AB00"/>
                </a:solidFill>
                <a:latin typeface="Calibri" charset="0"/>
                <a:ea typeface="Calibri" charset="0"/>
                <a:cs typeface="Calibri" charset="0"/>
              </a:rPr>
              <a:t>Medicaid Redesign funding</a:t>
            </a:r>
          </a:p>
          <a:p>
            <a:pPr lvl="0" algn="r" fontAlgn="base">
              <a:spcBef>
                <a:spcPct val="0"/>
              </a:spcBef>
              <a:spcAft>
                <a:spcPts val="600"/>
              </a:spcAft>
              <a:defRPr/>
            </a:pPr>
            <a:r>
              <a:rPr lang="en-US" sz="1200" dirty="0">
                <a:solidFill>
                  <a:srgbClr val="576258"/>
                </a:solidFill>
                <a:latin typeface="Calibri" charset="0"/>
                <a:ea typeface="Calibri" charset="0"/>
                <a:cs typeface="Calibri" charset="0"/>
              </a:rPr>
              <a:t>Health home development, long-term care services, home- and community-based </a:t>
            </a:r>
            <a:r>
              <a:rPr lang="en-US" sz="1200" dirty="0" smtClean="0">
                <a:solidFill>
                  <a:schemeClr val="accent4">
                    <a:lumMod val="65000"/>
                    <a:lumOff val="35000"/>
                  </a:schemeClr>
                </a:solidFill>
                <a:latin typeface="Calibri" charset="0"/>
                <a:ea typeface="Calibri" charset="0"/>
                <a:cs typeface="Calibri" charset="0"/>
              </a:rPr>
              <a:t>services funding via waiver</a:t>
            </a:r>
            <a:endParaRPr lang="en-US" sz="1200" dirty="0">
              <a:solidFill>
                <a:schemeClr val="accent4">
                  <a:lumMod val="65000"/>
                  <a:lumOff val="35000"/>
                </a:schemeClr>
              </a:solidFill>
              <a:latin typeface="Calibri" charset="0"/>
              <a:ea typeface="Calibri" charset="0"/>
              <a:cs typeface="Calibri" charset="0"/>
            </a:endParaRPr>
          </a:p>
          <a:p>
            <a:pPr lvl="0" algn="r" fontAlgn="base">
              <a:spcBef>
                <a:spcPct val="0"/>
              </a:spcBef>
              <a:defRPr/>
            </a:pPr>
            <a:r>
              <a:rPr lang="en-US" sz="1600" b="1" dirty="0">
                <a:solidFill>
                  <a:srgbClr val="00A8B4"/>
                </a:solidFill>
                <a:latin typeface="Calibri" charset="0"/>
                <a:ea typeface="Calibri" charset="0"/>
                <a:cs typeface="Calibri" charset="0"/>
              </a:rPr>
              <a:t>Interim Access Assurance Fund</a:t>
            </a:r>
          </a:p>
          <a:p>
            <a:pPr lvl="0" algn="r" fontAlgn="base">
              <a:spcBef>
                <a:spcPct val="0"/>
              </a:spcBef>
              <a:spcAft>
                <a:spcPts val="600"/>
              </a:spcAft>
              <a:defRPr/>
            </a:pPr>
            <a:r>
              <a:rPr lang="en-US" sz="1200" dirty="0">
                <a:solidFill>
                  <a:srgbClr val="576258"/>
                </a:solidFill>
                <a:latin typeface="Calibri" charset="0"/>
                <a:ea typeface="Calibri" charset="0"/>
                <a:cs typeface="Calibri" charset="0"/>
              </a:rPr>
              <a:t>Time-limited funding for safety-net </a:t>
            </a:r>
            <a:r>
              <a:rPr lang="en-US" sz="1200" dirty="0" smtClean="0">
                <a:solidFill>
                  <a:schemeClr val="accent4">
                    <a:lumMod val="65000"/>
                    <a:lumOff val="35000"/>
                  </a:schemeClr>
                </a:solidFill>
                <a:latin typeface="Calibri" charset="0"/>
                <a:ea typeface="Calibri" charset="0"/>
                <a:cs typeface="Calibri" charset="0"/>
              </a:rPr>
              <a:t>providers via waiver</a:t>
            </a:r>
            <a:endParaRPr kumimoji="0" lang="en-US" sz="1200" b="0" i="0" u="none" strike="noStrike" kern="1200" cap="none" spc="0" normalizeH="0" baseline="0" noProof="0" dirty="0">
              <a:ln>
                <a:noFill/>
              </a:ln>
              <a:solidFill>
                <a:schemeClr val="accent4">
                  <a:lumMod val="65000"/>
                  <a:lumOff val="35000"/>
                </a:schemeClr>
              </a:solidFill>
              <a:effectLst/>
              <a:uLnTx/>
              <a:uFillTx/>
              <a:latin typeface="Calibri" charset="0"/>
              <a:ea typeface="Calibri" charset="0"/>
              <a:cs typeface="Calibri" charset="0"/>
            </a:endParaRPr>
          </a:p>
        </p:txBody>
      </p:sp>
      <p:grpSp>
        <p:nvGrpSpPr>
          <p:cNvPr id="8" name="Group 7"/>
          <p:cNvGrpSpPr/>
          <p:nvPr/>
        </p:nvGrpSpPr>
        <p:grpSpPr>
          <a:xfrm>
            <a:off x="391464" y="1306542"/>
            <a:ext cx="4031237" cy="4236185"/>
            <a:chOff x="391459" y="1299071"/>
            <a:chExt cx="4031237" cy="4236185"/>
          </a:xfrm>
        </p:grpSpPr>
        <p:sp>
          <p:nvSpPr>
            <p:cNvPr id="4" name="Rectangle 3"/>
            <p:cNvSpPr/>
            <p:nvPr/>
          </p:nvSpPr>
          <p:spPr bwMode="auto">
            <a:xfrm>
              <a:off x="391464" y="1337822"/>
              <a:ext cx="4031232" cy="898732"/>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grpSp>
          <p:nvGrpSpPr>
            <p:cNvPr id="72" name="Group 71"/>
            <p:cNvGrpSpPr/>
            <p:nvPr/>
          </p:nvGrpSpPr>
          <p:grpSpPr>
            <a:xfrm>
              <a:off x="391459" y="1299071"/>
              <a:ext cx="4031237" cy="4236185"/>
              <a:chOff x="161789" y="2328887"/>
              <a:chExt cx="4143515" cy="3028251"/>
            </a:xfrm>
          </p:grpSpPr>
          <p:sp>
            <p:nvSpPr>
              <p:cNvPr id="73" name="Rectangle 72"/>
              <p:cNvSpPr/>
              <p:nvPr/>
            </p:nvSpPr>
            <p:spPr>
              <a:xfrm>
                <a:off x="161791" y="2357746"/>
                <a:ext cx="4143513" cy="620442"/>
              </a:xfrm>
              <a:prstGeom prst="rect">
                <a:avLst/>
              </a:prstGeom>
              <a:no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0000"/>
                  </a:lnSpc>
                  <a:spcAft>
                    <a:spcPts val="600"/>
                  </a:spcAft>
                </a:pPr>
                <a:r>
                  <a:rPr lang="en-US" altLang="en-US" sz="2800" b="1" dirty="0">
                    <a:solidFill>
                      <a:srgbClr val="000000"/>
                    </a:solidFill>
                    <a:latin typeface="+mj-lt"/>
                  </a:rPr>
                  <a:t>Statewide </a:t>
                </a:r>
                <a:r>
                  <a:rPr lang="en-US" altLang="en-US" sz="2800" b="1" dirty="0" smtClean="0">
                    <a:solidFill>
                      <a:srgbClr val="000000"/>
                    </a:solidFill>
                    <a:latin typeface="+mj-lt"/>
                  </a:rPr>
                  <a:t>DSRIP</a:t>
                </a:r>
                <a:br>
                  <a:rPr lang="en-US" altLang="en-US" sz="2800" b="1" dirty="0" smtClean="0">
                    <a:solidFill>
                      <a:srgbClr val="000000"/>
                    </a:solidFill>
                    <a:latin typeface="+mj-lt"/>
                  </a:rPr>
                </a:br>
                <a:r>
                  <a:rPr lang="en-US" altLang="en-US" sz="2800" b="1" dirty="0" smtClean="0">
                    <a:solidFill>
                      <a:srgbClr val="000000"/>
                    </a:solidFill>
                    <a:latin typeface="+mj-lt"/>
                  </a:rPr>
                  <a:t>Goals for 2020</a:t>
                </a:r>
                <a:endParaRPr lang="en-US" altLang="en-US" sz="2800" b="1" dirty="0">
                  <a:solidFill>
                    <a:srgbClr val="000000"/>
                  </a:solidFill>
                  <a:latin typeface="+mj-lt"/>
                </a:endParaRPr>
              </a:p>
            </p:txBody>
          </p:sp>
          <p:sp>
            <p:nvSpPr>
              <p:cNvPr id="75" name="Rectangle 74"/>
              <p:cNvSpPr/>
              <p:nvPr/>
            </p:nvSpPr>
            <p:spPr>
              <a:xfrm>
                <a:off x="161793" y="3031554"/>
                <a:ext cx="4143507" cy="2266156"/>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9725" lvl="0" indent="-233363">
                  <a:spcBef>
                    <a:spcPts val="600"/>
                  </a:spcBef>
                  <a:spcAft>
                    <a:spcPts val="600"/>
                  </a:spcAft>
                  <a:buFont typeface="Arial" panose="020B0604020202020204" pitchFamily="34" charset="0"/>
                  <a:buChar char="•"/>
                </a:pPr>
                <a:r>
                  <a:rPr lang="en-US" altLang="en-US" sz="2000" b="1" dirty="0">
                    <a:solidFill>
                      <a:srgbClr val="000000"/>
                    </a:solidFill>
                    <a:latin typeface="+mj-lt"/>
                  </a:rPr>
                  <a:t>25% reduction in avoidable hospital use</a:t>
                </a:r>
                <a:endParaRPr lang="en-US" altLang="en-US" sz="2000" b="1" baseline="-25000" dirty="0">
                  <a:solidFill>
                    <a:srgbClr val="000000"/>
                  </a:solidFill>
                  <a:latin typeface="+mj-lt"/>
                </a:endParaRPr>
              </a:p>
              <a:p>
                <a:pPr marL="339725" lvl="0" indent="-233363">
                  <a:spcBef>
                    <a:spcPts val="600"/>
                  </a:spcBef>
                  <a:spcAft>
                    <a:spcPts val="600"/>
                  </a:spcAft>
                  <a:buFont typeface="Arial" panose="020B0604020202020204" pitchFamily="34" charset="0"/>
                  <a:buChar char="•"/>
                  <a:tabLst>
                    <a:tab pos="3943350" algn="l"/>
                  </a:tabLst>
                </a:pPr>
                <a:r>
                  <a:rPr lang="en-US" altLang="en-US" sz="2000" b="1" dirty="0">
                    <a:solidFill>
                      <a:srgbClr val="000000"/>
                    </a:solidFill>
                    <a:latin typeface="+mj-lt"/>
                  </a:rPr>
                  <a:t>At least 80% managed care payments to providers via value-based payment methods</a:t>
                </a:r>
              </a:p>
              <a:p>
                <a:pPr marL="339725" lvl="0" indent="-233363">
                  <a:spcBef>
                    <a:spcPts val="600"/>
                  </a:spcBef>
                  <a:spcAft>
                    <a:spcPts val="600"/>
                  </a:spcAft>
                  <a:buFont typeface="Arial" panose="020B0604020202020204" pitchFamily="34" charset="0"/>
                  <a:buChar char="•"/>
                </a:pPr>
                <a:r>
                  <a:rPr lang="en-US" altLang="en-US" sz="2000" b="1" dirty="0" smtClean="0">
                    <a:solidFill>
                      <a:srgbClr val="000000"/>
                    </a:solidFill>
                    <a:latin typeface="+mj-lt"/>
                  </a:rPr>
                  <a:t>Transform the New York State health care system into a “financially viable, high performing system”</a:t>
                </a:r>
              </a:p>
            </p:txBody>
          </p:sp>
          <p:sp>
            <p:nvSpPr>
              <p:cNvPr id="74" name="Rectangle 73"/>
              <p:cNvSpPr>
                <a:spLocks noChangeArrowheads="1"/>
              </p:cNvSpPr>
              <p:nvPr/>
            </p:nvSpPr>
            <p:spPr bwMode="auto">
              <a:xfrm>
                <a:off x="161789" y="2328887"/>
                <a:ext cx="4143512" cy="3028251"/>
              </a:xfrm>
              <a:prstGeom prst="rect">
                <a:avLst/>
              </a:prstGeom>
              <a:noFill/>
              <a:ln w="76200">
                <a:solidFill>
                  <a:srgbClr val="33669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90000"/>
                  </a:lnSpc>
                  <a:spcAft>
                    <a:spcPct val="0"/>
                  </a:spcAft>
                </a:pPr>
                <a:endParaRPr lang="en-US" altLang="en-US" sz="2000" b="1" u="sng" dirty="0" smtClean="0"/>
              </a:p>
            </p:txBody>
          </p:sp>
        </p:grpSp>
      </p:grpSp>
      <p:grpSp>
        <p:nvGrpSpPr>
          <p:cNvPr id="5" name="Group 4"/>
          <p:cNvGrpSpPr/>
          <p:nvPr/>
        </p:nvGrpSpPr>
        <p:grpSpPr>
          <a:xfrm>
            <a:off x="5607877" y="843045"/>
            <a:ext cx="3470806" cy="3121244"/>
            <a:chOff x="5663475" y="2708728"/>
            <a:chExt cx="3470806" cy="3121244"/>
          </a:xfrm>
        </p:grpSpPr>
        <p:grpSp>
          <p:nvGrpSpPr>
            <p:cNvPr id="7" name="Group 6"/>
            <p:cNvGrpSpPr/>
            <p:nvPr/>
          </p:nvGrpSpPr>
          <p:grpSpPr>
            <a:xfrm>
              <a:off x="5663475" y="2708728"/>
              <a:ext cx="3470806" cy="3121244"/>
              <a:chOff x="5592584" y="2657693"/>
              <a:chExt cx="3758938" cy="3228757"/>
            </a:xfrm>
          </p:grpSpPr>
          <p:grpSp>
            <p:nvGrpSpPr>
              <p:cNvPr id="25" name="Group 24"/>
              <p:cNvGrpSpPr>
                <a:grpSpLocks noChangeAspect="1"/>
              </p:cNvGrpSpPr>
              <p:nvPr/>
            </p:nvGrpSpPr>
            <p:grpSpPr>
              <a:xfrm>
                <a:off x="5592584" y="2657693"/>
                <a:ext cx="3758938" cy="3228757"/>
                <a:chOff x="4673646" y="2502791"/>
                <a:chExt cx="2415379" cy="2253865"/>
              </a:xfrm>
            </p:grpSpPr>
            <p:graphicFrame>
              <p:nvGraphicFramePr>
                <p:cNvPr id="21" name="Chart 20"/>
                <p:cNvGraphicFramePr/>
                <p:nvPr>
                  <p:extLst>
                    <p:ext uri="{D42A27DB-BD31-4B8C-83A1-F6EECF244321}">
                      <p14:modId xmlns:p14="http://schemas.microsoft.com/office/powerpoint/2010/main" val="1137049864"/>
                    </p:ext>
                  </p:extLst>
                </p:nvPr>
              </p:nvGraphicFramePr>
              <p:xfrm>
                <a:off x="4673646" y="2502791"/>
                <a:ext cx="2415379" cy="225386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2"/>
                <p:cNvSpPr txBox="1"/>
                <p:nvPr/>
              </p:nvSpPr>
              <p:spPr>
                <a:xfrm>
                  <a:off x="5169044" y="3215970"/>
                  <a:ext cx="1440990" cy="77786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ctr" defTabSz="914400" rtl="0" eaLnBrk="1" fontAlgn="base" latinLnBrk="0" hangingPunct="1">
                    <a:spcBef>
                      <a:spcPct val="0"/>
                    </a:spcBef>
                    <a:spcAft>
                      <a:spcPts val="600"/>
                    </a:spcAft>
                    <a:buClrTx/>
                    <a:buSzTx/>
                    <a:buFontTx/>
                    <a:buNone/>
                    <a:tabLst/>
                    <a:defRPr/>
                  </a:pPr>
                  <a:r>
                    <a:rPr kumimoji="0" lang="en-US" sz="1600" b="1" i="0" u="none" strike="noStrike" kern="1200" cap="none" spc="0" normalizeH="0" baseline="0" noProof="0" dirty="0" smtClean="0">
                      <a:ln>
                        <a:noFill/>
                      </a:ln>
                      <a:effectLst/>
                      <a:uLnTx/>
                      <a:uFillTx/>
                      <a:latin typeface="Calibri" charset="0"/>
                      <a:ea typeface="Calibri" charset="0"/>
                      <a:cs typeface="Calibri" charset="0"/>
                    </a:rPr>
                    <a:t>New</a:t>
                  </a:r>
                  <a:r>
                    <a:rPr kumimoji="0" lang="en-US" sz="1600" b="1" i="0" u="none" strike="noStrike" kern="1200" cap="none" spc="0" normalizeH="0" noProof="0" dirty="0" smtClean="0">
                      <a:ln>
                        <a:noFill/>
                      </a:ln>
                      <a:effectLst/>
                      <a:uLnTx/>
                      <a:uFillTx/>
                      <a:latin typeface="Calibri" charset="0"/>
                      <a:ea typeface="Calibri" charset="0"/>
                      <a:cs typeface="Calibri" charset="0"/>
                    </a:rPr>
                    <a:t> York</a:t>
                  </a:r>
                  <a:br>
                    <a:rPr kumimoji="0" lang="en-US" sz="1600" b="1" i="0" u="none" strike="noStrike" kern="1200" cap="none" spc="0" normalizeH="0" noProof="0" dirty="0" smtClean="0">
                      <a:ln>
                        <a:noFill/>
                      </a:ln>
                      <a:effectLst/>
                      <a:uLnTx/>
                      <a:uFillTx/>
                      <a:latin typeface="Calibri" charset="0"/>
                      <a:ea typeface="Calibri" charset="0"/>
                      <a:cs typeface="Calibri" charset="0"/>
                    </a:rPr>
                  </a:br>
                  <a:r>
                    <a:rPr kumimoji="0" lang="en-US" sz="1600" b="1" i="0" u="none" strike="noStrike" kern="1200" cap="none" spc="0" normalizeH="0" baseline="0" noProof="0" dirty="0" smtClean="0">
                      <a:ln>
                        <a:noFill/>
                      </a:ln>
                      <a:effectLst/>
                      <a:uLnTx/>
                      <a:uFillTx/>
                      <a:latin typeface="Calibri" charset="0"/>
                      <a:ea typeface="Calibri" charset="0"/>
                      <a:cs typeface="Calibri" charset="0"/>
                    </a:rPr>
                    <a:t>Transformation</a:t>
                  </a:r>
                  <a:br>
                    <a:rPr kumimoji="0" lang="en-US" sz="1600" b="1" i="0" u="none" strike="noStrike" kern="1200" cap="none" spc="0" normalizeH="0" baseline="0" noProof="0" dirty="0" smtClean="0">
                      <a:ln>
                        <a:noFill/>
                      </a:ln>
                      <a:effectLst/>
                      <a:uLnTx/>
                      <a:uFillTx/>
                      <a:latin typeface="Calibri" charset="0"/>
                      <a:ea typeface="Calibri" charset="0"/>
                      <a:cs typeface="Calibri" charset="0"/>
                    </a:rPr>
                  </a:br>
                  <a:r>
                    <a:rPr kumimoji="0" lang="en-US" sz="1600" b="1" i="0" u="none" strike="noStrike" kern="1200" cap="none" spc="0" normalizeH="0" baseline="0" noProof="0" dirty="0" smtClean="0">
                      <a:ln>
                        <a:noFill/>
                      </a:ln>
                      <a:effectLst/>
                      <a:uLnTx/>
                      <a:uFillTx/>
                      <a:latin typeface="Calibri" charset="0"/>
                      <a:ea typeface="Calibri" charset="0"/>
                      <a:cs typeface="Calibri" charset="0"/>
                    </a:rPr>
                    <a:t>Investments:</a:t>
                  </a:r>
                  <a:br>
                    <a:rPr kumimoji="0" lang="en-US" sz="1600" b="1" i="0" u="none" strike="noStrike" kern="1200" cap="none" spc="0" normalizeH="0" baseline="0" noProof="0" dirty="0" smtClean="0">
                      <a:ln>
                        <a:noFill/>
                      </a:ln>
                      <a:effectLst/>
                      <a:uLnTx/>
                      <a:uFillTx/>
                      <a:latin typeface="Calibri" charset="0"/>
                      <a:ea typeface="Calibri" charset="0"/>
                      <a:cs typeface="Calibri" charset="0"/>
                    </a:rPr>
                  </a:br>
                  <a:r>
                    <a:rPr kumimoji="0" lang="en-US" sz="1600" b="1" i="0" u="none" strike="noStrike" kern="1200" cap="none" spc="0" normalizeH="0" baseline="0" noProof="0" dirty="0" smtClean="0">
                      <a:ln>
                        <a:noFill/>
                      </a:ln>
                      <a:effectLst/>
                      <a:uLnTx/>
                      <a:uFillTx/>
                      <a:latin typeface="Calibri" charset="0"/>
                      <a:ea typeface="Calibri" charset="0"/>
                      <a:cs typeface="Calibri" charset="0"/>
                    </a:rPr>
                    <a:t>$11.33 Billion</a:t>
                  </a:r>
                  <a:endParaRPr kumimoji="0" lang="en-US" sz="1600" b="1" i="0" u="none" strike="noStrike" kern="1200" cap="none" spc="0" normalizeH="0" baseline="0" noProof="0" dirty="0">
                    <a:ln>
                      <a:noFill/>
                    </a:ln>
                    <a:effectLst/>
                    <a:uLnTx/>
                    <a:uFillTx/>
                    <a:latin typeface="Calibri" charset="0"/>
                    <a:ea typeface="Calibri" charset="0"/>
                    <a:cs typeface="Calibri" charset="0"/>
                  </a:endParaRPr>
                </a:p>
              </p:txBody>
            </p:sp>
          </p:grpSp>
          <p:sp>
            <p:nvSpPr>
              <p:cNvPr id="2048" name="Rectangle 2047"/>
              <p:cNvSpPr/>
              <p:nvPr/>
            </p:nvSpPr>
            <p:spPr>
              <a:xfrm>
                <a:off x="8290855" y="4073852"/>
                <a:ext cx="835401" cy="604918"/>
              </a:xfrm>
              <a:prstGeom prst="rect">
                <a:avLst/>
              </a:prstGeom>
            </p:spPr>
            <p:txBody>
              <a:bodyPr wrap="none">
                <a:spAutoFit/>
              </a:bodyPr>
              <a:lstStyle/>
              <a:p>
                <a:pPr algn="ctr"/>
                <a:r>
                  <a:rPr lang="en-US" sz="1600" b="1" dirty="0">
                    <a:solidFill>
                      <a:schemeClr val="bg1"/>
                    </a:solidFill>
                    <a:latin typeface="Calibri" charset="0"/>
                    <a:ea typeface="Calibri" charset="0"/>
                    <a:cs typeface="Calibri" charset="0"/>
                  </a:rPr>
                  <a:t>$</a:t>
                </a:r>
                <a:r>
                  <a:rPr lang="en-US" sz="1600" b="1" dirty="0" smtClean="0">
                    <a:solidFill>
                      <a:schemeClr val="bg1"/>
                    </a:solidFill>
                    <a:latin typeface="Calibri" charset="0"/>
                    <a:ea typeface="Calibri" charset="0"/>
                    <a:cs typeface="Calibri" charset="0"/>
                  </a:rPr>
                  <a:t>500</a:t>
                </a:r>
                <a:br>
                  <a:rPr lang="en-US" sz="1600" b="1" dirty="0" smtClean="0">
                    <a:solidFill>
                      <a:schemeClr val="bg1"/>
                    </a:solidFill>
                    <a:latin typeface="Calibri" charset="0"/>
                    <a:ea typeface="Calibri" charset="0"/>
                    <a:cs typeface="Calibri" charset="0"/>
                  </a:rPr>
                </a:br>
                <a:r>
                  <a:rPr lang="en-US" sz="1600" b="1" dirty="0" smtClean="0">
                    <a:solidFill>
                      <a:schemeClr val="bg1"/>
                    </a:solidFill>
                    <a:latin typeface="Calibri" charset="0"/>
                    <a:ea typeface="Calibri" charset="0"/>
                    <a:cs typeface="Calibri" charset="0"/>
                  </a:rPr>
                  <a:t>million</a:t>
                </a:r>
                <a:endParaRPr lang="en-US" dirty="0">
                  <a:solidFill>
                    <a:schemeClr val="bg1"/>
                  </a:solidFill>
                </a:endParaRPr>
              </a:p>
            </p:txBody>
          </p:sp>
          <p:sp>
            <p:nvSpPr>
              <p:cNvPr id="2049" name="Rectangle 2048"/>
              <p:cNvSpPr/>
              <p:nvPr/>
            </p:nvSpPr>
            <p:spPr>
              <a:xfrm>
                <a:off x="8269300" y="3521572"/>
                <a:ext cx="774638" cy="604918"/>
              </a:xfrm>
              <a:prstGeom prst="rect">
                <a:avLst/>
              </a:prstGeom>
            </p:spPr>
            <p:txBody>
              <a:bodyPr wrap="none">
                <a:spAutoFit/>
              </a:bodyPr>
              <a:lstStyle/>
              <a:p>
                <a:pPr algn="ctr"/>
                <a:r>
                  <a:rPr lang="en-US" sz="1600" b="1" dirty="0">
                    <a:solidFill>
                      <a:schemeClr val="bg1"/>
                    </a:solidFill>
                    <a:latin typeface="Calibri" charset="0"/>
                    <a:ea typeface="Calibri" charset="0"/>
                    <a:cs typeface="Calibri" charset="0"/>
                  </a:rPr>
                  <a:t>$</a:t>
                </a:r>
                <a:r>
                  <a:rPr lang="en-US" sz="1600" b="1" dirty="0" smtClean="0">
                    <a:solidFill>
                      <a:schemeClr val="bg1"/>
                    </a:solidFill>
                    <a:latin typeface="Calibri" charset="0"/>
                    <a:ea typeface="Calibri" charset="0"/>
                    <a:cs typeface="Calibri" charset="0"/>
                  </a:rPr>
                  <a:t>1.08</a:t>
                </a:r>
                <a:br>
                  <a:rPr lang="en-US" sz="1600" b="1" dirty="0" smtClean="0">
                    <a:solidFill>
                      <a:schemeClr val="bg1"/>
                    </a:solidFill>
                    <a:latin typeface="Calibri" charset="0"/>
                    <a:ea typeface="Calibri" charset="0"/>
                    <a:cs typeface="Calibri" charset="0"/>
                  </a:rPr>
                </a:br>
                <a:r>
                  <a:rPr lang="en-US" sz="1600" b="1" dirty="0" smtClean="0">
                    <a:solidFill>
                      <a:schemeClr val="bg1"/>
                    </a:solidFill>
                    <a:latin typeface="Calibri" charset="0"/>
                    <a:ea typeface="Calibri" charset="0"/>
                    <a:cs typeface="Calibri" charset="0"/>
                  </a:rPr>
                  <a:t>billion</a:t>
                </a:r>
                <a:endParaRPr lang="en-US" dirty="0">
                  <a:solidFill>
                    <a:schemeClr val="bg1"/>
                  </a:solidFill>
                </a:endParaRPr>
              </a:p>
            </p:txBody>
          </p:sp>
          <p:sp>
            <p:nvSpPr>
              <p:cNvPr id="2051" name="Rectangle 2050"/>
              <p:cNvSpPr/>
              <p:nvPr/>
            </p:nvSpPr>
            <p:spPr>
              <a:xfrm>
                <a:off x="6120447" y="3137155"/>
                <a:ext cx="1527742" cy="350216"/>
              </a:xfrm>
              <a:prstGeom prst="rect">
                <a:avLst/>
              </a:prstGeom>
            </p:spPr>
            <p:txBody>
              <a:bodyPr wrap="square">
                <a:spAutoFit/>
              </a:bodyPr>
              <a:lstStyle/>
              <a:p>
                <a:pPr algn="ctr"/>
                <a:r>
                  <a:rPr lang="en-US" sz="1600" b="1" dirty="0" smtClean="0">
                    <a:solidFill>
                      <a:schemeClr val="bg1"/>
                    </a:solidFill>
                    <a:latin typeface="Calibri" charset="0"/>
                    <a:ea typeface="Calibri" charset="0"/>
                    <a:cs typeface="Calibri" charset="0"/>
                  </a:rPr>
                  <a:t>$8.25 billion</a:t>
                </a:r>
                <a:endParaRPr lang="en-US" dirty="0">
                  <a:solidFill>
                    <a:schemeClr val="bg1"/>
                  </a:solidFill>
                </a:endParaRPr>
              </a:p>
            </p:txBody>
          </p:sp>
        </p:grpSp>
        <p:sp>
          <p:nvSpPr>
            <p:cNvPr id="23" name="Rectangle 22"/>
            <p:cNvSpPr/>
            <p:nvPr/>
          </p:nvSpPr>
          <p:spPr>
            <a:xfrm>
              <a:off x="7457320" y="3127649"/>
              <a:ext cx="1119048" cy="338554"/>
            </a:xfrm>
            <a:prstGeom prst="rect">
              <a:avLst/>
            </a:prstGeom>
          </p:spPr>
          <p:txBody>
            <a:bodyPr wrap="square">
              <a:spAutoFit/>
            </a:bodyPr>
            <a:lstStyle/>
            <a:p>
              <a:pPr algn="ctr"/>
              <a:r>
                <a:rPr lang="en-US" sz="1600" b="1" dirty="0">
                  <a:solidFill>
                    <a:schemeClr val="bg1"/>
                  </a:solidFill>
                  <a:latin typeface="Calibri" charset="0"/>
                  <a:ea typeface="Calibri" charset="0"/>
                  <a:cs typeface="Calibri" charset="0"/>
                </a:rPr>
                <a:t>$</a:t>
              </a:r>
              <a:r>
                <a:rPr lang="en-US" sz="1600" b="1" dirty="0" smtClean="0">
                  <a:solidFill>
                    <a:schemeClr val="bg1"/>
                  </a:solidFill>
                  <a:latin typeface="Calibri" charset="0"/>
                  <a:ea typeface="Calibri" charset="0"/>
                  <a:cs typeface="Calibri" charset="0"/>
                </a:rPr>
                <a:t>1.5 billion</a:t>
              </a:r>
              <a:endParaRPr lang="en-US" dirty="0">
                <a:solidFill>
                  <a:schemeClr val="bg1"/>
                </a:solidFill>
              </a:endParaRPr>
            </a:p>
          </p:txBody>
        </p:sp>
      </p:grpSp>
    </p:spTree>
    <p:extLst>
      <p:ext uri="{BB962C8B-B14F-4D97-AF65-F5344CB8AC3E}">
        <p14:creationId xmlns:p14="http://schemas.microsoft.com/office/powerpoint/2010/main" val="29590627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148316"/>
            <a:ext cx="9144000" cy="128654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3" name="Rectangle 32"/>
          <p:cNvSpPr/>
          <p:nvPr/>
        </p:nvSpPr>
        <p:spPr bwMode="auto">
          <a:xfrm>
            <a:off x="-1" y="2806985"/>
            <a:ext cx="9144001" cy="298192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 name="Title 1"/>
          <p:cNvSpPr txBox="1">
            <a:spLocks/>
          </p:cNvSpPr>
          <p:nvPr/>
        </p:nvSpPr>
        <p:spPr bwMode="auto">
          <a:xfrm>
            <a:off x="35569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pPr lvl="0" eaLnBrk="1" hangingPunct="1">
              <a:defRPr/>
            </a:pPr>
            <a:r>
              <a:rPr lang="en-US" sz="2600" b="1" dirty="0" smtClean="0">
                <a:latin typeface="+mj-lt"/>
                <a:ea typeface="ＭＳ Ｐゴシック" charset="-128"/>
              </a:rPr>
              <a:t>DSRIP Timeline and Organizing Structure</a:t>
            </a:r>
            <a:endParaRPr lang="en-US" sz="2600" b="1" dirty="0">
              <a:latin typeface="+mj-lt"/>
              <a:ea typeface="ＭＳ Ｐゴシック" charset="-128"/>
            </a:endParaRPr>
          </a:p>
        </p:txBody>
      </p:sp>
      <p:sp>
        <p:nvSpPr>
          <p:cNvPr id="16" name="TextBox 15"/>
          <p:cNvSpPr txBox="1"/>
          <p:nvPr/>
        </p:nvSpPr>
        <p:spPr>
          <a:xfrm>
            <a:off x="221660" y="3135885"/>
            <a:ext cx="8695291" cy="2492990"/>
          </a:xfrm>
          <a:prstGeom prst="rect">
            <a:avLst/>
          </a:prstGeom>
          <a:noFill/>
          <a:ln w="76200">
            <a:noFill/>
          </a:ln>
        </p:spPr>
        <p:txBody>
          <a:bodyPr wrap="square" rtlCol="0">
            <a:spAutoFit/>
          </a:bodyPr>
          <a:lstStyle/>
          <a:p>
            <a:pPr marL="285750" indent="-285750">
              <a:spcBef>
                <a:spcPts val="600"/>
              </a:spcBef>
              <a:spcAft>
                <a:spcPts val="600"/>
              </a:spcAft>
              <a:buFont typeface="Arial" panose="020B0604020202020204" pitchFamily="34" charset="0"/>
              <a:buChar char="•"/>
            </a:pPr>
            <a:r>
              <a:rPr lang="en-US" dirty="0" smtClean="0">
                <a:latin typeface="+mj-lt"/>
              </a:rPr>
              <a:t>Public hospitals and safety-net providers applied to lead integrated delivery networks called Performing Provider Systems (PPSs)</a:t>
            </a:r>
          </a:p>
          <a:p>
            <a:pPr marL="285750" indent="-285750">
              <a:spcBef>
                <a:spcPts val="600"/>
              </a:spcBef>
              <a:spcAft>
                <a:spcPts val="600"/>
              </a:spcAft>
              <a:buFont typeface="Arial" panose="020B0604020202020204" pitchFamily="34" charset="0"/>
              <a:buChar char="•"/>
            </a:pPr>
            <a:r>
              <a:rPr lang="en-US" dirty="0" smtClean="0">
                <a:latin typeface="+mj-lt"/>
              </a:rPr>
              <a:t>25 PPSs approved: 23 hospital-led, one physician-led, one FQHC-led</a:t>
            </a:r>
            <a:endParaRPr lang="en-US" b="1" dirty="0" smtClean="0">
              <a:latin typeface="+mj-lt"/>
            </a:endParaRPr>
          </a:p>
          <a:p>
            <a:pPr marL="285750" indent="-285750">
              <a:spcBef>
                <a:spcPts val="600"/>
              </a:spcBef>
              <a:spcAft>
                <a:spcPts val="600"/>
              </a:spcAft>
              <a:buFont typeface="Arial" panose="020B0604020202020204" pitchFamily="34" charset="0"/>
              <a:buChar char="•"/>
            </a:pPr>
            <a:r>
              <a:rPr lang="en-US" dirty="0" smtClean="0">
                <a:latin typeface="+mj-lt"/>
              </a:rPr>
              <a:t>PPSs required to select 5-11 clinical projects addressing system transformation, clinical improvement, and population health</a:t>
            </a:r>
          </a:p>
          <a:p>
            <a:pPr marL="285750" indent="-285750">
              <a:spcBef>
                <a:spcPts val="600"/>
              </a:spcBef>
              <a:spcAft>
                <a:spcPts val="600"/>
              </a:spcAft>
              <a:buFont typeface="Arial" panose="020B0604020202020204" pitchFamily="34" charset="0"/>
              <a:buChar char="•"/>
            </a:pPr>
            <a:r>
              <a:rPr lang="en-US" dirty="0" smtClean="0">
                <a:latin typeface="+mj-lt"/>
              </a:rPr>
              <a:t>Funding allocation based on scope and complexity of PPSs’ undertakings and size of attributed populations</a:t>
            </a:r>
          </a:p>
        </p:txBody>
      </p:sp>
      <p:grpSp>
        <p:nvGrpSpPr>
          <p:cNvPr id="17" name="Group 16"/>
          <p:cNvGrpSpPr/>
          <p:nvPr/>
        </p:nvGrpSpPr>
        <p:grpSpPr>
          <a:xfrm rot="16200000">
            <a:off x="4120504" y="-2756567"/>
            <a:ext cx="901476" cy="9078687"/>
            <a:chOff x="446506" y="1555221"/>
            <a:chExt cx="2038421" cy="4296258"/>
          </a:xfrm>
        </p:grpSpPr>
        <p:sp>
          <p:nvSpPr>
            <p:cNvPr id="18" name="Rounded Rectangle 17"/>
            <p:cNvSpPr/>
            <p:nvPr/>
          </p:nvSpPr>
          <p:spPr bwMode="auto">
            <a:xfrm rot="5400000">
              <a:off x="428350" y="3794908"/>
              <a:ext cx="2083330" cy="2029812"/>
            </a:xfrm>
            <a:prstGeom prst="roundRect">
              <a:avLst/>
            </a:prstGeom>
            <a:solidFill>
              <a:srgbClr val="002060"/>
            </a:solidFill>
            <a:ln w="57150" cap="flat" cmpd="sng" algn="ctr">
              <a:solidFill>
                <a:schemeClr val="bg1"/>
              </a:solid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19" name="Rounded Rectangle 18"/>
            <p:cNvSpPr/>
            <p:nvPr/>
          </p:nvSpPr>
          <p:spPr bwMode="auto">
            <a:xfrm rot="5400000">
              <a:off x="658208" y="3368996"/>
              <a:ext cx="1623613" cy="2029812"/>
            </a:xfrm>
            <a:prstGeom prst="roundRect">
              <a:avLst/>
            </a:prstGeom>
            <a:solidFill>
              <a:srgbClr val="336699"/>
            </a:solidFill>
            <a:ln w="57150" cap="flat" cmpd="sng" algn="ctr">
              <a:solidFill>
                <a:schemeClr val="bg1"/>
              </a:solid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0" name="Rounded Rectangle 19"/>
            <p:cNvSpPr/>
            <p:nvPr/>
          </p:nvSpPr>
          <p:spPr bwMode="auto">
            <a:xfrm rot="5400000">
              <a:off x="649606" y="2653879"/>
              <a:ext cx="1623613" cy="2029812"/>
            </a:xfrm>
            <a:prstGeom prst="roundRect">
              <a:avLst/>
            </a:prstGeom>
            <a:solidFill>
              <a:srgbClr val="0070C0"/>
            </a:solidFill>
            <a:ln w="57150" cap="flat" cmpd="sng" algn="ctr">
              <a:solidFill>
                <a:schemeClr val="bg1"/>
              </a:solid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1" name="TextBox 20"/>
            <p:cNvSpPr txBox="1"/>
            <p:nvPr/>
          </p:nvSpPr>
          <p:spPr>
            <a:xfrm rot="5400000">
              <a:off x="1205694" y="3966374"/>
              <a:ext cx="579678" cy="1739863"/>
            </a:xfrm>
            <a:prstGeom prst="rect">
              <a:avLst/>
            </a:prstGeom>
            <a:noFill/>
          </p:spPr>
          <p:txBody>
            <a:bodyPr wrap="square" rtlCol="0">
              <a:spAutoFit/>
            </a:bodyPr>
            <a:lstStyle/>
            <a:p>
              <a:pPr algn="ctr"/>
              <a:r>
                <a:rPr lang="en-US" sz="1600" b="1" dirty="0" smtClean="0">
                  <a:solidFill>
                    <a:schemeClr val="bg1"/>
                  </a:solidFill>
                  <a:latin typeface="+mj-lt"/>
                </a:rPr>
                <a:t>Year 4</a:t>
              </a:r>
            </a:p>
            <a:p>
              <a:pPr algn="ctr"/>
              <a:r>
                <a:rPr lang="en-US" sz="1400" dirty="0" smtClean="0">
                  <a:solidFill>
                    <a:schemeClr val="bg1"/>
                  </a:solidFill>
                  <a:latin typeface="+mj-lt"/>
                </a:rPr>
                <a:t>April 2018</a:t>
              </a:r>
            </a:p>
            <a:p>
              <a:pPr algn="ctr"/>
              <a:r>
                <a:rPr lang="en-US" sz="1400" dirty="0" smtClean="0">
                  <a:solidFill>
                    <a:schemeClr val="bg1"/>
                  </a:solidFill>
                  <a:latin typeface="+mj-lt"/>
                </a:rPr>
                <a:t>March 2019</a:t>
              </a:r>
              <a:endParaRPr lang="en-US" sz="1400" dirty="0">
                <a:solidFill>
                  <a:schemeClr val="bg1"/>
                </a:solidFill>
                <a:latin typeface="+mj-lt"/>
              </a:endParaRPr>
            </a:p>
          </p:txBody>
        </p:sp>
        <p:sp>
          <p:nvSpPr>
            <p:cNvPr id="22" name="TextBox 21"/>
            <p:cNvSpPr txBox="1"/>
            <p:nvPr/>
          </p:nvSpPr>
          <p:spPr>
            <a:xfrm rot="5400000">
              <a:off x="1201714" y="3205741"/>
              <a:ext cx="574029" cy="1739863"/>
            </a:xfrm>
            <a:prstGeom prst="rect">
              <a:avLst/>
            </a:prstGeom>
            <a:noFill/>
          </p:spPr>
          <p:txBody>
            <a:bodyPr wrap="square" rtlCol="0">
              <a:spAutoFit/>
            </a:bodyPr>
            <a:lstStyle/>
            <a:p>
              <a:pPr algn="ctr"/>
              <a:r>
                <a:rPr lang="en-US" sz="1600" b="1" dirty="0" smtClean="0">
                  <a:solidFill>
                    <a:schemeClr val="bg1"/>
                  </a:solidFill>
                  <a:latin typeface="+mj-lt"/>
                </a:rPr>
                <a:t>Year 3</a:t>
              </a:r>
            </a:p>
            <a:p>
              <a:pPr algn="ctr"/>
              <a:r>
                <a:rPr lang="en-US" sz="1400" dirty="0" smtClean="0">
                  <a:solidFill>
                    <a:schemeClr val="bg1"/>
                  </a:solidFill>
                  <a:latin typeface="+mj-lt"/>
                </a:rPr>
                <a:t>April 2017</a:t>
              </a:r>
            </a:p>
            <a:p>
              <a:pPr algn="ctr"/>
              <a:r>
                <a:rPr lang="en-US" sz="1400" dirty="0" smtClean="0">
                  <a:solidFill>
                    <a:schemeClr val="bg1"/>
                  </a:solidFill>
                  <a:latin typeface="+mj-lt"/>
                </a:rPr>
                <a:t>March 2018</a:t>
              </a:r>
              <a:endParaRPr lang="en-US" sz="1400" dirty="0">
                <a:solidFill>
                  <a:schemeClr val="bg1"/>
                </a:solidFill>
                <a:latin typeface="+mj-lt"/>
              </a:endParaRPr>
            </a:p>
          </p:txBody>
        </p:sp>
        <p:sp>
          <p:nvSpPr>
            <p:cNvPr id="23" name="TextBox 22"/>
            <p:cNvSpPr txBox="1"/>
            <p:nvPr/>
          </p:nvSpPr>
          <p:spPr>
            <a:xfrm rot="5400000">
              <a:off x="1150865" y="4645203"/>
              <a:ext cx="625584" cy="1739863"/>
            </a:xfrm>
            <a:prstGeom prst="rect">
              <a:avLst/>
            </a:prstGeom>
            <a:noFill/>
          </p:spPr>
          <p:txBody>
            <a:bodyPr wrap="square" rtlCol="0">
              <a:spAutoFit/>
            </a:bodyPr>
            <a:lstStyle/>
            <a:p>
              <a:pPr algn="ctr"/>
              <a:r>
                <a:rPr lang="en-US" sz="1600" b="1" dirty="0" smtClean="0">
                  <a:solidFill>
                    <a:schemeClr val="bg1"/>
                  </a:solidFill>
                  <a:latin typeface="+mj-lt"/>
                </a:rPr>
                <a:t>Year 5</a:t>
              </a:r>
            </a:p>
            <a:p>
              <a:pPr algn="ctr"/>
              <a:r>
                <a:rPr lang="en-US" sz="1400" dirty="0" smtClean="0">
                  <a:solidFill>
                    <a:schemeClr val="bg1"/>
                  </a:solidFill>
                  <a:latin typeface="+mj-lt"/>
                </a:rPr>
                <a:t>April 2019</a:t>
              </a:r>
            </a:p>
            <a:p>
              <a:pPr algn="ctr"/>
              <a:r>
                <a:rPr lang="en-US" sz="1400" dirty="0" smtClean="0">
                  <a:solidFill>
                    <a:schemeClr val="bg1"/>
                  </a:solidFill>
                  <a:latin typeface="+mj-lt"/>
                </a:rPr>
                <a:t>March 2020</a:t>
              </a:r>
              <a:endParaRPr lang="en-US" sz="1400" dirty="0">
                <a:solidFill>
                  <a:schemeClr val="bg1"/>
                </a:solidFill>
                <a:latin typeface="+mj-lt"/>
              </a:endParaRPr>
            </a:p>
          </p:txBody>
        </p:sp>
        <p:sp>
          <p:nvSpPr>
            <p:cNvPr id="24" name="Rounded Rectangle 23"/>
            <p:cNvSpPr/>
            <p:nvPr/>
          </p:nvSpPr>
          <p:spPr bwMode="auto">
            <a:xfrm rot="5400000">
              <a:off x="725994" y="1961448"/>
              <a:ext cx="1488054" cy="2029812"/>
            </a:xfrm>
            <a:prstGeom prst="roundRect">
              <a:avLst/>
            </a:prstGeom>
            <a:solidFill>
              <a:srgbClr val="88B0D8"/>
            </a:solidFill>
            <a:ln w="57150" cap="flat" cmpd="sng" algn="ctr">
              <a:solidFill>
                <a:schemeClr val="bg1"/>
              </a:solid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5" name="TextBox 24"/>
            <p:cNvSpPr txBox="1"/>
            <p:nvPr/>
          </p:nvSpPr>
          <p:spPr>
            <a:xfrm rot="5400000">
              <a:off x="1201261" y="2484434"/>
              <a:ext cx="599917" cy="1739863"/>
            </a:xfrm>
            <a:prstGeom prst="rect">
              <a:avLst/>
            </a:prstGeom>
            <a:noFill/>
          </p:spPr>
          <p:txBody>
            <a:bodyPr wrap="square" rtlCol="0">
              <a:spAutoFit/>
            </a:bodyPr>
            <a:lstStyle/>
            <a:p>
              <a:pPr algn="ctr"/>
              <a:r>
                <a:rPr lang="en-US" sz="1600" b="1" dirty="0" smtClean="0">
                  <a:latin typeface="+mj-lt"/>
                </a:rPr>
                <a:t>Year 2</a:t>
              </a:r>
            </a:p>
            <a:p>
              <a:pPr algn="ctr"/>
              <a:r>
                <a:rPr lang="en-US" sz="1400" dirty="0" smtClean="0">
                  <a:latin typeface="+mj-lt"/>
                </a:rPr>
                <a:t>April 2016</a:t>
              </a:r>
            </a:p>
            <a:p>
              <a:pPr algn="ctr"/>
              <a:r>
                <a:rPr lang="en-US" sz="1400" dirty="0" smtClean="0">
                  <a:latin typeface="+mj-lt"/>
                </a:rPr>
                <a:t>March 2017</a:t>
              </a:r>
              <a:endParaRPr lang="en-US" sz="1400" dirty="0">
                <a:latin typeface="+mj-lt"/>
              </a:endParaRPr>
            </a:p>
          </p:txBody>
        </p:sp>
        <p:sp>
          <p:nvSpPr>
            <p:cNvPr id="26" name="Rounded Rectangle 25"/>
            <p:cNvSpPr/>
            <p:nvPr/>
          </p:nvSpPr>
          <p:spPr bwMode="auto">
            <a:xfrm rot="5400000">
              <a:off x="806389" y="1334645"/>
              <a:ext cx="1327252" cy="2029812"/>
            </a:xfrm>
            <a:prstGeom prst="roundRect">
              <a:avLst/>
            </a:prstGeom>
            <a:solidFill>
              <a:schemeClr val="accent6">
                <a:lumMod val="20000"/>
                <a:lumOff val="80000"/>
              </a:schemeClr>
            </a:solidFill>
            <a:ln w="57150" cap="flat" cmpd="sng" algn="ctr">
              <a:solidFill>
                <a:schemeClr val="bg1"/>
              </a:solid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7" name="TextBox 26"/>
            <p:cNvSpPr txBox="1"/>
            <p:nvPr/>
          </p:nvSpPr>
          <p:spPr>
            <a:xfrm rot="5400000">
              <a:off x="1198360" y="1787648"/>
              <a:ext cx="580733" cy="1739863"/>
            </a:xfrm>
            <a:prstGeom prst="rect">
              <a:avLst/>
            </a:prstGeom>
            <a:noFill/>
          </p:spPr>
          <p:txBody>
            <a:bodyPr wrap="square" rtlCol="0">
              <a:spAutoFit/>
            </a:bodyPr>
            <a:lstStyle/>
            <a:p>
              <a:pPr algn="ctr"/>
              <a:r>
                <a:rPr lang="en-US" sz="1600" b="1" dirty="0" smtClean="0">
                  <a:latin typeface="+mj-lt"/>
                </a:rPr>
                <a:t>Year 1</a:t>
              </a:r>
            </a:p>
            <a:p>
              <a:pPr algn="ctr"/>
              <a:r>
                <a:rPr lang="en-US" sz="1400" dirty="0" smtClean="0">
                  <a:latin typeface="+mj-lt"/>
                </a:rPr>
                <a:t>April 2015</a:t>
              </a:r>
            </a:p>
            <a:p>
              <a:pPr algn="ctr"/>
              <a:r>
                <a:rPr lang="en-US" sz="1400" dirty="0" smtClean="0">
                  <a:latin typeface="+mj-lt"/>
                </a:rPr>
                <a:t>March 2016</a:t>
              </a:r>
              <a:endParaRPr lang="en-US" sz="1400" dirty="0">
                <a:latin typeface="+mj-lt"/>
              </a:endParaRPr>
            </a:p>
          </p:txBody>
        </p:sp>
        <p:sp>
          <p:nvSpPr>
            <p:cNvPr id="28" name="Rounded Rectangle 27"/>
            <p:cNvSpPr/>
            <p:nvPr/>
          </p:nvSpPr>
          <p:spPr bwMode="auto">
            <a:xfrm rot="5400000">
              <a:off x="1075066" y="926661"/>
              <a:ext cx="772692" cy="2029812"/>
            </a:xfrm>
            <a:prstGeom prst="roundRect">
              <a:avLst/>
            </a:prstGeom>
            <a:solidFill>
              <a:srgbClr val="E8F0F8"/>
            </a:solidFill>
            <a:ln w="57150" cap="flat" cmpd="sng" algn="ctr">
              <a:solidFill>
                <a:schemeClr val="bg1"/>
              </a:solidFill>
              <a:prstDash val="solid"/>
              <a:round/>
              <a:headEnd type="none" w="med" len="med"/>
              <a:tailEnd type="none" w="med" len="med"/>
            </a:ln>
            <a:effectLst>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9" name="TextBox 28"/>
            <p:cNvSpPr txBox="1"/>
            <p:nvPr/>
          </p:nvSpPr>
          <p:spPr>
            <a:xfrm rot="5400000">
              <a:off x="1225384" y="1071636"/>
              <a:ext cx="518743" cy="1739863"/>
            </a:xfrm>
            <a:prstGeom prst="rect">
              <a:avLst/>
            </a:prstGeom>
            <a:noFill/>
          </p:spPr>
          <p:txBody>
            <a:bodyPr wrap="square" rtlCol="0">
              <a:spAutoFit/>
            </a:bodyPr>
            <a:lstStyle/>
            <a:p>
              <a:pPr algn="ctr"/>
              <a:r>
                <a:rPr lang="en-US" sz="1600" b="1" dirty="0" smtClean="0">
                  <a:latin typeface="+mj-lt"/>
                </a:rPr>
                <a:t>Year 0</a:t>
              </a:r>
            </a:p>
            <a:p>
              <a:pPr algn="ctr"/>
              <a:r>
                <a:rPr lang="en-US" sz="1400" dirty="0" smtClean="0">
                  <a:latin typeface="+mj-lt"/>
                </a:rPr>
                <a:t>April 2014</a:t>
              </a:r>
            </a:p>
            <a:p>
              <a:pPr algn="ctr"/>
              <a:r>
                <a:rPr lang="en-US" sz="1400" dirty="0" smtClean="0">
                  <a:latin typeface="+mj-lt"/>
                </a:rPr>
                <a:t>March 2015</a:t>
              </a:r>
              <a:endParaRPr lang="en-US" sz="1400" dirty="0">
                <a:latin typeface="+mj-lt"/>
              </a:endParaRPr>
            </a:p>
          </p:txBody>
        </p:sp>
      </p:grpSp>
      <p:sp>
        <p:nvSpPr>
          <p:cNvPr id="31" name="Rectangle 30"/>
          <p:cNvSpPr/>
          <p:nvPr/>
        </p:nvSpPr>
        <p:spPr bwMode="auto">
          <a:xfrm>
            <a:off x="3317791" y="1406243"/>
            <a:ext cx="1020291" cy="731575"/>
          </a:xfrm>
          <a:prstGeom prst="rect">
            <a:avLst/>
          </a:prstGeom>
          <a:noFill/>
          <a:ln w="28575" cap="flat" cmpd="sng" algn="ctr">
            <a:solidFill>
              <a:schemeClr val="bg2"/>
            </a:solidFill>
            <a:prstDash val="sysDot"/>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2" name="TextBox 31"/>
          <p:cNvSpPr txBox="1"/>
          <p:nvPr/>
        </p:nvSpPr>
        <p:spPr>
          <a:xfrm>
            <a:off x="-1" y="2606930"/>
            <a:ext cx="4162426" cy="400110"/>
          </a:xfrm>
          <a:prstGeom prst="homePlate">
            <a:avLst/>
          </a:prstGeom>
          <a:solidFill>
            <a:srgbClr val="FFC000"/>
          </a:solidFill>
        </p:spPr>
        <p:txBody>
          <a:bodyPr wrap="square" rtlCol="0">
            <a:spAutoFit/>
          </a:bodyPr>
          <a:lstStyle/>
          <a:p>
            <a:r>
              <a:rPr lang="en-US" sz="2000" b="1" dirty="0" smtClean="0">
                <a:latin typeface="+mj-lt"/>
              </a:rPr>
              <a:t>PPSs Drive DSRIP Implementation</a:t>
            </a:r>
            <a:endParaRPr lang="en-US" sz="2000" b="1" dirty="0">
              <a:latin typeface="+mj-lt"/>
            </a:endParaRPr>
          </a:p>
        </p:txBody>
      </p:sp>
    </p:spTree>
    <p:extLst>
      <p:ext uri="{BB962C8B-B14F-4D97-AF65-F5344CB8AC3E}">
        <p14:creationId xmlns:p14="http://schemas.microsoft.com/office/powerpoint/2010/main" val="34751184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5569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pPr lvl="0" eaLnBrk="1" hangingPunct="1">
              <a:defRPr/>
            </a:pPr>
            <a:r>
              <a:rPr lang="en-US" sz="2600" b="1" dirty="0" smtClean="0">
                <a:latin typeface="+mj-lt"/>
                <a:ea typeface="ＭＳ Ｐゴシック" charset="-128"/>
              </a:rPr>
              <a:t>DSRIP Funding Architecture</a:t>
            </a:r>
            <a:endParaRPr lang="en-US" sz="2600" b="1" dirty="0">
              <a:latin typeface="+mj-lt"/>
              <a:ea typeface="ＭＳ Ｐゴシック" charset="-128"/>
            </a:endParaRPr>
          </a:p>
        </p:txBody>
      </p:sp>
      <p:graphicFrame>
        <p:nvGraphicFramePr>
          <p:cNvPr id="21" name="Chart 20"/>
          <p:cNvGraphicFramePr/>
          <p:nvPr>
            <p:extLst>
              <p:ext uri="{D42A27DB-BD31-4B8C-83A1-F6EECF244321}">
                <p14:modId xmlns:p14="http://schemas.microsoft.com/office/powerpoint/2010/main" val="2038430650"/>
              </p:ext>
            </p:extLst>
          </p:nvPr>
        </p:nvGraphicFramePr>
        <p:xfrm>
          <a:off x="75772" y="2313669"/>
          <a:ext cx="6669485" cy="3845414"/>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0" y="6159083"/>
            <a:ext cx="7865706" cy="578620"/>
          </a:xfrm>
          <a:prstGeom prst="rect">
            <a:avLst/>
          </a:prstGeom>
        </p:spPr>
        <p:txBody>
          <a:bodyPr wrap="square">
            <a:spAutoFit/>
          </a:bodyPr>
          <a:lstStyle/>
          <a:p>
            <a:pPr lvl="0" fontAlgn="base">
              <a:spcBef>
                <a:spcPct val="20000"/>
              </a:spcBef>
              <a:spcAft>
                <a:spcPct val="0"/>
              </a:spcAft>
            </a:pPr>
            <a:r>
              <a:rPr lang="en-US" sz="1100" dirty="0">
                <a:solidFill>
                  <a:schemeClr val="bg1"/>
                </a:solidFill>
                <a:latin typeface="+mj-lt"/>
                <a:ea typeface="ＭＳ Ｐゴシック" charset="-128"/>
              </a:rPr>
              <a:t>Note: As part of a December 2015 waiver amendment request to the federal Centers for Medicare and Medicaid Services, New York is seeking to slightly modify these percentages.</a:t>
            </a:r>
          </a:p>
          <a:p>
            <a:pPr lvl="0" fontAlgn="base">
              <a:spcBef>
                <a:spcPct val="20000"/>
              </a:spcBef>
              <a:spcAft>
                <a:spcPct val="0"/>
              </a:spcAft>
            </a:pPr>
            <a:r>
              <a:rPr lang="en-US" sz="800" i="1" dirty="0">
                <a:solidFill>
                  <a:schemeClr val="bg1"/>
                </a:solidFill>
                <a:latin typeface="+mj-lt"/>
                <a:ea typeface="ＭＳ Ｐゴシック" charset="-128"/>
              </a:rPr>
              <a:t>Source: New York State Department of Health, Attachment I—NY DSRIP Program Funding and Mechanics Protocol, April 2014.</a:t>
            </a:r>
          </a:p>
        </p:txBody>
      </p:sp>
      <p:sp>
        <p:nvSpPr>
          <p:cNvPr id="29" name="TextBox 15"/>
          <p:cNvSpPr txBox="1"/>
          <p:nvPr/>
        </p:nvSpPr>
        <p:spPr>
          <a:xfrm>
            <a:off x="6745257" y="2753140"/>
            <a:ext cx="2292998" cy="2339102"/>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Calibri" charset="0"/>
                <a:ea typeface="Calibri" charset="0"/>
                <a:cs typeface="Calibri" charset="0"/>
              </a:rPr>
              <a:t>Project Progress Milestones</a:t>
            </a:r>
            <a:endParaRPr kumimoji="0" lang="en-US" sz="1600" b="1" i="0" u="none" strike="noStrike" kern="1200" cap="none" spc="0" normalizeH="0" baseline="0" noProof="0" dirty="0">
              <a:ln>
                <a:noFill/>
              </a:ln>
              <a:solidFill>
                <a:schemeClr val="bg1">
                  <a:lumMod val="50000"/>
                </a:schemeClr>
              </a:solidFill>
              <a:effectLst/>
              <a:uLnTx/>
              <a:uFillTx/>
              <a:latin typeface="Calibri" charset="0"/>
              <a:ea typeface="Calibri" charset="0"/>
              <a:cs typeface="Calibri" charset="0"/>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dirty="0" smtClean="0">
                <a:ln>
                  <a:noFill/>
                </a:ln>
                <a:effectLst/>
                <a:uLnTx/>
                <a:uFillTx/>
                <a:latin typeface="Calibri" charset="0"/>
                <a:ea typeface="Calibri" charset="0"/>
                <a:cs typeface="Calibri" charset="0"/>
              </a:rPr>
              <a:t>Process metrics assessing adherence to DSRIP requirements</a:t>
            </a:r>
          </a:p>
          <a:p>
            <a:pPr lvl="0" algn="ctr" fontAlgn="base">
              <a:spcBef>
                <a:spcPct val="0"/>
              </a:spcBef>
              <a:defRPr/>
            </a:pPr>
            <a:r>
              <a:rPr lang="en-US" sz="1600" b="1" dirty="0" smtClean="0">
                <a:solidFill>
                  <a:schemeClr val="tx2"/>
                </a:solidFill>
                <a:latin typeface="Calibri" charset="0"/>
                <a:ea typeface="Calibri" charset="0"/>
                <a:cs typeface="Calibri" charset="0"/>
              </a:rPr>
              <a:t>Pay-For-Reporting</a:t>
            </a:r>
            <a:endParaRPr lang="en-US" sz="1600" b="1" dirty="0">
              <a:solidFill>
                <a:schemeClr val="tx2"/>
              </a:solidFill>
              <a:latin typeface="Calibri" charset="0"/>
              <a:ea typeface="Calibri" charset="0"/>
              <a:cs typeface="Calibri" charset="0"/>
            </a:endParaRPr>
          </a:p>
          <a:p>
            <a:pPr lvl="0" algn="ctr" fontAlgn="base">
              <a:spcBef>
                <a:spcPct val="0"/>
              </a:spcBef>
              <a:spcAft>
                <a:spcPts val="600"/>
              </a:spcAft>
              <a:defRPr/>
            </a:pPr>
            <a:r>
              <a:rPr lang="en-US" sz="1200" dirty="0" smtClean="0">
                <a:latin typeface="Calibri" charset="0"/>
                <a:ea typeface="Calibri" charset="0"/>
                <a:cs typeface="Calibri" charset="0"/>
              </a:rPr>
              <a:t>Reporting of process and outcome metrics</a:t>
            </a:r>
          </a:p>
          <a:p>
            <a:pPr lvl="0" algn="ctr" fontAlgn="base">
              <a:spcBef>
                <a:spcPct val="0"/>
              </a:spcBef>
              <a:defRPr/>
            </a:pPr>
            <a:r>
              <a:rPr lang="en-US" sz="1600" b="1" dirty="0" smtClean="0">
                <a:solidFill>
                  <a:srgbClr val="336699"/>
                </a:solidFill>
                <a:latin typeface="Calibri" charset="0"/>
                <a:ea typeface="Calibri" charset="0"/>
                <a:cs typeface="Calibri" charset="0"/>
              </a:rPr>
              <a:t>Pay-For Performance</a:t>
            </a:r>
          </a:p>
          <a:p>
            <a:pPr lvl="0" algn="ctr" fontAlgn="base">
              <a:spcBef>
                <a:spcPct val="0"/>
              </a:spcBef>
              <a:spcAft>
                <a:spcPts val="600"/>
              </a:spcAft>
              <a:defRPr/>
            </a:pPr>
            <a:r>
              <a:rPr lang="en-US" sz="1200" dirty="0" smtClean="0">
                <a:latin typeface="Calibri" charset="0"/>
                <a:ea typeface="Calibri" charset="0"/>
                <a:cs typeface="Calibri" charset="0"/>
              </a:rPr>
              <a:t>Performance on specified outcome measures</a:t>
            </a:r>
            <a:endParaRPr lang="en-US" sz="1200" dirty="0">
              <a:latin typeface="Calibri" charset="0"/>
              <a:ea typeface="Calibri" charset="0"/>
              <a:cs typeface="Calibri" charset="0"/>
            </a:endParaRPr>
          </a:p>
        </p:txBody>
      </p:sp>
      <p:sp>
        <p:nvSpPr>
          <p:cNvPr id="30" name="TextBox 29"/>
          <p:cNvSpPr txBox="1"/>
          <p:nvPr/>
        </p:nvSpPr>
        <p:spPr>
          <a:xfrm>
            <a:off x="-4665" y="1073641"/>
            <a:ext cx="9144000" cy="646331"/>
          </a:xfrm>
          <a:prstGeom prst="rect">
            <a:avLst/>
          </a:prstGeom>
          <a:solidFill>
            <a:srgbClr val="336699"/>
          </a:solidFill>
        </p:spPr>
        <p:txBody>
          <a:bodyPr wrap="square" rtlCol="0">
            <a:spAutoFit/>
          </a:bodyPr>
          <a:lstStyle/>
          <a:p>
            <a:pPr algn="ctr"/>
            <a:r>
              <a:rPr lang="en-US" b="1" dirty="0" smtClean="0">
                <a:solidFill>
                  <a:schemeClr val="bg1"/>
                </a:solidFill>
                <a:latin typeface="+mj-lt"/>
              </a:rPr>
              <a:t>In early years, DSRIP funding supports PPS development and project implementation.</a:t>
            </a:r>
            <a:br>
              <a:rPr lang="en-US" b="1" dirty="0" smtClean="0">
                <a:solidFill>
                  <a:schemeClr val="bg1"/>
                </a:solidFill>
                <a:latin typeface="+mj-lt"/>
              </a:rPr>
            </a:br>
            <a:r>
              <a:rPr lang="en-US" b="1" dirty="0" smtClean="0">
                <a:solidFill>
                  <a:schemeClr val="bg1"/>
                </a:solidFill>
                <a:latin typeface="+mj-lt"/>
              </a:rPr>
              <a:t>In later years, funding rewards PPSs for meeting outcome goals. </a:t>
            </a:r>
            <a:endParaRPr lang="en-US" b="1" dirty="0">
              <a:solidFill>
                <a:schemeClr val="bg1"/>
              </a:solidFill>
              <a:latin typeface="+mj-lt"/>
            </a:endParaRPr>
          </a:p>
        </p:txBody>
      </p:sp>
      <p:sp>
        <p:nvSpPr>
          <p:cNvPr id="31" name="TextBox 30"/>
          <p:cNvSpPr txBox="1"/>
          <p:nvPr/>
        </p:nvSpPr>
        <p:spPr>
          <a:xfrm>
            <a:off x="-4665" y="1864796"/>
            <a:ext cx="3270379" cy="338554"/>
          </a:xfrm>
          <a:prstGeom prst="homePlate">
            <a:avLst/>
          </a:prstGeom>
          <a:solidFill>
            <a:srgbClr val="FFC000"/>
          </a:solidFill>
          <a:ln w="38100">
            <a:noFill/>
          </a:ln>
        </p:spPr>
        <p:txBody>
          <a:bodyPr wrap="square" rtlCol="0">
            <a:spAutoFit/>
          </a:bodyPr>
          <a:lstStyle/>
          <a:p>
            <a:r>
              <a:rPr lang="en-US" sz="1600" b="1" dirty="0" smtClean="0">
                <a:latin typeface="+mj-lt"/>
              </a:rPr>
              <a:t>DSRIP Funding Allocation by Year</a:t>
            </a:r>
            <a:endParaRPr lang="en-US" sz="1600" b="1" dirty="0">
              <a:latin typeface="+mj-lt"/>
            </a:endParaRPr>
          </a:p>
        </p:txBody>
      </p:sp>
    </p:spTree>
    <p:extLst>
      <p:ext uri="{BB962C8B-B14F-4D97-AF65-F5344CB8AC3E}">
        <p14:creationId xmlns:p14="http://schemas.microsoft.com/office/powerpoint/2010/main" val="392879644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5569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pPr lvl="0" eaLnBrk="1" hangingPunct="1">
              <a:defRPr/>
            </a:pPr>
            <a:r>
              <a:rPr lang="en-US" sz="2600" b="1" dirty="0" smtClean="0">
                <a:latin typeface="+mj-lt"/>
                <a:ea typeface="ＭＳ Ｐゴシック" charset="-128"/>
              </a:rPr>
              <a:t>DSRIP is Catalyzing Change in New York’s Health Landscape</a:t>
            </a:r>
            <a:endParaRPr lang="en-US" sz="2600" b="1" dirty="0">
              <a:latin typeface="+mj-lt"/>
              <a:ea typeface="ＭＳ Ｐゴシック" charset="-128"/>
            </a:endParaRPr>
          </a:p>
        </p:txBody>
      </p:sp>
      <p:sp>
        <p:nvSpPr>
          <p:cNvPr id="23" name="Rectangle 22"/>
          <p:cNvSpPr/>
          <p:nvPr/>
        </p:nvSpPr>
        <p:spPr bwMode="auto">
          <a:xfrm>
            <a:off x="2247900" y="1171574"/>
            <a:ext cx="4648200" cy="4124049"/>
          </a:xfrm>
          <a:prstGeom prst="rect">
            <a:avLst/>
          </a:prstGeom>
          <a:solidFill>
            <a:schemeClr val="tx2">
              <a:lumMod val="60000"/>
              <a:lumOff val="40000"/>
            </a:schemeClr>
          </a:solidFill>
          <a:ln w="9525" cap="flat" cmpd="sng" algn="ctr">
            <a:noFill/>
            <a:prstDash val="solid"/>
            <a:round/>
            <a:headEnd type="none" w="med" len="med"/>
            <a:tailEnd type="none" w="med" len="med"/>
          </a:ln>
          <a:effectLst>
            <a:glow rad="101600">
              <a:schemeClr val="accent4">
                <a:satMod val="175000"/>
                <a:alpha val="40000"/>
              </a:schemeClr>
            </a:glow>
            <a:softEdge rad="12700"/>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24" name="Rectangle 23"/>
          <p:cNvSpPr/>
          <p:nvPr/>
        </p:nvSpPr>
        <p:spPr>
          <a:xfrm>
            <a:off x="2476500" y="1746704"/>
            <a:ext cx="4191000" cy="2862322"/>
          </a:xfrm>
          <a:prstGeom prst="rect">
            <a:avLst/>
          </a:prstGeom>
        </p:spPr>
        <p:txBody>
          <a:bodyPr wrap="square">
            <a:spAutoFit/>
          </a:bodyPr>
          <a:lstStyle/>
          <a:p>
            <a:pPr>
              <a:spcAft>
                <a:spcPts val="600"/>
              </a:spcAft>
            </a:pPr>
            <a:r>
              <a:rPr lang="en-US" sz="2000" b="1" dirty="0">
                <a:latin typeface="+mj-lt"/>
              </a:rPr>
              <a:t>DSRIP has galvanized the industry </a:t>
            </a:r>
            <a:r>
              <a:rPr lang="en-US" sz="2000" dirty="0">
                <a:latin typeface="+mj-lt"/>
              </a:rPr>
              <a:t>to think about advancing a population health infrastructure and </a:t>
            </a:r>
            <a:r>
              <a:rPr lang="en-US" sz="2000" b="1" dirty="0">
                <a:latin typeface="+mj-lt"/>
              </a:rPr>
              <a:t>accelerating the shift </a:t>
            </a:r>
            <a:r>
              <a:rPr lang="en-US" sz="2000" dirty="0">
                <a:latin typeface="+mj-lt"/>
              </a:rPr>
              <a:t>from fee-for-service to population health management. It is making the investment necessary to make this transition effective. </a:t>
            </a:r>
            <a:r>
              <a:rPr lang="en-US" sz="2000" b="1" dirty="0">
                <a:latin typeface="+mj-lt"/>
              </a:rPr>
              <a:t>It has served as both a catalyst and an </a:t>
            </a:r>
            <a:r>
              <a:rPr lang="en-US" sz="2000" b="1" dirty="0" smtClean="0">
                <a:latin typeface="+mj-lt"/>
              </a:rPr>
              <a:t>accelerant.</a:t>
            </a:r>
            <a:endParaRPr lang="en-US" sz="2000" b="1" dirty="0">
              <a:latin typeface="+mj-lt"/>
            </a:endParaRPr>
          </a:p>
        </p:txBody>
      </p:sp>
      <p:sp>
        <p:nvSpPr>
          <p:cNvPr id="25" name="Rectangle 24"/>
          <p:cNvSpPr/>
          <p:nvPr/>
        </p:nvSpPr>
        <p:spPr bwMode="auto">
          <a:xfrm>
            <a:off x="2247900" y="1174405"/>
            <a:ext cx="609600" cy="530293"/>
          </a:xfrm>
          <a:prstGeom prst="rect">
            <a:avLst/>
          </a:prstGeom>
          <a:solidFill>
            <a:srgbClr val="336699"/>
          </a:solidFill>
          <a:ln w="9525" cap="flat" cmpd="sng" algn="ctr">
            <a:noFill/>
            <a:prstDash val="solid"/>
            <a:round/>
            <a:headEnd type="none" w="med" len="med"/>
            <a:tailEnd type="none" w="med" len="med"/>
          </a:ln>
          <a:effectLst>
            <a:softEdge rad="12700"/>
          </a:effectLst>
        </p:spPr>
        <p:txBody>
          <a:bodyPr vert="horz" wrap="square" lIns="101858" tIns="50929" rIns="101858" bIns="50929"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Calibri" charset="0"/>
            </a:endParaRPr>
          </a:p>
        </p:txBody>
      </p:sp>
      <p:sp>
        <p:nvSpPr>
          <p:cNvPr id="26" name="TextBox 25"/>
          <p:cNvSpPr txBox="1"/>
          <p:nvPr/>
        </p:nvSpPr>
        <p:spPr>
          <a:xfrm>
            <a:off x="2324100" y="1120638"/>
            <a:ext cx="457200" cy="830997"/>
          </a:xfrm>
          <a:prstGeom prst="rect">
            <a:avLst/>
          </a:prstGeom>
          <a:noFill/>
        </p:spPr>
        <p:txBody>
          <a:bodyPr wrap="square" rtlCol="0">
            <a:spAutoFit/>
          </a:bodyPr>
          <a:lstStyle/>
          <a:p>
            <a:r>
              <a:rPr lang="en-US" sz="4800" b="1" dirty="0" smtClean="0">
                <a:solidFill>
                  <a:schemeClr val="bg1"/>
                </a:solidFill>
                <a:latin typeface="Times New Roman" panose="02020603050405020304" pitchFamily="18"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800350" y="4824434"/>
            <a:ext cx="4086225" cy="461665"/>
          </a:xfrm>
          <a:prstGeom prst="rect">
            <a:avLst/>
          </a:prstGeom>
          <a:noFill/>
        </p:spPr>
        <p:txBody>
          <a:bodyPr wrap="square" rtlCol="0">
            <a:spAutoFit/>
          </a:bodyPr>
          <a:lstStyle/>
          <a:p>
            <a:pPr algn="r"/>
            <a:r>
              <a:rPr lang="en-US" sz="2400" b="1" dirty="0" smtClean="0">
                <a:latin typeface="+mj-lt"/>
              </a:rPr>
              <a:t>PPS Leader</a:t>
            </a:r>
            <a:endParaRPr lang="en-US" sz="2400" b="1" dirty="0">
              <a:latin typeface="+mj-lt"/>
            </a:endParaRPr>
          </a:p>
        </p:txBody>
      </p:sp>
    </p:spTree>
    <p:extLst>
      <p:ext uri="{BB962C8B-B14F-4D97-AF65-F5344CB8AC3E}">
        <p14:creationId xmlns:p14="http://schemas.microsoft.com/office/powerpoint/2010/main" val="178800819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36642" y="302953"/>
            <a:ext cx="8635908"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6" rIns="91350" bIns="45676" numCol="1" anchor="b" anchorCtr="0" compatLnSpc="1">
            <a:prstTxWarp prst="textNoShape">
              <a:avLst/>
            </a:prstTxWarp>
            <a:spAutoFit/>
          </a:bodyPr>
          <a:lstStyle>
            <a:lvl1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1pPr>
            <a:lvl2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2pPr>
            <a:lvl3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3pPr>
            <a:lvl4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4pPr>
            <a:lvl5pPr algn="l" rtl="0" eaLnBrk="0" fontAlgn="base" hangingPunct="0">
              <a:spcBef>
                <a:spcPct val="0"/>
              </a:spcBef>
              <a:spcAft>
                <a:spcPct val="0"/>
              </a:spcAft>
              <a:defRPr sz="2800">
                <a:solidFill>
                  <a:schemeClr val="tx1"/>
                </a:solidFill>
                <a:latin typeface="Georgia" pitchFamily="18" charset="0"/>
                <a:ea typeface="ＭＳ Ｐゴシック" pitchFamily="34" charset="-128"/>
                <a:cs typeface="MS PGothic"/>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a:lstStyle>
          <a:p>
            <a:r>
              <a:rPr lang="en-US" sz="2600" b="1" kern="0" dirty="0" smtClean="0">
                <a:latin typeface="+mj-lt"/>
              </a:rPr>
              <a:t>Organization, Governance, and Market Transformation</a:t>
            </a:r>
            <a:endParaRPr lang="en-US" sz="2600" b="1" kern="0" dirty="0">
              <a:solidFill>
                <a:srgbClr val="FF0000"/>
              </a:solidFill>
              <a:latin typeface="+mj-lt"/>
            </a:endParaRPr>
          </a:p>
        </p:txBody>
      </p:sp>
      <p:grpSp>
        <p:nvGrpSpPr>
          <p:cNvPr id="5" name="Group 4"/>
          <p:cNvGrpSpPr/>
          <p:nvPr/>
        </p:nvGrpSpPr>
        <p:grpSpPr>
          <a:xfrm rot="19717301">
            <a:off x="-40524" y="801289"/>
            <a:ext cx="4371776" cy="3779897"/>
            <a:chOff x="4572217" y="1572527"/>
            <a:chExt cx="3843698" cy="3121770"/>
          </a:xfrm>
        </p:grpSpPr>
        <p:pic>
          <p:nvPicPr>
            <p:cNvPr id="11" name="Picture 4" descr="http://www.telapost.com/wp-content/uploads/2016/01/newspaper.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2354" l="977" r="100000">
                          <a14:foregroundMark x1="53613" y1="30705" x2="53613" y2="30705"/>
                        </a14:backgroundRemoval>
                      </a14:imgEffect>
                    </a14:imgLayer>
                  </a14:imgProps>
                </a:ext>
                <a:ext uri="{28A0092B-C50C-407E-A947-70E740481C1C}">
                  <a14:useLocalDpi xmlns:a14="http://schemas.microsoft.com/office/drawing/2010/main" val="0"/>
                </a:ext>
              </a:extLst>
            </a:blip>
            <a:srcRect/>
            <a:stretch>
              <a:fillRect/>
            </a:stretch>
          </p:blipFill>
          <p:spPr bwMode="auto">
            <a:xfrm rot="2154877">
              <a:off x="4572217" y="1572527"/>
              <a:ext cx="3819226" cy="3121770"/>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35"/>
            <p:cNvSpPr>
              <a:spLocks noChangeArrowheads="1"/>
            </p:cNvSpPr>
            <p:nvPr/>
          </p:nvSpPr>
          <p:spPr bwMode="auto">
            <a:xfrm rot="1368553">
              <a:off x="5480212" y="2348213"/>
              <a:ext cx="2935703" cy="641978"/>
            </a:xfrm>
            <a:prstGeom prst="rect">
              <a:avLst/>
            </a:prstGeom>
            <a:solidFill>
              <a:schemeClr val="bg1">
                <a:lumMod val="85000"/>
              </a:schemeClr>
            </a:solidFill>
            <a:ln w="34925" algn="ctr">
              <a:noFill/>
              <a:miter lim="800000"/>
              <a:headEnd/>
              <a:tailEnd/>
            </a:ln>
          </p:spPr>
          <p:txBody>
            <a:bodyPr lIns="45720" tIns="50929" rIns="45720" bIns="50929" anchor="ctr"/>
            <a:lstStyle>
              <a:lvl1pPr defTabSz="1019175" eaLnBrk="0" hangingPunct="0">
                <a:spcAft>
                  <a:spcPct val="50000"/>
                </a:spcAft>
                <a:buClr>
                  <a:srgbClr val="EC1608"/>
                </a:buClr>
                <a:buFont typeface="Arial" charset="0"/>
                <a:defRPr>
                  <a:solidFill>
                    <a:schemeClr val="tx1"/>
                  </a:solidFill>
                  <a:latin typeface="Calibri" pitchFamily="34" charset="0"/>
                  <a:ea typeface="MS PGothic" pitchFamily="34" charset="-128"/>
                </a:defRPr>
              </a:lvl1pPr>
              <a:lvl2pPr marL="742950" indent="-285750" defTabSz="1019175" eaLnBrk="0" hangingPunct="0">
                <a:spcAft>
                  <a:spcPct val="50000"/>
                </a:spcAft>
                <a:buClr>
                  <a:schemeClr val="tx2"/>
                </a:buClr>
                <a:buFont typeface="Wingdings" pitchFamily="2" charset="2"/>
                <a:buChar char="§"/>
                <a:defRPr sz="1400">
                  <a:solidFill>
                    <a:schemeClr val="tx1"/>
                  </a:solidFill>
                  <a:latin typeface="Calibri" pitchFamily="34" charset="0"/>
                  <a:ea typeface="MS PGothic" pitchFamily="34" charset="-128"/>
                </a:defRPr>
              </a:lvl2pPr>
              <a:lvl3pPr marL="1143000" indent="-228600" defTabSz="1019175" eaLnBrk="0" hangingPunct="0">
                <a:spcAft>
                  <a:spcPct val="50000"/>
                </a:spcAft>
                <a:buClr>
                  <a:schemeClr val="accent2"/>
                </a:buClr>
                <a:buFont typeface="Arial" charset="0"/>
                <a:buChar char="–"/>
                <a:defRPr sz="1400">
                  <a:solidFill>
                    <a:schemeClr val="tx1"/>
                  </a:solidFill>
                  <a:latin typeface="Calibri" pitchFamily="34" charset="0"/>
                  <a:ea typeface="MS PGothic" pitchFamily="34" charset="-128"/>
                </a:defRPr>
              </a:lvl3pPr>
              <a:lvl4pPr marL="1600200" indent="-228600" defTabSz="1019175" eaLnBrk="0" hangingPunct="0">
                <a:spcAft>
                  <a:spcPct val="50000"/>
                </a:spcAft>
                <a:buClr>
                  <a:schemeClr val="hlink"/>
                </a:buClr>
                <a:buFont typeface="Arial" charset="0"/>
                <a:buChar char="»"/>
                <a:defRPr sz="1400">
                  <a:solidFill>
                    <a:schemeClr val="tx1"/>
                  </a:solidFill>
                  <a:latin typeface="Calibri" pitchFamily="34" charset="0"/>
                  <a:ea typeface="MS PGothic" pitchFamily="34" charset="-128"/>
                </a:defRPr>
              </a:lvl4pPr>
              <a:lvl5pPr marL="2057400" indent="-228600" defTabSz="1019175" eaLnBrk="0" hangingPunct="0">
                <a:spcAft>
                  <a:spcPct val="50000"/>
                </a:spcAft>
                <a:buClr>
                  <a:schemeClr val="accent1"/>
                </a:buClr>
                <a:buFont typeface="Arial" charset="0"/>
                <a:buChar char="&gt;"/>
                <a:defRPr sz="1400">
                  <a:solidFill>
                    <a:schemeClr val="tx1"/>
                  </a:solidFill>
                  <a:latin typeface="Calibri" pitchFamily="34" charset="0"/>
                  <a:ea typeface="MS PGothic" pitchFamily="34" charset="-128"/>
                </a:defRPr>
              </a:lvl5pPr>
              <a:lvl6pPr marL="25146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6pPr>
              <a:lvl7pPr marL="29718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7pPr>
              <a:lvl8pPr marL="34290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8pPr>
              <a:lvl9pPr marL="38862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9pPr>
            </a:lstStyle>
            <a:p>
              <a:pPr algn="ctr"/>
              <a:r>
                <a:rPr lang="en-US" sz="2800" b="1" i="1" cap="small" dirty="0"/>
                <a:t>PPS </a:t>
              </a:r>
              <a:r>
                <a:rPr lang="en-US" sz="2800" b="1" i="1" cap="small" dirty="0" smtClean="0"/>
                <a:t>Governance</a:t>
              </a:r>
              <a:br>
                <a:rPr lang="en-US" sz="2800" b="1" i="1" cap="small" dirty="0" smtClean="0"/>
              </a:br>
              <a:r>
                <a:rPr lang="en-US" sz="2800" b="1" i="1" cap="small" dirty="0" smtClean="0"/>
                <a:t>Will Evolve</a:t>
              </a:r>
              <a:endParaRPr lang="en-US" sz="2800" b="1" i="1" cap="small" dirty="0"/>
            </a:p>
          </p:txBody>
        </p:sp>
      </p:grpSp>
      <p:grpSp>
        <p:nvGrpSpPr>
          <p:cNvPr id="4" name="Group 3"/>
          <p:cNvGrpSpPr/>
          <p:nvPr/>
        </p:nvGrpSpPr>
        <p:grpSpPr>
          <a:xfrm rot="1401207">
            <a:off x="4743222" y="652427"/>
            <a:ext cx="4105670" cy="3779897"/>
            <a:chOff x="-9531" y="1572527"/>
            <a:chExt cx="3819226" cy="3121770"/>
          </a:xfrm>
        </p:grpSpPr>
        <p:pic>
          <p:nvPicPr>
            <p:cNvPr id="2052" name="Picture 4" descr="http://www.telapost.com/wp-content/uploads/2016/01/newspaper.jp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0" b="92354" l="2930" r="99902">
                          <a14:foregroundMark x1="51074" y1="29630" x2="51074" y2="29630"/>
                        </a14:backgroundRemoval>
                      </a14:imgEffect>
                    </a14:imgLayer>
                  </a14:imgProps>
                </a:ext>
                <a:ext uri="{28A0092B-C50C-407E-A947-70E740481C1C}">
                  <a14:useLocalDpi xmlns:a14="http://schemas.microsoft.com/office/drawing/2010/main" val="0"/>
                </a:ext>
              </a:extLst>
            </a:blip>
            <a:srcRect/>
            <a:stretch>
              <a:fillRect/>
            </a:stretch>
          </p:blipFill>
          <p:spPr bwMode="auto">
            <a:xfrm>
              <a:off x="-9531" y="1572527"/>
              <a:ext cx="3819226" cy="3121770"/>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35"/>
            <p:cNvSpPr>
              <a:spLocks noChangeArrowheads="1"/>
            </p:cNvSpPr>
            <p:nvPr/>
          </p:nvSpPr>
          <p:spPr bwMode="auto">
            <a:xfrm rot="20877098">
              <a:off x="593939" y="2206302"/>
              <a:ext cx="2805393" cy="676711"/>
            </a:xfrm>
            <a:prstGeom prst="rect">
              <a:avLst/>
            </a:prstGeom>
            <a:solidFill>
              <a:schemeClr val="bg1">
                <a:lumMod val="85000"/>
              </a:schemeClr>
            </a:solidFill>
            <a:ln w="34925" algn="ctr">
              <a:noFill/>
              <a:miter lim="800000"/>
              <a:headEnd/>
              <a:tailEnd/>
            </a:ln>
          </p:spPr>
          <p:txBody>
            <a:bodyPr lIns="45720" tIns="50929" rIns="45720" bIns="50929" anchor="ctr"/>
            <a:lstStyle>
              <a:lvl1pPr defTabSz="1019175" eaLnBrk="0" hangingPunct="0">
                <a:spcAft>
                  <a:spcPct val="50000"/>
                </a:spcAft>
                <a:buClr>
                  <a:srgbClr val="EC1608"/>
                </a:buClr>
                <a:buFont typeface="Arial" charset="0"/>
                <a:defRPr>
                  <a:solidFill>
                    <a:schemeClr val="tx1"/>
                  </a:solidFill>
                  <a:latin typeface="Calibri" pitchFamily="34" charset="0"/>
                  <a:ea typeface="MS PGothic" pitchFamily="34" charset="-128"/>
                </a:defRPr>
              </a:lvl1pPr>
              <a:lvl2pPr marL="742950" indent="-285750" defTabSz="1019175" eaLnBrk="0" hangingPunct="0">
                <a:spcAft>
                  <a:spcPct val="50000"/>
                </a:spcAft>
                <a:buClr>
                  <a:schemeClr val="tx2"/>
                </a:buClr>
                <a:buFont typeface="Wingdings" pitchFamily="2" charset="2"/>
                <a:buChar char="§"/>
                <a:defRPr sz="1400">
                  <a:solidFill>
                    <a:schemeClr val="tx1"/>
                  </a:solidFill>
                  <a:latin typeface="Calibri" pitchFamily="34" charset="0"/>
                  <a:ea typeface="MS PGothic" pitchFamily="34" charset="-128"/>
                </a:defRPr>
              </a:lvl2pPr>
              <a:lvl3pPr marL="1143000" indent="-228600" defTabSz="1019175" eaLnBrk="0" hangingPunct="0">
                <a:spcAft>
                  <a:spcPct val="50000"/>
                </a:spcAft>
                <a:buClr>
                  <a:schemeClr val="accent2"/>
                </a:buClr>
                <a:buFont typeface="Arial" charset="0"/>
                <a:buChar char="–"/>
                <a:defRPr sz="1400">
                  <a:solidFill>
                    <a:schemeClr val="tx1"/>
                  </a:solidFill>
                  <a:latin typeface="Calibri" pitchFamily="34" charset="0"/>
                  <a:ea typeface="MS PGothic" pitchFamily="34" charset="-128"/>
                </a:defRPr>
              </a:lvl3pPr>
              <a:lvl4pPr marL="1600200" indent="-228600" defTabSz="1019175" eaLnBrk="0" hangingPunct="0">
                <a:spcAft>
                  <a:spcPct val="50000"/>
                </a:spcAft>
                <a:buClr>
                  <a:schemeClr val="hlink"/>
                </a:buClr>
                <a:buFont typeface="Arial" charset="0"/>
                <a:buChar char="»"/>
                <a:defRPr sz="1400">
                  <a:solidFill>
                    <a:schemeClr val="tx1"/>
                  </a:solidFill>
                  <a:latin typeface="Calibri" pitchFamily="34" charset="0"/>
                  <a:ea typeface="MS PGothic" pitchFamily="34" charset="-128"/>
                </a:defRPr>
              </a:lvl4pPr>
              <a:lvl5pPr marL="2057400" indent="-228600" defTabSz="1019175" eaLnBrk="0" hangingPunct="0">
                <a:spcAft>
                  <a:spcPct val="50000"/>
                </a:spcAft>
                <a:buClr>
                  <a:schemeClr val="accent1"/>
                </a:buClr>
                <a:buFont typeface="Arial" charset="0"/>
                <a:buChar char="&gt;"/>
                <a:defRPr sz="1400">
                  <a:solidFill>
                    <a:schemeClr val="tx1"/>
                  </a:solidFill>
                  <a:latin typeface="Calibri" pitchFamily="34" charset="0"/>
                  <a:ea typeface="MS PGothic" pitchFamily="34" charset="-128"/>
                </a:defRPr>
              </a:lvl5pPr>
              <a:lvl6pPr marL="25146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6pPr>
              <a:lvl7pPr marL="29718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7pPr>
              <a:lvl8pPr marL="34290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8pPr>
              <a:lvl9pPr marL="38862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9pPr>
            </a:lstStyle>
            <a:p>
              <a:pPr algn="ctr"/>
              <a:r>
                <a:rPr lang="en-US" sz="2800" b="1" i="1" cap="small" dirty="0"/>
                <a:t>Long-Term Role of</a:t>
              </a:r>
              <a:br>
                <a:rPr lang="en-US" sz="2800" b="1" i="1" cap="small" dirty="0"/>
              </a:br>
              <a:r>
                <a:rPr lang="en-US" sz="2800" b="1" i="1" cap="small" dirty="0"/>
                <a:t>PPSs Uncertain</a:t>
              </a:r>
            </a:p>
          </p:txBody>
        </p:sp>
      </p:grpSp>
      <p:grpSp>
        <p:nvGrpSpPr>
          <p:cNvPr id="6" name="Group 5"/>
          <p:cNvGrpSpPr/>
          <p:nvPr/>
        </p:nvGrpSpPr>
        <p:grpSpPr>
          <a:xfrm rot="21375654">
            <a:off x="1411281" y="2454112"/>
            <a:ext cx="4291730" cy="3817019"/>
            <a:chOff x="2040047" y="3499597"/>
            <a:chExt cx="3819226" cy="3121770"/>
          </a:xfrm>
        </p:grpSpPr>
        <p:pic>
          <p:nvPicPr>
            <p:cNvPr id="12" name="Picture 4" descr="http://www.telapost.com/wp-content/uploads/2016/01/newspaper.jp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0" b="92951" l="98" r="100000">
                          <a14:foregroundMark x1="53320" y1="25568" x2="53320" y2="25568"/>
                          <a14:foregroundMark x1="53027" y1="31541" x2="53027" y2="31541"/>
                        </a14:backgroundRemoval>
                      </a14:imgEffect>
                    </a14:imgLayer>
                  </a14:imgProps>
                </a:ext>
                <a:ext uri="{28A0092B-C50C-407E-A947-70E740481C1C}">
                  <a14:useLocalDpi xmlns:a14="http://schemas.microsoft.com/office/drawing/2010/main" val="0"/>
                </a:ext>
              </a:extLst>
            </a:blip>
            <a:srcRect/>
            <a:stretch>
              <a:fillRect/>
            </a:stretch>
          </p:blipFill>
          <p:spPr bwMode="auto">
            <a:xfrm rot="892343">
              <a:off x="2040047" y="3499597"/>
              <a:ext cx="3819226" cy="3121770"/>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35"/>
            <p:cNvSpPr>
              <a:spLocks noChangeArrowheads="1"/>
            </p:cNvSpPr>
            <p:nvPr/>
          </p:nvSpPr>
          <p:spPr bwMode="auto">
            <a:xfrm rot="195741">
              <a:off x="2763407" y="4181907"/>
              <a:ext cx="2900468" cy="972380"/>
            </a:xfrm>
            <a:prstGeom prst="rect">
              <a:avLst/>
            </a:prstGeom>
            <a:solidFill>
              <a:schemeClr val="bg1">
                <a:lumMod val="85000"/>
              </a:schemeClr>
            </a:solidFill>
            <a:ln w="34925" algn="ctr">
              <a:noFill/>
              <a:miter lim="800000"/>
              <a:headEnd/>
              <a:tailEnd/>
            </a:ln>
          </p:spPr>
          <p:txBody>
            <a:bodyPr lIns="45720" tIns="50929" rIns="45720" bIns="50929" anchor="ctr"/>
            <a:lstStyle>
              <a:lvl1pPr defTabSz="1019175" eaLnBrk="0" hangingPunct="0">
                <a:spcAft>
                  <a:spcPct val="50000"/>
                </a:spcAft>
                <a:buClr>
                  <a:srgbClr val="EC1608"/>
                </a:buClr>
                <a:buFont typeface="Arial" charset="0"/>
                <a:defRPr>
                  <a:solidFill>
                    <a:schemeClr val="tx1"/>
                  </a:solidFill>
                  <a:latin typeface="Calibri" pitchFamily="34" charset="0"/>
                  <a:ea typeface="MS PGothic" pitchFamily="34" charset="-128"/>
                </a:defRPr>
              </a:lvl1pPr>
              <a:lvl2pPr marL="742950" indent="-285750" defTabSz="1019175" eaLnBrk="0" hangingPunct="0">
                <a:spcAft>
                  <a:spcPct val="50000"/>
                </a:spcAft>
                <a:buClr>
                  <a:schemeClr val="tx2"/>
                </a:buClr>
                <a:buFont typeface="Wingdings" pitchFamily="2" charset="2"/>
                <a:buChar char="§"/>
                <a:defRPr sz="1400">
                  <a:solidFill>
                    <a:schemeClr val="tx1"/>
                  </a:solidFill>
                  <a:latin typeface="Calibri" pitchFamily="34" charset="0"/>
                  <a:ea typeface="MS PGothic" pitchFamily="34" charset="-128"/>
                </a:defRPr>
              </a:lvl2pPr>
              <a:lvl3pPr marL="1143000" indent="-228600" defTabSz="1019175" eaLnBrk="0" hangingPunct="0">
                <a:spcAft>
                  <a:spcPct val="50000"/>
                </a:spcAft>
                <a:buClr>
                  <a:schemeClr val="accent2"/>
                </a:buClr>
                <a:buFont typeface="Arial" charset="0"/>
                <a:buChar char="–"/>
                <a:defRPr sz="1400">
                  <a:solidFill>
                    <a:schemeClr val="tx1"/>
                  </a:solidFill>
                  <a:latin typeface="Calibri" pitchFamily="34" charset="0"/>
                  <a:ea typeface="MS PGothic" pitchFamily="34" charset="-128"/>
                </a:defRPr>
              </a:lvl3pPr>
              <a:lvl4pPr marL="1600200" indent="-228600" defTabSz="1019175" eaLnBrk="0" hangingPunct="0">
                <a:spcAft>
                  <a:spcPct val="50000"/>
                </a:spcAft>
                <a:buClr>
                  <a:schemeClr val="hlink"/>
                </a:buClr>
                <a:buFont typeface="Arial" charset="0"/>
                <a:buChar char="»"/>
                <a:defRPr sz="1400">
                  <a:solidFill>
                    <a:schemeClr val="tx1"/>
                  </a:solidFill>
                  <a:latin typeface="Calibri" pitchFamily="34" charset="0"/>
                  <a:ea typeface="MS PGothic" pitchFamily="34" charset="-128"/>
                </a:defRPr>
              </a:lvl4pPr>
              <a:lvl5pPr marL="2057400" indent="-228600" defTabSz="1019175" eaLnBrk="0" hangingPunct="0">
                <a:spcAft>
                  <a:spcPct val="50000"/>
                </a:spcAft>
                <a:buClr>
                  <a:schemeClr val="accent1"/>
                </a:buClr>
                <a:buFont typeface="Arial" charset="0"/>
                <a:buChar char="&gt;"/>
                <a:defRPr sz="1400">
                  <a:solidFill>
                    <a:schemeClr val="tx1"/>
                  </a:solidFill>
                  <a:latin typeface="Calibri" pitchFamily="34" charset="0"/>
                  <a:ea typeface="MS PGothic" pitchFamily="34" charset="-128"/>
                </a:defRPr>
              </a:lvl5pPr>
              <a:lvl6pPr marL="25146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6pPr>
              <a:lvl7pPr marL="29718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7pPr>
              <a:lvl8pPr marL="34290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8pPr>
              <a:lvl9pPr marL="3886200" indent="-228600" defTabSz="1019175" eaLnBrk="0" fontAlgn="base" hangingPunct="0">
                <a:spcBef>
                  <a:spcPct val="0"/>
                </a:spcBef>
                <a:spcAft>
                  <a:spcPct val="50000"/>
                </a:spcAft>
                <a:buClr>
                  <a:schemeClr val="accent1"/>
                </a:buClr>
                <a:buFont typeface="Arial" charset="0"/>
                <a:buChar char="&gt;"/>
                <a:defRPr sz="1400">
                  <a:solidFill>
                    <a:schemeClr val="tx1"/>
                  </a:solidFill>
                  <a:latin typeface="Calibri" pitchFamily="34" charset="0"/>
                  <a:ea typeface="MS PGothic" pitchFamily="34" charset="-128"/>
                </a:defRPr>
              </a:lvl9pPr>
            </a:lstStyle>
            <a:p>
              <a:pPr algn="ctr"/>
              <a:r>
                <a:rPr lang="en-US" sz="2800" b="1" i="1" cap="small" dirty="0" smtClean="0"/>
                <a:t>Hospital Network Strategies Key to</a:t>
              </a:r>
              <a:br>
                <a:rPr lang="en-US" sz="2800" b="1" i="1" cap="small" dirty="0" smtClean="0"/>
              </a:br>
              <a:r>
                <a:rPr lang="en-US" sz="2800" b="1" i="1" cap="small" dirty="0" smtClean="0"/>
                <a:t>Evolving Market</a:t>
              </a:r>
              <a:endParaRPr lang="en-US" sz="2800" b="1" i="1" cap="small" dirty="0"/>
            </a:p>
          </p:txBody>
        </p:sp>
      </p:grpSp>
      <p:pic>
        <p:nvPicPr>
          <p:cNvPr id="29" name="Picture 10" descr="http://willowcreek.cherrycreekschools.org/PublishingImages/newspaperBoy.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855" y="3012739"/>
            <a:ext cx="471963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66427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4_Title Page - Client Presentation">
  <a:themeElements>
    <a:clrScheme name="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lnDef>
  </a:objectDefaults>
  <a:extraClrSchemeLst>
    <a:extraClrScheme>
      <a:clrScheme name="Title Page - Client Presentation 1">
        <a:dk1>
          <a:srgbClr val="000000"/>
        </a:dk1>
        <a:lt1>
          <a:srgbClr val="FFFFFF"/>
        </a:lt1>
        <a:dk2>
          <a:srgbClr val="EC1608"/>
        </a:dk2>
        <a:lt2>
          <a:srgbClr val="808080"/>
        </a:lt2>
        <a:accent1>
          <a:srgbClr val="FFFFFF"/>
        </a:accent1>
        <a:accent2>
          <a:srgbClr val="EC1608"/>
        </a:accent2>
        <a:accent3>
          <a:srgbClr val="FFFFFF"/>
        </a:accent3>
        <a:accent4>
          <a:srgbClr val="000000"/>
        </a:accent4>
        <a:accent5>
          <a:srgbClr val="FFFFFF"/>
        </a:accent5>
        <a:accent6>
          <a:srgbClr val="D61306"/>
        </a:accent6>
        <a:hlink>
          <a:srgbClr val="B2B2B2"/>
        </a:hlink>
        <a:folHlink>
          <a:srgbClr val="808080"/>
        </a:folHlink>
      </a:clrScheme>
      <a:clrMap bg1="lt1" tx1="dk1" bg2="lt2" tx2="dk2" accent1="accent1" accent2="accent2" accent3="accent3" accent4="accent4" accent5="accent5" accent6="accent6" hlink="hlink" folHlink="folHlink"/>
    </a:extraClrScheme>
    <a:extraClrScheme>
      <a:clrScheme name="Title Page - Client Presentation 2">
        <a:dk1>
          <a:srgbClr val="000000"/>
        </a:dk1>
        <a:lt1>
          <a:srgbClr val="FFFFFF"/>
        </a:lt1>
        <a:dk2>
          <a:srgbClr val="EC1608"/>
        </a:dk2>
        <a:lt2>
          <a:srgbClr val="003768"/>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3">
        <a:dk1>
          <a:srgbClr val="000000"/>
        </a:dk1>
        <a:lt1>
          <a:srgbClr val="FFFFFF"/>
        </a:lt1>
        <a:dk2>
          <a:srgbClr val="EC1608"/>
        </a:dk2>
        <a:lt2>
          <a:srgbClr val="F0AB32"/>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4">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5">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EDEDED"/>
        </a:folHlink>
      </a:clrScheme>
      <a:clrMap bg1="lt1" tx1="dk1" bg2="lt2" tx2="dk2" accent1="accent1" accent2="accent2" accent3="accent3" accent4="accent4" accent5="accent5" accent6="accent6" hlink="hlink" folHlink="folHlink"/>
    </a:extraClrScheme>
    <a:extraClrScheme>
      <a:clrScheme name="Title Page - Client Presentation 6">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Title Page - Client Presentation 7">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F7F7F7"/>
        </a:folHlink>
      </a:clrScheme>
      <a:clrMap bg1="lt1" tx1="dk1" bg2="lt2" tx2="dk2" accent1="accent1" accent2="accent2" accent3="accent3" accent4="accent4" accent5="accent5" accent6="accent6" hlink="hlink" folHlink="folHlink"/>
    </a:extraClrScheme>
    <a:extraClrScheme>
      <a:clrScheme name="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9">
        <a:dk1>
          <a:srgbClr val="000000"/>
        </a:dk1>
        <a:lt1>
          <a:srgbClr val="FFFFFF"/>
        </a:lt1>
        <a:dk2>
          <a:srgbClr val="F0AB00"/>
        </a:dk2>
        <a:lt2>
          <a:srgbClr val="D52B1E"/>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0">
        <a:dk1>
          <a:srgbClr val="000000"/>
        </a:dk1>
        <a:lt1>
          <a:srgbClr val="FFFFFF"/>
        </a:lt1>
        <a:dk2>
          <a:srgbClr val="F0AB00"/>
        </a:dk2>
        <a:lt2>
          <a:srgbClr val="D9D9D9"/>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1">
        <a:dk1>
          <a:srgbClr val="000000"/>
        </a:dk1>
        <a:lt1>
          <a:srgbClr val="FFFFFF"/>
        </a:lt1>
        <a:dk2>
          <a:srgbClr val="F0AB00"/>
        </a:dk2>
        <a:lt2>
          <a:srgbClr val="0099A5"/>
        </a:lt2>
        <a:accent1>
          <a:srgbClr val="7AB800"/>
        </a:accent1>
        <a:accent2>
          <a:srgbClr val="D9D9D9"/>
        </a:accent2>
        <a:accent3>
          <a:srgbClr val="FFFFFF"/>
        </a:accent3>
        <a:accent4>
          <a:srgbClr val="000000"/>
        </a:accent4>
        <a:accent5>
          <a:srgbClr val="BED8AA"/>
        </a:accent5>
        <a:accent6>
          <a:srgbClr val="C4C4C4"/>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2">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Title Page - Client Presentation">
  <a:themeElements>
    <a:clrScheme name="1_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fontScheme name="1_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60000"/>
            <a:lumOff val="40000"/>
          </a:schemeClr>
        </a:solidFill>
        <a:ln w="9525" cap="flat" cmpd="sng" algn="ctr">
          <a:noFill/>
          <a:prstDash val="solid"/>
          <a:round/>
          <a:headEnd type="none" w="med" len="med"/>
          <a:tailEnd type="none" w="med" len="med"/>
        </a:ln>
        <a:effectLst>
          <a:glow rad="127000">
            <a:schemeClr val="tx2">
              <a:lumMod val="20000"/>
              <a:lumOff val="80000"/>
            </a:schemeClr>
          </a:glow>
          <a:softEdge rad="12700"/>
        </a:effectLst>
      </a:spPr>
      <a:bodyPr vert="horz" wrap="square" lIns="101858" tIns="50929" rIns="101858" bIns="50929" numCol="1" rtlCol="0"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sz="1100" b="1"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lnDef>
  </a:objectDefaults>
  <a:extraClrSchemeLst>
    <a:extraClrScheme>
      <a:clrScheme name="1_Title Page - Client Presentation 1">
        <a:dk1>
          <a:srgbClr val="000000"/>
        </a:dk1>
        <a:lt1>
          <a:srgbClr val="FFFFFF"/>
        </a:lt1>
        <a:dk2>
          <a:srgbClr val="EC1608"/>
        </a:dk2>
        <a:lt2>
          <a:srgbClr val="808080"/>
        </a:lt2>
        <a:accent1>
          <a:srgbClr val="FFFFFF"/>
        </a:accent1>
        <a:accent2>
          <a:srgbClr val="EC1608"/>
        </a:accent2>
        <a:accent3>
          <a:srgbClr val="FFFFFF"/>
        </a:accent3>
        <a:accent4>
          <a:srgbClr val="000000"/>
        </a:accent4>
        <a:accent5>
          <a:srgbClr val="FFFFFF"/>
        </a:accent5>
        <a:accent6>
          <a:srgbClr val="D61306"/>
        </a:accent6>
        <a:hlink>
          <a:srgbClr val="B2B2B2"/>
        </a:hlink>
        <a:folHlink>
          <a:srgbClr val="808080"/>
        </a:folHlink>
      </a:clrScheme>
      <a:clrMap bg1="lt1" tx1="dk1" bg2="lt2" tx2="dk2" accent1="accent1" accent2="accent2" accent3="accent3" accent4="accent4" accent5="accent5" accent6="accent6" hlink="hlink" folHlink="folHlink"/>
    </a:extraClrScheme>
    <a:extraClrScheme>
      <a:clrScheme name="1_Title Page - Client Presentation 2">
        <a:dk1>
          <a:srgbClr val="000000"/>
        </a:dk1>
        <a:lt1>
          <a:srgbClr val="FFFFFF"/>
        </a:lt1>
        <a:dk2>
          <a:srgbClr val="EC1608"/>
        </a:dk2>
        <a:lt2>
          <a:srgbClr val="003768"/>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1_Title Page - Client Presentation 3">
        <a:dk1>
          <a:srgbClr val="000000"/>
        </a:dk1>
        <a:lt1>
          <a:srgbClr val="FFFFFF"/>
        </a:lt1>
        <a:dk2>
          <a:srgbClr val="EC1608"/>
        </a:dk2>
        <a:lt2>
          <a:srgbClr val="F0AB32"/>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1_Title Page - Client Presentation 4">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AA7E"/>
        </a:folHlink>
      </a:clrScheme>
      <a:clrMap bg1="lt1" tx1="dk1" bg2="lt2" tx2="dk2" accent1="accent1" accent2="accent2" accent3="accent3" accent4="accent4" accent5="accent5" accent6="accent6" hlink="hlink" folHlink="folHlink"/>
    </a:extraClrScheme>
    <a:extraClrScheme>
      <a:clrScheme name="1_Title Page - Client Presentation 5">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EDEDED"/>
        </a:folHlink>
      </a:clrScheme>
      <a:clrMap bg1="lt1" tx1="dk1" bg2="lt2" tx2="dk2" accent1="accent1" accent2="accent2" accent3="accent3" accent4="accent4" accent5="accent5" accent6="accent6" hlink="hlink" folHlink="folHlink"/>
    </a:extraClrScheme>
    <a:extraClrScheme>
      <a:clrScheme name="1_Title Page - Client Presentation 6">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1_Title Page - Client Presentation 7">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F7F7F7"/>
        </a:folHlink>
      </a:clrScheme>
      <a:clrMap bg1="lt1" tx1="dk1" bg2="lt2" tx2="dk2" accent1="accent1" accent2="accent2" accent3="accent3" accent4="accent4" accent5="accent5" accent6="accent6" hlink="hlink" folHlink="folHlink"/>
    </a:extraClrScheme>
    <a:extraClrScheme>
      <a:clrScheme name="1_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1_Title Page - Client Presentation 9">
        <a:dk1>
          <a:srgbClr val="000000"/>
        </a:dk1>
        <a:lt1>
          <a:srgbClr val="FFFFFF"/>
        </a:lt1>
        <a:dk2>
          <a:srgbClr val="F0AB00"/>
        </a:dk2>
        <a:lt2>
          <a:srgbClr val="D52B1E"/>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1_Title Page - Client Presentation 10">
        <a:dk1>
          <a:srgbClr val="000000"/>
        </a:dk1>
        <a:lt1>
          <a:srgbClr val="FFFFFF"/>
        </a:lt1>
        <a:dk2>
          <a:srgbClr val="F0AB00"/>
        </a:dk2>
        <a:lt2>
          <a:srgbClr val="D9D9D9"/>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1_Title Page - Client Presentation 11">
        <a:dk1>
          <a:srgbClr val="000000"/>
        </a:dk1>
        <a:lt1>
          <a:srgbClr val="FFFFFF"/>
        </a:lt1>
        <a:dk2>
          <a:srgbClr val="F0AB00"/>
        </a:dk2>
        <a:lt2>
          <a:srgbClr val="0099A5"/>
        </a:lt2>
        <a:accent1>
          <a:srgbClr val="7AB800"/>
        </a:accent1>
        <a:accent2>
          <a:srgbClr val="D9D9D9"/>
        </a:accent2>
        <a:accent3>
          <a:srgbClr val="FFFFFF"/>
        </a:accent3>
        <a:accent4>
          <a:srgbClr val="000000"/>
        </a:accent4>
        <a:accent5>
          <a:srgbClr val="BED8AA"/>
        </a:accent5>
        <a:accent6>
          <a:srgbClr val="C4C4C4"/>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1_Title Page - Client Presentation 12">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12 MHS Template_11_12">
  <a:themeElements>
    <a:clrScheme name="MHS Colors">
      <a:dk1>
        <a:srgbClr val="000000"/>
      </a:dk1>
      <a:lt1>
        <a:srgbClr val="FFFFFF"/>
      </a:lt1>
      <a:dk2>
        <a:srgbClr val="F0AB00"/>
      </a:dk2>
      <a:lt2>
        <a:srgbClr val="004157"/>
      </a:lt2>
      <a:accent1>
        <a:srgbClr val="F0AB00"/>
      </a:accent1>
      <a:accent2>
        <a:srgbClr val="D9D9D9"/>
      </a:accent2>
      <a:accent3>
        <a:srgbClr val="66952E"/>
      </a:accent3>
      <a:accent4>
        <a:srgbClr val="675E53"/>
      </a:accent4>
      <a:accent5>
        <a:srgbClr val="00A9E0"/>
      </a:accent5>
      <a:accent6>
        <a:srgbClr val="5C5E66"/>
      </a:accent6>
      <a:hlink>
        <a:srgbClr val="0099A5"/>
      </a:hlink>
      <a:folHlink>
        <a:srgbClr val="4B1326"/>
      </a:folHlink>
    </a:clrScheme>
    <a:fontScheme name="Title Page - Internal Present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5C6E"/>
        </a:solidFill>
        <a:ln>
          <a:no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L="0" marR="0" indent="0" algn="l" defTabSz="1019175" rtl="0" eaLnBrk="0" fontAlgn="base" latinLnBrk="0" hangingPunct="0">
          <a:lnSpc>
            <a:spcPct val="100000"/>
          </a:lnSpc>
          <a:spcBef>
            <a:spcPct val="0"/>
          </a:spcBef>
          <a:spcAft>
            <a:spcPct val="0"/>
          </a:spcAft>
          <a:buClrTx/>
          <a:buSzTx/>
          <a:buFontTx/>
          <a:buNone/>
          <a:tabLst/>
          <a:defRPr kumimoji="0" sz="22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2">
        <a:dk1>
          <a:srgbClr val="000000"/>
        </a:dk1>
        <a:lt1>
          <a:srgbClr val="FFFFFF"/>
        </a:lt1>
        <a:dk2>
          <a:srgbClr val="F0AB00"/>
        </a:dk2>
        <a:lt2>
          <a:srgbClr val="00A8B4"/>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3">
        <a:dk1>
          <a:srgbClr val="000000"/>
        </a:dk1>
        <a:lt1>
          <a:srgbClr val="FFFFFF"/>
        </a:lt1>
        <a:dk2>
          <a:srgbClr val="F0AB00"/>
        </a:dk2>
        <a:lt2>
          <a:srgbClr val="215C6E"/>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1F497D"/>
    </a:hlink>
    <a:folHlink>
      <a:srgbClr val="FF7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5280</TotalTime>
  <Words>1106</Words>
  <Application>Microsoft Office PowerPoint</Application>
  <PresentationFormat>On-screen Show (4:3)</PresentationFormat>
  <Paragraphs>136</Paragraphs>
  <Slides>14</Slides>
  <Notes>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4_Title Page - Client Presentation</vt:lpstr>
      <vt:lpstr>7_Title Page - Client Presentation</vt:lpstr>
      <vt:lpstr>1_Office Theme</vt:lpstr>
      <vt:lpstr>2012 MHS Template_11_12</vt:lpstr>
      <vt:lpstr>PowerPoint Presentation</vt:lpstr>
      <vt:lpstr>PowerPoint Presentation</vt:lpstr>
      <vt:lpstr>PowerPoint Presentation</vt:lpstr>
      <vt:lpstr>Ten States Implementing DSRIP or DSRIP-Like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Manatt, Phelps &amp; Phillips,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 Glanz</dc:creator>
  <cp:lastModifiedBy>Deborah Bachrach</cp:lastModifiedBy>
  <cp:revision>615</cp:revision>
  <dcterms:created xsi:type="dcterms:W3CDTF">2016-01-26T19:00:02Z</dcterms:created>
  <dcterms:modified xsi:type="dcterms:W3CDTF">2016-05-06T15:02:35Z</dcterms:modified>
</cp:coreProperties>
</file>