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notesSlides/notesSlide24.xml" ContentType="application/vnd.openxmlformats-officedocument.presentationml.notesSlide+xml"/>
  <Override PartName="/ppt/charts/chart12.xml" ContentType="application/vnd.openxmlformats-officedocument.drawingml.chart+xml"/>
  <Override PartName="/ppt/notesSlides/notesSlide25.xml" ContentType="application/vnd.openxmlformats-officedocument.presentationml.notesSlide+xml"/>
  <Override PartName="/ppt/charts/chart13.xml" ContentType="application/vnd.openxmlformats-officedocument.drawingml.chart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715" r:id="rId3"/>
    <p:sldMasterId id="2147483766" r:id="rId4"/>
    <p:sldMasterId id="2147483778" r:id="rId5"/>
  </p:sldMasterIdLst>
  <p:notesMasterIdLst>
    <p:notesMasterId r:id="rId33"/>
  </p:notesMasterIdLst>
  <p:handoutMasterIdLst>
    <p:handoutMasterId r:id="rId34"/>
  </p:handoutMasterIdLst>
  <p:sldIdLst>
    <p:sldId id="421" r:id="rId6"/>
    <p:sldId id="464" r:id="rId7"/>
    <p:sldId id="461" r:id="rId8"/>
    <p:sldId id="465" r:id="rId9"/>
    <p:sldId id="257" r:id="rId10"/>
    <p:sldId id="412" r:id="rId11"/>
    <p:sldId id="460" r:id="rId12"/>
    <p:sldId id="471" r:id="rId13"/>
    <p:sldId id="472" r:id="rId14"/>
    <p:sldId id="473" r:id="rId15"/>
    <p:sldId id="413" r:id="rId16"/>
    <p:sldId id="371" r:id="rId17"/>
    <p:sldId id="270" r:id="rId18"/>
    <p:sldId id="370" r:id="rId19"/>
    <p:sldId id="414" r:id="rId20"/>
    <p:sldId id="454" r:id="rId21"/>
    <p:sldId id="383" r:id="rId22"/>
    <p:sldId id="415" r:id="rId23"/>
    <p:sldId id="455" r:id="rId24"/>
    <p:sldId id="466" r:id="rId25"/>
    <p:sldId id="438" r:id="rId26"/>
    <p:sldId id="391" r:id="rId27"/>
    <p:sldId id="420" r:id="rId28"/>
    <p:sldId id="357" r:id="rId29"/>
    <p:sldId id="366" r:id="rId30"/>
    <p:sldId id="368" r:id="rId31"/>
    <p:sldId id="451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Schneider" initials="ES" lastIdx="18" clrIdx="0">
    <p:extLst/>
  </p:cmAuthor>
  <p:cmAuthor id="2" name="Robin Osborn" initials="RO" lastIdx="8" clrIdx="1">
    <p:extLst/>
  </p:cmAuthor>
  <p:cmAuthor id="3" name="Dana Sarnak" initials="DS" lastIdx="7" clrIdx="2">
    <p:extLst/>
  </p:cmAuthor>
  <p:cmAuthor id="4" name="Loaner" initials="L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D0F2AE"/>
    <a:srgbClr val="B8F7A9"/>
    <a:srgbClr val="008080"/>
    <a:srgbClr val="9933FF"/>
    <a:srgbClr val="8EB4E3"/>
    <a:srgbClr val="FF6699"/>
    <a:srgbClr val="DA6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93" autoAdjust="0"/>
    <p:restoredTop sz="94660"/>
  </p:normalViewPr>
  <p:slideViewPr>
    <p:cSldViewPr>
      <p:cViewPr varScale="1">
        <p:scale>
          <a:sx n="110" d="100"/>
          <a:sy n="110" d="100"/>
        </p:scale>
        <p:origin x="5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er-2011\departments\HCCA\surveys\International%20Surveys\International%202015%20Physicians\Health%20Affairs%20article\old\Alternative%20Exhibit%204s%208-03-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30809232958E-2"/>
          <c:y val="0.1124394636374"/>
          <c:w val="0.71692258289722355"/>
          <c:h val="0.73732522485901097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US (17.1%)</c:v>
                </c:pt>
              </c:strCache>
            </c:strRef>
          </c:tx>
          <c:spPr>
            <a:ln w="24053">
              <a:solidFill>
                <a:srgbClr val="00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Sheet1!$B$2:$AD$2</c:f>
              <c:numCache>
                <c:formatCode>General</c:formatCode>
                <c:ptCount val="29"/>
                <c:pt idx="0">
                  <c:v>10.037100000000001</c:v>
                </c:pt>
                <c:pt idx="1">
                  <c:v>10.193300000000001</c:v>
                </c:pt>
                <c:pt idx="2">
                  <c:v>10.453200000000001</c:v>
                </c:pt>
                <c:pt idx="3">
                  <c:v>10.8681</c:v>
                </c:pt>
                <c:pt idx="4">
                  <c:v>11.236499999999999</c:v>
                </c:pt>
                <c:pt idx="5">
                  <c:v>11.900499999999999</c:v>
                </c:pt>
                <c:pt idx="6">
                  <c:v>12.596399999999999</c:v>
                </c:pt>
                <c:pt idx="7">
                  <c:v>12.888500000000001</c:v>
                </c:pt>
                <c:pt idx="8">
                  <c:v>13.1568</c:v>
                </c:pt>
                <c:pt idx="9">
                  <c:v>13.0656</c:v>
                </c:pt>
                <c:pt idx="10">
                  <c:v>13.1622</c:v>
                </c:pt>
                <c:pt idx="11">
                  <c:v>13.135999999999999</c:v>
                </c:pt>
                <c:pt idx="12">
                  <c:v>13.045</c:v>
                </c:pt>
                <c:pt idx="13">
                  <c:v>13.0642</c:v>
                </c:pt>
                <c:pt idx="14">
                  <c:v>13.0746</c:v>
                </c:pt>
                <c:pt idx="15">
                  <c:v>13.142799999999999</c:v>
                </c:pt>
                <c:pt idx="16">
                  <c:v>13.790800000000001</c:v>
                </c:pt>
                <c:pt idx="17">
                  <c:v>14.629300000000001</c:v>
                </c:pt>
                <c:pt idx="18">
                  <c:v>15.1465</c:v>
                </c:pt>
                <c:pt idx="19">
                  <c:v>15.2117</c:v>
                </c:pt>
                <c:pt idx="20">
                  <c:v>15.2325</c:v>
                </c:pt>
                <c:pt idx="21">
                  <c:v>15.3415</c:v>
                </c:pt>
                <c:pt idx="22">
                  <c:v>15.6206</c:v>
                </c:pt>
                <c:pt idx="23">
                  <c:v>16.102799999999998</c:v>
                </c:pt>
                <c:pt idx="24">
                  <c:v>17.065799999999999</c:v>
                </c:pt>
                <c:pt idx="25">
                  <c:v>17.076699999999999</c:v>
                </c:pt>
                <c:pt idx="26">
                  <c:v>17.115600000000001</c:v>
                </c:pt>
                <c:pt idx="27">
                  <c:v>17.133500000000002</c:v>
                </c:pt>
                <c:pt idx="28">
                  <c:v>17.130199999999999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FR (11.6%)</c:v>
                </c:pt>
              </c:strCache>
            </c:strRef>
          </c:tx>
          <c:spPr>
            <a:ln w="12700">
              <a:solidFill>
                <a:srgbClr val="C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Sheet1!$B$3:$AD$3</c:f>
              <c:numCache>
                <c:formatCode>General</c:formatCode>
                <c:ptCount val="29"/>
                <c:pt idx="0">
                  <c:v>7.827</c:v>
                </c:pt>
                <c:pt idx="5">
                  <c:v>8.1623000000000001</c:v>
                </c:pt>
                <c:pt idx="6">
                  <c:v>8.4044000000000008</c:v>
                </c:pt>
                <c:pt idx="7">
                  <c:v>8.641</c:v>
                </c:pt>
                <c:pt idx="8">
                  <c:v>9.0572999999999997</c:v>
                </c:pt>
                <c:pt idx="9">
                  <c:v>9.0375999999999994</c:v>
                </c:pt>
                <c:pt idx="10">
                  <c:v>10.1126</c:v>
                </c:pt>
                <c:pt idx="11">
                  <c:v>10.108700000000001</c:v>
                </c:pt>
                <c:pt idx="12">
                  <c:v>9.9749999999999996</c:v>
                </c:pt>
                <c:pt idx="13">
                  <c:v>9.8646999999999991</c:v>
                </c:pt>
                <c:pt idx="14">
                  <c:v>9.8568999999999996</c:v>
                </c:pt>
                <c:pt idx="15">
                  <c:v>9.7744999999999997</c:v>
                </c:pt>
                <c:pt idx="16">
                  <c:v>9.8869000000000007</c:v>
                </c:pt>
                <c:pt idx="17">
                  <c:v>10.2203</c:v>
                </c:pt>
                <c:pt idx="18">
                  <c:v>10.4283</c:v>
                </c:pt>
                <c:pt idx="19">
                  <c:v>10.534700000000001</c:v>
                </c:pt>
                <c:pt idx="20">
                  <c:v>10.5999</c:v>
                </c:pt>
                <c:pt idx="21">
                  <c:v>10.529199999999999</c:v>
                </c:pt>
                <c:pt idx="22">
                  <c:v>10.449</c:v>
                </c:pt>
                <c:pt idx="23">
                  <c:v>10.569900000000001</c:v>
                </c:pt>
                <c:pt idx="24">
                  <c:v>11.2806</c:v>
                </c:pt>
                <c:pt idx="25">
                  <c:v>11.1972</c:v>
                </c:pt>
                <c:pt idx="26">
                  <c:v>11.334899999999999</c:v>
                </c:pt>
                <c:pt idx="27">
                  <c:v>11.416399999999999</c:v>
                </c:pt>
                <c:pt idx="28">
                  <c:v>11.576000000000001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SWE (11.5%)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Sheet1!$B$4:$AD$4</c:f>
              <c:numCache>
                <c:formatCode>General</c:formatCode>
                <c:ptCount val="29"/>
                <c:pt idx="0">
                  <c:v>8.0535999999999994</c:v>
                </c:pt>
                <c:pt idx="1">
                  <c:v>7.8307000000000002</c:v>
                </c:pt>
                <c:pt idx="2">
                  <c:v>7.8638000000000003</c:v>
                </c:pt>
                <c:pt idx="3">
                  <c:v>7.7716000000000003</c:v>
                </c:pt>
                <c:pt idx="4">
                  <c:v>7.8037000000000001</c:v>
                </c:pt>
                <c:pt idx="5">
                  <c:v>7.8064999999999998</c:v>
                </c:pt>
                <c:pt idx="6">
                  <c:v>7.6582999999999997</c:v>
                </c:pt>
                <c:pt idx="7">
                  <c:v>7.8120000000000003</c:v>
                </c:pt>
                <c:pt idx="8">
                  <c:v>8.1151999999999997</c:v>
                </c:pt>
                <c:pt idx="9">
                  <c:v>7.7226999999999997</c:v>
                </c:pt>
                <c:pt idx="10">
                  <c:v>7.6516999999999999</c:v>
                </c:pt>
                <c:pt idx="11">
                  <c:v>7.8688000000000002</c:v>
                </c:pt>
                <c:pt idx="12">
                  <c:v>7.6833999999999998</c:v>
                </c:pt>
                <c:pt idx="13">
                  <c:v>7.7480000000000002</c:v>
                </c:pt>
                <c:pt idx="14">
                  <c:v>7.8334000000000001</c:v>
                </c:pt>
                <c:pt idx="15">
                  <c:v>7.7847</c:v>
                </c:pt>
                <c:pt idx="26">
                  <c:v>11.139099999999999</c:v>
                </c:pt>
                <c:pt idx="27">
                  <c:v>11.3697</c:v>
                </c:pt>
                <c:pt idx="28">
                  <c:v>11.541600000000001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GER (11.2%)</c:v>
                </c:pt>
              </c:strCache>
            </c:strRef>
          </c:tx>
          <c:spPr>
            <a:ln w="12027">
              <a:solidFill>
                <a:srgbClr val="FFC000"/>
              </a:solidFill>
              <a:prstDash val="solid"/>
            </a:ln>
          </c:spPr>
          <c:marker>
            <c:symbol val="plus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Sheet1!$B$5:$AD$5</c:f>
              <c:numCache>
                <c:formatCode>General</c:formatCode>
                <c:ptCount val="29"/>
                <c:pt idx="0">
                  <c:v>8.7774000000000001</c:v>
                </c:pt>
                <c:pt idx="1">
                  <c:v>8.6709999999999994</c:v>
                </c:pt>
                <c:pt idx="2">
                  <c:v>8.7727000000000004</c:v>
                </c:pt>
                <c:pt idx="3">
                  <c:v>8.9431999999999992</c:v>
                </c:pt>
                <c:pt idx="4">
                  <c:v>8.3422000000000001</c:v>
                </c:pt>
                <c:pt idx="5">
                  <c:v>8.2874999999999996</c:v>
                </c:pt>
                <c:pt idx="7">
                  <c:v>9.3772000000000002</c:v>
                </c:pt>
                <c:pt idx="8">
                  <c:v>9.3392999999999997</c:v>
                </c:pt>
                <c:pt idx="9">
                  <c:v>9.5634999999999994</c:v>
                </c:pt>
                <c:pt idx="10">
                  <c:v>9.8485999999999994</c:v>
                </c:pt>
                <c:pt idx="11">
                  <c:v>10.162699999999999</c:v>
                </c:pt>
                <c:pt idx="12">
                  <c:v>10.002700000000001</c:v>
                </c:pt>
                <c:pt idx="13">
                  <c:v>9.9962</c:v>
                </c:pt>
                <c:pt idx="14">
                  <c:v>10.063599999999999</c:v>
                </c:pt>
                <c:pt idx="15">
                  <c:v>10.1174</c:v>
                </c:pt>
                <c:pt idx="16">
                  <c:v>10.1683</c:v>
                </c:pt>
                <c:pt idx="17">
                  <c:v>10.414099999999999</c:v>
                </c:pt>
                <c:pt idx="18">
                  <c:v>10.6303</c:v>
                </c:pt>
                <c:pt idx="19">
                  <c:v>10.3848</c:v>
                </c:pt>
                <c:pt idx="20">
                  <c:v>10.531499999999999</c:v>
                </c:pt>
                <c:pt idx="21">
                  <c:v>10.354200000000001</c:v>
                </c:pt>
                <c:pt idx="22">
                  <c:v>10.193099999999999</c:v>
                </c:pt>
                <c:pt idx="23">
                  <c:v>10.4076</c:v>
                </c:pt>
                <c:pt idx="24">
                  <c:v>11.4201</c:v>
                </c:pt>
                <c:pt idx="25">
                  <c:v>11.2683</c:v>
                </c:pt>
                <c:pt idx="26">
                  <c:v>10.949</c:v>
                </c:pt>
                <c:pt idx="27">
                  <c:v>11.011699999999999</c:v>
                </c:pt>
                <c:pt idx="28">
                  <c:v>11.209899999999999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NETH (11.1%)</c:v>
                </c:pt>
              </c:strCache>
            </c:strRef>
          </c:tx>
          <c:spPr>
            <a:ln w="12700">
              <a:solidFill>
                <a:srgbClr val="92D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92D050"/>
              </a:solidFill>
              <a:ln>
                <a:solidFill>
                  <a:srgbClr val="92D05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Sheet1!$B$6:$AD$6</c:f>
              <c:numCache>
                <c:formatCode>General</c:formatCode>
                <c:ptCount val="29"/>
                <c:pt idx="0">
                  <c:v>6.6547000000000001</c:v>
                </c:pt>
                <c:pt idx="1">
                  <c:v>6.7424999999999997</c:v>
                </c:pt>
                <c:pt idx="2">
                  <c:v>6.8521000000000001</c:v>
                </c:pt>
                <c:pt idx="3">
                  <c:v>6.7793000000000001</c:v>
                </c:pt>
                <c:pt idx="4">
                  <c:v>6.9497</c:v>
                </c:pt>
                <c:pt idx="5">
                  <c:v>7.1102999999999996</c:v>
                </c:pt>
                <c:pt idx="6">
                  <c:v>7.2901999999999996</c:v>
                </c:pt>
                <c:pt idx="7">
                  <c:v>7.5010000000000003</c:v>
                </c:pt>
                <c:pt idx="8">
                  <c:v>7.6021000000000001</c:v>
                </c:pt>
                <c:pt idx="9">
                  <c:v>7.4832999999999998</c:v>
                </c:pt>
                <c:pt idx="10">
                  <c:v>7.3929999999999998</c:v>
                </c:pt>
                <c:pt idx="11">
                  <c:v>7.3414000000000001</c:v>
                </c:pt>
                <c:pt idx="12">
                  <c:v>7.1460999999999997</c:v>
                </c:pt>
                <c:pt idx="13">
                  <c:v>7.1989000000000001</c:v>
                </c:pt>
                <c:pt idx="14">
                  <c:v>7.2110000000000003</c:v>
                </c:pt>
                <c:pt idx="15">
                  <c:v>7.0462999999999996</c:v>
                </c:pt>
                <c:pt idx="16">
                  <c:v>7.4496000000000002</c:v>
                </c:pt>
                <c:pt idx="17">
                  <c:v>7.9695</c:v>
                </c:pt>
                <c:pt idx="18">
                  <c:v>8.4711999999999996</c:v>
                </c:pt>
                <c:pt idx="19">
                  <c:v>8.5803999999999991</c:v>
                </c:pt>
                <c:pt idx="20">
                  <c:v>9.4971999999999994</c:v>
                </c:pt>
                <c:pt idx="21">
                  <c:v>9.3971</c:v>
                </c:pt>
                <c:pt idx="22">
                  <c:v>9.3829999999999991</c:v>
                </c:pt>
                <c:pt idx="23">
                  <c:v>9.5829000000000004</c:v>
                </c:pt>
                <c:pt idx="24">
                  <c:v>10.2501</c:v>
                </c:pt>
                <c:pt idx="25">
                  <c:v>10.432399999999999</c:v>
                </c:pt>
                <c:pt idx="26">
                  <c:v>10.482100000000001</c:v>
                </c:pt>
                <c:pt idx="27">
                  <c:v>11.0334</c:v>
                </c:pt>
                <c:pt idx="28">
                  <c:v>11.115</c:v>
                </c:pt>
              </c:numCache>
            </c:numRef>
          </c:val>
          <c:smooth val="0"/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SWIZ (11.1%)</c:v>
                </c:pt>
              </c:strCache>
            </c:strRef>
          </c:tx>
          <c:spPr>
            <a:ln w="12027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Sheet1!$B$7:$AD$7</c:f>
              <c:numCache>
                <c:formatCode>General</c:formatCode>
                <c:ptCount val="29"/>
                <c:pt idx="0">
                  <c:v>6.9722999999999997</c:v>
                </c:pt>
                <c:pt idx="1">
                  <c:v>7.1452999999999998</c:v>
                </c:pt>
                <c:pt idx="2">
                  <c:v>7.3495999999999997</c:v>
                </c:pt>
                <c:pt idx="3">
                  <c:v>7.3979999999999997</c:v>
                </c:pt>
                <c:pt idx="4">
                  <c:v>7.4219999999999997</c:v>
                </c:pt>
                <c:pt idx="5">
                  <c:v>7.3616000000000001</c:v>
                </c:pt>
                <c:pt idx="6">
                  <c:v>7.9641999999999999</c:v>
                </c:pt>
                <c:pt idx="7">
                  <c:v>8.3340999999999994</c:v>
                </c:pt>
                <c:pt idx="8">
                  <c:v>8.4106000000000005</c:v>
                </c:pt>
                <c:pt idx="9">
                  <c:v>8.4850999999999992</c:v>
                </c:pt>
                <c:pt idx="10">
                  <c:v>8.8484999999999996</c:v>
                </c:pt>
                <c:pt idx="11">
                  <c:v>9.1967999999999996</c:v>
                </c:pt>
                <c:pt idx="12">
                  <c:v>9.1861999999999995</c:v>
                </c:pt>
                <c:pt idx="13">
                  <c:v>9.31</c:v>
                </c:pt>
                <c:pt idx="14">
                  <c:v>9.4391999999999996</c:v>
                </c:pt>
                <c:pt idx="15">
                  <c:v>9.3384999999999998</c:v>
                </c:pt>
                <c:pt idx="16">
                  <c:v>9.6919000000000004</c:v>
                </c:pt>
                <c:pt idx="17">
                  <c:v>10.0969</c:v>
                </c:pt>
                <c:pt idx="18">
                  <c:v>10.3932</c:v>
                </c:pt>
                <c:pt idx="19">
                  <c:v>10.4232</c:v>
                </c:pt>
                <c:pt idx="20">
                  <c:v>10.2555</c:v>
                </c:pt>
                <c:pt idx="21">
                  <c:v>9.8069000000000006</c:v>
                </c:pt>
                <c:pt idx="22">
                  <c:v>9.6348000000000003</c:v>
                </c:pt>
                <c:pt idx="23">
                  <c:v>9.7804000000000002</c:v>
                </c:pt>
                <c:pt idx="24">
                  <c:v>10.388</c:v>
                </c:pt>
                <c:pt idx="25">
                  <c:v>10.459</c:v>
                </c:pt>
                <c:pt idx="26">
                  <c:v>10.6097</c:v>
                </c:pt>
                <c:pt idx="27">
                  <c:v>10.9817</c:v>
                </c:pt>
                <c:pt idx="28">
                  <c:v>11.108599999999999</c:v>
                </c:pt>
              </c:numCache>
            </c:numRef>
          </c:val>
          <c:smooth val="0"/>
        </c:ser>
        <c:ser>
          <c:idx val="11"/>
          <c:order val="6"/>
          <c:tx>
            <c:strRef>
              <c:f>Sheet1!$A$8</c:f>
              <c:strCache>
                <c:ptCount val="1"/>
                <c:pt idx="0">
                  <c:v>NZ (11.0%)</c:v>
                </c:pt>
              </c:strCache>
            </c:strRef>
          </c:tx>
          <c:spPr>
            <a:ln w="12027">
              <a:solidFill>
                <a:srgbClr val="0070C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Sheet1!$B$8:$AD$8</c:f>
              <c:numCache>
                <c:formatCode>General</c:formatCode>
                <c:ptCount val="29"/>
                <c:pt idx="0">
                  <c:v>4.9368999999999996</c:v>
                </c:pt>
                <c:pt idx="1">
                  <c:v>5.0369000000000002</c:v>
                </c:pt>
                <c:pt idx="2">
                  <c:v>5.5697000000000001</c:v>
                </c:pt>
                <c:pt idx="3">
                  <c:v>6.1295000000000002</c:v>
                </c:pt>
                <c:pt idx="4">
                  <c:v>6.2751999999999999</c:v>
                </c:pt>
                <c:pt idx="5">
                  <c:v>6.6677999999999997</c:v>
                </c:pt>
                <c:pt idx="6">
                  <c:v>7.1005000000000003</c:v>
                </c:pt>
                <c:pt idx="7">
                  <c:v>7.2279</c:v>
                </c:pt>
                <c:pt idx="8">
                  <c:v>6.9253</c:v>
                </c:pt>
                <c:pt idx="9">
                  <c:v>6.9343000000000004</c:v>
                </c:pt>
                <c:pt idx="10">
                  <c:v>6.9485000000000001</c:v>
                </c:pt>
                <c:pt idx="11">
                  <c:v>6.8905000000000003</c:v>
                </c:pt>
                <c:pt idx="12">
                  <c:v>7.0983000000000001</c:v>
                </c:pt>
                <c:pt idx="13">
                  <c:v>7.5133999999999999</c:v>
                </c:pt>
                <c:pt idx="14">
                  <c:v>7.3975999999999997</c:v>
                </c:pt>
                <c:pt idx="15">
                  <c:v>7.47</c:v>
                </c:pt>
                <c:pt idx="16">
                  <c:v>7.5789</c:v>
                </c:pt>
                <c:pt idx="17">
                  <c:v>7.8905000000000003</c:v>
                </c:pt>
                <c:pt idx="23">
                  <c:v>10.698499999999999</c:v>
                </c:pt>
                <c:pt idx="24">
                  <c:v>11.2057</c:v>
                </c:pt>
                <c:pt idx="25">
                  <c:v>11.198</c:v>
                </c:pt>
                <c:pt idx="26">
                  <c:v>11.2415</c:v>
                </c:pt>
                <c:pt idx="27">
                  <c:v>11.3529</c:v>
                </c:pt>
                <c:pt idx="28">
                  <c:v>11.0457</c:v>
                </c:pt>
              </c:numCache>
            </c:numRef>
          </c:val>
          <c:smooth val="0"/>
        </c:ser>
        <c:ser>
          <c:idx val="5"/>
          <c:order val="7"/>
          <c:tx>
            <c:strRef>
              <c:f>Sheet1!$A$9</c:f>
              <c:strCache>
                <c:ptCount val="1"/>
                <c:pt idx="0">
                  <c:v>CAN (10.7%)</c:v>
                </c:pt>
              </c:strCache>
            </c:strRef>
          </c:tx>
          <c:spPr>
            <a:ln w="12027">
              <a:solidFill>
                <a:srgbClr val="00206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2060"/>
              </a:solidFill>
              <a:ln>
                <a:solidFill>
                  <a:srgbClr val="00206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Sheet1!$B$9:$AD$9</c:f>
              <c:numCache>
                <c:formatCode>General</c:formatCode>
                <c:ptCount val="29"/>
                <c:pt idx="0">
                  <c:v>7.9583000000000004</c:v>
                </c:pt>
                <c:pt idx="1">
                  <c:v>8.2126000000000001</c:v>
                </c:pt>
                <c:pt idx="2">
                  <c:v>8.1419999999999995</c:v>
                </c:pt>
                <c:pt idx="3">
                  <c:v>8.0946999999999996</c:v>
                </c:pt>
                <c:pt idx="4">
                  <c:v>8.3097999999999992</c:v>
                </c:pt>
                <c:pt idx="5">
                  <c:v>8.7284000000000006</c:v>
                </c:pt>
                <c:pt idx="6">
                  <c:v>9.4026999999999994</c:v>
                </c:pt>
                <c:pt idx="7">
                  <c:v>9.6556999999999995</c:v>
                </c:pt>
                <c:pt idx="8">
                  <c:v>9.5251999999999999</c:v>
                </c:pt>
                <c:pt idx="9">
                  <c:v>9.1843000000000004</c:v>
                </c:pt>
                <c:pt idx="10">
                  <c:v>8.8613</c:v>
                </c:pt>
                <c:pt idx="11">
                  <c:v>8.6366999999999994</c:v>
                </c:pt>
                <c:pt idx="12">
                  <c:v>8.6041000000000007</c:v>
                </c:pt>
                <c:pt idx="13">
                  <c:v>8.8274000000000008</c:v>
                </c:pt>
                <c:pt idx="14">
                  <c:v>8.7299000000000007</c:v>
                </c:pt>
                <c:pt idx="15">
                  <c:v>8.6685999999999996</c:v>
                </c:pt>
                <c:pt idx="16">
                  <c:v>9.0959000000000003</c:v>
                </c:pt>
                <c:pt idx="17">
                  <c:v>9.3699999999999992</c:v>
                </c:pt>
                <c:pt idx="18">
                  <c:v>9.5403000000000002</c:v>
                </c:pt>
                <c:pt idx="19">
                  <c:v>9.5558999999999994</c:v>
                </c:pt>
                <c:pt idx="20">
                  <c:v>9.5725999999999996</c:v>
                </c:pt>
                <c:pt idx="21">
                  <c:v>9.7507999999999999</c:v>
                </c:pt>
                <c:pt idx="22">
                  <c:v>9.8348999999999993</c:v>
                </c:pt>
                <c:pt idx="23">
                  <c:v>10.031499999999999</c:v>
                </c:pt>
                <c:pt idx="24">
                  <c:v>11.1731</c:v>
                </c:pt>
                <c:pt idx="25">
                  <c:v>11.2011</c:v>
                </c:pt>
                <c:pt idx="26">
                  <c:v>10.821300000000001</c:v>
                </c:pt>
                <c:pt idx="27">
                  <c:v>10.779199999999999</c:v>
                </c:pt>
                <c:pt idx="28">
                  <c:v>10.6652</c:v>
                </c:pt>
              </c:numCache>
            </c:numRef>
          </c:val>
          <c:smooth val="0"/>
        </c:ser>
        <c:ser>
          <c:idx val="10"/>
          <c:order val="8"/>
          <c:tx>
            <c:strRef>
              <c:f>Sheet1!$A$10</c:f>
              <c:strCache>
                <c:ptCount val="1"/>
                <c:pt idx="0">
                  <c:v>NOR (9.4%)</c:v>
                </c:pt>
              </c:strCache>
            </c:strRef>
          </c:tx>
          <c:spPr>
            <a:ln w="12027">
              <a:solidFill>
                <a:srgbClr val="C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Sheet1!$B$10:$AD$10</c:f>
              <c:numCache>
                <c:formatCode>General</c:formatCode>
                <c:ptCount val="29"/>
                <c:pt idx="0">
                  <c:v>6.4467999999999996</c:v>
                </c:pt>
                <c:pt idx="1">
                  <c:v>6.9081000000000001</c:v>
                </c:pt>
                <c:pt idx="2">
                  <c:v>7.3852000000000002</c:v>
                </c:pt>
                <c:pt idx="3">
                  <c:v>7.5787000000000004</c:v>
                </c:pt>
                <c:pt idx="4">
                  <c:v>7.4097</c:v>
                </c:pt>
                <c:pt idx="5">
                  <c:v>7.4997999999999996</c:v>
                </c:pt>
                <c:pt idx="6">
                  <c:v>7.8520000000000003</c:v>
                </c:pt>
                <c:pt idx="7">
                  <c:v>7.9322999999999997</c:v>
                </c:pt>
                <c:pt idx="8">
                  <c:v>7.7843</c:v>
                </c:pt>
                <c:pt idx="9">
                  <c:v>7.6890000000000001</c:v>
                </c:pt>
                <c:pt idx="10">
                  <c:v>7.7165999999999997</c:v>
                </c:pt>
                <c:pt idx="11">
                  <c:v>7.6664000000000003</c:v>
                </c:pt>
                <c:pt idx="12">
                  <c:v>8.2363999999999997</c:v>
                </c:pt>
                <c:pt idx="13">
                  <c:v>9.0703999999999994</c:v>
                </c:pt>
                <c:pt idx="14">
                  <c:v>9.1423000000000005</c:v>
                </c:pt>
                <c:pt idx="15">
                  <c:v>8.2725000000000009</c:v>
                </c:pt>
                <c:pt idx="16">
                  <c:v>8.6456</c:v>
                </c:pt>
                <c:pt idx="17">
                  <c:v>9.6161999999999992</c:v>
                </c:pt>
                <c:pt idx="18">
                  <c:v>9.8526000000000007</c:v>
                </c:pt>
                <c:pt idx="19">
                  <c:v>9.4411000000000005</c:v>
                </c:pt>
                <c:pt idx="20">
                  <c:v>8.8940000000000001</c:v>
                </c:pt>
                <c:pt idx="21">
                  <c:v>8.4306000000000001</c:v>
                </c:pt>
                <c:pt idx="22">
                  <c:v>8.5844000000000005</c:v>
                </c:pt>
                <c:pt idx="23">
                  <c:v>8.4021000000000008</c:v>
                </c:pt>
                <c:pt idx="24">
                  <c:v>9.4856999999999996</c:v>
                </c:pt>
                <c:pt idx="25">
                  <c:v>9.2556999999999992</c:v>
                </c:pt>
                <c:pt idx="26">
                  <c:v>9.1355000000000004</c:v>
                </c:pt>
                <c:pt idx="27">
                  <c:v>9.1568000000000005</c:v>
                </c:pt>
                <c:pt idx="28">
                  <c:v>9.3989999999999991</c:v>
                </c:pt>
              </c:numCache>
            </c:numRef>
          </c:val>
          <c:smooth val="0"/>
        </c:ser>
        <c:ser>
          <c:idx val="12"/>
          <c:order val="9"/>
          <c:tx>
            <c:strRef>
              <c:f>Sheet1!$A$11</c:f>
              <c:strCache>
                <c:ptCount val="1"/>
                <c:pt idx="0">
                  <c:v>AUS (9.4%)*</c:v>
                </c:pt>
              </c:strCache>
            </c:strRef>
          </c:tx>
          <c:spPr>
            <a:ln w="12027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Sheet1!$B$11:$AD$11</c:f>
              <c:numCache>
                <c:formatCode>General</c:formatCode>
                <c:ptCount val="29"/>
                <c:pt idx="0">
                  <c:v>6.4583000000000004</c:v>
                </c:pt>
                <c:pt idx="1">
                  <c:v>6.6691000000000003</c:v>
                </c:pt>
                <c:pt idx="2">
                  <c:v>6.5038999999999998</c:v>
                </c:pt>
                <c:pt idx="3">
                  <c:v>6.4340999999999999</c:v>
                </c:pt>
                <c:pt idx="4">
                  <c:v>6.4767000000000001</c:v>
                </c:pt>
                <c:pt idx="5">
                  <c:v>6.8228</c:v>
                </c:pt>
                <c:pt idx="6">
                  <c:v>7.1014999999999997</c:v>
                </c:pt>
                <c:pt idx="7">
                  <c:v>7.2</c:v>
                </c:pt>
                <c:pt idx="8">
                  <c:v>7.2396000000000003</c:v>
                </c:pt>
                <c:pt idx="9">
                  <c:v>7.2392000000000003</c:v>
                </c:pt>
                <c:pt idx="10">
                  <c:v>7.2596999999999996</c:v>
                </c:pt>
                <c:pt idx="11">
                  <c:v>7.4429999999999996</c:v>
                </c:pt>
                <c:pt idx="12">
                  <c:v>7.4992000000000001</c:v>
                </c:pt>
                <c:pt idx="13">
                  <c:v>7.6627000000000001</c:v>
                </c:pt>
                <c:pt idx="14">
                  <c:v>7.7897999999999996</c:v>
                </c:pt>
                <c:pt idx="15">
                  <c:v>8.0711999999999993</c:v>
                </c:pt>
                <c:pt idx="16">
                  <c:v>8.1786999999999992</c:v>
                </c:pt>
                <c:pt idx="17">
                  <c:v>8.3903999999999996</c:v>
                </c:pt>
                <c:pt idx="18">
                  <c:v>8.3185000000000002</c:v>
                </c:pt>
                <c:pt idx="19">
                  <c:v>8.5742999999999991</c:v>
                </c:pt>
                <c:pt idx="20">
                  <c:v>8.4539000000000009</c:v>
                </c:pt>
                <c:pt idx="21">
                  <c:v>8.4911999999999992</c:v>
                </c:pt>
                <c:pt idx="22">
                  <c:v>8.5305999999999997</c:v>
                </c:pt>
                <c:pt idx="23">
                  <c:v>8.7827999999999999</c:v>
                </c:pt>
                <c:pt idx="24">
                  <c:v>9.0460999999999991</c:v>
                </c:pt>
                <c:pt idx="25">
                  <c:v>8.9228000000000005</c:v>
                </c:pt>
                <c:pt idx="26">
                  <c:v>9.1992999999999991</c:v>
                </c:pt>
                <c:pt idx="27">
                  <c:v>9.3574000000000002</c:v>
                </c:pt>
              </c:numCache>
            </c:numRef>
          </c:val>
          <c:smooth val="0"/>
        </c:ser>
        <c:ser>
          <c:idx val="9"/>
          <c:order val="10"/>
          <c:tx>
            <c:strRef>
              <c:f>Sheet1!$A$12</c:f>
              <c:strCache>
                <c:ptCount val="1"/>
                <c:pt idx="0">
                  <c:v>UK (8.8%)</c:v>
                </c:pt>
              </c:strCache>
            </c:strRef>
          </c:tx>
          <c:spPr>
            <a:ln w="12700">
              <a:solidFill>
                <a:srgbClr val="FFC000"/>
              </a:solidFill>
            </a:ln>
          </c:spPr>
          <c:marker>
            <c:symbol val="triangle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Sheet1!$B$1:$AD$1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Sheet1!$B$12:$AD$12</c:f>
              <c:numCache>
                <c:formatCode>General</c:formatCode>
                <c:ptCount val="29"/>
                <c:pt idx="0">
                  <c:v>5.4711999999999996</c:v>
                </c:pt>
                <c:pt idx="1">
                  <c:v>5.4771000000000001</c:v>
                </c:pt>
                <c:pt idx="2">
                  <c:v>5.5109000000000004</c:v>
                </c:pt>
                <c:pt idx="3">
                  <c:v>5.4115000000000002</c:v>
                </c:pt>
                <c:pt idx="4">
                  <c:v>5.3968999999999996</c:v>
                </c:pt>
                <c:pt idx="5">
                  <c:v>5.4505999999999997</c:v>
                </c:pt>
                <c:pt idx="6">
                  <c:v>5.8369</c:v>
                </c:pt>
                <c:pt idx="7">
                  <c:v>6.2868000000000004</c:v>
                </c:pt>
                <c:pt idx="8">
                  <c:v>6.2992999999999997</c:v>
                </c:pt>
                <c:pt idx="9">
                  <c:v>6.4074</c:v>
                </c:pt>
                <c:pt idx="10">
                  <c:v>6.3968999999999996</c:v>
                </c:pt>
                <c:pt idx="11">
                  <c:v>6.3983999999999996</c:v>
                </c:pt>
                <c:pt idx="12">
                  <c:v>6.2377000000000002</c:v>
                </c:pt>
                <c:pt idx="13">
                  <c:v>6.3348000000000004</c:v>
                </c:pt>
                <c:pt idx="14">
                  <c:v>6.6422999999999996</c:v>
                </c:pt>
                <c:pt idx="15">
                  <c:v>6.6942000000000004</c:v>
                </c:pt>
                <c:pt idx="16">
                  <c:v>7.101</c:v>
                </c:pt>
                <c:pt idx="17">
                  <c:v>7.3259999999999996</c:v>
                </c:pt>
                <c:pt idx="18">
                  <c:v>7.5369999999999999</c:v>
                </c:pt>
                <c:pt idx="19">
                  <c:v>7.7104999999999997</c:v>
                </c:pt>
                <c:pt idx="20">
                  <c:v>7.9255000000000004</c:v>
                </c:pt>
                <c:pt idx="21">
                  <c:v>8.0399999999999991</c:v>
                </c:pt>
                <c:pt idx="22">
                  <c:v>8.1150000000000002</c:v>
                </c:pt>
                <c:pt idx="23">
                  <c:v>8.5210000000000008</c:v>
                </c:pt>
                <c:pt idx="24">
                  <c:v>9.3810000000000002</c:v>
                </c:pt>
                <c:pt idx="25">
                  <c:v>9.0630000000000006</c:v>
                </c:pt>
                <c:pt idx="26">
                  <c:v>8.8729999999999993</c:v>
                </c:pt>
                <c:pt idx="27">
                  <c:v>8.86</c:v>
                </c:pt>
                <c:pt idx="28">
                  <c:v>8.7919999999999998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480272"/>
        <c:axId val="176935264"/>
      </c:lineChart>
      <c:catAx>
        <c:axId val="21848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pPr>
            <a:endParaRPr lang="en-US"/>
          </a:p>
        </c:txPr>
        <c:crossAx val="17693526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76935264"/>
        <c:scaling>
          <c:orientation val="minMax"/>
          <c:max val="18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pPr>
            <a:endParaRPr lang="en-US"/>
          </a:p>
        </c:txPr>
        <c:crossAx val="218480272"/>
        <c:crosses val="autoZero"/>
        <c:crossBetween val="between"/>
        <c:majorUnit val="2"/>
      </c:valAx>
      <c:spPr>
        <a:noFill/>
        <a:ln w="24053">
          <a:noFill/>
        </a:ln>
      </c:spPr>
    </c:plotArea>
    <c:legend>
      <c:legendPos val="r"/>
      <c:layout>
        <c:manualLayout>
          <c:xMode val="edge"/>
          <c:yMode val="edge"/>
          <c:x val="0.78763895744531931"/>
          <c:y val="1.0449451414394266E-2"/>
          <c:w val="0.21236104255468075"/>
          <c:h val="0.98955047357881543"/>
        </c:manualLayout>
      </c:layout>
      <c:overlay val="0"/>
      <c:spPr>
        <a:noFill/>
        <a:ln w="24053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AUS</c:v>
                </c:pt>
                <c:pt idx="2">
                  <c:v>FR </c:v>
                </c:pt>
                <c:pt idx="3">
                  <c:v>GER</c:v>
                </c:pt>
                <c:pt idx="4">
                  <c:v>NETH</c:v>
                </c:pt>
                <c:pt idx="5">
                  <c:v>SWIZ</c:v>
                </c:pt>
                <c:pt idx="6">
                  <c:v>NZ</c:v>
                </c:pt>
                <c:pt idx="7">
                  <c:v>CAN</c:v>
                </c:pt>
                <c:pt idx="8">
                  <c:v>NOR</c:v>
                </c:pt>
                <c:pt idx="9">
                  <c:v>US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86</c:v>
                </c:pt>
                <c:pt idx="1">
                  <c:v>80</c:v>
                </c:pt>
                <c:pt idx="2">
                  <c:v>80</c:v>
                </c:pt>
                <c:pt idx="3">
                  <c:v>77</c:v>
                </c:pt>
                <c:pt idx="4">
                  <c:v>76</c:v>
                </c:pt>
                <c:pt idx="5">
                  <c:v>70</c:v>
                </c:pt>
                <c:pt idx="6">
                  <c:v>69</c:v>
                </c:pt>
                <c:pt idx="7">
                  <c:v>68</c:v>
                </c:pt>
                <c:pt idx="8">
                  <c:v>64</c:v>
                </c:pt>
                <c:pt idx="9">
                  <c:v>52</c:v>
                </c:pt>
                <c:pt idx="10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287770488"/>
        <c:axId val="287770880"/>
      </c:barChart>
      <c:catAx>
        <c:axId val="287770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8777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777088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8777048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9.1274907109793302E-2"/>
          <c:w val="0.94736842105262997"/>
          <c:h val="0.79761391524836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6257159637976214E-2"/>
                  <c:y val="1.5384615384615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558472069047661E-3"/>
                  <c:y val="-5.12820512820522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38961801726191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9558472069047661E-3"/>
                  <c:y val="2.0512820512820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116944138095321E-3"/>
                  <c:y val="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8233888276190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3896180172620231E-3"/>
                  <c:y val="2.3076923076922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6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NZ</c:v>
                </c:pt>
                <c:pt idx="6">
                  <c:v>NOR</c:v>
                </c:pt>
                <c:pt idx="7">
                  <c:v>SWE</c:v>
                </c:pt>
                <c:pt idx="8">
                  <c:v>SWIZ</c:v>
                </c:pt>
                <c:pt idx="9">
                  <c:v>UK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45</c:v>
                </c:pt>
                <c:pt idx="1">
                  <c:v>40</c:v>
                </c:pt>
                <c:pt idx="2">
                  <c:v>37</c:v>
                </c:pt>
                <c:pt idx="3">
                  <c:v>22</c:v>
                </c:pt>
                <c:pt idx="4">
                  <c:v>54</c:v>
                </c:pt>
                <c:pt idx="5">
                  <c:v>53</c:v>
                </c:pt>
                <c:pt idx="6">
                  <c:v>61</c:v>
                </c:pt>
                <c:pt idx="7">
                  <c:v>39</c:v>
                </c:pt>
                <c:pt idx="8">
                  <c:v>46</c:v>
                </c:pt>
                <c:pt idx="9">
                  <c:v>46</c:v>
                </c:pt>
                <c:pt idx="10">
                  <c:v>15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95584720690477E-3"/>
                  <c:y val="-5.8550373511003397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558472069047387E-3"/>
                  <c:y val="1.79487179487179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675416207143008E-3"/>
                  <c:y val="-2.56410256410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116944138094775E-3"/>
                  <c:y val="2.83222289521502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8675416207141897E-3"/>
                  <c:y val="2.56410256410255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6257159637976214E-2"/>
                  <c:y val="7.69230769230769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4337708103570402E-3"/>
                  <c:y val="7.92650918635161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4337708103571486E-3"/>
                  <c:y val="1.0256410256410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1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NZ</c:v>
                </c:pt>
                <c:pt idx="6">
                  <c:v>NOR</c:v>
                </c:pt>
                <c:pt idx="7">
                  <c:v>SWE</c:v>
                </c:pt>
                <c:pt idx="8">
                  <c:v>SWIZ</c:v>
                </c:pt>
                <c:pt idx="9">
                  <c:v>UK</c:v>
                </c:pt>
                <c:pt idx="10">
                  <c:v>US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48</c:v>
                </c:pt>
                <c:pt idx="1">
                  <c:v>36</c:v>
                </c:pt>
                <c:pt idx="2">
                  <c:v>29</c:v>
                </c:pt>
                <c:pt idx="3">
                  <c:v>27</c:v>
                </c:pt>
                <c:pt idx="4">
                  <c:v>50</c:v>
                </c:pt>
                <c:pt idx="5">
                  <c:v>57</c:v>
                </c:pt>
                <c:pt idx="6">
                  <c:v>67</c:v>
                </c:pt>
                <c:pt idx="7">
                  <c:v>19</c:v>
                </c:pt>
                <c:pt idx="8">
                  <c:v>54</c:v>
                </c:pt>
                <c:pt idx="9">
                  <c:v>22</c:v>
                </c:pt>
                <c:pt idx="1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89436672"/>
        <c:axId val="289437064"/>
      </c:barChart>
      <c:catAx>
        <c:axId val="28943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89437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43706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8943667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0.29986022566613302"/>
          <c:y val="8.6878053704825403E-2"/>
          <c:w val="0.328543231651026"/>
          <c:h val="7.5930749040985304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9.1274907109793302E-2"/>
          <c:w val="0.94736842105262997"/>
          <c:h val="0.79761391524836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CAN</c:v>
                </c:pt>
                <c:pt idx="2">
                  <c:v>NZ</c:v>
                </c:pt>
                <c:pt idx="3">
                  <c:v>AUS</c:v>
                </c:pt>
                <c:pt idx="4">
                  <c:v>UK</c:v>
                </c:pt>
                <c:pt idx="5">
                  <c:v>SWE</c:v>
                </c:pt>
                <c:pt idx="6">
                  <c:v>SWIZ</c:v>
                </c:pt>
                <c:pt idx="7">
                  <c:v>GER</c:v>
                </c:pt>
                <c:pt idx="8">
                  <c:v>US</c:v>
                </c:pt>
                <c:pt idx="9">
                  <c:v>NETH</c:v>
                </c:pt>
                <c:pt idx="10">
                  <c:v>FRA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21</c:v>
                </c:pt>
                <c:pt idx="5">
                  <c:v>27</c:v>
                </c:pt>
                <c:pt idx="6">
                  <c:v>50</c:v>
                </c:pt>
                <c:pt idx="7">
                  <c:v>52</c:v>
                </c:pt>
                <c:pt idx="8">
                  <c:v>54</c:v>
                </c:pt>
                <c:pt idx="9">
                  <c:v>60</c:v>
                </c:pt>
                <c:pt idx="10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287260336"/>
        <c:axId val="287260728"/>
      </c:barChart>
      <c:catAx>
        <c:axId val="28726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7260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726072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726033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79302325820331E-2"/>
          <c:y val="0.21400581177352831"/>
          <c:w val="0.92972069767417975"/>
          <c:h val="0.67488301462317202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Not too/Not at all Stressful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GER</c:v>
                </c:pt>
                <c:pt idx="9">
                  <c:v>SWE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17</c:v>
                </c:pt>
                <c:pt idx="1">
                  <c:v>24</c:v>
                </c:pt>
                <c:pt idx="2">
                  <c:v>18</c:v>
                </c:pt>
                <c:pt idx="3">
                  <c:v>18</c:v>
                </c:pt>
                <c:pt idx="4">
                  <c:v>19</c:v>
                </c:pt>
                <c:pt idx="5">
                  <c:v>17</c:v>
                </c:pt>
                <c:pt idx="6">
                  <c:v>16</c:v>
                </c:pt>
                <c:pt idx="7">
                  <c:v>12</c:v>
                </c:pt>
                <c:pt idx="8">
                  <c:v>12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GER</c:v>
                </c:pt>
                <c:pt idx="9">
                  <c:v>SWE</c:v>
                </c:pt>
                <c:pt idx="10">
                  <c:v>UK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64</c:v>
                </c:pt>
                <c:pt idx="1">
                  <c:v>55</c:v>
                </c:pt>
                <c:pt idx="2">
                  <c:v>58</c:v>
                </c:pt>
                <c:pt idx="3">
                  <c:v>56</c:v>
                </c:pt>
                <c:pt idx="4">
                  <c:v>53</c:v>
                </c:pt>
                <c:pt idx="5">
                  <c:v>52</c:v>
                </c:pt>
                <c:pt idx="6">
                  <c:v>45</c:v>
                </c:pt>
                <c:pt idx="7">
                  <c:v>44</c:v>
                </c:pt>
                <c:pt idx="8">
                  <c:v>42</c:v>
                </c:pt>
                <c:pt idx="9">
                  <c:v>37</c:v>
                </c:pt>
                <c:pt idx="10">
                  <c:v>36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Extremely/Very Stressful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GER</c:v>
                </c:pt>
                <c:pt idx="9">
                  <c:v>SWE</c:v>
                </c:pt>
                <c:pt idx="10">
                  <c:v>UK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18</c:v>
                </c:pt>
                <c:pt idx="1">
                  <c:v>21</c:v>
                </c:pt>
                <c:pt idx="2">
                  <c:v>24</c:v>
                </c:pt>
                <c:pt idx="3">
                  <c:v>24</c:v>
                </c:pt>
                <c:pt idx="4">
                  <c:v>27</c:v>
                </c:pt>
                <c:pt idx="5">
                  <c:v>31</c:v>
                </c:pt>
                <c:pt idx="6">
                  <c:v>37</c:v>
                </c:pt>
                <c:pt idx="7">
                  <c:v>43</c:v>
                </c:pt>
                <c:pt idx="8">
                  <c:v>45</c:v>
                </c:pt>
                <c:pt idx="9">
                  <c:v>56</c:v>
                </c:pt>
                <c:pt idx="10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7261512"/>
        <c:axId val="289433536"/>
      </c:barChart>
      <c:catAx>
        <c:axId val="287261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9433536"/>
        <c:crosses val="autoZero"/>
        <c:auto val="1"/>
        <c:lblAlgn val="ctr"/>
        <c:lblOffset val="100"/>
        <c:noMultiLvlLbl val="0"/>
      </c:catAx>
      <c:valAx>
        <c:axId val="28943353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726151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2.6596524962753131E-3"/>
          <c:y val="0"/>
          <c:w val="0.98284228470747736"/>
          <c:h val="0.15789951256092988"/>
        </c:manualLayout>
      </c:layout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46370023419204"/>
          <c:y val="6.2231759656652362E-2"/>
          <c:w val="0.84777517564403071"/>
          <c:h val="0.80686695278969955"/>
        </c:manualLayout>
      </c:layout>
      <c:barChart>
        <c:barDir val="col"/>
        <c:grouping val="percentStacked"/>
        <c:varyColors val="0"/>
        <c:ser>
          <c:idx val="3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267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U.S. population</c:v>
                </c:pt>
                <c:pt idx="1">
                  <c:v>Health expenditures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</c:v>
                </c:pt>
                <c:pt idx="1">
                  <c:v>23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67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U.S. population</c:v>
                </c:pt>
                <c:pt idx="1">
                  <c:v>Health expenditures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</c:v>
                </c:pt>
                <c:pt idx="1">
                  <c:v>27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267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U.S. population</c:v>
                </c:pt>
                <c:pt idx="1">
                  <c:v>Health expenditures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5</c:v>
                </c:pt>
                <c:pt idx="1">
                  <c:v>16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FFFFFF"/>
            </a:solidFill>
            <a:ln w="1267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U.S. population</c:v>
                </c:pt>
                <c:pt idx="1">
                  <c:v>Health expenditures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40</c:v>
                </c:pt>
                <c:pt idx="1">
                  <c:v>31</c:v>
                </c:pt>
              </c:numCache>
            </c:numRef>
          </c:val>
        </c:ser>
        <c:ser>
          <c:idx val="2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002060"/>
            </a:solidFill>
            <a:ln w="1267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U.S. population</c:v>
                </c:pt>
                <c:pt idx="1">
                  <c:v>Health expenditures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50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434200"/>
        <c:axId val="218434592"/>
      </c:barChart>
      <c:catAx>
        <c:axId val="218434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8434592"/>
        <c:crosses val="max"/>
        <c:auto val="1"/>
        <c:lblAlgn val="ctr"/>
        <c:lblOffset val="100"/>
        <c:tickLblSkip val="1"/>
        <c:tickMarkSkip val="1"/>
        <c:noMultiLvlLbl val="0"/>
      </c:catAx>
      <c:valAx>
        <c:axId val="218434592"/>
        <c:scaling>
          <c:orientation val="maxMin"/>
        </c:scaling>
        <c:delete val="1"/>
        <c:axPos val="l"/>
        <c:numFmt formatCode="0%" sourceLinked="0"/>
        <c:majorTickMark val="out"/>
        <c:minorTickMark val="none"/>
        <c:tickLblPos val="nextTo"/>
        <c:crossAx val="2184342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UK</c:v>
                </c:pt>
                <c:pt idx="3">
                  <c:v>GER</c:v>
                </c:pt>
                <c:pt idx="4">
                  <c:v>NOR</c:v>
                </c:pt>
                <c:pt idx="5">
                  <c:v>AUS</c:v>
                </c:pt>
                <c:pt idx="6">
                  <c:v>SWE</c:v>
                </c:pt>
                <c:pt idx="7">
                  <c:v>FR</c:v>
                </c:pt>
                <c:pt idx="8">
                  <c:v>SWIZ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94</c:v>
                </c:pt>
                <c:pt idx="1">
                  <c:v>92</c:v>
                </c:pt>
                <c:pt idx="2">
                  <c:v>89</c:v>
                </c:pt>
                <c:pt idx="3">
                  <c:v>85</c:v>
                </c:pt>
                <c:pt idx="4">
                  <c:v>80</c:v>
                </c:pt>
                <c:pt idx="5">
                  <c:v>78</c:v>
                </c:pt>
                <c:pt idx="6">
                  <c:v>75</c:v>
                </c:pt>
                <c:pt idx="7">
                  <c:v>71</c:v>
                </c:pt>
                <c:pt idx="8">
                  <c:v>69</c:v>
                </c:pt>
                <c:pt idx="9">
                  <c:v>48</c:v>
                </c:pt>
                <c:pt idx="10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218981336"/>
        <c:axId val="219002808"/>
      </c:barChart>
      <c:catAx>
        <c:axId val="218981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9002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00280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898133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87080212965305E-2"/>
          <c:y val="4.9893519803859518E-2"/>
          <c:w val="0.94736842105262997"/>
          <c:h val="0.83899550691756797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6"/>
            <c:invertIfNegative val="0"/>
            <c:bubble3D val="0"/>
          </c:dPt>
          <c:dLbls>
            <c:dLbl>
              <c:idx val="1"/>
              <c:layout>
                <c:manualLayout>
                  <c:x val="1.987469825305812E-4"/>
                  <c:y val="8.2705284995398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331696988812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UK</c:v>
                </c:pt>
                <c:pt idx="2">
                  <c:v>NETH</c:v>
                </c:pt>
                <c:pt idx="3">
                  <c:v>NZ</c:v>
                </c:pt>
                <c:pt idx="4">
                  <c:v>SWE</c:v>
                </c:pt>
                <c:pt idx="5">
                  <c:v>AUS</c:v>
                </c:pt>
                <c:pt idx="6">
                  <c:v>US</c:v>
                </c:pt>
                <c:pt idx="7">
                  <c:v>NOR</c:v>
                </c:pt>
                <c:pt idx="8">
                  <c:v>CAN</c:v>
                </c:pt>
                <c:pt idx="9">
                  <c:v>SWIZ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96</c:v>
                </c:pt>
                <c:pt idx="1">
                  <c:v>96</c:v>
                </c:pt>
                <c:pt idx="2">
                  <c:v>92</c:v>
                </c:pt>
                <c:pt idx="3">
                  <c:v>90</c:v>
                </c:pt>
                <c:pt idx="4">
                  <c:v>85</c:v>
                </c:pt>
                <c:pt idx="5">
                  <c:v>81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60</c:v>
                </c:pt>
                <c:pt idx="1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218979768"/>
        <c:axId val="218980160"/>
      </c:barChart>
      <c:catAx>
        <c:axId val="218979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8980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98016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897976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5686435660189E-2"/>
          <c:y val="5.2667558712023797E-2"/>
          <c:w val="0.91274313564339815"/>
          <c:h val="0.836221330176865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10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UK</c:v>
                </c:pt>
                <c:pt idx="2">
                  <c:v>GER</c:v>
                </c:pt>
                <c:pt idx="3">
                  <c:v>FR</c:v>
                </c:pt>
                <c:pt idx="4">
                  <c:v>SWIZ</c:v>
                </c:pt>
                <c:pt idx="5">
                  <c:v>AUS</c:v>
                </c:pt>
                <c:pt idx="6">
                  <c:v>SWE</c:v>
                </c:pt>
                <c:pt idx="7">
                  <c:v>NZ</c:v>
                </c:pt>
                <c:pt idx="8">
                  <c:v>NOR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88</c:v>
                </c:pt>
                <c:pt idx="1">
                  <c:v>84</c:v>
                </c:pt>
                <c:pt idx="2">
                  <c:v>57</c:v>
                </c:pt>
                <c:pt idx="3">
                  <c:v>55</c:v>
                </c:pt>
                <c:pt idx="4">
                  <c:v>43</c:v>
                </c:pt>
                <c:pt idx="5">
                  <c:v>25</c:v>
                </c:pt>
                <c:pt idx="6">
                  <c:v>24</c:v>
                </c:pt>
                <c:pt idx="7">
                  <c:v>20</c:v>
                </c:pt>
                <c:pt idx="8">
                  <c:v>20</c:v>
                </c:pt>
                <c:pt idx="9">
                  <c:v>19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219003592"/>
        <c:axId val="219003984"/>
      </c:barChart>
      <c:catAx>
        <c:axId val="219003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9003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00398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900359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5267047412371E-2"/>
          <c:y val="6.3978967966094369E-2"/>
          <c:w val="0.94736842105262997"/>
          <c:h val="0.836221330176865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is seen in the 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UK</c:v>
                </c:pt>
                <c:pt idx="3">
                  <c:v>US</c:v>
                </c:pt>
                <c:pt idx="4">
                  <c:v>NOR</c:v>
                </c:pt>
                <c:pt idx="5">
                  <c:v>CAN</c:v>
                </c:pt>
                <c:pt idx="6">
                  <c:v>SWIZ</c:v>
                </c:pt>
                <c:pt idx="7">
                  <c:v>GER</c:v>
                </c:pt>
                <c:pt idx="8">
                  <c:v>FR</c:v>
                </c:pt>
                <c:pt idx="9">
                  <c:v>AUS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58.77</c:v>
                </c:pt>
                <c:pt idx="1">
                  <c:v>42.66</c:v>
                </c:pt>
                <c:pt idx="2">
                  <c:v>32.35</c:v>
                </c:pt>
                <c:pt idx="3">
                  <c:v>25.57</c:v>
                </c:pt>
                <c:pt idx="4">
                  <c:v>24.94</c:v>
                </c:pt>
                <c:pt idx="5">
                  <c:v>22.56</c:v>
                </c:pt>
                <c:pt idx="6">
                  <c:v>20.6</c:v>
                </c:pt>
                <c:pt idx="7">
                  <c:v>16.489999999999998</c:v>
                </c:pt>
                <c:pt idx="8">
                  <c:v>15.53</c:v>
                </c:pt>
                <c:pt idx="9">
                  <c:v>13.97</c:v>
                </c:pt>
                <c:pt idx="10">
                  <c:v>3.97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1"/>
        <c:axId val="223901240"/>
        <c:axId val="223901632"/>
      </c:barChart>
      <c:catAx>
        <c:axId val="223901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901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3901632"/>
        <c:scaling>
          <c:orientation val="minMax"/>
          <c:max val="8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901240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397E-2"/>
          <c:y val="4.9893456114595898E-2"/>
          <c:w val="0.94736842105262997"/>
          <c:h val="0.83899550691756797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</c:v>
                </c:pt>
                <c:pt idx="2">
                  <c:v>SWIZ</c:v>
                </c:pt>
                <c:pt idx="3">
                  <c:v>NZ</c:v>
                </c:pt>
                <c:pt idx="4">
                  <c:v>NOR</c:v>
                </c:pt>
                <c:pt idx="5">
                  <c:v>CAN</c:v>
                </c:pt>
                <c:pt idx="6">
                  <c:v>AUS</c:v>
                </c:pt>
                <c:pt idx="7">
                  <c:v>US</c:v>
                </c:pt>
                <c:pt idx="8">
                  <c:v>NETH</c:v>
                </c:pt>
                <c:pt idx="9">
                  <c:v>SWE</c:v>
                </c:pt>
                <c:pt idx="10">
                  <c:v>FR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65</c:v>
                </c:pt>
                <c:pt idx="1">
                  <c:v>63</c:v>
                </c:pt>
                <c:pt idx="2">
                  <c:v>60</c:v>
                </c:pt>
                <c:pt idx="3">
                  <c:v>58</c:v>
                </c:pt>
                <c:pt idx="4">
                  <c:v>51</c:v>
                </c:pt>
                <c:pt idx="5">
                  <c:v>50</c:v>
                </c:pt>
                <c:pt idx="6">
                  <c:v>45</c:v>
                </c:pt>
                <c:pt idx="7">
                  <c:v>43</c:v>
                </c:pt>
                <c:pt idx="8">
                  <c:v>42</c:v>
                </c:pt>
                <c:pt idx="9">
                  <c:v>42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23903592"/>
        <c:axId val="223903984"/>
      </c:barChart>
      <c:catAx>
        <c:axId val="223903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903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390398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90359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458435342640998E-2"/>
          <c:y val="3.2932950631404466E-2"/>
          <c:w val="0.74452422858907341"/>
          <c:h val="0.89275735276085155"/>
        </c:manualLayout>
      </c:layout>
      <c:lineChart>
        <c:grouping val="standard"/>
        <c:varyColors val="0"/>
        <c:ser>
          <c:idx val="0"/>
          <c:order val="0"/>
          <c:tx>
            <c:strRef>
              <c:f>'var2'!$A$4</c:f>
              <c:strCache>
                <c:ptCount val="1"/>
                <c:pt idx="0">
                  <c:v>NZ (100%)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'var2'!$B$4:$E$4</c:f>
              <c:numCache>
                <c:formatCode>0%</c:formatCode>
                <c:ptCount val="4"/>
                <c:pt idx="0">
                  <c:v>0.92</c:v>
                </c:pt>
                <c:pt idx="1">
                  <c:v>0.97</c:v>
                </c:pt>
                <c:pt idx="2">
                  <c:v>0.97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'var2'!$A$5</c:f>
              <c:strCache>
                <c:ptCount val="1"/>
                <c:pt idx="0">
                  <c:v>NOR (99%)</c:v>
                </c:pt>
              </c:strCache>
            </c:strRef>
          </c:tx>
          <c:spPr>
            <a:ln w="53975">
              <a:solidFill>
                <a:srgbClr val="DA6B26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'var2'!$B$5:$E$5</c:f>
              <c:numCache>
                <c:formatCode>0%</c:formatCode>
                <c:ptCount val="4"/>
                <c:pt idx="1">
                  <c:v>0.97</c:v>
                </c:pt>
                <c:pt idx="2">
                  <c:v>0.98</c:v>
                </c:pt>
                <c:pt idx="3">
                  <c:v>0.99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'var2'!$A$6</c:f>
              <c:strCache>
                <c:ptCount val="1"/>
                <c:pt idx="0">
                  <c:v>SWE (99%)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'var2'!$B$6:$E$6</c:f>
              <c:numCache>
                <c:formatCode>0%</c:formatCode>
                <c:ptCount val="4"/>
                <c:pt idx="1">
                  <c:v>0.94</c:v>
                </c:pt>
                <c:pt idx="2">
                  <c:v>0.88</c:v>
                </c:pt>
                <c:pt idx="3">
                  <c:v>0.99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'var2'!$A$7</c:f>
              <c:strCache>
                <c:ptCount val="1"/>
                <c:pt idx="0">
                  <c:v>NETH (98%)</c:v>
                </c:pt>
              </c:strCache>
            </c:strRef>
          </c:tx>
          <c:spPr>
            <a:ln w="5715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'var2'!$B$7:$E$7</c:f>
              <c:numCache>
                <c:formatCode>0%</c:formatCode>
                <c:ptCount val="4"/>
                <c:pt idx="0">
                  <c:v>0.98</c:v>
                </c:pt>
                <c:pt idx="1">
                  <c:v>0.99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'var2'!$A$8</c:f>
              <c:strCache>
                <c:ptCount val="1"/>
                <c:pt idx="0">
                  <c:v>UK (98%)</c:v>
                </c:pt>
              </c:strCache>
            </c:strRef>
          </c:tx>
          <c:spPr>
            <a:ln w="571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'var2'!$B$8:$E$8</c:f>
              <c:numCache>
                <c:formatCode>0%</c:formatCode>
                <c:ptCount val="4"/>
                <c:pt idx="0">
                  <c:v>0.89</c:v>
                </c:pt>
                <c:pt idx="1">
                  <c:v>0.96</c:v>
                </c:pt>
                <c:pt idx="2">
                  <c:v>0.97</c:v>
                </c:pt>
                <c:pt idx="3">
                  <c:v>0.98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'var2'!$A$9</c:f>
              <c:strCache>
                <c:ptCount val="1"/>
                <c:pt idx="0">
                  <c:v>AUS (92%)</c:v>
                </c:pt>
              </c:strCache>
            </c:strRef>
          </c:tx>
          <c:spPr>
            <a:ln w="571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'var2'!$B$9:$E$9</c:f>
              <c:numCache>
                <c:formatCode>0%</c:formatCode>
                <c:ptCount val="4"/>
                <c:pt idx="0">
                  <c:v>0.79</c:v>
                </c:pt>
                <c:pt idx="1">
                  <c:v>0.95</c:v>
                </c:pt>
                <c:pt idx="2">
                  <c:v>0.92</c:v>
                </c:pt>
                <c:pt idx="3">
                  <c:v>0.92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'var2'!$A$10</c:f>
              <c:strCache>
                <c:ptCount val="1"/>
                <c:pt idx="0">
                  <c:v>GER (84%)</c:v>
                </c:pt>
              </c:strCache>
            </c:strRef>
          </c:tx>
          <c:spPr>
            <a:ln w="5715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'var2'!$B$10:$E$10</c:f>
              <c:numCache>
                <c:formatCode>0%</c:formatCode>
                <c:ptCount val="4"/>
                <c:pt idx="0">
                  <c:v>0.42</c:v>
                </c:pt>
                <c:pt idx="1">
                  <c:v>0.72</c:v>
                </c:pt>
                <c:pt idx="2">
                  <c:v>0.82</c:v>
                </c:pt>
                <c:pt idx="3">
                  <c:v>0.84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'var2'!$A$11</c:f>
              <c:strCache>
                <c:ptCount val="1"/>
                <c:pt idx="0">
                  <c:v>US (84%)</c:v>
                </c:pt>
              </c:strCache>
            </c:strRef>
          </c:tx>
          <c:spPr>
            <a:ln w="571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'var2'!$B$11:$E$11</c:f>
              <c:numCache>
                <c:formatCode>0%</c:formatCode>
                <c:ptCount val="4"/>
                <c:pt idx="0">
                  <c:v>0.28000000000000003</c:v>
                </c:pt>
                <c:pt idx="1">
                  <c:v>0.46</c:v>
                </c:pt>
                <c:pt idx="2">
                  <c:v>0.69</c:v>
                </c:pt>
                <c:pt idx="3">
                  <c:v>0.84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'var2'!$A$12</c:f>
              <c:strCache>
                <c:ptCount val="1"/>
                <c:pt idx="0">
                  <c:v>CAN (73%)</c:v>
                </c:pt>
              </c:strCache>
            </c:strRef>
          </c:tx>
          <c:spPr>
            <a:ln w="5715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'var2'!$B$12:$E$12</c:f>
              <c:numCache>
                <c:formatCode>0%</c:formatCode>
                <c:ptCount val="4"/>
                <c:pt idx="0">
                  <c:v>0.23</c:v>
                </c:pt>
                <c:pt idx="1">
                  <c:v>0.37</c:v>
                </c:pt>
                <c:pt idx="2">
                  <c:v>0.56000000000000005</c:v>
                </c:pt>
                <c:pt idx="3">
                  <c:v>0.73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'var2'!$A$13</c:f>
              <c:strCache>
                <c:ptCount val="1"/>
                <c:pt idx="0">
                  <c:v>FR (70%)</c:v>
                </c:pt>
              </c:strCache>
            </c:strRef>
          </c:tx>
          <c:spPr>
            <a:ln w="57150">
              <a:solidFill>
                <a:srgbClr val="3333FF"/>
              </a:solidFill>
              <a:prstDash val="solid"/>
            </a:ln>
          </c:spPr>
          <c:marker>
            <c:symbol val="none"/>
          </c:marker>
          <c:dPt>
            <c:idx val="2"/>
            <c:bubble3D val="0"/>
          </c:dPt>
          <c:dPt>
            <c:idx val="3"/>
            <c:bubble3D val="0"/>
          </c:dPt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'var2'!$B$13:$E$13</c:f>
              <c:numCache>
                <c:formatCode>0%</c:formatCode>
                <c:ptCount val="4"/>
                <c:pt idx="1">
                  <c:v>0.68</c:v>
                </c:pt>
                <c:pt idx="2">
                  <c:v>0.67</c:v>
                </c:pt>
                <c:pt idx="3">
                  <c:v>0.75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'var2'!$A$14</c:f>
              <c:strCache>
                <c:ptCount val="1"/>
                <c:pt idx="0">
                  <c:v>SWIZ (54%)</c:v>
                </c:pt>
              </c:strCache>
            </c:strRef>
          </c:tx>
          <c:spPr>
            <a:ln w="57150">
              <a:solidFill>
                <a:schemeClr val="accent5"/>
              </a:solidFill>
              <a:prstDash val="solid"/>
            </a:ln>
          </c:spPr>
          <c:marker>
            <c:symbol val="none"/>
          </c:marker>
          <c:dPt>
            <c:idx val="3"/>
            <c:bubble3D val="0"/>
            <c:spPr>
              <a:ln w="57150" cmpd="sng">
                <a:solidFill>
                  <a:schemeClr val="accent5"/>
                </a:solidFill>
                <a:prstDash val="solid"/>
              </a:ln>
            </c:spPr>
          </c:dPt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'var2'!$B$14:$E$14</c:f>
              <c:numCache>
                <c:formatCode>General</c:formatCode>
                <c:ptCount val="4"/>
                <c:pt idx="2" formatCode="0%">
                  <c:v>0.41</c:v>
                </c:pt>
                <c:pt idx="3" formatCode="0%">
                  <c:v>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176816"/>
        <c:axId val="218176424"/>
      </c:lineChart>
      <c:catAx>
        <c:axId val="21817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8176424"/>
        <c:crosses val="autoZero"/>
        <c:auto val="1"/>
        <c:lblAlgn val="ctr"/>
        <c:lblOffset val="100"/>
        <c:noMultiLvlLbl val="0"/>
      </c:catAx>
      <c:valAx>
        <c:axId val="21817642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8176816"/>
        <c:crosses val="autoZero"/>
        <c:crossBetween val="between"/>
        <c:majorUnit val="0.2"/>
      </c:valAx>
      <c:spPr>
        <a:ln w="57150"/>
      </c:spPr>
    </c:plotArea>
    <c:legend>
      <c:legendPos val="r"/>
      <c:layout>
        <c:manualLayout>
          <c:xMode val="edge"/>
          <c:yMode val="edge"/>
          <c:x val="0.77281433299098479"/>
          <c:y val="5.6032827986053982E-3"/>
          <c:w val="0.21843866255848454"/>
          <c:h val="0.86327222156931871"/>
        </c:manualLayout>
      </c:layout>
      <c:overlay val="0"/>
      <c:spPr>
        <a:ln w="38100">
          <a:prstDash val="solid"/>
        </a:ln>
      </c:spPr>
      <c:txPr>
        <a:bodyPr/>
        <a:lstStyle/>
        <a:p>
          <a:pPr>
            <a:defRPr sz="20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76200"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dLbl>
              <c:idx val="0"/>
              <c:layout>
                <c:manualLayout>
                  <c:x val="-4.258461568725589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51692313745117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779487583007862E-3"/>
                  <c:y val="2.05886489266545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38974379150341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194871895751966E-3"/>
                  <c:y val="2.3162230042486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58461568725589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5169231374511798E-3"/>
                  <c:y val="7.7207433474954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1355897516601677E-2"/>
                  <c:y val="1.02943244633270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NZ</c:v>
                </c:pt>
                <c:pt idx="2">
                  <c:v>NETH</c:v>
                </c:pt>
                <c:pt idx="3">
                  <c:v>SWE</c:v>
                </c:pt>
                <c:pt idx="4">
                  <c:v>UK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AUS</c:v>
                </c:pt>
                <c:pt idx="9">
                  <c:v>GER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58</c:v>
                </c:pt>
                <c:pt idx="1">
                  <c:v>67</c:v>
                </c:pt>
                <c:pt idx="2">
                  <c:v>58</c:v>
                </c:pt>
                <c:pt idx="3">
                  <c:v>54</c:v>
                </c:pt>
                <c:pt idx="4">
                  <c:v>46</c:v>
                </c:pt>
                <c:pt idx="5">
                  <c:v>59</c:v>
                </c:pt>
                <c:pt idx="6">
                  <c:v>46</c:v>
                </c:pt>
                <c:pt idx="7">
                  <c:v>33</c:v>
                </c:pt>
                <c:pt idx="8">
                  <c:v>30</c:v>
                </c:pt>
                <c:pt idx="9">
                  <c:v>23</c:v>
                </c:pt>
                <c:pt idx="10">
                  <c:v>14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layout>
                <c:manualLayout>
                  <c:x val="-1.0409452472668205E-16"/>
                  <c:y val="-1.286790557915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7033846274902256E-2"/>
                  <c:y val="-2.0588648926654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8453333464477556E-2"/>
                  <c:y val="-1.8015067810822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5614359085327163E-2"/>
                  <c:y val="-2.83093922741500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5169231374511798E-3"/>
                  <c:y val="-1.286790557915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NZ</c:v>
                </c:pt>
                <c:pt idx="2">
                  <c:v>NETH</c:v>
                </c:pt>
                <c:pt idx="3">
                  <c:v>SWE</c:v>
                </c:pt>
                <c:pt idx="4">
                  <c:v>UK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AUS</c:v>
                </c:pt>
                <c:pt idx="9">
                  <c:v>GER</c:v>
                </c:pt>
                <c:pt idx="10">
                  <c:v>CAN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82</c:v>
                </c:pt>
                <c:pt idx="1">
                  <c:v>75</c:v>
                </c:pt>
                <c:pt idx="2">
                  <c:v>70</c:v>
                </c:pt>
                <c:pt idx="3">
                  <c:v>67</c:v>
                </c:pt>
                <c:pt idx="4">
                  <c:v>60</c:v>
                </c:pt>
                <c:pt idx="5">
                  <c:v>57</c:v>
                </c:pt>
                <c:pt idx="6">
                  <c:v>49</c:v>
                </c:pt>
                <c:pt idx="7">
                  <c:v>42</c:v>
                </c:pt>
                <c:pt idx="8">
                  <c:v>34</c:v>
                </c:pt>
                <c:pt idx="9">
                  <c:v>22</c:v>
                </c:pt>
                <c:pt idx="1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287769312"/>
        <c:axId val="287769704"/>
      </c:barChart>
      <c:catAx>
        <c:axId val="2877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87769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776970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8776931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0.25023</cdr:x>
      <cdr:y>0</cdr:y>
    </cdr:from>
    <cdr:to>
      <cdr:x>0.33767</cdr:x>
      <cdr:y>0.909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251166" y="0"/>
          <a:ext cx="786598" cy="449205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0.58235</cdr:x>
      <cdr:y>0.21506</cdr:y>
    </cdr:from>
    <cdr:to>
      <cdr:x>0.67103</cdr:x>
      <cdr:y>0.90759</cdr:y>
    </cdr:to>
    <cdr:sp macro="" textlink="">
      <cdr:nvSpPr>
        <cdr:cNvPr id="3" name="Oval 2"/>
        <cdr:cNvSpPr/>
      </cdr:nvSpPr>
      <cdr:spPr>
        <a:xfrm xmlns:a="http://schemas.openxmlformats.org/drawingml/2006/main">
          <a:off x="5239037" y="1062758"/>
          <a:ext cx="797756" cy="342234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0.06891</cdr:x>
      <cdr:y>0.11754</cdr:y>
    </cdr:from>
    <cdr:to>
      <cdr:x>0.15505</cdr:x>
      <cdr:y>0.89843</cdr:y>
    </cdr:to>
    <cdr:sp macro="" textlink="">
      <cdr:nvSpPr>
        <cdr:cNvPr id="2" name="Oval 1"/>
        <cdr:cNvSpPr/>
      </cdr:nvSpPr>
      <cdr:spPr>
        <a:xfrm xmlns:a="http://schemas.openxmlformats.org/drawingml/2006/main">
          <a:off x="609600" y="527579"/>
          <a:ext cx="762000" cy="35052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0.2402</cdr:x>
      <cdr:y>0.40613</cdr:y>
    </cdr:from>
    <cdr:to>
      <cdr:x>0.32634</cdr:x>
      <cdr:y>0.89843</cdr:y>
    </cdr:to>
    <cdr:sp macro="" textlink="">
      <cdr:nvSpPr>
        <cdr:cNvPr id="3" name="Oval 2"/>
        <cdr:cNvSpPr/>
      </cdr:nvSpPr>
      <cdr:spPr>
        <a:xfrm xmlns:a="http://schemas.openxmlformats.org/drawingml/2006/main">
          <a:off x="2124891" y="1822979"/>
          <a:ext cx="762000" cy="22098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0.32529</cdr:x>
      <cdr:y>0.49101</cdr:y>
    </cdr:from>
    <cdr:to>
      <cdr:x>0.40485</cdr:x>
      <cdr:y>0.89843</cdr:y>
    </cdr:to>
    <cdr:sp macro="" textlink="">
      <cdr:nvSpPr>
        <cdr:cNvPr id="4" name="Oval 3"/>
        <cdr:cNvSpPr/>
      </cdr:nvSpPr>
      <cdr:spPr>
        <a:xfrm xmlns:a="http://schemas.openxmlformats.org/drawingml/2006/main">
          <a:off x="2877637" y="2203979"/>
          <a:ext cx="703763" cy="18288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0.67188</cdr:x>
      <cdr:y>0.38896</cdr:y>
    </cdr:from>
    <cdr:to>
      <cdr:x>0.7476</cdr:x>
      <cdr:y>0.91632</cdr:y>
    </cdr:to>
    <cdr:sp macro="" textlink="">
      <cdr:nvSpPr>
        <cdr:cNvPr id="3" name="Oval 2"/>
        <cdr:cNvSpPr/>
      </cdr:nvSpPr>
      <cdr:spPr>
        <a:xfrm xmlns:a="http://schemas.openxmlformats.org/drawingml/2006/main">
          <a:off x="6085114" y="1854720"/>
          <a:ext cx="685800" cy="25146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0.09135</cdr:x>
      <cdr:y>0.1972</cdr:y>
    </cdr:from>
    <cdr:to>
      <cdr:x>0.16707</cdr:x>
      <cdr:y>0.91632</cdr:y>
    </cdr:to>
    <cdr:sp macro="" textlink="">
      <cdr:nvSpPr>
        <cdr:cNvPr id="4" name="Oval 3"/>
        <cdr:cNvSpPr/>
      </cdr:nvSpPr>
      <cdr:spPr>
        <a:xfrm xmlns:a="http://schemas.openxmlformats.org/drawingml/2006/main">
          <a:off x="827314" y="940320"/>
          <a:ext cx="685800" cy="3429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0.75601</cdr:x>
      <cdr:y>0.42093</cdr:y>
    </cdr:from>
    <cdr:to>
      <cdr:x>0.83173</cdr:x>
      <cdr:y>0.91632</cdr:y>
    </cdr:to>
    <cdr:sp macro="" textlink="">
      <cdr:nvSpPr>
        <cdr:cNvPr id="5" name="Oval 4"/>
        <cdr:cNvSpPr/>
      </cdr:nvSpPr>
      <cdr:spPr>
        <a:xfrm xmlns:a="http://schemas.openxmlformats.org/drawingml/2006/main">
          <a:off x="6847114" y="2007120"/>
          <a:ext cx="685800" cy="23622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43" tIns="46121" rIns="92243" bIns="461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4" y="0"/>
            <a:ext cx="3037840" cy="464820"/>
          </a:xfrm>
          <a:prstGeom prst="rect">
            <a:avLst/>
          </a:prstGeom>
        </p:spPr>
        <p:txBody>
          <a:bodyPr vert="horz" lIns="92243" tIns="46121" rIns="92243" bIns="46121" rtlCol="0"/>
          <a:lstStyle>
            <a:lvl1pPr algn="r">
              <a:defRPr sz="1200"/>
            </a:lvl1pPr>
          </a:lstStyle>
          <a:p>
            <a:fld id="{594679E1-5171-4507-B098-4E7912916A4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2243" tIns="46121" rIns="92243" bIns="461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4" y="8829969"/>
            <a:ext cx="3037840" cy="464820"/>
          </a:xfrm>
          <a:prstGeom prst="rect">
            <a:avLst/>
          </a:prstGeom>
        </p:spPr>
        <p:txBody>
          <a:bodyPr vert="horz" lIns="92243" tIns="46121" rIns="92243" bIns="46121" rtlCol="0" anchor="b"/>
          <a:lstStyle>
            <a:lvl1pPr algn="r">
              <a:defRPr sz="1200"/>
            </a:lvl1pPr>
          </a:lstStyle>
          <a:p>
            <a:fld id="{48D74AE7-AF1D-48AA-8627-061CA0F1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43" tIns="46121" rIns="92243" bIns="461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4" y="0"/>
            <a:ext cx="3037840" cy="464820"/>
          </a:xfrm>
          <a:prstGeom prst="rect">
            <a:avLst/>
          </a:prstGeom>
        </p:spPr>
        <p:txBody>
          <a:bodyPr vert="horz" lIns="92243" tIns="46121" rIns="92243" bIns="46121" rtlCol="0"/>
          <a:lstStyle>
            <a:lvl1pPr algn="r">
              <a:defRPr sz="1200"/>
            </a:lvl1pPr>
          </a:lstStyle>
          <a:p>
            <a:fld id="{8D2C800F-D098-42B2-BAB0-F99FFB3938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3" tIns="46121" rIns="92243" bIns="461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4"/>
            <a:ext cx="5608320" cy="4183380"/>
          </a:xfrm>
          <a:prstGeom prst="rect">
            <a:avLst/>
          </a:prstGeom>
        </p:spPr>
        <p:txBody>
          <a:bodyPr vert="horz" lIns="92243" tIns="46121" rIns="92243" bIns="461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2243" tIns="46121" rIns="92243" bIns="461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4" y="8829969"/>
            <a:ext cx="3037840" cy="464820"/>
          </a:xfrm>
          <a:prstGeom prst="rect">
            <a:avLst/>
          </a:prstGeom>
        </p:spPr>
        <p:txBody>
          <a:bodyPr vert="horz" lIns="92243" tIns="46121" rIns="92243" bIns="46121" rtlCol="0" anchor="b"/>
          <a:lstStyle>
            <a:lvl1pPr algn="r">
              <a:defRPr sz="1200"/>
            </a:lvl1pPr>
          </a:lstStyle>
          <a:p>
            <a:fld id="{D3A7ACB9-4AB9-43FE-A3BD-1336906F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BB35-7A48-4DFE-9894-12A130CD07F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357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44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12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10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93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15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13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26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09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39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5325"/>
            <a:ext cx="4635500" cy="3478213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869" y="4404380"/>
            <a:ext cx="5576632" cy="417006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3836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31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91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54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580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55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177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6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36781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12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58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0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8785" indent="-28414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6593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1230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5866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0504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5142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9779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64415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9296AAF-C4E7-4BA8-8B31-FAA5D2CD8C43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/>
              <a:t>7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65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0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8785" indent="-28414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6593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1230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5866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0504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5142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9779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64415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9296AAF-C4E7-4BA8-8B31-FAA5D2CD8C43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7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0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8785" indent="-28414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6593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1230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5866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0504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5142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9779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64415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9296AAF-C4E7-4BA8-8B31-FAA5D2CD8C43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/>
              <a:t>9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20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0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8785" indent="-28414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6593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1230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5866" indent="-2273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0504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5142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9779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64415" indent="-2273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9296AAF-C4E7-4BA8-8B31-FAA5D2CD8C43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/>
              <a:t>10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8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 FUND</a:t>
              </a:r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96D70-158A-41BF-AF3B-58FA766CE399}" type="datetime1">
              <a:rPr lang="en-US" smtClean="0">
                <a:solidFill>
                  <a:srgbClr val="000000"/>
                </a:solidFill>
              </a:rPr>
              <a:t>3/1/2016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D6E62-55CB-4709-9026-0AAE20EA03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7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45254C-9AA4-4AD2-B617-012A2CE397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B913E-6BFE-47AE-91B5-8E0ED02EAF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285D4-55C6-4BD6-8F03-074CBDBCE5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78720F-CA7B-4A48-87D2-E90EE3D4E9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5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1483F5-2D85-4F88-8BE9-AA2545F53B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29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7F8E0-F755-4B63-88C7-B5A2411764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3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6F0BA-137D-41E8-8E29-DF2A6466D5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22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658EF6-9307-45BC-AFB7-67AC347CF3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57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B2529-A416-433B-AF12-DDEEA65CF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83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43572-FCFE-4894-AE90-44BCC2072F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6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D68A9-15B7-4D8C-819C-9C9A8FB342CB}" type="datetime1">
              <a:rPr lang="en-US" smtClean="0">
                <a:solidFill>
                  <a:srgbClr val="000000"/>
                </a:solidFill>
              </a:rPr>
              <a:t>3/1/2016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550E-EC65-4BB1-B2A0-CAD4DA8391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21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3"/>
            <a:ext cx="9144000" cy="290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3275F-4D10-49A9-A3B8-662FB9ED9432}" type="datetime1">
              <a:rPr lang="en-US" smtClean="0">
                <a:solidFill>
                  <a:prstClr val="black"/>
                </a:solidFill>
                <a:ea typeface="ＭＳ Ｐゴシック" charset="0"/>
              </a:rPr>
              <a:t>3/1/2016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  <a:ea typeface="ＭＳ Ｐゴシック" charset="0"/>
              </a:rPr>
              <a:t>CONFIDENTIAL- NOT FOR CITATION OR DISSEMINATION</a:t>
            </a: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17F68-4372-44E2-A3B5-54294CFC0446}" type="slidenum">
              <a:rPr lang="en-US">
                <a:solidFill>
                  <a:prstClr val="black"/>
                </a:solidFill>
                <a:ea typeface="ＭＳ Ｐゴシック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74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2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2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6B1BE3-1550-49AF-8427-B93CBDF339A1}" type="datetime1">
              <a:rPr lang="en-US" smtClean="0"/>
              <a:t>3/1/2016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4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6DFA5-6A4C-4D76-B7E0-9ACDEF972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11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0E6451-F2DC-4F80-BF32-5EB78834A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708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0C41CE-A126-49B8-98EE-489524DF4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28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17F7AA-D1FA-4FBB-A8D7-5E800D937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073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DC75F0-ACE0-4F3D-B8D3-A7AF1B6A9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218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C2EAF-4D94-4677-9FCD-9DA026CE9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636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C26DA7-7F9E-4181-8CD0-0C7C4A01E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0643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95475D-F68A-49CD-80A9-A02D25283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08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736A7-150D-45A3-8095-AE81A08FE316}" type="datetime1">
              <a:rPr lang="en-US" smtClean="0">
                <a:solidFill>
                  <a:srgbClr val="000000"/>
                </a:solidFill>
              </a:rPr>
              <a:t>3/1/2016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BAAF-02CC-4394-9DB7-8D0D49A6E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927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88215D-A00F-47CC-8672-7F2E963C98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318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561F0-D03E-453C-9D32-68E4828C9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1221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BCD06A-8BE9-451C-9789-88ED4D99E8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45254C-9AA4-4AD2-B617-012A2CE397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3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B913E-6BFE-47AE-91B5-8E0ED02EAF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888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285D4-55C6-4BD6-8F03-074CBDBCE5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171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78720F-CA7B-4A48-87D2-E90EE3D4E9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506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1483F5-2D85-4F88-8BE9-AA2545F53B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14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7F8E0-F755-4B63-88C7-B5A2411764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8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6F0BA-137D-41E8-8E29-DF2A6466D5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8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722A-5FF0-4D66-AB93-12DA4481EACA}" type="datetime1">
              <a:rPr lang="en-US" smtClean="0">
                <a:solidFill>
                  <a:srgbClr val="000000"/>
                </a:solidFill>
              </a:rPr>
              <a:t>3/1/2016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BA57-E1DA-4BBA-9C5A-7676A0507B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981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658EF6-9307-45BC-AFB7-67AC347CF3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470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B2529-A416-433B-AF12-DDEEA65CF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076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43572-FCFE-4894-AE90-44BCC2072F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847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3"/>
            <a:ext cx="9144000" cy="290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3275F-4D10-49A9-A3B8-662FB9ED9432}" type="datetime1">
              <a:rPr lang="en-US" smtClean="0">
                <a:solidFill>
                  <a:prstClr val="black"/>
                </a:solidFill>
                <a:ea typeface="ＭＳ Ｐゴシック" charset="0"/>
              </a:rPr>
              <a:pPr>
                <a:defRPr/>
              </a:pPr>
              <a:t>3/1/2016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  <a:ea typeface="ＭＳ Ｐゴシック" charset="0"/>
              </a:rPr>
              <a:t>CONFIDENTIAL- NOT FOR CITATION OR DISSEMINATION</a:t>
            </a: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17F68-4372-44E2-A3B5-54294CFC0446}" type="slidenum">
              <a:rPr lang="en-US">
                <a:solidFill>
                  <a:prstClr val="black"/>
                </a:solidFill>
                <a:ea typeface="ＭＳ Ｐゴシック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20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2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2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6B1BE3-1550-49AF-8427-B93CBDF339A1}" type="datetime1">
              <a:rPr lang="en-US" smtClean="0">
                <a:solidFill>
                  <a:prstClr val="black"/>
                </a:solidFill>
              </a:rPr>
              <a:pPr/>
              <a:t>3/1/2016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8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 FUND</a:t>
              </a:r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7015A-A8BF-43BF-80B9-9FF9C995EE67}" type="datetime1">
              <a:rPr lang="en-US" smtClean="0">
                <a:solidFill>
                  <a:srgbClr val="000000"/>
                </a:solidFill>
              </a:rPr>
              <a:t>3/1/2016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D6E62-55CB-4709-9026-0AAE20EA03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7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550E-EC65-4BB1-B2A0-CAD4DA8391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3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DE947-EFC1-4069-97D1-A4F9031D5AA7}" type="datetime1">
              <a:rPr lang="en-US" smtClean="0">
                <a:solidFill>
                  <a:srgbClr val="000000"/>
                </a:solidFill>
              </a:rPr>
              <a:t>3/1/2016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BAAF-02CC-4394-9DB7-8D0D49A6E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5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E49F9-2428-487C-961D-4A1CAD655C71}" type="datetime1">
              <a:rPr lang="en-US" smtClean="0">
                <a:solidFill>
                  <a:srgbClr val="000000"/>
                </a:solidFill>
              </a:rPr>
              <a:t>3/1/2016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BA57-E1DA-4BBA-9C5A-7676A0507B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2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BCD06A-8BE9-451C-9789-88ED4D99E8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65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C4F995-FD0E-4E0C-B270-FBEA76F3B0E4}" type="slidenum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18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C4F995-FD0E-4E0C-B270-FBEA76F3B0E4}" type="slidenum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9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603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4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  <p:sldLayoutId id="2147483777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3100" y="1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ACE93E-6930-4200-9D3A-16C71ABABA95}" type="slidenum">
              <a:rPr lang="en-US" alt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3077" name="Picture 5" descr="CFlogo_2014_4-color_PMS_K.eps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25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603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4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1500" y="4419600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400" b="1" dirty="0" smtClean="0">
                <a:latin typeface="+mj-lt"/>
                <a:ea typeface="ＭＳ Ｐゴシック" charset="-128"/>
              </a:rPr>
              <a:t>Eric Schneider</a:t>
            </a:r>
          </a:p>
          <a:p>
            <a:pPr algn="ctr" fontAlgn="base">
              <a:spcAft>
                <a:spcPct val="0"/>
              </a:spcAft>
            </a:pPr>
            <a:r>
              <a:rPr lang="en-US" sz="2400" b="1" dirty="0" smtClean="0">
                <a:latin typeface="+mj-lt"/>
                <a:ea typeface="ＭＳ Ｐゴシック" charset="-128"/>
              </a:rPr>
              <a:t>Senior Vice President for Policy and Research</a:t>
            </a:r>
            <a:endParaRPr lang="en-US" sz="2400" b="1" dirty="0">
              <a:latin typeface="+mj-lt"/>
              <a:ea typeface="ＭＳ Ｐゴシック" charset="-128"/>
            </a:endParaRPr>
          </a:p>
          <a:p>
            <a:pPr algn="ctr" fontAlgn="base">
              <a:spcAft>
                <a:spcPct val="0"/>
              </a:spcAft>
            </a:pPr>
            <a:r>
              <a:rPr lang="en-US" sz="2400" b="1" dirty="0">
                <a:latin typeface="+mj-lt"/>
                <a:ea typeface="ＭＳ Ｐゴシック" charset="-128"/>
              </a:rPr>
              <a:t>The Commonwealth </a:t>
            </a:r>
            <a:r>
              <a:rPr lang="en-US" sz="2400" b="1" dirty="0" smtClean="0">
                <a:latin typeface="+mj-lt"/>
                <a:ea typeface="ＭＳ Ｐゴシック" charset="-128"/>
              </a:rPr>
              <a:t>Fund</a:t>
            </a:r>
            <a:endParaRPr lang="en-US" sz="2400" b="1" dirty="0">
              <a:latin typeface="+mj-lt"/>
              <a:ea typeface="ＭＳ Ｐゴシック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04295"/>
            <a:ext cx="9144000" cy="229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2015 Commonwealth Fund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International Health Policy Survey </a:t>
            </a:r>
            <a:b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of Primary Care Physicians:</a:t>
            </a: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Practice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Preparedness to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Manage Care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for Patients with Complex Needs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E62-55CB-4709-9026-0AAE20EA035C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55" y="791632"/>
          <a:ext cx="9064627" cy="5264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847"/>
                <a:gridCol w="1239607"/>
                <a:gridCol w="1084656"/>
                <a:gridCol w="1085340"/>
                <a:gridCol w="1005922"/>
                <a:gridCol w="1280078"/>
                <a:gridCol w="1184092"/>
                <a:gridCol w="1232085"/>
              </a:tblGrid>
              <a:tr h="124132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Multiple</a:t>
                      </a: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Chronic Conditions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Palliative Care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Dementia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Long-Term Home Care Services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Social Services in the Community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Severe Mental Health Problems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Substance Use-Related Issues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AUS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CAN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GER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NETH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NZ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NOR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SWE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SWIZ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UK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US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481" name="Rectangle 3"/>
          <p:cNvSpPr>
            <a:spLocks noGrp="1" noChangeArrowheads="1"/>
          </p:cNvSpPr>
          <p:nvPr>
            <p:ph type="title"/>
          </p:nvPr>
        </p:nvSpPr>
        <p:spPr>
          <a:xfrm>
            <a:off x="-92869" y="-55450"/>
            <a:ext cx="9355138" cy="731837"/>
          </a:xfrm>
          <a:solidFill>
            <a:schemeClr val="bg1"/>
          </a:solidFill>
        </p:spPr>
        <p:txBody>
          <a:bodyPr anchor="t" anchorCtr="1"/>
          <a:lstStyle/>
          <a:p>
            <a:r>
              <a:rPr lang="en-US" altLang="en-US" sz="2400" b="1" dirty="0" smtClean="0">
                <a:latin typeface="+mj-lt"/>
                <a:ea typeface="Lato" charset="0"/>
                <a:cs typeface="Lato" charset="0"/>
              </a:rPr>
              <a:t>Doctors’ Views of Practice Preparedness to Manage</a:t>
            </a:r>
            <a:br>
              <a:rPr lang="en-US" altLang="en-US" sz="2400" b="1" dirty="0" smtClean="0">
                <a:latin typeface="+mj-lt"/>
                <a:ea typeface="Lato" charset="0"/>
                <a:cs typeface="Lato" charset="0"/>
              </a:rPr>
            </a:br>
            <a:r>
              <a:rPr lang="en-US" altLang="en-US" sz="2400" b="1" dirty="0" smtClean="0">
                <a:latin typeface="+mj-lt"/>
                <a:ea typeface="Lato" charset="0"/>
                <a:cs typeface="Lato" charset="0"/>
              </a:rPr>
              <a:t>Patients with Complex Needs</a:t>
            </a:r>
          </a:p>
        </p:txBody>
      </p:sp>
      <p:sp>
        <p:nvSpPr>
          <p:cNvPr id="14348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7034100" y="6570747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AAFC962-D0A8-4D3F-B9A3-D061B0A175CD}" type="slidenum">
              <a:rPr lang="en-US" altLang="en-US">
                <a:solidFill>
                  <a:prstClr val="black"/>
                </a:solidFill>
                <a:latin typeface="Georgia"/>
              </a:rPr>
              <a:pPr/>
              <a:t>10</a:t>
            </a:fld>
            <a:endParaRPr lang="en-US" altLang="en-US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053014"/>
            <a:ext cx="304800" cy="304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3530440"/>
            <a:ext cx="304800" cy="30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50" y="3180175"/>
            <a:ext cx="304800" cy="304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434753"/>
            <a:ext cx="304800" cy="304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215" y="5713510"/>
            <a:ext cx="304800" cy="304800"/>
          </a:xfrm>
          <a:prstGeom prst="rect">
            <a:avLst/>
          </a:prstGeom>
        </p:spPr>
      </p:pic>
      <p:sp>
        <p:nvSpPr>
          <p:cNvPr id="22" name="Rectangle 83"/>
          <p:cNvSpPr>
            <a:spLocks noChangeArrowheads="1"/>
          </p:cNvSpPr>
          <p:nvPr/>
        </p:nvSpPr>
        <p:spPr bwMode="auto">
          <a:xfrm>
            <a:off x="2650010" y="6455160"/>
            <a:ext cx="649398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0000"/>
                </a:solidFill>
                <a:cs typeface="Arial" pitchFamily="34" charset="0"/>
              </a:rPr>
              <a:t>Base: Excludes doctors who report that they "never“ see these </a:t>
            </a:r>
            <a:r>
              <a:rPr lang="en-US" altLang="en-US" sz="1100" dirty="0" smtClean="0">
                <a:solidFill>
                  <a:srgbClr val="000000"/>
                </a:solidFill>
                <a:cs typeface="Arial" pitchFamily="34" charset="0"/>
              </a:rPr>
              <a:t>patients. Source: 2015 Commonwealth Fund International Health Policy Survey of Primary Care Physicians</a:t>
            </a: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26" name="Rectangle 83"/>
          <p:cNvSpPr>
            <a:spLocks noChangeArrowheads="1"/>
          </p:cNvSpPr>
          <p:nvPr/>
        </p:nvSpPr>
        <p:spPr bwMode="auto">
          <a:xfrm>
            <a:off x="367573" y="6096998"/>
            <a:ext cx="28882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&gt;75% of doctors reporting “well-prepared”</a:t>
            </a:r>
          </a:p>
        </p:txBody>
      </p:sp>
      <p:sp>
        <p:nvSpPr>
          <p:cNvPr id="27" name="Rectangle 83"/>
          <p:cNvSpPr>
            <a:spLocks noChangeArrowheads="1"/>
          </p:cNvSpPr>
          <p:nvPr/>
        </p:nvSpPr>
        <p:spPr bwMode="auto">
          <a:xfrm>
            <a:off x="3236201" y="6021215"/>
            <a:ext cx="32035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&gt;25% and ≤ 75% of doctors reporting “well-prepared”</a:t>
            </a:r>
          </a:p>
        </p:txBody>
      </p:sp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6628803" y="6050851"/>
            <a:ext cx="2601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≤ 25% of doctors reporting “well-prepared”</a:t>
            </a:r>
          </a:p>
        </p:txBody>
      </p:sp>
      <p:sp>
        <p:nvSpPr>
          <p:cNvPr id="29" name="Diamond 28"/>
          <p:cNvSpPr/>
          <p:nvPr/>
        </p:nvSpPr>
        <p:spPr>
          <a:xfrm>
            <a:off x="114827" y="6555112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83"/>
          <p:cNvSpPr>
            <a:spLocks noChangeArrowheads="1"/>
          </p:cNvSpPr>
          <p:nvPr/>
        </p:nvSpPr>
        <p:spPr bwMode="auto">
          <a:xfrm>
            <a:off x="346272" y="6514866"/>
            <a:ext cx="25268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Top 2 countries in each category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04" y="2801030"/>
            <a:ext cx="304800" cy="3048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627077"/>
            <a:ext cx="304800" cy="304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850" y="3905682"/>
            <a:ext cx="304800" cy="3048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255123"/>
            <a:ext cx="304800" cy="304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990456"/>
            <a:ext cx="304800" cy="3048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11" y="5348311"/>
            <a:ext cx="304800" cy="3048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796" y="5703989"/>
            <a:ext cx="304800" cy="3048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5" y="6155193"/>
            <a:ext cx="304800" cy="3048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684" y="6151307"/>
            <a:ext cx="304800" cy="304800"/>
          </a:xfrm>
          <a:prstGeom prst="rect">
            <a:avLst/>
          </a:prstGeom>
        </p:spPr>
      </p:pic>
      <p:sp>
        <p:nvSpPr>
          <p:cNvPr id="41" name="Diamond 40"/>
          <p:cNvSpPr/>
          <p:nvPr/>
        </p:nvSpPr>
        <p:spPr>
          <a:xfrm>
            <a:off x="1197736" y="3176014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1207588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593" y="3527265"/>
            <a:ext cx="304800" cy="304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764" y="2432118"/>
            <a:ext cx="304800" cy="3048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784060"/>
            <a:ext cx="304800" cy="3048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10" y="5350940"/>
            <a:ext cx="304800" cy="3048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062695"/>
            <a:ext cx="304800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3153100"/>
            <a:ext cx="304800" cy="3048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37" y="3896046"/>
            <a:ext cx="3048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93" y="4260156"/>
            <a:ext cx="304800" cy="304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19" y="6120023"/>
            <a:ext cx="304800" cy="3048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629210"/>
            <a:ext cx="304800" cy="31316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995554"/>
            <a:ext cx="304800" cy="3048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61" y="5715084"/>
            <a:ext cx="304800" cy="304800"/>
          </a:xfrm>
          <a:prstGeom prst="rect">
            <a:avLst/>
          </a:prstGeom>
        </p:spPr>
      </p:pic>
      <p:sp>
        <p:nvSpPr>
          <p:cNvPr id="65" name="Diamond 64"/>
          <p:cNvSpPr/>
          <p:nvPr/>
        </p:nvSpPr>
        <p:spPr>
          <a:xfrm>
            <a:off x="2360612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Diamond 65"/>
          <p:cNvSpPr/>
          <p:nvPr/>
        </p:nvSpPr>
        <p:spPr>
          <a:xfrm>
            <a:off x="2411695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995" y="2432118"/>
            <a:ext cx="304800" cy="3048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749" y="2784029"/>
            <a:ext cx="304800" cy="3048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62" y="2062695"/>
            <a:ext cx="304800" cy="3048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699" y="3153100"/>
            <a:ext cx="304800" cy="3048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3888761"/>
            <a:ext cx="304800" cy="3048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41" y="4260156"/>
            <a:ext cx="304800" cy="3048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7" y="4997361"/>
            <a:ext cx="304800" cy="3048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5726905"/>
            <a:ext cx="304800" cy="3048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4623316"/>
            <a:ext cx="304800" cy="3048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71" y="5357154"/>
            <a:ext cx="304800" cy="3048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3527265"/>
            <a:ext cx="304800" cy="304800"/>
          </a:xfrm>
          <a:prstGeom prst="rect">
            <a:avLst/>
          </a:prstGeom>
        </p:spPr>
      </p:pic>
      <p:sp>
        <p:nvSpPr>
          <p:cNvPr id="78" name="Diamond 77"/>
          <p:cNvSpPr/>
          <p:nvPr/>
        </p:nvSpPr>
        <p:spPr>
          <a:xfrm>
            <a:off x="3472039" y="315899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Diamond 78"/>
          <p:cNvSpPr/>
          <p:nvPr/>
        </p:nvSpPr>
        <p:spPr>
          <a:xfrm>
            <a:off x="3465923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50" y="2423857"/>
            <a:ext cx="304800" cy="304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775799"/>
            <a:ext cx="304800" cy="304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054434"/>
            <a:ext cx="304800" cy="3048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3144839"/>
            <a:ext cx="304800" cy="3048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97" y="3880500"/>
            <a:ext cx="304800" cy="3048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4987293"/>
            <a:ext cx="304800" cy="3048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5700654"/>
            <a:ext cx="304800" cy="3048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66" y="4601146"/>
            <a:ext cx="304800" cy="3048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96" y="5343323"/>
            <a:ext cx="304800" cy="3048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288" y="3527265"/>
            <a:ext cx="304800" cy="3048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4243834"/>
            <a:ext cx="304800" cy="304800"/>
          </a:xfrm>
          <a:prstGeom prst="rect">
            <a:avLst/>
          </a:prstGeom>
        </p:spPr>
      </p:pic>
      <p:sp>
        <p:nvSpPr>
          <p:cNvPr id="93" name="Diamond 92"/>
          <p:cNvSpPr/>
          <p:nvPr/>
        </p:nvSpPr>
        <p:spPr>
          <a:xfrm>
            <a:off x="4513263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Diamond 93"/>
          <p:cNvSpPr/>
          <p:nvPr/>
        </p:nvSpPr>
        <p:spPr>
          <a:xfrm>
            <a:off x="4508500" y="426011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08" y="2423857"/>
            <a:ext cx="304800" cy="3048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75" y="2054434"/>
            <a:ext cx="304800" cy="3048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44" y="3144839"/>
            <a:ext cx="304800" cy="3048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3880500"/>
            <a:ext cx="304800" cy="30480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54" y="4251895"/>
            <a:ext cx="304800" cy="304800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689" y="4987293"/>
            <a:ext cx="304800" cy="30480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718644"/>
            <a:ext cx="304800" cy="30480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4615055"/>
            <a:ext cx="304800" cy="3048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361334"/>
            <a:ext cx="304800" cy="30480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3519725"/>
            <a:ext cx="304800" cy="30480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84" y="2801030"/>
            <a:ext cx="304800" cy="304800"/>
          </a:xfrm>
          <a:prstGeom prst="rect">
            <a:avLst/>
          </a:prstGeom>
        </p:spPr>
      </p:pic>
      <p:sp>
        <p:nvSpPr>
          <p:cNvPr id="109" name="Diamond 108"/>
          <p:cNvSpPr/>
          <p:nvPr/>
        </p:nvSpPr>
        <p:spPr>
          <a:xfrm>
            <a:off x="5701593" y="3158989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Diamond 109"/>
          <p:cNvSpPr/>
          <p:nvPr/>
        </p:nvSpPr>
        <p:spPr>
          <a:xfrm>
            <a:off x="5701593" y="499533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92" y="2062695"/>
            <a:ext cx="304800" cy="3048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42" y="3149089"/>
            <a:ext cx="304800" cy="30480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2" y="4254876"/>
            <a:ext cx="304800" cy="3048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49" y="4990456"/>
            <a:ext cx="304800" cy="3048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364915"/>
            <a:ext cx="304800" cy="3048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779682"/>
            <a:ext cx="304800" cy="3048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433044"/>
            <a:ext cx="304800" cy="3048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3895685"/>
            <a:ext cx="304800" cy="3048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4643325"/>
            <a:ext cx="304800" cy="3048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726905"/>
            <a:ext cx="304800" cy="304800"/>
          </a:xfrm>
          <a:prstGeom prst="rect">
            <a:avLst/>
          </a:prstGeom>
        </p:spPr>
      </p:pic>
      <p:sp>
        <p:nvSpPr>
          <p:cNvPr id="149" name="Diamond 148"/>
          <p:cNvSpPr/>
          <p:nvPr/>
        </p:nvSpPr>
        <p:spPr>
          <a:xfrm>
            <a:off x="6881700" y="426505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0" name="Diamond 149"/>
          <p:cNvSpPr/>
          <p:nvPr/>
        </p:nvSpPr>
        <p:spPr>
          <a:xfrm>
            <a:off x="6936406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722" y="3529072"/>
            <a:ext cx="304800" cy="304800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273" y="2437035"/>
            <a:ext cx="304800" cy="30480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062695"/>
            <a:ext cx="304800" cy="3048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124" y="3519725"/>
            <a:ext cx="304800" cy="304800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186" y="5360245"/>
            <a:ext cx="304800" cy="3048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798055"/>
            <a:ext cx="304800" cy="3048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72" y="3154221"/>
            <a:ext cx="304800" cy="3048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242" y="3887132"/>
            <a:ext cx="304800" cy="3048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248152"/>
            <a:ext cx="304800" cy="30480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061" y="4629939"/>
            <a:ext cx="304800" cy="3048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983204"/>
            <a:ext cx="304800" cy="304800"/>
          </a:xfrm>
          <a:prstGeom prst="rect">
            <a:avLst/>
          </a:prstGeom>
        </p:spPr>
      </p:pic>
      <p:sp>
        <p:nvSpPr>
          <p:cNvPr id="166" name="Diamond 165"/>
          <p:cNvSpPr/>
          <p:nvPr/>
        </p:nvSpPr>
        <p:spPr>
          <a:xfrm>
            <a:off x="8137808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7" name="Diamond 166"/>
          <p:cNvSpPr/>
          <p:nvPr/>
        </p:nvSpPr>
        <p:spPr>
          <a:xfrm>
            <a:off x="8161213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629400" y="16764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endParaRPr lang="en-US" sz="40000" dirty="0">
              <a:solidFill>
                <a:schemeClr val="bg1">
                  <a:alpha val="2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75905" y="2167270"/>
            <a:ext cx="6592189" cy="25234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Georgia" panose="02040502050405020303" pitchFamily="18" charset="0"/>
              </a:rPr>
              <a:t>Primary </a:t>
            </a:r>
            <a:r>
              <a:rPr lang="en-US" sz="3600" b="1" dirty="0" smtClean="0">
                <a:latin typeface="Georgia" panose="02040502050405020303" pitchFamily="18" charset="0"/>
              </a:rPr>
              <a:t>Care Practice </a:t>
            </a:r>
            <a:r>
              <a:rPr lang="en-US" sz="3600" b="1" dirty="0">
                <a:latin typeface="Georgia" panose="02040502050405020303" pitchFamily="18" charset="0"/>
              </a:rPr>
              <a:t>Capacity to Provide </a:t>
            </a:r>
            <a:r>
              <a:rPr lang="en-US" sz="3600" b="1" dirty="0" smtClean="0">
                <a:latin typeface="Georgia" panose="02040502050405020303" pitchFamily="18" charset="0"/>
              </a:rPr>
              <a:t>Enhanced Access and Care Management</a:t>
            </a:r>
            <a:endParaRPr lang="en-US" sz="36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743"/>
            <a:ext cx="9144000" cy="1152086"/>
          </a:xfrm>
        </p:spPr>
        <p:txBody>
          <a:bodyPr anchor="t" anchorCtr="1">
            <a:noAutofit/>
          </a:bodyPr>
          <a:lstStyle/>
          <a:p>
            <a:r>
              <a:rPr lang="en-US" sz="3200" b="1" dirty="0" smtClean="0"/>
              <a:t>Availability of </a:t>
            </a:r>
            <a:r>
              <a:rPr lang="en-US" sz="3200" b="1" dirty="0"/>
              <a:t>Doctor or Nurse </a:t>
            </a:r>
            <a:r>
              <a:rPr lang="en-US" sz="3200" b="1" dirty="0" smtClean="0"/>
              <a:t>for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After-Hours </a:t>
            </a:r>
            <a:r>
              <a:rPr lang="en-US" sz="3200" b="1" dirty="0"/>
              <a:t>Care </a:t>
            </a:r>
            <a:endParaRPr lang="en-US" sz="3200" b="1" dirty="0" smtClean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12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846572"/>
              </p:ext>
            </p:extLst>
          </p:nvPr>
        </p:nvGraphicFramePr>
        <p:xfrm>
          <a:off x="76200" y="1280160"/>
          <a:ext cx="8991600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-19594" y="793157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9594" y="5853831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* In Norway, respondents were asked whether there practice has arrangements or if there are regional arrangements</a:t>
            </a: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</a:rPr>
              <a:t>. </a:t>
            </a: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2" name="Oval 1"/>
          <p:cNvSpPr/>
          <p:nvPr/>
        </p:nvSpPr>
        <p:spPr>
          <a:xfrm>
            <a:off x="8305800" y="3200399"/>
            <a:ext cx="762000" cy="22859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1076922"/>
            <a:ext cx="838200" cy="440947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8177" y="1280159"/>
            <a:ext cx="838200" cy="42062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2"/>
          <p:cNvSpPr txBox="1">
            <a:spLocks/>
          </p:cNvSpPr>
          <p:nvPr/>
        </p:nvSpPr>
        <p:spPr>
          <a:xfrm>
            <a:off x="6974682" y="65155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530"/>
            <a:ext cx="9144000" cy="1040454"/>
          </a:xfrm>
        </p:spPr>
        <p:txBody>
          <a:bodyPr anchor="t" anchorCtr="1">
            <a:noAutofit/>
          </a:bodyPr>
          <a:lstStyle/>
          <a:p>
            <a:r>
              <a:rPr lang="en-US" sz="3200" b="1" dirty="0" smtClean="0"/>
              <a:t>Use Nurses or Case Managers to Monitor &amp; Manage Chronic Care Patients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-44631" y="84613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155353"/>
              </p:ext>
            </p:extLst>
          </p:nvPr>
        </p:nvGraphicFramePr>
        <p:xfrm>
          <a:off x="34834" y="1153702"/>
          <a:ext cx="8996363" cy="494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-2177" y="6202184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  <p:pic>
        <p:nvPicPr>
          <p:cNvPr id="14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1524000" y="1046984"/>
            <a:ext cx="838200" cy="45918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2"/>
          <p:cNvSpPr txBox="1">
            <a:spLocks/>
          </p:cNvSpPr>
          <p:nvPr/>
        </p:nvSpPr>
        <p:spPr>
          <a:xfrm>
            <a:off x="6974682" y="65155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" y="752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3200" b="1" dirty="0" smtClean="0"/>
              <a:t>Staff </a:t>
            </a:r>
            <a:r>
              <a:rPr lang="en-US" sz="3200" b="1" i="1" dirty="0" smtClean="0"/>
              <a:t>Frequently</a:t>
            </a:r>
            <a:r>
              <a:rPr lang="en-US" sz="3200" b="1" dirty="0" smtClean="0"/>
              <a:t> Make Home Visits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14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495520"/>
              </p:ext>
            </p:extLst>
          </p:nvPr>
        </p:nvGraphicFramePr>
        <p:xfrm>
          <a:off x="15240" y="1257185"/>
          <a:ext cx="9052560" cy="461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-6531" y="739040"/>
            <a:ext cx="1378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240681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  <p:sp>
        <p:nvSpPr>
          <p:cNvPr id="2" name="Oval 1"/>
          <p:cNvSpPr/>
          <p:nvPr/>
        </p:nvSpPr>
        <p:spPr>
          <a:xfrm>
            <a:off x="762000" y="1200705"/>
            <a:ext cx="838200" cy="420949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08760" y="1371600"/>
            <a:ext cx="838200" cy="405806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58200" y="4552531"/>
            <a:ext cx="457200" cy="85766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958149" y="649287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81800" y="17526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26634" y="1905000"/>
            <a:ext cx="6629400" cy="2362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b="1" dirty="0" smtClean="0"/>
              <a:t>Primary Care Doctors’ Experiences with Communication and Care Coordination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49510" y="63802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16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158836"/>
              </p:ext>
            </p:extLst>
          </p:nvPr>
        </p:nvGraphicFramePr>
        <p:xfrm>
          <a:off x="76200" y="1758421"/>
          <a:ext cx="8846336" cy="4488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273225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656"/>
            <a:ext cx="89225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Always</a:t>
            </a:r>
            <a:r>
              <a:rPr lang="en-US" sz="32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 receive notification </a:t>
            </a:r>
            <a:r>
              <a:rPr lang="en-US" sz="32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when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patient </a:t>
            </a:r>
            <a:r>
              <a:rPr lang="en-US" sz="32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is seen in the ED </a:t>
            </a:r>
            <a:r>
              <a:rPr lang="en-US" sz="3200" b="1" u="sng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and</a:t>
            </a:r>
            <a:r>
              <a:rPr lang="en-US" sz="32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 </a:t>
            </a:r>
            <a:endParaRPr lang="en-US" sz="3200" b="1" dirty="0" smtClean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when discharged </a:t>
            </a:r>
            <a:r>
              <a:rPr lang="en-US" sz="32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from the hospital:</a:t>
            </a:r>
            <a:endParaRPr lang="en-US" sz="3200" b="1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8709" y="1434036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 Reporting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>
          <a:xfrm>
            <a:off x="6934200" y="64712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2960"/>
          </a:xfrm>
        </p:spPr>
        <p:txBody>
          <a:bodyPr anchor="t" anchorCtr="1">
            <a:noAutofit/>
          </a:bodyPr>
          <a:lstStyle/>
          <a:p>
            <a:r>
              <a:rPr lang="en-US" sz="3200" b="1" i="1" dirty="0" smtClean="0"/>
              <a:t>Frequently</a:t>
            </a:r>
            <a:r>
              <a:rPr lang="en-US" sz="3200" b="1" dirty="0" smtClean="0"/>
              <a:t> Coordinates Care with </a:t>
            </a:r>
            <a:br>
              <a:rPr lang="en-US" sz="3200" b="1" dirty="0" smtClean="0"/>
            </a:br>
            <a:r>
              <a:rPr lang="en-US" sz="3200" b="1" dirty="0" smtClean="0"/>
              <a:t>Social Services or Other Community Providers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17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886" y="976775"/>
            <a:ext cx="1378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756950"/>
              </p:ext>
            </p:extLst>
          </p:nvPr>
        </p:nvGraphicFramePr>
        <p:xfrm>
          <a:off x="10886" y="1345680"/>
          <a:ext cx="9056913" cy="47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-19594" y="6234785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 bwMode="auto">
          <a:xfrm>
            <a:off x="6994525" y="649069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+mj-lt"/>
              </a:rPr>
              <a:t>17</a:t>
            </a:r>
            <a:endParaRPr lang="en-US" alt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39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2705100"/>
            <a:ext cx="58674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Health Information Technology</a:t>
            </a:r>
            <a:endParaRPr lang="en-US" sz="36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553200" y="26670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-4527" y="0"/>
            <a:ext cx="9144000" cy="1000125"/>
          </a:xfrm>
        </p:spPr>
        <p:txBody>
          <a:bodyPr anchor="t" anchorCtr="1">
            <a:noAutofit/>
          </a:bodyPr>
          <a:lstStyle/>
          <a:p>
            <a:r>
              <a:rPr lang="en-US" sz="3200" b="1" dirty="0" smtClean="0"/>
              <a:t>Use </a:t>
            </a:r>
            <a:r>
              <a:rPr lang="en-US" sz="3200" b="1" dirty="0"/>
              <a:t>of Electronic </a:t>
            </a:r>
            <a:r>
              <a:rPr lang="en-US" sz="3200" b="1" dirty="0" smtClean="0"/>
              <a:t>Medical Records, </a:t>
            </a:r>
            <a:br>
              <a:rPr lang="en-US" sz="3200" b="1" dirty="0" smtClean="0"/>
            </a:br>
            <a:r>
              <a:rPr lang="en-US" sz="3200" b="1" dirty="0" smtClean="0"/>
              <a:t>2006-2015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-4527" y="6238875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</a:t>
            </a: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: 2006-2015 </a:t>
            </a: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6200" y="645263"/>
            <a:ext cx="1471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083623"/>
              </p:ext>
            </p:extLst>
          </p:nvPr>
        </p:nvGraphicFramePr>
        <p:xfrm>
          <a:off x="228600" y="10668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53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368724" y="61649"/>
            <a:ext cx="8515068" cy="1077218"/>
          </a:xfrm>
          <a:noFill/>
          <a:ln/>
        </p:spPr>
        <p:txBody>
          <a:bodyPr wrap="square" anchor="t" anchorCtr="1">
            <a:spAutoFit/>
          </a:bodyPr>
          <a:lstStyle/>
          <a:p>
            <a:r>
              <a:rPr lang="en-US" sz="3200" b="1" dirty="0"/>
              <a:t>Health Care Spending as a Percentage of GDP 1985 to 2013</a:t>
            </a:r>
          </a:p>
        </p:txBody>
      </p:sp>
      <p:graphicFrame>
        <p:nvGraphicFramePr>
          <p:cNvPr id="9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782976"/>
              </p:ext>
            </p:extLst>
          </p:nvPr>
        </p:nvGraphicFramePr>
        <p:xfrm>
          <a:off x="83256" y="1030668"/>
          <a:ext cx="8800536" cy="502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6E5537-FBA1-48E3-99E9-32E9AB8F891E}" type="slidenum">
              <a:rPr lang="en-US">
                <a:solidFill>
                  <a:schemeClr val="tx1"/>
                </a:solidFill>
                <a:latin typeface="+mj-lt"/>
              </a:rPr>
              <a:pPr algn="r"/>
              <a:t>2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6967" name="Text Box 8"/>
          <p:cNvSpPr txBox="1">
            <a:spLocks noChangeArrowheads="1"/>
          </p:cNvSpPr>
          <p:nvPr/>
        </p:nvSpPr>
        <p:spPr bwMode="auto">
          <a:xfrm>
            <a:off x="0" y="6041582"/>
            <a:ext cx="6961716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GDP refers to gross domestic product. Dutch and Swiss data current spending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exclude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on capital formation of health care providers. Source: OECD Health Data 2015.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7516" y="947658"/>
            <a:ext cx="15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791792"/>
            <a:ext cx="176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*2012</a:t>
            </a:r>
          </a:p>
        </p:txBody>
      </p:sp>
    </p:spTree>
    <p:extLst>
      <p:ext uri="{BB962C8B-B14F-4D97-AF65-F5344CB8AC3E}">
        <p14:creationId xmlns:p14="http://schemas.microsoft.com/office/powerpoint/2010/main" val="19132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34482"/>
            <a:ext cx="9144000" cy="551318"/>
          </a:xfrm>
        </p:spPr>
        <p:txBody>
          <a:bodyPr anchor="t" anchorCtr="1">
            <a:noAutofit/>
          </a:bodyPr>
          <a:lstStyle/>
          <a:p>
            <a:r>
              <a:rPr lang="en-US" sz="3200" b="1" dirty="0" smtClean="0"/>
              <a:t>Provides Patient with Electronic Access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 smtClean="0">
                <a:solidFill>
                  <a:schemeClr val="tx1"/>
                </a:solidFill>
              </a:rPr>
              <a:pPr/>
              <a:t>20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09818"/>
              </p:ext>
            </p:extLst>
          </p:nvPr>
        </p:nvGraphicFramePr>
        <p:xfrm>
          <a:off x="24161" y="940773"/>
          <a:ext cx="9067799" cy="4713267"/>
        </p:xfrm>
        <a:graphic>
          <a:graphicData uri="http://schemas.openxmlformats.org/drawingml/2006/table">
            <a:tbl>
              <a:tblPr/>
              <a:tblGrid>
                <a:gridCol w="1990264"/>
                <a:gridCol w="642983"/>
                <a:gridCol w="642983"/>
                <a:gridCol w="641412"/>
                <a:gridCol w="641412"/>
                <a:gridCol w="723159"/>
                <a:gridCol w="599138"/>
                <a:gridCol w="605082"/>
                <a:gridCol w="655560"/>
                <a:gridCol w="655560"/>
                <a:gridCol w="628834"/>
                <a:gridCol w="641412"/>
              </a:tblGrid>
              <a:tr h="13040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reporting offer patients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the option to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94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E-mail about medical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 or concern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97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View online, download, or transmit information from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record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24161" y="6167943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2" name="Oval 1"/>
          <p:cNvSpPr/>
          <p:nvPr/>
        </p:nvSpPr>
        <p:spPr>
          <a:xfrm>
            <a:off x="4529757" y="868035"/>
            <a:ext cx="802066" cy="465448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72400" y="868035"/>
            <a:ext cx="740667" cy="46414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03333" y="868035"/>
            <a:ext cx="740667" cy="46414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686"/>
            <a:ext cx="9144000" cy="1057514"/>
          </a:xfrm>
        </p:spPr>
        <p:txBody>
          <a:bodyPr anchor="t" anchorCtr="1">
            <a:noAutofit/>
          </a:bodyPr>
          <a:lstStyle/>
          <a:p>
            <a:r>
              <a:rPr lang="en-US" sz="2800" b="1" dirty="0" smtClean="0"/>
              <a:t>Can Electronically Exchange Patient Summaries </a:t>
            </a:r>
            <a:br>
              <a:rPr lang="en-US" sz="2800" b="1" dirty="0" smtClean="0"/>
            </a:br>
            <a:r>
              <a:rPr lang="en-US" sz="2800" b="1" dirty="0" smtClean="0"/>
              <a:t>with Doctors Outside their Practice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462890"/>
              </p:ext>
            </p:extLst>
          </p:nvPr>
        </p:nvGraphicFramePr>
        <p:xfrm>
          <a:off x="21771" y="1343561"/>
          <a:ext cx="8946893" cy="4934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988367"/>
            <a:ext cx="1669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21771" y="6278319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  <p:sp>
        <p:nvSpPr>
          <p:cNvPr id="10" name="Oval 9"/>
          <p:cNvSpPr/>
          <p:nvPr/>
        </p:nvSpPr>
        <p:spPr>
          <a:xfrm>
            <a:off x="2209800" y="1981199"/>
            <a:ext cx="911921" cy="37149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48494" y="2209800"/>
            <a:ext cx="823506" cy="34863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43601" y="3200400"/>
            <a:ext cx="838200" cy="25044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022553"/>
          </a:xfrm>
        </p:spPr>
        <p:txBody>
          <a:bodyPr anchor="t" anchorCtr="1">
            <a:noAutofit/>
          </a:bodyPr>
          <a:lstStyle/>
          <a:p>
            <a:r>
              <a:rPr lang="en-US" sz="3200" b="1" dirty="0" smtClean="0"/>
              <a:t>Satisfaction with</a:t>
            </a:r>
            <a:br>
              <a:rPr lang="en-US" sz="3200" b="1" dirty="0" smtClean="0"/>
            </a:br>
            <a:r>
              <a:rPr lang="en-US" sz="3200" b="1" dirty="0" smtClean="0"/>
              <a:t> Electronic Medical Record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588357"/>
              </p:ext>
            </p:extLst>
          </p:nvPr>
        </p:nvGraphicFramePr>
        <p:xfrm>
          <a:off x="76201" y="1371622"/>
          <a:ext cx="8734424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1621" y="1063034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 reporting: very satisfied/satisfied with EMR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287914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0" y="6069043"/>
            <a:ext cx="632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Base: Doctors reporting they use an electronic record</a:t>
            </a:r>
            <a:endParaRPr lang="en-US" sz="16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2000" y="1522925"/>
            <a:ext cx="911921" cy="40880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60079" y="1882881"/>
            <a:ext cx="911921" cy="37171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15201" y="2819400"/>
            <a:ext cx="838200" cy="27915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04800" y="1752600"/>
            <a:ext cx="8686800" cy="2057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600" b="1" dirty="0"/>
              <a:t>Primary Care Doctors’ Views of the </a:t>
            </a:r>
            <a:br>
              <a:rPr lang="en-US" sz="3600" b="1" dirty="0"/>
            </a:br>
            <a:r>
              <a:rPr lang="en-US" sz="3600" b="1" dirty="0"/>
              <a:t>Health Care System and </a:t>
            </a:r>
            <a:endParaRPr lang="en-US" sz="3600" b="1" dirty="0" smtClean="0"/>
          </a:p>
          <a:p>
            <a:pPr>
              <a:spcBef>
                <a:spcPts val="0"/>
              </a:spcBef>
            </a:pPr>
            <a:r>
              <a:rPr lang="en-US" sz="3600" b="1" dirty="0" smtClean="0"/>
              <a:t>Practice </a:t>
            </a:r>
            <a:r>
              <a:rPr lang="en-US" sz="3600" b="1" dirty="0"/>
              <a:t>Issues</a:t>
            </a:r>
            <a:endParaRPr lang="en-US" sz="36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429000" y="2590800"/>
            <a:ext cx="58674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spc="-3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2177" y="26126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3200" b="1" dirty="0"/>
              <a:t>“System Works Well, Only Minor Changes Needed” </a:t>
            </a:r>
            <a:r>
              <a:rPr lang="en-US" sz="3200" b="1" dirty="0" smtClean="0"/>
              <a:t>2012 and 2015</a:t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>
                <a:solidFill>
                  <a:schemeClr val="tx1"/>
                </a:solidFill>
              </a:rPr>
              <a:pPr/>
              <a:t>24</a:t>
            </a:fld>
            <a:endParaRPr 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39205"/>
              </p:ext>
            </p:extLst>
          </p:nvPr>
        </p:nvGraphicFramePr>
        <p:xfrm>
          <a:off x="277608" y="1278378"/>
          <a:ext cx="859313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5790" y="1143000"/>
            <a:ext cx="510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 of Physicians Reporting: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10886" y="6274436"/>
            <a:ext cx="65423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2012 &amp; 2015 </a:t>
            </a: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pic>
        <p:nvPicPr>
          <p:cNvPr id="12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3657600" y="2667000"/>
            <a:ext cx="1066800" cy="3048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91400" y="3124200"/>
            <a:ext cx="838200" cy="2590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104392" y="4191000"/>
            <a:ext cx="809896" cy="15314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4527" y="119666"/>
            <a:ext cx="9144000" cy="968243"/>
          </a:xfrm>
        </p:spPr>
        <p:txBody>
          <a:bodyPr anchor="t" anchorCtr="1">
            <a:noAutofit/>
          </a:bodyPr>
          <a:lstStyle/>
          <a:p>
            <a:r>
              <a:rPr lang="en-US" sz="3200" b="1" dirty="0" smtClean="0"/>
              <a:t>Time Practice Spends on Insurance Issues or Claiming Payments MAJOR problem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>
                <a:solidFill>
                  <a:schemeClr val="tx1"/>
                </a:solidFill>
              </a:rPr>
              <a:pPr/>
              <a:t>25</a:t>
            </a:fld>
            <a:endParaRPr 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199128"/>
              </p:ext>
            </p:extLst>
          </p:nvPr>
        </p:nvGraphicFramePr>
        <p:xfrm>
          <a:off x="39720" y="1295400"/>
          <a:ext cx="8941124" cy="465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39720" y="6240681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26126" y="1147077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 reporting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24309" y="4038600"/>
            <a:ext cx="690327" cy="1524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86634" y="2438400"/>
            <a:ext cx="742966" cy="3124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43668" y="2743200"/>
            <a:ext cx="742966" cy="282375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1051560"/>
          </a:xfrm>
        </p:spPr>
        <p:txBody>
          <a:bodyPr anchor="t" anchorCtr="1">
            <a:noAutofit/>
          </a:bodyPr>
          <a:lstStyle/>
          <a:p>
            <a:r>
              <a:rPr lang="en-US" sz="3200" b="1" dirty="0" smtClean="0"/>
              <a:t>How Stressful is Your Job as Primary Care Physician?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-32657" y="6240681"/>
            <a:ext cx="7431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69670"/>
              </p:ext>
            </p:extLst>
          </p:nvPr>
        </p:nvGraphicFramePr>
        <p:xfrm>
          <a:off x="192104" y="990600"/>
          <a:ext cx="8759791" cy="5140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/>
          <p:cNvSpPr/>
          <p:nvPr/>
        </p:nvSpPr>
        <p:spPr>
          <a:xfrm>
            <a:off x="990600" y="1904999"/>
            <a:ext cx="742966" cy="37310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1947464"/>
            <a:ext cx="685800" cy="37310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08929" y="1942011"/>
            <a:ext cx="742966" cy="372516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4286" y="1219200"/>
            <a:ext cx="8534400" cy="5210655"/>
          </a:xfrm>
          <a:noFill/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Industrialized countries have many opportunities to improve primary care for patients with complex needs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Primary care could be a keystone to address spending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Multidisciplinary teams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Electronic access, after-hours care and home visits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More effective use of health information technology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Better integrating care within and outside of the health care system 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Looking to other countries offers an opportunity for valuable cross-national lessons to be learned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As reforms unsettle or disrupt current health systems, managing the transition will be critical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431995" y="473623"/>
            <a:ext cx="818232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Take-Away Messages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47751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cs typeface="Arial" panose="020B0604020202020204" pitchFamily="34" charset="0"/>
              </a:rPr>
              <a:t>5 Percent of People Account for 50 Percent of Spending on Health Care</a:t>
            </a:r>
            <a:endParaRPr lang="en-US" sz="32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90046" y="6171553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Agency for Healthcare Research and Quality analysis of </a:t>
            </a:r>
            <a:r>
              <a:rPr lang="en-US" sz="1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Expenditure Panel Survey.</a:t>
            </a:r>
          </a:p>
        </p:txBody>
      </p:sp>
      <p:sp>
        <p:nvSpPr>
          <p:cNvPr id="3077" name="Rectangle 14"/>
          <p:cNvSpPr>
            <a:spLocks noChangeArrowheads="1"/>
          </p:cNvSpPr>
          <p:nvPr/>
        </p:nvSpPr>
        <p:spPr bwMode="auto">
          <a:xfrm>
            <a:off x="3175" y="1029128"/>
            <a:ext cx="9140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of health expenditures for the U.S. population, </a:t>
            </a:r>
            <a:b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magnitude of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expenditure, 2012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69169" y="2232982"/>
            <a:ext cx="8110537" cy="4436850"/>
            <a:chOff x="278934" y="2052850"/>
            <a:chExt cx="8110537" cy="4436850"/>
          </a:xfrm>
        </p:grpSpPr>
        <p:graphicFrame>
          <p:nvGraphicFramePr>
            <p:cNvPr id="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422266"/>
                </p:ext>
              </p:extLst>
            </p:nvPr>
          </p:nvGraphicFramePr>
          <p:xfrm>
            <a:off x="278934" y="2076879"/>
            <a:ext cx="8110537" cy="44128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078" name="Group 25"/>
            <p:cNvGrpSpPr>
              <a:grpSpLocks/>
            </p:cNvGrpSpPr>
            <p:nvPr/>
          </p:nvGrpSpPr>
          <p:grpSpPr bwMode="auto">
            <a:xfrm>
              <a:off x="1679849" y="2052850"/>
              <a:ext cx="6326188" cy="3844929"/>
              <a:chOff x="1104" y="1087"/>
              <a:chExt cx="3985" cy="2422"/>
            </a:xfrm>
          </p:grpSpPr>
          <p:sp>
            <p:nvSpPr>
              <p:cNvPr id="3080" name="Line 3"/>
              <p:cNvSpPr>
                <a:spLocks noChangeShapeType="1"/>
              </p:cNvSpPr>
              <p:nvPr/>
            </p:nvSpPr>
            <p:spPr bwMode="auto">
              <a:xfrm>
                <a:off x="2376" y="2400"/>
                <a:ext cx="1299" cy="105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81" name="Line 4"/>
              <p:cNvSpPr>
                <a:spLocks noChangeShapeType="1"/>
              </p:cNvSpPr>
              <p:nvPr/>
            </p:nvSpPr>
            <p:spPr bwMode="auto">
              <a:xfrm>
                <a:off x="2376" y="1297"/>
                <a:ext cx="1299" cy="4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82" name="Line 5"/>
              <p:cNvSpPr>
                <a:spLocks noChangeShapeType="1"/>
              </p:cNvSpPr>
              <p:nvPr/>
            </p:nvSpPr>
            <p:spPr bwMode="auto">
              <a:xfrm>
                <a:off x="2386" y="1500"/>
                <a:ext cx="1301" cy="123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83" name="Text Box 7"/>
              <p:cNvSpPr txBox="1">
                <a:spLocks noChangeArrowheads="1"/>
              </p:cNvSpPr>
              <p:nvPr/>
            </p:nvSpPr>
            <p:spPr bwMode="auto">
              <a:xfrm>
                <a:off x="1159" y="1087"/>
                <a:ext cx="43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prstClr val="black"/>
                    </a:solidFill>
                  </a:rPr>
                  <a:t>1%</a:t>
                </a:r>
              </a:p>
            </p:txBody>
          </p:sp>
          <p:sp>
            <p:nvSpPr>
              <p:cNvPr id="3084" name="Text Box 8"/>
              <p:cNvSpPr txBox="1">
                <a:spLocks noChangeArrowheads="1"/>
              </p:cNvSpPr>
              <p:nvPr/>
            </p:nvSpPr>
            <p:spPr bwMode="auto">
              <a:xfrm>
                <a:off x="1147" y="1241"/>
                <a:ext cx="42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3085" name="Text Box 9"/>
              <p:cNvSpPr txBox="1">
                <a:spLocks noChangeArrowheads="1"/>
              </p:cNvSpPr>
              <p:nvPr/>
            </p:nvSpPr>
            <p:spPr bwMode="auto">
              <a:xfrm>
                <a:off x="1125" y="1395"/>
                <a:ext cx="48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prstClr val="black"/>
                    </a:solidFill>
                  </a:rPr>
                  <a:t>10%</a:t>
                </a:r>
              </a:p>
            </p:txBody>
          </p:sp>
          <p:sp>
            <p:nvSpPr>
              <p:cNvPr id="3086" name="Text Box 10"/>
              <p:cNvSpPr txBox="1">
                <a:spLocks noChangeArrowheads="1"/>
              </p:cNvSpPr>
              <p:nvPr/>
            </p:nvSpPr>
            <p:spPr bwMode="auto">
              <a:xfrm>
                <a:off x="4540" y="2216"/>
                <a:ext cx="5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prstClr val="black"/>
                    </a:solidFill>
                  </a:rPr>
                  <a:t>50%</a:t>
                </a:r>
              </a:p>
            </p:txBody>
          </p:sp>
          <p:sp>
            <p:nvSpPr>
              <p:cNvPr id="3087" name="Text Box 11"/>
              <p:cNvSpPr txBox="1">
                <a:spLocks noChangeArrowheads="1"/>
              </p:cNvSpPr>
              <p:nvPr/>
            </p:nvSpPr>
            <p:spPr bwMode="auto">
              <a:xfrm>
                <a:off x="4550" y="2576"/>
                <a:ext cx="5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prstClr val="black"/>
                    </a:solidFill>
                  </a:rPr>
                  <a:t>66%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88" name="Text Box 12"/>
              <p:cNvSpPr txBox="1">
                <a:spLocks noChangeArrowheads="1"/>
              </p:cNvSpPr>
              <p:nvPr/>
            </p:nvSpPr>
            <p:spPr bwMode="auto">
              <a:xfrm>
                <a:off x="4553" y="1615"/>
                <a:ext cx="5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prstClr val="black"/>
                    </a:solidFill>
                  </a:rPr>
                  <a:t>23%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89" name="Text Box 15"/>
              <p:cNvSpPr txBox="1">
                <a:spLocks noChangeArrowheads="1"/>
              </p:cNvSpPr>
              <p:nvPr/>
            </p:nvSpPr>
            <p:spPr bwMode="auto">
              <a:xfrm>
                <a:off x="1104" y="2282"/>
                <a:ext cx="5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prstClr val="black"/>
                    </a:solidFill>
                  </a:rPr>
                  <a:t>50%</a:t>
                </a:r>
              </a:p>
            </p:txBody>
          </p:sp>
          <p:sp>
            <p:nvSpPr>
              <p:cNvPr id="3090" name="Text Box 16"/>
              <p:cNvSpPr txBox="1">
                <a:spLocks noChangeArrowheads="1"/>
              </p:cNvSpPr>
              <p:nvPr/>
            </p:nvSpPr>
            <p:spPr bwMode="auto">
              <a:xfrm>
                <a:off x="4542" y="3257"/>
                <a:ext cx="5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prstClr val="black"/>
                    </a:solidFill>
                  </a:rPr>
                  <a:t>97%</a:t>
                </a:r>
              </a:p>
            </p:txBody>
          </p:sp>
          <p:sp>
            <p:nvSpPr>
              <p:cNvPr id="3091" name="Line 17"/>
              <p:cNvSpPr>
                <a:spLocks noChangeShapeType="1"/>
              </p:cNvSpPr>
              <p:nvPr/>
            </p:nvSpPr>
            <p:spPr bwMode="auto">
              <a:xfrm>
                <a:off x="2386" y="1388"/>
                <a:ext cx="1301" cy="10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92" name="Line 18"/>
              <p:cNvSpPr>
                <a:spLocks noChangeShapeType="1"/>
              </p:cNvSpPr>
              <p:nvPr/>
            </p:nvSpPr>
            <p:spPr bwMode="auto">
              <a:xfrm flipV="1">
                <a:off x="2386" y="1272"/>
                <a:ext cx="1289" cy="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483255" y="1989080"/>
            <a:ext cx="242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Population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9606" y="1842865"/>
            <a:ext cx="3153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Share of Health Spending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7225" y="6489700"/>
            <a:ext cx="2133600" cy="365125"/>
          </a:xfrm>
        </p:spPr>
        <p:txBody>
          <a:bodyPr/>
          <a:lstStyle/>
          <a:p>
            <a:fld id="{885B4F9A-3F23-4BB0-B033-ACD38098FAF6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128"/>
            <a:ext cx="8229600" cy="867272"/>
          </a:xfrm>
        </p:spPr>
        <p:txBody>
          <a:bodyPr>
            <a:normAutofit/>
          </a:bodyPr>
          <a:lstStyle/>
          <a:p>
            <a:r>
              <a:rPr lang="en-US" b="1" dirty="0" smtClean="0"/>
              <a:t>Chronic Care Model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qhc.bmjjournals.com/content/vol13/issue4/images/large/qc10744.f1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69" y="990600"/>
            <a:ext cx="7912530" cy="516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0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-8709" y="0"/>
            <a:ext cx="9144000" cy="1066800"/>
          </a:xfrm>
        </p:spPr>
        <p:txBody>
          <a:bodyPr/>
          <a:lstStyle/>
          <a:p>
            <a:r>
              <a:rPr lang="en-US" sz="3200" dirty="0" smtClean="0">
                <a:latin typeface="Georgia" panose="02040502050405020303" pitchFamily="18" charset="0"/>
              </a:rPr>
              <a:t>2015 Commonwealth Fund International Health Policy Survey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31973"/>
            <a:ext cx="609600" cy="323850"/>
          </a:xfrm>
        </p:spPr>
        <p:txBody>
          <a:bodyPr/>
          <a:lstStyle/>
          <a:p>
            <a:fld id="{9C8C75B5-02D8-4362-AA51-7E14FB55A3C2}" type="slidenum">
              <a:rPr lang="en-US" sz="1200" smtClean="0">
                <a:solidFill>
                  <a:schemeClr val="tx1"/>
                </a:solidFill>
                <a:latin typeface="Georgia" panose="02040502050405020303" pitchFamily="18" charset="0"/>
              </a:rPr>
              <a:pPr/>
              <a:t>5</a:t>
            </a:fld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90749"/>
            <a:ext cx="90255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Views and experiences of primary care doctors in </a:t>
            </a:r>
            <a:r>
              <a:rPr lang="en-US" sz="2400" dirty="0" smtClean="0">
                <a:latin typeface="Georgia" panose="02040502050405020303" pitchFamily="18" charset="0"/>
                <a:ea typeface="ＭＳ Ｐゴシック" charset="-128"/>
              </a:rPr>
              <a:t>11 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countries 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18</a:t>
            </a:r>
            <a:r>
              <a:rPr lang="en-US" sz="2400" baseline="300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th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 annual survey)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Topics: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Practice preparedness to manage patients with complex needs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Capacity to provide access and care management 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Communication and care coordination 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Health information technology </a:t>
            </a:r>
          </a:p>
          <a:p>
            <a:pPr marL="1146175" lvl="2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Physician satisfaction and views of the 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  <a:ea typeface="ＭＳ Ｐゴシック" charset="-128"/>
              </a:rPr>
              <a:t>system</a:t>
            </a:r>
            <a:endParaRPr lang="en-US" sz="2400" dirty="0" smtClean="0">
              <a:solidFill>
                <a:srgbClr val="000000"/>
              </a:solidFill>
              <a:latin typeface="Georgia" panose="02040502050405020303" pitchFamily="18" charset="0"/>
              <a:ea typeface="ＭＳ Ｐゴシック" charset="-128"/>
            </a:endParaRPr>
          </a:p>
        </p:txBody>
      </p:sp>
      <p:pic>
        <p:nvPicPr>
          <p:cNvPr id="11" name="Picture 5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7956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6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47800" y="2057400"/>
            <a:ext cx="62484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b="1" dirty="0">
                <a:latin typeface="Georgia" panose="02040502050405020303" pitchFamily="18" charset="0"/>
              </a:rPr>
              <a:t>Doctors’ </a:t>
            </a:r>
            <a:r>
              <a:rPr lang="en-US" sz="3600" b="1" dirty="0" smtClean="0">
                <a:latin typeface="Georgia" panose="02040502050405020303" pitchFamily="18" charset="0"/>
              </a:rPr>
              <a:t>Views </a:t>
            </a:r>
            <a:r>
              <a:rPr lang="en-US" sz="3600" b="1" dirty="0">
                <a:latin typeface="Georgia" panose="02040502050405020303" pitchFamily="18" charset="0"/>
              </a:rPr>
              <a:t>of Practice Preparedness to Manage Care for Patients with Complex Needs</a:t>
            </a:r>
            <a:endParaRPr lang="en-US" sz="3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781800" y="24384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177230"/>
              </p:ext>
            </p:extLst>
          </p:nvPr>
        </p:nvGraphicFramePr>
        <p:xfrm>
          <a:off x="32155" y="791632"/>
          <a:ext cx="9064627" cy="5264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847"/>
                <a:gridCol w="1239607"/>
                <a:gridCol w="1084656"/>
                <a:gridCol w="1085340"/>
                <a:gridCol w="1005922"/>
                <a:gridCol w="1280078"/>
                <a:gridCol w="1184092"/>
                <a:gridCol w="1232085"/>
              </a:tblGrid>
              <a:tr h="124132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Multiple</a:t>
                      </a: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Chronic Conditions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Palliative Care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Dementia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Long-Term Home Care Services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Social Services in the Community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Severe Mental Health Problems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Substance Use-Related Issues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AUS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CAN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GER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NETH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NZ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NOR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SWE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SWIZ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UK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US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481" name="Rectangle 3"/>
          <p:cNvSpPr>
            <a:spLocks noGrp="1" noChangeArrowheads="1"/>
          </p:cNvSpPr>
          <p:nvPr>
            <p:ph type="title"/>
          </p:nvPr>
        </p:nvSpPr>
        <p:spPr>
          <a:xfrm>
            <a:off x="-92869" y="-55450"/>
            <a:ext cx="9355138" cy="731837"/>
          </a:xfrm>
          <a:solidFill>
            <a:schemeClr val="bg1"/>
          </a:solidFill>
        </p:spPr>
        <p:txBody>
          <a:bodyPr anchor="t" anchorCtr="1"/>
          <a:lstStyle/>
          <a:p>
            <a:r>
              <a:rPr lang="en-US" altLang="en-US" sz="2400" b="1" dirty="0" smtClean="0">
                <a:latin typeface="+mj-lt"/>
                <a:ea typeface="Lato" charset="0"/>
                <a:cs typeface="Lato" charset="0"/>
              </a:rPr>
              <a:t>Doctors’ Views of Practice Preparedness to Manage</a:t>
            </a:r>
            <a:br>
              <a:rPr lang="en-US" altLang="en-US" sz="2400" b="1" dirty="0" smtClean="0">
                <a:latin typeface="+mj-lt"/>
                <a:ea typeface="Lato" charset="0"/>
                <a:cs typeface="Lato" charset="0"/>
              </a:rPr>
            </a:br>
            <a:r>
              <a:rPr lang="en-US" altLang="en-US" sz="2400" b="1" dirty="0" smtClean="0">
                <a:latin typeface="+mj-lt"/>
                <a:ea typeface="Lato" charset="0"/>
                <a:cs typeface="Lato" charset="0"/>
              </a:rPr>
              <a:t>Patients with Complex Needs</a:t>
            </a:r>
          </a:p>
        </p:txBody>
      </p:sp>
      <p:sp>
        <p:nvSpPr>
          <p:cNvPr id="14348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7034100" y="6570747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AAFC962-D0A8-4D3F-B9A3-D061B0A175CD}" type="slidenum">
              <a:rPr lang="en-US" altLang="en-US">
                <a:latin typeface="+mj-lt"/>
              </a:rPr>
              <a:pPr/>
              <a:t>7</a:t>
            </a:fld>
            <a:endParaRPr lang="en-US" altLang="en-US" dirty="0">
              <a:latin typeface="+mj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053014"/>
            <a:ext cx="304800" cy="304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3530440"/>
            <a:ext cx="304800" cy="30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50" y="3180175"/>
            <a:ext cx="304800" cy="304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434753"/>
            <a:ext cx="304800" cy="304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215" y="5713510"/>
            <a:ext cx="304800" cy="304800"/>
          </a:xfrm>
          <a:prstGeom prst="rect">
            <a:avLst/>
          </a:prstGeom>
        </p:spPr>
      </p:pic>
      <p:sp>
        <p:nvSpPr>
          <p:cNvPr id="22" name="Rectangle 83"/>
          <p:cNvSpPr>
            <a:spLocks noChangeArrowheads="1"/>
          </p:cNvSpPr>
          <p:nvPr/>
        </p:nvSpPr>
        <p:spPr bwMode="auto">
          <a:xfrm>
            <a:off x="2650010" y="6455160"/>
            <a:ext cx="649398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0000"/>
                </a:solidFill>
                <a:cs typeface="Arial" pitchFamily="34" charset="0"/>
              </a:rPr>
              <a:t>Base: Excludes doctors who report that they "never“ see these </a:t>
            </a:r>
            <a:r>
              <a:rPr lang="en-US" altLang="en-US" sz="1100" dirty="0" smtClean="0">
                <a:solidFill>
                  <a:srgbClr val="000000"/>
                </a:solidFill>
                <a:cs typeface="Arial" pitchFamily="34" charset="0"/>
              </a:rPr>
              <a:t>patients. Source: 2015 Commonwealth Fund International Health Policy Survey of Primary Care Physicians</a:t>
            </a: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26" name="Rectangle 83"/>
          <p:cNvSpPr>
            <a:spLocks noChangeArrowheads="1"/>
          </p:cNvSpPr>
          <p:nvPr/>
        </p:nvSpPr>
        <p:spPr bwMode="auto">
          <a:xfrm>
            <a:off x="367573" y="6096998"/>
            <a:ext cx="28882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&gt;75% of doctors reporting “well-prepared”</a:t>
            </a:r>
          </a:p>
        </p:txBody>
      </p:sp>
      <p:sp>
        <p:nvSpPr>
          <p:cNvPr id="27" name="Rectangle 83"/>
          <p:cNvSpPr>
            <a:spLocks noChangeArrowheads="1"/>
          </p:cNvSpPr>
          <p:nvPr/>
        </p:nvSpPr>
        <p:spPr bwMode="auto">
          <a:xfrm>
            <a:off x="3236201" y="6021215"/>
            <a:ext cx="32035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&gt;25% and ≤ 75% of doctors reporting “well-prepared”</a:t>
            </a:r>
          </a:p>
        </p:txBody>
      </p:sp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6628803" y="6050851"/>
            <a:ext cx="2601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≤ 25% of doctors reporting “well-prepared”</a:t>
            </a:r>
          </a:p>
        </p:txBody>
      </p:sp>
      <p:sp>
        <p:nvSpPr>
          <p:cNvPr id="29" name="Diamond 28"/>
          <p:cNvSpPr/>
          <p:nvPr/>
        </p:nvSpPr>
        <p:spPr>
          <a:xfrm>
            <a:off x="114827" y="6555112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83"/>
          <p:cNvSpPr>
            <a:spLocks noChangeArrowheads="1"/>
          </p:cNvSpPr>
          <p:nvPr/>
        </p:nvSpPr>
        <p:spPr bwMode="auto">
          <a:xfrm>
            <a:off x="346272" y="6514866"/>
            <a:ext cx="25268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Top 2 countries in each category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04" y="2801030"/>
            <a:ext cx="304800" cy="3048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627077"/>
            <a:ext cx="304800" cy="304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850" y="3905682"/>
            <a:ext cx="304800" cy="3048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255123"/>
            <a:ext cx="304800" cy="304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990456"/>
            <a:ext cx="304800" cy="3048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11" y="5348311"/>
            <a:ext cx="304800" cy="3048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796" y="5703989"/>
            <a:ext cx="304800" cy="3048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5" y="6155193"/>
            <a:ext cx="304800" cy="3048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684" y="6151307"/>
            <a:ext cx="304800" cy="304800"/>
          </a:xfrm>
          <a:prstGeom prst="rect">
            <a:avLst/>
          </a:prstGeom>
        </p:spPr>
      </p:pic>
      <p:sp>
        <p:nvSpPr>
          <p:cNvPr id="41" name="Diamond 40"/>
          <p:cNvSpPr/>
          <p:nvPr/>
        </p:nvSpPr>
        <p:spPr>
          <a:xfrm>
            <a:off x="1197736" y="3176014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1207588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593" y="3527265"/>
            <a:ext cx="304800" cy="304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764" y="2432118"/>
            <a:ext cx="304800" cy="3048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784060"/>
            <a:ext cx="304800" cy="3048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10" y="5350940"/>
            <a:ext cx="304800" cy="3048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062695"/>
            <a:ext cx="304800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3153100"/>
            <a:ext cx="304800" cy="3048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37" y="3896046"/>
            <a:ext cx="3048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93" y="4260156"/>
            <a:ext cx="304800" cy="304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19" y="6120023"/>
            <a:ext cx="304800" cy="3048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629210"/>
            <a:ext cx="304800" cy="31316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995554"/>
            <a:ext cx="304800" cy="3048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61" y="5715084"/>
            <a:ext cx="304800" cy="304800"/>
          </a:xfrm>
          <a:prstGeom prst="rect">
            <a:avLst/>
          </a:prstGeom>
        </p:spPr>
      </p:pic>
      <p:sp>
        <p:nvSpPr>
          <p:cNvPr id="65" name="Diamond 64"/>
          <p:cNvSpPr/>
          <p:nvPr/>
        </p:nvSpPr>
        <p:spPr>
          <a:xfrm>
            <a:off x="2360612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Diamond 65"/>
          <p:cNvSpPr/>
          <p:nvPr/>
        </p:nvSpPr>
        <p:spPr>
          <a:xfrm>
            <a:off x="2411695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995" y="2432118"/>
            <a:ext cx="304800" cy="3048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749" y="2784029"/>
            <a:ext cx="304800" cy="3048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62" y="2062695"/>
            <a:ext cx="304800" cy="3048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699" y="3153100"/>
            <a:ext cx="304800" cy="3048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3888761"/>
            <a:ext cx="304800" cy="3048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41" y="4260156"/>
            <a:ext cx="304800" cy="3048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7" y="4997361"/>
            <a:ext cx="304800" cy="3048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5726905"/>
            <a:ext cx="304800" cy="3048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4623316"/>
            <a:ext cx="304800" cy="3048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71" y="5357154"/>
            <a:ext cx="304800" cy="3048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3527265"/>
            <a:ext cx="304800" cy="304800"/>
          </a:xfrm>
          <a:prstGeom prst="rect">
            <a:avLst/>
          </a:prstGeom>
        </p:spPr>
      </p:pic>
      <p:sp>
        <p:nvSpPr>
          <p:cNvPr id="78" name="Diamond 77"/>
          <p:cNvSpPr/>
          <p:nvPr/>
        </p:nvSpPr>
        <p:spPr>
          <a:xfrm>
            <a:off x="3472039" y="315899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Diamond 78"/>
          <p:cNvSpPr/>
          <p:nvPr/>
        </p:nvSpPr>
        <p:spPr>
          <a:xfrm>
            <a:off x="3465923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50" y="2423857"/>
            <a:ext cx="304800" cy="304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775799"/>
            <a:ext cx="304800" cy="304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054434"/>
            <a:ext cx="304800" cy="3048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3144839"/>
            <a:ext cx="304800" cy="3048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97" y="3880500"/>
            <a:ext cx="304800" cy="3048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4987293"/>
            <a:ext cx="304800" cy="3048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5700654"/>
            <a:ext cx="304800" cy="3048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66" y="4601146"/>
            <a:ext cx="304800" cy="3048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96" y="5343323"/>
            <a:ext cx="304800" cy="3048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288" y="3527265"/>
            <a:ext cx="304800" cy="3048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4243834"/>
            <a:ext cx="304800" cy="304800"/>
          </a:xfrm>
          <a:prstGeom prst="rect">
            <a:avLst/>
          </a:prstGeom>
        </p:spPr>
      </p:pic>
      <p:sp>
        <p:nvSpPr>
          <p:cNvPr id="93" name="Diamond 92"/>
          <p:cNvSpPr/>
          <p:nvPr/>
        </p:nvSpPr>
        <p:spPr>
          <a:xfrm>
            <a:off x="4513263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Diamond 93"/>
          <p:cNvSpPr/>
          <p:nvPr/>
        </p:nvSpPr>
        <p:spPr>
          <a:xfrm>
            <a:off x="4508500" y="426011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08" y="2423857"/>
            <a:ext cx="304800" cy="3048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75" y="2054434"/>
            <a:ext cx="304800" cy="3048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44" y="3144839"/>
            <a:ext cx="304800" cy="3048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3880500"/>
            <a:ext cx="304800" cy="30480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54" y="4251895"/>
            <a:ext cx="304800" cy="304800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689" y="4987293"/>
            <a:ext cx="304800" cy="30480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718644"/>
            <a:ext cx="304800" cy="30480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4615055"/>
            <a:ext cx="304800" cy="3048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361334"/>
            <a:ext cx="304800" cy="30480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3519725"/>
            <a:ext cx="304800" cy="30480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84" y="2801030"/>
            <a:ext cx="304800" cy="304800"/>
          </a:xfrm>
          <a:prstGeom prst="rect">
            <a:avLst/>
          </a:prstGeom>
        </p:spPr>
      </p:pic>
      <p:sp>
        <p:nvSpPr>
          <p:cNvPr id="109" name="Diamond 108"/>
          <p:cNvSpPr/>
          <p:nvPr/>
        </p:nvSpPr>
        <p:spPr>
          <a:xfrm>
            <a:off x="5701593" y="3158989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Diamond 109"/>
          <p:cNvSpPr/>
          <p:nvPr/>
        </p:nvSpPr>
        <p:spPr>
          <a:xfrm>
            <a:off x="5701593" y="499533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92" y="2062695"/>
            <a:ext cx="304800" cy="3048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42" y="3149089"/>
            <a:ext cx="304800" cy="30480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2" y="4254876"/>
            <a:ext cx="304800" cy="3048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49" y="4990456"/>
            <a:ext cx="304800" cy="3048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364915"/>
            <a:ext cx="304800" cy="3048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779682"/>
            <a:ext cx="304800" cy="3048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433044"/>
            <a:ext cx="304800" cy="3048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3895685"/>
            <a:ext cx="304800" cy="3048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4643325"/>
            <a:ext cx="304800" cy="3048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726905"/>
            <a:ext cx="304800" cy="304800"/>
          </a:xfrm>
          <a:prstGeom prst="rect">
            <a:avLst/>
          </a:prstGeom>
        </p:spPr>
      </p:pic>
      <p:sp>
        <p:nvSpPr>
          <p:cNvPr id="149" name="Diamond 148"/>
          <p:cNvSpPr/>
          <p:nvPr/>
        </p:nvSpPr>
        <p:spPr>
          <a:xfrm>
            <a:off x="6881700" y="426505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0" name="Diamond 149"/>
          <p:cNvSpPr/>
          <p:nvPr/>
        </p:nvSpPr>
        <p:spPr>
          <a:xfrm>
            <a:off x="6936406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722" y="3529072"/>
            <a:ext cx="304800" cy="304800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273" y="2437035"/>
            <a:ext cx="304800" cy="30480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062695"/>
            <a:ext cx="304800" cy="3048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124" y="3519725"/>
            <a:ext cx="304800" cy="304800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186" y="5360245"/>
            <a:ext cx="304800" cy="3048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798055"/>
            <a:ext cx="304800" cy="3048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72" y="3154221"/>
            <a:ext cx="304800" cy="3048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242" y="3887132"/>
            <a:ext cx="304800" cy="3048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248152"/>
            <a:ext cx="304800" cy="30480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061" y="4629939"/>
            <a:ext cx="304800" cy="3048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983204"/>
            <a:ext cx="304800" cy="304800"/>
          </a:xfrm>
          <a:prstGeom prst="rect">
            <a:avLst/>
          </a:prstGeom>
        </p:spPr>
      </p:pic>
      <p:sp>
        <p:nvSpPr>
          <p:cNvPr id="166" name="Diamond 165"/>
          <p:cNvSpPr/>
          <p:nvPr/>
        </p:nvSpPr>
        <p:spPr>
          <a:xfrm>
            <a:off x="8137808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7" name="Diamond 166"/>
          <p:cNvSpPr/>
          <p:nvPr/>
        </p:nvSpPr>
        <p:spPr>
          <a:xfrm>
            <a:off x="8161213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251693" y="758825"/>
            <a:ext cx="1066800" cy="5319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318493" y="781050"/>
            <a:ext cx="1066800" cy="5268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378366" y="781050"/>
            <a:ext cx="1066800" cy="530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06016" y="717873"/>
            <a:ext cx="1285913" cy="5367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91929" y="765174"/>
            <a:ext cx="1177925" cy="5313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856538" y="758826"/>
            <a:ext cx="1244600" cy="5319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55" y="791632"/>
          <a:ext cx="9064627" cy="5264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847"/>
                <a:gridCol w="1239607"/>
                <a:gridCol w="1084656"/>
                <a:gridCol w="1085340"/>
                <a:gridCol w="1005922"/>
                <a:gridCol w="1280078"/>
                <a:gridCol w="1184092"/>
                <a:gridCol w="1232085"/>
              </a:tblGrid>
              <a:tr h="124132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Multiple</a:t>
                      </a: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Chronic Conditions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Palliative Care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Dementia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Long-Term Home Care Services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Social Services in the Community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Severe Mental Health Problems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Substance Use-Related Issues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AUS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CAN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GER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NETH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NZ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NOR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SWE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SWIZ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UK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US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481" name="Rectangle 3"/>
          <p:cNvSpPr>
            <a:spLocks noGrp="1" noChangeArrowheads="1"/>
          </p:cNvSpPr>
          <p:nvPr>
            <p:ph type="title"/>
          </p:nvPr>
        </p:nvSpPr>
        <p:spPr>
          <a:xfrm>
            <a:off x="-92869" y="-55450"/>
            <a:ext cx="9355138" cy="731837"/>
          </a:xfrm>
          <a:solidFill>
            <a:schemeClr val="bg1"/>
          </a:solidFill>
        </p:spPr>
        <p:txBody>
          <a:bodyPr anchor="t" anchorCtr="1"/>
          <a:lstStyle/>
          <a:p>
            <a:r>
              <a:rPr lang="en-US" altLang="en-US" sz="2400" b="1" dirty="0" smtClean="0">
                <a:latin typeface="+mj-lt"/>
                <a:ea typeface="Lato" charset="0"/>
                <a:cs typeface="Lato" charset="0"/>
              </a:rPr>
              <a:t>Doctors’ Views of Practice Preparedness to Manage</a:t>
            </a:r>
            <a:br>
              <a:rPr lang="en-US" altLang="en-US" sz="2400" b="1" dirty="0" smtClean="0">
                <a:latin typeface="+mj-lt"/>
                <a:ea typeface="Lato" charset="0"/>
                <a:cs typeface="Lato" charset="0"/>
              </a:rPr>
            </a:br>
            <a:r>
              <a:rPr lang="en-US" altLang="en-US" sz="2400" b="1" dirty="0" smtClean="0">
                <a:latin typeface="+mj-lt"/>
                <a:ea typeface="Lato" charset="0"/>
                <a:cs typeface="Lato" charset="0"/>
              </a:rPr>
              <a:t>Patients with Complex Needs</a:t>
            </a:r>
          </a:p>
        </p:txBody>
      </p:sp>
      <p:sp>
        <p:nvSpPr>
          <p:cNvPr id="14348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7034100" y="6570747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AAFC962-D0A8-4D3F-B9A3-D061B0A175CD}" type="slidenum">
              <a:rPr lang="en-US" altLang="en-US">
                <a:solidFill>
                  <a:prstClr val="black"/>
                </a:solidFill>
                <a:latin typeface="Georgia"/>
              </a:rPr>
              <a:pPr/>
              <a:t>8</a:t>
            </a:fld>
            <a:endParaRPr lang="en-US" altLang="en-US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053014"/>
            <a:ext cx="304800" cy="304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3530440"/>
            <a:ext cx="304800" cy="30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50" y="3180175"/>
            <a:ext cx="304800" cy="304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434753"/>
            <a:ext cx="304800" cy="304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215" y="5713510"/>
            <a:ext cx="304800" cy="304800"/>
          </a:xfrm>
          <a:prstGeom prst="rect">
            <a:avLst/>
          </a:prstGeom>
        </p:spPr>
      </p:pic>
      <p:sp>
        <p:nvSpPr>
          <p:cNvPr id="22" name="Rectangle 83"/>
          <p:cNvSpPr>
            <a:spLocks noChangeArrowheads="1"/>
          </p:cNvSpPr>
          <p:nvPr/>
        </p:nvSpPr>
        <p:spPr bwMode="auto">
          <a:xfrm>
            <a:off x="2650010" y="6455160"/>
            <a:ext cx="649398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0000"/>
                </a:solidFill>
                <a:cs typeface="Arial" pitchFamily="34" charset="0"/>
              </a:rPr>
              <a:t>Base: Excludes doctors who report that they "never“ see these </a:t>
            </a:r>
            <a:r>
              <a:rPr lang="en-US" altLang="en-US" sz="1100" dirty="0" smtClean="0">
                <a:solidFill>
                  <a:srgbClr val="000000"/>
                </a:solidFill>
                <a:cs typeface="Arial" pitchFamily="34" charset="0"/>
              </a:rPr>
              <a:t>patients. Source: 2015 Commonwealth Fund International Health Policy Survey of Primary Care Physicians</a:t>
            </a: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26" name="Rectangle 83"/>
          <p:cNvSpPr>
            <a:spLocks noChangeArrowheads="1"/>
          </p:cNvSpPr>
          <p:nvPr/>
        </p:nvSpPr>
        <p:spPr bwMode="auto">
          <a:xfrm>
            <a:off x="367573" y="6096998"/>
            <a:ext cx="28882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&gt;75% of doctors reporting “well-prepared”</a:t>
            </a:r>
          </a:p>
        </p:txBody>
      </p:sp>
      <p:sp>
        <p:nvSpPr>
          <p:cNvPr id="27" name="Rectangle 83"/>
          <p:cNvSpPr>
            <a:spLocks noChangeArrowheads="1"/>
          </p:cNvSpPr>
          <p:nvPr/>
        </p:nvSpPr>
        <p:spPr bwMode="auto">
          <a:xfrm>
            <a:off x="3236201" y="6021215"/>
            <a:ext cx="32035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&gt;25% and ≤ 75% of doctors reporting “well-prepared”</a:t>
            </a:r>
          </a:p>
        </p:txBody>
      </p:sp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6628803" y="6050851"/>
            <a:ext cx="2601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≤ 25% of doctors reporting “well-prepared”</a:t>
            </a:r>
          </a:p>
        </p:txBody>
      </p:sp>
      <p:sp>
        <p:nvSpPr>
          <p:cNvPr id="29" name="Diamond 28"/>
          <p:cNvSpPr/>
          <p:nvPr/>
        </p:nvSpPr>
        <p:spPr>
          <a:xfrm>
            <a:off x="114827" y="6555112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83"/>
          <p:cNvSpPr>
            <a:spLocks noChangeArrowheads="1"/>
          </p:cNvSpPr>
          <p:nvPr/>
        </p:nvSpPr>
        <p:spPr bwMode="auto">
          <a:xfrm>
            <a:off x="346272" y="6514866"/>
            <a:ext cx="25268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Top 2 countries in each category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04" y="2801030"/>
            <a:ext cx="304800" cy="3048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627077"/>
            <a:ext cx="304800" cy="304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850" y="3905682"/>
            <a:ext cx="304800" cy="3048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255123"/>
            <a:ext cx="304800" cy="304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990456"/>
            <a:ext cx="304800" cy="3048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11" y="5348311"/>
            <a:ext cx="304800" cy="3048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796" y="5703989"/>
            <a:ext cx="304800" cy="3048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5" y="6155193"/>
            <a:ext cx="304800" cy="3048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684" y="6151307"/>
            <a:ext cx="304800" cy="304800"/>
          </a:xfrm>
          <a:prstGeom prst="rect">
            <a:avLst/>
          </a:prstGeom>
        </p:spPr>
      </p:pic>
      <p:sp>
        <p:nvSpPr>
          <p:cNvPr id="41" name="Diamond 40"/>
          <p:cNvSpPr/>
          <p:nvPr/>
        </p:nvSpPr>
        <p:spPr>
          <a:xfrm>
            <a:off x="1197736" y="3176014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1207588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593" y="3527265"/>
            <a:ext cx="304800" cy="304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764" y="2432118"/>
            <a:ext cx="304800" cy="3048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784060"/>
            <a:ext cx="304800" cy="3048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10" y="5350940"/>
            <a:ext cx="304800" cy="3048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062695"/>
            <a:ext cx="304800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3153100"/>
            <a:ext cx="304800" cy="3048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37" y="3896046"/>
            <a:ext cx="3048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93" y="4260156"/>
            <a:ext cx="304800" cy="304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19" y="6120023"/>
            <a:ext cx="304800" cy="3048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629210"/>
            <a:ext cx="304800" cy="31316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995554"/>
            <a:ext cx="304800" cy="3048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61" y="5715084"/>
            <a:ext cx="304800" cy="304800"/>
          </a:xfrm>
          <a:prstGeom prst="rect">
            <a:avLst/>
          </a:prstGeom>
        </p:spPr>
      </p:pic>
      <p:sp>
        <p:nvSpPr>
          <p:cNvPr id="65" name="Diamond 64"/>
          <p:cNvSpPr/>
          <p:nvPr/>
        </p:nvSpPr>
        <p:spPr>
          <a:xfrm>
            <a:off x="2360612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Diamond 65"/>
          <p:cNvSpPr/>
          <p:nvPr/>
        </p:nvSpPr>
        <p:spPr>
          <a:xfrm>
            <a:off x="2411695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995" y="2432118"/>
            <a:ext cx="304800" cy="3048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749" y="2784029"/>
            <a:ext cx="304800" cy="3048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62" y="2062695"/>
            <a:ext cx="304800" cy="3048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699" y="3153100"/>
            <a:ext cx="304800" cy="3048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3888761"/>
            <a:ext cx="304800" cy="3048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41" y="4260156"/>
            <a:ext cx="304800" cy="3048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7" y="4997361"/>
            <a:ext cx="304800" cy="3048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5726905"/>
            <a:ext cx="304800" cy="3048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4623316"/>
            <a:ext cx="304800" cy="3048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71" y="5357154"/>
            <a:ext cx="304800" cy="3048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3527265"/>
            <a:ext cx="304800" cy="304800"/>
          </a:xfrm>
          <a:prstGeom prst="rect">
            <a:avLst/>
          </a:prstGeom>
        </p:spPr>
      </p:pic>
      <p:sp>
        <p:nvSpPr>
          <p:cNvPr id="78" name="Diamond 77"/>
          <p:cNvSpPr/>
          <p:nvPr/>
        </p:nvSpPr>
        <p:spPr>
          <a:xfrm>
            <a:off x="3472039" y="315899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Diamond 78"/>
          <p:cNvSpPr/>
          <p:nvPr/>
        </p:nvSpPr>
        <p:spPr>
          <a:xfrm>
            <a:off x="3465923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50" y="2423857"/>
            <a:ext cx="304800" cy="304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775799"/>
            <a:ext cx="304800" cy="304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054434"/>
            <a:ext cx="304800" cy="3048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3144839"/>
            <a:ext cx="304800" cy="3048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97" y="3880500"/>
            <a:ext cx="304800" cy="3048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4987293"/>
            <a:ext cx="304800" cy="3048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5700654"/>
            <a:ext cx="304800" cy="3048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66" y="4601146"/>
            <a:ext cx="304800" cy="3048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96" y="5343323"/>
            <a:ext cx="304800" cy="3048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288" y="3527265"/>
            <a:ext cx="304800" cy="3048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4243834"/>
            <a:ext cx="304800" cy="304800"/>
          </a:xfrm>
          <a:prstGeom prst="rect">
            <a:avLst/>
          </a:prstGeom>
        </p:spPr>
      </p:pic>
      <p:sp>
        <p:nvSpPr>
          <p:cNvPr id="93" name="Diamond 92"/>
          <p:cNvSpPr/>
          <p:nvPr/>
        </p:nvSpPr>
        <p:spPr>
          <a:xfrm>
            <a:off x="4513263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Diamond 93"/>
          <p:cNvSpPr/>
          <p:nvPr/>
        </p:nvSpPr>
        <p:spPr>
          <a:xfrm>
            <a:off x="4508500" y="426011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08" y="2423857"/>
            <a:ext cx="304800" cy="3048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75" y="2054434"/>
            <a:ext cx="304800" cy="3048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44" y="3144839"/>
            <a:ext cx="304800" cy="3048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3880500"/>
            <a:ext cx="304800" cy="30480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54" y="4251895"/>
            <a:ext cx="304800" cy="304800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689" y="4987293"/>
            <a:ext cx="304800" cy="30480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718644"/>
            <a:ext cx="304800" cy="30480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4615055"/>
            <a:ext cx="304800" cy="3048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361334"/>
            <a:ext cx="304800" cy="30480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3519725"/>
            <a:ext cx="304800" cy="30480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84" y="2801030"/>
            <a:ext cx="304800" cy="304800"/>
          </a:xfrm>
          <a:prstGeom prst="rect">
            <a:avLst/>
          </a:prstGeom>
        </p:spPr>
      </p:pic>
      <p:sp>
        <p:nvSpPr>
          <p:cNvPr id="109" name="Diamond 108"/>
          <p:cNvSpPr/>
          <p:nvPr/>
        </p:nvSpPr>
        <p:spPr>
          <a:xfrm>
            <a:off x="5701593" y="3158989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Diamond 109"/>
          <p:cNvSpPr/>
          <p:nvPr/>
        </p:nvSpPr>
        <p:spPr>
          <a:xfrm>
            <a:off x="5701593" y="499533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92" y="2062695"/>
            <a:ext cx="304800" cy="3048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42" y="3149089"/>
            <a:ext cx="304800" cy="30480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2" y="4254876"/>
            <a:ext cx="304800" cy="3048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49" y="4990456"/>
            <a:ext cx="304800" cy="3048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364915"/>
            <a:ext cx="304800" cy="3048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779682"/>
            <a:ext cx="304800" cy="3048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433044"/>
            <a:ext cx="304800" cy="3048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3895685"/>
            <a:ext cx="304800" cy="3048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4643325"/>
            <a:ext cx="304800" cy="3048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726905"/>
            <a:ext cx="304800" cy="304800"/>
          </a:xfrm>
          <a:prstGeom prst="rect">
            <a:avLst/>
          </a:prstGeom>
        </p:spPr>
      </p:pic>
      <p:sp>
        <p:nvSpPr>
          <p:cNvPr id="149" name="Diamond 148"/>
          <p:cNvSpPr/>
          <p:nvPr/>
        </p:nvSpPr>
        <p:spPr>
          <a:xfrm>
            <a:off x="6881700" y="426505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0" name="Diamond 149"/>
          <p:cNvSpPr/>
          <p:nvPr/>
        </p:nvSpPr>
        <p:spPr>
          <a:xfrm>
            <a:off x="6936406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722" y="3529072"/>
            <a:ext cx="304800" cy="304800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273" y="2437035"/>
            <a:ext cx="304800" cy="30480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062695"/>
            <a:ext cx="304800" cy="3048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124" y="3519725"/>
            <a:ext cx="304800" cy="304800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186" y="5360245"/>
            <a:ext cx="304800" cy="3048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798055"/>
            <a:ext cx="304800" cy="3048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72" y="3154221"/>
            <a:ext cx="304800" cy="3048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242" y="3887132"/>
            <a:ext cx="304800" cy="3048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248152"/>
            <a:ext cx="304800" cy="30480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061" y="4629939"/>
            <a:ext cx="304800" cy="3048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983204"/>
            <a:ext cx="304800" cy="304800"/>
          </a:xfrm>
          <a:prstGeom prst="rect">
            <a:avLst/>
          </a:prstGeom>
        </p:spPr>
      </p:pic>
      <p:sp>
        <p:nvSpPr>
          <p:cNvPr id="166" name="Diamond 165"/>
          <p:cNvSpPr/>
          <p:nvPr/>
        </p:nvSpPr>
        <p:spPr>
          <a:xfrm>
            <a:off x="8137808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7" name="Diamond 166"/>
          <p:cNvSpPr/>
          <p:nvPr/>
        </p:nvSpPr>
        <p:spPr>
          <a:xfrm>
            <a:off x="8161213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378366" y="781050"/>
            <a:ext cx="1066800" cy="530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06016" y="717873"/>
            <a:ext cx="1285913" cy="5367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91929" y="765174"/>
            <a:ext cx="1177925" cy="5313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856538" y="758826"/>
            <a:ext cx="1244600" cy="5319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2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55" y="791632"/>
          <a:ext cx="9064627" cy="5264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847"/>
                <a:gridCol w="1239607"/>
                <a:gridCol w="1084656"/>
                <a:gridCol w="1085340"/>
                <a:gridCol w="1005922"/>
                <a:gridCol w="1280078"/>
                <a:gridCol w="1184092"/>
                <a:gridCol w="1232085"/>
              </a:tblGrid>
              <a:tr h="124132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Multiple</a:t>
                      </a: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Chronic Conditions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Palliative Care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Dementia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Long-Term Home Care Services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Social Services in the Community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Severe Mental Health Problems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Substance Use-Related Issues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AUS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CAN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GER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NETH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NZ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NOR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SWE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SWIZ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UK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US</a:t>
                      </a:r>
                      <a:endParaRPr lang="en-US" sz="1800" b="1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481" name="Rectangle 3"/>
          <p:cNvSpPr>
            <a:spLocks noGrp="1" noChangeArrowheads="1"/>
          </p:cNvSpPr>
          <p:nvPr>
            <p:ph type="title"/>
          </p:nvPr>
        </p:nvSpPr>
        <p:spPr>
          <a:xfrm>
            <a:off x="-92869" y="-55450"/>
            <a:ext cx="9355138" cy="731837"/>
          </a:xfrm>
          <a:solidFill>
            <a:schemeClr val="bg1"/>
          </a:solidFill>
        </p:spPr>
        <p:txBody>
          <a:bodyPr anchor="t" anchorCtr="1"/>
          <a:lstStyle/>
          <a:p>
            <a:r>
              <a:rPr lang="en-US" altLang="en-US" sz="2400" b="1" dirty="0" smtClean="0">
                <a:latin typeface="+mj-lt"/>
                <a:ea typeface="Lato" charset="0"/>
                <a:cs typeface="Lato" charset="0"/>
              </a:rPr>
              <a:t>Doctors’ Views of Practice Preparedness to Manage</a:t>
            </a:r>
            <a:br>
              <a:rPr lang="en-US" altLang="en-US" sz="2400" b="1" dirty="0" smtClean="0">
                <a:latin typeface="+mj-lt"/>
                <a:ea typeface="Lato" charset="0"/>
                <a:cs typeface="Lato" charset="0"/>
              </a:rPr>
            </a:br>
            <a:r>
              <a:rPr lang="en-US" altLang="en-US" sz="2400" b="1" dirty="0" smtClean="0">
                <a:latin typeface="+mj-lt"/>
                <a:ea typeface="Lato" charset="0"/>
                <a:cs typeface="Lato" charset="0"/>
              </a:rPr>
              <a:t>Patients with Complex Needs</a:t>
            </a:r>
          </a:p>
        </p:txBody>
      </p:sp>
      <p:sp>
        <p:nvSpPr>
          <p:cNvPr id="14348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7034100" y="6570747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AAFC962-D0A8-4D3F-B9A3-D061B0A175CD}" type="slidenum">
              <a:rPr lang="en-US" altLang="en-US">
                <a:solidFill>
                  <a:prstClr val="black"/>
                </a:solidFill>
                <a:latin typeface="Georgia"/>
              </a:rPr>
              <a:pPr/>
              <a:t>9</a:t>
            </a:fld>
            <a:endParaRPr lang="en-US" altLang="en-US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053014"/>
            <a:ext cx="304800" cy="304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3530440"/>
            <a:ext cx="304800" cy="30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50" y="3180175"/>
            <a:ext cx="304800" cy="304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434753"/>
            <a:ext cx="304800" cy="304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215" y="5713510"/>
            <a:ext cx="304800" cy="304800"/>
          </a:xfrm>
          <a:prstGeom prst="rect">
            <a:avLst/>
          </a:prstGeom>
        </p:spPr>
      </p:pic>
      <p:sp>
        <p:nvSpPr>
          <p:cNvPr id="22" name="Rectangle 83"/>
          <p:cNvSpPr>
            <a:spLocks noChangeArrowheads="1"/>
          </p:cNvSpPr>
          <p:nvPr/>
        </p:nvSpPr>
        <p:spPr bwMode="auto">
          <a:xfrm>
            <a:off x="2650010" y="6455160"/>
            <a:ext cx="649398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0000"/>
                </a:solidFill>
                <a:cs typeface="Arial" pitchFamily="34" charset="0"/>
              </a:rPr>
              <a:t>Base: Excludes doctors who report that they "never“ see these </a:t>
            </a:r>
            <a:r>
              <a:rPr lang="en-US" altLang="en-US" sz="1100" dirty="0" smtClean="0">
                <a:solidFill>
                  <a:srgbClr val="000000"/>
                </a:solidFill>
                <a:cs typeface="Arial" pitchFamily="34" charset="0"/>
              </a:rPr>
              <a:t>patients. Source: 2015 Commonwealth Fund International Health Policy Survey of Primary Care Physicians</a:t>
            </a: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26" name="Rectangle 83"/>
          <p:cNvSpPr>
            <a:spLocks noChangeArrowheads="1"/>
          </p:cNvSpPr>
          <p:nvPr/>
        </p:nvSpPr>
        <p:spPr bwMode="auto">
          <a:xfrm>
            <a:off x="367573" y="6096998"/>
            <a:ext cx="28882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&gt;75% of doctors reporting “well-prepared”</a:t>
            </a:r>
          </a:p>
        </p:txBody>
      </p:sp>
      <p:sp>
        <p:nvSpPr>
          <p:cNvPr id="27" name="Rectangle 83"/>
          <p:cNvSpPr>
            <a:spLocks noChangeArrowheads="1"/>
          </p:cNvSpPr>
          <p:nvPr/>
        </p:nvSpPr>
        <p:spPr bwMode="auto">
          <a:xfrm>
            <a:off x="3236201" y="6021215"/>
            <a:ext cx="32035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&gt;25% and ≤ 75% of doctors reporting “well-prepared”</a:t>
            </a:r>
          </a:p>
        </p:txBody>
      </p:sp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6628803" y="6050851"/>
            <a:ext cx="2601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≤ 25% of doctors reporting “well-prepared”</a:t>
            </a:r>
          </a:p>
        </p:txBody>
      </p:sp>
      <p:sp>
        <p:nvSpPr>
          <p:cNvPr id="29" name="Diamond 28"/>
          <p:cNvSpPr/>
          <p:nvPr/>
        </p:nvSpPr>
        <p:spPr>
          <a:xfrm>
            <a:off x="114827" y="6555112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83"/>
          <p:cNvSpPr>
            <a:spLocks noChangeArrowheads="1"/>
          </p:cNvSpPr>
          <p:nvPr/>
        </p:nvSpPr>
        <p:spPr bwMode="auto">
          <a:xfrm>
            <a:off x="346272" y="6514866"/>
            <a:ext cx="25268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Top 2 countries in each category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04" y="2801030"/>
            <a:ext cx="304800" cy="3048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627077"/>
            <a:ext cx="304800" cy="304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850" y="3905682"/>
            <a:ext cx="304800" cy="3048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255123"/>
            <a:ext cx="304800" cy="304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990456"/>
            <a:ext cx="304800" cy="3048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11" y="5348311"/>
            <a:ext cx="304800" cy="3048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796" y="5703989"/>
            <a:ext cx="304800" cy="3048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5" y="6155193"/>
            <a:ext cx="304800" cy="3048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684" y="6151307"/>
            <a:ext cx="304800" cy="304800"/>
          </a:xfrm>
          <a:prstGeom prst="rect">
            <a:avLst/>
          </a:prstGeom>
        </p:spPr>
      </p:pic>
      <p:sp>
        <p:nvSpPr>
          <p:cNvPr id="41" name="Diamond 40"/>
          <p:cNvSpPr/>
          <p:nvPr/>
        </p:nvSpPr>
        <p:spPr>
          <a:xfrm>
            <a:off x="1197736" y="3176014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1207588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593" y="3527265"/>
            <a:ext cx="304800" cy="304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764" y="2432118"/>
            <a:ext cx="304800" cy="3048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784060"/>
            <a:ext cx="304800" cy="3048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10" y="5350940"/>
            <a:ext cx="304800" cy="3048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062695"/>
            <a:ext cx="304800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3153100"/>
            <a:ext cx="304800" cy="3048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37" y="3896046"/>
            <a:ext cx="3048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93" y="4260156"/>
            <a:ext cx="304800" cy="304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19" y="6120023"/>
            <a:ext cx="304800" cy="3048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629210"/>
            <a:ext cx="304800" cy="31316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995554"/>
            <a:ext cx="304800" cy="3048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61" y="5715084"/>
            <a:ext cx="304800" cy="304800"/>
          </a:xfrm>
          <a:prstGeom prst="rect">
            <a:avLst/>
          </a:prstGeom>
        </p:spPr>
      </p:pic>
      <p:sp>
        <p:nvSpPr>
          <p:cNvPr id="65" name="Diamond 64"/>
          <p:cNvSpPr/>
          <p:nvPr/>
        </p:nvSpPr>
        <p:spPr>
          <a:xfrm>
            <a:off x="2360612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Diamond 65"/>
          <p:cNvSpPr/>
          <p:nvPr/>
        </p:nvSpPr>
        <p:spPr>
          <a:xfrm>
            <a:off x="2411695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995" y="2432118"/>
            <a:ext cx="304800" cy="3048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749" y="2784029"/>
            <a:ext cx="304800" cy="3048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62" y="2062695"/>
            <a:ext cx="304800" cy="3048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699" y="3153100"/>
            <a:ext cx="304800" cy="3048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3888761"/>
            <a:ext cx="304800" cy="3048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41" y="4260156"/>
            <a:ext cx="304800" cy="3048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7" y="4997361"/>
            <a:ext cx="304800" cy="3048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5726905"/>
            <a:ext cx="304800" cy="3048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4623316"/>
            <a:ext cx="304800" cy="3048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71" y="5357154"/>
            <a:ext cx="304800" cy="3048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3527265"/>
            <a:ext cx="304800" cy="304800"/>
          </a:xfrm>
          <a:prstGeom prst="rect">
            <a:avLst/>
          </a:prstGeom>
        </p:spPr>
      </p:pic>
      <p:sp>
        <p:nvSpPr>
          <p:cNvPr id="78" name="Diamond 77"/>
          <p:cNvSpPr/>
          <p:nvPr/>
        </p:nvSpPr>
        <p:spPr>
          <a:xfrm>
            <a:off x="3472039" y="315899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Diamond 78"/>
          <p:cNvSpPr/>
          <p:nvPr/>
        </p:nvSpPr>
        <p:spPr>
          <a:xfrm>
            <a:off x="3465923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50" y="2423857"/>
            <a:ext cx="304800" cy="304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775799"/>
            <a:ext cx="304800" cy="304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054434"/>
            <a:ext cx="304800" cy="3048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3144839"/>
            <a:ext cx="304800" cy="3048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97" y="3880500"/>
            <a:ext cx="304800" cy="3048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4987293"/>
            <a:ext cx="304800" cy="3048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5700654"/>
            <a:ext cx="304800" cy="3048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66" y="4601146"/>
            <a:ext cx="304800" cy="3048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96" y="5343323"/>
            <a:ext cx="304800" cy="3048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288" y="3527265"/>
            <a:ext cx="304800" cy="3048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4243834"/>
            <a:ext cx="304800" cy="304800"/>
          </a:xfrm>
          <a:prstGeom prst="rect">
            <a:avLst/>
          </a:prstGeom>
        </p:spPr>
      </p:pic>
      <p:sp>
        <p:nvSpPr>
          <p:cNvPr id="93" name="Diamond 92"/>
          <p:cNvSpPr/>
          <p:nvPr/>
        </p:nvSpPr>
        <p:spPr>
          <a:xfrm>
            <a:off x="4513263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Diamond 93"/>
          <p:cNvSpPr/>
          <p:nvPr/>
        </p:nvSpPr>
        <p:spPr>
          <a:xfrm>
            <a:off x="4508500" y="426011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08" y="2423857"/>
            <a:ext cx="304800" cy="3048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75" y="2054434"/>
            <a:ext cx="304800" cy="3048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44" y="3144839"/>
            <a:ext cx="304800" cy="3048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3880500"/>
            <a:ext cx="304800" cy="30480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54" y="4251895"/>
            <a:ext cx="304800" cy="304800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689" y="4987293"/>
            <a:ext cx="304800" cy="30480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718644"/>
            <a:ext cx="304800" cy="30480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4615055"/>
            <a:ext cx="304800" cy="3048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361334"/>
            <a:ext cx="304800" cy="30480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3519725"/>
            <a:ext cx="304800" cy="30480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84" y="2801030"/>
            <a:ext cx="304800" cy="304800"/>
          </a:xfrm>
          <a:prstGeom prst="rect">
            <a:avLst/>
          </a:prstGeom>
        </p:spPr>
      </p:pic>
      <p:sp>
        <p:nvSpPr>
          <p:cNvPr id="109" name="Diamond 108"/>
          <p:cNvSpPr/>
          <p:nvPr/>
        </p:nvSpPr>
        <p:spPr>
          <a:xfrm>
            <a:off x="5701593" y="3158989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Diamond 109"/>
          <p:cNvSpPr/>
          <p:nvPr/>
        </p:nvSpPr>
        <p:spPr>
          <a:xfrm>
            <a:off x="5701593" y="499533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92" y="2062695"/>
            <a:ext cx="304800" cy="3048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42" y="3149089"/>
            <a:ext cx="304800" cy="30480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2" y="4254876"/>
            <a:ext cx="304800" cy="3048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49" y="4990456"/>
            <a:ext cx="304800" cy="3048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364915"/>
            <a:ext cx="304800" cy="3048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779682"/>
            <a:ext cx="304800" cy="3048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433044"/>
            <a:ext cx="304800" cy="3048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3895685"/>
            <a:ext cx="304800" cy="3048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4643325"/>
            <a:ext cx="304800" cy="3048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726905"/>
            <a:ext cx="304800" cy="304800"/>
          </a:xfrm>
          <a:prstGeom prst="rect">
            <a:avLst/>
          </a:prstGeom>
        </p:spPr>
      </p:pic>
      <p:sp>
        <p:nvSpPr>
          <p:cNvPr id="149" name="Diamond 148"/>
          <p:cNvSpPr/>
          <p:nvPr/>
        </p:nvSpPr>
        <p:spPr>
          <a:xfrm>
            <a:off x="6881700" y="426505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0" name="Diamond 149"/>
          <p:cNvSpPr/>
          <p:nvPr/>
        </p:nvSpPr>
        <p:spPr>
          <a:xfrm>
            <a:off x="6936406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722" y="3529072"/>
            <a:ext cx="304800" cy="304800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273" y="2437035"/>
            <a:ext cx="304800" cy="30480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062695"/>
            <a:ext cx="304800" cy="3048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124" y="3519725"/>
            <a:ext cx="304800" cy="304800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186" y="5360245"/>
            <a:ext cx="304800" cy="3048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798055"/>
            <a:ext cx="304800" cy="3048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72" y="3154221"/>
            <a:ext cx="304800" cy="3048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242" y="3887132"/>
            <a:ext cx="304800" cy="3048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248152"/>
            <a:ext cx="304800" cy="30480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061" y="4629939"/>
            <a:ext cx="304800" cy="3048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983204"/>
            <a:ext cx="304800" cy="304800"/>
          </a:xfrm>
          <a:prstGeom prst="rect">
            <a:avLst/>
          </a:prstGeom>
        </p:spPr>
      </p:pic>
      <p:sp>
        <p:nvSpPr>
          <p:cNvPr id="166" name="Diamond 165"/>
          <p:cNvSpPr/>
          <p:nvPr/>
        </p:nvSpPr>
        <p:spPr>
          <a:xfrm>
            <a:off x="8137808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7" name="Diamond 166"/>
          <p:cNvSpPr/>
          <p:nvPr/>
        </p:nvSpPr>
        <p:spPr>
          <a:xfrm>
            <a:off x="8161213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91929" y="765174"/>
            <a:ext cx="1177925" cy="5313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856538" y="758826"/>
            <a:ext cx="1244600" cy="5319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IHP July Pennyhill Park _RO Presentation 7-20-12 FINAL">
  <a:themeElements>
    <a:clrScheme name="IH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H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choen IHP Survey Chartpack 2011">
  <a:themeElements>
    <a:clrScheme name="IH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H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3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3924</TotalTime>
  <Words>1198</Words>
  <Application>Microsoft Office PowerPoint</Application>
  <PresentationFormat>On-screen Show (4:3)</PresentationFormat>
  <Paragraphs>305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ＭＳ Ｐゴシック</vt:lpstr>
      <vt:lpstr>Arial</vt:lpstr>
      <vt:lpstr>Calibri</vt:lpstr>
      <vt:lpstr>Georgia</vt:lpstr>
      <vt:lpstr>Lato</vt:lpstr>
      <vt:lpstr>2012 IHP July Pennyhill Park _RO Presentation 7-20-12 FINAL</vt:lpstr>
      <vt:lpstr>1_Schoen IHP Survey Chartpack 2011</vt:lpstr>
      <vt:lpstr>11_Office Theme</vt:lpstr>
      <vt:lpstr>13_Office Theme</vt:lpstr>
      <vt:lpstr>14_Office Theme</vt:lpstr>
      <vt:lpstr>PowerPoint Presentation</vt:lpstr>
      <vt:lpstr>Health Care Spending as a Percentage of GDP 1985 to 2013</vt:lpstr>
      <vt:lpstr>5 Percent of People Account for 50 Percent of Spending on Health Care</vt:lpstr>
      <vt:lpstr>Chronic Care Model</vt:lpstr>
      <vt:lpstr>2015 Commonwealth Fund International Health Policy Survey</vt:lpstr>
      <vt:lpstr>PowerPoint Presentation</vt:lpstr>
      <vt:lpstr>Doctors’ Views of Practice Preparedness to Manage Patients with Complex Needs</vt:lpstr>
      <vt:lpstr>Doctors’ Views of Practice Preparedness to Manage Patients with Complex Needs</vt:lpstr>
      <vt:lpstr>Doctors’ Views of Practice Preparedness to Manage Patients with Complex Needs</vt:lpstr>
      <vt:lpstr>Doctors’ Views of Practice Preparedness to Manage Patients with Complex Needs</vt:lpstr>
      <vt:lpstr>PowerPoint Presentation</vt:lpstr>
      <vt:lpstr>Availability of Doctor or Nurse for  After-Hours Care </vt:lpstr>
      <vt:lpstr>Use Nurses or Case Managers to Monitor &amp; Manage Chronic Care Patients </vt:lpstr>
      <vt:lpstr>Staff Frequently Make Home Visits</vt:lpstr>
      <vt:lpstr>PowerPoint Presentation</vt:lpstr>
      <vt:lpstr>PowerPoint Presentation</vt:lpstr>
      <vt:lpstr>Frequently Coordinates Care with  Social Services or Other Community Providers</vt:lpstr>
      <vt:lpstr>Health Information Technology</vt:lpstr>
      <vt:lpstr>Use of Electronic Medical Records,  2006-2015</vt:lpstr>
      <vt:lpstr>Provides Patient with Electronic Access</vt:lpstr>
      <vt:lpstr>Can Electronically Exchange Patient Summaries  with Doctors Outside their Practice</vt:lpstr>
      <vt:lpstr>Satisfaction with  Electronic Medical Record</vt:lpstr>
      <vt:lpstr>PowerPoint Presentation</vt:lpstr>
      <vt:lpstr>“System Works Well, Only Minor Changes Needed” 2012 and 2015 </vt:lpstr>
      <vt:lpstr>Time Practice Spends on Insurance Issues or Claiming Payments MAJOR problem </vt:lpstr>
      <vt:lpstr>How Stressful is Your Job as Primary Care Physician?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Eric Schneider</cp:lastModifiedBy>
  <cp:revision>469</cp:revision>
  <cp:lastPrinted>2016-03-01T15:55:43Z</cp:lastPrinted>
  <dcterms:created xsi:type="dcterms:W3CDTF">2015-07-14T20:27:12Z</dcterms:created>
  <dcterms:modified xsi:type="dcterms:W3CDTF">2016-03-01T15:59:21Z</dcterms:modified>
</cp:coreProperties>
</file>