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4"/>
  </p:sldMasterIdLst>
  <p:notesMasterIdLst>
    <p:notesMasterId r:id="rId14"/>
  </p:notesMasterIdLst>
  <p:handoutMasterIdLst>
    <p:handoutMasterId r:id="rId15"/>
  </p:handoutMasterIdLst>
  <p:sldIdLst>
    <p:sldId id="322" r:id="rId5"/>
    <p:sldId id="332" r:id="rId6"/>
    <p:sldId id="334" r:id="rId7"/>
    <p:sldId id="335" r:id="rId8"/>
    <p:sldId id="336" r:id="rId9"/>
    <p:sldId id="329" r:id="rId10"/>
    <p:sldId id="330" r:id="rId11"/>
    <p:sldId id="337" r:id="rId12"/>
    <p:sldId id="339" r:id="rId13"/>
  </p:sldIdLst>
  <p:sldSz cx="9144000" cy="6858000" type="screen4x3"/>
  <p:notesSz cx="7010400" cy="9223375"/>
  <p:defaultTextStyle>
    <a:defPPr>
      <a:defRPr lang="en-US"/>
    </a:defPPr>
    <a:lvl1pPr algn="r" rtl="0" eaLnBrk="0" fontAlgn="base" hangingPunct="0">
      <a:spcBef>
        <a:spcPct val="0"/>
      </a:spcBef>
      <a:spcAft>
        <a:spcPct val="0"/>
      </a:spcAft>
      <a:defRPr sz="2400" kern="1200">
        <a:solidFill>
          <a:schemeClr val="tx1"/>
        </a:solidFill>
        <a:latin typeface="Times" charset="0"/>
        <a:ea typeface="+mn-ea"/>
        <a:cs typeface="+mn-cs"/>
      </a:defRPr>
    </a:lvl1pPr>
    <a:lvl2pPr marL="457200" algn="r" rtl="0" eaLnBrk="0" fontAlgn="base" hangingPunct="0">
      <a:spcBef>
        <a:spcPct val="0"/>
      </a:spcBef>
      <a:spcAft>
        <a:spcPct val="0"/>
      </a:spcAft>
      <a:defRPr sz="2400" kern="1200">
        <a:solidFill>
          <a:schemeClr val="tx1"/>
        </a:solidFill>
        <a:latin typeface="Times" charset="0"/>
        <a:ea typeface="+mn-ea"/>
        <a:cs typeface="+mn-cs"/>
      </a:defRPr>
    </a:lvl2pPr>
    <a:lvl3pPr marL="914400" algn="r" rtl="0" eaLnBrk="0" fontAlgn="base" hangingPunct="0">
      <a:spcBef>
        <a:spcPct val="0"/>
      </a:spcBef>
      <a:spcAft>
        <a:spcPct val="0"/>
      </a:spcAft>
      <a:defRPr sz="2400" kern="1200">
        <a:solidFill>
          <a:schemeClr val="tx1"/>
        </a:solidFill>
        <a:latin typeface="Times" charset="0"/>
        <a:ea typeface="+mn-ea"/>
        <a:cs typeface="+mn-cs"/>
      </a:defRPr>
    </a:lvl3pPr>
    <a:lvl4pPr marL="1371600" algn="r" rtl="0" eaLnBrk="0" fontAlgn="base" hangingPunct="0">
      <a:spcBef>
        <a:spcPct val="0"/>
      </a:spcBef>
      <a:spcAft>
        <a:spcPct val="0"/>
      </a:spcAft>
      <a:defRPr sz="2400" kern="1200">
        <a:solidFill>
          <a:schemeClr val="tx1"/>
        </a:solidFill>
        <a:latin typeface="Times" charset="0"/>
        <a:ea typeface="+mn-ea"/>
        <a:cs typeface="+mn-cs"/>
      </a:defRPr>
    </a:lvl4pPr>
    <a:lvl5pPr marL="1828800" algn="r"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1680">
          <p15:clr>
            <a:srgbClr val="A4A3A4"/>
          </p15:clr>
        </p15:guide>
        <p15:guide id="2" pos="3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FA1A4"/>
    <a:srgbClr val="F8971D"/>
    <a:srgbClr val="8DC63F"/>
    <a:srgbClr val="0081C6"/>
    <a:srgbClr val="666666"/>
    <a:srgbClr val="911840"/>
    <a:srgbClr val="E65100"/>
    <a:srgbClr val="5D0F29"/>
    <a:srgbClr val="F2AD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76" autoAdjust="0"/>
    <p:restoredTop sz="95961" autoAdjust="0"/>
  </p:normalViewPr>
  <p:slideViewPr>
    <p:cSldViewPr snapToGrid="0">
      <p:cViewPr varScale="1">
        <p:scale>
          <a:sx n="88" d="100"/>
          <a:sy n="88" d="100"/>
        </p:scale>
        <p:origin x="51" y="414"/>
      </p:cViewPr>
      <p:guideLst>
        <p:guide orient="horz" pos="1680"/>
        <p:guide pos="3976"/>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image" Target="../media/image3.jpg"/></Relationships>
</file>

<file path=ppt/diagrams/_rels/data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image" Target="../media/image3.jpg"/></Relationships>
</file>

<file path=ppt/diagrams/_rels/drawing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B69DE6-064E-C240-8471-4D1431127AAC}" type="doc">
      <dgm:prSet loTypeId="urn:microsoft.com/office/officeart/2005/8/layout/pList2" loCatId="" qsTypeId="urn:microsoft.com/office/officeart/2005/8/quickstyle/simple4" qsCatId="simple" csTypeId="urn:microsoft.com/office/officeart/2005/8/colors/accent1_2" csCatId="accent1" phldr="1"/>
      <dgm:spPr/>
    </dgm:pt>
    <dgm:pt modelId="{AFB641E1-CA3F-5E4D-BAE4-032A118419D1}">
      <dgm:prSet phldrT="[Text]" custT="1"/>
      <dgm:spPr/>
      <dgm:t>
        <a:bodyPr/>
        <a:lstStyle/>
        <a:p>
          <a:r>
            <a:rPr lang="en-US" sz="2000" b="1" dirty="0" smtClean="0">
              <a:latin typeface="Century Schoolbook"/>
              <a:cs typeface="Century Schoolbook"/>
            </a:rPr>
            <a:t>Improve lives of vulnerable people</a:t>
          </a:r>
          <a:endParaRPr lang="en-US" sz="2000" b="1" dirty="0">
            <a:latin typeface="Century Schoolbook"/>
            <a:cs typeface="Century Schoolbook"/>
          </a:endParaRPr>
        </a:p>
      </dgm:t>
    </dgm:pt>
    <dgm:pt modelId="{98FAC306-22B9-9947-AC14-42F64B40A0B2}" type="parTrans" cxnId="{C0DACCF6-44A0-B44C-89BE-D01B23F25782}">
      <dgm:prSet/>
      <dgm:spPr/>
      <dgm:t>
        <a:bodyPr/>
        <a:lstStyle/>
        <a:p>
          <a:endParaRPr lang="en-US"/>
        </a:p>
      </dgm:t>
    </dgm:pt>
    <dgm:pt modelId="{BEA69718-ADBA-0C41-9964-E67115435FFE}" type="sibTrans" cxnId="{C0DACCF6-44A0-B44C-89BE-D01B23F25782}">
      <dgm:prSet/>
      <dgm:spPr/>
      <dgm:t>
        <a:bodyPr/>
        <a:lstStyle/>
        <a:p>
          <a:endParaRPr lang="en-US"/>
        </a:p>
      </dgm:t>
    </dgm:pt>
    <dgm:pt modelId="{F651CE75-BC8F-4A4D-86C3-27FA12B66900}">
      <dgm:prSet phldrT="[Text]" custT="1"/>
      <dgm:spPr/>
      <dgm:t>
        <a:bodyPr/>
        <a:lstStyle/>
        <a:p>
          <a:r>
            <a:rPr lang="en-US" sz="2000" b="1" dirty="0" smtClean="0">
              <a:latin typeface="Century Schoolbook"/>
              <a:cs typeface="Century Schoolbook"/>
            </a:rPr>
            <a:t>Maximize public resources</a:t>
          </a:r>
          <a:endParaRPr lang="en-US" sz="2000" b="1" dirty="0">
            <a:latin typeface="Century Schoolbook"/>
            <a:cs typeface="Century Schoolbook"/>
          </a:endParaRPr>
        </a:p>
      </dgm:t>
    </dgm:pt>
    <dgm:pt modelId="{31E4BC79-0EF0-8A49-A4F2-4ABB08FDD466}" type="parTrans" cxnId="{BF1428B3-1E92-824D-BB04-75267595EB8A}">
      <dgm:prSet/>
      <dgm:spPr/>
      <dgm:t>
        <a:bodyPr/>
        <a:lstStyle/>
        <a:p>
          <a:endParaRPr lang="en-US"/>
        </a:p>
      </dgm:t>
    </dgm:pt>
    <dgm:pt modelId="{062A2F0D-EBF5-D345-BCA6-FE2E438801D3}" type="sibTrans" cxnId="{BF1428B3-1E92-824D-BB04-75267595EB8A}">
      <dgm:prSet/>
      <dgm:spPr/>
      <dgm:t>
        <a:bodyPr/>
        <a:lstStyle/>
        <a:p>
          <a:endParaRPr lang="en-US"/>
        </a:p>
      </dgm:t>
    </dgm:pt>
    <dgm:pt modelId="{6E54CBE7-F8C5-5B4C-BB17-01AD0522702A}">
      <dgm:prSet phldrT="[Text]" custT="1"/>
      <dgm:spPr/>
      <dgm:t>
        <a:bodyPr/>
        <a:lstStyle/>
        <a:p>
          <a:r>
            <a:rPr lang="en-US" sz="2000" b="1" dirty="0" smtClean="0">
              <a:latin typeface="Century Schoolbook"/>
              <a:cs typeface="Century Schoolbook"/>
            </a:rPr>
            <a:t>Build strong, healthy communities</a:t>
          </a:r>
          <a:endParaRPr lang="en-US" sz="2000" b="1" dirty="0">
            <a:latin typeface="Century Schoolbook"/>
            <a:cs typeface="Century Schoolbook"/>
          </a:endParaRPr>
        </a:p>
      </dgm:t>
    </dgm:pt>
    <dgm:pt modelId="{F1D23439-AD5F-E648-BE34-83859AA72D86}" type="parTrans" cxnId="{ECE59F98-C8F5-DA40-8B29-399051439329}">
      <dgm:prSet/>
      <dgm:spPr/>
      <dgm:t>
        <a:bodyPr/>
        <a:lstStyle/>
        <a:p>
          <a:endParaRPr lang="en-US"/>
        </a:p>
      </dgm:t>
    </dgm:pt>
    <dgm:pt modelId="{A64A86D2-DFD8-F645-A5CD-DEE1A1CC1E09}" type="sibTrans" cxnId="{ECE59F98-C8F5-DA40-8B29-399051439329}">
      <dgm:prSet/>
      <dgm:spPr/>
      <dgm:t>
        <a:bodyPr/>
        <a:lstStyle/>
        <a:p>
          <a:endParaRPr lang="en-US"/>
        </a:p>
      </dgm:t>
    </dgm:pt>
    <dgm:pt modelId="{685CA621-00D4-CA46-8660-A9E39FCEB974}" type="pres">
      <dgm:prSet presAssocID="{4EB69DE6-064E-C240-8471-4D1431127AAC}" presName="Name0" presStyleCnt="0">
        <dgm:presLayoutVars>
          <dgm:dir/>
          <dgm:resizeHandles val="exact"/>
        </dgm:presLayoutVars>
      </dgm:prSet>
      <dgm:spPr/>
    </dgm:pt>
    <dgm:pt modelId="{3F224CEB-60D0-FC4B-B5B0-12DD8152873F}" type="pres">
      <dgm:prSet presAssocID="{4EB69DE6-064E-C240-8471-4D1431127AAC}" presName="bkgdShp" presStyleLbl="alignAccFollowNode1" presStyleIdx="0" presStyleCnt="1" custScaleY="217925" custLinFactNeighborX="-130" custLinFactNeighborY="30072"/>
      <dgm:spPr/>
    </dgm:pt>
    <dgm:pt modelId="{900BAB1A-1602-1346-BF89-5A7532D9FA14}" type="pres">
      <dgm:prSet presAssocID="{4EB69DE6-064E-C240-8471-4D1431127AAC}" presName="linComp" presStyleCnt="0"/>
      <dgm:spPr/>
    </dgm:pt>
    <dgm:pt modelId="{61738C59-823A-234D-930D-42FDE21481B6}" type="pres">
      <dgm:prSet presAssocID="{AFB641E1-CA3F-5E4D-BAE4-032A118419D1}" presName="compNode" presStyleCnt="0"/>
      <dgm:spPr/>
    </dgm:pt>
    <dgm:pt modelId="{C4F1C9ED-B20B-C440-AF3D-66E5EAFD2A39}" type="pres">
      <dgm:prSet presAssocID="{AFB641E1-CA3F-5E4D-BAE4-032A118419D1}" presName="node" presStyleLbl="node1" presStyleIdx="0" presStyleCnt="3" custScaleX="260478" custScaleY="63055" custLinFactNeighborX="-5472" custLinFactNeighborY="-22875">
        <dgm:presLayoutVars>
          <dgm:bulletEnabled val="1"/>
        </dgm:presLayoutVars>
      </dgm:prSet>
      <dgm:spPr/>
      <dgm:t>
        <a:bodyPr/>
        <a:lstStyle/>
        <a:p>
          <a:endParaRPr lang="en-US"/>
        </a:p>
      </dgm:t>
    </dgm:pt>
    <dgm:pt modelId="{E604DA99-18E2-6A4C-BD53-99F7533C75DB}" type="pres">
      <dgm:prSet presAssocID="{AFB641E1-CA3F-5E4D-BAE4-032A118419D1}" presName="invisiNode" presStyleLbl="node1" presStyleIdx="0" presStyleCnt="3"/>
      <dgm:spPr/>
    </dgm:pt>
    <dgm:pt modelId="{CA479E40-0475-B547-89D6-01AE4FF7AFB5}" type="pres">
      <dgm:prSet presAssocID="{AFB641E1-CA3F-5E4D-BAE4-032A118419D1}" presName="imagNode" presStyleLbl="fgImgPlace1" presStyleIdx="0" presStyleCnt="3" custScaleX="258072" custScaleY="207236" custLinFactNeighborX="-7048" custLinFactNeighborY="-27113"/>
      <dgm:spPr>
        <a:blipFill>
          <a:blip xmlns:r="http://schemas.openxmlformats.org/officeDocument/2006/relationships" r:embed="rId1">
            <a:extLst>
              <a:ext uri="{28A0092B-C50C-407E-A947-70E740481C1C}">
                <a14:useLocalDpi xmlns:a14="http://schemas.microsoft.com/office/drawing/2010/main" val="0"/>
              </a:ext>
            </a:extLst>
          </a:blip>
          <a:srcRect/>
          <a:stretch>
            <a:fillRect l="-7000" r="-7000"/>
          </a:stretch>
        </a:blipFill>
      </dgm:spPr>
    </dgm:pt>
    <dgm:pt modelId="{51BFABB2-05E4-EC4D-B1AE-2E08AFC53669}" type="pres">
      <dgm:prSet presAssocID="{BEA69718-ADBA-0C41-9964-E67115435FFE}" presName="sibTrans" presStyleLbl="sibTrans2D1" presStyleIdx="0" presStyleCnt="0"/>
      <dgm:spPr/>
      <dgm:t>
        <a:bodyPr/>
        <a:lstStyle/>
        <a:p>
          <a:endParaRPr lang="en-US"/>
        </a:p>
      </dgm:t>
    </dgm:pt>
    <dgm:pt modelId="{177AAD52-2F20-CE49-841E-6A8914A08368}" type="pres">
      <dgm:prSet presAssocID="{F651CE75-BC8F-4A4D-86C3-27FA12B66900}" presName="compNode" presStyleCnt="0"/>
      <dgm:spPr/>
    </dgm:pt>
    <dgm:pt modelId="{78F880F3-4A9D-C143-A530-6D70E9B531A6}" type="pres">
      <dgm:prSet presAssocID="{F651CE75-BC8F-4A4D-86C3-27FA12B66900}" presName="node" presStyleLbl="node1" presStyleIdx="1" presStyleCnt="3" custScaleX="267089" custScaleY="62512" custLinFactNeighborX="-3398" custLinFactNeighborY="-23144">
        <dgm:presLayoutVars>
          <dgm:bulletEnabled val="1"/>
        </dgm:presLayoutVars>
      </dgm:prSet>
      <dgm:spPr/>
      <dgm:t>
        <a:bodyPr/>
        <a:lstStyle/>
        <a:p>
          <a:endParaRPr lang="en-US"/>
        </a:p>
      </dgm:t>
    </dgm:pt>
    <dgm:pt modelId="{8C5BFE57-E105-4542-BE6A-812A13F50C00}" type="pres">
      <dgm:prSet presAssocID="{F651CE75-BC8F-4A4D-86C3-27FA12B66900}" presName="invisiNode" presStyleLbl="node1" presStyleIdx="1" presStyleCnt="3"/>
      <dgm:spPr/>
    </dgm:pt>
    <dgm:pt modelId="{2F3C673D-5902-1A49-B60B-5FADEDFBA00E}" type="pres">
      <dgm:prSet presAssocID="{F651CE75-BC8F-4A4D-86C3-27FA12B66900}" presName="imagNode" presStyleLbl="fgImgPlace1" presStyleIdx="1" presStyleCnt="3" custScaleX="263683" custScaleY="211607" custLinFactNeighborX="-4129" custLinFactNeighborY="-24585"/>
      <dgm:spPr>
        <a:blipFill>
          <a:blip xmlns:r="http://schemas.openxmlformats.org/officeDocument/2006/relationships" r:embed="rId2">
            <a:extLst>
              <a:ext uri="{28A0092B-C50C-407E-A947-70E740481C1C}">
                <a14:useLocalDpi xmlns:a14="http://schemas.microsoft.com/office/drawing/2010/main" val="0"/>
              </a:ext>
            </a:extLst>
          </a:blip>
          <a:srcRect/>
          <a:stretch>
            <a:fillRect l="-29000" r="-29000"/>
          </a:stretch>
        </a:blipFill>
      </dgm:spPr>
    </dgm:pt>
    <dgm:pt modelId="{6194BEF0-6F8B-084A-9799-096D5935619D}" type="pres">
      <dgm:prSet presAssocID="{062A2F0D-EBF5-D345-BCA6-FE2E438801D3}" presName="sibTrans" presStyleLbl="sibTrans2D1" presStyleIdx="0" presStyleCnt="0"/>
      <dgm:spPr/>
      <dgm:t>
        <a:bodyPr/>
        <a:lstStyle/>
        <a:p>
          <a:endParaRPr lang="en-US"/>
        </a:p>
      </dgm:t>
    </dgm:pt>
    <dgm:pt modelId="{86B5BEBB-FF46-8348-A6E6-4EC60634D7B3}" type="pres">
      <dgm:prSet presAssocID="{6E54CBE7-F8C5-5B4C-BB17-01AD0522702A}" presName="compNode" presStyleCnt="0"/>
      <dgm:spPr/>
    </dgm:pt>
    <dgm:pt modelId="{BC82B820-D0AF-FC4C-9800-9113C0EDFEAD}" type="pres">
      <dgm:prSet presAssocID="{6E54CBE7-F8C5-5B4C-BB17-01AD0522702A}" presName="node" presStyleLbl="node1" presStyleIdx="2" presStyleCnt="3" custScaleX="251850" custScaleY="62363" custLinFactNeighborX="2512" custLinFactNeighborY="-25140">
        <dgm:presLayoutVars>
          <dgm:bulletEnabled val="1"/>
        </dgm:presLayoutVars>
      </dgm:prSet>
      <dgm:spPr/>
      <dgm:t>
        <a:bodyPr/>
        <a:lstStyle/>
        <a:p>
          <a:endParaRPr lang="en-US"/>
        </a:p>
      </dgm:t>
    </dgm:pt>
    <dgm:pt modelId="{79D56698-3F89-7A41-9718-83DAE5D58C16}" type="pres">
      <dgm:prSet presAssocID="{6E54CBE7-F8C5-5B4C-BB17-01AD0522702A}" presName="invisiNode" presStyleLbl="node1" presStyleIdx="2" presStyleCnt="3"/>
      <dgm:spPr/>
    </dgm:pt>
    <dgm:pt modelId="{1ECAE3F6-F405-E645-8855-8779D3831D64}" type="pres">
      <dgm:prSet presAssocID="{6E54CBE7-F8C5-5B4C-BB17-01AD0522702A}" presName="imagNode" presStyleLbl="fgImgPlace1" presStyleIdx="2" presStyleCnt="3" custScaleX="243601" custScaleY="205833" custLinFactNeighborX="2522" custLinFactNeighborY="-28005"/>
      <dgm:spPr>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Lst>
  <dgm:cxnLst>
    <dgm:cxn modelId="{0023457F-A726-4B29-B361-A4467D42C8B0}" type="presOf" srcId="{062A2F0D-EBF5-D345-BCA6-FE2E438801D3}" destId="{6194BEF0-6F8B-084A-9799-096D5935619D}" srcOrd="0" destOrd="0" presId="urn:microsoft.com/office/officeart/2005/8/layout/pList2"/>
    <dgm:cxn modelId="{5F86B777-A104-4193-A6A3-5C8DF1906C70}" type="presOf" srcId="{4EB69DE6-064E-C240-8471-4D1431127AAC}" destId="{685CA621-00D4-CA46-8660-A9E39FCEB974}" srcOrd="0" destOrd="0" presId="urn:microsoft.com/office/officeart/2005/8/layout/pList2"/>
    <dgm:cxn modelId="{9F0B0FC5-275D-4F31-B691-C40E6963298F}" type="presOf" srcId="{BEA69718-ADBA-0C41-9964-E67115435FFE}" destId="{51BFABB2-05E4-EC4D-B1AE-2E08AFC53669}" srcOrd="0" destOrd="0" presId="urn:microsoft.com/office/officeart/2005/8/layout/pList2"/>
    <dgm:cxn modelId="{ECE59F98-C8F5-DA40-8B29-399051439329}" srcId="{4EB69DE6-064E-C240-8471-4D1431127AAC}" destId="{6E54CBE7-F8C5-5B4C-BB17-01AD0522702A}" srcOrd="2" destOrd="0" parTransId="{F1D23439-AD5F-E648-BE34-83859AA72D86}" sibTransId="{A64A86D2-DFD8-F645-A5CD-DEE1A1CC1E09}"/>
    <dgm:cxn modelId="{BF1428B3-1E92-824D-BB04-75267595EB8A}" srcId="{4EB69DE6-064E-C240-8471-4D1431127AAC}" destId="{F651CE75-BC8F-4A4D-86C3-27FA12B66900}" srcOrd="1" destOrd="0" parTransId="{31E4BC79-0EF0-8A49-A4F2-4ABB08FDD466}" sibTransId="{062A2F0D-EBF5-D345-BCA6-FE2E438801D3}"/>
    <dgm:cxn modelId="{2B3D03DE-D8B2-4532-AE94-EECE42B692D6}" type="presOf" srcId="{F651CE75-BC8F-4A4D-86C3-27FA12B66900}" destId="{78F880F3-4A9D-C143-A530-6D70E9B531A6}" srcOrd="0" destOrd="0" presId="urn:microsoft.com/office/officeart/2005/8/layout/pList2"/>
    <dgm:cxn modelId="{C0DACCF6-44A0-B44C-89BE-D01B23F25782}" srcId="{4EB69DE6-064E-C240-8471-4D1431127AAC}" destId="{AFB641E1-CA3F-5E4D-BAE4-032A118419D1}" srcOrd="0" destOrd="0" parTransId="{98FAC306-22B9-9947-AC14-42F64B40A0B2}" sibTransId="{BEA69718-ADBA-0C41-9964-E67115435FFE}"/>
    <dgm:cxn modelId="{95D3B898-3B27-4201-8C06-402222ACA844}" type="presOf" srcId="{6E54CBE7-F8C5-5B4C-BB17-01AD0522702A}" destId="{BC82B820-D0AF-FC4C-9800-9113C0EDFEAD}" srcOrd="0" destOrd="0" presId="urn:microsoft.com/office/officeart/2005/8/layout/pList2"/>
    <dgm:cxn modelId="{9C48B242-CAD1-4DBF-9E1A-985B6BB09207}" type="presOf" srcId="{AFB641E1-CA3F-5E4D-BAE4-032A118419D1}" destId="{C4F1C9ED-B20B-C440-AF3D-66E5EAFD2A39}" srcOrd="0" destOrd="0" presId="urn:microsoft.com/office/officeart/2005/8/layout/pList2"/>
    <dgm:cxn modelId="{4EB04E11-03FE-4EF6-BA6A-1240D732700A}" type="presParOf" srcId="{685CA621-00D4-CA46-8660-A9E39FCEB974}" destId="{3F224CEB-60D0-FC4B-B5B0-12DD8152873F}" srcOrd="0" destOrd="0" presId="urn:microsoft.com/office/officeart/2005/8/layout/pList2"/>
    <dgm:cxn modelId="{A737A6E8-BE73-4C2C-8809-695A4C716A65}" type="presParOf" srcId="{685CA621-00D4-CA46-8660-A9E39FCEB974}" destId="{900BAB1A-1602-1346-BF89-5A7532D9FA14}" srcOrd="1" destOrd="0" presId="urn:microsoft.com/office/officeart/2005/8/layout/pList2"/>
    <dgm:cxn modelId="{2C9DF553-9B2A-466C-9249-DA3815E59E0E}" type="presParOf" srcId="{900BAB1A-1602-1346-BF89-5A7532D9FA14}" destId="{61738C59-823A-234D-930D-42FDE21481B6}" srcOrd="0" destOrd="0" presId="urn:microsoft.com/office/officeart/2005/8/layout/pList2"/>
    <dgm:cxn modelId="{27E61F46-6E8E-4B71-B695-DBB367A0CD3A}" type="presParOf" srcId="{61738C59-823A-234D-930D-42FDE21481B6}" destId="{C4F1C9ED-B20B-C440-AF3D-66E5EAFD2A39}" srcOrd="0" destOrd="0" presId="urn:microsoft.com/office/officeart/2005/8/layout/pList2"/>
    <dgm:cxn modelId="{1DFA5359-1A7B-4A35-BD83-1EF3C9F58FD8}" type="presParOf" srcId="{61738C59-823A-234D-930D-42FDE21481B6}" destId="{E604DA99-18E2-6A4C-BD53-99F7533C75DB}" srcOrd="1" destOrd="0" presId="urn:microsoft.com/office/officeart/2005/8/layout/pList2"/>
    <dgm:cxn modelId="{F9199F58-5F0F-4335-BDD6-39D978031C9B}" type="presParOf" srcId="{61738C59-823A-234D-930D-42FDE21481B6}" destId="{CA479E40-0475-B547-89D6-01AE4FF7AFB5}" srcOrd="2" destOrd="0" presId="urn:microsoft.com/office/officeart/2005/8/layout/pList2"/>
    <dgm:cxn modelId="{C430E37C-58B6-4584-9390-3D16BDBA5A3A}" type="presParOf" srcId="{900BAB1A-1602-1346-BF89-5A7532D9FA14}" destId="{51BFABB2-05E4-EC4D-B1AE-2E08AFC53669}" srcOrd="1" destOrd="0" presId="urn:microsoft.com/office/officeart/2005/8/layout/pList2"/>
    <dgm:cxn modelId="{F0E55EEB-E721-4BAD-8B74-CBF7F0D7BD49}" type="presParOf" srcId="{900BAB1A-1602-1346-BF89-5A7532D9FA14}" destId="{177AAD52-2F20-CE49-841E-6A8914A08368}" srcOrd="2" destOrd="0" presId="urn:microsoft.com/office/officeart/2005/8/layout/pList2"/>
    <dgm:cxn modelId="{755D6DAB-EB2F-4DBF-9FDD-52CE81216BDA}" type="presParOf" srcId="{177AAD52-2F20-CE49-841E-6A8914A08368}" destId="{78F880F3-4A9D-C143-A530-6D70E9B531A6}" srcOrd="0" destOrd="0" presId="urn:microsoft.com/office/officeart/2005/8/layout/pList2"/>
    <dgm:cxn modelId="{16D948B8-CEE6-4335-9C85-7BE89519138A}" type="presParOf" srcId="{177AAD52-2F20-CE49-841E-6A8914A08368}" destId="{8C5BFE57-E105-4542-BE6A-812A13F50C00}" srcOrd="1" destOrd="0" presId="urn:microsoft.com/office/officeart/2005/8/layout/pList2"/>
    <dgm:cxn modelId="{DD174825-2228-4753-8A92-030D83C4AA9D}" type="presParOf" srcId="{177AAD52-2F20-CE49-841E-6A8914A08368}" destId="{2F3C673D-5902-1A49-B60B-5FADEDFBA00E}" srcOrd="2" destOrd="0" presId="urn:microsoft.com/office/officeart/2005/8/layout/pList2"/>
    <dgm:cxn modelId="{EFD6CB3E-0E8B-47BF-AC4B-744813971B3A}" type="presParOf" srcId="{900BAB1A-1602-1346-BF89-5A7532D9FA14}" destId="{6194BEF0-6F8B-084A-9799-096D5935619D}" srcOrd="3" destOrd="0" presId="urn:microsoft.com/office/officeart/2005/8/layout/pList2"/>
    <dgm:cxn modelId="{985FD2B6-9F1D-4AFD-86B0-E919624666BD}" type="presParOf" srcId="{900BAB1A-1602-1346-BF89-5A7532D9FA14}" destId="{86B5BEBB-FF46-8348-A6E6-4EC60634D7B3}" srcOrd="4" destOrd="0" presId="urn:microsoft.com/office/officeart/2005/8/layout/pList2"/>
    <dgm:cxn modelId="{5CD793A8-F3E3-43B8-AC59-56E217F8E6CD}" type="presParOf" srcId="{86B5BEBB-FF46-8348-A6E6-4EC60634D7B3}" destId="{BC82B820-D0AF-FC4C-9800-9113C0EDFEAD}" srcOrd="0" destOrd="0" presId="urn:microsoft.com/office/officeart/2005/8/layout/pList2"/>
    <dgm:cxn modelId="{B4D8FC1B-3E23-4034-A0FB-C6FBE971F8F0}" type="presParOf" srcId="{86B5BEBB-FF46-8348-A6E6-4EC60634D7B3}" destId="{79D56698-3F89-7A41-9718-83DAE5D58C16}" srcOrd="1" destOrd="0" presId="urn:microsoft.com/office/officeart/2005/8/layout/pList2"/>
    <dgm:cxn modelId="{90B312CD-7D99-4FD5-AAC1-42F610D8390A}" type="presParOf" srcId="{86B5BEBB-FF46-8348-A6E6-4EC60634D7B3}" destId="{1ECAE3F6-F405-E645-8855-8779D3831D64}" srcOrd="2" destOrd="0" presId="urn:microsoft.com/office/officeart/2005/8/layout/p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A754DEA-9432-4C96-912D-5C63258D32A1}" type="doc">
      <dgm:prSet loTypeId="urn:microsoft.com/office/officeart/2008/layout/VerticalCurvedList" loCatId="list" qsTypeId="urn:microsoft.com/office/officeart/2005/8/quickstyle/simple1" qsCatId="simple" csTypeId="urn:microsoft.com/office/officeart/2005/8/colors/accent6_2" csCatId="accent6" phldr="1"/>
      <dgm:spPr/>
      <dgm:t>
        <a:bodyPr/>
        <a:lstStyle/>
        <a:p>
          <a:endParaRPr lang="en-US"/>
        </a:p>
      </dgm:t>
    </dgm:pt>
    <dgm:pt modelId="{8B7A2D1F-1B17-41F7-8CFC-0201A351386F}">
      <dgm:prSet phldrT="[Text]"/>
      <dgm:spPr/>
      <dgm:t>
        <a:bodyPr/>
        <a:lstStyle/>
        <a:p>
          <a:r>
            <a:rPr lang="en-US" b="1" dirty="0" smtClean="0">
              <a:latin typeface="Century Schoolbook" panose="02040604050505020304" pitchFamily="18" charset="0"/>
            </a:rPr>
            <a:t>Social Services</a:t>
          </a:r>
          <a:endParaRPr lang="en-US" b="1" dirty="0">
            <a:latin typeface="Century Schoolbook" panose="02040604050505020304" pitchFamily="18" charset="0"/>
          </a:endParaRPr>
        </a:p>
      </dgm:t>
    </dgm:pt>
    <dgm:pt modelId="{9F7A4D6A-CEC1-497A-801B-BDD288AFA7E8}" type="parTrans" cxnId="{3CD4856D-4468-4B0C-9D85-3623A3BD3499}">
      <dgm:prSet/>
      <dgm:spPr/>
      <dgm:t>
        <a:bodyPr/>
        <a:lstStyle/>
        <a:p>
          <a:endParaRPr lang="en-US" b="1"/>
        </a:p>
      </dgm:t>
    </dgm:pt>
    <dgm:pt modelId="{60D2E7BF-5371-4E32-80D5-C69A206756A4}" type="sibTrans" cxnId="{3CD4856D-4468-4B0C-9D85-3623A3BD3499}">
      <dgm:prSet/>
      <dgm:spPr>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dgm:spPr>
      <dgm:t>
        <a:bodyPr/>
        <a:lstStyle/>
        <a:p>
          <a:endParaRPr lang="en-US" b="1"/>
        </a:p>
      </dgm:t>
    </dgm:pt>
    <dgm:pt modelId="{9BFDC68C-5974-4F85-B848-6B1C86470B84}">
      <dgm:prSet phldrT="[Text]"/>
      <dgm:spPr/>
      <dgm:t>
        <a:bodyPr/>
        <a:lstStyle/>
        <a:p>
          <a:r>
            <a:rPr lang="en-US" b="1" dirty="0" smtClean="0">
              <a:latin typeface="Century Schoolbook" panose="02040604050505020304" pitchFamily="18" charset="0"/>
            </a:rPr>
            <a:t>Behavioral</a:t>
          </a:r>
        </a:p>
        <a:p>
          <a:r>
            <a:rPr lang="en-US" b="1" dirty="0" smtClean="0">
              <a:latin typeface="Century Schoolbook" panose="02040604050505020304" pitchFamily="18" charset="0"/>
            </a:rPr>
            <a:t>Healthcare</a:t>
          </a:r>
          <a:endParaRPr lang="en-US" b="1" dirty="0">
            <a:latin typeface="Century Schoolbook" panose="02040604050505020304" pitchFamily="18" charset="0"/>
          </a:endParaRPr>
        </a:p>
      </dgm:t>
    </dgm:pt>
    <dgm:pt modelId="{D87FDF9C-E603-4878-ADE7-3CEA6CA3C8AF}" type="parTrans" cxnId="{91A13D8D-5B96-4A17-9AC7-E1BA313ECB8A}">
      <dgm:prSet/>
      <dgm:spPr/>
      <dgm:t>
        <a:bodyPr/>
        <a:lstStyle/>
        <a:p>
          <a:endParaRPr lang="en-US" b="1"/>
        </a:p>
      </dgm:t>
    </dgm:pt>
    <dgm:pt modelId="{0788B6DE-BA83-4A05-A8B3-D0A22FE046EA}" type="sibTrans" cxnId="{91A13D8D-5B96-4A17-9AC7-E1BA313ECB8A}">
      <dgm:prSet/>
      <dgm:spPr/>
      <dgm:t>
        <a:bodyPr/>
        <a:lstStyle/>
        <a:p>
          <a:endParaRPr lang="en-US" b="1"/>
        </a:p>
      </dgm:t>
    </dgm:pt>
    <dgm:pt modelId="{042666FA-F1FC-443E-8F8B-110D1FD29B2F}">
      <dgm:prSet phldrT="[Text]"/>
      <dgm:spPr/>
      <dgm:t>
        <a:bodyPr/>
        <a:lstStyle/>
        <a:p>
          <a:r>
            <a:rPr lang="en-US" b="1" dirty="0" smtClean="0">
              <a:latin typeface="Century Schoolbook" panose="02040604050505020304" pitchFamily="18" charset="0"/>
            </a:rPr>
            <a:t>Primary Healthcare</a:t>
          </a:r>
          <a:endParaRPr lang="en-US" b="1" dirty="0">
            <a:latin typeface="Century Schoolbook" panose="02040604050505020304" pitchFamily="18" charset="0"/>
          </a:endParaRPr>
        </a:p>
      </dgm:t>
    </dgm:pt>
    <dgm:pt modelId="{061179F2-669C-4FCB-9805-2D644FDF112D}" type="parTrans" cxnId="{857B7D35-4C99-4EB0-94E7-C544583F5CF2}">
      <dgm:prSet/>
      <dgm:spPr/>
      <dgm:t>
        <a:bodyPr/>
        <a:lstStyle/>
        <a:p>
          <a:endParaRPr lang="en-US" b="1"/>
        </a:p>
      </dgm:t>
    </dgm:pt>
    <dgm:pt modelId="{ABF99DFA-E50B-4A5B-8500-0AA6C1DA1536}" type="sibTrans" cxnId="{857B7D35-4C99-4EB0-94E7-C544583F5CF2}">
      <dgm:prSet/>
      <dgm:spPr/>
      <dgm:t>
        <a:bodyPr/>
        <a:lstStyle/>
        <a:p>
          <a:endParaRPr lang="en-US" b="1"/>
        </a:p>
      </dgm:t>
    </dgm:pt>
    <dgm:pt modelId="{CB5DDCE2-F162-4352-9737-3D8811206F52}" type="pres">
      <dgm:prSet presAssocID="{4A754DEA-9432-4C96-912D-5C63258D32A1}" presName="Name0" presStyleCnt="0">
        <dgm:presLayoutVars>
          <dgm:chMax val="7"/>
          <dgm:chPref val="7"/>
          <dgm:dir/>
        </dgm:presLayoutVars>
      </dgm:prSet>
      <dgm:spPr/>
      <dgm:t>
        <a:bodyPr/>
        <a:lstStyle/>
        <a:p>
          <a:endParaRPr lang="en-US"/>
        </a:p>
      </dgm:t>
    </dgm:pt>
    <dgm:pt modelId="{77D8E1C1-4495-459F-A5A3-2C470EDF750B}" type="pres">
      <dgm:prSet presAssocID="{4A754DEA-9432-4C96-912D-5C63258D32A1}" presName="Name1" presStyleCnt="0"/>
      <dgm:spPr/>
    </dgm:pt>
    <dgm:pt modelId="{084C4690-EB9D-47DE-A269-06BA00589BF8}" type="pres">
      <dgm:prSet presAssocID="{4A754DEA-9432-4C96-912D-5C63258D32A1}" presName="cycle" presStyleCnt="0"/>
      <dgm:spPr/>
    </dgm:pt>
    <dgm:pt modelId="{3239EDC4-9797-488D-B550-85BE0F93EDCD}" type="pres">
      <dgm:prSet presAssocID="{4A754DEA-9432-4C96-912D-5C63258D32A1}" presName="srcNode" presStyleLbl="node1" presStyleIdx="0" presStyleCnt="3"/>
      <dgm:spPr/>
    </dgm:pt>
    <dgm:pt modelId="{46C64579-E3B9-4CBA-ADC9-CEF1AC580946}" type="pres">
      <dgm:prSet presAssocID="{4A754DEA-9432-4C96-912D-5C63258D32A1}" presName="conn" presStyleLbl="parChTrans1D2" presStyleIdx="0" presStyleCnt="1"/>
      <dgm:spPr/>
      <dgm:t>
        <a:bodyPr/>
        <a:lstStyle/>
        <a:p>
          <a:endParaRPr lang="en-US"/>
        </a:p>
      </dgm:t>
    </dgm:pt>
    <dgm:pt modelId="{BEF47405-60E9-4968-8AAF-C80ED40673BA}" type="pres">
      <dgm:prSet presAssocID="{4A754DEA-9432-4C96-912D-5C63258D32A1}" presName="extraNode" presStyleLbl="node1" presStyleIdx="0" presStyleCnt="3"/>
      <dgm:spPr/>
    </dgm:pt>
    <dgm:pt modelId="{759BA1AF-E2C1-46B8-AB84-92AD3E8C79BA}" type="pres">
      <dgm:prSet presAssocID="{4A754DEA-9432-4C96-912D-5C63258D32A1}" presName="dstNode" presStyleLbl="node1" presStyleIdx="0" presStyleCnt="3"/>
      <dgm:spPr/>
    </dgm:pt>
    <dgm:pt modelId="{EC820962-4B2B-48F3-A580-7A329C3939C8}" type="pres">
      <dgm:prSet presAssocID="{8B7A2D1F-1B17-41F7-8CFC-0201A351386F}" presName="text_1" presStyleLbl="node1" presStyleIdx="0" presStyleCnt="3">
        <dgm:presLayoutVars>
          <dgm:bulletEnabled val="1"/>
        </dgm:presLayoutVars>
      </dgm:prSet>
      <dgm:spPr/>
      <dgm:t>
        <a:bodyPr/>
        <a:lstStyle/>
        <a:p>
          <a:endParaRPr lang="en-US"/>
        </a:p>
      </dgm:t>
    </dgm:pt>
    <dgm:pt modelId="{10A13EE3-B603-4DDA-A7D9-C23F38753FDD}" type="pres">
      <dgm:prSet presAssocID="{8B7A2D1F-1B17-41F7-8CFC-0201A351386F}" presName="accent_1" presStyleCnt="0"/>
      <dgm:spPr/>
    </dgm:pt>
    <dgm:pt modelId="{82A79C55-7EF8-490E-89C1-ACE7D3D3E393}" type="pres">
      <dgm:prSet presAssocID="{8B7A2D1F-1B17-41F7-8CFC-0201A351386F}" presName="accentRepeatNode" presStyleLbl="solidFgAcc1" presStyleIdx="0" presStyleCnt="3"/>
      <dgm:spPr>
        <a:blipFill dpi="0"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pt>
    <dgm:pt modelId="{718B27FB-1D25-46E6-8642-39B0AF39F1DB}" type="pres">
      <dgm:prSet presAssocID="{9BFDC68C-5974-4F85-B848-6B1C86470B84}" presName="text_2" presStyleLbl="node1" presStyleIdx="1" presStyleCnt="3">
        <dgm:presLayoutVars>
          <dgm:bulletEnabled val="1"/>
        </dgm:presLayoutVars>
      </dgm:prSet>
      <dgm:spPr/>
      <dgm:t>
        <a:bodyPr/>
        <a:lstStyle/>
        <a:p>
          <a:endParaRPr lang="en-US"/>
        </a:p>
      </dgm:t>
    </dgm:pt>
    <dgm:pt modelId="{9E295A71-AE33-4C1B-B980-90DC94EFBD68}" type="pres">
      <dgm:prSet presAssocID="{9BFDC68C-5974-4F85-B848-6B1C86470B84}" presName="accent_2" presStyleCnt="0"/>
      <dgm:spPr/>
    </dgm:pt>
    <dgm:pt modelId="{7E158A11-C598-4295-8061-FD4CEEFE9813}" type="pres">
      <dgm:prSet presAssocID="{9BFDC68C-5974-4F85-B848-6B1C86470B84}" presName="accentRepeatNode" presStyleLbl="solidFgAcc1" presStyleIdx="1" presStyleCnt="3"/>
      <dgm:spPr>
        <a:blipFill dpi="0" rotWithShape="0">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pt>
    <dgm:pt modelId="{7E3B62F7-73AC-461A-B212-52E35817AA35}" type="pres">
      <dgm:prSet presAssocID="{042666FA-F1FC-443E-8F8B-110D1FD29B2F}" presName="text_3" presStyleLbl="node1" presStyleIdx="2" presStyleCnt="3">
        <dgm:presLayoutVars>
          <dgm:bulletEnabled val="1"/>
        </dgm:presLayoutVars>
      </dgm:prSet>
      <dgm:spPr/>
      <dgm:t>
        <a:bodyPr/>
        <a:lstStyle/>
        <a:p>
          <a:endParaRPr lang="en-US"/>
        </a:p>
      </dgm:t>
    </dgm:pt>
    <dgm:pt modelId="{750562AC-CA39-449B-8938-AAFF5162BD98}" type="pres">
      <dgm:prSet presAssocID="{042666FA-F1FC-443E-8F8B-110D1FD29B2F}" presName="accent_3" presStyleCnt="0"/>
      <dgm:spPr/>
    </dgm:pt>
    <dgm:pt modelId="{3B47B662-05AF-4FB6-ADB3-1F242CBDB40A}" type="pres">
      <dgm:prSet presAssocID="{042666FA-F1FC-443E-8F8B-110D1FD29B2F}" presName="accentRepeatNode" presStyleLbl="solidFgAcc1" presStyleIdx="2" presStyleCnt="3"/>
      <dgm:spPr>
        <a:blipFill dpi="0" rotWithShape="0">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pt>
  </dgm:ptLst>
  <dgm:cxnLst>
    <dgm:cxn modelId="{3CD4856D-4468-4B0C-9D85-3623A3BD3499}" srcId="{4A754DEA-9432-4C96-912D-5C63258D32A1}" destId="{8B7A2D1F-1B17-41F7-8CFC-0201A351386F}" srcOrd="0" destOrd="0" parTransId="{9F7A4D6A-CEC1-497A-801B-BDD288AFA7E8}" sibTransId="{60D2E7BF-5371-4E32-80D5-C69A206756A4}"/>
    <dgm:cxn modelId="{EFC36E0D-E55D-4B90-9359-7F38127914E3}" type="presOf" srcId="{60D2E7BF-5371-4E32-80D5-C69A206756A4}" destId="{46C64579-E3B9-4CBA-ADC9-CEF1AC580946}" srcOrd="0" destOrd="0" presId="urn:microsoft.com/office/officeart/2008/layout/VerticalCurvedList"/>
    <dgm:cxn modelId="{857B7D35-4C99-4EB0-94E7-C544583F5CF2}" srcId="{4A754DEA-9432-4C96-912D-5C63258D32A1}" destId="{042666FA-F1FC-443E-8F8B-110D1FD29B2F}" srcOrd="2" destOrd="0" parTransId="{061179F2-669C-4FCB-9805-2D644FDF112D}" sibTransId="{ABF99DFA-E50B-4A5B-8500-0AA6C1DA1536}"/>
    <dgm:cxn modelId="{0E9DD25E-8A37-495A-A24F-ABD445B66226}" type="presOf" srcId="{4A754DEA-9432-4C96-912D-5C63258D32A1}" destId="{CB5DDCE2-F162-4352-9737-3D8811206F52}" srcOrd="0" destOrd="0" presId="urn:microsoft.com/office/officeart/2008/layout/VerticalCurvedList"/>
    <dgm:cxn modelId="{BF6B1A5A-55AB-4DD2-A703-E04F06E6E152}" type="presOf" srcId="{8B7A2D1F-1B17-41F7-8CFC-0201A351386F}" destId="{EC820962-4B2B-48F3-A580-7A329C3939C8}" srcOrd="0" destOrd="0" presId="urn:microsoft.com/office/officeart/2008/layout/VerticalCurvedList"/>
    <dgm:cxn modelId="{33979BC5-14CF-403B-B2C2-B9F65BB7DC4E}" type="presOf" srcId="{9BFDC68C-5974-4F85-B848-6B1C86470B84}" destId="{718B27FB-1D25-46E6-8642-39B0AF39F1DB}" srcOrd="0" destOrd="0" presId="urn:microsoft.com/office/officeart/2008/layout/VerticalCurvedList"/>
    <dgm:cxn modelId="{4184DD27-23D8-4A1E-AE74-9176283C9953}" type="presOf" srcId="{042666FA-F1FC-443E-8F8B-110D1FD29B2F}" destId="{7E3B62F7-73AC-461A-B212-52E35817AA35}" srcOrd="0" destOrd="0" presId="urn:microsoft.com/office/officeart/2008/layout/VerticalCurvedList"/>
    <dgm:cxn modelId="{91A13D8D-5B96-4A17-9AC7-E1BA313ECB8A}" srcId="{4A754DEA-9432-4C96-912D-5C63258D32A1}" destId="{9BFDC68C-5974-4F85-B848-6B1C86470B84}" srcOrd="1" destOrd="0" parTransId="{D87FDF9C-E603-4878-ADE7-3CEA6CA3C8AF}" sibTransId="{0788B6DE-BA83-4A05-A8B3-D0A22FE046EA}"/>
    <dgm:cxn modelId="{A8C5EAFB-C955-4C04-A7EC-3A067526BCB6}" type="presParOf" srcId="{CB5DDCE2-F162-4352-9737-3D8811206F52}" destId="{77D8E1C1-4495-459F-A5A3-2C470EDF750B}" srcOrd="0" destOrd="0" presId="urn:microsoft.com/office/officeart/2008/layout/VerticalCurvedList"/>
    <dgm:cxn modelId="{20DA9D77-D8EF-4BAC-8307-10D0FB00C71D}" type="presParOf" srcId="{77D8E1C1-4495-459F-A5A3-2C470EDF750B}" destId="{084C4690-EB9D-47DE-A269-06BA00589BF8}" srcOrd="0" destOrd="0" presId="urn:microsoft.com/office/officeart/2008/layout/VerticalCurvedList"/>
    <dgm:cxn modelId="{1F86660B-7149-4758-B79E-1984ACCFD1FA}" type="presParOf" srcId="{084C4690-EB9D-47DE-A269-06BA00589BF8}" destId="{3239EDC4-9797-488D-B550-85BE0F93EDCD}" srcOrd="0" destOrd="0" presId="urn:microsoft.com/office/officeart/2008/layout/VerticalCurvedList"/>
    <dgm:cxn modelId="{6DDADF4D-9570-463D-A993-9E36AFBD99EF}" type="presParOf" srcId="{084C4690-EB9D-47DE-A269-06BA00589BF8}" destId="{46C64579-E3B9-4CBA-ADC9-CEF1AC580946}" srcOrd="1" destOrd="0" presId="urn:microsoft.com/office/officeart/2008/layout/VerticalCurvedList"/>
    <dgm:cxn modelId="{6201331F-9FEE-4555-8FF9-E5CD99988108}" type="presParOf" srcId="{084C4690-EB9D-47DE-A269-06BA00589BF8}" destId="{BEF47405-60E9-4968-8AAF-C80ED40673BA}" srcOrd="2" destOrd="0" presId="urn:microsoft.com/office/officeart/2008/layout/VerticalCurvedList"/>
    <dgm:cxn modelId="{4FE3D147-72E7-40A6-BB42-66EC9D34C1FE}" type="presParOf" srcId="{084C4690-EB9D-47DE-A269-06BA00589BF8}" destId="{759BA1AF-E2C1-46B8-AB84-92AD3E8C79BA}" srcOrd="3" destOrd="0" presId="urn:microsoft.com/office/officeart/2008/layout/VerticalCurvedList"/>
    <dgm:cxn modelId="{E7C6F992-6F2D-48AC-9AE9-63B700D3CDF6}" type="presParOf" srcId="{77D8E1C1-4495-459F-A5A3-2C470EDF750B}" destId="{EC820962-4B2B-48F3-A580-7A329C3939C8}" srcOrd="1" destOrd="0" presId="urn:microsoft.com/office/officeart/2008/layout/VerticalCurvedList"/>
    <dgm:cxn modelId="{42BA75B1-E428-4D22-A23A-5D5F591B1671}" type="presParOf" srcId="{77D8E1C1-4495-459F-A5A3-2C470EDF750B}" destId="{10A13EE3-B603-4DDA-A7D9-C23F38753FDD}" srcOrd="2" destOrd="0" presId="urn:microsoft.com/office/officeart/2008/layout/VerticalCurvedList"/>
    <dgm:cxn modelId="{9985E752-D809-46C6-8A28-4287466CFD30}" type="presParOf" srcId="{10A13EE3-B603-4DDA-A7D9-C23F38753FDD}" destId="{82A79C55-7EF8-490E-89C1-ACE7D3D3E393}" srcOrd="0" destOrd="0" presId="urn:microsoft.com/office/officeart/2008/layout/VerticalCurvedList"/>
    <dgm:cxn modelId="{B8E94977-BD80-486E-970A-9590B0059233}" type="presParOf" srcId="{77D8E1C1-4495-459F-A5A3-2C470EDF750B}" destId="{718B27FB-1D25-46E6-8642-39B0AF39F1DB}" srcOrd="3" destOrd="0" presId="urn:microsoft.com/office/officeart/2008/layout/VerticalCurvedList"/>
    <dgm:cxn modelId="{5F9BC25A-21DC-4F7A-B751-E681639FAF61}" type="presParOf" srcId="{77D8E1C1-4495-459F-A5A3-2C470EDF750B}" destId="{9E295A71-AE33-4C1B-B980-90DC94EFBD68}" srcOrd="4" destOrd="0" presId="urn:microsoft.com/office/officeart/2008/layout/VerticalCurvedList"/>
    <dgm:cxn modelId="{87D6A346-60FE-4AAF-9415-B61CDCF37F42}" type="presParOf" srcId="{9E295A71-AE33-4C1B-B980-90DC94EFBD68}" destId="{7E158A11-C598-4295-8061-FD4CEEFE9813}" srcOrd="0" destOrd="0" presId="urn:microsoft.com/office/officeart/2008/layout/VerticalCurvedList"/>
    <dgm:cxn modelId="{36F80BF0-6536-45AE-8DCF-FD5C71408CC7}" type="presParOf" srcId="{77D8E1C1-4495-459F-A5A3-2C470EDF750B}" destId="{7E3B62F7-73AC-461A-B212-52E35817AA35}" srcOrd="5" destOrd="0" presId="urn:microsoft.com/office/officeart/2008/layout/VerticalCurvedList"/>
    <dgm:cxn modelId="{00F47247-79C5-4A7F-AB14-9EA9BDF15951}" type="presParOf" srcId="{77D8E1C1-4495-459F-A5A3-2C470EDF750B}" destId="{750562AC-CA39-449B-8938-AAFF5162BD98}" srcOrd="6" destOrd="0" presId="urn:microsoft.com/office/officeart/2008/layout/VerticalCurvedList"/>
    <dgm:cxn modelId="{8C3035D9-365E-4F95-8977-11FD0AF4ABFF}" type="presParOf" srcId="{750562AC-CA39-449B-8938-AAFF5162BD98}" destId="{3B47B662-05AF-4FB6-ADB3-1F242CBDB40A}"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7A43ED-95B5-4281-B737-57BF7C16EBB4}" type="doc">
      <dgm:prSet loTypeId="urn:microsoft.com/office/officeart/2005/8/layout/process5" loCatId="process" qsTypeId="urn:microsoft.com/office/officeart/2005/8/quickstyle/simple1" qsCatId="simple" csTypeId="urn:microsoft.com/office/officeart/2005/8/colors/colorful3" csCatId="colorful" phldr="1"/>
      <dgm:spPr/>
      <dgm:t>
        <a:bodyPr/>
        <a:lstStyle/>
        <a:p>
          <a:endParaRPr lang="en-US"/>
        </a:p>
      </dgm:t>
    </dgm:pt>
    <dgm:pt modelId="{6D1EE5DA-1E51-444F-9CF9-D7CD0BA6EB7D}">
      <dgm:prSet phldrT="[Text]"/>
      <dgm:spPr>
        <a:xfrm>
          <a:off x="7567" y="997128"/>
          <a:ext cx="2261963" cy="1357178"/>
        </a:xfr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City HHS – </a:t>
          </a:r>
        </a:p>
        <a:p>
          <a:r>
            <a:rPr lang="en-US" b="1" dirty="0" smtClean="0">
              <a:solidFill>
                <a:sysClr val="window" lastClr="FFFFFF"/>
              </a:solidFill>
              <a:latin typeface="Calibri"/>
              <a:ea typeface="+mn-ea"/>
              <a:cs typeface="+mn-cs"/>
            </a:rPr>
            <a:t>$6M 1115 Medicaid Waiver</a:t>
          </a:r>
          <a:endParaRPr lang="en-US" b="1" dirty="0">
            <a:solidFill>
              <a:sysClr val="window" lastClr="FFFFFF"/>
            </a:solidFill>
            <a:latin typeface="Calibri"/>
            <a:ea typeface="+mn-ea"/>
            <a:cs typeface="+mn-cs"/>
          </a:endParaRPr>
        </a:p>
      </dgm:t>
    </dgm:pt>
    <dgm:pt modelId="{7279CA3B-0AF0-45F0-8302-D05394C75A25}" type="parTrans" cxnId="{02BD83D6-6510-41D4-B2F7-B87C3A964D2A}">
      <dgm:prSet/>
      <dgm:spPr/>
      <dgm:t>
        <a:bodyPr/>
        <a:lstStyle/>
        <a:p>
          <a:endParaRPr lang="en-US"/>
        </a:p>
      </dgm:t>
    </dgm:pt>
    <dgm:pt modelId="{09BCBB61-CB46-4BEF-9918-FBCD48F0B4E7}" type="sibTrans" cxnId="{02BD83D6-6510-41D4-B2F7-B87C3A964D2A}">
      <dgm:prSet/>
      <dgm:spPr>
        <a:xfrm>
          <a:off x="2468584" y="1395234"/>
          <a:ext cx="479536" cy="560967"/>
        </a:xfrm>
        <a:solidFill>
          <a:srgbClr val="9BBB59">
            <a:hueOff val="0"/>
            <a:satOff val="0"/>
            <a:lumOff val="0"/>
            <a:alphaOff val="0"/>
          </a:srgbClr>
        </a:solidFill>
        <a:ln>
          <a:noFill/>
        </a:ln>
        <a:effectLst/>
      </dgm:spPr>
      <dgm:t>
        <a:bodyPr/>
        <a:lstStyle/>
        <a:p>
          <a:endParaRPr lang="en-US">
            <a:solidFill>
              <a:sysClr val="window" lastClr="FFFFFF"/>
            </a:solidFill>
            <a:latin typeface="Calibri"/>
            <a:ea typeface="+mn-ea"/>
            <a:cs typeface="+mn-cs"/>
          </a:endParaRPr>
        </a:p>
      </dgm:t>
    </dgm:pt>
    <dgm:pt modelId="{70AD7D2F-1CC2-465B-8EC8-EF223BEF3F7A}">
      <dgm:prSet phldrT="[Text]"/>
      <dgm:spPr>
        <a:xfrm>
          <a:off x="3174317" y="997128"/>
          <a:ext cx="2261963" cy="1357178"/>
        </a:xfrm>
        <a:solidFill>
          <a:srgbClr val="9BBB59">
            <a:hueOff val="2250053"/>
            <a:satOff val="-3376"/>
            <a:lumOff val="-549"/>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Seeds Creation of  Integrated Care Teams</a:t>
          </a:r>
          <a:endParaRPr lang="en-US" b="1" dirty="0">
            <a:solidFill>
              <a:sysClr val="window" lastClr="FFFFFF"/>
            </a:solidFill>
            <a:latin typeface="Calibri"/>
            <a:ea typeface="+mn-ea"/>
            <a:cs typeface="+mn-cs"/>
          </a:endParaRPr>
        </a:p>
      </dgm:t>
    </dgm:pt>
    <dgm:pt modelId="{42155814-5A3C-42E6-A3EA-122E7D15C683}" type="parTrans" cxnId="{97BC552C-9F26-405A-84B1-C1E50A003DED}">
      <dgm:prSet/>
      <dgm:spPr/>
      <dgm:t>
        <a:bodyPr/>
        <a:lstStyle/>
        <a:p>
          <a:endParaRPr lang="en-US"/>
        </a:p>
      </dgm:t>
    </dgm:pt>
    <dgm:pt modelId="{EB720B76-89C5-453C-840B-D68460EDE98A}" type="sibTrans" cxnId="{97BC552C-9F26-405A-84B1-C1E50A003DED}">
      <dgm:prSet/>
      <dgm:spPr>
        <a:xfrm>
          <a:off x="5635334" y="1395234"/>
          <a:ext cx="479536" cy="560967"/>
        </a:xfrm>
        <a:solidFill>
          <a:srgbClr val="9BBB59">
            <a:hueOff val="2812566"/>
            <a:satOff val="-4220"/>
            <a:lumOff val="-686"/>
            <a:alphaOff val="0"/>
          </a:srgbClr>
        </a:solidFill>
        <a:ln>
          <a:noFill/>
        </a:ln>
        <a:effectLst/>
      </dgm:spPr>
      <dgm:t>
        <a:bodyPr/>
        <a:lstStyle/>
        <a:p>
          <a:endParaRPr lang="en-US">
            <a:solidFill>
              <a:sysClr val="window" lastClr="FFFFFF"/>
            </a:solidFill>
            <a:latin typeface="Calibri"/>
            <a:ea typeface="+mn-ea"/>
            <a:cs typeface="+mn-cs"/>
          </a:endParaRPr>
        </a:p>
      </dgm:t>
    </dgm:pt>
    <dgm:pt modelId="{43D90F7F-7973-4553-BE65-CB0CDB22D403}">
      <dgm:prSet phldrT="[Text]"/>
      <dgm:spPr>
        <a:xfrm>
          <a:off x="6341067" y="997128"/>
          <a:ext cx="2261963" cy="1357178"/>
        </a:xfrm>
        <a:solidFill>
          <a:srgbClr val="9BBB59">
            <a:hueOff val="4500106"/>
            <a:satOff val="-6752"/>
            <a:lumOff val="-1098"/>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FQHCs learn to bill Medicaid, Insurance and other sources</a:t>
          </a:r>
          <a:endParaRPr lang="en-US" b="1" dirty="0">
            <a:solidFill>
              <a:sysClr val="window" lastClr="FFFFFF"/>
            </a:solidFill>
            <a:latin typeface="Calibri"/>
            <a:ea typeface="+mn-ea"/>
            <a:cs typeface="+mn-cs"/>
          </a:endParaRPr>
        </a:p>
      </dgm:t>
    </dgm:pt>
    <dgm:pt modelId="{C27F71F6-DC7D-4173-9191-CE41670DEA42}" type="parTrans" cxnId="{36EAD06D-0EE7-4051-B1EA-144F2982DC07}">
      <dgm:prSet/>
      <dgm:spPr/>
      <dgm:t>
        <a:bodyPr/>
        <a:lstStyle/>
        <a:p>
          <a:endParaRPr lang="en-US"/>
        </a:p>
      </dgm:t>
    </dgm:pt>
    <dgm:pt modelId="{7B080E89-59AB-43D6-B83B-64F30CF24970}" type="sibTrans" cxnId="{36EAD06D-0EE7-4051-B1EA-144F2982DC07}">
      <dgm:prSet/>
      <dgm:spPr>
        <a:xfrm rot="5400000">
          <a:off x="7232280" y="2512644"/>
          <a:ext cx="479536" cy="560967"/>
        </a:xfrm>
        <a:solidFill>
          <a:srgbClr val="9BBB59">
            <a:hueOff val="5625132"/>
            <a:satOff val="-8440"/>
            <a:lumOff val="-1373"/>
            <a:alphaOff val="0"/>
          </a:srgbClr>
        </a:solidFill>
        <a:ln>
          <a:noFill/>
        </a:ln>
        <a:effectLst/>
      </dgm:spPr>
      <dgm:t>
        <a:bodyPr/>
        <a:lstStyle/>
        <a:p>
          <a:endParaRPr lang="en-US">
            <a:solidFill>
              <a:sysClr val="window" lastClr="FFFFFF"/>
            </a:solidFill>
            <a:latin typeface="Calibri"/>
            <a:ea typeface="+mn-ea"/>
            <a:cs typeface="+mn-cs"/>
          </a:endParaRPr>
        </a:p>
      </dgm:t>
    </dgm:pt>
    <dgm:pt modelId="{5AED1A35-EDA6-44B4-AC48-BCCD9C393CD5}">
      <dgm:prSet phldrT="[Text]"/>
      <dgm:spPr>
        <a:xfrm>
          <a:off x="6341067" y="3259092"/>
          <a:ext cx="2261963" cy="1357178"/>
        </a:xfrm>
        <a:solidFill>
          <a:srgbClr val="9BBB59">
            <a:hueOff val="6750158"/>
            <a:satOff val="-10128"/>
            <a:lumOff val="-1647"/>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Use 1115 Medicaid Waiver funds to cover the funding gap</a:t>
          </a:r>
          <a:endParaRPr lang="en-US" b="1" dirty="0">
            <a:solidFill>
              <a:sysClr val="window" lastClr="FFFFFF"/>
            </a:solidFill>
            <a:latin typeface="Calibri"/>
            <a:ea typeface="+mn-ea"/>
            <a:cs typeface="+mn-cs"/>
          </a:endParaRPr>
        </a:p>
      </dgm:t>
    </dgm:pt>
    <dgm:pt modelId="{8ED3EC22-64A0-4708-969C-1B3A3498640D}" type="parTrans" cxnId="{4D75F369-107F-4423-989E-6087BE53B19F}">
      <dgm:prSet/>
      <dgm:spPr/>
      <dgm:t>
        <a:bodyPr/>
        <a:lstStyle/>
        <a:p>
          <a:endParaRPr lang="en-US"/>
        </a:p>
      </dgm:t>
    </dgm:pt>
    <dgm:pt modelId="{95F2F7FC-B59C-4A2C-A79D-178CBC712ACB}" type="sibTrans" cxnId="{4D75F369-107F-4423-989E-6087BE53B19F}">
      <dgm:prSet/>
      <dgm:spPr>
        <a:xfrm rot="10800000">
          <a:off x="5662477" y="3657198"/>
          <a:ext cx="479536" cy="560967"/>
        </a:xfrm>
        <a:solidFill>
          <a:srgbClr val="9BBB59">
            <a:hueOff val="8437698"/>
            <a:satOff val="-12660"/>
            <a:lumOff val="-2059"/>
            <a:alphaOff val="0"/>
          </a:srgbClr>
        </a:solidFill>
        <a:ln>
          <a:noFill/>
        </a:ln>
        <a:effectLst/>
      </dgm:spPr>
      <dgm:t>
        <a:bodyPr/>
        <a:lstStyle/>
        <a:p>
          <a:endParaRPr lang="en-US">
            <a:solidFill>
              <a:sysClr val="window" lastClr="FFFFFF"/>
            </a:solidFill>
            <a:latin typeface="Calibri"/>
            <a:ea typeface="+mn-ea"/>
            <a:cs typeface="+mn-cs"/>
          </a:endParaRPr>
        </a:p>
      </dgm:t>
    </dgm:pt>
    <dgm:pt modelId="{DBD24B5F-2962-4E68-B8D3-648679EFDEFD}">
      <dgm:prSet phldrT="[Text]"/>
      <dgm:spPr>
        <a:xfrm>
          <a:off x="7567" y="3259092"/>
          <a:ext cx="2261963" cy="1357178"/>
        </a:xfrm>
        <a:solidFill>
          <a:srgbClr val="9BBB59">
            <a:hueOff val="11250264"/>
            <a:satOff val="-16880"/>
            <a:lumOff val="-2745"/>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Repurpose public/private service funding to  create permanent payer source to fill modest gap</a:t>
          </a:r>
          <a:endParaRPr lang="en-US" b="1" dirty="0">
            <a:solidFill>
              <a:sysClr val="window" lastClr="FFFFFF"/>
            </a:solidFill>
            <a:latin typeface="Calibri"/>
            <a:ea typeface="+mn-ea"/>
            <a:cs typeface="+mn-cs"/>
          </a:endParaRPr>
        </a:p>
      </dgm:t>
    </dgm:pt>
    <dgm:pt modelId="{51A5CEEB-ED7F-42A3-9B57-60F00BC15084}" type="parTrans" cxnId="{4BF13C66-9AE7-4C3A-B633-8AE5BA615BA5}">
      <dgm:prSet/>
      <dgm:spPr/>
      <dgm:t>
        <a:bodyPr/>
        <a:lstStyle/>
        <a:p>
          <a:endParaRPr lang="en-US"/>
        </a:p>
      </dgm:t>
    </dgm:pt>
    <dgm:pt modelId="{B52324AD-228E-45F8-9414-58E22F3A3E3B}" type="sibTrans" cxnId="{4BF13C66-9AE7-4C3A-B633-8AE5BA615BA5}">
      <dgm:prSet/>
      <dgm:spPr/>
      <dgm:t>
        <a:bodyPr/>
        <a:lstStyle/>
        <a:p>
          <a:endParaRPr lang="en-US"/>
        </a:p>
      </dgm:t>
    </dgm:pt>
    <dgm:pt modelId="{432B4266-D9A2-4A43-ABE6-8ADCC42007DA}">
      <dgm:prSet phldrT="[Text]"/>
      <dgm:spPr>
        <a:xfrm>
          <a:off x="3174317" y="3259092"/>
          <a:ext cx="2261963" cy="1357178"/>
        </a:xfrm>
        <a:solidFill>
          <a:srgbClr val="9BBB59">
            <a:hueOff val="9000211"/>
            <a:satOff val="-13504"/>
            <a:lumOff val="-2196"/>
            <a:alphaOff val="0"/>
          </a:srgbClr>
        </a:solidFill>
        <a:ln w="25400" cap="flat" cmpd="sng" algn="ctr">
          <a:solidFill>
            <a:sysClr val="window" lastClr="FFFFFF">
              <a:hueOff val="0"/>
              <a:satOff val="0"/>
              <a:lumOff val="0"/>
              <a:alphaOff val="0"/>
            </a:sysClr>
          </a:solidFill>
          <a:prstDash val="solid"/>
        </a:ln>
        <a:effectLst/>
      </dgm:spPr>
      <dgm:t>
        <a:bodyPr/>
        <a:lstStyle/>
        <a:p>
          <a:r>
            <a:rPr lang="en-US" b="1" dirty="0" smtClean="0">
              <a:solidFill>
                <a:sysClr val="window" lastClr="FFFFFF"/>
              </a:solidFill>
              <a:latin typeface="Calibri"/>
              <a:ea typeface="+mn-ea"/>
              <a:cs typeface="+mn-cs"/>
            </a:rPr>
            <a:t>Entice Managed Care to fund non-covered services</a:t>
          </a:r>
          <a:endParaRPr lang="en-US" b="1" dirty="0">
            <a:solidFill>
              <a:sysClr val="window" lastClr="FFFFFF"/>
            </a:solidFill>
            <a:latin typeface="Calibri"/>
            <a:ea typeface="+mn-ea"/>
            <a:cs typeface="+mn-cs"/>
          </a:endParaRPr>
        </a:p>
      </dgm:t>
    </dgm:pt>
    <dgm:pt modelId="{50198777-0BD9-490F-83D0-4A63AFD1305C}" type="parTrans" cxnId="{F8A8CF44-371A-4DB6-B850-B1D413D82E40}">
      <dgm:prSet/>
      <dgm:spPr/>
      <dgm:t>
        <a:bodyPr/>
        <a:lstStyle/>
        <a:p>
          <a:endParaRPr lang="en-US"/>
        </a:p>
      </dgm:t>
    </dgm:pt>
    <dgm:pt modelId="{C01FCE90-C56C-48BE-8122-86062E35C2CB}" type="sibTrans" cxnId="{F8A8CF44-371A-4DB6-B850-B1D413D82E40}">
      <dgm:prSet/>
      <dgm:spPr>
        <a:xfrm rot="10800000">
          <a:off x="2495728" y="3657198"/>
          <a:ext cx="479536" cy="560967"/>
        </a:xfrm>
        <a:solidFill>
          <a:srgbClr val="9BBB59">
            <a:hueOff val="11250264"/>
            <a:satOff val="-16880"/>
            <a:lumOff val="-2745"/>
            <a:alphaOff val="0"/>
          </a:srgbClr>
        </a:solidFill>
        <a:ln>
          <a:noFill/>
        </a:ln>
        <a:effectLst/>
      </dgm:spPr>
      <dgm:t>
        <a:bodyPr/>
        <a:lstStyle/>
        <a:p>
          <a:endParaRPr lang="en-US">
            <a:solidFill>
              <a:sysClr val="window" lastClr="FFFFFF"/>
            </a:solidFill>
            <a:latin typeface="Calibri"/>
            <a:ea typeface="+mn-ea"/>
            <a:cs typeface="+mn-cs"/>
          </a:endParaRPr>
        </a:p>
      </dgm:t>
    </dgm:pt>
    <dgm:pt modelId="{5929C5E9-1D13-463F-AD5F-AE47C230DB05}" type="pres">
      <dgm:prSet presAssocID="{907A43ED-95B5-4281-B737-57BF7C16EBB4}" presName="diagram" presStyleCnt="0">
        <dgm:presLayoutVars>
          <dgm:dir/>
          <dgm:resizeHandles val="exact"/>
        </dgm:presLayoutVars>
      </dgm:prSet>
      <dgm:spPr/>
      <dgm:t>
        <a:bodyPr/>
        <a:lstStyle/>
        <a:p>
          <a:endParaRPr lang="en-US"/>
        </a:p>
      </dgm:t>
    </dgm:pt>
    <dgm:pt modelId="{EE7E17ED-9E47-43D7-8EF5-750E62F04F57}" type="pres">
      <dgm:prSet presAssocID="{6D1EE5DA-1E51-444F-9CF9-D7CD0BA6EB7D}" presName="node" presStyleLbl="node1" presStyleIdx="0" presStyleCnt="6">
        <dgm:presLayoutVars>
          <dgm:bulletEnabled val="1"/>
        </dgm:presLayoutVars>
      </dgm:prSet>
      <dgm:spPr>
        <a:prstGeom prst="roundRect">
          <a:avLst>
            <a:gd name="adj" fmla="val 10000"/>
          </a:avLst>
        </a:prstGeom>
      </dgm:spPr>
      <dgm:t>
        <a:bodyPr/>
        <a:lstStyle/>
        <a:p>
          <a:endParaRPr lang="en-US"/>
        </a:p>
      </dgm:t>
    </dgm:pt>
    <dgm:pt modelId="{1B818DDE-7A6F-4E90-B7A2-AABE850B7477}" type="pres">
      <dgm:prSet presAssocID="{09BCBB61-CB46-4BEF-9918-FBCD48F0B4E7}" presName="sibTrans" presStyleLbl="sibTrans2D1" presStyleIdx="0" presStyleCnt="5"/>
      <dgm:spPr>
        <a:prstGeom prst="rightArrow">
          <a:avLst>
            <a:gd name="adj1" fmla="val 60000"/>
            <a:gd name="adj2" fmla="val 50000"/>
          </a:avLst>
        </a:prstGeom>
      </dgm:spPr>
      <dgm:t>
        <a:bodyPr/>
        <a:lstStyle/>
        <a:p>
          <a:endParaRPr lang="en-US"/>
        </a:p>
      </dgm:t>
    </dgm:pt>
    <dgm:pt modelId="{B07B3938-0107-4B3D-9E45-50C96FB6F1B1}" type="pres">
      <dgm:prSet presAssocID="{09BCBB61-CB46-4BEF-9918-FBCD48F0B4E7}" presName="connectorText" presStyleLbl="sibTrans2D1" presStyleIdx="0" presStyleCnt="5"/>
      <dgm:spPr/>
      <dgm:t>
        <a:bodyPr/>
        <a:lstStyle/>
        <a:p>
          <a:endParaRPr lang="en-US"/>
        </a:p>
      </dgm:t>
    </dgm:pt>
    <dgm:pt modelId="{CB010F13-55C7-4A1F-A6F7-ADDC28E9C9C6}" type="pres">
      <dgm:prSet presAssocID="{70AD7D2F-1CC2-465B-8EC8-EF223BEF3F7A}" presName="node" presStyleLbl="node1" presStyleIdx="1" presStyleCnt="6">
        <dgm:presLayoutVars>
          <dgm:bulletEnabled val="1"/>
        </dgm:presLayoutVars>
      </dgm:prSet>
      <dgm:spPr>
        <a:prstGeom prst="roundRect">
          <a:avLst>
            <a:gd name="adj" fmla="val 10000"/>
          </a:avLst>
        </a:prstGeom>
      </dgm:spPr>
      <dgm:t>
        <a:bodyPr/>
        <a:lstStyle/>
        <a:p>
          <a:endParaRPr lang="en-US"/>
        </a:p>
      </dgm:t>
    </dgm:pt>
    <dgm:pt modelId="{EE5FD477-9140-4378-B943-6C1D88F2869F}" type="pres">
      <dgm:prSet presAssocID="{EB720B76-89C5-453C-840B-D68460EDE98A}" presName="sibTrans" presStyleLbl="sibTrans2D1" presStyleIdx="1" presStyleCnt="5"/>
      <dgm:spPr>
        <a:prstGeom prst="rightArrow">
          <a:avLst>
            <a:gd name="adj1" fmla="val 60000"/>
            <a:gd name="adj2" fmla="val 50000"/>
          </a:avLst>
        </a:prstGeom>
      </dgm:spPr>
      <dgm:t>
        <a:bodyPr/>
        <a:lstStyle/>
        <a:p>
          <a:endParaRPr lang="en-US"/>
        </a:p>
      </dgm:t>
    </dgm:pt>
    <dgm:pt modelId="{DD05A744-4D52-4605-B2EF-8404F6ADF4D0}" type="pres">
      <dgm:prSet presAssocID="{EB720B76-89C5-453C-840B-D68460EDE98A}" presName="connectorText" presStyleLbl="sibTrans2D1" presStyleIdx="1" presStyleCnt="5"/>
      <dgm:spPr/>
      <dgm:t>
        <a:bodyPr/>
        <a:lstStyle/>
        <a:p>
          <a:endParaRPr lang="en-US"/>
        </a:p>
      </dgm:t>
    </dgm:pt>
    <dgm:pt modelId="{29F05B4D-69E3-4348-B347-36EEF4E669F1}" type="pres">
      <dgm:prSet presAssocID="{43D90F7F-7973-4553-BE65-CB0CDB22D403}" presName="node" presStyleLbl="node1" presStyleIdx="2" presStyleCnt="6">
        <dgm:presLayoutVars>
          <dgm:bulletEnabled val="1"/>
        </dgm:presLayoutVars>
      </dgm:prSet>
      <dgm:spPr>
        <a:prstGeom prst="roundRect">
          <a:avLst>
            <a:gd name="adj" fmla="val 10000"/>
          </a:avLst>
        </a:prstGeom>
      </dgm:spPr>
      <dgm:t>
        <a:bodyPr/>
        <a:lstStyle/>
        <a:p>
          <a:endParaRPr lang="en-US"/>
        </a:p>
      </dgm:t>
    </dgm:pt>
    <dgm:pt modelId="{E62DEABC-59BF-4FA0-94D9-3410FBF947BD}" type="pres">
      <dgm:prSet presAssocID="{7B080E89-59AB-43D6-B83B-64F30CF24970}" presName="sibTrans" presStyleLbl="sibTrans2D1" presStyleIdx="2" presStyleCnt="5"/>
      <dgm:spPr>
        <a:prstGeom prst="rightArrow">
          <a:avLst>
            <a:gd name="adj1" fmla="val 60000"/>
            <a:gd name="adj2" fmla="val 50000"/>
          </a:avLst>
        </a:prstGeom>
      </dgm:spPr>
      <dgm:t>
        <a:bodyPr/>
        <a:lstStyle/>
        <a:p>
          <a:endParaRPr lang="en-US"/>
        </a:p>
      </dgm:t>
    </dgm:pt>
    <dgm:pt modelId="{5B917251-F52A-425D-8F79-DA1DF4CD3B8B}" type="pres">
      <dgm:prSet presAssocID="{7B080E89-59AB-43D6-B83B-64F30CF24970}" presName="connectorText" presStyleLbl="sibTrans2D1" presStyleIdx="2" presStyleCnt="5"/>
      <dgm:spPr/>
      <dgm:t>
        <a:bodyPr/>
        <a:lstStyle/>
        <a:p>
          <a:endParaRPr lang="en-US"/>
        </a:p>
      </dgm:t>
    </dgm:pt>
    <dgm:pt modelId="{655A1635-9666-47B2-92B4-3173C24A276E}" type="pres">
      <dgm:prSet presAssocID="{5AED1A35-EDA6-44B4-AC48-BCCD9C393CD5}" presName="node" presStyleLbl="node1" presStyleIdx="3" presStyleCnt="6">
        <dgm:presLayoutVars>
          <dgm:bulletEnabled val="1"/>
        </dgm:presLayoutVars>
      </dgm:prSet>
      <dgm:spPr>
        <a:prstGeom prst="roundRect">
          <a:avLst>
            <a:gd name="adj" fmla="val 10000"/>
          </a:avLst>
        </a:prstGeom>
      </dgm:spPr>
      <dgm:t>
        <a:bodyPr/>
        <a:lstStyle/>
        <a:p>
          <a:endParaRPr lang="en-US"/>
        </a:p>
      </dgm:t>
    </dgm:pt>
    <dgm:pt modelId="{4009215D-763A-41E6-8A15-98E1B1A7A99F}" type="pres">
      <dgm:prSet presAssocID="{95F2F7FC-B59C-4A2C-A79D-178CBC712ACB}" presName="sibTrans" presStyleLbl="sibTrans2D1" presStyleIdx="3" presStyleCnt="5"/>
      <dgm:spPr>
        <a:prstGeom prst="rightArrow">
          <a:avLst>
            <a:gd name="adj1" fmla="val 60000"/>
            <a:gd name="adj2" fmla="val 50000"/>
          </a:avLst>
        </a:prstGeom>
      </dgm:spPr>
      <dgm:t>
        <a:bodyPr/>
        <a:lstStyle/>
        <a:p>
          <a:endParaRPr lang="en-US"/>
        </a:p>
      </dgm:t>
    </dgm:pt>
    <dgm:pt modelId="{7F32B6E8-B7B8-4AFC-9E73-1E121FC1879D}" type="pres">
      <dgm:prSet presAssocID="{95F2F7FC-B59C-4A2C-A79D-178CBC712ACB}" presName="connectorText" presStyleLbl="sibTrans2D1" presStyleIdx="3" presStyleCnt="5"/>
      <dgm:spPr/>
      <dgm:t>
        <a:bodyPr/>
        <a:lstStyle/>
        <a:p>
          <a:endParaRPr lang="en-US"/>
        </a:p>
      </dgm:t>
    </dgm:pt>
    <dgm:pt modelId="{98045D7E-9B0B-4117-B979-0EF369EE3578}" type="pres">
      <dgm:prSet presAssocID="{432B4266-D9A2-4A43-ABE6-8ADCC42007DA}" presName="node" presStyleLbl="node1" presStyleIdx="4" presStyleCnt="6">
        <dgm:presLayoutVars>
          <dgm:bulletEnabled val="1"/>
        </dgm:presLayoutVars>
      </dgm:prSet>
      <dgm:spPr>
        <a:prstGeom prst="roundRect">
          <a:avLst>
            <a:gd name="adj" fmla="val 10000"/>
          </a:avLst>
        </a:prstGeom>
      </dgm:spPr>
      <dgm:t>
        <a:bodyPr/>
        <a:lstStyle/>
        <a:p>
          <a:endParaRPr lang="en-US"/>
        </a:p>
      </dgm:t>
    </dgm:pt>
    <dgm:pt modelId="{011C6656-B2DF-47EC-84F9-6BBA2875F377}" type="pres">
      <dgm:prSet presAssocID="{C01FCE90-C56C-48BE-8122-86062E35C2CB}" presName="sibTrans" presStyleLbl="sibTrans2D1" presStyleIdx="4" presStyleCnt="5"/>
      <dgm:spPr>
        <a:prstGeom prst="rightArrow">
          <a:avLst>
            <a:gd name="adj1" fmla="val 60000"/>
            <a:gd name="adj2" fmla="val 50000"/>
          </a:avLst>
        </a:prstGeom>
      </dgm:spPr>
      <dgm:t>
        <a:bodyPr/>
        <a:lstStyle/>
        <a:p>
          <a:endParaRPr lang="en-US"/>
        </a:p>
      </dgm:t>
    </dgm:pt>
    <dgm:pt modelId="{0E2E4262-097F-4C0A-803F-2ED86B629DF6}" type="pres">
      <dgm:prSet presAssocID="{C01FCE90-C56C-48BE-8122-86062E35C2CB}" presName="connectorText" presStyleLbl="sibTrans2D1" presStyleIdx="4" presStyleCnt="5"/>
      <dgm:spPr/>
      <dgm:t>
        <a:bodyPr/>
        <a:lstStyle/>
        <a:p>
          <a:endParaRPr lang="en-US"/>
        </a:p>
      </dgm:t>
    </dgm:pt>
    <dgm:pt modelId="{0E3FBC2E-7194-4917-AD58-CC5CAE36B52B}" type="pres">
      <dgm:prSet presAssocID="{DBD24B5F-2962-4E68-B8D3-648679EFDEFD}" presName="node" presStyleLbl="node1" presStyleIdx="5" presStyleCnt="6">
        <dgm:presLayoutVars>
          <dgm:bulletEnabled val="1"/>
        </dgm:presLayoutVars>
      </dgm:prSet>
      <dgm:spPr>
        <a:prstGeom prst="roundRect">
          <a:avLst>
            <a:gd name="adj" fmla="val 10000"/>
          </a:avLst>
        </a:prstGeom>
      </dgm:spPr>
      <dgm:t>
        <a:bodyPr/>
        <a:lstStyle/>
        <a:p>
          <a:endParaRPr lang="en-US"/>
        </a:p>
      </dgm:t>
    </dgm:pt>
  </dgm:ptLst>
  <dgm:cxnLst>
    <dgm:cxn modelId="{4BF13C66-9AE7-4C3A-B633-8AE5BA615BA5}" srcId="{907A43ED-95B5-4281-B737-57BF7C16EBB4}" destId="{DBD24B5F-2962-4E68-B8D3-648679EFDEFD}" srcOrd="5" destOrd="0" parTransId="{51A5CEEB-ED7F-42A3-9B57-60F00BC15084}" sibTransId="{B52324AD-228E-45F8-9414-58E22F3A3E3B}"/>
    <dgm:cxn modelId="{02BD83D6-6510-41D4-B2F7-B87C3A964D2A}" srcId="{907A43ED-95B5-4281-B737-57BF7C16EBB4}" destId="{6D1EE5DA-1E51-444F-9CF9-D7CD0BA6EB7D}" srcOrd="0" destOrd="0" parTransId="{7279CA3B-0AF0-45F0-8302-D05394C75A25}" sibTransId="{09BCBB61-CB46-4BEF-9918-FBCD48F0B4E7}"/>
    <dgm:cxn modelId="{ADBDCFE6-5C83-4665-95FE-D03A1267F72C}" type="presOf" srcId="{70AD7D2F-1CC2-465B-8EC8-EF223BEF3F7A}" destId="{CB010F13-55C7-4A1F-A6F7-ADDC28E9C9C6}" srcOrd="0" destOrd="0" presId="urn:microsoft.com/office/officeart/2005/8/layout/process5"/>
    <dgm:cxn modelId="{70712A6A-1170-4E99-BBB5-1F0050473B8E}" type="presOf" srcId="{EB720B76-89C5-453C-840B-D68460EDE98A}" destId="{DD05A744-4D52-4605-B2EF-8404F6ADF4D0}" srcOrd="1" destOrd="0" presId="urn:microsoft.com/office/officeart/2005/8/layout/process5"/>
    <dgm:cxn modelId="{D2C36146-7E7D-4F90-9E57-D6121679CAFD}" type="presOf" srcId="{09BCBB61-CB46-4BEF-9918-FBCD48F0B4E7}" destId="{B07B3938-0107-4B3D-9E45-50C96FB6F1B1}" srcOrd="1" destOrd="0" presId="urn:microsoft.com/office/officeart/2005/8/layout/process5"/>
    <dgm:cxn modelId="{5C0190D5-DD5D-4819-B9C8-F3F7A0CB387C}" type="presOf" srcId="{95F2F7FC-B59C-4A2C-A79D-178CBC712ACB}" destId="{4009215D-763A-41E6-8A15-98E1B1A7A99F}" srcOrd="0" destOrd="0" presId="urn:microsoft.com/office/officeart/2005/8/layout/process5"/>
    <dgm:cxn modelId="{147CB702-68BE-4AC5-9A22-138EE99376D4}" type="presOf" srcId="{09BCBB61-CB46-4BEF-9918-FBCD48F0B4E7}" destId="{1B818DDE-7A6F-4E90-B7A2-AABE850B7477}" srcOrd="0" destOrd="0" presId="urn:microsoft.com/office/officeart/2005/8/layout/process5"/>
    <dgm:cxn modelId="{3751A927-B4BB-4297-B7A0-67E26E5CC23B}" type="presOf" srcId="{C01FCE90-C56C-48BE-8122-86062E35C2CB}" destId="{011C6656-B2DF-47EC-84F9-6BBA2875F377}" srcOrd="0" destOrd="0" presId="urn:microsoft.com/office/officeart/2005/8/layout/process5"/>
    <dgm:cxn modelId="{F8A8CF44-371A-4DB6-B850-B1D413D82E40}" srcId="{907A43ED-95B5-4281-B737-57BF7C16EBB4}" destId="{432B4266-D9A2-4A43-ABE6-8ADCC42007DA}" srcOrd="4" destOrd="0" parTransId="{50198777-0BD9-490F-83D0-4A63AFD1305C}" sibTransId="{C01FCE90-C56C-48BE-8122-86062E35C2CB}"/>
    <dgm:cxn modelId="{97BC552C-9F26-405A-84B1-C1E50A003DED}" srcId="{907A43ED-95B5-4281-B737-57BF7C16EBB4}" destId="{70AD7D2F-1CC2-465B-8EC8-EF223BEF3F7A}" srcOrd="1" destOrd="0" parTransId="{42155814-5A3C-42E6-A3EA-122E7D15C683}" sibTransId="{EB720B76-89C5-453C-840B-D68460EDE98A}"/>
    <dgm:cxn modelId="{2AD30C8A-846C-4911-8ABA-66001238C1A5}" type="presOf" srcId="{907A43ED-95B5-4281-B737-57BF7C16EBB4}" destId="{5929C5E9-1D13-463F-AD5F-AE47C230DB05}" srcOrd="0" destOrd="0" presId="urn:microsoft.com/office/officeart/2005/8/layout/process5"/>
    <dgm:cxn modelId="{DEFA953F-8B96-4EFC-B16C-EC503758C9E9}" type="presOf" srcId="{7B080E89-59AB-43D6-B83B-64F30CF24970}" destId="{5B917251-F52A-425D-8F79-DA1DF4CD3B8B}" srcOrd="1" destOrd="0" presId="urn:microsoft.com/office/officeart/2005/8/layout/process5"/>
    <dgm:cxn modelId="{985EFE7A-4887-4741-8D15-5FFB0B689E2C}" type="presOf" srcId="{432B4266-D9A2-4A43-ABE6-8ADCC42007DA}" destId="{98045D7E-9B0B-4117-B979-0EF369EE3578}" srcOrd="0" destOrd="0" presId="urn:microsoft.com/office/officeart/2005/8/layout/process5"/>
    <dgm:cxn modelId="{474C0F10-C021-4163-AB49-495287097A42}" type="presOf" srcId="{95F2F7FC-B59C-4A2C-A79D-178CBC712ACB}" destId="{7F32B6E8-B7B8-4AFC-9E73-1E121FC1879D}" srcOrd="1" destOrd="0" presId="urn:microsoft.com/office/officeart/2005/8/layout/process5"/>
    <dgm:cxn modelId="{36EAD06D-0EE7-4051-B1EA-144F2982DC07}" srcId="{907A43ED-95B5-4281-B737-57BF7C16EBB4}" destId="{43D90F7F-7973-4553-BE65-CB0CDB22D403}" srcOrd="2" destOrd="0" parTransId="{C27F71F6-DC7D-4173-9191-CE41670DEA42}" sibTransId="{7B080E89-59AB-43D6-B83B-64F30CF24970}"/>
    <dgm:cxn modelId="{8F8D962D-EB5F-4AF7-8D3F-4F63FB8C0415}" type="presOf" srcId="{EB720B76-89C5-453C-840B-D68460EDE98A}" destId="{EE5FD477-9140-4378-B943-6C1D88F2869F}" srcOrd="0" destOrd="0" presId="urn:microsoft.com/office/officeart/2005/8/layout/process5"/>
    <dgm:cxn modelId="{22817A9B-3741-45E3-8B49-E03261D3B697}" type="presOf" srcId="{43D90F7F-7973-4553-BE65-CB0CDB22D403}" destId="{29F05B4D-69E3-4348-B347-36EEF4E669F1}" srcOrd="0" destOrd="0" presId="urn:microsoft.com/office/officeart/2005/8/layout/process5"/>
    <dgm:cxn modelId="{EB4CBC00-46A2-4371-8C7B-1CDD5EF42E9D}" type="presOf" srcId="{C01FCE90-C56C-48BE-8122-86062E35C2CB}" destId="{0E2E4262-097F-4C0A-803F-2ED86B629DF6}" srcOrd="1" destOrd="0" presId="urn:microsoft.com/office/officeart/2005/8/layout/process5"/>
    <dgm:cxn modelId="{4D75F369-107F-4423-989E-6087BE53B19F}" srcId="{907A43ED-95B5-4281-B737-57BF7C16EBB4}" destId="{5AED1A35-EDA6-44B4-AC48-BCCD9C393CD5}" srcOrd="3" destOrd="0" parTransId="{8ED3EC22-64A0-4708-969C-1B3A3498640D}" sibTransId="{95F2F7FC-B59C-4A2C-A79D-178CBC712ACB}"/>
    <dgm:cxn modelId="{319ED88E-158C-4199-9F2F-AB76C4D0765D}" type="presOf" srcId="{5AED1A35-EDA6-44B4-AC48-BCCD9C393CD5}" destId="{655A1635-9666-47B2-92B4-3173C24A276E}" srcOrd="0" destOrd="0" presId="urn:microsoft.com/office/officeart/2005/8/layout/process5"/>
    <dgm:cxn modelId="{18421E70-FC9B-42DF-8EA5-7E73CE9EBEB9}" type="presOf" srcId="{6D1EE5DA-1E51-444F-9CF9-D7CD0BA6EB7D}" destId="{EE7E17ED-9E47-43D7-8EF5-750E62F04F57}" srcOrd="0" destOrd="0" presId="urn:microsoft.com/office/officeart/2005/8/layout/process5"/>
    <dgm:cxn modelId="{2C8E7842-9EBF-42F7-B3D5-D42DFD0A3834}" type="presOf" srcId="{7B080E89-59AB-43D6-B83B-64F30CF24970}" destId="{E62DEABC-59BF-4FA0-94D9-3410FBF947BD}" srcOrd="0" destOrd="0" presId="urn:microsoft.com/office/officeart/2005/8/layout/process5"/>
    <dgm:cxn modelId="{EF5FF2FC-FA3F-4490-9B3A-CFC644EEA218}" type="presOf" srcId="{DBD24B5F-2962-4E68-B8D3-648679EFDEFD}" destId="{0E3FBC2E-7194-4917-AD58-CC5CAE36B52B}" srcOrd="0" destOrd="0" presId="urn:microsoft.com/office/officeart/2005/8/layout/process5"/>
    <dgm:cxn modelId="{3ABFD317-53DE-4083-BDA6-72AAADA56C65}" type="presParOf" srcId="{5929C5E9-1D13-463F-AD5F-AE47C230DB05}" destId="{EE7E17ED-9E47-43D7-8EF5-750E62F04F57}" srcOrd="0" destOrd="0" presId="urn:microsoft.com/office/officeart/2005/8/layout/process5"/>
    <dgm:cxn modelId="{A708E70C-99D1-41DF-AC4E-3FD1AC3AEDC8}" type="presParOf" srcId="{5929C5E9-1D13-463F-AD5F-AE47C230DB05}" destId="{1B818DDE-7A6F-4E90-B7A2-AABE850B7477}" srcOrd="1" destOrd="0" presId="urn:microsoft.com/office/officeart/2005/8/layout/process5"/>
    <dgm:cxn modelId="{1155D472-436B-4C87-998E-96428BF5754F}" type="presParOf" srcId="{1B818DDE-7A6F-4E90-B7A2-AABE850B7477}" destId="{B07B3938-0107-4B3D-9E45-50C96FB6F1B1}" srcOrd="0" destOrd="0" presId="urn:microsoft.com/office/officeart/2005/8/layout/process5"/>
    <dgm:cxn modelId="{D15E811B-22FF-48EE-95AB-107226F3A99C}" type="presParOf" srcId="{5929C5E9-1D13-463F-AD5F-AE47C230DB05}" destId="{CB010F13-55C7-4A1F-A6F7-ADDC28E9C9C6}" srcOrd="2" destOrd="0" presId="urn:microsoft.com/office/officeart/2005/8/layout/process5"/>
    <dgm:cxn modelId="{6B33B76A-5D55-4035-8CED-5E25994EB870}" type="presParOf" srcId="{5929C5E9-1D13-463F-AD5F-AE47C230DB05}" destId="{EE5FD477-9140-4378-B943-6C1D88F2869F}" srcOrd="3" destOrd="0" presId="urn:microsoft.com/office/officeart/2005/8/layout/process5"/>
    <dgm:cxn modelId="{758129A1-E874-43D9-A708-D0FBCA420C1E}" type="presParOf" srcId="{EE5FD477-9140-4378-B943-6C1D88F2869F}" destId="{DD05A744-4D52-4605-B2EF-8404F6ADF4D0}" srcOrd="0" destOrd="0" presId="urn:microsoft.com/office/officeart/2005/8/layout/process5"/>
    <dgm:cxn modelId="{B32FE465-F875-4213-B248-E59F9B228AA5}" type="presParOf" srcId="{5929C5E9-1D13-463F-AD5F-AE47C230DB05}" destId="{29F05B4D-69E3-4348-B347-36EEF4E669F1}" srcOrd="4" destOrd="0" presId="urn:microsoft.com/office/officeart/2005/8/layout/process5"/>
    <dgm:cxn modelId="{0BDE5CC4-8202-48CA-8DB5-E48A3A4AE989}" type="presParOf" srcId="{5929C5E9-1D13-463F-AD5F-AE47C230DB05}" destId="{E62DEABC-59BF-4FA0-94D9-3410FBF947BD}" srcOrd="5" destOrd="0" presId="urn:microsoft.com/office/officeart/2005/8/layout/process5"/>
    <dgm:cxn modelId="{A913A43F-DE09-4289-B6B3-34BF834F7FE8}" type="presParOf" srcId="{E62DEABC-59BF-4FA0-94D9-3410FBF947BD}" destId="{5B917251-F52A-425D-8F79-DA1DF4CD3B8B}" srcOrd="0" destOrd="0" presId="urn:microsoft.com/office/officeart/2005/8/layout/process5"/>
    <dgm:cxn modelId="{45CFE4B0-DC70-45DA-B438-4D5EFDBDBE31}" type="presParOf" srcId="{5929C5E9-1D13-463F-AD5F-AE47C230DB05}" destId="{655A1635-9666-47B2-92B4-3173C24A276E}" srcOrd="6" destOrd="0" presId="urn:microsoft.com/office/officeart/2005/8/layout/process5"/>
    <dgm:cxn modelId="{E50DE251-020A-4BA1-A87C-1F500F25F7D6}" type="presParOf" srcId="{5929C5E9-1D13-463F-AD5F-AE47C230DB05}" destId="{4009215D-763A-41E6-8A15-98E1B1A7A99F}" srcOrd="7" destOrd="0" presId="urn:microsoft.com/office/officeart/2005/8/layout/process5"/>
    <dgm:cxn modelId="{FB95B073-025C-490C-9B39-5842439F9D39}" type="presParOf" srcId="{4009215D-763A-41E6-8A15-98E1B1A7A99F}" destId="{7F32B6E8-B7B8-4AFC-9E73-1E121FC1879D}" srcOrd="0" destOrd="0" presId="urn:microsoft.com/office/officeart/2005/8/layout/process5"/>
    <dgm:cxn modelId="{271DB39D-083B-44B5-8232-412EC4D4DE4D}" type="presParOf" srcId="{5929C5E9-1D13-463F-AD5F-AE47C230DB05}" destId="{98045D7E-9B0B-4117-B979-0EF369EE3578}" srcOrd="8" destOrd="0" presId="urn:microsoft.com/office/officeart/2005/8/layout/process5"/>
    <dgm:cxn modelId="{6ADEE375-FEF9-462F-AA4A-5A41D697FD70}" type="presParOf" srcId="{5929C5E9-1D13-463F-AD5F-AE47C230DB05}" destId="{011C6656-B2DF-47EC-84F9-6BBA2875F377}" srcOrd="9" destOrd="0" presId="urn:microsoft.com/office/officeart/2005/8/layout/process5"/>
    <dgm:cxn modelId="{F853034C-5400-44DE-8EE0-FE8148EBFC34}" type="presParOf" srcId="{011C6656-B2DF-47EC-84F9-6BBA2875F377}" destId="{0E2E4262-097F-4C0A-803F-2ED86B629DF6}" srcOrd="0" destOrd="0" presId="urn:microsoft.com/office/officeart/2005/8/layout/process5"/>
    <dgm:cxn modelId="{8C5EE6FC-CF17-4E3F-B313-01E557003DDF}" type="presParOf" srcId="{5929C5E9-1D13-463F-AD5F-AE47C230DB05}" destId="{0E3FBC2E-7194-4917-AD58-CC5CAE36B52B}" srcOrd="10" destOrd="0" presId="urn:microsoft.com/office/officeart/2005/8/layout/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CFB7DE3-C4C2-40AA-97C0-E4C651FD347A}"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en-US"/>
        </a:p>
      </dgm:t>
    </dgm:pt>
    <dgm:pt modelId="{D2CE9CE2-C706-4DC4-A2E2-EF27F6450316}">
      <dgm:prSet phldrT="[Text]"/>
      <dgm:spPr>
        <a:xfrm>
          <a:off x="131191" y="1016"/>
          <a:ext cx="1418747" cy="709373"/>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Housing Navigation</a:t>
          </a:r>
        </a:p>
        <a:p>
          <a:r>
            <a:rPr lang="en-US" dirty="0" smtClean="0">
              <a:solidFill>
                <a:sysClr val="window" lastClr="FFFFFF"/>
              </a:solidFill>
              <a:latin typeface="Calibri"/>
              <a:ea typeface="+mn-ea"/>
              <a:cs typeface="+mn-cs"/>
            </a:rPr>
            <a:t>Meeting</a:t>
          </a:r>
          <a:endParaRPr lang="en-US" dirty="0">
            <a:solidFill>
              <a:sysClr val="window" lastClr="FFFFFF"/>
            </a:solidFill>
            <a:latin typeface="Calibri"/>
            <a:ea typeface="+mn-ea"/>
            <a:cs typeface="+mn-cs"/>
          </a:endParaRPr>
        </a:p>
      </dgm:t>
    </dgm:pt>
    <dgm:pt modelId="{F9FA503E-1D05-41C7-837F-1104B0872827}" type="parTrans" cxnId="{20233881-2948-4D9F-86BE-980F36907521}">
      <dgm:prSet/>
      <dgm:spPr/>
      <dgm:t>
        <a:bodyPr/>
        <a:lstStyle/>
        <a:p>
          <a:endParaRPr lang="en-US"/>
        </a:p>
      </dgm:t>
    </dgm:pt>
    <dgm:pt modelId="{402E46C0-724C-4FCE-A580-8D86458948E7}" type="sibTrans" cxnId="{20233881-2948-4D9F-86BE-980F36907521}">
      <dgm:prSet/>
      <dgm:spPr/>
      <dgm:t>
        <a:bodyPr/>
        <a:lstStyle/>
        <a:p>
          <a:endParaRPr lang="en-US"/>
        </a:p>
      </dgm:t>
    </dgm:pt>
    <dgm:pt modelId="{F7D9229A-D494-45E6-AB5C-3AA35D970D09}">
      <dgm:prSet phldrT="[Text]"/>
      <dgm:spPr>
        <a:xfrm>
          <a:off x="414941" y="887733"/>
          <a:ext cx="1134998" cy="70937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Initiate Housing Process &amp; Clinical Appointment</a:t>
          </a:r>
          <a:endParaRPr lang="en-US" dirty="0">
            <a:solidFill>
              <a:sysClr val="windowText" lastClr="000000">
                <a:hueOff val="0"/>
                <a:satOff val="0"/>
                <a:lumOff val="0"/>
                <a:alphaOff val="0"/>
              </a:sysClr>
            </a:solidFill>
            <a:latin typeface="Calibri"/>
            <a:ea typeface="+mn-ea"/>
            <a:cs typeface="+mn-cs"/>
          </a:endParaRPr>
        </a:p>
      </dgm:t>
    </dgm:pt>
    <dgm:pt modelId="{B0B5DE88-9CC9-483A-BB23-6B4869C82C66}" type="parTrans" cxnId="{7E989BED-21FE-4AA1-B551-187BE0B3A8F9}">
      <dgm:prSet/>
      <dgm:spPr>
        <a:xfrm>
          <a:off x="273066" y="710390"/>
          <a:ext cx="141874" cy="532030"/>
        </a:xfrm>
        <a:custGeom>
          <a:avLst/>
          <a:gdLst/>
          <a:ahLst/>
          <a:cxnLst/>
          <a:rect l="0" t="0" r="0" b="0"/>
          <a:pathLst>
            <a:path>
              <a:moveTo>
                <a:pt x="0" y="0"/>
              </a:moveTo>
              <a:lnTo>
                <a:pt x="0" y="532030"/>
              </a:lnTo>
              <a:lnTo>
                <a:pt x="141874" y="5320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US"/>
        </a:p>
      </dgm:t>
    </dgm:pt>
    <dgm:pt modelId="{8303D4AD-28B3-4BC0-9487-CEF22A85479B}" type="sibTrans" cxnId="{7E989BED-21FE-4AA1-B551-187BE0B3A8F9}">
      <dgm:prSet/>
      <dgm:spPr/>
      <dgm:t>
        <a:bodyPr/>
        <a:lstStyle/>
        <a:p>
          <a:endParaRPr lang="en-US"/>
        </a:p>
      </dgm:t>
    </dgm:pt>
    <dgm:pt modelId="{E5B41721-FA7C-45FC-9EB4-2A3B3261981E}">
      <dgm:prSet phldrT="[Text]"/>
      <dgm:spPr>
        <a:xfrm>
          <a:off x="414941" y="1774451"/>
          <a:ext cx="1134998" cy="70937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Obtain Security Deposit, Furnishings, Move In Items, Food</a:t>
          </a:r>
          <a:endParaRPr lang="en-US" dirty="0">
            <a:solidFill>
              <a:sysClr val="windowText" lastClr="000000">
                <a:hueOff val="0"/>
                <a:satOff val="0"/>
                <a:lumOff val="0"/>
                <a:alphaOff val="0"/>
              </a:sysClr>
            </a:solidFill>
            <a:latin typeface="Calibri"/>
            <a:ea typeface="+mn-ea"/>
            <a:cs typeface="+mn-cs"/>
          </a:endParaRPr>
        </a:p>
      </dgm:t>
    </dgm:pt>
    <dgm:pt modelId="{8BFA0809-A9C5-4764-B9DE-E9F7D6F9E179}" type="parTrans" cxnId="{CA011ACA-E6B7-4D41-8B2C-62B0FC4742F7}">
      <dgm:prSet/>
      <dgm:spPr>
        <a:xfrm>
          <a:off x="273066" y="710390"/>
          <a:ext cx="141874" cy="1418747"/>
        </a:xfrm>
        <a:custGeom>
          <a:avLst/>
          <a:gdLst/>
          <a:ahLst/>
          <a:cxnLst/>
          <a:rect l="0" t="0" r="0" b="0"/>
          <a:pathLst>
            <a:path>
              <a:moveTo>
                <a:pt x="0" y="0"/>
              </a:moveTo>
              <a:lnTo>
                <a:pt x="0" y="1418747"/>
              </a:lnTo>
              <a:lnTo>
                <a:pt x="141874" y="141874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US"/>
        </a:p>
      </dgm:t>
    </dgm:pt>
    <dgm:pt modelId="{409A2682-5FB4-477A-A285-297BA43F24C7}" type="sibTrans" cxnId="{CA011ACA-E6B7-4D41-8B2C-62B0FC4742F7}">
      <dgm:prSet/>
      <dgm:spPr/>
      <dgm:t>
        <a:bodyPr/>
        <a:lstStyle/>
        <a:p>
          <a:endParaRPr lang="en-US"/>
        </a:p>
      </dgm:t>
    </dgm:pt>
    <dgm:pt modelId="{CDD6B2DC-52FC-4F6D-A11D-9AF8EAF90427}">
      <dgm:prSet phldrT="[Text]"/>
      <dgm:spPr>
        <a:xfrm>
          <a:off x="1904626" y="1016"/>
          <a:ext cx="1418747" cy="709373"/>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Clinical Case Manager</a:t>
          </a:r>
        </a:p>
        <a:p>
          <a:r>
            <a:rPr lang="en-US" dirty="0" smtClean="0">
              <a:solidFill>
                <a:sysClr val="window" lastClr="FFFFFF"/>
              </a:solidFill>
              <a:latin typeface="Calibri"/>
              <a:ea typeface="+mn-ea"/>
              <a:cs typeface="+mn-cs"/>
            </a:rPr>
            <a:t>Meeting</a:t>
          </a:r>
          <a:endParaRPr lang="en-US" dirty="0">
            <a:solidFill>
              <a:sysClr val="window" lastClr="FFFFFF"/>
            </a:solidFill>
            <a:latin typeface="Calibri"/>
            <a:ea typeface="+mn-ea"/>
            <a:cs typeface="+mn-cs"/>
          </a:endParaRPr>
        </a:p>
      </dgm:t>
    </dgm:pt>
    <dgm:pt modelId="{E0C5E665-8856-4BD4-BDD7-05061FE590B0}" type="parTrans" cxnId="{A5247EB9-44CA-4120-BE5E-FFAD4619D2F6}">
      <dgm:prSet/>
      <dgm:spPr/>
      <dgm:t>
        <a:bodyPr/>
        <a:lstStyle/>
        <a:p>
          <a:endParaRPr lang="en-US"/>
        </a:p>
      </dgm:t>
    </dgm:pt>
    <dgm:pt modelId="{0676956F-D6E3-4941-B83F-EC3B170EFEED}" type="sibTrans" cxnId="{A5247EB9-44CA-4120-BE5E-FFAD4619D2F6}">
      <dgm:prSet/>
      <dgm:spPr/>
      <dgm:t>
        <a:bodyPr/>
        <a:lstStyle/>
        <a:p>
          <a:endParaRPr lang="en-US"/>
        </a:p>
      </dgm:t>
    </dgm:pt>
    <dgm:pt modelId="{4B0FECC8-D513-4C8C-A0BB-1EE0775E8209}">
      <dgm:prSet phldrT="[Text]"/>
      <dgm:spPr>
        <a:xfrm>
          <a:off x="2188375" y="887733"/>
          <a:ext cx="1134998" cy="70937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Selection of a Health Home</a:t>
          </a:r>
          <a:endParaRPr lang="en-US" dirty="0">
            <a:solidFill>
              <a:sysClr val="windowText" lastClr="000000">
                <a:hueOff val="0"/>
                <a:satOff val="0"/>
                <a:lumOff val="0"/>
                <a:alphaOff val="0"/>
              </a:sysClr>
            </a:solidFill>
            <a:latin typeface="Calibri"/>
            <a:ea typeface="+mn-ea"/>
            <a:cs typeface="+mn-cs"/>
          </a:endParaRPr>
        </a:p>
      </dgm:t>
    </dgm:pt>
    <dgm:pt modelId="{522B4FEB-59F1-44E4-B451-FC71271AC901}" type="parTrans" cxnId="{A88143ED-32F9-4FB5-8CF8-CD52B67AB6EA}">
      <dgm:prSet/>
      <dgm:spPr>
        <a:xfrm>
          <a:off x="2046500" y="710390"/>
          <a:ext cx="141874" cy="532030"/>
        </a:xfrm>
        <a:custGeom>
          <a:avLst/>
          <a:gdLst/>
          <a:ahLst/>
          <a:cxnLst/>
          <a:rect l="0" t="0" r="0" b="0"/>
          <a:pathLst>
            <a:path>
              <a:moveTo>
                <a:pt x="0" y="0"/>
              </a:moveTo>
              <a:lnTo>
                <a:pt x="0" y="532030"/>
              </a:lnTo>
              <a:lnTo>
                <a:pt x="141874" y="532030"/>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US"/>
        </a:p>
      </dgm:t>
    </dgm:pt>
    <dgm:pt modelId="{8B365576-DD0B-41B7-9DBC-96150E7131B4}" type="sibTrans" cxnId="{A88143ED-32F9-4FB5-8CF8-CD52B67AB6EA}">
      <dgm:prSet/>
      <dgm:spPr/>
      <dgm:t>
        <a:bodyPr/>
        <a:lstStyle/>
        <a:p>
          <a:endParaRPr lang="en-US"/>
        </a:p>
      </dgm:t>
    </dgm:pt>
    <dgm:pt modelId="{1184B165-1D72-4C8C-940D-6380664F0688}">
      <dgm:prSet phldrT="[Text]"/>
      <dgm:spPr>
        <a:xfrm>
          <a:off x="2188375" y="1774451"/>
          <a:ext cx="1134998" cy="709373"/>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Baseline ED Utilization &amp; Administer SF36v2 Survey</a:t>
          </a:r>
          <a:endParaRPr lang="en-US" dirty="0">
            <a:solidFill>
              <a:sysClr val="windowText" lastClr="000000">
                <a:hueOff val="0"/>
                <a:satOff val="0"/>
                <a:lumOff val="0"/>
                <a:alphaOff val="0"/>
              </a:sysClr>
            </a:solidFill>
            <a:latin typeface="Calibri"/>
            <a:ea typeface="+mn-ea"/>
            <a:cs typeface="+mn-cs"/>
          </a:endParaRPr>
        </a:p>
      </dgm:t>
    </dgm:pt>
    <dgm:pt modelId="{FE3A00CD-0096-48D4-A43D-53D39CBBAED7}" type="parTrans" cxnId="{240D1152-E71A-43C9-BA52-507F8D907C60}">
      <dgm:prSet/>
      <dgm:spPr>
        <a:xfrm>
          <a:off x="2046500" y="710390"/>
          <a:ext cx="141874" cy="1418747"/>
        </a:xfrm>
        <a:custGeom>
          <a:avLst/>
          <a:gdLst/>
          <a:ahLst/>
          <a:cxnLst/>
          <a:rect l="0" t="0" r="0" b="0"/>
          <a:pathLst>
            <a:path>
              <a:moveTo>
                <a:pt x="0" y="0"/>
              </a:moveTo>
              <a:lnTo>
                <a:pt x="0" y="1418747"/>
              </a:lnTo>
              <a:lnTo>
                <a:pt x="141874" y="1418747"/>
              </a:lnTo>
            </a:path>
          </a:pathLst>
        </a:custGeom>
        <a:noFill/>
        <a:ln w="25400" cap="flat" cmpd="sng" algn="ctr">
          <a:solidFill>
            <a:srgbClr val="4F81BD">
              <a:shade val="60000"/>
              <a:hueOff val="0"/>
              <a:satOff val="0"/>
              <a:lumOff val="0"/>
              <a:alphaOff val="0"/>
            </a:srgbClr>
          </a:solidFill>
          <a:prstDash val="solid"/>
        </a:ln>
        <a:effectLst/>
      </dgm:spPr>
      <dgm:t>
        <a:bodyPr/>
        <a:lstStyle/>
        <a:p>
          <a:endParaRPr lang="en-US"/>
        </a:p>
      </dgm:t>
    </dgm:pt>
    <dgm:pt modelId="{6FF19B5D-C805-4D1F-9BBC-A5E095BC73FE}" type="sibTrans" cxnId="{240D1152-E71A-43C9-BA52-507F8D907C60}">
      <dgm:prSet/>
      <dgm:spPr/>
      <dgm:t>
        <a:bodyPr/>
        <a:lstStyle/>
        <a:p>
          <a:endParaRPr lang="en-US"/>
        </a:p>
      </dgm:t>
    </dgm:pt>
    <dgm:pt modelId="{FA860DE8-CB37-484B-BB55-979FE67776C8}">
      <dgm:prSet phldrT="[Text]"/>
      <dgm:spPr>
        <a:xfrm>
          <a:off x="3678060" y="1016"/>
          <a:ext cx="1418747" cy="709373"/>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Clinical Appointments</a:t>
          </a:r>
          <a:endParaRPr lang="en-US" dirty="0">
            <a:solidFill>
              <a:sysClr val="window" lastClr="FFFFFF"/>
            </a:solidFill>
            <a:latin typeface="Calibri"/>
            <a:ea typeface="+mn-ea"/>
            <a:cs typeface="+mn-cs"/>
          </a:endParaRPr>
        </a:p>
      </dgm:t>
    </dgm:pt>
    <dgm:pt modelId="{2A6D8FC2-BF53-4D0D-80D6-6E4F41E6F75F}" type="parTrans" cxnId="{F2BEC236-7E84-4311-95EE-71424B8F1F83}">
      <dgm:prSet/>
      <dgm:spPr/>
      <dgm:t>
        <a:bodyPr/>
        <a:lstStyle/>
        <a:p>
          <a:endParaRPr lang="en-US"/>
        </a:p>
      </dgm:t>
    </dgm:pt>
    <dgm:pt modelId="{3797D531-FA6E-4B1A-BB8D-F0F35340A5ED}" type="sibTrans" cxnId="{F2BEC236-7E84-4311-95EE-71424B8F1F83}">
      <dgm:prSet/>
      <dgm:spPr/>
      <dgm:t>
        <a:bodyPr/>
        <a:lstStyle/>
        <a:p>
          <a:endParaRPr lang="en-US"/>
        </a:p>
      </dgm:t>
    </dgm:pt>
    <dgm:pt modelId="{71D1A308-3AC8-48D2-853E-9381082FC25F}">
      <dgm:prSet phldrT="[Text]">
        <dgm:style>
          <a:lnRef idx="2">
            <a:schemeClr val="accent3"/>
          </a:lnRef>
          <a:fillRef idx="1">
            <a:schemeClr val="lt1"/>
          </a:fillRef>
          <a:effectRef idx="0">
            <a:schemeClr val="accent3"/>
          </a:effectRef>
          <a:fontRef idx="minor">
            <a:schemeClr val="dk1"/>
          </a:fontRef>
        </dgm:style>
      </dgm:prSet>
      <dgm:spPr>
        <a:xfrm>
          <a:off x="3961810" y="887733"/>
          <a:ext cx="1134998" cy="709373"/>
        </a:xfrm>
        <a:prstGeom prst="roundRect">
          <a:avLst>
            <a:gd name="adj" fmla="val 10000"/>
          </a:avLst>
        </a:prstGeom>
        <a:solidFill>
          <a:sysClr val="window" lastClr="FFFFFF"/>
        </a:solidFill>
        <a:ln w="25400" cap="flat" cmpd="sng" algn="ctr">
          <a:solidFill>
            <a:srgbClr val="9BBB59"/>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Medical Appointments</a:t>
          </a:r>
          <a:endParaRPr lang="en-US" dirty="0">
            <a:solidFill>
              <a:sysClr val="windowText" lastClr="000000">
                <a:hueOff val="0"/>
                <a:satOff val="0"/>
                <a:lumOff val="0"/>
                <a:alphaOff val="0"/>
              </a:sysClr>
            </a:solidFill>
            <a:latin typeface="Calibri"/>
            <a:ea typeface="+mn-ea"/>
            <a:cs typeface="+mn-cs"/>
          </a:endParaRPr>
        </a:p>
      </dgm:t>
    </dgm:pt>
    <dgm:pt modelId="{0B86896A-7E43-434F-B73A-37BEDE8D4D57}" type="parTrans" cxnId="{C825A6E8-AF0B-4595-A775-65676460A952}">
      <dgm:prSet/>
      <dgm:spPr>
        <a:xfrm>
          <a:off x="3819935" y="710390"/>
          <a:ext cx="141874" cy="532030"/>
        </a:xfrm>
        <a:custGeom>
          <a:avLst/>
          <a:gdLst/>
          <a:ahLst/>
          <a:cxnLst/>
          <a:rect l="0" t="0" r="0" b="0"/>
          <a:pathLst>
            <a:path>
              <a:moveTo>
                <a:pt x="0" y="0"/>
              </a:moveTo>
              <a:lnTo>
                <a:pt x="0" y="532030"/>
              </a:lnTo>
              <a:lnTo>
                <a:pt x="141874" y="532030"/>
              </a:lnTo>
            </a:path>
          </a:pathLst>
        </a:custGeom>
        <a:noFill/>
        <a:ln w="25400" cap="flat" cmpd="sng" algn="ctr">
          <a:solidFill>
            <a:srgbClr val="9BBB59"/>
          </a:solidFill>
          <a:prstDash val="solid"/>
        </a:ln>
        <a:effectLst/>
      </dgm:spPr>
      <dgm:t>
        <a:bodyPr/>
        <a:lstStyle/>
        <a:p>
          <a:endParaRPr lang="en-US"/>
        </a:p>
      </dgm:t>
    </dgm:pt>
    <dgm:pt modelId="{4BC9DFBE-C6E4-4B62-82A0-C252090829DB}" type="sibTrans" cxnId="{C825A6E8-AF0B-4595-A775-65676460A952}">
      <dgm:prSet/>
      <dgm:spPr/>
      <dgm:t>
        <a:bodyPr/>
        <a:lstStyle/>
        <a:p>
          <a:endParaRPr lang="en-US"/>
        </a:p>
      </dgm:t>
    </dgm:pt>
    <dgm:pt modelId="{B1407121-EB6C-4D95-AD22-0E9CBF9BAC16}">
      <dgm:prSet phldrT="[Text]">
        <dgm:style>
          <a:lnRef idx="2">
            <a:schemeClr val="accent3"/>
          </a:lnRef>
          <a:fillRef idx="1">
            <a:schemeClr val="lt1"/>
          </a:fillRef>
          <a:effectRef idx="0">
            <a:schemeClr val="accent3"/>
          </a:effectRef>
          <a:fontRef idx="minor">
            <a:schemeClr val="dk1"/>
          </a:fontRef>
        </dgm:style>
      </dgm:prSet>
      <dgm:spPr>
        <a:xfrm>
          <a:off x="3961810" y="1774451"/>
          <a:ext cx="1134998" cy="709373"/>
        </a:xfrm>
        <a:prstGeom prst="roundRect">
          <a:avLst>
            <a:gd name="adj" fmla="val 10000"/>
          </a:avLst>
        </a:prstGeom>
        <a:solidFill>
          <a:sysClr val="window" lastClr="FFFFFF"/>
        </a:solidFill>
        <a:ln w="25400" cap="flat" cmpd="sng" algn="ctr">
          <a:solidFill>
            <a:srgbClr val="9BBB59"/>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Behavioral Health Appointments</a:t>
          </a:r>
        </a:p>
      </dgm:t>
    </dgm:pt>
    <dgm:pt modelId="{8E64F89F-A0DD-4D4A-A470-DF269D5D30A9}" type="parTrans" cxnId="{8465273E-CC4E-4CB5-B5BB-18F533F29718}">
      <dgm:prSet/>
      <dgm:spPr>
        <a:xfrm>
          <a:off x="3819935" y="710390"/>
          <a:ext cx="141874" cy="1418747"/>
        </a:xfrm>
        <a:custGeom>
          <a:avLst/>
          <a:gdLst/>
          <a:ahLst/>
          <a:cxnLst/>
          <a:rect l="0" t="0" r="0" b="0"/>
          <a:pathLst>
            <a:path>
              <a:moveTo>
                <a:pt x="0" y="0"/>
              </a:moveTo>
              <a:lnTo>
                <a:pt x="0" y="1418747"/>
              </a:lnTo>
              <a:lnTo>
                <a:pt x="141874" y="1418747"/>
              </a:lnTo>
            </a:path>
          </a:pathLst>
        </a:custGeom>
        <a:noFill/>
        <a:ln w="25400" cap="flat" cmpd="sng" algn="ctr">
          <a:solidFill>
            <a:srgbClr val="9BBB59"/>
          </a:solidFill>
          <a:prstDash val="solid"/>
        </a:ln>
        <a:effectLst/>
      </dgm:spPr>
      <dgm:t>
        <a:bodyPr/>
        <a:lstStyle/>
        <a:p>
          <a:endParaRPr lang="en-US"/>
        </a:p>
      </dgm:t>
    </dgm:pt>
    <dgm:pt modelId="{DAD21A19-B4B9-4228-A152-F40885C0F060}" type="sibTrans" cxnId="{8465273E-CC4E-4CB5-B5BB-18F533F29718}">
      <dgm:prSet/>
      <dgm:spPr/>
      <dgm:t>
        <a:bodyPr/>
        <a:lstStyle/>
        <a:p>
          <a:endParaRPr lang="en-US"/>
        </a:p>
      </dgm:t>
    </dgm:pt>
    <dgm:pt modelId="{EEC9B397-688C-4391-8905-01631F39748B}">
      <dgm:prSet phldrT="[Text]">
        <dgm:style>
          <a:lnRef idx="2">
            <a:schemeClr val="accent3"/>
          </a:lnRef>
          <a:fillRef idx="1">
            <a:schemeClr val="lt1"/>
          </a:fillRef>
          <a:effectRef idx="0">
            <a:schemeClr val="accent3"/>
          </a:effectRef>
          <a:fontRef idx="minor">
            <a:schemeClr val="dk1"/>
          </a:fontRef>
        </dgm:style>
      </dgm:prSet>
      <dgm:spPr>
        <a:xfrm>
          <a:off x="3961810" y="2661168"/>
          <a:ext cx="1134998" cy="709373"/>
        </a:xfrm>
        <a:prstGeom prst="roundRect">
          <a:avLst>
            <a:gd name="adj" fmla="val 10000"/>
          </a:avLst>
        </a:prstGeom>
        <a:solidFill>
          <a:sysClr val="window" lastClr="FFFFFF"/>
        </a:solidFill>
        <a:ln w="25400" cap="flat" cmpd="sng" algn="ctr">
          <a:solidFill>
            <a:srgbClr val="9BBB59"/>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Specialty Care</a:t>
          </a:r>
        </a:p>
      </dgm:t>
    </dgm:pt>
    <dgm:pt modelId="{E57D6B27-69F8-479A-B86B-2B96CCE25F39}" type="parTrans" cxnId="{317A5876-D096-40E7-9665-7EBDA43D56BE}">
      <dgm:prSet>
        <dgm:style>
          <a:lnRef idx="1">
            <a:schemeClr val="accent3"/>
          </a:lnRef>
          <a:fillRef idx="0">
            <a:schemeClr val="accent3"/>
          </a:fillRef>
          <a:effectRef idx="0">
            <a:schemeClr val="accent3"/>
          </a:effectRef>
          <a:fontRef idx="minor">
            <a:schemeClr val="tx1"/>
          </a:fontRef>
        </dgm:style>
      </dgm:prSet>
      <dgm:spPr>
        <a:xfrm>
          <a:off x="3819935" y="710390"/>
          <a:ext cx="141874" cy="2305465"/>
        </a:xfrm>
        <a:custGeom>
          <a:avLst/>
          <a:gdLst/>
          <a:ahLst/>
          <a:cxnLst/>
          <a:rect l="0" t="0" r="0" b="0"/>
          <a:pathLst>
            <a:path>
              <a:moveTo>
                <a:pt x="0" y="0"/>
              </a:moveTo>
              <a:lnTo>
                <a:pt x="0" y="2305465"/>
              </a:lnTo>
              <a:lnTo>
                <a:pt x="141874" y="2305465"/>
              </a:lnTo>
            </a:path>
          </a:pathLst>
        </a:custGeom>
        <a:noFill/>
        <a:ln w="9525" cap="flat" cmpd="sng" algn="ctr">
          <a:solidFill>
            <a:srgbClr val="9BBB59">
              <a:shade val="95000"/>
              <a:satMod val="105000"/>
            </a:srgbClr>
          </a:solidFill>
          <a:prstDash val="solid"/>
        </a:ln>
        <a:effectLst/>
      </dgm:spPr>
      <dgm:t>
        <a:bodyPr/>
        <a:lstStyle/>
        <a:p>
          <a:endParaRPr lang="en-US"/>
        </a:p>
      </dgm:t>
    </dgm:pt>
    <dgm:pt modelId="{1B1CCA0F-9444-4C3C-9737-34F1ECEBADC6}" type="sibTrans" cxnId="{317A5876-D096-40E7-9665-7EBDA43D56BE}">
      <dgm:prSet/>
      <dgm:spPr/>
      <dgm:t>
        <a:bodyPr/>
        <a:lstStyle/>
        <a:p>
          <a:endParaRPr lang="en-US"/>
        </a:p>
      </dgm:t>
    </dgm:pt>
    <dgm:pt modelId="{CCB20AF0-0F69-4B89-AF3C-A678CA327B80}">
      <dgm:prSet phldrT="[Text]"/>
      <dgm:spPr>
        <a:xfrm>
          <a:off x="5451495" y="1016"/>
          <a:ext cx="1418747" cy="709373"/>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gm:spPr>
      <dgm:t>
        <a:bodyPr/>
        <a:lstStyle/>
        <a:p>
          <a:r>
            <a:rPr lang="en-US" dirty="0" smtClean="0">
              <a:solidFill>
                <a:sysClr val="window" lastClr="FFFFFF"/>
              </a:solidFill>
              <a:latin typeface="Calibri"/>
              <a:ea typeface="+mn-ea"/>
              <a:cs typeface="+mn-cs"/>
            </a:rPr>
            <a:t>Case Management Services</a:t>
          </a:r>
          <a:endParaRPr lang="en-US" dirty="0">
            <a:solidFill>
              <a:sysClr val="window" lastClr="FFFFFF"/>
            </a:solidFill>
            <a:latin typeface="Calibri"/>
            <a:ea typeface="+mn-ea"/>
            <a:cs typeface="+mn-cs"/>
          </a:endParaRPr>
        </a:p>
      </dgm:t>
    </dgm:pt>
    <dgm:pt modelId="{A7B48856-9C6A-4982-805C-A25B96CA165B}" type="parTrans" cxnId="{79AE6C85-2B59-425D-B4BF-3323489189CE}">
      <dgm:prSet/>
      <dgm:spPr/>
      <dgm:t>
        <a:bodyPr/>
        <a:lstStyle/>
        <a:p>
          <a:endParaRPr lang="en-US"/>
        </a:p>
      </dgm:t>
    </dgm:pt>
    <dgm:pt modelId="{93CC015E-78BA-4398-ABD4-F493258A0D08}" type="sibTrans" cxnId="{79AE6C85-2B59-425D-B4BF-3323489189CE}">
      <dgm:prSet/>
      <dgm:spPr/>
      <dgm:t>
        <a:bodyPr/>
        <a:lstStyle/>
        <a:p>
          <a:endParaRPr lang="en-US"/>
        </a:p>
      </dgm:t>
    </dgm:pt>
    <dgm:pt modelId="{7D36E953-A310-4C6B-9452-BC19C7028BD1}">
      <dgm:prSet phldrT="[Text]">
        <dgm:style>
          <a:lnRef idx="2">
            <a:schemeClr val="accent3"/>
          </a:lnRef>
          <a:fillRef idx="1">
            <a:schemeClr val="lt1"/>
          </a:fillRef>
          <a:effectRef idx="0">
            <a:schemeClr val="accent3"/>
          </a:effectRef>
          <a:fontRef idx="minor">
            <a:schemeClr val="dk1"/>
          </a:fontRef>
        </dgm:style>
      </dgm:prSet>
      <dgm:spPr>
        <a:xfrm>
          <a:off x="5735245" y="887733"/>
          <a:ext cx="1134998" cy="709373"/>
        </a:xfrm>
        <a:prstGeom prst="roundRect">
          <a:avLst>
            <a:gd name="adj" fmla="val 10000"/>
          </a:avLst>
        </a:prstGeom>
        <a:solidFill>
          <a:sysClr val="window" lastClr="FFFFFF"/>
        </a:solidFill>
        <a:ln w="25400" cap="flat" cmpd="sng" algn="ctr">
          <a:solidFill>
            <a:srgbClr val="9BBB59"/>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Informal Case Management</a:t>
          </a:r>
          <a:endParaRPr lang="en-US" dirty="0">
            <a:solidFill>
              <a:sysClr val="windowText" lastClr="000000">
                <a:hueOff val="0"/>
                <a:satOff val="0"/>
                <a:lumOff val="0"/>
                <a:alphaOff val="0"/>
              </a:sysClr>
            </a:solidFill>
            <a:latin typeface="Calibri"/>
            <a:ea typeface="+mn-ea"/>
            <a:cs typeface="+mn-cs"/>
          </a:endParaRPr>
        </a:p>
      </dgm:t>
    </dgm:pt>
    <dgm:pt modelId="{462F40F0-0BA8-4465-9210-B732EDDD5604}" type="parTrans" cxnId="{7F88906F-5154-4FD9-800C-3BC8ECB0C4EC}">
      <dgm:prSet/>
      <dgm:spPr>
        <a:xfrm>
          <a:off x="5593370" y="710390"/>
          <a:ext cx="141874" cy="532030"/>
        </a:xfrm>
        <a:custGeom>
          <a:avLst/>
          <a:gdLst/>
          <a:ahLst/>
          <a:cxnLst/>
          <a:rect l="0" t="0" r="0" b="0"/>
          <a:pathLst>
            <a:path>
              <a:moveTo>
                <a:pt x="0" y="0"/>
              </a:moveTo>
              <a:lnTo>
                <a:pt x="0" y="532030"/>
              </a:lnTo>
              <a:lnTo>
                <a:pt x="141874" y="532030"/>
              </a:lnTo>
            </a:path>
          </a:pathLst>
        </a:custGeom>
        <a:noFill/>
        <a:ln w="25400" cap="flat" cmpd="sng" algn="ctr">
          <a:solidFill>
            <a:srgbClr val="9BBB59"/>
          </a:solidFill>
          <a:prstDash val="solid"/>
        </a:ln>
        <a:effectLst/>
      </dgm:spPr>
      <dgm:t>
        <a:bodyPr/>
        <a:lstStyle/>
        <a:p>
          <a:endParaRPr lang="en-US"/>
        </a:p>
      </dgm:t>
    </dgm:pt>
    <dgm:pt modelId="{2B39D61C-D75D-4405-8305-83F1C78E33C3}" type="sibTrans" cxnId="{7F88906F-5154-4FD9-800C-3BC8ECB0C4EC}">
      <dgm:prSet/>
      <dgm:spPr/>
      <dgm:t>
        <a:bodyPr/>
        <a:lstStyle/>
        <a:p>
          <a:endParaRPr lang="en-US"/>
        </a:p>
      </dgm:t>
    </dgm:pt>
    <dgm:pt modelId="{BD34869A-4C74-4083-B627-7020F7C60857}">
      <dgm:prSet phldrT="[Text]">
        <dgm:style>
          <a:lnRef idx="2">
            <a:schemeClr val="accent3"/>
          </a:lnRef>
          <a:fillRef idx="1">
            <a:schemeClr val="lt1"/>
          </a:fillRef>
          <a:effectRef idx="0">
            <a:schemeClr val="accent3"/>
          </a:effectRef>
          <a:fontRef idx="minor">
            <a:schemeClr val="dk1"/>
          </a:fontRef>
        </dgm:style>
      </dgm:prSet>
      <dgm:spPr>
        <a:xfrm>
          <a:off x="5735245" y="1774451"/>
          <a:ext cx="1134998" cy="709373"/>
        </a:xfrm>
        <a:prstGeom prst="roundRect">
          <a:avLst>
            <a:gd name="adj" fmla="val 10000"/>
          </a:avLst>
        </a:prstGeom>
        <a:solidFill>
          <a:sysClr val="window" lastClr="FFFFFF"/>
        </a:solidFill>
        <a:ln w="25400" cap="flat" cmpd="sng" algn="ctr">
          <a:solidFill>
            <a:srgbClr val="9BBB59"/>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Clinical Case Management Sessions</a:t>
          </a:r>
          <a:endParaRPr lang="en-US" dirty="0">
            <a:solidFill>
              <a:sysClr val="windowText" lastClr="000000">
                <a:hueOff val="0"/>
                <a:satOff val="0"/>
                <a:lumOff val="0"/>
                <a:alphaOff val="0"/>
              </a:sysClr>
            </a:solidFill>
            <a:latin typeface="Calibri"/>
            <a:ea typeface="+mn-ea"/>
            <a:cs typeface="+mn-cs"/>
          </a:endParaRPr>
        </a:p>
      </dgm:t>
    </dgm:pt>
    <dgm:pt modelId="{847DB5EE-AFC5-43BB-8A73-FED46FC400F0}" type="parTrans" cxnId="{FAC00209-C8F6-4727-B07E-5F64788D83B1}">
      <dgm:prSet/>
      <dgm:spPr>
        <a:xfrm>
          <a:off x="5593370" y="710390"/>
          <a:ext cx="141874" cy="1418747"/>
        </a:xfrm>
        <a:custGeom>
          <a:avLst/>
          <a:gdLst/>
          <a:ahLst/>
          <a:cxnLst/>
          <a:rect l="0" t="0" r="0" b="0"/>
          <a:pathLst>
            <a:path>
              <a:moveTo>
                <a:pt x="0" y="0"/>
              </a:moveTo>
              <a:lnTo>
                <a:pt x="0" y="1418747"/>
              </a:lnTo>
              <a:lnTo>
                <a:pt x="141874" y="1418747"/>
              </a:lnTo>
            </a:path>
          </a:pathLst>
        </a:custGeom>
        <a:noFill/>
        <a:ln w="25400" cap="flat" cmpd="sng" algn="ctr">
          <a:solidFill>
            <a:srgbClr val="9BBB59"/>
          </a:solidFill>
          <a:prstDash val="solid"/>
        </a:ln>
        <a:effectLst/>
      </dgm:spPr>
      <dgm:t>
        <a:bodyPr/>
        <a:lstStyle/>
        <a:p>
          <a:endParaRPr lang="en-US"/>
        </a:p>
      </dgm:t>
    </dgm:pt>
    <dgm:pt modelId="{717B1E3F-33A4-4EBA-AEBC-CA0C52C012E9}" type="sibTrans" cxnId="{FAC00209-C8F6-4727-B07E-5F64788D83B1}">
      <dgm:prSet/>
      <dgm:spPr/>
      <dgm:t>
        <a:bodyPr/>
        <a:lstStyle/>
        <a:p>
          <a:endParaRPr lang="en-US"/>
        </a:p>
      </dgm:t>
    </dgm:pt>
    <dgm:pt modelId="{F00B35B4-AE75-4B04-9166-2A34FE9CEF3D}">
      <dgm:prSet phldrT="[Text]">
        <dgm:style>
          <a:lnRef idx="2">
            <a:schemeClr val="accent3"/>
          </a:lnRef>
          <a:fillRef idx="1">
            <a:schemeClr val="lt1"/>
          </a:fillRef>
          <a:effectRef idx="0">
            <a:schemeClr val="accent3"/>
          </a:effectRef>
          <a:fontRef idx="minor">
            <a:schemeClr val="dk1"/>
          </a:fontRef>
        </dgm:style>
      </dgm:prSet>
      <dgm:spPr>
        <a:xfrm>
          <a:off x="5735245" y="2661168"/>
          <a:ext cx="1134998" cy="709373"/>
        </a:xfrm>
        <a:prstGeom prst="roundRect">
          <a:avLst>
            <a:gd name="adj" fmla="val 10000"/>
          </a:avLst>
        </a:prstGeom>
        <a:solidFill>
          <a:sysClr val="window" lastClr="FFFFFF"/>
        </a:solidFill>
        <a:ln w="25400" cap="flat" cmpd="sng" algn="ctr">
          <a:solidFill>
            <a:srgbClr val="9BBB59"/>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LCDC Group &amp; Individual Therapy</a:t>
          </a:r>
          <a:endParaRPr lang="en-US" dirty="0">
            <a:solidFill>
              <a:sysClr val="windowText" lastClr="000000">
                <a:hueOff val="0"/>
                <a:satOff val="0"/>
                <a:lumOff val="0"/>
                <a:alphaOff val="0"/>
              </a:sysClr>
            </a:solidFill>
            <a:latin typeface="Calibri"/>
            <a:ea typeface="+mn-ea"/>
            <a:cs typeface="+mn-cs"/>
          </a:endParaRPr>
        </a:p>
      </dgm:t>
    </dgm:pt>
    <dgm:pt modelId="{8F7D9892-1E34-409F-ABA7-832D3092EC5B}" type="parTrans" cxnId="{583410FD-087D-4A03-8127-7D7ECC4FD3C1}">
      <dgm:prSet/>
      <dgm:spPr>
        <a:xfrm>
          <a:off x="5593370" y="710390"/>
          <a:ext cx="141874" cy="2305465"/>
        </a:xfrm>
        <a:custGeom>
          <a:avLst/>
          <a:gdLst/>
          <a:ahLst/>
          <a:cxnLst/>
          <a:rect l="0" t="0" r="0" b="0"/>
          <a:pathLst>
            <a:path>
              <a:moveTo>
                <a:pt x="0" y="0"/>
              </a:moveTo>
              <a:lnTo>
                <a:pt x="0" y="2305465"/>
              </a:lnTo>
              <a:lnTo>
                <a:pt x="141874" y="2305465"/>
              </a:lnTo>
            </a:path>
          </a:pathLst>
        </a:custGeom>
        <a:noFill/>
        <a:ln w="25400" cap="flat" cmpd="sng" algn="ctr">
          <a:solidFill>
            <a:srgbClr val="9BBB59"/>
          </a:solidFill>
          <a:prstDash val="solid"/>
        </a:ln>
        <a:effectLst/>
      </dgm:spPr>
      <dgm:t>
        <a:bodyPr/>
        <a:lstStyle/>
        <a:p>
          <a:endParaRPr lang="en-US"/>
        </a:p>
      </dgm:t>
    </dgm:pt>
    <dgm:pt modelId="{EC3170E9-DEEC-460F-80B1-7DC1150836E0}" type="sibTrans" cxnId="{583410FD-087D-4A03-8127-7D7ECC4FD3C1}">
      <dgm:prSet/>
      <dgm:spPr/>
      <dgm:t>
        <a:bodyPr/>
        <a:lstStyle/>
        <a:p>
          <a:endParaRPr lang="en-US"/>
        </a:p>
      </dgm:t>
    </dgm:pt>
    <dgm:pt modelId="{8CE4B334-DEF0-4ADA-B0DB-A86FFE0362E4}">
      <dgm:prSet phldrT="[Text]">
        <dgm:style>
          <a:lnRef idx="2">
            <a:schemeClr val="accent3"/>
          </a:lnRef>
          <a:fillRef idx="1">
            <a:schemeClr val="lt1"/>
          </a:fillRef>
          <a:effectRef idx="0">
            <a:schemeClr val="accent3"/>
          </a:effectRef>
          <a:fontRef idx="minor">
            <a:schemeClr val="dk1"/>
          </a:fontRef>
        </dgm:style>
      </dgm:prSet>
      <dgm:spPr>
        <a:xfrm>
          <a:off x="5735245" y="3547886"/>
          <a:ext cx="1134998" cy="709373"/>
        </a:xfrm>
        <a:prstGeom prst="roundRect">
          <a:avLst>
            <a:gd name="adj" fmla="val 10000"/>
          </a:avLst>
        </a:prstGeom>
        <a:solidFill>
          <a:sysClr val="window" lastClr="FFFFFF"/>
        </a:solidFill>
        <a:ln w="25400" cap="flat" cmpd="sng" algn="ctr">
          <a:solidFill>
            <a:srgbClr val="9BBB59"/>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Community Health Sessions</a:t>
          </a:r>
          <a:endParaRPr lang="en-US" dirty="0">
            <a:solidFill>
              <a:sysClr val="windowText" lastClr="000000">
                <a:hueOff val="0"/>
                <a:satOff val="0"/>
                <a:lumOff val="0"/>
                <a:alphaOff val="0"/>
              </a:sysClr>
            </a:solidFill>
            <a:latin typeface="Calibri"/>
            <a:ea typeface="+mn-ea"/>
            <a:cs typeface="+mn-cs"/>
          </a:endParaRPr>
        </a:p>
      </dgm:t>
    </dgm:pt>
    <dgm:pt modelId="{DA09FE84-45D6-4E28-803C-4A1049A8290F}" type="parTrans" cxnId="{42C7B17F-9816-4C3A-AF25-B0C8368493B8}">
      <dgm:prSet/>
      <dgm:spPr>
        <a:xfrm>
          <a:off x="5593370" y="710390"/>
          <a:ext cx="141874" cy="3192182"/>
        </a:xfrm>
        <a:custGeom>
          <a:avLst/>
          <a:gdLst/>
          <a:ahLst/>
          <a:cxnLst/>
          <a:rect l="0" t="0" r="0" b="0"/>
          <a:pathLst>
            <a:path>
              <a:moveTo>
                <a:pt x="0" y="0"/>
              </a:moveTo>
              <a:lnTo>
                <a:pt x="0" y="3192182"/>
              </a:lnTo>
              <a:lnTo>
                <a:pt x="141874" y="3192182"/>
              </a:lnTo>
            </a:path>
          </a:pathLst>
        </a:custGeom>
        <a:noFill/>
        <a:ln w="25400" cap="flat" cmpd="sng" algn="ctr">
          <a:solidFill>
            <a:srgbClr val="9BBB59"/>
          </a:solidFill>
          <a:prstDash val="solid"/>
        </a:ln>
        <a:effectLst/>
      </dgm:spPr>
      <dgm:t>
        <a:bodyPr/>
        <a:lstStyle/>
        <a:p>
          <a:endParaRPr lang="en-US"/>
        </a:p>
      </dgm:t>
    </dgm:pt>
    <dgm:pt modelId="{3A064FA3-7C6F-4BAC-A1FE-A788CE92DBE6}" type="sibTrans" cxnId="{42C7B17F-9816-4C3A-AF25-B0C8368493B8}">
      <dgm:prSet/>
      <dgm:spPr/>
      <dgm:t>
        <a:bodyPr/>
        <a:lstStyle/>
        <a:p>
          <a:endParaRPr lang="en-US"/>
        </a:p>
      </dgm:t>
    </dgm:pt>
    <dgm:pt modelId="{D2C942FB-82FB-44B8-9318-507018E1CC9C}">
      <dgm:prSet phldrT="[Text]">
        <dgm:style>
          <a:lnRef idx="2">
            <a:schemeClr val="accent3"/>
          </a:lnRef>
          <a:fillRef idx="1">
            <a:schemeClr val="lt1"/>
          </a:fillRef>
          <a:effectRef idx="0">
            <a:schemeClr val="accent3"/>
          </a:effectRef>
          <a:fontRef idx="minor">
            <a:schemeClr val="dk1"/>
          </a:fontRef>
        </dgm:style>
      </dgm:prSet>
      <dgm:spPr>
        <a:xfrm>
          <a:off x="5735245" y="4434603"/>
          <a:ext cx="1134998" cy="709373"/>
        </a:xfrm>
        <a:prstGeom prst="roundRect">
          <a:avLst>
            <a:gd name="adj" fmla="val 10000"/>
          </a:avLst>
        </a:prstGeom>
        <a:solidFill>
          <a:sysClr val="window" lastClr="FFFFFF"/>
        </a:solidFill>
        <a:ln w="25400" cap="flat" cmpd="sng" algn="ctr">
          <a:solidFill>
            <a:srgbClr val="9BBB59"/>
          </a:solidFill>
          <a:prstDash val="solid"/>
        </a:ln>
        <a:effectLst/>
      </dgm:spPr>
      <dgm:t>
        <a:bodyPr/>
        <a:lstStyle/>
        <a:p>
          <a:r>
            <a:rPr lang="en-US" dirty="0" smtClean="0">
              <a:solidFill>
                <a:sysClr val="windowText" lastClr="000000">
                  <a:hueOff val="0"/>
                  <a:satOff val="0"/>
                  <a:lumOff val="0"/>
                  <a:alphaOff val="0"/>
                </a:sysClr>
              </a:solidFill>
              <a:latin typeface="Calibri"/>
              <a:ea typeface="+mn-ea"/>
              <a:cs typeface="+mn-cs"/>
            </a:rPr>
            <a:t>6 Month SF36v2 Surveys</a:t>
          </a:r>
          <a:endParaRPr lang="en-US" dirty="0">
            <a:solidFill>
              <a:sysClr val="windowText" lastClr="000000">
                <a:hueOff val="0"/>
                <a:satOff val="0"/>
                <a:lumOff val="0"/>
                <a:alphaOff val="0"/>
              </a:sysClr>
            </a:solidFill>
            <a:latin typeface="Calibri"/>
            <a:ea typeface="+mn-ea"/>
            <a:cs typeface="+mn-cs"/>
          </a:endParaRPr>
        </a:p>
      </dgm:t>
    </dgm:pt>
    <dgm:pt modelId="{3F68DAE0-39C4-4502-8490-3282803B3B7A}" type="parTrans" cxnId="{CA8FC20F-C883-4E09-86CE-DD89BC7BACF4}">
      <dgm:prSet>
        <dgm:style>
          <a:lnRef idx="1">
            <a:schemeClr val="accent3"/>
          </a:lnRef>
          <a:fillRef idx="0">
            <a:schemeClr val="accent3"/>
          </a:fillRef>
          <a:effectRef idx="0">
            <a:schemeClr val="accent3"/>
          </a:effectRef>
          <a:fontRef idx="minor">
            <a:schemeClr val="tx1"/>
          </a:fontRef>
        </dgm:style>
      </dgm:prSet>
      <dgm:spPr>
        <a:xfrm>
          <a:off x="5593370" y="710390"/>
          <a:ext cx="141874" cy="4078899"/>
        </a:xfrm>
        <a:custGeom>
          <a:avLst/>
          <a:gdLst/>
          <a:ahLst/>
          <a:cxnLst/>
          <a:rect l="0" t="0" r="0" b="0"/>
          <a:pathLst>
            <a:path>
              <a:moveTo>
                <a:pt x="0" y="0"/>
              </a:moveTo>
              <a:lnTo>
                <a:pt x="0" y="4078899"/>
              </a:lnTo>
              <a:lnTo>
                <a:pt x="141874" y="4078899"/>
              </a:lnTo>
            </a:path>
          </a:pathLst>
        </a:custGeom>
        <a:noFill/>
        <a:ln w="9525" cap="flat" cmpd="sng" algn="ctr">
          <a:solidFill>
            <a:srgbClr val="9BBB59"/>
          </a:solidFill>
          <a:prstDash val="solid"/>
        </a:ln>
        <a:effectLst/>
      </dgm:spPr>
      <dgm:t>
        <a:bodyPr/>
        <a:lstStyle/>
        <a:p>
          <a:endParaRPr lang="en-US"/>
        </a:p>
      </dgm:t>
    </dgm:pt>
    <dgm:pt modelId="{529F9E4C-ED41-4E7F-A387-5510B244000E}" type="sibTrans" cxnId="{CA8FC20F-C883-4E09-86CE-DD89BC7BACF4}">
      <dgm:prSet/>
      <dgm:spPr/>
      <dgm:t>
        <a:bodyPr/>
        <a:lstStyle/>
        <a:p>
          <a:endParaRPr lang="en-US"/>
        </a:p>
      </dgm:t>
    </dgm:pt>
    <dgm:pt modelId="{6C7479CA-8A52-4275-A997-9264B140B39C}" type="pres">
      <dgm:prSet presAssocID="{ACFB7DE3-C4C2-40AA-97C0-E4C651FD347A}" presName="diagram" presStyleCnt="0">
        <dgm:presLayoutVars>
          <dgm:chPref val="1"/>
          <dgm:dir/>
          <dgm:animOne val="branch"/>
          <dgm:animLvl val="lvl"/>
          <dgm:resizeHandles/>
        </dgm:presLayoutVars>
      </dgm:prSet>
      <dgm:spPr/>
      <dgm:t>
        <a:bodyPr/>
        <a:lstStyle/>
        <a:p>
          <a:endParaRPr lang="en-US"/>
        </a:p>
      </dgm:t>
    </dgm:pt>
    <dgm:pt modelId="{DFF2D710-B5F2-4EAB-9C21-BB8E187E5FFD}" type="pres">
      <dgm:prSet presAssocID="{D2CE9CE2-C706-4DC4-A2E2-EF27F6450316}" presName="root" presStyleCnt="0"/>
      <dgm:spPr/>
    </dgm:pt>
    <dgm:pt modelId="{46F0D922-15A6-48FA-8A1B-07E161C99E40}" type="pres">
      <dgm:prSet presAssocID="{D2CE9CE2-C706-4DC4-A2E2-EF27F6450316}" presName="rootComposite" presStyleCnt="0"/>
      <dgm:spPr/>
    </dgm:pt>
    <dgm:pt modelId="{4996C355-78C1-4480-A295-BB0A72D3ED4F}" type="pres">
      <dgm:prSet presAssocID="{D2CE9CE2-C706-4DC4-A2E2-EF27F6450316}" presName="rootText" presStyleLbl="node1" presStyleIdx="0" presStyleCnt="4"/>
      <dgm:spPr/>
      <dgm:t>
        <a:bodyPr/>
        <a:lstStyle/>
        <a:p>
          <a:endParaRPr lang="en-US"/>
        </a:p>
      </dgm:t>
    </dgm:pt>
    <dgm:pt modelId="{855FB202-27B9-4A3D-81C8-FE2D48FC2AF7}" type="pres">
      <dgm:prSet presAssocID="{D2CE9CE2-C706-4DC4-A2E2-EF27F6450316}" presName="rootConnector" presStyleLbl="node1" presStyleIdx="0" presStyleCnt="4"/>
      <dgm:spPr/>
      <dgm:t>
        <a:bodyPr/>
        <a:lstStyle/>
        <a:p>
          <a:endParaRPr lang="en-US"/>
        </a:p>
      </dgm:t>
    </dgm:pt>
    <dgm:pt modelId="{7939B648-B93C-47A3-A3F3-D0CD45E11A1E}" type="pres">
      <dgm:prSet presAssocID="{D2CE9CE2-C706-4DC4-A2E2-EF27F6450316}" presName="childShape" presStyleCnt="0"/>
      <dgm:spPr/>
    </dgm:pt>
    <dgm:pt modelId="{37DEFDC8-04F3-4E43-90DC-2C564B588D57}" type="pres">
      <dgm:prSet presAssocID="{B0B5DE88-9CC9-483A-BB23-6B4869C82C66}" presName="Name13" presStyleLbl="parChTrans1D2" presStyleIdx="0" presStyleCnt="12"/>
      <dgm:spPr/>
      <dgm:t>
        <a:bodyPr/>
        <a:lstStyle/>
        <a:p>
          <a:endParaRPr lang="en-US"/>
        </a:p>
      </dgm:t>
    </dgm:pt>
    <dgm:pt modelId="{997BB9C8-7280-4D07-93AF-41265B75E6FA}" type="pres">
      <dgm:prSet presAssocID="{F7D9229A-D494-45E6-AB5C-3AA35D970D09}" presName="childText" presStyleLbl="bgAcc1" presStyleIdx="0" presStyleCnt="12">
        <dgm:presLayoutVars>
          <dgm:bulletEnabled val="1"/>
        </dgm:presLayoutVars>
      </dgm:prSet>
      <dgm:spPr/>
      <dgm:t>
        <a:bodyPr/>
        <a:lstStyle/>
        <a:p>
          <a:endParaRPr lang="en-US"/>
        </a:p>
      </dgm:t>
    </dgm:pt>
    <dgm:pt modelId="{7AA81ACA-621A-49BE-B04C-ED74FE774628}" type="pres">
      <dgm:prSet presAssocID="{8BFA0809-A9C5-4764-B9DE-E9F7D6F9E179}" presName="Name13" presStyleLbl="parChTrans1D2" presStyleIdx="1" presStyleCnt="12"/>
      <dgm:spPr/>
      <dgm:t>
        <a:bodyPr/>
        <a:lstStyle/>
        <a:p>
          <a:endParaRPr lang="en-US"/>
        </a:p>
      </dgm:t>
    </dgm:pt>
    <dgm:pt modelId="{E737B54C-72EE-44A8-A26C-D962909E92B0}" type="pres">
      <dgm:prSet presAssocID="{E5B41721-FA7C-45FC-9EB4-2A3B3261981E}" presName="childText" presStyleLbl="bgAcc1" presStyleIdx="1" presStyleCnt="12">
        <dgm:presLayoutVars>
          <dgm:bulletEnabled val="1"/>
        </dgm:presLayoutVars>
      </dgm:prSet>
      <dgm:spPr/>
      <dgm:t>
        <a:bodyPr/>
        <a:lstStyle/>
        <a:p>
          <a:endParaRPr lang="en-US"/>
        </a:p>
      </dgm:t>
    </dgm:pt>
    <dgm:pt modelId="{260411B6-52A8-4845-A29D-D7A511B4A954}" type="pres">
      <dgm:prSet presAssocID="{CDD6B2DC-52FC-4F6D-A11D-9AF8EAF90427}" presName="root" presStyleCnt="0"/>
      <dgm:spPr/>
    </dgm:pt>
    <dgm:pt modelId="{1E58FE09-C73A-49D4-B03A-A001471A555F}" type="pres">
      <dgm:prSet presAssocID="{CDD6B2DC-52FC-4F6D-A11D-9AF8EAF90427}" presName="rootComposite" presStyleCnt="0"/>
      <dgm:spPr/>
    </dgm:pt>
    <dgm:pt modelId="{278534F1-CE53-472F-93FB-866399F8B224}" type="pres">
      <dgm:prSet presAssocID="{CDD6B2DC-52FC-4F6D-A11D-9AF8EAF90427}" presName="rootText" presStyleLbl="node1" presStyleIdx="1" presStyleCnt="4"/>
      <dgm:spPr/>
      <dgm:t>
        <a:bodyPr/>
        <a:lstStyle/>
        <a:p>
          <a:endParaRPr lang="en-US"/>
        </a:p>
      </dgm:t>
    </dgm:pt>
    <dgm:pt modelId="{79CE738D-EF54-4F8A-8296-D0662EEC4380}" type="pres">
      <dgm:prSet presAssocID="{CDD6B2DC-52FC-4F6D-A11D-9AF8EAF90427}" presName="rootConnector" presStyleLbl="node1" presStyleIdx="1" presStyleCnt="4"/>
      <dgm:spPr/>
      <dgm:t>
        <a:bodyPr/>
        <a:lstStyle/>
        <a:p>
          <a:endParaRPr lang="en-US"/>
        </a:p>
      </dgm:t>
    </dgm:pt>
    <dgm:pt modelId="{56246354-DF77-4D44-8598-E636C86AF959}" type="pres">
      <dgm:prSet presAssocID="{CDD6B2DC-52FC-4F6D-A11D-9AF8EAF90427}" presName="childShape" presStyleCnt="0"/>
      <dgm:spPr/>
    </dgm:pt>
    <dgm:pt modelId="{D6BD2B49-ED0E-4B0C-98AE-58072C4B1595}" type="pres">
      <dgm:prSet presAssocID="{522B4FEB-59F1-44E4-B451-FC71271AC901}" presName="Name13" presStyleLbl="parChTrans1D2" presStyleIdx="2" presStyleCnt="12"/>
      <dgm:spPr/>
      <dgm:t>
        <a:bodyPr/>
        <a:lstStyle/>
        <a:p>
          <a:endParaRPr lang="en-US"/>
        </a:p>
      </dgm:t>
    </dgm:pt>
    <dgm:pt modelId="{025C81C2-64A1-4010-8A9A-88D3816B1DA5}" type="pres">
      <dgm:prSet presAssocID="{4B0FECC8-D513-4C8C-A0BB-1EE0775E8209}" presName="childText" presStyleLbl="bgAcc1" presStyleIdx="2" presStyleCnt="12">
        <dgm:presLayoutVars>
          <dgm:bulletEnabled val="1"/>
        </dgm:presLayoutVars>
      </dgm:prSet>
      <dgm:spPr/>
      <dgm:t>
        <a:bodyPr/>
        <a:lstStyle/>
        <a:p>
          <a:endParaRPr lang="en-US"/>
        </a:p>
      </dgm:t>
    </dgm:pt>
    <dgm:pt modelId="{18CCE628-AEEE-4930-9DBD-FEBFF2AA385A}" type="pres">
      <dgm:prSet presAssocID="{FE3A00CD-0096-48D4-A43D-53D39CBBAED7}" presName="Name13" presStyleLbl="parChTrans1D2" presStyleIdx="3" presStyleCnt="12"/>
      <dgm:spPr/>
      <dgm:t>
        <a:bodyPr/>
        <a:lstStyle/>
        <a:p>
          <a:endParaRPr lang="en-US"/>
        </a:p>
      </dgm:t>
    </dgm:pt>
    <dgm:pt modelId="{3E600E65-B512-4C63-BBFF-BAAD99F35A54}" type="pres">
      <dgm:prSet presAssocID="{1184B165-1D72-4C8C-940D-6380664F0688}" presName="childText" presStyleLbl="bgAcc1" presStyleIdx="3" presStyleCnt="12">
        <dgm:presLayoutVars>
          <dgm:bulletEnabled val="1"/>
        </dgm:presLayoutVars>
      </dgm:prSet>
      <dgm:spPr/>
      <dgm:t>
        <a:bodyPr/>
        <a:lstStyle/>
        <a:p>
          <a:endParaRPr lang="en-US"/>
        </a:p>
      </dgm:t>
    </dgm:pt>
    <dgm:pt modelId="{A930E7F0-9A12-49D3-8FC4-5FD096FFFCA8}" type="pres">
      <dgm:prSet presAssocID="{FA860DE8-CB37-484B-BB55-979FE67776C8}" presName="root" presStyleCnt="0"/>
      <dgm:spPr/>
    </dgm:pt>
    <dgm:pt modelId="{365B1B92-D858-4B55-AD8C-01A2AF28D7C8}" type="pres">
      <dgm:prSet presAssocID="{FA860DE8-CB37-484B-BB55-979FE67776C8}" presName="rootComposite" presStyleCnt="0"/>
      <dgm:spPr/>
    </dgm:pt>
    <dgm:pt modelId="{55C7110A-A1AF-4DE4-8585-B05653EE7D02}" type="pres">
      <dgm:prSet presAssocID="{FA860DE8-CB37-484B-BB55-979FE67776C8}" presName="rootText" presStyleLbl="node1" presStyleIdx="2" presStyleCnt="4"/>
      <dgm:spPr/>
      <dgm:t>
        <a:bodyPr/>
        <a:lstStyle/>
        <a:p>
          <a:endParaRPr lang="en-US"/>
        </a:p>
      </dgm:t>
    </dgm:pt>
    <dgm:pt modelId="{6D91973E-8E4B-4F2E-A0C4-3E5B42E9B037}" type="pres">
      <dgm:prSet presAssocID="{FA860DE8-CB37-484B-BB55-979FE67776C8}" presName="rootConnector" presStyleLbl="node1" presStyleIdx="2" presStyleCnt="4"/>
      <dgm:spPr/>
      <dgm:t>
        <a:bodyPr/>
        <a:lstStyle/>
        <a:p>
          <a:endParaRPr lang="en-US"/>
        </a:p>
      </dgm:t>
    </dgm:pt>
    <dgm:pt modelId="{D704FDE7-34B6-4EDE-B83D-D36CEA1B73E7}" type="pres">
      <dgm:prSet presAssocID="{FA860DE8-CB37-484B-BB55-979FE67776C8}" presName="childShape" presStyleCnt="0"/>
      <dgm:spPr/>
    </dgm:pt>
    <dgm:pt modelId="{FA71C815-8F57-4941-8EC5-75536118CAD5}" type="pres">
      <dgm:prSet presAssocID="{0B86896A-7E43-434F-B73A-37BEDE8D4D57}" presName="Name13" presStyleLbl="parChTrans1D2" presStyleIdx="4" presStyleCnt="12"/>
      <dgm:spPr/>
      <dgm:t>
        <a:bodyPr/>
        <a:lstStyle/>
        <a:p>
          <a:endParaRPr lang="en-US"/>
        </a:p>
      </dgm:t>
    </dgm:pt>
    <dgm:pt modelId="{31AB9D9C-E0E9-4D47-BB7E-965A3969A216}" type="pres">
      <dgm:prSet presAssocID="{71D1A308-3AC8-48D2-853E-9381082FC25F}" presName="childText" presStyleLbl="bgAcc1" presStyleIdx="4" presStyleCnt="12">
        <dgm:presLayoutVars>
          <dgm:bulletEnabled val="1"/>
        </dgm:presLayoutVars>
      </dgm:prSet>
      <dgm:spPr/>
      <dgm:t>
        <a:bodyPr/>
        <a:lstStyle/>
        <a:p>
          <a:endParaRPr lang="en-US"/>
        </a:p>
      </dgm:t>
    </dgm:pt>
    <dgm:pt modelId="{BBC9EAF1-9472-41AB-BB27-F850E5DA8A2B}" type="pres">
      <dgm:prSet presAssocID="{8E64F89F-A0DD-4D4A-A470-DF269D5D30A9}" presName="Name13" presStyleLbl="parChTrans1D2" presStyleIdx="5" presStyleCnt="12"/>
      <dgm:spPr/>
      <dgm:t>
        <a:bodyPr/>
        <a:lstStyle/>
        <a:p>
          <a:endParaRPr lang="en-US"/>
        </a:p>
      </dgm:t>
    </dgm:pt>
    <dgm:pt modelId="{E4EE8A66-7017-4D3C-8C85-BF9486CFBB2E}" type="pres">
      <dgm:prSet presAssocID="{B1407121-EB6C-4D95-AD22-0E9CBF9BAC16}" presName="childText" presStyleLbl="bgAcc1" presStyleIdx="5" presStyleCnt="12">
        <dgm:presLayoutVars>
          <dgm:bulletEnabled val="1"/>
        </dgm:presLayoutVars>
      </dgm:prSet>
      <dgm:spPr/>
      <dgm:t>
        <a:bodyPr/>
        <a:lstStyle/>
        <a:p>
          <a:endParaRPr lang="en-US"/>
        </a:p>
      </dgm:t>
    </dgm:pt>
    <dgm:pt modelId="{683CF9E9-AD00-472B-BC39-CF61FD96F5B6}" type="pres">
      <dgm:prSet presAssocID="{E57D6B27-69F8-479A-B86B-2B96CCE25F39}" presName="Name13" presStyleLbl="parChTrans1D2" presStyleIdx="6" presStyleCnt="12"/>
      <dgm:spPr/>
      <dgm:t>
        <a:bodyPr/>
        <a:lstStyle/>
        <a:p>
          <a:endParaRPr lang="en-US"/>
        </a:p>
      </dgm:t>
    </dgm:pt>
    <dgm:pt modelId="{033F6FCC-94C8-4E5C-8E3C-8D9FEDF7F287}" type="pres">
      <dgm:prSet presAssocID="{EEC9B397-688C-4391-8905-01631F39748B}" presName="childText" presStyleLbl="bgAcc1" presStyleIdx="6" presStyleCnt="12">
        <dgm:presLayoutVars>
          <dgm:bulletEnabled val="1"/>
        </dgm:presLayoutVars>
      </dgm:prSet>
      <dgm:spPr/>
      <dgm:t>
        <a:bodyPr/>
        <a:lstStyle/>
        <a:p>
          <a:endParaRPr lang="en-US"/>
        </a:p>
      </dgm:t>
    </dgm:pt>
    <dgm:pt modelId="{4A3B1C6B-A790-4273-9CA8-9FA3F6293E37}" type="pres">
      <dgm:prSet presAssocID="{CCB20AF0-0F69-4B89-AF3C-A678CA327B80}" presName="root" presStyleCnt="0"/>
      <dgm:spPr/>
    </dgm:pt>
    <dgm:pt modelId="{E6D18993-A3FE-49FC-A6B1-E50700B205DC}" type="pres">
      <dgm:prSet presAssocID="{CCB20AF0-0F69-4B89-AF3C-A678CA327B80}" presName="rootComposite" presStyleCnt="0"/>
      <dgm:spPr/>
    </dgm:pt>
    <dgm:pt modelId="{8AED51A5-C7E4-4C39-850F-2ED05838EF3C}" type="pres">
      <dgm:prSet presAssocID="{CCB20AF0-0F69-4B89-AF3C-A678CA327B80}" presName="rootText" presStyleLbl="node1" presStyleIdx="3" presStyleCnt="4"/>
      <dgm:spPr/>
      <dgm:t>
        <a:bodyPr/>
        <a:lstStyle/>
        <a:p>
          <a:endParaRPr lang="en-US"/>
        </a:p>
      </dgm:t>
    </dgm:pt>
    <dgm:pt modelId="{4BA7CA2A-1022-4633-8268-302D058176A9}" type="pres">
      <dgm:prSet presAssocID="{CCB20AF0-0F69-4B89-AF3C-A678CA327B80}" presName="rootConnector" presStyleLbl="node1" presStyleIdx="3" presStyleCnt="4"/>
      <dgm:spPr/>
      <dgm:t>
        <a:bodyPr/>
        <a:lstStyle/>
        <a:p>
          <a:endParaRPr lang="en-US"/>
        </a:p>
      </dgm:t>
    </dgm:pt>
    <dgm:pt modelId="{A7D5051A-20BC-4A0D-93F2-C54ED5813601}" type="pres">
      <dgm:prSet presAssocID="{CCB20AF0-0F69-4B89-AF3C-A678CA327B80}" presName="childShape" presStyleCnt="0"/>
      <dgm:spPr/>
    </dgm:pt>
    <dgm:pt modelId="{E97BC222-F7D3-4F7E-B67E-BF06E9B0465F}" type="pres">
      <dgm:prSet presAssocID="{462F40F0-0BA8-4465-9210-B732EDDD5604}" presName="Name13" presStyleLbl="parChTrans1D2" presStyleIdx="7" presStyleCnt="12"/>
      <dgm:spPr/>
      <dgm:t>
        <a:bodyPr/>
        <a:lstStyle/>
        <a:p>
          <a:endParaRPr lang="en-US"/>
        </a:p>
      </dgm:t>
    </dgm:pt>
    <dgm:pt modelId="{20167E9F-CDD9-40F1-AF47-131AF62E43A9}" type="pres">
      <dgm:prSet presAssocID="{7D36E953-A310-4C6B-9452-BC19C7028BD1}" presName="childText" presStyleLbl="bgAcc1" presStyleIdx="7" presStyleCnt="12">
        <dgm:presLayoutVars>
          <dgm:bulletEnabled val="1"/>
        </dgm:presLayoutVars>
      </dgm:prSet>
      <dgm:spPr/>
      <dgm:t>
        <a:bodyPr/>
        <a:lstStyle/>
        <a:p>
          <a:endParaRPr lang="en-US"/>
        </a:p>
      </dgm:t>
    </dgm:pt>
    <dgm:pt modelId="{2587E181-CBC0-4307-917E-8EDA21A04D58}" type="pres">
      <dgm:prSet presAssocID="{847DB5EE-AFC5-43BB-8A73-FED46FC400F0}" presName="Name13" presStyleLbl="parChTrans1D2" presStyleIdx="8" presStyleCnt="12"/>
      <dgm:spPr/>
      <dgm:t>
        <a:bodyPr/>
        <a:lstStyle/>
        <a:p>
          <a:endParaRPr lang="en-US"/>
        </a:p>
      </dgm:t>
    </dgm:pt>
    <dgm:pt modelId="{7CEB9E35-5097-42F2-8936-319E22A5578D}" type="pres">
      <dgm:prSet presAssocID="{BD34869A-4C74-4083-B627-7020F7C60857}" presName="childText" presStyleLbl="bgAcc1" presStyleIdx="8" presStyleCnt="12">
        <dgm:presLayoutVars>
          <dgm:bulletEnabled val="1"/>
        </dgm:presLayoutVars>
      </dgm:prSet>
      <dgm:spPr/>
      <dgm:t>
        <a:bodyPr/>
        <a:lstStyle/>
        <a:p>
          <a:endParaRPr lang="en-US"/>
        </a:p>
      </dgm:t>
    </dgm:pt>
    <dgm:pt modelId="{44B3469A-2A0A-4F04-AC38-60344242837E}" type="pres">
      <dgm:prSet presAssocID="{8F7D9892-1E34-409F-ABA7-832D3092EC5B}" presName="Name13" presStyleLbl="parChTrans1D2" presStyleIdx="9" presStyleCnt="12"/>
      <dgm:spPr/>
      <dgm:t>
        <a:bodyPr/>
        <a:lstStyle/>
        <a:p>
          <a:endParaRPr lang="en-US"/>
        </a:p>
      </dgm:t>
    </dgm:pt>
    <dgm:pt modelId="{DFAB1AE9-F3F0-4EAC-AA33-90B548E94E71}" type="pres">
      <dgm:prSet presAssocID="{F00B35B4-AE75-4B04-9166-2A34FE9CEF3D}" presName="childText" presStyleLbl="bgAcc1" presStyleIdx="9" presStyleCnt="12">
        <dgm:presLayoutVars>
          <dgm:bulletEnabled val="1"/>
        </dgm:presLayoutVars>
      </dgm:prSet>
      <dgm:spPr/>
      <dgm:t>
        <a:bodyPr/>
        <a:lstStyle/>
        <a:p>
          <a:endParaRPr lang="en-US"/>
        </a:p>
      </dgm:t>
    </dgm:pt>
    <dgm:pt modelId="{8F12B65B-1DEE-48CD-ABCD-77545265C94B}" type="pres">
      <dgm:prSet presAssocID="{DA09FE84-45D6-4E28-803C-4A1049A8290F}" presName="Name13" presStyleLbl="parChTrans1D2" presStyleIdx="10" presStyleCnt="12"/>
      <dgm:spPr/>
      <dgm:t>
        <a:bodyPr/>
        <a:lstStyle/>
        <a:p>
          <a:endParaRPr lang="en-US"/>
        </a:p>
      </dgm:t>
    </dgm:pt>
    <dgm:pt modelId="{1237A5A7-A3AB-462A-A758-470C347B7719}" type="pres">
      <dgm:prSet presAssocID="{8CE4B334-DEF0-4ADA-B0DB-A86FFE0362E4}" presName="childText" presStyleLbl="bgAcc1" presStyleIdx="10" presStyleCnt="12">
        <dgm:presLayoutVars>
          <dgm:bulletEnabled val="1"/>
        </dgm:presLayoutVars>
      </dgm:prSet>
      <dgm:spPr/>
      <dgm:t>
        <a:bodyPr/>
        <a:lstStyle/>
        <a:p>
          <a:endParaRPr lang="en-US"/>
        </a:p>
      </dgm:t>
    </dgm:pt>
    <dgm:pt modelId="{DB39567D-E7E7-48F0-829A-007F6399BB2A}" type="pres">
      <dgm:prSet presAssocID="{3F68DAE0-39C4-4502-8490-3282803B3B7A}" presName="Name13" presStyleLbl="parChTrans1D2" presStyleIdx="11" presStyleCnt="12"/>
      <dgm:spPr/>
      <dgm:t>
        <a:bodyPr/>
        <a:lstStyle/>
        <a:p>
          <a:endParaRPr lang="en-US"/>
        </a:p>
      </dgm:t>
    </dgm:pt>
    <dgm:pt modelId="{2FDB4B0F-0D87-4F5B-B8B2-1408D852B22B}" type="pres">
      <dgm:prSet presAssocID="{D2C942FB-82FB-44B8-9318-507018E1CC9C}" presName="childText" presStyleLbl="bgAcc1" presStyleIdx="11" presStyleCnt="12">
        <dgm:presLayoutVars>
          <dgm:bulletEnabled val="1"/>
        </dgm:presLayoutVars>
      </dgm:prSet>
      <dgm:spPr/>
      <dgm:t>
        <a:bodyPr/>
        <a:lstStyle/>
        <a:p>
          <a:endParaRPr lang="en-US"/>
        </a:p>
      </dgm:t>
    </dgm:pt>
  </dgm:ptLst>
  <dgm:cxnLst>
    <dgm:cxn modelId="{0BDD3DE9-4DDE-4E00-AE87-DECA0A6C26B2}" type="presOf" srcId="{8F7D9892-1E34-409F-ABA7-832D3092EC5B}" destId="{44B3469A-2A0A-4F04-AC38-60344242837E}" srcOrd="0" destOrd="0" presId="urn:microsoft.com/office/officeart/2005/8/layout/hierarchy3"/>
    <dgm:cxn modelId="{6F1CF7C6-4562-4525-B026-E0A362D0E009}" type="presOf" srcId="{FA860DE8-CB37-484B-BB55-979FE67776C8}" destId="{55C7110A-A1AF-4DE4-8585-B05653EE7D02}" srcOrd="0" destOrd="0" presId="urn:microsoft.com/office/officeart/2005/8/layout/hierarchy3"/>
    <dgm:cxn modelId="{FF465770-5901-4BA4-B1E7-106BC7AA50D2}" type="presOf" srcId="{FE3A00CD-0096-48D4-A43D-53D39CBBAED7}" destId="{18CCE628-AEEE-4930-9DBD-FEBFF2AA385A}" srcOrd="0" destOrd="0" presId="urn:microsoft.com/office/officeart/2005/8/layout/hierarchy3"/>
    <dgm:cxn modelId="{317A5876-D096-40E7-9665-7EBDA43D56BE}" srcId="{FA860DE8-CB37-484B-BB55-979FE67776C8}" destId="{EEC9B397-688C-4391-8905-01631F39748B}" srcOrd="2" destOrd="0" parTransId="{E57D6B27-69F8-479A-B86B-2B96CCE25F39}" sibTransId="{1B1CCA0F-9444-4C3C-9737-34F1ECEBADC6}"/>
    <dgm:cxn modelId="{583410FD-087D-4A03-8127-7D7ECC4FD3C1}" srcId="{CCB20AF0-0F69-4B89-AF3C-A678CA327B80}" destId="{F00B35B4-AE75-4B04-9166-2A34FE9CEF3D}" srcOrd="2" destOrd="0" parTransId="{8F7D9892-1E34-409F-ABA7-832D3092EC5B}" sibTransId="{EC3170E9-DEEC-460F-80B1-7DC1150836E0}"/>
    <dgm:cxn modelId="{DC050587-18E8-408A-88E3-C12D5B842308}" type="presOf" srcId="{7D36E953-A310-4C6B-9452-BC19C7028BD1}" destId="{20167E9F-CDD9-40F1-AF47-131AF62E43A9}" srcOrd="0" destOrd="0" presId="urn:microsoft.com/office/officeart/2005/8/layout/hierarchy3"/>
    <dgm:cxn modelId="{0E230534-4299-476C-846B-DF22E957EC91}" type="presOf" srcId="{BD34869A-4C74-4083-B627-7020F7C60857}" destId="{7CEB9E35-5097-42F2-8936-319E22A5578D}" srcOrd="0" destOrd="0" presId="urn:microsoft.com/office/officeart/2005/8/layout/hierarchy3"/>
    <dgm:cxn modelId="{519A8346-5DE7-4FA0-A0BD-EE8E47A932AE}" type="presOf" srcId="{4B0FECC8-D513-4C8C-A0BB-1EE0775E8209}" destId="{025C81C2-64A1-4010-8A9A-88D3816B1DA5}" srcOrd="0" destOrd="0" presId="urn:microsoft.com/office/officeart/2005/8/layout/hierarchy3"/>
    <dgm:cxn modelId="{8465273E-CC4E-4CB5-B5BB-18F533F29718}" srcId="{FA860DE8-CB37-484B-BB55-979FE67776C8}" destId="{B1407121-EB6C-4D95-AD22-0E9CBF9BAC16}" srcOrd="1" destOrd="0" parTransId="{8E64F89F-A0DD-4D4A-A470-DF269D5D30A9}" sibTransId="{DAD21A19-B4B9-4228-A152-F40885C0F060}"/>
    <dgm:cxn modelId="{22FFA903-8E00-482C-AC45-CD3349301D09}" type="presOf" srcId="{ACFB7DE3-C4C2-40AA-97C0-E4C651FD347A}" destId="{6C7479CA-8A52-4275-A997-9264B140B39C}" srcOrd="0" destOrd="0" presId="urn:microsoft.com/office/officeart/2005/8/layout/hierarchy3"/>
    <dgm:cxn modelId="{04605C5D-74C7-4070-897D-A1F42962FD80}" type="presOf" srcId="{E57D6B27-69F8-479A-B86B-2B96CCE25F39}" destId="{683CF9E9-AD00-472B-BC39-CF61FD96F5B6}" srcOrd="0" destOrd="0" presId="urn:microsoft.com/office/officeart/2005/8/layout/hierarchy3"/>
    <dgm:cxn modelId="{279B538F-98A2-40A5-9A3C-B67831C06E64}" type="presOf" srcId="{E5B41721-FA7C-45FC-9EB4-2A3B3261981E}" destId="{E737B54C-72EE-44A8-A26C-D962909E92B0}" srcOrd="0" destOrd="0" presId="urn:microsoft.com/office/officeart/2005/8/layout/hierarchy3"/>
    <dgm:cxn modelId="{A88143ED-32F9-4FB5-8CF8-CD52B67AB6EA}" srcId="{CDD6B2DC-52FC-4F6D-A11D-9AF8EAF90427}" destId="{4B0FECC8-D513-4C8C-A0BB-1EE0775E8209}" srcOrd="0" destOrd="0" parTransId="{522B4FEB-59F1-44E4-B451-FC71271AC901}" sibTransId="{8B365576-DD0B-41B7-9DBC-96150E7131B4}"/>
    <dgm:cxn modelId="{AEC4466E-E603-404E-96AC-B4D86AB0670A}" type="presOf" srcId="{847DB5EE-AFC5-43BB-8A73-FED46FC400F0}" destId="{2587E181-CBC0-4307-917E-8EDA21A04D58}" srcOrd="0" destOrd="0" presId="urn:microsoft.com/office/officeart/2005/8/layout/hierarchy3"/>
    <dgm:cxn modelId="{70931756-F86F-4627-9BA0-2B7EC09A8F39}" type="presOf" srcId="{CCB20AF0-0F69-4B89-AF3C-A678CA327B80}" destId="{8AED51A5-C7E4-4C39-850F-2ED05838EF3C}" srcOrd="0" destOrd="0" presId="urn:microsoft.com/office/officeart/2005/8/layout/hierarchy3"/>
    <dgm:cxn modelId="{20233881-2948-4D9F-86BE-980F36907521}" srcId="{ACFB7DE3-C4C2-40AA-97C0-E4C651FD347A}" destId="{D2CE9CE2-C706-4DC4-A2E2-EF27F6450316}" srcOrd="0" destOrd="0" parTransId="{F9FA503E-1D05-41C7-837F-1104B0872827}" sibTransId="{402E46C0-724C-4FCE-A580-8D86458948E7}"/>
    <dgm:cxn modelId="{CF5D6B73-9343-4CED-80F3-EB6332053FDA}" type="presOf" srcId="{B0B5DE88-9CC9-483A-BB23-6B4869C82C66}" destId="{37DEFDC8-04F3-4E43-90DC-2C564B588D57}" srcOrd="0" destOrd="0" presId="urn:microsoft.com/office/officeart/2005/8/layout/hierarchy3"/>
    <dgm:cxn modelId="{2836D8D0-02C0-4748-AC3C-2457E4E4B8F9}" type="presOf" srcId="{EEC9B397-688C-4391-8905-01631F39748B}" destId="{033F6FCC-94C8-4E5C-8E3C-8D9FEDF7F287}" srcOrd="0" destOrd="0" presId="urn:microsoft.com/office/officeart/2005/8/layout/hierarchy3"/>
    <dgm:cxn modelId="{4F4B08FE-1D0D-48BB-83C9-8D4AB3A9B237}" type="presOf" srcId="{CCB20AF0-0F69-4B89-AF3C-A678CA327B80}" destId="{4BA7CA2A-1022-4633-8268-302D058176A9}" srcOrd="1" destOrd="0" presId="urn:microsoft.com/office/officeart/2005/8/layout/hierarchy3"/>
    <dgm:cxn modelId="{CE6D09F0-0677-4AF3-8F86-1D0F76566FEB}" type="presOf" srcId="{FA860DE8-CB37-484B-BB55-979FE67776C8}" destId="{6D91973E-8E4B-4F2E-A0C4-3E5B42E9B037}" srcOrd="1" destOrd="0" presId="urn:microsoft.com/office/officeart/2005/8/layout/hierarchy3"/>
    <dgm:cxn modelId="{2234BA15-8995-4524-8B61-4278BE3CCE8C}" type="presOf" srcId="{8E64F89F-A0DD-4D4A-A470-DF269D5D30A9}" destId="{BBC9EAF1-9472-41AB-BB27-F850E5DA8A2B}" srcOrd="0" destOrd="0" presId="urn:microsoft.com/office/officeart/2005/8/layout/hierarchy3"/>
    <dgm:cxn modelId="{10CB1CF1-C294-43CE-90DD-C6D42AFC33A6}" type="presOf" srcId="{CDD6B2DC-52FC-4F6D-A11D-9AF8EAF90427}" destId="{278534F1-CE53-472F-93FB-866399F8B224}" srcOrd="0" destOrd="0" presId="urn:microsoft.com/office/officeart/2005/8/layout/hierarchy3"/>
    <dgm:cxn modelId="{DB1072CD-7C83-4E05-AD2E-1A02E5E7FB0A}" type="presOf" srcId="{1184B165-1D72-4C8C-940D-6380664F0688}" destId="{3E600E65-B512-4C63-BBFF-BAAD99F35A54}" srcOrd="0" destOrd="0" presId="urn:microsoft.com/office/officeart/2005/8/layout/hierarchy3"/>
    <dgm:cxn modelId="{F2BEC236-7E84-4311-95EE-71424B8F1F83}" srcId="{ACFB7DE3-C4C2-40AA-97C0-E4C651FD347A}" destId="{FA860DE8-CB37-484B-BB55-979FE67776C8}" srcOrd="2" destOrd="0" parTransId="{2A6D8FC2-BF53-4D0D-80D6-6E4F41E6F75F}" sibTransId="{3797D531-FA6E-4B1A-BB8D-F0F35340A5ED}"/>
    <dgm:cxn modelId="{42C7B17F-9816-4C3A-AF25-B0C8368493B8}" srcId="{CCB20AF0-0F69-4B89-AF3C-A678CA327B80}" destId="{8CE4B334-DEF0-4ADA-B0DB-A86FFE0362E4}" srcOrd="3" destOrd="0" parTransId="{DA09FE84-45D6-4E28-803C-4A1049A8290F}" sibTransId="{3A064FA3-7C6F-4BAC-A1FE-A788CE92DBE6}"/>
    <dgm:cxn modelId="{95213EC8-4B5F-4883-A998-C89E244DEB7D}" type="presOf" srcId="{CDD6B2DC-52FC-4F6D-A11D-9AF8EAF90427}" destId="{79CE738D-EF54-4F8A-8296-D0662EEC4380}" srcOrd="1" destOrd="0" presId="urn:microsoft.com/office/officeart/2005/8/layout/hierarchy3"/>
    <dgm:cxn modelId="{A5247EB9-44CA-4120-BE5E-FFAD4619D2F6}" srcId="{ACFB7DE3-C4C2-40AA-97C0-E4C651FD347A}" destId="{CDD6B2DC-52FC-4F6D-A11D-9AF8EAF90427}" srcOrd="1" destOrd="0" parTransId="{E0C5E665-8856-4BD4-BDD7-05061FE590B0}" sibTransId="{0676956F-D6E3-4941-B83F-EC3B170EFEED}"/>
    <dgm:cxn modelId="{C825A6E8-AF0B-4595-A775-65676460A952}" srcId="{FA860DE8-CB37-484B-BB55-979FE67776C8}" destId="{71D1A308-3AC8-48D2-853E-9381082FC25F}" srcOrd="0" destOrd="0" parTransId="{0B86896A-7E43-434F-B73A-37BEDE8D4D57}" sibTransId="{4BC9DFBE-C6E4-4B62-82A0-C252090829DB}"/>
    <dgm:cxn modelId="{240D1152-E71A-43C9-BA52-507F8D907C60}" srcId="{CDD6B2DC-52FC-4F6D-A11D-9AF8EAF90427}" destId="{1184B165-1D72-4C8C-940D-6380664F0688}" srcOrd="1" destOrd="0" parTransId="{FE3A00CD-0096-48D4-A43D-53D39CBBAED7}" sibTransId="{6FF19B5D-C805-4D1F-9BBC-A5E095BC73FE}"/>
    <dgm:cxn modelId="{6FC994E6-C8D7-465B-8B3E-AFA41E3B5A7D}" type="presOf" srcId="{DA09FE84-45D6-4E28-803C-4A1049A8290F}" destId="{8F12B65B-1DEE-48CD-ABCD-77545265C94B}" srcOrd="0" destOrd="0" presId="urn:microsoft.com/office/officeart/2005/8/layout/hierarchy3"/>
    <dgm:cxn modelId="{FE54DA50-B9F1-46C5-9574-A4BF4FE72811}" type="presOf" srcId="{0B86896A-7E43-434F-B73A-37BEDE8D4D57}" destId="{FA71C815-8F57-4941-8EC5-75536118CAD5}" srcOrd="0" destOrd="0" presId="urn:microsoft.com/office/officeart/2005/8/layout/hierarchy3"/>
    <dgm:cxn modelId="{36FC9387-7084-44CD-94D7-7F8A69C1D10A}" type="presOf" srcId="{D2C942FB-82FB-44B8-9318-507018E1CC9C}" destId="{2FDB4B0F-0D87-4F5B-B8B2-1408D852B22B}" srcOrd="0" destOrd="0" presId="urn:microsoft.com/office/officeart/2005/8/layout/hierarchy3"/>
    <dgm:cxn modelId="{CA011ACA-E6B7-4D41-8B2C-62B0FC4742F7}" srcId="{D2CE9CE2-C706-4DC4-A2E2-EF27F6450316}" destId="{E5B41721-FA7C-45FC-9EB4-2A3B3261981E}" srcOrd="1" destOrd="0" parTransId="{8BFA0809-A9C5-4764-B9DE-E9F7D6F9E179}" sibTransId="{409A2682-5FB4-477A-A285-297BA43F24C7}"/>
    <dgm:cxn modelId="{8511867C-E4E2-411C-89BF-C0888D4A1760}" type="presOf" srcId="{B1407121-EB6C-4D95-AD22-0E9CBF9BAC16}" destId="{E4EE8A66-7017-4D3C-8C85-BF9486CFBB2E}" srcOrd="0" destOrd="0" presId="urn:microsoft.com/office/officeart/2005/8/layout/hierarchy3"/>
    <dgm:cxn modelId="{F99EC798-BD24-476A-BFB6-2CD5D9C06CA6}" type="presOf" srcId="{D2CE9CE2-C706-4DC4-A2E2-EF27F6450316}" destId="{855FB202-27B9-4A3D-81C8-FE2D48FC2AF7}" srcOrd="1" destOrd="0" presId="urn:microsoft.com/office/officeart/2005/8/layout/hierarchy3"/>
    <dgm:cxn modelId="{ED929C07-DF9E-4BBA-ACED-13B90769A830}" type="presOf" srcId="{3F68DAE0-39C4-4502-8490-3282803B3B7A}" destId="{DB39567D-E7E7-48F0-829A-007F6399BB2A}" srcOrd="0" destOrd="0" presId="urn:microsoft.com/office/officeart/2005/8/layout/hierarchy3"/>
    <dgm:cxn modelId="{7E989BED-21FE-4AA1-B551-187BE0B3A8F9}" srcId="{D2CE9CE2-C706-4DC4-A2E2-EF27F6450316}" destId="{F7D9229A-D494-45E6-AB5C-3AA35D970D09}" srcOrd="0" destOrd="0" parTransId="{B0B5DE88-9CC9-483A-BB23-6B4869C82C66}" sibTransId="{8303D4AD-28B3-4BC0-9487-CEF22A85479B}"/>
    <dgm:cxn modelId="{165816FA-F859-470B-9AB1-C9DA0A88F6CD}" type="presOf" srcId="{71D1A308-3AC8-48D2-853E-9381082FC25F}" destId="{31AB9D9C-E0E9-4D47-BB7E-965A3969A216}" srcOrd="0" destOrd="0" presId="urn:microsoft.com/office/officeart/2005/8/layout/hierarchy3"/>
    <dgm:cxn modelId="{D6BFFAC8-B803-423F-AE5F-4FBD46983767}" type="presOf" srcId="{522B4FEB-59F1-44E4-B451-FC71271AC901}" destId="{D6BD2B49-ED0E-4B0C-98AE-58072C4B1595}" srcOrd="0" destOrd="0" presId="urn:microsoft.com/office/officeart/2005/8/layout/hierarchy3"/>
    <dgm:cxn modelId="{CA8FC20F-C883-4E09-86CE-DD89BC7BACF4}" srcId="{CCB20AF0-0F69-4B89-AF3C-A678CA327B80}" destId="{D2C942FB-82FB-44B8-9318-507018E1CC9C}" srcOrd="4" destOrd="0" parTransId="{3F68DAE0-39C4-4502-8490-3282803B3B7A}" sibTransId="{529F9E4C-ED41-4E7F-A387-5510B244000E}"/>
    <dgm:cxn modelId="{2ED415B3-9639-41ED-8F91-44CE36ADC7C5}" type="presOf" srcId="{D2CE9CE2-C706-4DC4-A2E2-EF27F6450316}" destId="{4996C355-78C1-4480-A295-BB0A72D3ED4F}" srcOrd="0" destOrd="0" presId="urn:microsoft.com/office/officeart/2005/8/layout/hierarchy3"/>
    <dgm:cxn modelId="{727573D5-DB13-4CA8-9E7F-6C73B3584ABD}" type="presOf" srcId="{462F40F0-0BA8-4465-9210-B732EDDD5604}" destId="{E97BC222-F7D3-4F7E-B67E-BF06E9B0465F}" srcOrd="0" destOrd="0" presId="urn:microsoft.com/office/officeart/2005/8/layout/hierarchy3"/>
    <dgm:cxn modelId="{7F88906F-5154-4FD9-800C-3BC8ECB0C4EC}" srcId="{CCB20AF0-0F69-4B89-AF3C-A678CA327B80}" destId="{7D36E953-A310-4C6B-9452-BC19C7028BD1}" srcOrd="0" destOrd="0" parTransId="{462F40F0-0BA8-4465-9210-B732EDDD5604}" sibTransId="{2B39D61C-D75D-4405-8305-83F1C78E33C3}"/>
    <dgm:cxn modelId="{FAD9A0C5-3C69-405E-8649-7637DCDF09AF}" type="presOf" srcId="{F00B35B4-AE75-4B04-9166-2A34FE9CEF3D}" destId="{DFAB1AE9-F3F0-4EAC-AA33-90B548E94E71}" srcOrd="0" destOrd="0" presId="urn:microsoft.com/office/officeart/2005/8/layout/hierarchy3"/>
    <dgm:cxn modelId="{80D23318-842A-4675-8B86-C4F6D880E83F}" type="presOf" srcId="{8BFA0809-A9C5-4764-B9DE-E9F7D6F9E179}" destId="{7AA81ACA-621A-49BE-B04C-ED74FE774628}" srcOrd="0" destOrd="0" presId="urn:microsoft.com/office/officeart/2005/8/layout/hierarchy3"/>
    <dgm:cxn modelId="{79AE6C85-2B59-425D-B4BF-3323489189CE}" srcId="{ACFB7DE3-C4C2-40AA-97C0-E4C651FD347A}" destId="{CCB20AF0-0F69-4B89-AF3C-A678CA327B80}" srcOrd="3" destOrd="0" parTransId="{A7B48856-9C6A-4982-805C-A25B96CA165B}" sibTransId="{93CC015E-78BA-4398-ABD4-F493258A0D08}"/>
    <dgm:cxn modelId="{D3E64B6A-EA52-4EDA-8223-90B08E80AFAD}" type="presOf" srcId="{8CE4B334-DEF0-4ADA-B0DB-A86FFE0362E4}" destId="{1237A5A7-A3AB-462A-A758-470C347B7719}" srcOrd="0" destOrd="0" presId="urn:microsoft.com/office/officeart/2005/8/layout/hierarchy3"/>
    <dgm:cxn modelId="{FAC00209-C8F6-4727-B07E-5F64788D83B1}" srcId="{CCB20AF0-0F69-4B89-AF3C-A678CA327B80}" destId="{BD34869A-4C74-4083-B627-7020F7C60857}" srcOrd="1" destOrd="0" parTransId="{847DB5EE-AFC5-43BB-8A73-FED46FC400F0}" sibTransId="{717B1E3F-33A4-4EBA-AEBC-CA0C52C012E9}"/>
    <dgm:cxn modelId="{FF440220-AB21-48D5-8C4B-1BC67550DFD7}" type="presOf" srcId="{F7D9229A-D494-45E6-AB5C-3AA35D970D09}" destId="{997BB9C8-7280-4D07-93AF-41265B75E6FA}" srcOrd="0" destOrd="0" presId="urn:microsoft.com/office/officeart/2005/8/layout/hierarchy3"/>
    <dgm:cxn modelId="{70CFB077-A308-47EB-A528-FF67FE02984E}" type="presParOf" srcId="{6C7479CA-8A52-4275-A997-9264B140B39C}" destId="{DFF2D710-B5F2-4EAB-9C21-BB8E187E5FFD}" srcOrd="0" destOrd="0" presId="urn:microsoft.com/office/officeart/2005/8/layout/hierarchy3"/>
    <dgm:cxn modelId="{EC718D7A-2A78-409F-A9D0-59974756AC6A}" type="presParOf" srcId="{DFF2D710-B5F2-4EAB-9C21-BB8E187E5FFD}" destId="{46F0D922-15A6-48FA-8A1B-07E161C99E40}" srcOrd="0" destOrd="0" presId="urn:microsoft.com/office/officeart/2005/8/layout/hierarchy3"/>
    <dgm:cxn modelId="{F782B054-CC74-4670-8DF2-2AA0C826BCF9}" type="presParOf" srcId="{46F0D922-15A6-48FA-8A1B-07E161C99E40}" destId="{4996C355-78C1-4480-A295-BB0A72D3ED4F}" srcOrd="0" destOrd="0" presId="urn:microsoft.com/office/officeart/2005/8/layout/hierarchy3"/>
    <dgm:cxn modelId="{A6CA77FB-8C12-4890-B154-0DC5D8BC688E}" type="presParOf" srcId="{46F0D922-15A6-48FA-8A1B-07E161C99E40}" destId="{855FB202-27B9-4A3D-81C8-FE2D48FC2AF7}" srcOrd="1" destOrd="0" presId="urn:microsoft.com/office/officeart/2005/8/layout/hierarchy3"/>
    <dgm:cxn modelId="{AA966C12-9252-4DE6-9DD2-8C6647915FE9}" type="presParOf" srcId="{DFF2D710-B5F2-4EAB-9C21-BB8E187E5FFD}" destId="{7939B648-B93C-47A3-A3F3-D0CD45E11A1E}" srcOrd="1" destOrd="0" presId="urn:microsoft.com/office/officeart/2005/8/layout/hierarchy3"/>
    <dgm:cxn modelId="{62C433B9-EB52-4DE3-ABAF-A194102D5D5E}" type="presParOf" srcId="{7939B648-B93C-47A3-A3F3-D0CD45E11A1E}" destId="{37DEFDC8-04F3-4E43-90DC-2C564B588D57}" srcOrd="0" destOrd="0" presId="urn:microsoft.com/office/officeart/2005/8/layout/hierarchy3"/>
    <dgm:cxn modelId="{3E680D82-CDEB-4027-B407-598E283D67C5}" type="presParOf" srcId="{7939B648-B93C-47A3-A3F3-D0CD45E11A1E}" destId="{997BB9C8-7280-4D07-93AF-41265B75E6FA}" srcOrd="1" destOrd="0" presId="urn:microsoft.com/office/officeart/2005/8/layout/hierarchy3"/>
    <dgm:cxn modelId="{071F17C1-50A5-43DB-B0BE-2A61EA9F1F10}" type="presParOf" srcId="{7939B648-B93C-47A3-A3F3-D0CD45E11A1E}" destId="{7AA81ACA-621A-49BE-B04C-ED74FE774628}" srcOrd="2" destOrd="0" presId="urn:microsoft.com/office/officeart/2005/8/layout/hierarchy3"/>
    <dgm:cxn modelId="{D93582BC-D990-4613-973F-AAE8E2CF0A42}" type="presParOf" srcId="{7939B648-B93C-47A3-A3F3-D0CD45E11A1E}" destId="{E737B54C-72EE-44A8-A26C-D962909E92B0}" srcOrd="3" destOrd="0" presId="urn:microsoft.com/office/officeart/2005/8/layout/hierarchy3"/>
    <dgm:cxn modelId="{D654ECAA-4BCD-4C4C-AD29-0DAB9882AFFF}" type="presParOf" srcId="{6C7479CA-8A52-4275-A997-9264B140B39C}" destId="{260411B6-52A8-4845-A29D-D7A511B4A954}" srcOrd="1" destOrd="0" presId="urn:microsoft.com/office/officeart/2005/8/layout/hierarchy3"/>
    <dgm:cxn modelId="{AA9D6D9D-BE1B-47AC-86F7-D7C1C9BE6405}" type="presParOf" srcId="{260411B6-52A8-4845-A29D-D7A511B4A954}" destId="{1E58FE09-C73A-49D4-B03A-A001471A555F}" srcOrd="0" destOrd="0" presId="urn:microsoft.com/office/officeart/2005/8/layout/hierarchy3"/>
    <dgm:cxn modelId="{41AF51E8-56EF-461E-91D0-FAA28F5E0CBA}" type="presParOf" srcId="{1E58FE09-C73A-49D4-B03A-A001471A555F}" destId="{278534F1-CE53-472F-93FB-866399F8B224}" srcOrd="0" destOrd="0" presId="urn:microsoft.com/office/officeart/2005/8/layout/hierarchy3"/>
    <dgm:cxn modelId="{3EAF4490-120D-43AF-BF3B-0631F9BF60F3}" type="presParOf" srcId="{1E58FE09-C73A-49D4-B03A-A001471A555F}" destId="{79CE738D-EF54-4F8A-8296-D0662EEC4380}" srcOrd="1" destOrd="0" presId="urn:microsoft.com/office/officeart/2005/8/layout/hierarchy3"/>
    <dgm:cxn modelId="{A7EC0D4E-D7C1-4494-A68A-C50405D9806E}" type="presParOf" srcId="{260411B6-52A8-4845-A29D-D7A511B4A954}" destId="{56246354-DF77-4D44-8598-E636C86AF959}" srcOrd="1" destOrd="0" presId="urn:microsoft.com/office/officeart/2005/8/layout/hierarchy3"/>
    <dgm:cxn modelId="{B0514BFD-7BC5-4063-88D2-A4811825CA18}" type="presParOf" srcId="{56246354-DF77-4D44-8598-E636C86AF959}" destId="{D6BD2B49-ED0E-4B0C-98AE-58072C4B1595}" srcOrd="0" destOrd="0" presId="urn:microsoft.com/office/officeart/2005/8/layout/hierarchy3"/>
    <dgm:cxn modelId="{FD954EC1-F9AD-4F9D-AB2F-B7C70E04B59F}" type="presParOf" srcId="{56246354-DF77-4D44-8598-E636C86AF959}" destId="{025C81C2-64A1-4010-8A9A-88D3816B1DA5}" srcOrd="1" destOrd="0" presId="urn:microsoft.com/office/officeart/2005/8/layout/hierarchy3"/>
    <dgm:cxn modelId="{E9CC864A-A46B-4F6E-B29A-0D12DED2D51B}" type="presParOf" srcId="{56246354-DF77-4D44-8598-E636C86AF959}" destId="{18CCE628-AEEE-4930-9DBD-FEBFF2AA385A}" srcOrd="2" destOrd="0" presId="urn:microsoft.com/office/officeart/2005/8/layout/hierarchy3"/>
    <dgm:cxn modelId="{34BAF359-E78D-4F13-A2B9-7109863FB978}" type="presParOf" srcId="{56246354-DF77-4D44-8598-E636C86AF959}" destId="{3E600E65-B512-4C63-BBFF-BAAD99F35A54}" srcOrd="3" destOrd="0" presId="urn:microsoft.com/office/officeart/2005/8/layout/hierarchy3"/>
    <dgm:cxn modelId="{4F5A3F27-AC21-42A2-976B-FC6CD0FABEEE}" type="presParOf" srcId="{6C7479CA-8A52-4275-A997-9264B140B39C}" destId="{A930E7F0-9A12-49D3-8FC4-5FD096FFFCA8}" srcOrd="2" destOrd="0" presId="urn:microsoft.com/office/officeart/2005/8/layout/hierarchy3"/>
    <dgm:cxn modelId="{CE5B1649-8F84-4A29-B56F-11C553A213F4}" type="presParOf" srcId="{A930E7F0-9A12-49D3-8FC4-5FD096FFFCA8}" destId="{365B1B92-D858-4B55-AD8C-01A2AF28D7C8}" srcOrd="0" destOrd="0" presId="urn:microsoft.com/office/officeart/2005/8/layout/hierarchy3"/>
    <dgm:cxn modelId="{82AA12B4-011B-41A0-B955-DA2AC55EE3F2}" type="presParOf" srcId="{365B1B92-D858-4B55-AD8C-01A2AF28D7C8}" destId="{55C7110A-A1AF-4DE4-8585-B05653EE7D02}" srcOrd="0" destOrd="0" presId="urn:microsoft.com/office/officeart/2005/8/layout/hierarchy3"/>
    <dgm:cxn modelId="{FF23AD54-0602-41C1-B290-4AE8212E6B4F}" type="presParOf" srcId="{365B1B92-D858-4B55-AD8C-01A2AF28D7C8}" destId="{6D91973E-8E4B-4F2E-A0C4-3E5B42E9B037}" srcOrd="1" destOrd="0" presId="urn:microsoft.com/office/officeart/2005/8/layout/hierarchy3"/>
    <dgm:cxn modelId="{ABF364A1-142B-4BB5-BA4E-0F101AD52DCF}" type="presParOf" srcId="{A930E7F0-9A12-49D3-8FC4-5FD096FFFCA8}" destId="{D704FDE7-34B6-4EDE-B83D-D36CEA1B73E7}" srcOrd="1" destOrd="0" presId="urn:microsoft.com/office/officeart/2005/8/layout/hierarchy3"/>
    <dgm:cxn modelId="{2F195652-3F95-4DF7-9192-5454D68F3BD6}" type="presParOf" srcId="{D704FDE7-34B6-4EDE-B83D-D36CEA1B73E7}" destId="{FA71C815-8F57-4941-8EC5-75536118CAD5}" srcOrd="0" destOrd="0" presId="urn:microsoft.com/office/officeart/2005/8/layout/hierarchy3"/>
    <dgm:cxn modelId="{51758F4F-955E-424A-8135-CB2EFA471771}" type="presParOf" srcId="{D704FDE7-34B6-4EDE-B83D-D36CEA1B73E7}" destId="{31AB9D9C-E0E9-4D47-BB7E-965A3969A216}" srcOrd="1" destOrd="0" presId="urn:microsoft.com/office/officeart/2005/8/layout/hierarchy3"/>
    <dgm:cxn modelId="{9D4E73D2-877F-46FD-BF52-3FCD949D4D51}" type="presParOf" srcId="{D704FDE7-34B6-4EDE-B83D-D36CEA1B73E7}" destId="{BBC9EAF1-9472-41AB-BB27-F850E5DA8A2B}" srcOrd="2" destOrd="0" presId="urn:microsoft.com/office/officeart/2005/8/layout/hierarchy3"/>
    <dgm:cxn modelId="{971D2CD9-3B74-4BA5-BEF8-6B24D531DCF1}" type="presParOf" srcId="{D704FDE7-34B6-4EDE-B83D-D36CEA1B73E7}" destId="{E4EE8A66-7017-4D3C-8C85-BF9486CFBB2E}" srcOrd="3" destOrd="0" presId="urn:microsoft.com/office/officeart/2005/8/layout/hierarchy3"/>
    <dgm:cxn modelId="{8EF6378A-B64C-43A8-B96A-0DFAC14C14F3}" type="presParOf" srcId="{D704FDE7-34B6-4EDE-B83D-D36CEA1B73E7}" destId="{683CF9E9-AD00-472B-BC39-CF61FD96F5B6}" srcOrd="4" destOrd="0" presId="urn:microsoft.com/office/officeart/2005/8/layout/hierarchy3"/>
    <dgm:cxn modelId="{583405A4-6997-432A-A28E-D1A9F18638C3}" type="presParOf" srcId="{D704FDE7-34B6-4EDE-B83D-D36CEA1B73E7}" destId="{033F6FCC-94C8-4E5C-8E3C-8D9FEDF7F287}" srcOrd="5" destOrd="0" presId="urn:microsoft.com/office/officeart/2005/8/layout/hierarchy3"/>
    <dgm:cxn modelId="{3EF44AA2-494C-4EA5-8580-D743F19BE564}" type="presParOf" srcId="{6C7479CA-8A52-4275-A997-9264B140B39C}" destId="{4A3B1C6B-A790-4273-9CA8-9FA3F6293E37}" srcOrd="3" destOrd="0" presId="urn:microsoft.com/office/officeart/2005/8/layout/hierarchy3"/>
    <dgm:cxn modelId="{903EBDE3-C1C0-4AF9-903B-D8556B3AEAC4}" type="presParOf" srcId="{4A3B1C6B-A790-4273-9CA8-9FA3F6293E37}" destId="{E6D18993-A3FE-49FC-A6B1-E50700B205DC}" srcOrd="0" destOrd="0" presId="urn:microsoft.com/office/officeart/2005/8/layout/hierarchy3"/>
    <dgm:cxn modelId="{F879DC9D-A59B-4F71-8C93-BBA0253E5F52}" type="presParOf" srcId="{E6D18993-A3FE-49FC-A6B1-E50700B205DC}" destId="{8AED51A5-C7E4-4C39-850F-2ED05838EF3C}" srcOrd="0" destOrd="0" presId="urn:microsoft.com/office/officeart/2005/8/layout/hierarchy3"/>
    <dgm:cxn modelId="{3FE93535-5FCB-4163-9B22-333F46748063}" type="presParOf" srcId="{E6D18993-A3FE-49FC-A6B1-E50700B205DC}" destId="{4BA7CA2A-1022-4633-8268-302D058176A9}" srcOrd="1" destOrd="0" presId="urn:microsoft.com/office/officeart/2005/8/layout/hierarchy3"/>
    <dgm:cxn modelId="{BD7253C9-0D77-4C48-987F-B9BD5E4906EA}" type="presParOf" srcId="{4A3B1C6B-A790-4273-9CA8-9FA3F6293E37}" destId="{A7D5051A-20BC-4A0D-93F2-C54ED5813601}" srcOrd="1" destOrd="0" presId="urn:microsoft.com/office/officeart/2005/8/layout/hierarchy3"/>
    <dgm:cxn modelId="{E2A717A6-81D4-4E8F-AC30-C32D48BDE8DB}" type="presParOf" srcId="{A7D5051A-20BC-4A0D-93F2-C54ED5813601}" destId="{E97BC222-F7D3-4F7E-B67E-BF06E9B0465F}" srcOrd="0" destOrd="0" presId="urn:microsoft.com/office/officeart/2005/8/layout/hierarchy3"/>
    <dgm:cxn modelId="{8FF3D627-BBFC-43C0-8717-89E6608786ED}" type="presParOf" srcId="{A7D5051A-20BC-4A0D-93F2-C54ED5813601}" destId="{20167E9F-CDD9-40F1-AF47-131AF62E43A9}" srcOrd="1" destOrd="0" presId="urn:microsoft.com/office/officeart/2005/8/layout/hierarchy3"/>
    <dgm:cxn modelId="{62B446C0-BA1D-47D6-81C8-41958F880076}" type="presParOf" srcId="{A7D5051A-20BC-4A0D-93F2-C54ED5813601}" destId="{2587E181-CBC0-4307-917E-8EDA21A04D58}" srcOrd="2" destOrd="0" presId="urn:microsoft.com/office/officeart/2005/8/layout/hierarchy3"/>
    <dgm:cxn modelId="{10C74483-42E7-4CCE-8487-A5761296CFFF}" type="presParOf" srcId="{A7D5051A-20BC-4A0D-93F2-C54ED5813601}" destId="{7CEB9E35-5097-42F2-8936-319E22A5578D}" srcOrd="3" destOrd="0" presId="urn:microsoft.com/office/officeart/2005/8/layout/hierarchy3"/>
    <dgm:cxn modelId="{FEC86AF1-D615-4E91-B9A5-14CEA0629A57}" type="presParOf" srcId="{A7D5051A-20BC-4A0D-93F2-C54ED5813601}" destId="{44B3469A-2A0A-4F04-AC38-60344242837E}" srcOrd="4" destOrd="0" presId="urn:microsoft.com/office/officeart/2005/8/layout/hierarchy3"/>
    <dgm:cxn modelId="{03C71E3B-0C4D-42ED-84E8-B6B152AC7784}" type="presParOf" srcId="{A7D5051A-20BC-4A0D-93F2-C54ED5813601}" destId="{DFAB1AE9-F3F0-4EAC-AA33-90B548E94E71}" srcOrd="5" destOrd="0" presId="urn:microsoft.com/office/officeart/2005/8/layout/hierarchy3"/>
    <dgm:cxn modelId="{D642A4F6-A4C2-4503-99C2-8EBFFE46D8D0}" type="presParOf" srcId="{A7D5051A-20BC-4A0D-93F2-C54ED5813601}" destId="{8F12B65B-1DEE-48CD-ABCD-77545265C94B}" srcOrd="6" destOrd="0" presId="urn:microsoft.com/office/officeart/2005/8/layout/hierarchy3"/>
    <dgm:cxn modelId="{395FD9BC-A2FC-4E8B-B5C8-880C8FC785DF}" type="presParOf" srcId="{A7D5051A-20BC-4A0D-93F2-C54ED5813601}" destId="{1237A5A7-A3AB-462A-A758-470C347B7719}" srcOrd="7" destOrd="0" presId="urn:microsoft.com/office/officeart/2005/8/layout/hierarchy3"/>
    <dgm:cxn modelId="{ABEB23A9-0752-42D3-9CCC-1E35364F25B2}" type="presParOf" srcId="{A7D5051A-20BC-4A0D-93F2-C54ED5813601}" destId="{DB39567D-E7E7-48F0-829A-007F6399BB2A}" srcOrd="8" destOrd="0" presId="urn:microsoft.com/office/officeart/2005/8/layout/hierarchy3"/>
    <dgm:cxn modelId="{3DCAFF5F-82CC-47D0-95F2-7F47318AA0F0}" type="presParOf" srcId="{A7D5051A-20BC-4A0D-93F2-C54ED5813601}" destId="{2FDB4B0F-0D87-4F5B-B8B2-1408D852B22B}" srcOrd="9"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0ADAA9B-7C42-4EAF-8530-C5FD23B9F780}"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US"/>
        </a:p>
      </dgm:t>
    </dgm:pt>
    <dgm:pt modelId="{4F67CB13-9091-4D58-93D5-299875BE9910}">
      <dgm:prSet phldrT="[Text]"/>
      <dgm:spPr/>
      <dgm:t>
        <a:bodyPr/>
        <a:lstStyle/>
        <a:p>
          <a:r>
            <a:rPr lang="en-US" dirty="0" smtClean="0">
              <a:solidFill>
                <a:schemeClr val="bg1"/>
              </a:solidFill>
            </a:rPr>
            <a:t>SF 36</a:t>
          </a:r>
          <a:r>
            <a:rPr lang="en-US" dirty="0" smtClean="0">
              <a:solidFill>
                <a:schemeClr val="accent1"/>
              </a:solidFill>
            </a:rPr>
            <a:t>6</a:t>
          </a:r>
          <a:endParaRPr lang="en-US" dirty="0">
            <a:solidFill>
              <a:schemeClr val="accent1"/>
            </a:solidFill>
          </a:endParaRPr>
        </a:p>
      </dgm:t>
    </dgm:pt>
    <dgm:pt modelId="{4A20A440-4417-4FA4-8059-F1C761D965DE}" type="parTrans" cxnId="{A919AFA2-BE42-49DA-97D1-CFE839D3599D}">
      <dgm:prSet/>
      <dgm:spPr/>
      <dgm:t>
        <a:bodyPr/>
        <a:lstStyle/>
        <a:p>
          <a:endParaRPr lang="en-US">
            <a:solidFill>
              <a:schemeClr val="accent1"/>
            </a:solidFill>
          </a:endParaRPr>
        </a:p>
      </dgm:t>
    </dgm:pt>
    <dgm:pt modelId="{3EC7E48C-0FA3-4C10-A99C-0C53240555FD}" type="sibTrans" cxnId="{A919AFA2-BE42-49DA-97D1-CFE839D3599D}">
      <dgm:prSet/>
      <dgm:spPr/>
      <dgm:t>
        <a:bodyPr/>
        <a:lstStyle/>
        <a:p>
          <a:endParaRPr lang="en-US">
            <a:solidFill>
              <a:schemeClr val="accent1"/>
            </a:solidFill>
          </a:endParaRPr>
        </a:p>
      </dgm:t>
    </dgm:pt>
    <dgm:pt modelId="{D4A30B23-9646-4068-8259-287D09EB1827}">
      <dgm:prSet phldrT="[Text]"/>
      <dgm:spPr/>
      <dgm:t>
        <a:bodyPr/>
        <a:lstStyle/>
        <a:p>
          <a:r>
            <a:rPr lang="en-US" dirty="0" smtClean="0">
              <a:solidFill>
                <a:schemeClr val="accent1"/>
              </a:solidFill>
            </a:rPr>
            <a:t>Scores of 50 reflect the norm</a:t>
          </a:r>
          <a:endParaRPr lang="en-US" dirty="0">
            <a:solidFill>
              <a:schemeClr val="accent1"/>
            </a:solidFill>
          </a:endParaRPr>
        </a:p>
      </dgm:t>
    </dgm:pt>
    <dgm:pt modelId="{556A1D9C-C4EE-4857-A2A0-A091CB3FD2FD}" type="parTrans" cxnId="{E003EDB3-709D-4F16-BD92-198C1AF66210}">
      <dgm:prSet/>
      <dgm:spPr/>
      <dgm:t>
        <a:bodyPr/>
        <a:lstStyle/>
        <a:p>
          <a:endParaRPr lang="en-US">
            <a:solidFill>
              <a:schemeClr val="accent1"/>
            </a:solidFill>
          </a:endParaRPr>
        </a:p>
      </dgm:t>
    </dgm:pt>
    <dgm:pt modelId="{2641C6CA-2E58-469B-8CDA-B9167CC34C76}" type="sibTrans" cxnId="{E003EDB3-709D-4F16-BD92-198C1AF66210}">
      <dgm:prSet/>
      <dgm:spPr/>
      <dgm:t>
        <a:bodyPr/>
        <a:lstStyle/>
        <a:p>
          <a:endParaRPr lang="en-US">
            <a:solidFill>
              <a:schemeClr val="accent1"/>
            </a:solidFill>
          </a:endParaRPr>
        </a:p>
      </dgm:t>
    </dgm:pt>
    <dgm:pt modelId="{F2CC5063-FFC6-44C6-924F-66E095B1723C}">
      <dgm:prSet phldrT="[Text]"/>
      <dgm:spPr/>
      <dgm:t>
        <a:bodyPr/>
        <a:lstStyle/>
        <a:p>
          <a:r>
            <a:rPr lang="en-US" dirty="0" smtClean="0">
              <a:solidFill>
                <a:schemeClr val="accent1"/>
              </a:solidFill>
            </a:rPr>
            <a:t>Statistically significant mean increase of 6 in MH from baseline to second assessment</a:t>
          </a:r>
          <a:endParaRPr lang="en-US" dirty="0">
            <a:solidFill>
              <a:schemeClr val="accent1"/>
            </a:solidFill>
          </a:endParaRPr>
        </a:p>
      </dgm:t>
    </dgm:pt>
    <dgm:pt modelId="{F92E1976-0F5D-4F45-BA61-49C52B767C21}" type="parTrans" cxnId="{7A43DD26-E493-423C-9E99-7C84F903A5D8}">
      <dgm:prSet/>
      <dgm:spPr/>
      <dgm:t>
        <a:bodyPr/>
        <a:lstStyle/>
        <a:p>
          <a:endParaRPr lang="en-US">
            <a:solidFill>
              <a:schemeClr val="accent1"/>
            </a:solidFill>
          </a:endParaRPr>
        </a:p>
      </dgm:t>
    </dgm:pt>
    <dgm:pt modelId="{355F61F1-C5EA-4F97-A594-F1D386CE2253}" type="sibTrans" cxnId="{7A43DD26-E493-423C-9E99-7C84F903A5D8}">
      <dgm:prSet/>
      <dgm:spPr/>
      <dgm:t>
        <a:bodyPr/>
        <a:lstStyle/>
        <a:p>
          <a:endParaRPr lang="en-US">
            <a:solidFill>
              <a:schemeClr val="accent1"/>
            </a:solidFill>
          </a:endParaRPr>
        </a:p>
      </dgm:t>
    </dgm:pt>
    <dgm:pt modelId="{5540DC28-ABE6-4858-8F26-07E3D39A6CD6}">
      <dgm:prSet phldrT="[Text]"/>
      <dgm:spPr/>
      <dgm:t>
        <a:bodyPr/>
        <a:lstStyle/>
        <a:p>
          <a:r>
            <a:rPr lang="en-US" dirty="0" smtClean="0">
              <a:solidFill>
                <a:schemeClr val="bg1"/>
              </a:solidFill>
            </a:rPr>
            <a:t>PHQ 9</a:t>
          </a:r>
          <a:r>
            <a:rPr lang="en-US" dirty="0" smtClean="0">
              <a:solidFill>
                <a:schemeClr val="accent1"/>
              </a:solidFill>
            </a:rPr>
            <a:t>9</a:t>
          </a:r>
          <a:endParaRPr lang="en-US" dirty="0">
            <a:solidFill>
              <a:schemeClr val="accent1"/>
            </a:solidFill>
          </a:endParaRPr>
        </a:p>
      </dgm:t>
    </dgm:pt>
    <dgm:pt modelId="{6D45C9E2-3F54-4443-8161-87CCF0F000D2}" type="parTrans" cxnId="{D3478742-BF09-475B-B450-F4CFEE86D62C}">
      <dgm:prSet/>
      <dgm:spPr/>
      <dgm:t>
        <a:bodyPr/>
        <a:lstStyle/>
        <a:p>
          <a:endParaRPr lang="en-US">
            <a:solidFill>
              <a:schemeClr val="accent1"/>
            </a:solidFill>
          </a:endParaRPr>
        </a:p>
      </dgm:t>
    </dgm:pt>
    <dgm:pt modelId="{9FC687D7-E896-49C6-BF6C-A1BF236DC46E}" type="sibTrans" cxnId="{D3478742-BF09-475B-B450-F4CFEE86D62C}">
      <dgm:prSet/>
      <dgm:spPr/>
      <dgm:t>
        <a:bodyPr/>
        <a:lstStyle/>
        <a:p>
          <a:endParaRPr lang="en-US">
            <a:solidFill>
              <a:schemeClr val="accent1"/>
            </a:solidFill>
          </a:endParaRPr>
        </a:p>
      </dgm:t>
    </dgm:pt>
    <dgm:pt modelId="{8B0DDFB1-8B09-4E66-9AC0-5AEA27646C2E}">
      <dgm:prSet phldrT="[Text]"/>
      <dgm:spPr/>
      <dgm:t>
        <a:bodyPr/>
        <a:lstStyle/>
        <a:p>
          <a:r>
            <a:rPr lang="en-US" dirty="0" smtClean="0">
              <a:solidFill>
                <a:schemeClr val="accent1"/>
              </a:solidFill>
            </a:rPr>
            <a:t>Composite baseline score: 15.2 (Depression 10+)  </a:t>
          </a:r>
          <a:endParaRPr lang="en-US" dirty="0">
            <a:solidFill>
              <a:schemeClr val="accent1"/>
            </a:solidFill>
          </a:endParaRPr>
        </a:p>
      </dgm:t>
    </dgm:pt>
    <dgm:pt modelId="{D805BC58-1754-4012-83A1-AB9D952F4D9D}" type="parTrans" cxnId="{18C97088-617E-4722-98EE-E60DA11E9557}">
      <dgm:prSet/>
      <dgm:spPr/>
      <dgm:t>
        <a:bodyPr/>
        <a:lstStyle/>
        <a:p>
          <a:endParaRPr lang="en-US">
            <a:solidFill>
              <a:schemeClr val="accent1"/>
            </a:solidFill>
          </a:endParaRPr>
        </a:p>
      </dgm:t>
    </dgm:pt>
    <dgm:pt modelId="{60B2EA73-8BD4-4779-9C5B-47915B954912}" type="sibTrans" cxnId="{18C97088-617E-4722-98EE-E60DA11E9557}">
      <dgm:prSet/>
      <dgm:spPr/>
      <dgm:t>
        <a:bodyPr/>
        <a:lstStyle/>
        <a:p>
          <a:endParaRPr lang="en-US">
            <a:solidFill>
              <a:schemeClr val="accent1"/>
            </a:solidFill>
          </a:endParaRPr>
        </a:p>
      </dgm:t>
    </dgm:pt>
    <dgm:pt modelId="{8C3006D4-5D1C-474E-A84C-F89C5DB49546}">
      <dgm:prSet phldrT="[Text]"/>
      <dgm:spPr/>
      <dgm:t>
        <a:bodyPr/>
        <a:lstStyle/>
        <a:p>
          <a:r>
            <a:rPr lang="en-US" dirty="0" smtClean="0">
              <a:solidFill>
                <a:schemeClr val="accent1"/>
              </a:solidFill>
            </a:rPr>
            <a:t>Baseline to first assessment – mean score of 10.68</a:t>
          </a:r>
          <a:endParaRPr lang="en-US" dirty="0">
            <a:solidFill>
              <a:schemeClr val="accent1"/>
            </a:solidFill>
          </a:endParaRPr>
        </a:p>
      </dgm:t>
    </dgm:pt>
    <dgm:pt modelId="{7E254A04-5B7B-4396-AAE9-B0580B969C6D}" type="parTrans" cxnId="{11B8DA5D-B8A3-4093-A575-54FBAC011BE4}">
      <dgm:prSet/>
      <dgm:spPr/>
      <dgm:t>
        <a:bodyPr/>
        <a:lstStyle/>
        <a:p>
          <a:endParaRPr lang="en-US">
            <a:solidFill>
              <a:schemeClr val="accent1"/>
            </a:solidFill>
          </a:endParaRPr>
        </a:p>
      </dgm:t>
    </dgm:pt>
    <dgm:pt modelId="{84714BFC-749F-4054-A79A-4B033393FB3D}" type="sibTrans" cxnId="{11B8DA5D-B8A3-4093-A575-54FBAC011BE4}">
      <dgm:prSet/>
      <dgm:spPr/>
      <dgm:t>
        <a:bodyPr/>
        <a:lstStyle/>
        <a:p>
          <a:endParaRPr lang="en-US">
            <a:solidFill>
              <a:schemeClr val="accent1"/>
            </a:solidFill>
          </a:endParaRPr>
        </a:p>
      </dgm:t>
    </dgm:pt>
    <dgm:pt modelId="{E0C1CEAB-CBC7-46E6-924E-DF87E6E3EBAE}">
      <dgm:prSet phldrT="[Text]"/>
      <dgm:spPr/>
      <dgm:t>
        <a:bodyPr/>
        <a:lstStyle/>
        <a:p>
          <a:r>
            <a:rPr lang="en-US" dirty="0" smtClean="0">
              <a:solidFill>
                <a:schemeClr val="accent1"/>
              </a:solidFill>
            </a:rPr>
            <a:t>ER Visits</a:t>
          </a:r>
          <a:endParaRPr lang="en-US" dirty="0">
            <a:solidFill>
              <a:schemeClr val="accent1"/>
            </a:solidFill>
          </a:endParaRPr>
        </a:p>
      </dgm:t>
    </dgm:pt>
    <dgm:pt modelId="{4D7403F7-808E-4756-8B4A-E0752B9BF333}" type="parTrans" cxnId="{29635A12-5D63-4F05-A81F-60770027D052}">
      <dgm:prSet/>
      <dgm:spPr/>
      <dgm:t>
        <a:bodyPr/>
        <a:lstStyle/>
        <a:p>
          <a:endParaRPr lang="en-US">
            <a:solidFill>
              <a:schemeClr val="accent1"/>
            </a:solidFill>
          </a:endParaRPr>
        </a:p>
      </dgm:t>
    </dgm:pt>
    <dgm:pt modelId="{4EFD741C-8658-4BD7-A173-E20D33DCC549}" type="sibTrans" cxnId="{29635A12-5D63-4F05-A81F-60770027D052}">
      <dgm:prSet/>
      <dgm:spPr/>
      <dgm:t>
        <a:bodyPr/>
        <a:lstStyle/>
        <a:p>
          <a:endParaRPr lang="en-US">
            <a:solidFill>
              <a:schemeClr val="accent1"/>
            </a:solidFill>
          </a:endParaRPr>
        </a:p>
      </dgm:t>
    </dgm:pt>
    <dgm:pt modelId="{9A8E0E9C-850F-407C-A03C-EAE77D5A64B3}">
      <dgm:prSet phldrT="[Text]"/>
      <dgm:spPr/>
      <dgm:t>
        <a:bodyPr/>
        <a:lstStyle/>
        <a:p>
          <a:r>
            <a:rPr lang="en-US" dirty="0" smtClean="0">
              <a:solidFill>
                <a:schemeClr val="accent1"/>
              </a:solidFill>
            </a:rPr>
            <a:t>Baseline 3 visits per year – included 126 participants</a:t>
          </a:r>
          <a:endParaRPr lang="en-US" dirty="0">
            <a:solidFill>
              <a:schemeClr val="accent1"/>
            </a:solidFill>
          </a:endParaRPr>
        </a:p>
      </dgm:t>
    </dgm:pt>
    <dgm:pt modelId="{0F3BF009-CB3A-4CB1-846E-02AB6C21CFC4}" type="parTrans" cxnId="{1AF77AA6-EEA3-47C0-A390-3956EADB8D19}">
      <dgm:prSet/>
      <dgm:spPr/>
      <dgm:t>
        <a:bodyPr/>
        <a:lstStyle/>
        <a:p>
          <a:endParaRPr lang="en-US">
            <a:solidFill>
              <a:schemeClr val="accent1"/>
            </a:solidFill>
          </a:endParaRPr>
        </a:p>
      </dgm:t>
    </dgm:pt>
    <dgm:pt modelId="{B5A12CFB-EF88-4480-B00E-89FF121AB12B}" type="sibTrans" cxnId="{1AF77AA6-EEA3-47C0-A390-3956EADB8D19}">
      <dgm:prSet/>
      <dgm:spPr/>
      <dgm:t>
        <a:bodyPr/>
        <a:lstStyle/>
        <a:p>
          <a:endParaRPr lang="en-US">
            <a:solidFill>
              <a:schemeClr val="accent1"/>
            </a:solidFill>
          </a:endParaRPr>
        </a:p>
      </dgm:t>
    </dgm:pt>
    <dgm:pt modelId="{C688C68B-9FBE-48C0-8EC7-9951FCE89BC7}">
      <dgm:prSet phldrT="[Text]"/>
      <dgm:spPr/>
      <dgm:t>
        <a:bodyPr/>
        <a:lstStyle/>
        <a:p>
          <a:r>
            <a:rPr lang="en-US" dirty="0" smtClean="0">
              <a:solidFill>
                <a:schemeClr val="accent1"/>
              </a:solidFill>
            </a:rPr>
            <a:t>68 people with ER visits in year 1 (54% reduction)</a:t>
          </a:r>
          <a:endParaRPr lang="en-US" dirty="0">
            <a:solidFill>
              <a:schemeClr val="accent1"/>
            </a:solidFill>
          </a:endParaRPr>
        </a:p>
      </dgm:t>
    </dgm:pt>
    <dgm:pt modelId="{71076D88-2507-471B-83BB-CA0D354FABBF}" type="parTrans" cxnId="{D75B5236-6790-4A47-8AC8-A05E6FBBC558}">
      <dgm:prSet/>
      <dgm:spPr/>
      <dgm:t>
        <a:bodyPr/>
        <a:lstStyle/>
        <a:p>
          <a:endParaRPr lang="en-US">
            <a:solidFill>
              <a:schemeClr val="accent1"/>
            </a:solidFill>
          </a:endParaRPr>
        </a:p>
      </dgm:t>
    </dgm:pt>
    <dgm:pt modelId="{0A069273-1000-478E-B85D-24F414F547C1}" type="sibTrans" cxnId="{D75B5236-6790-4A47-8AC8-A05E6FBBC558}">
      <dgm:prSet/>
      <dgm:spPr/>
      <dgm:t>
        <a:bodyPr/>
        <a:lstStyle/>
        <a:p>
          <a:endParaRPr lang="en-US">
            <a:solidFill>
              <a:schemeClr val="accent1"/>
            </a:solidFill>
          </a:endParaRPr>
        </a:p>
      </dgm:t>
    </dgm:pt>
    <dgm:pt modelId="{B919C05E-080F-4A54-8957-C66E9E08D239}">
      <dgm:prSet/>
      <dgm:spPr/>
      <dgm:t>
        <a:bodyPr/>
        <a:lstStyle/>
        <a:p>
          <a:r>
            <a:rPr lang="en-US" dirty="0" smtClean="0">
              <a:solidFill>
                <a:schemeClr val="accent1"/>
              </a:solidFill>
            </a:rPr>
            <a:t>Baseline Physical Summary score: 40.67 and Mental Summary score: 40.06 </a:t>
          </a:r>
          <a:endParaRPr lang="en-US" dirty="0">
            <a:solidFill>
              <a:schemeClr val="accent1"/>
            </a:solidFill>
          </a:endParaRPr>
        </a:p>
      </dgm:t>
    </dgm:pt>
    <dgm:pt modelId="{1A1757F9-067F-4EE1-93A0-80C00CB0CD2E}" type="parTrans" cxnId="{48B214D7-D654-45D9-B14F-27140B371B28}">
      <dgm:prSet/>
      <dgm:spPr/>
      <dgm:t>
        <a:bodyPr/>
        <a:lstStyle/>
        <a:p>
          <a:endParaRPr lang="en-US">
            <a:solidFill>
              <a:schemeClr val="accent1"/>
            </a:solidFill>
          </a:endParaRPr>
        </a:p>
      </dgm:t>
    </dgm:pt>
    <dgm:pt modelId="{96175EB6-9FE4-456F-9551-A158B50C3D8D}" type="sibTrans" cxnId="{48B214D7-D654-45D9-B14F-27140B371B28}">
      <dgm:prSet/>
      <dgm:spPr/>
      <dgm:t>
        <a:bodyPr/>
        <a:lstStyle/>
        <a:p>
          <a:endParaRPr lang="en-US">
            <a:solidFill>
              <a:schemeClr val="accent1"/>
            </a:solidFill>
          </a:endParaRPr>
        </a:p>
      </dgm:t>
    </dgm:pt>
    <dgm:pt modelId="{D5D0C6E5-6F1A-42B3-88D5-2E70450E2146}">
      <dgm:prSet phldrT="[Text]"/>
      <dgm:spPr/>
      <dgm:t>
        <a:bodyPr/>
        <a:lstStyle/>
        <a:p>
          <a:endParaRPr lang="en-US">
            <a:solidFill>
              <a:schemeClr val="accent1"/>
            </a:solidFill>
          </a:endParaRPr>
        </a:p>
      </dgm:t>
    </dgm:pt>
    <dgm:pt modelId="{F899D8AF-0250-4E2D-B173-B5BFED8C87A0}" type="parTrans" cxnId="{F2A54F11-4E41-4386-8522-FF7FE1893D01}">
      <dgm:prSet/>
      <dgm:spPr/>
      <dgm:t>
        <a:bodyPr/>
        <a:lstStyle/>
        <a:p>
          <a:endParaRPr lang="en-US">
            <a:solidFill>
              <a:schemeClr val="accent1"/>
            </a:solidFill>
          </a:endParaRPr>
        </a:p>
      </dgm:t>
    </dgm:pt>
    <dgm:pt modelId="{427792BF-B314-4E22-8DE7-D005A31E0B30}" type="sibTrans" cxnId="{F2A54F11-4E41-4386-8522-FF7FE1893D01}">
      <dgm:prSet/>
      <dgm:spPr/>
      <dgm:t>
        <a:bodyPr/>
        <a:lstStyle/>
        <a:p>
          <a:endParaRPr lang="en-US">
            <a:solidFill>
              <a:schemeClr val="accent1"/>
            </a:solidFill>
          </a:endParaRPr>
        </a:p>
      </dgm:t>
    </dgm:pt>
    <dgm:pt modelId="{A1052675-3198-4864-81C3-76628268F880}">
      <dgm:prSet phldrT="[Text]"/>
      <dgm:spPr/>
      <dgm:t>
        <a:bodyPr/>
        <a:lstStyle/>
        <a:p>
          <a:r>
            <a:rPr lang="en-US" dirty="0" smtClean="0">
              <a:solidFill>
                <a:schemeClr val="accent1"/>
              </a:solidFill>
            </a:rPr>
            <a:t>First to second assessment – mean score of 8.6</a:t>
          </a:r>
          <a:endParaRPr lang="en-US" dirty="0">
            <a:solidFill>
              <a:schemeClr val="accent1"/>
            </a:solidFill>
          </a:endParaRPr>
        </a:p>
      </dgm:t>
    </dgm:pt>
    <dgm:pt modelId="{62E88CF2-3A50-4A03-9C83-69123E1ECA80}" type="parTrans" cxnId="{7F37EC12-06B6-4C7B-AE56-9945C09713A0}">
      <dgm:prSet/>
      <dgm:spPr/>
      <dgm:t>
        <a:bodyPr/>
        <a:lstStyle/>
        <a:p>
          <a:endParaRPr lang="en-US">
            <a:solidFill>
              <a:schemeClr val="accent1"/>
            </a:solidFill>
          </a:endParaRPr>
        </a:p>
      </dgm:t>
    </dgm:pt>
    <dgm:pt modelId="{E2EEE00F-4695-40CC-9D7C-B6C9087882EC}" type="sibTrans" cxnId="{7F37EC12-06B6-4C7B-AE56-9945C09713A0}">
      <dgm:prSet/>
      <dgm:spPr/>
      <dgm:t>
        <a:bodyPr/>
        <a:lstStyle/>
        <a:p>
          <a:endParaRPr lang="en-US">
            <a:solidFill>
              <a:schemeClr val="accent1"/>
            </a:solidFill>
          </a:endParaRPr>
        </a:p>
      </dgm:t>
    </dgm:pt>
    <dgm:pt modelId="{82066F4B-C387-4C09-8099-ECE2445D4218}">
      <dgm:prSet phldrT="[Text]"/>
      <dgm:spPr/>
      <dgm:t>
        <a:bodyPr/>
        <a:lstStyle/>
        <a:p>
          <a:r>
            <a:rPr lang="en-US" dirty="0" smtClean="0">
              <a:solidFill>
                <a:schemeClr val="accent1"/>
              </a:solidFill>
            </a:rPr>
            <a:t>Average reduction in visits from 12.4 to 6.3</a:t>
          </a:r>
          <a:endParaRPr lang="en-US" dirty="0">
            <a:solidFill>
              <a:schemeClr val="accent1"/>
            </a:solidFill>
          </a:endParaRPr>
        </a:p>
      </dgm:t>
    </dgm:pt>
    <dgm:pt modelId="{BB45FA71-2D8E-4E62-9F82-32F9C13C0988}" type="parTrans" cxnId="{2B036FCB-8509-4250-AD61-368340B7AAFB}">
      <dgm:prSet/>
      <dgm:spPr/>
      <dgm:t>
        <a:bodyPr/>
        <a:lstStyle/>
        <a:p>
          <a:endParaRPr lang="en-US"/>
        </a:p>
      </dgm:t>
    </dgm:pt>
    <dgm:pt modelId="{C6CF41ED-4205-4EF0-B4F6-6486A7DEA75F}" type="sibTrans" cxnId="{2B036FCB-8509-4250-AD61-368340B7AAFB}">
      <dgm:prSet/>
      <dgm:spPr/>
      <dgm:t>
        <a:bodyPr/>
        <a:lstStyle/>
        <a:p>
          <a:endParaRPr lang="en-US"/>
        </a:p>
      </dgm:t>
    </dgm:pt>
    <dgm:pt modelId="{6BA705B2-5E6D-4DA1-AD46-539516F7EB06}">
      <dgm:prSet phldrT="[Text]"/>
      <dgm:spPr/>
      <dgm:t>
        <a:bodyPr/>
        <a:lstStyle/>
        <a:p>
          <a:r>
            <a:rPr lang="en-US" dirty="0" smtClean="0">
              <a:solidFill>
                <a:schemeClr val="accent1"/>
              </a:solidFill>
            </a:rPr>
            <a:t>Participant with 144 visits in 2 years prior reduced to 20 since enrollment</a:t>
          </a:r>
          <a:endParaRPr lang="en-US" dirty="0">
            <a:solidFill>
              <a:schemeClr val="accent1"/>
            </a:solidFill>
          </a:endParaRPr>
        </a:p>
      </dgm:t>
    </dgm:pt>
    <dgm:pt modelId="{D91FC08D-8383-4988-AE42-C7DEC87F09CC}" type="parTrans" cxnId="{DE8EFE35-390B-4640-8221-9291C2038938}">
      <dgm:prSet/>
      <dgm:spPr/>
      <dgm:t>
        <a:bodyPr/>
        <a:lstStyle/>
        <a:p>
          <a:endParaRPr lang="en-US"/>
        </a:p>
      </dgm:t>
    </dgm:pt>
    <dgm:pt modelId="{BBA1572D-E85A-4384-9A83-068FABC4F3F4}" type="sibTrans" cxnId="{DE8EFE35-390B-4640-8221-9291C2038938}">
      <dgm:prSet/>
      <dgm:spPr/>
      <dgm:t>
        <a:bodyPr/>
        <a:lstStyle/>
        <a:p>
          <a:endParaRPr lang="en-US"/>
        </a:p>
      </dgm:t>
    </dgm:pt>
    <dgm:pt modelId="{D5D180C6-A73D-4665-84C2-9BC91CCC4443}">
      <dgm:prSet phldrT="[Text]"/>
      <dgm:spPr/>
      <dgm:t>
        <a:bodyPr/>
        <a:lstStyle/>
        <a:p>
          <a:endParaRPr lang="en-US" dirty="0">
            <a:solidFill>
              <a:schemeClr val="accent1"/>
            </a:solidFill>
          </a:endParaRPr>
        </a:p>
      </dgm:t>
    </dgm:pt>
    <dgm:pt modelId="{EBB0D6A8-A83A-4380-BFE4-BE82282679E0}" type="parTrans" cxnId="{D15DC717-75D4-42A9-8A43-355367C01C7F}">
      <dgm:prSet/>
      <dgm:spPr/>
      <dgm:t>
        <a:bodyPr/>
        <a:lstStyle/>
        <a:p>
          <a:endParaRPr lang="en-US"/>
        </a:p>
      </dgm:t>
    </dgm:pt>
    <dgm:pt modelId="{0A644178-19E6-4253-A55A-A0C6837D40A8}" type="sibTrans" cxnId="{D15DC717-75D4-42A9-8A43-355367C01C7F}">
      <dgm:prSet/>
      <dgm:spPr/>
      <dgm:t>
        <a:bodyPr/>
        <a:lstStyle/>
        <a:p>
          <a:endParaRPr lang="en-US"/>
        </a:p>
      </dgm:t>
    </dgm:pt>
    <dgm:pt modelId="{0B5575CD-2524-4406-8BEB-BBBE8BA69B2F}">
      <dgm:prSet/>
      <dgm:spPr/>
      <dgm:t>
        <a:bodyPr/>
        <a:lstStyle/>
        <a:p>
          <a:endParaRPr lang="en-US">
            <a:solidFill>
              <a:schemeClr val="accent1"/>
            </a:solidFill>
          </a:endParaRPr>
        </a:p>
      </dgm:t>
    </dgm:pt>
    <dgm:pt modelId="{24963696-527F-4D13-B77F-60155E3AEA03}" type="parTrans" cxnId="{27F14D19-14CC-4B68-8E7F-D7D72672ED85}">
      <dgm:prSet/>
      <dgm:spPr/>
      <dgm:t>
        <a:bodyPr/>
        <a:lstStyle/>
        <a:p>
          <a:endParaRPr lang="en-US"/>
        </a:p>
      </dgm:t>
    </dgm:pt>
    <dgm:pt modelId="{5C63D163-89B8-4DB2-A620-1BF3918EE056}" type="sibTrans" cxnId="{27F14D19-14CC-4B68-8E7F-D7D72672ED85}">
      <dgm:prSet/>
      <dgm:spPr/>
      <dgm:t>
        <a:bodyPr/>
        <a:lstStyle/>
        <a:p>
          <a:endParaRPr lang="en-US"/>
        </a:p>
      </dgm:t>
    </dgm:pt>
    <dgm:pt modelId="{4E10837D-1008-4F29-8002-6E9CFC927D75}">
      <dgm:prSet phldrT="[Text]"/>
      <dgm:spPr/>
      <dgm:t>
        <a:bodyPr/>
        <a:lstStyle/>
        <a:p>
          <a:r>
            <a:rPr lang="en-US" dirty="0" smtClean="0">
              <a:solidFill>
                <a:schemeClr val="accent1"/>
              </a:solidFill>
            </a:rPr>
            <a:t>Decreased scores in PH from baseline to first, moderate increase from first to second assessment</a:t>
          </a:r>
          <a:endParaRPr lang="en-US" dirty="0">
            <a:solidFill>
              <a:schemeClr val="accent1"/>
            </a:solidFill>
          </a:endParaRPr>
        </a:p>
      </dgm:t>
    </dgm:pt>
    <dgm:pt modelId="{8D6A06A2-A126-4024-A4A5-0B3ACA618A09}" type="parTrans" cxnId="{8D2A57C9-5929-4CAD-A4DE-26F772468EE1}">
      <dgm:prSet/>
      <dgm:spPr/>
      <dgm:t>
        <a:bodyPr/>
        <a:lstStyle/>
        <a:p>
          <a:endParaRPr lang="en-US"/>
        </a:p>
      </dgm:t>
    </dgm:pt>
    <dgm:pt modelId="{FB262A94-8412-4599-B8AC-952C2D3FA844}" type="sibTrans" cxnId="{8D2A57C9-5929-4CAD-A4DE-26F772468EE1}">
      <dgm:prSet/>
      <dgm:spPr/>
      <dgm:t>
        <a:bodyPr/>
        <a:lstStyle/>
        <a:p>
          <a:endParaRPr lang="en-US"/>
        </a:p>
      </dgm:t>
    </dgm:pt>
    <dgm:pt modelId="{C25D7A44-95FD-4F85-8F8E-6A147A5B9F6F}" type="pres">
      <dgm:prSet presAssocID="{00ADAA9B-7C42-4EAF-8530-C5FD23B9F780}" presName="Name0" presStyleCnt="0">
        <dgm:presLayoutVars>
          <dgm:chMax/>
          <dgm:chPref val="3"/>
          <dgm:dir/>
          <dgm:animOne val="branch"/>
          <dgm:animLvl val="lvl"/>
        </dgm:presLayoutVars>
      </dgm:prSet>
      <dgm:spPr/>
    </dgm:pt>
    <dgm:pt modelId="{765AE166-3366-48DD-99D2-441DAE88A526}" type="pres">
      <dgm:prSet presAssocID="{4F67CB13-9091-4D58-93D5-299875BE9910}" presName="composite" presStyleCnt="0"/>
      <dgm:spPr/>
    </dgm:pt>
    <dgm:pt modelId="{9D908554-A52C-4451-AB1E-8B68205E9703}" type="pres">
      <dgm:prSet presAssocID="{4F67CB13-9091-4D58-93D5-299875BE9910}" presName="FirstChild" presStyleLbl="revTx" presStyleIdx="0" presStyleCnt="6">
        <dgm:presLayoutVars>
          <dgm:chMax val="0"/>
          <dgm:chPref val="0"/>
          <dgm:bulletEnabled val="1"/>
        </dgm:presLayoutVars>
      </dgm:prSet>
      <dgm:spPr/>
      <dgm:t>
        <a:bodyPr/>
        <a:lstStyle/>
        <a:p>
          <a:endParaRPr lang="en-US"/>
        </a:p>
      </dgm:t>
    </dgm:pt>
    <dgm:pt modelId="{B8E31D2C-9099-45F7-AF38-6597C4B8B324}" type="pres">
      <dgm:prSet presAssocID="{4F67CB13-9091-4D58-93D5-299875BE9910}" presName="Parent" presStyleLbl="alignNode1" presStyleIdx="0" presStyleCnt="3">
        <dgm:presLayoutVars>
          <dgm:chMax val="3"/>
          <dgm:chPref val="3"/>
          <dgm:bulletEnabled val="1"/>
        </dgm:presLayoutVars>
      </dgm:prSet>
      <dgm:spPr/>
      <dgm:t>
        <a:bodyPr/>
        <a:lstStyle/>
        <a:p>
          <a:endParaRPr lang="en-US"/>
        </a:p>
      </dgm:t>
    </dgm:pt>
    <dgm:pt modelId="{13CFE7CD-61E8-42F8-8498-9E91A45366AA}" type="pres">
      <dgm:prSet presAssocID="{4F67CB13-9091-4D58-93D5-299875BE9910}" presName="Accent" presStyleLbl="parChTrans1D1" presStyleIdx="0" presStyleCnt="3"/>
      <dgm:spPr/>
    </dgm:pt>
    <dgm:pt modelId="{BE9C30E7-4B32-43CC-B6F7-BEC222295B4D}" type="pres">
      <dgm:prSet presAssocID="{4F67CB13-9091-4D58-93D5-299875BE9910}" presName="Child" presStyleLbl="revTx" presStyleIdx="1" presStyleCnt="6">
        <dgm:presLayoutVars>
          <dgm:chMax val="0"/>
          <dgm:chPref val="0"/>
          <dgm:bulletEnabled val="1"/>
        </dgm:presLayoutVars>
      </dgm:prSet>
      <dgm:spPr/>
      <dgm:t>
        <a:bodyPr/>
        <a:lstStyle/>
        <a:p>
          <a:endParaRPr lang="en-US"/>
        </a:p>
      </dgm:t>
    </dgm:pt>
    <dgm:pt modelId="{1387E13B-904D-454D-AF56-D9D7826E252B}" type="pres">
      <dgm:prSet presAssocID="{3EC7E48C-0FA3-4C10-A99C-0C53240555FD}" presName="sibTrans" presStyleCnt="0"/>
      <dgm:spPr/>
    </dgm:pt>
    <dgm:pt modelId="{539700AC-1CFE-42B1-90D6-2080576547C7}" type="pres">
      <dgm:prSet presAssocID="{5540DC28-ABE6-4858-8F26-07E3D39A6CD6}" presName="composite" presStyleCnt="0"/>
      <dgm:spPr/>
    </dgm:pt>
    <dgm:pt modelId="{28BCC7A6-F0EF-4963-980C-BE548BA8FE70}" type="pres">
      <dgm:prSet presAssocID="{5540DC28-ABE6-4858-8F26-07E3D39A6CD6}" presName="FirstChild" presStyleLbl="revTx" presStyleIdx="2" presStyleCnt="6">
        <dgm:presLayoutVars>
          <dgm:chMax val="0"/>
          <dgm:chPref val="0"/>
          <dgm:bulletEnabled val="1"/>
        </dgm:presLayoutVars>
      </dgm:prSet>
      <dgm:spPr/>
      <dgm:t>
        <a:bodyPr/>
        <a:lstStyle/>
        <a:p>
          <a:endParaRPr lang="en-US"/>
        </a:p>
      </dgm:t>
    </dgm:pt>
    <dgm:pt modelId="{39B5AE8B-D940-4914-AADA-E69E71E33D05}" type="pres">
      <dgm:prSet presAssocID="{5540DC28-ABE6-4858-8F26-07E3D39A6CD6}" presName="Parent" presStyleLbl="alignNode1" presStyleIdx="1" presStyleCnt="3">
        <dgm:presLayoutVars>
          <dgm:chMax val="3"/>
          <dgm:chPref val="3"/>
          <dgm:bulletEnabled val="1"/>
        </dgm:presLayoutVars>
      </dgm:prSet>
      <dgm:spPr/>
      <dgm:t>
        <a:bodyPr/>
        <a:lstStyle/>
        <a:p>
          <a:endParaRPr lang="en-US"/>
        </a:p>
      </dgm:t>
    </dgm:pt>
    <dgm:pt modelId="{1E6C1FFE-FAA4-40E8-85F1-EABBC5742709}" type="pres">
      <dgm:prSet presAssocID="{5540DC28-ABE6-4858-8F26-07E3D39A6CD6}" presName="Accent" presStyleLbl="parChTrans1D1" presStyleIdx="1" presStyleCnt="3"/>
      <dgm:spPr/>
    </dgm:pt>
    <dgm:pt modelId="{C6AECAE1-FFC9-4531-8658-C4CE2B25830A}" type="pres">
      <dgm:prSet presAssocID="{5540DC28-ABE6-4858-8F26-07E3D39A6CD6}" presName="Child" presStyleLbl="revTx" presStyleIdx="3" presStyleCnt="6">
        <dgm:presLayoutVars>
          <dgm:chMax val="0"/>
          <dgm:chPref val="0"/>
          <dgm:bulletEnabled val="1"/>
        </dgm:presLayoutVars>
      </dgm:prSet>
      <dgm:spPr/>
      <dgm:t>
        <a:bodyPr/>
        <a:lstStyle/>
        <a:p>
          <a:endParaRPr lang="en-US"/>
        </a:p>
      </dgm:t>
    </dgm:pt>
    <dgm:pt modelId="{DCEC9E67-503F-4507-A039-4C6F09E574B8}" type="pres">
      <dgm:prSet presAssocID="{9FC687D7-E896-49C6-BF6C-A1BF236DC46E}" presName="sibTrans" presStyleCnt="0"/>
      <dgm:spPr/>
    </dgm:pt>
    <dgm:pt modelId="{181C1C24-6395-48EB-A4AE-18473674C533}" type="pres">
      <dgm:prSet presAssocID="{E0C1CEAB-CBC7-46E6-924E-DF87E6E3EBAE}" presName="composite" presStyleCnt="0"/>
      <dgm:spPr/>
    </dgm:pt>
    <dgm:pt modelId="{62205019-BABD-4EE4-AD3A-A1DA1A3296DA}" type="pres">
      <dgm:prSet presAssocID="{E0C1CEAB-CBC7-46E6-924E-DF87E6E3EBAE}" presName="FirstChild" presStyleLbl="revTx" presStyleIdx="4" presStyleCnt="6">
        <dgm:presLayoutVars>
          <dgm:chMax val="0"/>
          <dgm:chPref val="0"/>
          <dgm:bulletEnabled val="1"/>
        </dgm:presLayoutVars>
      </dgm:prSet>
      <dgm:spPr/>
      <dgm:t>
        <a:bodyPr/>
        <a:lstStyle/>
        <a:p>
          <a:endParaRPr lang="en-US"/>
        </a:p>
      </dgm:t>
    </dgm:pt>
    <dgm:pt modelId="{775FB6E5-53DB-4B8D-8932-B1466D618253}" type="pres">
      <dgm:prSet presAssocID="{E0C1CEAB-CBC7-46E6-924E-DF87E6E3EBAE}" presName="Parent" presStyleLbl="alignNode1" presStyleIdx="2" presStyleCnt="3">
        <dgm:presLayoutVars>
          <dgm:chMax val="3"/>
          <dgm:chPref val="3"/>
          <dgm:bulletEnabled val="1"/>
        </dgm:presLayoutVars>
      </dgm:prSet>
      <dgm:spPr/>
      <dgm:t>
        <a:bodyPr/>
        <a:lstStyle/>
        <a:p>
          <a:endParaRPr lang="en-US"/>
        </a:p>
      </dgm:t>
    </dgm:pt>
    <dgm:pt modelId="{D2D3E9C4-9390-4F47-9272-C4912CAC3EFC}" type="pres">
      <dgm:prSet presAssocID="{E0C1CEAB-CBC7-46E6-924E-DF87E6E3EBAE}" presName="Accent" presStyleLbl="parChTrans1D1" presStyleIdx="2" presStyleCnt="3"/>
      <dgm:spPr/>
    </dgm:pt>
    <dgm:pt modelId="{5C0F401E-2FC5-440A-877B-7F36CD71DACC}" type="pres">
      <dgm:prSet presAssocID="{E0C1CEAB-CBC7-46E6-924E-DF87E6E3EBAE}" presName="Child" presStyleLbl="revTx" presStyleIdx="5" presStyleCnt="6">
        <dgm:presLayoutVars>
          <dgm:chMax val="0"/>
          <dgm:chPref val="0"/>
          <dgm:bulletEnabled val="1"/>
        </dgm:presLayoutVars>
      </dgm:prSet>
      <dgm:spPr/>
      <dgm:t>
        <a:bodyPr/>
        <a:lstStyle/>
        <a:p>
          <a:endParaRPr lang="en-US"/>
        </a:p>
      </dgm:t>
    </dgm:pt>
  </dgm:ptLst>
  <dgm:cxnLst>
    <dgm:cxn modelId="{DDE8DE0F-391A-4DBA-B141-6F166757D39F}" type="presOf" srcId="{D4A30B23-9646-4068-8259-287D09EB1827}" destId="{9D908554-A52C-4451-AB1E-8B68205E9703}" srcOrd="0" destOrd="0" presId="urn:microsoft.com/office/officeart/2011/layout/TabList"/>
    <dgm:cxn modelId="{11B8DA5D-B8A3-4093-A575-54FBAC011BE4}" srcId="{5540DC28-ABE6-4858-8F26-07E3D39A6CD6}" destId="{8C3006D4-5D1C-474E-A84C-F89C5DB49546}" srcOrd="2" destOrd="0" parTransId="{7E254A04-5B7B-4396-AAE9-B0580B969C6D}" sibTransId="{84714BFC-749F-4054-A79A-4B033393FB3D}"/>
    <dgm:cxn modelId="{B2033AA7-5B78-42F5-8632-B3960CA650EB}" type="presOf" srcId="{B919C05E-080F-4A54-8957-C66E9E08D239}" destId="{BE9C30E7-4B32-43CC-B6F7-BEC222295B4D}" srcOrd="0" destOrd="1" presId="urn:microsoft.com/office/officeart/2011/layout/TabList"/>
    <dgm:cxn modelId="{27F14D19-14CC-4B68-8E7F-D7D72672ED85}" srcId="{4F67CB13-9091-4D58-93D5-299875BE9910}" destId="{0B5575CD-2524-4406-8BEB-BBBE8BA69B2F}" srcOrd="1" destOrd="0" parTransId="{24963696-527F-4D13-B77F-60155E3AEA03}" sibTransId="{5C63D163-89B8-4DB2-A620-1BF3918EE056}"/>
    <dgm:cxn modelId="{D3478742-BF09-475B-B450-F4CFEE86D62C}" srcId="{00ADAA9B-7C42-4EAF-8530-C5FD23B9F780}" destId="{5540DC28-ABE6-4858-8F26-07E3D39A6CD6}" srcOrd="1" destOrd="0" parTransId="{6D45C9E2-3F54-4443-8161-87CCF0F000D2}" sibTransId="{9FC687D7-E896-49C6-BF6C-A1BF236DC46E}"/>
    <dgm:cxn modelId="{E003EDB3-709D-4F16-BD92-198C1AF66210}" srcId="{4F67CB13-9091-4D58-93D5-299875BE9910}" destId="{D4A30B23-9646-4068-8259-287D09EB1827}" srcOrd="0" destOrd="0" parTransId="{556A1D9C-C4EE-4857-A2A0-A091CB3FD2FD}" sibTransId="{2641C6CA-2E58-469B-8CDA-B9167CC34C76}"/>
    <dgm:cxn modelId="{7F37EC12-06B6-4C7B-AE56-9945C09713A0}" srcId="{5540DC28-ABE6-4858-8F26-07E3D39A6CD6}" destId="{A1052675-3198-4864-81C3-76628268F880}" srcOrd="3" destOrd="0" parTransId="{62E88CF2-3A50-4A03-9C83-69123E1ECA80}" sibTransId="{E2EEE00F-4695-40CC-9D7C-B6C9087882EC}"/>
    <dgm:cxn modelId="{018B5FD9-A00B-4032-8540-110877D58EF8}" type="presOf" srcId="{82066F4B-C387-4C09-8099-ECE2445D4218}" destId="{5C0F401E-2FC5-440A-877B-7F36CD71DACC}" srcOrd="0" destOrd="2" presId="urn:microsoft.com/office/officeart/2011/layout/TabList"/>
    <dgm:cxn modelId="{2B036FCB-8509-4250-AD61-368340B7AAFB}" srcId="{E0C1CEAB-CBC7-46E6-924E-DF87E6E3EBAE}" destId="{82066F4B-C387-4C09-8099-ECE2445D4218}" srcOrd="3" destOrd="0" parTransId="{BB45FA71-2D8E-4E62-9F82-32F9C13C0988}" sibTransId="{C6CF41ED-4205-4EF0-B4F6-6486A7DEA75F}"/>
    <dgm:cxn modelId="{A919AFA2-BE42-49DA-97D1-CFE839D3599D}" srcId="{00ADAA9B-7C42-4EAF-8530-C5FD23B9F780}" destId="{4F67CB13-9091-4D58-93D5-299875BE9910}" srcOrd="0" destOrd="0" parTransId="{4A20A440-4417-4FA4-8059-F1C761D965DE}" sibTransId="{3EC7E48C-0FA3-4C10-A99C-0C53240555FD}"/>
    <dgm:cxn modelId="{E69C886F-DD3F-4AC5-B045-2D7C0352EA4B}" type="presOf" srcId="{D5D0C6E5-6F1A-42B3-88D5-2E70450E2146}" destId="{C6AECAE1-FFC9-4531-8658-C4CE2B25830A}" srcOrd="0" destOrd="0" presId="urn:microsoft.com/office/officeart/2011/layout/TabList"/>
    <dgm:cxn modelId="{9010E44A-1296-4EE0-9A17-CF4419C60D63}" type="presOf" srcId="{F2CC5063-FFC6-44C6-924F-66E095B1723C}" destId="{BE9C30E7-4B32-43CC-B6F7-BEC222295B4D}" srcOrd="0" destOrd="2" presId="urn:microsoft.com/office/officeart/2011/layout/TabList"/>
    <dgm:cxn modelId="{29635A12-5D63-4F05-A81F-60770027D052}" srcId="{00ADAA9B-7C42-4EAF-8530-C5FD23B9F780}" destId="{E0C1CEAB-CBC7-46E6-924E-DF87E6E3EBAE}" srcOrd="2" destOrd="0" parTransId="{4D7403F7-808E-4756-8B4A-E0752B9BF333}" sibTransId="{4EFD741C-8658-4BD7-A173-E20D33DCC549}"/>
    <dgm:cxn modelId="{DAB67BE2-4934-4D4F-933E-3EB169C9EF4E}" type="presOf" srcId="{8B0DDFB1-8B09-4E66-9AC0-5AEA27646C2E}" destId="{28BCC7A6-F0EF-4963-980C-BE548BA8FE70}" srcOrd="0" destOrd="0" presId="urn:microsoft.com/office/officeart/2011/layout/TabList"/>
    <dgm:cxn modelId="{48B214D7-D654-45D9-B14F-27140B371B28}" srcId="{4F67CB13-9091-4D58-93D5-299875BE9910}" destId="{B919C05E-080F-4A54-8957-C66E9E08D239}" srcOrd="2" destOrd="0" parTransId="{1A1757F9-067F-4EE1-93A0-80C00CB0CD2E}" sibTransId="{96175EB6-9FE4-456F-9551-A158B50C3D8D}"/>
    <dgm:cxn modelId="{8D2A57C9-5929-4CAD-A4DE-26F772468EE1}" srcId="{4F67CB13-9091-4D58-93D5-299875BE9910}" destId="{4E10837D-1008-4F29-8002-6E9CFC927D75}" srcOrd="4" destOrd="0" parTransId="{8D6A06A2-A126-4024-A4A5-0B3ACA618A09}" sibTransId="{FB262A94-8412-4599-B8AC-952C2D3FA844}"/>
    <dgm:cxn modelId="{D15DC717-75D4-42A9-8A43-355367C01C7F}" srcId="{E0C1CEAB-CBC7-46E6-924E-DF87E6E3EBAE}" destId="{D5D180C6-A73D-4665-84C2-9BC91CCC4443}" srcOrd="1" destOrd="0" parTransId="{EBB0D6A8-A83A-4380-BFE4-BE82282679E0}" sibTransId="{0A644178-19E6-4253-A55A-A0C6837D40A8}"/>
    <dgm:cxn modelId="{A3B061E4-F33A-42EE-8F75-6310816A86AF}" type="presOf" srcId="{C688C68B-9FBE-48C0-8EC7-9951FCE89BC7}" destId="{5C0F401E-2FC5-440A-877B-7F36CD71DACC}" srcOrd="0" destOrd="1" presId="urn:microsoft.com/office/officeart/2011/layout/TabList"/>
    <dgm:cxn modelId="{4EAE141A-88DC-4742-8585-D48B0322649E}" type="presOf" srcId="{0B5575CD-2524-4406-8BEB-BBBE8BA69B2F}" destId="{BE9C30E7-4B32-43CC-B6F7-BEC222295B4D}" srcOrd="0" destOrd="0" presId="urn:microsoft.com/office/officeart/2011/layout/TabList"/>
    <dgm:cxn modelId="{841678E0-3918-43F7-A36E-D500E66EA62B}" type="presOf" srcId="{D5D180C6-A73D-4665-84C2-9BC91CCC4443}" destId="{5C0F401E-2FC5-440A-877B-7F36CD71DACC}" srcOrd="0" destOrd="0" presId="urn:microsoft.com/office/officeart/2011/layout/TabList"/>
    <dgm:cxn modelId="{E4D281A9-C3B5-4B58-A206-F7ADB4DC8E7D}" type="presOf" srcId="{9A8E0E9C-850F-407C-A03C-EAE77D5A64B3}" destId="{62205019-BABD-4EE4-AD3A-A1DA1A3296DA}" srcOrd="0" destOrd="0" presId="urn:microsoft.com/office/officeart/2011/layout/TabList"/>
    <dgm:cxn modelId="{1EDA9532-49B3-459A-85E1-78733AAF5260}" type="presOf" srcId="{8C3006D4-5D1C-474E-A84C-F89C5DB49546}" destId="{C6AECAE1-FFC9-4531-8658-C4CE2B25830A}" srcOrd="0" destOrd="1" presId="urn:microsoft.com/office/officeart/2011/layout/TabList"/>
    <dgm:cxn modelId="{8DA2788C-90E5-4257-A9FE-649488C2E627}" type="presOf" srcId="{A1052675-3198-4864-81C3-76628268F880}" destId="{C6AECAE1-FFC9-4531-8658-C4CE2B25830A}" srcOrd="0" destOrd="2" presId="urn:microsoft.com/office/officeart/2011/layout/TabList"/>
    <dgm:cxn modelId="{2FFA267A-1313-4DAC-8D22-1D8A45F5215F}" type="presOf" srcId="{00ADAA9B-7C42-4EAF-8530-C5FD23B9F780}" destId="{C25D7A44-95FD-4F85-8F8E-6A147A5B9F6F}" srcOrd="0" destOrd="0" presId="urn:microsoft.com/office/officeart/2011/layout/TabList"/>
    <dgm:cxn modelId="{A97D7A69-6291-48BA-B91D-09229D5D9551}" type="presOf" srcId="{4F67CB13-9091-4D58-93D5-299875BE9910}" destId="{B8E31D2C-9099-45F7-AF38-6597C4B8B324}" srcOrd="0" destOrd="0" presId="urn:microsoft.com/office/officeart/2011/layout/TabList"/>
    <dgm:cxn modelId="{7188E39C-BCF3-4E36-A0B8-DC63CD942959}" type="presOf" srcId="{5540DC28-ABE6-4858-8F26-07E3D39A6CD6}" destId="{39B5AE8B-D940-4914-AADA-E69E71E33D05}" srcOrd="0" destOrd="0" presId="urn:microsoft.com/office/officeart/2011/layout/TabList"/>
    <dgm:cxn modelId="{F2A54F11-4E41-4386-8522-FF7FE1893D01}" srcId="{5540DC28-ABE6-4858-8F26-07E3D39A6CD6}" destId="{D5D0C6E5-6F1A-42B3-88D5-2E70450E2146}" srcOrd="1" destOrd="0" parTransId="{F899D8AF-0250-4E2D-B173-B5BFED8C87A0}" sibTransId="{427792BF-B314-4E22-8DE7-D005A31E0B30}"/>
    <dgm:cxn modelId="{A8E5053B-08F2-4764-981F-861BC99659BF}" type="presOf" srcId="{6BA705B2-5E6D-4DA1-AD46-539516F7EB06}" destId="{5C0F401E-2FC5-440A-877B-7F36CD71DACC}" srcOrd="0" destOrd="3" presId="urn:microsoft.com/office/officeart/2011/layout/TabList"/>
    <dgm:cxn modelId="{18C97088-617E-4722-98EE-E60DA11E9557}" srcId="{5540DC28-ABE6-4858-8F26-07E3D39A6CD6}" destId="{8B0DDFB1-8B09-4E66-9AC0-5AEA27646C2E}" srcOrd="0" destOrd="0" parTransId="{D805BC58-1754-4012-83A1-AB9D952F4D9D}" sibTransId="{60B2EA73-8BD4-4779-9C5B-47915B954912}"/>
    <dgm:cxn modelId="{7A43DD26-E493-423C-9E99-7C84F903A5D8}" srcId="{4F67CB13-9091-4D58-93D5-299875BE9910}" destId="{F2CC5063-FFC6-44C6-924F-66E095B1723C}" srcOrd="3" destOrd="0" parTransId="{F92E1976-0F5D-4F45-BA61-49C52B767C21}" sibTransId="{355F61F1-C5EA-4F97-A594-F1D386CE2253}"/>
    <dgm:cxn modelId="{6387A2E3-C6A0-4E54-B890-1E418E4AE507}" type="presOf" srcId="{4E10837D-1008-4F29-8002-6E9CFC927D75}" destId="{BE9C30E7-4B32-43CC-B6F7-BEC222295B4D}" srcOrd="0" destOrd="3" presId="urn:microsoft.com/office/officeart/2011/layout/TabList"/>
    <dgm:cxn modelId="{D75B5236-6790-4A47-8AC8-A05E6FBBC558}" srcId="{E0C1CEAB-CBC7-46E6-924E-DF87E6E3EBAE}" destId="{C688C68B-9FBE-48C0-8EC7-9951FCE89BC7}" srcOrd="2" destOrd="0" parTransId="{71076D88-2507-471B-83BB-CA0D354FABBF}" sibTransId="{0A069273-1000-478E-B85D-24F414F547C1}"/>
    <dgm:cxn modelId="{1AF77AA6-EEA3-47C0-A390-3956EADB8D19}" srcId="{E0C1CEAB-CBC7-46E6-924E-DF87E6E3EBAE}" destId="{9A8E0E9C-850F-407C-A03C-EAE77D5A64B3}" srcOrd="0" destOrd="0" parTransId="{0F3BF009-CB3A-4CB1-846E-02AB6C21CFC4}" sibTransId="{B5A12CFB-EF88-4480-B00E-89FF121AB12B}"/>
    <dgm:cxn modelId="{DE8EFE35-390B-4640-8221-9291C2038938}" srcId="{E0C1CEAB-CBC7-46E6-924E-DF87E6E3EBAE}" destId="{6BA705B2-5E6D-4DA1-AD46-539516F7EB06}" srcOrd="4" destOrd="0" parTransId="{D91FC08D-8383-4988-AE42-C7DEC87F09CC}" sibTransId="{BBA1572D-E85A-4384-9A83-068FABC4F3F4}"/>
    <dgm:cxn modelId="{6EE11BE5-884B-4DF3-B408-378D5BB22949}" type="presOf" srcId="{E0C1CEAB-CBC7-46E6-924E-DF87E6E3EBAE}" destId="{775FB6E5-53DB-4B8D-8932-B1466D618253}" srcOrd="0" destOrd="0" presId="urn:microsoft.com/office/officeart/2011/layout/TabList"/>
    <dgm:cxn modelId="{6305BF61-2764-4513-B8C9-0DDAEC227B5C}" type="presParOf" srcId="{C25D7A44-95FD-4F85-8F8E-6A147A5B9F6F}" destId="{765AE166-3366-48DD-99D2-441DAE88A526}" srcOrd="0" destOrd="0" presId="urn:microsoft.com/office/officeart/2011/layout/TabList"/>
    <dgm:cxn modelId="{34B5EC9D-0DFC-4C5C-830A-F439421C19EB}" type="presParOf" srcId="{765AE166-3366-48DD-99D2-441DAE88A526}" destId="{9D908554-A52C-4451-AB1E-8B68205E9703}" srcOrd="0" destOrd="0" presId="urn:microsoft.com/office/officeart/2011/layout/TabList"/>
    <dgm:cxn modelId="{6B535996-EF55-4401-9826-177D14793A7B}" type="presParOf" srcId="{765AE166-3366-48DD-99D2-441DAE88A526}" destId="{B8E31D2C-9099-45F7-AF38-6597C4B8B324}" srcOrd="1" destOrd="0" presId="urn:microsoft.com/office/officeart/2011/layout/TabList"/>
    <dgm:cxn modelId="{7CE9901C-348B-4666-9D58-6E458D0B21DC}" type="presParOf" srcId="{765AE166-3366-48DD-99D2-441DAE88A526}" destId="{13CFE7CD-61E8-42F8-8498-9E91A45366AA}" srcOrd="2" destOrd="0" presId="urn:microsoft.com/office/officeart/2011/layout/TabList"/>
    <dgm:cxn modelId="{552DA861-5FC3-4757-81C9-D12159B914D7}" type="presParOf" srcId="{C25D7A44-95FD-4F85-8F8E-6A147A5B9F6F}" destId="{BE9C30E7-4B32-43CC-B6F7-BEC222295B4D}" srcOrd="1" destOrd="0" presId="urn:microsoft.com/office/officeart/2011/layout/TabList"/>
    <dgm:cxn modelId="{85FCC0EC-F86E-4478-95DF-1BF58C6712C6}" type="presParOf" srcId="{C25D7A44-95FD-4F85-8F8E-6A147A5B9F6F}" destId="{1387E13B-904D-454D-AF56-D9D7826E252B}" srcOrd="2" destOrd="0" presId="urn:microsoft.com/office/officeart/2011/layout/TabList"/>
    <dgm:cxn modelId="{379C2CF4-323A-477A-9E19-0E1A0C59497C}" type="presParOf" srcId="{C25D7A44-95FD-4F85-8F8E-6A147A5B9F6F}" destId="{539700AC-1CFE-42B1-90D6-2080576547C7}" srcOrd="3" destOrd="0" presId="urn:microsoft.com/office/officeart/2011/layout/TabList"/>
    <dgm:cxn modelId="{BE38575C-163D-4D7C-94A5-663AFA9EE20E}" type="presParOf" srcId="{539700AC-1CFE-42B1-90D6-2080576547C7}" destId="{28BCC7A6-F0EF-4963-980C-BE548BA8FE70}" srcOrd="0" destOrd="0" presId="urn:microsoft.com/office/officeart/2011/layout/TabList"/>
    <dgm:cxn modelId="{47C8246F-9414-4B45-9EF8-5C58B772D928}" type="presParOf" srcId="{539700AC-1CFE-42B1-90D6-2080576547C7}" destId="{39B5AE8B-D940-4914-AADA-E69E71E33D05}" srcOrd="1" destOrd="0" presId="urn:microsoft.com/office/officeart/2011/layout/TabList"/>
    <dgm:cxn modelId="{3AA17CA8-398D-407B-8803-5690A179FC3E}" type="presParOf" srcId="{539700AC-1CFE-42B1-90D6-2080576547C7}" destId="{1E6C1FFE-FAA4-40E8-85F1-EABBC5742709}" srcOrd="2" destOrd="0" presId="urn:microsoft.com/office/officeart/2011/layout/TabList"/>
    <dgm:cxn modelId="{4CA27E10-8099-49A1-B0FE-58F0AAD308B9}" type="presParOf" srcId="{C25D7A44-95FD-4F85-8F8E-6A147A5B9F6F}" destId="{C6AECAE1-FFC9-4531-8658-C4CE2B25830A}" srcOrd="4" destOrd="0" presId="urn:microsoft.com/office/officeart/2011/layout/TabList"/>
    <dgm:cxn modelId="{9A3065B3-D86C-44DC-8C86-51C4B5C3DDA8}" type="presParOf" srcId="{C25D7A44-95FD-4F85-8F8E-6A147A5B9F6F}" destId="{DCEC9E67-503F-4507-A039-4C6F09E574B8}" srcOrd="5" destOrd="0" presId="urn:microsoft.com/office/officeart/2011/layout/TabList"/>
    <dgm:cxn modelId="{04B789E6-436D-4035-94AC-2D1327B5037A}" type="presParOf" srcId="{C25D7A44-95FD-4F85-8F8E-6A147A5B9F6F}" destId="{181C1C24-6395-48EB-A4AE-18473674C533}" srcOrd="6" destOrd="0" presId="urn:microsoft.com/office/officeart/2011/layout/TabList"/>
    <dgm:cxn modelId="{36B70CEF-579B-401F-9D45-91547B76A48B}" type="presParOf" srcId="{181C1C24-6395-48EB-A4AE-18473674C533}" destId="{62205019-BABD-4EE4-AD3A-A1DA1A3296DA}" srcOrd="0" destOrd="0" presId="urn:microsoft.com/office/officeart/2011/layout/TabList"/>
    <dgm:cxn modelId="{EB7B30C8-5F08-4B4A-AB73-0409F3C2DCA6}" type="presParOf" srcId="{181C1C24-6395-48EB-A4AE-18473674C533}" destId="{775FB6E5-53DB-4B8D-8932-B1466D618253}" srcOrd="1" destOrd="0" presId="urn:microsoft.com/office/officeart/2011/layout/TabList"/>
    <dgm:cxn modelId="{6BEB214A-5EC5-49A4-A3CF-1CBE506121B3}" type="presParOf" srcId="{181C1C24-6395-48EB-A4AE-18473674C533}" destId="{D2D3E9C4-9390-4F47-9272-C4912CAC3EFC}" srcOrd="2" destOrd="0" presId="urn:microsoft.com/office/officeart/2011/layout/TabList"/>
    <dgm:cxn modelId="{C31823D7-ECC4-447C-9514-AD2E82A32899}" type="presParOf" srcId="{C25D7A44-95FD-4F85-8F8E-6A147A5B9F6F}" destId="{5C0F401E-2FC5-440A-877B-7F36CD71DACC}"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24CEB-60D0-FC4B-B5B0-12DD8152873F}">
      <dsp:nvSpPr>
        <dsp:cNvPr id="0" name=""/>
        <dsp:cNvSpPr/>
      </dsp:nvSpPr>
      <dsp:spPr>
        <a:xfrm>
          <a:off x="0" y="-9334"/>
          <a:ext cx="8166100" cy="3512144"/>
        </a:xfrm>
        <a:prstGeom prst="roundRect">
          <a:avLst>
            <a:gd name="adj" fmla="val 10000"/>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A479E40-0475-B547-89D6-01AE4FF7AFB5}">
      <dsp:nvSpPr>
        <dsp:cNvPr id="0" name=""/>
        <dsp:cNvSpPr/>
      </dsp:nvSpPr>
      <dsp:spPr>
        <a:xfrm>
          <a:off x="195496" y="108364"/>
          <a:ext cx="2473825" cy="2449243"/>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7000" r="-7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C4F1C9ED-B20B-C440-AF3D-66E5EAFD2A39}">
      <dsp:nvSpPr>
        <dsp:cNvPr id="0" name=""/>
        <dsp:cNvSpPr/>
      </dsp:nvSpPr>
      <dsp:spPr>
        <a:xfrm rot="10800000">
          <a:off x="199071" y="2372520"/>
          <a:ext cx="2496889" cy="1242038"/>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n-US" sz="2000" b="1" kern="1200" dirty="0" smtClean="0">
              <a:latin typeface="Century Schoolbook"/>
              <a:cs typeface="Century Schoolbook"/>
            </a:rPr>
            <a:t>Improve lives of vulnerable people</a:t>
          </a:r>
          <a:endParaRPr lang="en-US" sz="2000" b="1" kern="1200" dirty="0">
            <a:latin typeface="Century Schoolbook"/>
            <a:cs typeface="Century Schoolbook"/>
          </a:endParaRPr>
        </a:p>
      </dsp:txBody>
      <dsp:txXfrm rot="10800000">
        <a:off x="237268" y="2372520"/>
        <a:ext cx="2420495" cy="1203841"/>
      </dsp:txXfrm>
    </dsp:sp>
    <dsp:sp modelId="{2F3C673D-5902-1A49-B60B-5FADEDFBA00E}">
      <dsp:nvSpPr>
        <dsp:cNvPr id="0" name=""/>
        <dsp:cNvSpPr/>
      </dsp:nvSpPr>
      <dsp:spPr>
        <a:xfrm>
          <a:off x="2821017" y="128000"/>
          <a:ext cx="2527611" cy="2500902"/>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29000" r="-29000"/>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78F880F3-4A9D-C143-A530-6D70E9B531A6}">
      <dsp:nvSpPr>
        <dsp:cNvPr id="0" name=""/>
        <dsp:cNvSpPr/>
      </dsp:nvSpPr>
      <dsp:spPr>
        <a:xfrm rot="10800000">
          <a:off x="2811700" y="2388158"/>
          <a:ext cx="2560260" cy="1231342"/>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n-US" sz="2000" b="1" kern="1200" dirty="0" smtClean="0">
              <a:latin typeface="Century Schoolbook"/>
              <a:cs typeface="Century Schoolbook"/>
            </a:rPr>
            <a:t>Maximize public resources</a:t>
          </a:r>
          <a:endParaRPr lang="en-US" sz="2000" b="1" kern="1200" dirty="0">
            <a:latin typeface="Century Schoolbook"/>
            <a:cs typeface="Century Schoolbook"/>
          </a:endParaRPr>
        </a:p>
      </dsp:txBody>
      <dsp:txXfrm rot="10800000">
        <a:off x="2849568" y="2388158"/>
        <a:ext cx="2484524" cy="1193474"/>
      </dsp:txXfrm>
    </dsp:sp>
    <dsp:sp modelId="{1ECAE3F6-F405-E645-8855-8779D3831D64}">
      <dsp:nvSpPr>
        <dsp:cNvPr id="0" name=""/>
        <dsp:cNvSpPr/>
      </dsp:nvSpPr>
      <dsp:spPr>
        <a:xfrm>
          <a:off x="5564103" y="105375"/>
          <a:ext cx="2335109" cy="2432662"/>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BC82B820-D0AF-FC4C-9800-9113C0EDFEAD}">
      <dsp:nvSpPr>
        <dsp:cNvPr id="0" name=""/>
        <dsp:cNvSpPr/>
      </dsp:nvSpPr>
      <dsp:spPr>
        <a:xfrm rot="10800000">
          <a:off x="5524471" y="2333982"/>
          <a:ext cx="2414183" cy="1228407"/>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t" anchorCtr="0">
          <a:noAutofit/>
        </a:bodyPr>
        <a:lstStyle/>
        <a:p>
          <a:pPr lvl="0" algn="ctr" defTabSz="889000">
            <a:lnSpc>
              <a:spcPct val="90000"/>
            </a:lnSpc>
            <a:spcBef>
              <a:spcPct val="0"/>
            </a:spcBef>
            <a:spcAft>
              <a:spcPct val="35000"/>
            </a:spcAft>
          </a:pPr>
          <a:r>
            <a:rPr lang="en-US" sz="2000" b="1" kern="1200" dirty="0" smtClean="0">
              <a:latin typeface="Century Schoolbook"/>
              <a:cs typeface="Century Schoolbook"/>
            </a:rPr>
            <a:t>Build strong, healthy communities</a:t>
          </a:r>
          <a:endParaRPr lang="en-US" sz="2000" b="1" kern="1200" dirty="0">
            <a:latin typeface="Century Schoolbook"/>
            <a:cs typeface="Century Schoolbook"/>
          </a:endParaRPr>
        </a:p>
      </dsp:txBody>
      <dsp:txXfrm rot="10800000">
        <a:off x="5562249" y="2333982"/>
        <a:ext cx="2338627" cy="119062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C64579-E3B9-4CBA-ADC9-CEF1AC580946}">
      <dsp:nvSpPr>
        <dsp:cNvPr id="0" name=""/>
        <dsp:cNvSpPr/>
      </dsp:nvSpPr>
      <dsp:spPr>
        <a:xfrm>
          <a:off x="-5421256" y="-830207"/>
          <a:ext cx="6455805" cy="6455805"/>
        </a:xfrm>
        <a:prstGeom prst="blockArc">
          <a:avLst>
            <a:gd name="adj1" fmla="val 18900000"/>
            <a:gd name="adj2" fmla="val 2700000"/>
            <a:gd name="adj3" fmla="val 335"/>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0" b="-20000"/>
          </a:stretch>
        </a:blip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C820962-4B2B-48F3-A580-7A329C3939C8}">
      <dsp:nvSpPr>
        <dsp:cNvPr id="0" name=""/>
        <dsp:cNvSpPr/>
      </dsp:nvSpPr>
      <dsp:spPr>
        <a:xfrm>
          <a:off x="665600" y="479539"/>
          <a:ext cx="3687823" cy="95907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1268" tIns="63500" rIns="63500" bIns="63500" numCol="1" spcCol="1270" anchor="ctr" anchorCtr="0">
          <a:noAutofit/>
        </a:bodyPr>
        <a:lstStyle/>
        <a:p>
          <a:pPr lvl="0" algn="l" defTabSz="1111250">
            <a:lnSpc>
              <a:spcPct val="90000"/>
            </a:lnSpc>
            <a:spcBef>
              <a:spcPct val="0"/>
            </a:spcBef>
            <a:spcAft>
              <a:spcPct val="35000"/>
            </a:spcAft>
          </a:pPr>
          <a:r>
            <a:rPr lang="en-US" sz="2500" b="1" kern="1200" dirty="0" smtClean="0">
              <a:latin typeface="Century Schoolbook" panose="02040604050505020304" pitchFamily="18" charset="0"/>
            </a:rPr>
            <a:t>Social Services</a:t>
          </a:r>
          <a:endParaRPr lang="en-US" sz="2500" b="1" kern="1200" dirty="0">
            <a:latin typeface="Century Schoolbook" panose="02040604050505020304" pitchFamily="18" charset="0"/>
          </a:endParaRPr>
        </a:p>
      </dsp:txBody>
      <dsp:txXfrm>
        <a:off x="665600" y="479539"/>
        <a:ext cx="3687823" cy="959078"/>
      </dsp:txXfrm>
    </dsp:sp>
    <dsp:sp modelId="{82A79C55-7EF8-490E-89C1-ACE7D3D3E393}">
      <dsp:nvSpPr>
        <dsp:cNvPr id="0" name=""/>
        <dsp:cNvSpPr/>
      </dsp:nvSpPr>
      <dsp:spPr>
        <a:xfrm>
          <a:off x="66176" y="359654"/>
          <a:ext cx="1198847" cy="1198847"/>
        </a:xfrm>
        <a:prstGeom prst="ellipse">
          <a:avLst/>
        </a:prstGeom>
        <a:blipFill dpi="0" rotWithShape="0">
          <a:blip xmlns:r="http://schemas.openxmlformats.org/officeDocument/2006/relationships" r:embed="rId1">
            <a:extLst>
              <a:ext uri="{28A0092B-C50C-407E-A947-70E740481C1C}">
                <a14:useLocalDpi xmlns:a14="http://schemas.microsoft.com/office/drawing/2010/main" val="0"/>
              </a:ext>
            </a:extLst>
          </a:blip>
          <a:srcRect/>
          <a:stretch>
            <a:fillRect/>
          </a:stretch>
        </a:blip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18B27FB-1D25-46E6-8642-39B0AF39F1DB}">
      <dsp:nvSpPr>
        <dsp:cNvPr id="0" name=""/>
        <dsp:cNvSpPr/>
      </dsp:nvSpPr>
      <dsp:spPr>
        <a:xfrm>
          <a:off x="1014225" y="1918156"/>
          <a:ext cx="3339198" cy="95907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1268" tIns="63500" rIns="63500" bIns="63500" numCol="1" spcCol="1270" anchor="ctr" anchorCtr="0">
          <a:noAutofit/>
        </a:bodyPr>
        <a:lstStyle/>
        <a:p>
          <a:pPr lvl="0" algn="l" defTabSz="1111250">
            <a:lnSpc>
              <a:spcPct val="90000"/>
            </a:lnSpc>
            <a:spcBef>
              <a:spcPct val="0"/>
            </a:spcBef>
            <a:spcAft>
              <a:spcPct val="35000"/>
            </a:spcAft>
          </a:pPr>
          <a:r>
            <a:rPr lang="en-US" sz="2500" b="1" kern="1200" dirty="0" smtClean="0">
              <a:latin typeface="Century Schoolbook" panose="02040604050505020304" pitchFamily="18" charset="0"/>
            </a:rPr>
            <a:t>Behavioral</a:t>
          </a:r>
        </a:p>
        <a:p>
          <a:pPr lvl="0" algn="l" defTabSz="1111250">
            <a:lnSpc>
              <a:spcPct val="90000"/>
            </a:lnSpc>
            <a:spcBef>
              <a:spcPct val="0"/>
            </a:spcBef>
            <a:spcAft>
              <a:spcPct val="35000"/>
            </a:spcAft>
          </a:pPr>
          <a:r>
            <a:rPr lang="en-US" sz="2500" b="1" kern="1200" dirty="0" smtClean="0">
              <a:latin typeface="Century Schoolbook" panose="02040604050505020304" pitchFamily="18" charset="0"/>
            </a:rPr>
            <a:t>Healthcare</a:t>
          </a:r>
          <a:endParaRPr lang="en-US" sz="2500" b="1" kern="1200" dirty="0">
            <a:latin typeface="Century Schoolbook" panose="02040604050505020304" pitchFamily="18" charset="0"/>
          </a:endParaRPr>
        </a:p>
      </dsp:txBody>
      <dsp:txXfrm>
        <a:off x="1014225" y="1918156"/>
        <a:ext cx="3339198" cy="959078"/>
      </dsp:txXfrm>
    </dsp:sp>
    <dsp:sp modelId="{7E158A11-C598-4295-8061-FD4CEEFE9813}">
      <dsp:nvSpPr>
        <dsp:cNvPr id="0" name=""/>
        <dsp:cNvSpPr/>
      </dsp:nvSpPr>
      <dsp:spPr>
        <a:xfrm>
          <a:off x="414801" y="1798271"/>
          <a:ext cx="1198847" cy="1198847"/>
        </a:xfrm>
        <a:prstGeom prst="ellipse">
          <a:avLst/>
        </a:prstGeom>
        <a:blipFill dpi="0" rotWithShape="0">
          <a:blip xmlns:r="http://schemas.openxmlformats.org/officeDocument/2006/relationships" r:embed="rId2">
            <a:extLst>
              <a:ext uri="{28A0092B-C50C-407E-A947-70E740481C1C}">
                <a14:useLocalDpi xmlns:a14="http://schemas.microsoft.com/office/drawing/2010/main" val="0"/>
              </a:ext>
            </a:extLst>
          </a:blip>
          <a:srcRect/>
          <a:stretch>
            <a:fillRect/>
          </a:stretch>
        </a:blip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E3B62F7-73AC-461A-B212-52E35817AA35}">
      <dsp:nvSpPr>
        <dsp:cNvPr id="0" name=""/>
        <dsp:cNvSpPr/>
      </dsp:nvSpPr>
      <dsp:spPr>
        <a:xfrm>
          <a:off x="665600" y="3356773"/>
          <a:ext cx="3687823" cy="95907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1268" tIns="63500" rIns="63500" bIns="63500" numCol="1" spcCol="1270" anchor="ctr" anchorCtr="0">
          <a:noAutofit/>
        </a:bodyPr>
        <a:lstStyle/>
        <a:p>
          <a:pPr lvl="0" algn="l" defTabSz="1111250">
            <a:lnSpc>
              <a:spcPct val="90000"/>
            </a:lnSpc>
            <a:spcBef>
              <a:spcPct val="0"/>
            </a:spcBef>
            <a:spcAft>
              <a:spcPct val="35000"/>
            </a:spcAft>
          </a:pPr>
          <a:r>
            <a:rPr lang="en-US" sz="2500" b="1" kern="1200" dirty="0" smtClean="0">
              <a:latin typeface="Century Schoolbook" panose="02040604050505020304" pitchFamily="18" charset="0"/>
            </a:rPr>
            <a:t>Primary Healthcare</a:t>
          </a:r>
          <a:endParaRPr lang="en-US" sz="2500" b="1" kern="1200" dirty="0">
            <a:latin typeface="Century Schoolbook" panose="02040604050505020304" pitchFamily="18" charset="0"/>
          </a:endParaRPr>
        </a:p>
      </dsp:txBody>
      <dsp:txXfrm>
        <a:off x="665600" y="3356773"/>
        <a:ext cx="3687823" cy="959078"/>
      </dsp:txXfrm>
    </dsp:sp>
    <dsp:sp modelId="{3B47B662-05AF-4FB6-ADB3-1F242CBDB40A}">
      <dsp:nvSpPr>
        <dsp:cNvPr id="0" name=""/>
        <dsp:cNvSpPr/>
      </dsp:nvSpPr>
      <dsp:spPr>
        <a:xfrm>
          <a:off x="66176" y="3236888"/>
          <a:ext cx="1198847" cy="1198847"/>
        </a:xfrm>
        <a:prstGeom prst="ellipse">
          <a:avLst/>
        </a:prstGeom>
        <a:blipFill dpi="0" rotWithShape="0">
          <a:blip xmlns:r="http://schemas.openxmlformats.org/officeDocument/2006/relationships" r:embed="rId3">
            <a:extLst>
              <a:ext uri="{28A0092B-C50C-407E-A947-70E740481C1C}">
                <a14:useLocalDpi xmlns:a14="http://schemas.microsoft.com/office/drawing/2010/main" val="0"/>
              </a:ext>
            </a:extLst>
          </a:blip>
          <a:srcRect/>
          <a:stretch>
            <a:fillRect/>
          </a:stretch>
        </a:blip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7E17ED-9E47-43D7-8EF5-750E62F04F57}">
      <dsp:nvSpPr>
        <dsp:cNvPr id="0" name=""/>
        <dsp:cNvSpPr/>
      </dsp:nvSpPr>
      <dsp:spPr>
        <a:xfrm>
          <a:off x="7567" y="997128"/>
          <a:ext cx="2261963" cy="1357178"/>
        </a:xfrm>
        <a:prstGeom prst="roundRect">
          <a:avLst>
            <a:gd name="adj" fmla="val 10000"/>
          </a:avLst>
        </a:prstGeom>
        <a:solidFill>
          <a:srgbClr val="9BBB59">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City HHS – </a:t>
          </a:r>
        </a:p>
        <a:p>
          <a:pPr lvl="0" algn="ctr"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$6M 1115 Medicaid Waiver</a:t>
          </a:r>
          <a:endParaRPr lang="en-US" sz="1600" b="1" kern="1200" dirty="0">
            <a:solidFill>
              <a:sysClr val="window" lastClr="FFFFFF"/>
            </a:solidFill>
            <a:latin typeface="Calibri"/>
            <a:ea typeface="+mn-ea"/>
            <a:cs typeface="+mn-cs"/>
          </a:endParaRPr>
        </a:p>
      </dsp:txBody>
      <dsp:txXfrm>
        <a:off x="47317" y="1036878"/>
        <a:ext cx="2182463" cy="1277678"/>
      </dsp:txXfrm>
    </dsp:sp>
    <dsp:sp modelId="{1B818DDE-7A6F-4E90-B7A2-AABE850B7477}">
      <dsp:nvSpPr>
        <dsp:cNvPr id="0" name=""/>
        <dsp:cNvSpPr/>
      </dsp:nvSpPr>
      <dsp:spPr>
        <a:xfrm>
          <a:off x="2468584" y="1395234"/>
          <a:ext cx="479536" cy="560967"/>
        </a:xfrm>
        <a:prstGeom prst="rightArrow">
          <a:avLst>
            <a:gd name="adj1" fmla="val 60000"/>
            <a:gd name="adj2" fmla="val 50000"/>
          </a:avLst>
        </a:prstGeom>
        <a:solidFill>
          <a:srgbClr val="9BBB59">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a:ea typeface="+mn-ea"/>
            <a:cs typeface="+mn-cs"/>
          </a:endParaRPr>
        </a:p>
      </dsp:txBody>
      <dsp:txXfrm>
        <a:off x="2468584" y="1507427"/>
        <a:ext cx="335675" cy="336581"/>
      </dsp:txXfrm>
    </dsp:sp>
    <dsp:sp modelId="{CB010F13-55C7-4A1F-A6F7-ADDC28E9C9C6}">
      <dsp:nvSpPr>
        <dsp:cNvPr id="0" name=""/>
        <dsp:cNvSpPr/>
      </dsp:nvSpPr>
      <dsp:spPr>
        <a:xfrm>
          <a:off x="3174317" y="997128"/>
          <a:ext cx="2261963" cy="1357178"/>
        </a:xfrm>
        <a:prstGeom prst="roundRect">
          <a:avLst>
            <a:gd name="adj" fmla="val 10000"/>
          </a:avLst>
        </a:prstGeom>
        <a:solidFill>
          <a:srgbClr val="9BBB59">
            <a:hueOff val="2250053"/>
            <a:satOff val="-3376"/>
            <a:lumOff val="-549"/>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Seeds Creation of  Integrated Care Teams</a:t>
          </a:r>
          <a:endParaRPr lang="en-US" sz="1600" b="1" kern="1200" dirty="0">
            <a:solidFill>
              <a:sysClr val="window" lastClr="FFFFFF"/>
            </a:solidFill>
            <a:latin typeface="Calibri"/>
            <a:ea typeface="+mn-ea"/>
            <a:cs typeface="+mn-cs"/>
          </a:endParaRPr>
        </a:p>
      </dsp:txBody>
      <dsp:txXfrm>
        <a:off x="3214067" y="1036878"/>
        <a:ext cx="2182463" cy="1277678"/>
      </dsp:txXfrm>
    </dsp:sp>
    <dsp:sp modelId="{EE5FD477-9140-4378-B943-6C1D88F2869F}">
      <dsp:nvSpPr>
        <dsp:cNvPr id="0" name=""/>
        <dsp:cNvSpPr/>
      </dsp:nvSpPr>
      <dsp:spPr>
        <a:xfrm>
          <a:off x="5635334" y="1395234"/>
          <a:ext cx="479536" cy="560967"/>
        </a:xfrm>
        <a:prstGeom prst="rightArrow">
          <a:avLst>
            <a:gd name="adj1" fmla="val 60000"/>
            <a:gd name="adj2" fmla="val 50000"/>
          </a:avLst>
        </a:prstGeom>
        <a:solidFill>
          <a:srgbClr val="9BBB59">
            <a:hueOff val="2812566"/>
            <a:satOff val="-4220"/>
            <a:lumOff val="-686"/>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a:ea typeface="+mn-ea"/>
            <a:cs typeface="+mn-cs"/>
          </a:endParaRPr>
        </a:p>
      </dsp:txBody>
      <dsp:txXfrm>
        <a:off x="5635334" y="1507427"/>
        <a:ext cx="335675" cy="336581"/>
      </dsp:txXfrm>
    </dsp:sp>
    <dsp:sp modelId="{29F05B4D-69E3-4348-B347-36EEF4E669F1}">
      <dsp:nvSpPr>
        <dsp:cNvPr id="0" name=""/>
        <dsp:cNvSpPr/>
      </dsp:nvSpPr>
      <dsp:spPr>
        <a:xfrm>
          <a:off x="6341067" y="997128"/>
          <a:ext cx="2261963" cy="1357178"/>
        </a:xfrm>
        <a:prstGeom prst="roundRect">
          <a:avLst>
            <a:gd name="adj" fmla="val 10000"/>
          </a:avLst>
        </a:prstGeom>
        <a:solidFill>
          <a:srgbClr val="9BBB59">
            <a:hueOff val="4500106"/>
            <a:satOff val="-6752"/>
            <a:lumOff val="-1098"/>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FQHCs learn to bill Medicaid, Insurance and other sources</a:t>
          </a:r>
          <a:endParaRPr lang="en-US" sz="1600" b="1" kern="1200" dirty="0">
            <a:solidFill>
              <a:sysClr val="window" lastClr="FFFFFF"/>
            </a:solidFill>
            <a:latin typeface="Calibri"/>
            <a:ea typeface="+mn-ea"/>
            <a:cs typeface="+mn-cs"/>
          </a:endParaRPr>
        </a:p>
      </dsp:txBody>
      <dsp:txXfrm>
        <a:off x="6380817" y="1036878"/>
        <a:ext cx="2182463" cy="1277678"/>
      </dsp:txXfrm>
    </dsp:sp>
    <dsp:sp modelId="{E62DEABC-59BF-4FA0-94D9-3410FBF947BD}">
      <dsp:nvSpPr>
        <dsp:cNvPr id="0" name=""/>
        <dsp:cNvSpPr/>
      </dsp:nvSpPr>
      <dsp:spPr>
        <a:xfrm rot="5400000">
          <a:off x="7232280" y="2512644"/>
          <a:ext cx="479536" cy="560967"/>
        </a:xfrm>
        <a:prstGeom prst="rightArrow">
          <a:avLst>
            <a:gd name="adj1" fmla="val 60000"/>
            <a:gd name="adj2" fmla="val 50000"/>
          </a:avLst>
        </a:prstGeom>
        <a:solidFill>
          <a:srgbClr val="9BBB59">
            <a:hueOff val="5625132"/>
            <a:satOff val="-8440"/>
            <a:lumOff val="-1373"/>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a:ea typeface="+mn-ea"/>
            <a:cs typeface="+mn-cs"/>
          </a:endParaRPr>
        </a:p>
      </dsp:txBody>
      <dsp:txXfrm rot="-5400000">
        <a:off x="7303758" y="2553360"/>
        <a:ext cx="336581" cy="335675"/>
      </dsp:txXfrm>
    </dsp:sp>
    <dsp:sp modelId="{655A1635-9666-47B2-92B4-3173C24A276E}">
      <dsp:nvSpPr>
        <dsp:cNvPr id="0" name=""/>
        <dsp:cNvSpPr/>
      </dsp:nvSpPr>
      <dsp:spPr>
        <a:xfrm>
          <a:off x="6341067" y="3259092"/>
          <a:ext cx="2261963" cy="1357178"/>
        </a:xfrm>
        <a:prstGeom prst="roundRect">
          <a:avLst>
            <a:gd name="adj" fmla="val 10000"/>
          </a:avLst>
        </a:prstGeom>
        <a:solidFill>
          <a:srgbClr val="9BBB59">
            <a:hueOff val="6750158"/>
            <a:satOff val="-10128"/>
            <a:lumOff val="-1647"/>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Use 1115 Medicaid Waiver funds to cover the funding gap</a:t>
          </a:r>
          <a:endParaRPr lang="en-US" sz="1600" b="1" kern="1200" dirty="0">
            <a:solidFill>
              <a:sysClr val="window" lastClr="FFFFFF"/>
            </a:solidFill>
            <a:latin typeface="Calibri"/>
            <a:ea typeface="+mn-ea"/>
            <a:cs typeface="+mn-cs"/>
          </a:endParaRPr>
        </a:p>
      </dsp:txBody>
      <dsp:txXfrm>
        <a:off x="6380817" y="3298842"/>
        <a:ext cx="2182463" cy="1277678"/>
      </dsp:txXfrm>
    </dsp:sp>
    <dsp:sp modelId="{4009215D-763A-41E6-8A15-98E1B1A7A99F}">
      <dsp:nvSpPr>
        <dsp:cNvPr id="0" name=""/>
        <dsp:cNvSpPr/>
      </dsp:nvSpPr>
      <dsp:spPr>
        <a:xfrm rot="10800000">
          <a:off x="5662477" y="3657198"/>
          <a:ext cx="479536" cy="560967"/>
        </a:xfrm>
        <a:prstGeom prst="rightArrow">
          <a:avLst>
            <a:gd name="adj1" fmla="val 60000"/>
            <a:gd name="adj2" fmla="val 50000"/>
          </a:avLst>
        </a:prstGeom>
        <a:solidFill>
          <a:srgbClr val="9BBB59">
            <a:hueOff val="8437698"/>
            <a:satOff val="-12660"/>
            <a:lumOff val="-2059"/>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a:ea typeface="+mn-ea"/>
            <a:cs typeface="+mn-cs"/>
          </a:endParaRPr>
        </a:p>
      </dsp:txBody>
      <dsp:txXfrm rot="10800000">
        <a:off x="5806338" y="3769391"/>
        <a:ext cx="335675" cy="336581"/>
      </dsp:txXfrm>
    </dsp:sp>
    <dsp:sp modelId="{98045D7E-9B0B-4117-B979-0EF369EE3578}">
      <dsp:nvSpPr>
        <dsp:cNvPr id="0" name=""/>
        <dsp:cNvSpPr/>
      </dsp:nvSpPr>
      <dsp:spPr>
        <a:xfrm>
          <a:off x="3174317" y="3259092"/>
          <a:ext cx="2261963" cy="1357178"/>
        </a:xfrm>
        <a:prstGeom prst="roundRect">
          <a:avLst>
            <a:gd name="adj" fmla="val 10000"/>
          </a:avLst>
        </a:prstGeom>
        <a:solidFill>
          <a:srgbClr val="9BBB59">
            <a:hueOff val="9000211"/>
            <a:satOff val="-13504"/>
            <a:lumOff val="-2196"/>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Entice Managed Care to fund non-covered services</a:t>
          </a:r>
          <a:endParaRPr lang="en-US" sz="1600" b="1" kern="1200" dirty="0">
            <a:solidFill>
              <a:sysClr val="window" lastClr="FFFFFF"/>
            </a:solidFill>
            <a:latin typeface="Calibri"/>
            <a:ea typeface="+mn-ea"/>
            <a:cs typeface="+mn-cs"/>
          </a:endParaRPr>
        </a:p>
      </dsp:txBody>
      <dsp:txXfrm>
        <a:off x="3214067" y="3298842"/>
        <a:ext cx="2182463" cy="1277678"/>
      </dsp:txXfrm>
    </dsp:sp>
    <dsp:sp modelId="{011C6656-B2DF-47EC-84F9-6BBA2875F377}">
      <dsp:nvSpPr>
        <dsp:cNvPr id="0" name=""/>
        <dsp:cNvSpPr/>
      </dsp:nvSpPr>
      <dsp:spPr>
        <a:xfrm rot="10800000">
          <a:off x="2495728" y="3657198"/>
          <a:ext cx="479536" cy="560967"/>
        </a:xfrm>
        <a:prstGeom prst="rightArrow">
          <a:avLst>
            <a:gd name="adj1" fmla="val 60000"/>
            <a:gd name="adj2" fmla="val 50000"/>
          </a:avLst>
        </a:prstGeom>
        <a:solidFill>
          <a:srgbClr val="9BBB59">
            <a:hueOff val="11250264"/>
            <a:satOff val="-16880"/>
            <a:lumOff val="-2745"/>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solidFill>
              <a:sysClr val="window" lastClr="FFFFFF"/>
            </a:solidFill>
            <a:latin typeface="Calibri"/>
            <a:ea typeface="+mn-ea"/>
            <a:cs typeface="+mn-cs"/>
          </a:endParaRPr>
        </a:p>
      </dsp:txBody>
      <dsp:txXfrm rot="10800000">
        <a:off x="2639589" y="3769391"/>
        <a:ext cx="335675" cy="336581"/>
      </dsp:txXfrm>
    </dsp:sp>
    <dsp:sp modelId="{0E3FBC2E-7194-4917-AD58-CC5CAE36B52B}">
      <dsp:nvSpPr>
        <dsp:cNvPr id="0" name=""/>
        <dsp:cNvSpPr/>
      </dsp:nvSpPr>
      <dsp:spPr>
        <a:xfrm>
          <a:off x="7567" y="3259092"/>
          <a:ext cx="2261963" cy="1357178"/>
        </a:xfrm>
        <a:prstGeom prst="roundRect">
          <a:avLst>
            <a:gd name="adj" fmla="val 10000"/>
          </a:avLst>
        </a:prstGeom>
        <a:solidFill>
          <a:srgbClr val="9BBB59">
            <a:hueOff val="11250264"/>
            <a:satOff val="-16880"/>
            <a:lumOff val="-2745"/>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ysClr val="window" lastClr="FFFFFF"/>
              </a:solidFill>
              <a:latin typeface="Calibri"/>
              <a:ea typeface="+mn-ea"/>
              <a:cs typeface="+mn-cs"/>
            </a:rPr>
            <a:t>Repurpose public/private service funding to  create permanent payer source to fill modest gap</a:t>
          </a:r>
          <a:endParaRPr lang="en-US" sz="1600" b="1" kern="1200" dirty="0">
            <a:solidFill>
              <a:sysClr val="window" lastClr="FFFFFF"/>
            </a:solidFill>
            <a:latin typeface="Calibri"/>
            <a:ea typeface="+mn-ea"/>
            <a:cs typeface="+mn-cs"/>
          </a:endParaRPr>
        </a:p>
      </dsp:txBody>
      <dsp:txXfrm>
        <a:off x="47317" y="3298842"/>
        <a:ext cx="2182463" cy="127767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96C355-78C1-4480-A295-BB0A72D3ED4F}">
      <dsp:nvSpPr>
        <dsp:cNvPr id="0" name=""/>
        <dsp:cNvSpPr/>
      </dsp:nvSpPr>
      <dsp:spPr>
        <a:xfrm>
          <a:off x="801466" y="227"/>
          <a:ext cx="1276357" cy="638178"/>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solidFill>
                <a:sysClr val="window" lastClr="FFFFFF"/>
              </a:solidFill>
              <a:latin typeface="Calibri"/>
              <a:ea typeface="+mn-ea"/>
              <a:cs typeface="+mn-cs"/>
            </a:rPr>
            <a:t>Housing Navigation</a:t>
          </a:r>
        </a:p>
        <a:p>
          <a:pPr lvl="0" algn="ctr" defTabSz="533400">
            <a:lnSpc>
              <a:spcPct val="90000"/>
            </a:lnSpc>
            <a:spcBef>
              <a:spcPct val="0"/>
            </a:spcBef>
            <a:spcAft>
              <a:spcPct val="35000"/>
            </a:spcAft>
          </a:pPr>
          <a:r>
            <a:rPr lang="en-US" sz="1200" kern="1200" dirty="0" smtClean="0">
              <a:solidFill>
                <a:sysClr val="window" lastClr="FFFFFF"/>
              </a:solidFill>
              <a:latin typeface="Calibri"/>
              <a:ea typeface="+mn-ea"/>
              <a:cs typeface="+mn-cs"/>
            </a:rPr>
            <a:t>Meeting</a:t>
          </a:r>
          <a:endParaRPr lang="en-US" sz="1200" kern="1200" dirty="0">
            <a:solidFill>
              <a:sysClr val="window" lastClr="FFFFFF"/>
            </a:solidFill>
            <a:latin typeface="Calibri"/>
            <a:ea typeface="+mn-ea"/>
            <a:cs typeface="+mn-cs"/>
          </a:endParaRPr>
        </a:p>
      </dsp:txBody>
      <dsp:txXfrm>
        <a:off x="820158" y="18919"/>
        <a:ext cx="1238973" cy="600794"/>
      </dsp:txXfrm>
    </dsp:sp>
    <dsp:sp modelId="{37DEFDC8-04F3-4E43-90DC-2C564B588D57}">
      <dsp:nvSpPr>
        <dsp:cNvPr id="0" name=""/>
        <dsp:cNvSpPr/>
      </dsp:nvSpPr>
      <dsp:spPr>
        <a:xfrm>
          <a:off x="929101" y="638406"/>
          <a:ext cx="127635" cy="478633"/>
        </a:xfrm>
        <a:custGeom>
          <a:avLst/>
          <a:gdLst/>
          <a:ahLst/>
          <a:cxnLst/>
          <a:rect l="0" t="0" r="0" b="0"/>
          <a:pathLst>
            <a:path>
              <a:moveTo>
                <a:pt x="0" y="0"/>
              </a:moveTo>
              <a:lnTo>
                <a:pt x="0" y="532030"/>
              </a:lnTo>
              <a:lnTo>
                <a:pt x="141874" y="5320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997BB9C8-7280-4D07-93AF-41265B75E6FA}">
      <dsp:nvSpPr>
        <dsp:cNvPr id="0" name=""/>
        <dsp:cNvSpPr/>
      </dsp:nvSpPr>
      <dsp:spPr>
        <a:xfrm>
          <a:off x="1056737" y="797951"/>
          <a:ext cx="1021085" cy="638178"/>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Initiate Housing Process &amp; Clinical Appointment</a:t>
          </a:r>
          <a:endParaRPr lang="en-US" sz="1000" kern="1200" dirty="0">
            <a:solidFill>
              <a:sysClr val="windowText" lastClr="000000">
                <a:hueOff val="0"/>
                <a:satOff val="0"/>
                <a:lumOff val="0"/>
                <a:alphaOff val="0"/>
              </a:sysClr>
            </a:solidFill>
            <a:latin typeface="Calibri"/>
            <a:ea typeface="+mn-ea"/>
            <a:cs typeface="+mn-cs"/>
          </a:endParaRPr>
        </a:p>
      </dsp:txBody>
      <dsp:txXfrm>
        <a:off x="1075429" y="816643"/>
        <a:ext cx="983701" cy="600794"/>
      </dsp:txXfrm>
    </dsp:sp>
    <dsp:sp modelId="{7AA81ACA-621A-49BE-B04C-ED74FE774628}">
      <dsp:nvSpPr>
        <dsp:cNvPr id="0" name=""/>
        <dsp:cNvSpPr/>
      </dsp:nvSpPr>
      <dsp:spPr>
        <a:xfrm>
          <a:off x="929101" y="638406"/>
          <a:ext cx="127635" cy="1276357"/>
        </a:xfrm>
        <a:custGeom>
          <a:avLst/>
          <a:gdLst/>
          <a:ahLst/>
          <a:cxnLst/>
          <a:rect l="0" t="0" r="0" b="0"/>
          <a:pathLst>
            <a:path>
              <a:moveTo>
                <a:pt x="0" y="0"/>
              </a:moveTo>
              <a:lnTo>
                <a:pt x="0" y="1418747"/>
              </a:lnTo>
              <a:lnTo>
                <a:pt x="141874" y="141874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E737B54C-72EE-44A8-A26C-D962909E92B0}">
      <dsp:nvSpPr>
        <dsp:cNvPr id="0" name=""/>
        <dsp:cNvSpPr/>
      </dsp:nvSpPr>
      <dsp:spPr>
        <a:xfrm>
          <a:off x="1056737" y="1595674"/>
          <a:ext cx="1021085" cy="638178"/>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Obtain Security Deposit, Furnishings, Move In Items, Food</a:t>
          </a:r>
          <a:endParaRPr lang="en-US" sz="1000" kern="1200" dirty="0">
            <a:solidFill>
              <a:sysClr val="windowText" lastClr="000000">
                <a:hueOff val="0"/>
                <a:satOff val="0"/>
                <a:lumOff val="0"/>
                <a:alphaOff val="0"/>
              </a:sysClr>
            </a:solidFill>
            <a:latin typeface="Calibri"/>
            <a:ea typeface="+mn-ea"/>
            <a:cs typeface="+mn-cs"/>
          </a:endParaRPr>
        </a:p>
      </dsp:txBody>
      <dsp:txXfrm>
        <a:off x="1075429" y="1614366"/>
        <a:ext cx="983701" cy="600794"/>
      </dsp:txXfrm>
    </dsp:sp>
    <dsp:sp modelId="{278534F1-CE53-472F-93FB-866399F8B224}">
      <dsp:nvSpPr>
        <dsp:cNvPr id="0" name=""/>
        <dsp:cNvSpPr/>
      </dsp:nvSpPr>
      <dsp:spPr>
        <a:xfrm>
          <a:off x="2396912" y="227"/>
          <a:ext cx="1276357" cy="638178"/>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solidFill>
                <a:sysClr val="window" lastClr="FFFFFF"/>
              </a:solidFill>
              <a:latin typeface="Calibri"/>
              <a:ea typeface="+mn-ea"/>
              <a:cs typeface="+mn-cs"/>
            </a:rPr>
            <a:t>Clinical Case Manager</a:t>
          </a:r>
        </a:p>
        <a:p>
          <a:pPr lvl="0" algn="ctr" defTabSz="533400">
            <a:lnSpc>
              <a:spcPct val="90000"/>
            </a:lnSpc>
            <a:spcBef>
              <a:spcPct val="0"/>
            </a:spcBef>
            <a:spcAft>
              <a:spcPct val="35000"/>
            </a:spcAft>
          </a:pPr>
          <a:r>
            <a:rPr lang="en-US" sz="1200" kern="1200" dirty="0" smtClean="0">
              <a:solidFill>
                <a:sysClr val="window" lastClr="FFFFFF"/>
              </a:solidFill>
              <a:latin typeface="Calibri"/>
              <a:ea typeface="+mn-ea"/>
              <a:cs typeface="+mn-cs"/>
            </a:rPr>
            <a:t>Meeting</a:t>
          </a:r>
          <a:endParaRPr lang="en-US" sz="1200" kern="1200" dirty="0">
            <a:solidFill>
              <a:sysClr val="window" lastClr="FFFFFF"/>
            </a:solidFill>
            <a:latin typeface="Calibri"/>
            <a:ea typeface="+mn-ea"/>
            <a:cs typeface="+mn-cs"/>
          </a:endParaRPr>
        </a:p>
      </dsp:txBody>
      <dsp:txXfrm>
        <a:off x="2415604" y="18919"/>
        <a:ext cx="1238973" cy="600794"/>
      </dsp:txXfrm>
    </dsp:sp>
    <dsp:sp modelId="{D6BD2B49-ED0E-4B0C-98AE-58072C4B1595}">
      <dsp:nvSpPr>
        <dsp:cNvPr id="0" name=""/>
        <dsp:cNvSpPr/>
      </dsp:nvSpPr>
      <dsp:spPr>
        <a:xfrm>
          <a:off x="2524548" y="638406"/>
          <a:ext cx="127635" cy="478633"/>
        </a:xfrm>
        <a:custGeom>
          <a:avLst/>
          <a:gdLst/>
          <a:ahLst/>
          <a:cxnLst/>
          <a:rect l="0" t="0" r="0" b="0"/>
          <a:pathLst>
            <a:path>
              <a:moveTo>
                <a:pt x="0" y="0"/>
              </a:moveTo>
              <a:lnTo>
                <a:pt x="0" y="532030"/>
              </a:lnTo>
              <a:lnTo>
                <a:pt x="141874" y="532030"/>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025C81C2-64A1-4010-8A9A-88D3816B1DA5}">
      <dsp:nvSpPr>
        <dsp:cNvPr id="0" name=""/>
        <dsp:cNvSpPr/>
      </dsp:nvSpPr>
      <dsp:spPr>
        <a:xfrm>
          <a:off x="2652183" y="797951"/>
          <a:ext cx="1021085" cy="638178"/>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Selection of a Health Home</a:t>
          </a:r>
          <a:endParaRPr lang="en-US" sz="1000" kern="1200" dirty="0">
            <a:solidFill>
              <a:sysClr val="windowText" lastClr="000000">
                <a:hueOff val="0"/>
                <a:satOff val="0"/>
                <a:lumOff val="0"/>
                <a:alphaOff val="0"/>
              </a:sysClr>
            </a:solidFill>
            <a:latin typeface="Calibri"/>
            <a:ea typeface="+mn-ea"/>
            <a:cs typeface="+mn-cs"/>
          </a:endParaRPr>
        </a:p>
      </dsp:txBody>
      <dsp:txXfrm>
        <a:off x="2670875" y="816643"/>
        <a:ext cx="983701" cy="600794"/>
      </dsp:txXfrm>
    </dsp:sp>
    <dsp:sp modelId="{18CCE628-AEEE-4930-9DBD-FEBFF2AA385A}">
      <dsp:nvSpPr>
        <dsp:cNvPr id="0" name=""/>
        <dsp:cNvSpPr/>
      </dsp:nvSpPr>
      <dsp:spPr>
        <a:xfrm>
          <a:off x="2524548" y="638406"/>
          <a:ext cx="127635" cy="1276357"/>
        </a:xfrm>
        <a:custGeom>
          <a:avLst/>
          <a:gdLst/>
          <a:ahLst/>
          <a:cxnLst/>
          <a:rect l="0" t="0" r="0" b="0"/>
          <a:pathLst>
            <a:path>
              <a:moveTo>
                <a:pt x="0" y="0"/>
              </a:moveTo>
              <a:lnTo>
                <a:pt x="0" y="1418747"/>
              </a:lnTo>
              <a:lnTo>
                <a:pt x="141874" y="1418747"/>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3E600E65-B512-4C63-BBFF-BAAD99F35A54}">
      <dsp:nvSpPr>
        <dsp:cNvPr id="0" name=""/>
        <dsp:cNvSpPr/>
      </dsp:nvSpPr>
      <dsp:spPr>
        <a:xfrm>
          <a:off x="2652183" y="1595674"/>
          <a:ext cx="1021085" cy="638178"/>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Baseline ED Utilization &amp; Administer SF36v2 Survey</a:t>
          </a:r>
          <a:endParaRPr lang="en-US" sz="1000" kern="1200" dirty="0">
            <a:solidFill>
              <a:sysClr val="windowText" lastClr="000000">
                <a:hueOff val="0"/>
                <a:satOff val="0"/>
                <a:lumOff val="0"/>
                <a:alphaOff val="0"/>
              </a:sysClr>
            </a:solidFill>
            <a:latin typeface="Calibri"/>
            <a:ea typeface="+mn-ea"/>
            <a:cs typeface="+mn-cs"/>
          </a:endParaRPr>
        </a:p>
      </dsp:txBody>
      <dsp:txXfrm>
        <a:off x="2670875" y="1614366"/>
        <a:ext cx="983701" cy="600794"/>
      </dsp:txXfrm>
    </dsp:sp>
    <dsp:sp modelId="{55C7110A-A1AF-4DE4-8585-B05653EE7D02}">
      <dsp:nvSpPr>
        <dsp:cNvPr id="0" name=""/>
        <dsp:cNvSpPr/>
      </dsp:nvSpPr>
      <dsp:spPr>
        <a:xfrm>
          <a:off x="3992358" y="227"/>
          <a:ext cx="1276357" cy="638178"/>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solidFill>
                <a:sysClr val="window" lastClr="FFFFFF"/>
              </a:solidFill>
              <a:latin typeface="Calibri"/>
              <a:ea typeface="+mn-ea"/>
              <a:cs typeface="+mn-cs"/>
            </a:rPr>
            <a:t>Clinical Appointments</a:t>
          </a:r>
          <a:endParaRPr lang="en-US" sz="1200" kern="1200" dirty="0">
            <a:solidFill>
              <a:sysClr val="window" lastClr="FFFFFF"/>
            </a:solidFill>
            <a:latin typeface="Calibri"/>
            <a:ea typeface="+mn-ea"/>
            <a:cs typeface="+mn-cs"/>
          </a:endParaRPr>
        </a:p>
      </dsp:txBody>
      <dsp:txXfrm>
        <a:off x="4011050" y="18919"/>
        <a:ext cx="1238973" cy="600794"/>
      </dsp:txXfrm>
    </dsp:sp>
    <dsp:sp modelId="{FA71C815-8F57-4941-8EC5-75536118CAD5}">
      <dsp:nvSpPr>
        <dsp:cNvPr id="0" name=""/>
        <dsp:cNvSpPr/>
      </dsp:nvSpPr>
      <dsp:spPr>
        <a:xfrm>
          <a:off x="4119994" y="638406"/>
          <a:ext cx="127635" cy="478633"/>
        </a:xfrm>
        <a:custGeom>
          <a:avLst/>
          <a:gdLst/>
          <a:ahLst/>
          <a:cxnLst/>
          <a:rect l="0" t="0" r="0" b="0"/>
          <a:pathLst>
            <a:path>
              <a:moveTo>
                <a:pt x="0" y="0"/>
              </a:moveTo>
              <a:lnTo>
                <a:pt x="0" y="532030"/>
              </a:lnTo>
              <a:lnTo>
                <a:pt x="141874" y="532030"/>
              </a:lnTo>
            </a:path>
          </a:pathLst>
        </a:custGeom>
        <a:noFill/>
        <a:ln w="25400" cap="flat" cmpd="sng" algn="ctr">
          <a:solidFill>
            <a:srgbClr val="9BBB59"/>
          </a:solidFill>
          <a:prstDash val="solid"/>
        </a:ln>
        <a:effectLst/>
      </dsp:spPr>
      <dsp:style>
        <a:lnRef idx="2">
          <a:scrgbClr r="0" g="0" b="0"/>
        </a:lnRef>
        <a:fillRef idx="0">
          <a:scrgbClr r="0" g="0" b="0"/>
        </a:fillRef>
        <a:effectRef idx="0">
          <a:scrgbClr r="0" g="0" b="0"/>
        </a:effectRef>
        <a:fontRef idx="minor"/>
      </dsp:style>
    </dsp:sp>
    <dsp:sp modelId="{31AB9D9C-E0E9-4D47-BB7E-965A3969A216}">
      <dsp:nvSpPr>
        <dsp:cNvPr id="0" name=""/>
        <dsp:cNvSpPr/>
      </dsp:nvSpPr>
      <dsp:spPr>
        <a:xfrm>
          <a:off x="4247630" y="797951"/>
          <a:ext cx="1021085" cy="638178"/>
        </a:xfrm>
        <a:prstGeom prst="roundRect">
          <a:avLst>
            <a:gd name="adj" fmla="val 10000"/>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Medical Appointments</a:t>
          </a:r>
          <a:endParaRPr lang="en-US" sz="1000" kern="1200" dirty="0">
            <a:solidFill>
              <a:sysClr val="windowText" lastClr="000000">
                <a:hueOff val="0"/>
                <a:satOff val="0"/>
                <a:lumOff val="0"/>
                <a:alphaOff val="0"/>
              </a:sysClr>
            </a:solidFill>
            <a:latin typeface="Calibri"/>
            <a:ea typeface="+mn-ea"/>
            <a:cs typeface="+mn-cs"/>
          </a:endParaRPr>
        </a:p>
      </dsp:txBody>
      <dsp:txXfrm>
        <a:off x="4266322" y="816643"/>
        <a:ext cx="983701" cy="600794"/>
      </dsp:txXfrm>
    </dsp:sp>
    <dsp:sp modelId="{BBC9EAF1-9472-41AB-BB27-F850E5DA8A2B}">
      <dsp:nvSpPr>
        <dsp:cNvPr id="0" name=""/>
        <dsp:cNvSpPr/>
      </dsp:nvSpPr>
      <dsp:spPr>
        <a:xfrm>
          <a:off x="4119994" y="638406"/>
          <a:ext cx="127635" cy="1276357"/>
        </a:xfrm>
        <a:custGeom>
          <a:avLst/>
          <a:gdLst/>
          <a:ahLst/>
          <a:cxnLst/>
          <a:rect l="0" t="0" r="0" b="0"/>
          <a:pathLst>
            <a:path>
              <a:moveTo>
                <a:pt x="0" y="0"/>
              </a:moveTo>
              <a:lnTo>
                <a:pt x="0" y="1418747"/>
              </a:lnTo>
              <a:lnTo>
                <a:pt x="141874" y="1418747"/>
              </a:lnTo>
            </a:path>
          </a:pathLst>
        </a:custGeom>
        <a:noFill/>
        <a:ln w="25400" cap="flat" cmpd="sng" algn="ctr">
          <a:solidFill>
            <a:srgbClr val="9BBB59"/>
          </a:solidFill>
          <a:prstDash val="solid"/>
        </a:ln>
        <a:effectLst/>
      </dsp:spPr>
      <dsp:style>
        <a:lnRef idx="2">
          <a:scrgbClr r="0" g="0" b="0"/>
        </a:lnRef>
        <a:fillRef idx="0">
          <a:scrgbClr r="0" g="0" b="0"/>
        </a:fillRef>
        <a:effectRef idx="0">
          <a:scrgbClr r="0" g="0" b="0"/>
        </a:effectRef>
        <a:fontRef idx="minor"/>
      </dsp:style>
    </dsp:sp>
    <dsp:sp modelId="{E4EE8A66-7017-4D3C-8C85-BF9486CFBB2E}">
      <dsp:nvSpPr>
        <dsp:cNvPr id="0" name=""/>
        <dsp:cNvSpPr/>
      </dsp:nvSpPr>
      <dsp:spPr>
        <a:xfrm>
          <a:off x="4247630" y="1595674"/>
          <a:ext cx="1021085" cy="638178"/>
        </a:xfrm>
        <a:prstGeom prst="roundRect">
          <a:avLst>
            <a:gd name="adj" fmla="val 10000"/>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Behavioral Health Appointments</a:t>
          </a:r>
        </a:p>
      </dsp:txBody>
      <dsp:txXfrm>
        <a:off x="4266322" y="1614366"/>
        <a:ext cx="983701" cy="600794"/>
      </dsp:txXfrm>
    </dsp:sp>
    <dsp:sp modelId="{683CF9E9-AD00-472B-BC39-CF61FD96F5B6}">
      <dsp:nvSpPr>
        <dsp:cNvPr id="0" name=""/>
        <dsp:cNvSpPr/>
      </dsp:nvSpPr>
      <dsp:spPr>
        <a:xfrm>
          <a:off x="4119994" y="638406"/>
          <a:ext cx="127635" cy="2074080"/>
        </a:xfrm>
        <a:custGeom>
          <a:avLst/>
          <a:gdLst/>
          <a:ahLst/>
          <a:cxnLst/>
          <a:rect l="0" t="0" r="0" b="0"/>
          <a:pathLst>
            <a:path>
              <a:moveTo>
                <a:pt x="0" y="0"/>
              </a:moveTo>
              <a:lnTo>
                <a:pt x="0" y="2305465"/>
              </a:lnTo>
              <a:lnTo>
                <a:pt x="141874" y="2305465"/>
              </a:lnTo>
            </a:path>
          </a:pathLst>
        </a:custGeom>
        <a:noFill/>
        <a:ln w="9525" cap="flat" cmpd="sng" algn="ctr">
          <a:solidFill>
            <a:srgbClr val="9BBB59">
              <a:shade val="95000"/>
              <a:satMod val="105000"/>
            </a:srgbClr>
          </a:solidFill>
          <a:prstDash val="solid"/>
        </a:ln>
        <a:effectLst/>
      </dsp:spPr>
      <dsp:style>
        <a:lnRef idx="1">
          <a:schemeClr val="accent3"/>
        </a:lnRef>
        <a:fillRef idx="0">
          <a:schemeClr val="accent3"/>
        </a:fillRef>
        <a:effectRef idx="0">
          <a:schemeClr val="accent3"/>
        </a:effectRef>
        <a:fontRef idx="minor">
          <a:schemeClr val="tx1"/>
        </a:fontRef>
      </dsp:style>
    </dsp:sp>
    <dsp:sp modelId="{033F6FCC-94C8-4E5C-8E3C-8D9FEDF7F287}">
      <dsp:nvSpPr>
        <dsp:cNvPr id="0" name=""/>
        <dsp:cNvSpPr/>
      </dsp:nvSpPr>
      <dsp:spPr>
        <a:xfrm>
          <a:off x="4247630" y="2393397"/>
          <a:ext cx="1021085" cy="638178"/>
        </a:xfrm>
        <a:prstGeom prst="roundRect">
          <a:avLst>
            <a:gd name="adj" fmla="val 10000"/>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Specialty Care</a:t>
          </a:r>
        </a:p>
      </dsp:txBody>
      <dsp:txXfrm>
        <a:off x="4266322" y="2412089"/>
        <a:ext cx="983701" cy="600794"/>
      </dsp:txXfrm>
    </dsp:sp>
    <dsp:sp modelId="{8AED51A5-C7E4-4C39-850F-2ED05838EF3C}">
      <dsp:nvSpPr>
        <dsp:cNvPr id="0" name=""/>
        <dsp:cNvSpPr/>
      </dsp:nvSpPr>
      <dsp:spPr>
        <a:xfrm>
          <a:off x="5587804" y="227"/>
          <a:ext cx="1276357" cy="638178"/>
        </a:xfrm>
        <a:prstGeom prst="roundRect">
          <a:avLst>
            <a:gd name="adj" fmla="val 10000"/>
          </a:avLst>
        </a:prstGeom>
        <a:solidFill>
          <a:srgbClr val="9BBB59"/>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5240" rIns="22860" bIns="15240" numCol="1" spcCol="1270" anchor="ctr" anchorCtr="0">
          <a:noAutofit/>
        </a:bodyPr>
        <a:lstStyle/>
        <a:p>
          <a:pPr lvl="0" algn="ctr" defTabSz="533400">
            <a:lnSpc>
              <a:spcPct val="90000"/>
            </a:lnSpc>
            <a:spcBef>
              <a:spcPct val="0"/>
            </a:spcBef>
            <a:spcAft>
              <a:spcPct val="35000"/>
            </a:spcAft>
          </a:pPr>
          <a:r>
            <a:rPr lang="en-US" sz="1200" kern="1200" dirty="0" smtClean="0">
              <a:solidFill>
                <a:sysClr val="window" lastClr="FFFFFF"/>
              </a:solidFill>
              <a:latin typeface="Calibri"/>
              <a:ea typeface="+mn-ea"/>
              <a:cs typeface="+mn-cs"/>
            </a:rPr>
            <a:t>Case Management Services</a:t>
          </a:r>
          <a:endParaRPr lang="en-US" sz="1200" kern="1200" dirty="0">
            <a:solidFill>
              <a:sysClr val="window" lastClr="FFFFFF"/>
            </a:solidFill>
            <a:latin typeface="Calibri"/>
            <a:ea typeface="+mn-ea"/>
            <a:cs typeface="+mn-cs"/>
          </a:endParaRPr>
        </a:p>
      </dsp:txBody>
      <dsp:txXfrm>
        <a:off x="5606496" y="18919"/>
        <a:ext cx="1238973" cy="600794"/>
      </dsp:txXfrm>
    </dsp:sp>
    <dsp:sp modelId="{E97BC222-F7D3-4F7E-B67E-BF06E9B0465F}">
      <dsp:nvSpPr>
        <dsp:cNvPr id="0" name=""/>
        <dsp:cNvSpPr/>
      </dsp:nvSpPr>
      <dsp:spPr>
        <a:xfrm>
          <a:off x="5715440" y="638406"/>
          <a:ext cx="127635" cy="478633"/>
        </a:xfrm>
        <a:custGeom>
          <a:avLst/>
          <a:gdLst/>
          <a:ahLst/>
          <a:cxnLst/>
          <a:rect l="0" t="0" r="0" b="0"/>
          <a:pathLst>
            <a:path>
              <a:moveTo>
                <a:pt x="0" y="0"/>
              </a:moveTo>
              <a:lnTo>
                <a:pt x="0" y="532030"/>
              </a:lnTo>
              <a:lnTo>
                <a:pt x="141874" y="532030"/>
              </a:lnTo>
            </a:path>
          </a:pathLst>
        </a:custGeom>
        <a:noFill/>
        <a:ln w="25400" cap="flat" cmpd="sng" algn="ctr">
          <a:solidFill>
            <a:srgbClr val="9BBB59"/>
          </a:solidFill>
          <a:prstDash val="solid"/>
        </a:ln>
        <a:effectLst/>
      </dsp:spPr>
      <dsp:style>
        <a:lnRef idx="2">
          <a:scrgbClr r="0" g="0" b="0"/>
        </a:lnRef>
        <a:fillRef idx="0">
          <a:scrgbClr r="0" g="0" b="0"/>
        </a:fillRef>
        <a:effectRef idx="0">
          <a:scrgbClr r="0" g="0" b="0"/>
        </a:effectRef>
        <a:fontRef idx="minor"/>
      </dsp:style>
    </dsp:sp>
    <dsp:sp modelId="{20167E9F-CDD9-40F1-AF47-131AF62E43A9}">
      <dsp:nvSpPr>
        <dsp:cNvPr id="0" name=""/>
        <dsp:cNvSpPr/>
      </dsp:nvSpPr>
      <dsp:spPr>
        <a:xfrm>
          <a:off x="5843076" y="797951"/>
          <a:ext cx="1021085" cy="638178"/>
        </a:xfrm>
        <a:prstGeom prst="roundRect">
          <a:avLst>
            <a:gd name="adj" fmla="val 10000"/>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Informal Case Management</a:t>
          </a:r>
          <a:endParaRPr lang="en-US" sz="1000" kern="1200" dirty="0">
            <a:solidFill>
              <a:sysClr val="windowText" lastClr="000000">
                <a:hueOff val="0"/>
                <a:satOff val="0"/>
                <a:lumOff val="0"/>
                <a:alphaOff val="0"/>
              </a:sysClr>
            </a:solidFill>
            <a:latin typeface="Calibri"/>
            <a:ea typeface="+mn-ea"/>
            <a:cs typeface="+mn-cs"/>
          </a:endParaRPr>
        </a:p>
      </dsp:txBody>
      <dsp:txXfrm>
        <a:off x="5861768" y="816643"/>
        <a:ext cx="983701" cy="600794"/>
      </dsp:txXfrm>
    </dsp:sp>
    <dsp:sp modelId="{2587E181-CBC0-4307-917E-8EDA21A04D58}">
      <dsp:nvSpPr>
        <dsp:cNvPr id="0" name=""/>
        <dsp:cNvSpPr/>
      </dsp:nvSpPr>
      <dsp:spPr>
        <a:xfrm>
          <a:off x="5715440" y="638406"/>
          <a:ext cx="127635" cy="1276357"/>
        </a:xfrm>
        <a:custGeom>
          <a:avLst/>
          <a:gdLst/>
          <a:ahLst/>
          <a:cxnLst/>
          <a:rect l="0" t="0" r="0" b="0"/>
          <a:pathLst>
            <a:path>
              <a:moveTo>
                <a:pt x="0" y="0"/>
              </a:moveTo>
              <a:lnTo>
                <a:pt x="0" y="1418747"/>
              </a:lnTo>
              <a:lnTo>
                <a:pt x="141874" y="1418747"/>
              </a:lnTo>
            </a:path>
          </a:pathLst>
        </a:custGeom>
        <a:noFill/>
        <a:ln w="25400" cap="flat" cmpd="sng" algn="ctr">
          <a:solidFill>
            <a:srgbClr val="9BBB59"/>
          </a:solidFill>
          <a:prstDash val="solid"/>
        </a:ln>
        <a:effectLst/>
      </dsp:spPr>
      <dsp:style>
        <a:lnRef idx="2">
          <a:scrgbClr r="0" g="0" b="0"/>
        </a:lnRef>
        <a:fillRef idx="0">
          <a:scrgbClr r="0" g="0" b="0"/>
        </a:fillRef>
        <a:effectRef idx="0">
          <a:scrgbClr r="0" g="0" b="0"/>
        </a:effectRef>
        <a:fontRef idx="minor"/>
      </dsp:style>
    </dsp:sp>
    <dsp:sp modelId="{7CEB9E35-5097-42F2-8936-319E22A5578D}">
      <dsp:nvSpPr>
        <dsp:cNvPr id="0" name=""/>
        <dsp:cNvSpPr/>
      </dsp:nvSpPr>
      <dsp:spPr>
        <a:xfrm>
          <a:off x="5843076" y="1595674"/>
          <a:ext cx="1021085" cy="638178"/>
        </a:xfrm>
        <a:prstGeom prst="roundRect">
          <a:avLst>
            <a:gd name="adj" fmla="val 10000"/>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Clinical Case Management Sessions</a:t>
          </a:r>
          <a:endParaRPr lang="en-US" sz="1000" kern="1200" dirty="0">
            <a:solidFill>
              <a:sysClr val="windowText" lastClr="000000">
                <a:hueOff val="0"/>
                <a:satOff val="0"/>
                <a:lumOff val="0"/>
                <a:alphaOff val="0"/>
              </a:sysClr>
            </a:solidFill>
            <a:latin typeface="Calibri"/>
            <a:ea typeface="+mn-ea"/>
            <a:cs typeface="+mn-cs"/>
          </a:endParaRPr>
        </a:p>
      </dsp:txBody>
      <dsp:txXfrm>
        <a:off x="5861768" y="1614366"/>
        <a:ext cx="983701" cy="600794"/>
      </dsp:txXfrm>
    </dsp:sp>
    <dsp:sp modelId="{44B3469A-2A0A-4F04-AC38-60344242837E}">
      <dsp:nvSpPr>
        <dsp:cNvPr id="0" name=""/>
        <dsp:cNvSpPr/>
      </dsp:nvSpPr>
      <dsp:spPr>
        <a:xfrm>
          <a:off x="5715440" y="638406"/>
          <a:ext cx="127635" cy="2074080"/>
        </a:xfrm>
        <a:custGeom>
          <a:avLst/>
          <a:gdLst/>
          <a:ahLst/>
          <a:cxnLst/>
          <a:rect l="0" t="0" r="0" b="0"/>
          <a:pathLst>
            <a:path>
              <a:moveTo>
                <a:pt x="0" y="0"/>
              </a:moveTo>
              <a:lnTo>
                <a:pt x="0" y="2305465"/>
              </a:lnTo>
              <a:lnTo>
                <a:pt x="141874" y="2305465"/>
              </a:lnTo>
            </a:path>
          </a:pathLst>
        </a:custGeom>
        <a:noFill/>
        <a:ln w="25400" cap="flat" cmpd="sng" algn="ctr">
          <a:solidFill>
            <a:srgbClr val="9BBB59"/>
          </a:solidFill>
          <a:prstDash val="solid"/>
        </a:ln>
        <a:effectLst/>
      </dsp:spPr>
      <dsp:style>
        <a:lnRef idx="2">
          <a:scrgbClr r="0" g="0" b="0"/>
        </a:lnRef>
        <a:fillRef idx="0">
          <a:scrgbClr r="0" g="0" b="0"/>
        </a:fillRef>
        <a:effectRef idx="0">
          <a:scrgbClr r="0" g="0" b="0"/>
        </a:effectRef>
        <a:fontRef idx="minor"/>
      </dsp:style>
    </dsp:sp>
    <dsp:sp modelId="{DFAB1AE9-F3F0-4EAC-AA33-90B548E94E71}">
      <dsp:nvSpPr>
        <dsp:cNvPr id="0" name=""/>
        <dsp:cNvSpPr/>
      </dsp:nvSpPr>
      <dsp:spPr>
        <a:xfrm>
          <a:off x="5843076" y="2393397"/>
          <a:ext cx="1021085" cy="638178"/>
        </a:xfrm>
        <a:prstGeom prst="roundRect">
          <a:avLst>
            <a:gd name="adj" fmla="val 10000"/>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LCDC Group &amp; Individual Therapy</a:t>
          </a:r>
          <a:endParaRPr lang="en-US" sz="1000" kern="1200" dirty="0">
            <a:solidFill>
              <a:sysClr val="windowText" lastClr="000000">
                <a:hueOff val="0"/>
                <a:satOff val="0"/>
                <a:lumOff val="0"/>
                <a:alphaOff val="0"/>
              </a:sysClr>
            </a:solidFill>
            <a:latin typeface="Calibri"/>
            <a:ea typeface="+mn-ea"/>
            <a:cs typeface="+mn-cs"/>
          </a:endParaRPr>
        </a:p>
      </dsp:txBody>
      <dsp:txXfrm>
        <a:off x="5861768" y="2412089"/>
        <a:ext cx="983701" cy="600794"/>
      </dsp:txXfrm>
    </dsp:sp>
    <dsp:sp modelId="{8F12B65B-1DEE-48CD-ABCD-77545265C94B}">
      <dsp:nvSpPr>
        <dsp:cNvPr id="0" name=""/>
        <dsp:cNvSpPr/>
      </dsp:nvSpPr>
      <dsp:spPr>
        <a:xfrm>
          <a:off x="5715440" y="638406"/>
          <a:ext cx="127635" cy="2871803"/>
        </a:xfrm>
        <a:custGeom>
          <a:avLst/>
          <a:gdLst/>
          <a:ahLst/>
          <a:cxnLst/>
          <a:rect l="0" t="0" r="0" b="0"/>
          <a:pathLst>
            <a:path>
              <a:moveTo>
                <a:pt x="0" y="0"/>
              </a:moveTo>
              <a:lnTo>
                <a:pt x="0" y="3192182"/>
              </a:lnTo>
              <a:lnTo>
                <a:pt x="141874" y="3192182"/>
              </a:lnTo>
            </a:path>
          </a:pathLst>
        </a:custGeom>
        <a:noFill/>
        <a:ln w="25400" cap="flat" cmpd="sng" algn="ctr">
          <a:solidFill>
            <a:srgbClr val="9BBB59"/>
          </a:solidFill>
          <a:prstDash val="solid"/>
        </a:ln>
        <a:effectLst/>
      </dsp:spPr>
      <dsp:style>
        <a:lnRef idx="2">
          <a:scrgbClr r="0" g="0" b="0"/>
        </a:lnRef>
        <a:fillRef idx="0">
          <a:scrgbClr r="0" g="0" b="0"/>
        </a:fillRef>
        <a:effectRef idx="0">
          <a:scrgbClr r="0" g="0" b="0"/>
        </a:effectRef>
        <a:fontRef idx="minor"/>
      </dsp:style>
    </dsp:sp>
    <dsp:sp modelId="{1237A5A7-A3AB-462A-A758-470C347B7719}">
      <dsp:nvSpPr>
        <dsp:cNvPr id="0" name=""/>
        <dsp:cNvSpPr/>
      </dsp:nvSpPr>
      <dsp:spPr>
        <a:xfrm>
          <a:off x="5843076" y="3191120"/>
          <a:ext cx="1021085" cy="638178"/>
        </a:xfrm>
        <a:prstGeom prst="roundRect">
          <a:avLst>
            <a:gd name="adj" fmla="val 10000"/>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Community Health Sessions</a:t>
          </a:r>
          <a:endParaRPr lang="en-US" sz="1000" kern="1200" dirty="0">
            <a:solidFill>
              <a:sysClr val="windowText" lastClr="000000">
                <a:hueOff val="0"/>
                <a:satOff val="0"/>
                <a:lumOff val="0"/>
                <a:alphaOff val="0"/>
              </a:sysClr>
            </a:solidFill>
            <a:latin typeface="Calibri"/>
            <a:ea typeface="+mn-ea"/>
            <a:cs typeface="+mn-cs"/>
          </a:endParaRPr>
        </a:p>
      </dsp:txBody>
      <dsp:txXfrm>
        <a:off x="5861768" y="3209812"/>
        <a:ext cx="983701" cy="600794"/>
      </dsp:txXfrm>
    </dsp:sp>
    <dsp:sp modelId="{DB39567D-E7E7-48F0-829A-007F6399BB2A}">
      <dsp:nvSpPr>
        <dsp:cNvPr id="0" name=""/>
        <dsp:cNvSpPr/>
      </dsp:nvSpPr>
      <dsp:spPr>
        <a:xfrm>
          <a:off x="5715440" y="638406"/>
          <a:ext cx="127635" cy="3669526"/>
        </a:xfrm>
        <a:custGeom>
          <a:avLst/>
          <a:gdLst/>
          <a:ahLst/>
          <a:cxnLst/>
          <a:rect l="0" t="0" r="0" b="0"/>
          <a:pathLst>
            <a:path>
              <a:moveTo>
                <a:pt x="0" y="0"/>
              </a:moveTo>
              <a:lnTo>
                <a:pt x="0" y="4078899"/>
              </a:lnTo>
              <a:lnTo>
                <a:pt x="141874" y="4078899"/>
              </a:lnTo>
            </a:path>
          </a:pathLst>
        </a:custGeom>
        <a:noFill/>
        <a:ln w="9525" cap="flat" cmpd="sng" algn="ctr">
          <a:solidFill>
            <a:srgbClr val="9BBB59"/>
          </a:solidFill>
          <a:prstDash val="solid"/>
        </a:ln>
        <a:effectLst/>
      </dsp:spPr>
      <dsp:style>
        <a:lnRef idx="1">
          <a:schemeClr val="accent3"/>
        </a:lnRef>
        <a:fillRef idx="0">
          <a:schemeClr val="accent3"/>
        </a:fillRef>
        <a:effectRef idx="0">
          <a:schemeClr val="accent3"/>
        </a:effectRef>
        <a:fontRef idx="minor">
          <a:schemeClr val="tx1"/>
        </a:fontRef>
      </dsp:style>
    </dsp:sp>
    <dsp:sp modelId="{2FDB4B0F-0D87-4F5B-B8B2-1408D852B22B}">
      <dsp:nvSpPr>
        <dsp:cNvPr id="0" name=""/>
        <dsp:cNvSpPr/>
      </dsp:nvSpPr>
      <dsp:spPr>
        <a:xfrm>
          <a:off x="5843076" y="3988843"/>
          <a:ext cx="1021085" cy="638178"/>
        </a:xfrm>
        <a:prstGeom prst="roundRect">
          <a:avLst>
            <a:gd name="adj" fmla="val 10000"/>
          </a:avLst>
        </a:prstGeom>
        <a:solidFill>
          <a:sysClr val="window" lastClr="FFFFFF"/>
        </a:solidFill>
        <a:ln w="25400" cap="flat" cmpd="sng" algn="ctr">
          <a:solidFill>
            <a:srgbClr val="9BBB59"/>
          </a:solidFill>
          <a:prstDash val="solid"/>
        </a:ln>
        <a:effectLst/>
      </dsp:spPr>
      <dsp:style>
        <a:lnRef idx="2">
          <a:schemeClr val="accent3"/>
        </a:lnRef>
        <a:fillRef idx="1">
          <a:schemeClr val="lt1"/>
        </a:fillRef>
        <a:effectRef idx="0">
          <a:schemeClr val="accent3"/>
        </a:effectRef>
        <a:fontRef idx="minor">
          <a:schemeClr val="dk1"/>
        </a:fontRef>
      </dsp:style>
      <dsp:txBody>
        <a:bodyPr spcFirstLastPara="0" vert="horz" wrap="square" lIns="19050" tIns="12700" rIns="19050" bIns="12700" numCol="1" spcCol="1270" anchor="ctr" anchorCtr="0">
          <a:noAutofit/>
        </a:bodyPr>
        <a:lstStyle/>
        <a:p>
          <a:pPr lvl="0" algn="ctr" defTabSz="444500">
            <a:lnSpc>
              <a:spcPct val="90000"/>
            </a:lnSpc>
            <a:spcBef>
              <a:spcPct val="0"/>
            </a:spcBef>
            <a:spcAft>
              <a:spcPct val="35000"/>
            </a:spcAft>
          </a:pPr>
          <a:r>
            <a:rPr lang="en-US" sz="1000" kern="1200" dirty="0" smtClean="0">
              <a:solidFill>
                <a:sysClr val="windowText" lastClr="000000">
                  <a:hueOff val="0"/>
                  <a:satOff val="0"/>
                  <a:lumOff val="0"/>
                  <a:alphaOff val="0"/>
                </a:sysClr>
              </a:solidFill>
              <a:latin typeface="Calibri"/>
              <a:ea typeface="+mn-ea"/>
              <a:cs typeface="+mn-cs"/>
            </a:rPr>
            <a:t>6 Month SF36v2 Surveys</a:t>
          </a:r>
          <a:endParaRPr lang="en-US" sz="1000" kern="1200" dirty="0">
            <a:solidFill>
              <a:sysClr val="windowText" lastClr="000000">
                <a:hueOff val="0"/>
                <a:satOff val="0"/>
                <a:lumOff val="0"/>
                <a:alphaOff val="0"/>
              </a:sysClr>
            </a:solidFill>
            <a:latin typeface="Calibri"/>
            <a:ea typeface="+mn-ea"/>
            <a:cs typeface="+mn-cs"/>
          </a:endParaRPr>
        </a:p>
      </dsp:txBody>
      <dsp:txXfrm>
        <a:off x="5861768" y="4007535"/>
        <a:ext cx="983701" cy="6007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D3E9C4-9390-4F47-9272-C4912CAC3EFC}">
      <dsp:nvSpPr>
        <dsp:cNvPr id="0" name=""/>
        <dsp:cNvSpPr/>
      </dsp:nvSpPr>
      <dsp:spPr>
        <a:xfrm>
          <a:off x="0" y="3170488"/>
          <a:ext cx="6346372"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E6C1FFE-FAA4-40E8-85F1-EABBC5742709}">
      <dsp:nvSpPr>
        <dsp:cNvPr id="0" name=""/>
        <dsp:cNvSpPr/>
      </dsp:nvSpPr>
      <dsp:spPr>
        <a:xfrm>
          <a:off x="0" y="1808713"/>
          <a:ext cx="6346372"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CFE7CD-61E8-42F8-8498-9E91A45366AA}">
      <dsp:nvSpPr>
        <dsp:cNvPr id="0" name=""/>
        <dsp:cNvSpPr/>
      </dsp:nvSpPr>
      <dsp:spPr>
        <a:xfrm>
          <a:off x="0" y="446938"/>
          <a:ext cx="6346372" cy="0"/>
        </a:xfrm>
        <a:prstGeom prst="line">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D908554-A52C-4451-AB1E-8B68205E9703}">
      <dsp:nvSpPr>
        <dsp:cNvPr id="0" name=""/>
        <dsp:cNvSpPr/>
      </dsp:nvSpPr>
      <dsp:spPr>
        <a:xfrm>
          <a:off x="1650056" y="498"/>
          <a:ext cx="4696315" cy="446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en-US" sz="1500" kern="1200" dirty="0" smtClean="0">
              <a:solidFill>
                <a:schemeClr val="accent1"/>
              </a:solidFill>
            </a:rPr>
            <a:t>Scores of 50 reflect the norm</a:t>
          </a:r>
          <a:endParaRPr lang="en-US" sz="1500" kern="1200" dirty="0">
            <a:solidFill>
              <a:schemeClr val="accent1"/>
            </a:solidFill>
          </a:endParaRPr>
        </a:p>
      </dsp:txBody>
      <dsp:txXfrm>
        <a:off x="1650056" y="498"/>
        <a:ext cx="4696315" cy="446439"/>
      </dsp:txXfrm>
    </dsp:sp>
    <dsp:sp modelId="{B8E31D2C-9099-45F7-AF38-6597C4B8B324}">
      <dsp:nvSpPr>
        <dsp:cNvPr id="0" name=""/>
        <dsp:cNvSpPr/>
      </dsp:nvSpPr>
      <dsp:spPr>
        <a:xfrm>
          <a:off x="0" y="498"/>
          <a:ext cx="1650056" cy="4464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bg1"/>
              </a:solidFill>
            </a:rPr>
            <a:t>SF 36</a:t>
          </a:r>
          <a:r>
            <a:rPr lang="en-US" sz="2500" kern="1200" dirty="0" smtClean="0">
              <a:solidFill>
                <a:schemeClr val="accent1"/>
              </a:solidFill>
            </a:rPr>
            <a:t>6</a:t>
          </a:r>
          <a:endParaRPr lang="en-US" sz="2500" kern="1200" dirty="0">
            <a:solidFill>
              <a:schemeClr val="accent1"/>
            </a:solidFill>
          </a:endParaRPr>
        </a:p>
      </dsp:txBody>
      <dsp:txXfrm>
        <a:off x="21797" y="22295"/>
        <a:ext cx="1606462" cy="424642"/>
      </dsp:txXfrm>
    </dsp:sp>
    <dsp:sp modelId="{BE9C30E7-4B32-43CC-B6F7-BEC222295B4D}">
      <dsp:nvSpPr>
        <dsp:cNvPr id="0" name=""/>
        <dsp:cNvSpPr/>
      </dsp:nvSpPr>
      <dsp:spPr>
        <a:xfrm>
          <a:off x="0" y="446938"/>
          <a:ext cx="6346372" cy="893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endParaRPr lang="en-US" sz="1100" kern="1200">
            <a:solidFill>
              <a:schemeClr val="accent1"/>
            </a:solidFill>
          </a:endParaRPr>
        </a:p>
        <a:p>
          <a:pPr marL="57150" lvl="1" indent="-57150" algn="l" defTabSz="488950">
            <a:lnSpc>
              <a:spcPct val="90000"/>
            </a:lnSpc>
            <a:spcBef>
              <a:spcPct val="0"/>
            </a:spcBef>
            <a:spcAft>
              <a:spcPct val="15000"/>
            </a:spcAft>
            <a:buChar char="••"/>
          </a:pPr>
          <a:r>
            <a:rPr lang="en-US" sz="1100" kern="1200" dirty="0" smtClean="0">
              <a:solidFill>
                <a:schemeClr val="accent1"/>
              </a:solidFill>
            </a:rPr>
            <a:t>Baseline Physical Summary score: 40.67 and Mental Summary score: 40.06 </a:t>
          </a:r>
          <a:endParaRPr lang="en-US" sz="1100" kern="1200" dirty="0">
            <a:solidFill>
              <a:schemeClr val="accent1"/>
            </a:solidFill>
          </a:endParaRPr>
        </a:p>
        <a:p>
          <a:pPr marL="57150" lvl="1" indent="-57150" algn="l" defTabSz="488950">
            <a:lnSpc>
              <a:spcPct val="90000"/>
            </a:lnSpc>
            <a:spcBef>
              <a:spcPct val="0"/>
            </a:spcBef>
            <a:spcAft>
              <a:spcPct val="15000"/>
            </a:spcAft>
            <a:buChar char="••"/>
          </a:pPr>
          <a:r>
            <a:rPr lang="en-US" sz="1100" kern="1200" dirty="0" smtClean="0">
              <a:solidFill>
                <a:schemeClr val="accent1"/>
              </a:solidFill>
            </a:rPr>
            <a:t>Statistically significant mean increase of 6 in MH from baseline to second assessment</a:t>
          </a:r>
          <a:endParaRPr lang="en-US" sz="1100" kern="1200" dirty="0">
            <a:solidFill>
              <a:schemeClr val="accent1"/>
            </a:solidFill>
          </a:endParaRPr>
        </a:p>
        <a:p>
          <a:pPr marL="57150" lvl="1" indent="-57150" algn="l" defTabSz="488950">
            <a:lnSpc>
              <a:spcPct val="90000"/>
            </a:lnSpc>
            <a:spcBef>
              <a:spcPct val="0"/>
            </a:spcBef>
            <a:spcAft>
              <a:spcPct val="15000"/>
            </a:spcAft>
            <a:buChar char="••"/>
          </a:pPr>
          <a:r>
            <a:rPr lang="en-US" sz="1100" kern="1200" dirty="0" smtClean="0">
              <a:solidFill>
                <a:schemeClr val="accent1"/>
              </a:solidFill>
            </a:rPr>
            <a:t>Decreased scores in PH from baseline to first, moderate increase from first to second assessment</a:t>
          </a:r>
          <a:endParaRPr lang="en-US" sz="1100" kern="1200" dirty="0">
            <a:solidFill>
              <a:schemeClr val="accent1"/>
            </a:solidFill>
          </a:endParaRPr>
        </a:p>
      </dsp:txBody>
      <dsp:txXfrm>
        <a:off x="0" y="446938"/>
        <a:ext cx="6346372" cy="893013"/>
      </dsp:txXfrm>
    </dsp:sp>
    <dsp:sp modelId="{28BCC7A6-F0EF-4963-980C-BE548BA8FE70}">
      <dsp:nvSpPr>
        <dsp:cNvPr id="0" name=""/>
        <dsp:cNvSpPr/>
      </dsp:nvSpPr>
      <dsp:spPr>
        <a:xfrm>
          <a:off x="1650056" y="1362273"/>
          <a:ext cx="4696315" cy="446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en-US" sz="1500" kern="1200" dirty="0" smtClean="0">
              <a:solidFill>
                <a:schemeClr val="accent1"/>
              </a:solidFill>
            </a:rPr>
            <a:t>Composite baseline score: 15.2 (Depression 10+)  </a:t>
          </a:r>
          <a:endParaRPr lang="en-US" sz="1500" kern="1200" dirty="0">
            <a:solidFill>
              <a:schemeClr val="accent1"/>
            </a:solidFill>
          </a:endParaRPr>
        </a:p>
      </dsp:txBody>
      <dsp:txXfrm>
        <a:off x="1650056" y="1362273"/>
        <a:ext cx="4696315" cy="446439"/>
      </dsp:txXfrm>
    </dsp:sp>
    <dsp:sp modelId="{39B5AE8B-D940-4914-AADA-E69E71E33D05}">
      <dsp:nvSpPr>
        <dsp:cNvPr id="0" name=""/>
        <dsp:cNvSpPr/>
      </dsp:nvSpPr>
      <dsp:spPr>
        <a:xfrm>
          <a:off x="0" y="1362273"/>
          <a:ext cx="1650056" cy="4464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bg1"/>
              </a:solidFill>
            </a:rPr>
            <a:t>PHQ 9</a:t>
          </a:r>
          <a:r>
            <a:rPr lang="en-US" sz="2500" kern="1200" dirty="0" smtClean="0">
              <a:solidFill>
                <a:schemeClr val="accent1"/>
              </a:solidFill>
            </a:rPr>
            <a:t>9</a:t>
          </a:r>
          <a:endParaRPr lang="en-US" sz="2500" kern="1200" dirty="0">
            <a:solidFill>
              <a:schemeClr val="accent1"/>
            </a:solidFill>
          </a:endParaRPr>
        </a:p>
      </dsp:txBody>
      <dsp:txXfrm>
        <a:off x="21797" y="1384070"/>
        <a:ext cx="1606462" cy="424642"/>
      </dsp:txXfrm>
    </dsp:sp>
    <dsp:sp modelId="{C6AECAE1-FFC9-4531-8658-C4CE2B25830A}">
      <dsp:nvSpPr>
        <dsp:cNvPr id="0" name=""/>
        <dsp:cNvSpPr/>
      </dsp:nvSpPr>
      <dsp:spPr>
        <a:xfrm>
          <a:off x="0" y="1808713"/>
          <a:ext cx="6346372" cy="893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endParaRPr lang="en-US" sz="1100" kern="1200">
            <a:solidFill>
              <a:schemeClr val="accent1"/>
            </a:solidFill>
          </a:endParaRPr>
        </a:p>
        <a:p>
          <a:pPr marL="57150" lvl="1" indent="-57150" algn="l" defTabSz="488950">
            <a:lnSpc>
              <a:spcPct val="90000"/>
            </a:lnSpc>
            <a:spcBef>
              <a:spcPct val="0"/>
            </a:spcBef>
            <a:spcAft>
              <a:spcPct val="15000"/>
            </a:spcAft>
            <a:buChar char="••"/>
          </a:pPr>
          <a:r>
            <a:rPr lang="en-US" sz="1100" kern="1200" dirty="0" smtClean="0">
              <a:solidFill>
                <a:schemeClr val="accent1"/>
              </a:solidFill>
            </a:rPr>
            <a:t>Baseline to first assessment – mean score of 10.68</a:t>
          </a:r>
          <a:endParaRPr lang="en-US" sz="1100" kern="1200" dirty="0">
            <a:solidFill>
              <a:schemeClr val="accent1"/>
            </a:solidFill>
          </a:endParaRPr>
        </a:p>
        <a:p>
          <a:pPr marL="57150" lvl="1" indent="-57150" algn="l" defTabSz="488950">
            <a:lnSpc>
              <a:spcPct val="90000"/>
            </a:lnSpc>
            <a:spcBef>
              <a:spcPct val="0"/>
            </a:spcBef>
            <a:spcAft>
              <a:spcPct val="15000"/>
            </a:spcAft>
            <a:buChar char="••"/>
          </a:pPr>
          <a:r>
            <a:rPr lang="en-US" sz="1100" kern="1200" dirty="0" smtClean="0">
              <a:solidFill>
                <a:schemeClr val="accent1"/>
              </a:solidFill>
            </a:rPr>
            <a:t>First to second assessment – mean score of 8.6</a:t>
          </a:r>
          <a:endParaRPr lang="en-US" sz="1100" kern="1200" dirty="0">
            <a:solidFill>
              <a:schemeClr val="accent1"/>
            </a:solidFill>
          </a:endParaRPr>
        </a:p>
      </dsp:txBody>
      <dsp:txXfrm>
        <a:off x="0" y="1808713"/>
        <a:ext cx="6346372" cy="893013"/>
      </dsp:txXfrm>
    </dsp:sp>
    <dsp:sp modelId="{62205019-BABD-4EE4-AD3A-A1DA1A3296DA}">
      <dsp:nvSpPr>
        <dsp:cNvPr id="0" name=""/>
        <dsp:cNvSpPr/>
      </dsp:nvSpPr>
      <dsp:spPr>
        <a:xfrm>
          <a:off x="1650056" y="2724048"/>
          <a:ext cx="4696315" cy="4464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575" tIns="28575" rIns="28575" bIns="28575" numCol="1" spcCol="1270" anchor="b" anchorCtr="0">
          <a:noAutofit/>
        </a:bodyPr>
        <a:lstStyle/>
        <a:p>
          <a:pPr lvl="0" algn="l" defTabSz="666750">
            <a:lnSpc>
              <a:spcPct val="90000"/>
            </a:lnSpc>
            <a:spcBef>
              <a:spcPct val="0"/>
            </a:spcBef>
            <a:spcAft>
              <a:spcPct val="35000"/>
            </a:spcAft>
          </a:pPr>
          <a:r>
            <a:rPr lang="en-US" sz="1500" kern="1200" dirty="0" smtClean="0">
              <a:solidFill>
                <a:schemeClr val="accent1"/>
              </a:solidFill>
            </a:rPr>
            <a:t>Baseline 3 visits per year – included 126 participants</a:t>
          </a:r>
          <a:endParaRPr lang="en-US" sz="1500" kern="1200" dirty="0">
            <a:solidFill>
              <a:schemeClr val="accent1"/>
            </a:solidFill>
          </a:endParaRPr>
        </a:p>
      </dsp:txBody>
      <dsp:txXfrm>
        <a:off x="1650056" y="2724048"/>
        <a:ext cx="4696315" cy="446439"/>
      </dsp:txXfrm>
    </dsp:sp>
    <dsp:sp modelId="{775FB6E5-53DB-4B8D-8932-B1466D618253}">
      <dsp:nvSpPr>
        <dsp:cNvPr id="0" name=""/>
        <dsp:cNvSpPr/>
      </dsp:nvSpPr>
      <dsp:spPr>
        <a:xfrm>
          <a:off x="0" y="2724048"/>
          <a:ext cx="1650056" cy="446439"/>
        </a:xfrm>
        <a:prstGeom prst="round2SameRect">
          <a:avLst>
            <a:gd name="adj1" fmla="val 16670"/>
            <a:gd name="adj2" fmla="val 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7625" tIns="47625" rIns="47625" bIns="47625" numCol="1" spcCol="1270" anchor="ctr" anchorCtr="0">
          <a:noAutofit/>
        </a:bodyPr>
        <a:lstStyle/>
        <a:p>
          <a:pPr lvl="0" algn="ctr" defTabSz="1111250">
            <a:lnSpc>
              <a:spcPct val="90000"/>
            </a:lnSpc>
            <a:spcBef>
              <a:spcPct val="0"/>
            </a:spcBef>
            <a:spcAft>
              <a:spcPct val="35000"/>
            </a:spcAft>
          </a:pPr>
          <a:r>
            <a:rPr lang="en-US" sz="2500" kern="1200" dirty="0" smtClean="0">
              <a:solidFill>
                <a:schemeClr val="accent1"/>
              </a:solidFill>
            </a:rPr>
            <a:t>ER Visits</a:t>
          </a:r>
          <a:endParaRPr lang="en-US" sz="2500" kern="1200" dirty="0">
            <a:solidFill>
              <a:schemeClr val="accent1"/>
            </a:solidFill>
          </a:endParaRPr>
        </a:p>
      </dsp:txBody>
      <dsp:txXfrm>
        <a:off x="21797" y="2745845"/>
        <a:ext cx="1606462" cy="424642"/>
      </dsp:txXfrm>
    </dsp:sp>
    <dsp:sp modelId="{5C0F401E-2FC5-440A-877B-7F36CD71DACC}">
      <dsp:nvSpPr>
        <dsp:cNvPr id="0" name=""/>
        <dsp:cNvSpPr/>
      </dsp:nvSpPr>
      <dsp:spPr>
        <a:xfrm>
          <a:off x="0" y="3170488"/>
          <a:ext cx="6346372" cy="893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marL="57150" lvl="1" indent="-57150" algn="l" defTabSz="488950">
            <a:lnSpc>
              <a:spcPct val="90000"/>
            </a:lnSpc>
            <a:spcBef>
              <a:spcPct val="0"/>
            </a:spcBef>
            <a:spcAft>
              <a:spcPct val="15000"/>
            </a:spcAft>
            <a:buChar char="••"/>
          </a:pPr>
          <a:endParaRPr lang="en-US" sz="1100" kern="1200" dirty="0">
            <a:solidFill>
              <a:schemeClr val="accent1"/>
            </a:solidFill>
          </a:endParaRPr>
        </a:p>
        <a:p>
          <a:pPr marL="57150" lvl="1" indent="-57150" algn="l" defTabSz="488950">
            <a:lnSpc>
              <a:spcPct val="90000"/>
            </a:lnSpc>
            <a:spcBef>
              <a:spcPct val="0"/>
            </a:spcBef>
            <a:spcAft>
              <a:spcPct val="15000"/>
            </a:spcAft>
            <a:buChar char="••"/>
          </a:pPr>
          <a:r>
            <a:rPr lang="en-US" sz="1100" kern="1200" dirty="0" smtClean="0">
              <a:solidFill>
                <a:schemeClr val="accent1"/>
              </a:solidFill>
            </a:rPr>
            <a:t>68 people with ER visits in year 1 (54% reduction)</a:t>
          </a:r>
          <a:endParaRPr lang="en-US" sz="1100" kern="1200" dirty="0">
            <a:solidFill>
              <a:schemeClr val="accent1"/>
            </a:solidFill>
          </a:endParaRPr>
        </a:p>
        <a:p>
          <a:pPr marL="57150" lvl="1" indent="-57150" algn="l" defTabSz="488950">
            <a:lnSpc>
              <a:spcPct val="90000"/>
            </a:lnSpc>
            <a:spcBef>
              <a:spcPct val="0"/>
            </a:spcBef>
            <a:spcAft>
              <a:spcPct val="15000"/>
            </a:spcAft>
            <a:buChar char="••"/>
          </a:pPr>
          <a:r>
            <a:rPr lang="en-US" sz="1100" kern="1200" dirty="0" smtClean="0">
              <a:solidFill>
                <a:schemeClr val="accent1"/>
              </a:solidFill>
            </a:rPr>
            <a:t>Average reduction in visits from 12.4 to 6.3</a:t>
          </a:r>
          <a:endParaRPr lang="en-US" sz="1100" kern="1200" dirty="0">
            <a:solidFill>
              <a:schemeClr val="accent1"/>
            </a:solidFill>
          </a:endParaRPr>
        </a:p>
        <a:p>
          <a:pPr marL="57150" lvl="1" indent="-57150" algn="l" defTabSz="488950">
            <a:lnSpc>
              <a:spcPct val="90000"/>
            </a:lnSpc>
            <a:spcBef>
              <a:spcPct val="0"/>
            </a:spcBef>
            <a:spcAft>
              <a:spcPct val="15000"/>
            </a:spcAft>
            <a:buChar char="••"/>
          </a:pPr>
          <a:r>
            <a:rPr lang="en-US" sz="1100" kern="1200" dirty="0" smtClean="0">
              <a:solidFill>
                <a:schemeClr val="accent1"/>
              </a:solidFill>
            </a:rPr>
            <a:t>Participant with 144 visits in 2 years prior reduced to 20 since enrollment</a:t>
          </a:r>
          <a:endParaRPr lang="en-US" sz="1100" kern="1200" dirty="0">
            <a:solidFill>
              <a:schemeClr val="accent1"/>
            </a:solidFill>
          </a:endParaRPr>
        </a:p>
      </dsp:txBody>
      <dsp:txXfrm>
        <a:off x="0" y="3170488"/>
        <a:ext cx="6346372" cy="893013"/>
      </dsp:txXfrm>
    </dsp:sp>
  </dsp:spTree>
</dsp:drawing>
</file>

<file path=ppt/diagrams/layout1.xml><?xml version="1.0" encoding="utf-8"?>
<dgm:layoutDef xmlns:dgm="http://schemas.openxmlformats.org/drawingml/2006/diagram" xmlns:a="http://schemas.openxmlformats.org/drawingml/2006/main" uniqueId="urn:microsoft.com/office/officeart/2005/8/layout/pList2">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68609" cy="447495"/>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lvl1pPr algn="l">
              <a:defRPr sz="1200"/>
            </a:lvl1pPr>
          </a:lstStyle>
          <a:p>
            <a:endParaRPr lang="en-US"/>
          </a:p>
        </p:txBody>
      </p:sp>
      <p:sp>
        <p:nvSpPr>
          <p:cNvPr id="14339" name="Rectangle 3"/>
          <p:cNvSpPr>
            <a:spLocks noGrp="1" noChangeArrowheads="1"/>
          </p:cNvSpPr>
          <p:nvPr>
            <p:ph type="dt" sz="quarter" idx="1"/>
          </p:nvPr>
        </p:nvSpPr>
        <p:spPr bwMode="auto">
          <a:xfrm>
            <a:off x="3966739" y="0"/>
            <a:ext cx="3068609" cy="447495"/>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lvl1pPr>
              <a:defRPr sz="1200"/>
            </a:lvl1pPr>
          </a:lstStyle>
          <a:p>
            <a:endParaRPr lang="en-US"/>
          </a:p>
        </p:txBody>
      </p:sp>
      <p:sp>
        <p:nvSpPr>
          <p:cNvPr id="14340" name="Rectangle 4"/>
          <p:cNvSpPr>
            <a:spLocks noGrp="1" noChangeArrowheads="1"/>
          </p:cNvSpPr>
          <p:nvPr>
            <p:ph type="ftr" sz="quarter" idx="2"/>
          </p:nvPr>
        </p:nvSpPr>
        <p:spPr bwMode="auto">
          <a:xfrm>
            <a:off x="0" y="8726158"/>
            <a:ext cx="3068609" cy="522078"/>
          </a:xfrm>
          <a:prstGeom prst="rect">
            <a:avLst/>
          </a:prstGeom>
          <a:noFill/>
          <a:ln w="9525">
            <a:noFill/>
            <a:miter lim="800000"/>
            <a:headEnd/>
            <a:tailEnd/>
          </a:ln>
          <a:effectLst/>
        </p:spPr>
        <p:txBody>
          <a:bodyPr vert="horz" wrap="square" lIns="89629" tIns="44815" rIns="89629" bIns="44815" numCol="1" anchor="b" anchorCtr="0" compatLnSpc="1">
            <a:prstTxWarp prst="textNoShape">
              <a:avLst/>
            </a:prstTxWarp>
          </a:bodyPr>
          <a:lstStyle>
            <a:lvl1pPr algn="l">
              <a:defRPr sz="1200"/>
            </a:lvl1pPr>
          </a:lstStyle>
          <a:p>
            <a:endParaRPr lang="en-US"/>
          </a:p>
        </p:txBody>
      </p:sp>
      <p:sp>
        <p:nvSpPr>
          <p:cNvPr id="14341" name="Rectangle 5"/>
          <p:cNvSpPr>
            <a:spLocks noGrp="1" noChangeArrowheads="1"/>
          </p:cNvSpPr>
          <p:nvPr>
            <p:ph type="sldNum" sz="quarter" idx="3"/>
          </p:nvPr>
        </p:nvSpPr>
        <p:spPr bwMode="auto">
          <a:xfrm>
            <a:off x="3966739" y="8726158"/>
            <a:ext cx="3068609" cy="522078"/>
          </a:xfrm>
          <a:prstGeom prst="rect">
            <a:avLst/>
          </a:prstGeom>
          <a:noFill/>
          <a:ln w="9525">
            <a:noFill/>
            <a:miter lim="800000"/>
            <a:headEnd/>
            <a:tailEnd/>
          </a:ln>
          <a:effectLst/>
        </p:spPr>
        <p:txBody>
          <a:bodyPr vert="horz" wrap="square" lIns="89629" tIns="44815" rIns="89629" bIns="44815" numCol="1" anchor="b" anchorCtr="0" compatLnSpc="1">
            <a:prstTxWarp prst="textNoShape">
              <a:avLst/>
            </a:prstTxWarp>
          </a:bodyPr>
          <a:lstStyle>
            <a:lvl1pPr>
              <a:defRPr sz="1200"/>
            </a:lvl1pPr>
          </a:lstStyle>
          <a:p>
            <a:fld id="{34489F29-75D1-48B7-8EEE-600A883E7EFD}" type="slidenum">
              <a:rPr lang="en-US"/>
              <a:pPr/>
              <a:t>‹#›</a:t>
            </a:fld>
            <a:endParaRPr lang="en-US"/>
          </a:p>
        </p:txBody>
      </p:sp>
    </p:spTree>
    <p:extLst>
      <p:ext uri="{BB962C8B-B14F-4D97-AF65-F5344CB8AC3E}">
        <p14:creationId xmlns:p14="http://schemas.microsoft.com/office/powerpoint/2010/main" val="371363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68609" cy="447495"/>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lvl1pPr algn="l">
              <a:defRPr sz="1200"/>
            </a:lvl1pPr>
          </a:lstStyle>
          <a:p>
            <a:endParaRPr lang="en-US"/>
          </a:p>
        </p:txBody>
      </p:sp>
      <p:sp>
        <p:nvSpPr>
          <p:cNvPr id="16387" name="Rectangle 3"/>
          <p:cNvSpPr>
            <a:spLocks noGrp="1" noChangeArrowheads="1"/>
          </p:cNvSpPr>
          <p:nvPr>
            <p:ph type="dt" idx="1"/>
          </p:nvPr>
        </p:nvSpPr>
        <p:spPr bwMode="auto">
          <a:xfrm>
            <a:off x="3966739" y="0"/>
            <a:ext cx="3068609" cy="447495"/>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lvl1pPr>
              <a:defRPr sz="1200"/>
            </a:lvl1pPr>
          </a:lstStyle>
          <a:p>
            <a:endParaRPr lang="en-US"/>
          </a:p>
        </p:txBody>
      </p:sp>
      <p:sp>
        <p:nvSpPr>
          <p:cNvPr id="16388" name="Rectangle 4"/>
          <p:cNvSpPr>
            <a:spLocks noGrp="1" noRot="1" noChangeAspect="1" noChangeArrowheads="1" noTextEdit="1"/>
          </p:cNvSpPr>
          <p:nvPr>
            <p:ph type="sldImg" idx="2"/>
          </p:nvPr>
        </p:nvSpPr>
        <p:spPr bwMode="auto">
          <a:xfrm>
            <a:off x="1181100" y="671513"/>
            <a:ext cx="4673600" cy="3505200"/>
          </a:xfrm>
          <a:prstGeom prst="rect">
            <a:avLst/>
          </a:prstGeom>
          <a:noFill/>
          <a:ln w="9525">
            <a:solidFill>
              <a:srgbClr val="000000"/>
            </a:solidFill>
            <a:miter lim="800000"/>
            <a:headEnd/>
            <a:tailEnd/>
          </a:ln>
          <a:effectLst/>
        </p:spPr>
      </p:sp>
      <p:sp>
        <p:nvSpPr>
          <p:cNvPr id="16389" name="Rectangle 5"/>
          <p:cNvSpPr>
            <a:spLocks noGrp="1" noChangeArrowheads="1"/>
          </p:cNvSpPr>
          <p:nvPr>
            <p:ph type="body" sz="quarter" idx="3"/>
          </p:nvPr>
        </p:nvSpPr>
        <p:spPr bwMode="auto">
          <a:xfrm>
            <a:off x="898129" y="4400370"/>
            <a:ext cx="5164245" cy="4102040"/>
          </a:xfrm>
          <a:prstGeom prst="rect">
            <a:avLst/>
          </a:prstGeom>
          <a:noFill/>
          <a:ln w="9525">
            <a:noFill/>
            <a:miter lim="800000"/>
            <a:headEnd/>
            <a:tailEnd/>
          </a:ln>
          <a:effectLst/>
        </p:spPr>
        <p:txBody>
          <a:bodyPr vert="horz" wrap="square" lIns="89629" tIns="44815" rIns="89629" bIns="448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726158"/>
            <a:ext cx="3068609" cy="522078"/>
          </a:xfrm>
          <a:prstGeom prst="rect">
            <a:avLst/>
          </a:prstGeom>
          <a:noFill/>
          <a:ln w="9525">
            <a:noFill/>
            <a:miter lim="800000"/>
            <a:headEnd/>
            <a:tailEnd/>
          </a:ln>
          <a:effectLst/>
        </p:spPr>
        <p:txBody>
          <a:bodyPr vert="horz" wrap="square" lIns="89629" tIns="44815" rIns="89629" bIns="44815" numCol="1" anchor="b" anchorCtr="0" compatLnSpc="1">
            <a:prstTxWarp prst="textNoShape">
              <a:avLst/>
            </a:prstTxWarp>
          </a:bodyPr>
          <a:lstStyle>
            <a:lvl1pPr algn="l">
              <a:defRPr sz="1200"/>
            </a:lvl1pPr>
          </a:lstStyle>
          <a:p>
            <a:endParaRPr lang="en-US"/>
          </a:p>
        </p:txBody>
      </p:sp>
      <p:sp>
        <p:nvSpPr>
          <p:cNvPr id="16391" name="Rectangle 7"/>
          <p:cNvSpPr>
            <a:spLocks noGrp="1" noChangeArrowheads="1"/>
          </p:cNvSpPr>
          <p:nvPr>
            <p:ph type="sldNum" sz="quarter" idx="5"/>
          </p:nvPr>
        </p:nvSpPr>
        <p:spPr bwMode="auto">
          <a:xfrm>
            <a:off x="3966739" y="8726158"/>
            <a:ext cx="3068609" cy="522078"/>
          </a:xfrm>
          <a:prstGeom prst="rect">
            <a:avLst/>
          </a:prstGeom>
          <a:noFill/>
          <a:ln w="9525">
            <a:noFill/>
            <a:miter lim="800000"/>
            <a:headEnd/>
            <a:tailEnd/>
          </a:ln>
          <a:effectLst/>
        </p:spPr>
        <p:txBody>
          <a:bodyPr vert="horz" wrap="square" lIns="89629" tIns="44815" rIns="89629" bIns="44815" numCol="1" anchor="b" anchorCtr="0" compatLnSpc="1">
            <a:prstTxWarp prst="textNoShape">
              <a:avLst/>
            </a:prstTxWarp>
          </a:bodyPr>
          <a:lstStyle>
            <a:lvl1pPr>
              <a:defRPr sz="1200"/>
            </a:lvl1pPr>
          </a:lstStyle>
          <a:p>
            <a:fld id="{295F9F17-BD84-4D56-A3DF-1E59C5A370AF}" type="slidenum">
              <a:rPr lang="en-US"/>
              <a:pPr/>
              <a:t>‹#›</a:t>
            </a:fld>
            <a:endParaRPr lang="en-US"/>
          </a:p>
        </p:txBody>
      </p:sp>
    </p:spTree>
    <p:extLst>
      <p:ext uri="{BB962C8B-B14F-4D97-AF65-F5344CB8AC3E}">
        <p14:creationId xmlns:p14="http://schemas.microsoft.com/office/powerpoint/2010/main" val="36010571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5F9F17-BD84-4D56-A3DF-1E59C5A370AF}" type="slidenum">
              <a:rPr lang="en-US"/>
              <a:pPr/>
              <a:t>1</a:t>
            </a:fld>
            <a:endParaRPr lang="en-US"/>
          </a:p>
        </p:txBody>
      </p:sp>
    </p:spTree>
    <p:extLst>
      <p:ext uri="{BB962C8B-B14F-4D97-AF65-F5344CB8AC3E}">
        <p14:creationId xmlns:p14="http://schemas.microsoft.com/office/powerpoint/2010/main" val="362823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entury Schoolbook" pitchFamily="18" charset="0"/>
              </a:rPr>
              <a:t>CSH is a national non-profit headquartered</a:t>
            </a:r>
            <a:r>
              <a:rPr lang="en-US" baseline="0" dirty="0" smtClean="0">
                <a:latin typeface="Century Schoolbook" pitchFamily="18" charset="0"/>
              </a:rPr>
              <a:t> in New York with offices in 12 states and staff in 18 states. </a:t>
            </a:r>
          </a:p>
          <a:p>
            <a:endParaRPr lang="en-US" dirty="0" smtClean="0">
              <a:latin typeface="Century Schoolbook" pitchFamily="18" charset="0"/>
            </a:endParaRPr>
          </a:p>
          <a:p>
            <a:r>
              <a:rPr lang="en-US" dirty="0" smtClean="0">
                <a:latin typeface="Century Schoolbook" pitchFamily="18" charset="0"/>
              </a:rPr>
              <a:t>At CSH, it is our mission to advance housing solutions that deliver three powerful outcomes: </a:t>
            </a:r>
          </a:p>
          <a:p>
            <a:pPr marL="224325" indent="-224325">
              <a:buFont typeface="+mj-lt"/>
              <a:buAutoNum type="arabicPeriod"/>
            </a:pPr>
            <a:r>
              <a:rPr lang="en-US" dirty="0" smtClean="0">
                <a:latin typeface="Century Schoolbook" pitchFamily="18" charset="0"/>
              </a:rPr>
              <a:t>improved lives for the most vulnerable people </a:t>
            </a:r>
          </a:p>
          <a:p>
            <a:pPr marL="224325" indent="-224325">
              <a:buFont typeface="+mj-lt"/>
              <a:buAutoNum type="arabicPeriod"/>
            </a:pPr>
            <a:r>
              <a:rPr lang="en-US" dirty="0" smtClean="0">
                <a:latin typeface="Century Schoolbook" pitchFamily="18" charset="0"/>
              </a:rPr>
              <a:t>maximized public resources </a:t>
            </a:r>
          </a:p>
          <a:p>
            <a:pPr marL="224325" indent="-224325">
              <a:buFont typeface="+mj-lt"/>
              <a:buAutoNum type="arabicPeriod"/>
            </a:pPr>
            <a:r>
              <a:rPr lang="en-US" dirty="0" smtClean="0">
                <a:latin typeface="Century Schoolbook" pitchFamily="18" charset="0"/>
              </a:rPr>
              <a:t>strong, healthy communities across the country. </a:t>
            </a:r>
          </a:p>
          <a:p>
            <a:endParaRPr lang="en-US" dirty="0" smtClean="0">
              <a:latin typeface="Century Schoolbook" pitchFamily="18" charset="0"/>
            </a:endParaRPr>
          </a:p>
          <a:p>
            <a:r>
              <a:rPr lang="en-US" dirty="0" smtClean="0">
                <a:latin typeface="Century Schoolbook" pitchFamily="18" charset="0"/>
              </a:rPr>
              <a:t>CSH is working to solve some of the most complex and costly social problems our country faces--like those related to homelessness.</a:t>
            </a:r>
          </a:p>
          <a:p>
            <a:endParaRPr lang="en-US" dirty="0" smtClean="0">
              <a:latin typeface="Century Schoolbook" pitchFamily="18" charset="0"/>
            </a:endParaRPr>
          </a:p>
          <a:p>
            <a:endParaRPr lang="en-US" dirty="0"/>
          </a:p>
        </p:txBody>
      </p:sp>
      <p:sp>
        <p:nvSpPr>
          <p:cNvPr id="4" name="Slide Number Placeholder 3"/>
          <p:cNvSpPr>
            <a:spLocks noGrp="1"/>
          </p:cNvSpPr>
          <p:nvPr>
            <p:ph type="sldNum" sz="quarter" idx="10"/>
          </p:nvPr>
        </p:nvSpPr>
        <p:spPr/>
        <p:txBody>
          <a:bodyPr/>
          <a:lstStyle/>
          <a:p>
            <a:fld id="{295F9F17-BD84-4D56-A3DF-1E59C5A370AF}"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2936544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10</a:t>
            </a:r>
            <a:r>
              <a:rPr lang="en-US" baseline="0" dirty="0" smtClean="0"/>
              <a:t> years ago, CSH piloted the Frequent Users of Health Services Initiative in California, which targeted services and some housing to frequent users of emergency departments in several CA cities. Even without a complete connection to housing, this initiative achieved a 60% reduction in ED and inpatient visits. </a:t>
            </a:r>
          </a:p>
          <a:p>
            <a:endParaRPr lang="en-US" baseline="0" dirty="0" smtClean="0"/>
          </a:p>
          <a:p>
            <a:r>
              <a:rPr lang="en-US" baseline="0" dirty="0" smtClean="0"/>
              <a:t>On the other side of the country, CSH was experimenting with a similar model for frequent users of jails and homeless shelters in NYC. With a much stronger housing component, evaluations findings noted not only 40% fewer jail days but, importantly, a 50% decrease in psychiatric hospitalizations for the FUSE treatment group, achieving health improvements along with reduced </a:t>
            </a:r>
            <a:r>
              <a:rPr lang="en-US" baseline="0" dirty="0" err="1" smtClean="0"/>
              <a:t>redivisim</a:t>
            </a:r>
            <a:r>
              <a:rPr lang="en-US" baseline="0" dirty="0" smtClean="0"/>
              <a:t> to jails. The early results from the FUSE model in NYC were so promising we quickly sought to replicate the model in several communities nationwide. </a:t>
            </a:r>
          </a:p>
          <a:p>
            <a:endParaRPr lang="en-US" baseline="0" dirty="0" smtClean="0"/>
          </a:p>
          <a:p>
            <a:r>
              <a:rPr lang="en-US" baseline="0" dirty="0" smtClean="0"/>
              <a:t>We didn’t forget about frequent users of healthcare though, and tirelessly worked with several communities on FUSE pilots for frequent users of emergency </a:t>
            </a:r>
            <a:r>
              <a:rPr lang="en-US" baseline="0" dirty="0" err="1" smtClean="0"/>
              <a:t>heatlh</a:t>
            </a:r>
            <a:r>
              <a:rPr lang="en-US" baseline="0" dirty="0" smtClean="0"/>
              <a:t> </a:t>
            </a:r>
            <a:r>
              <a:rPr lang="en-US" baseline="0" dirty="0" err="1" smtClean="0"/>
              <a:t>servicies</a:t>
            </a:r>
            <a:r>
              <a:rPr lang="en-US" baseline="0" dirty="0" smtClean="0"/>
              <a:t>. Beginning in 2011 we began to see success as pilots we helped in various ways launched in LA County, Detroit, Phoenix, and San Diego. Notably, the project in San Diego, Project 25, has deep connections with an FQHC, and in the first year achieved cost savings of over $1.4 million in reduced emergency services. </a:t>
            </a:r>
          </a:p>
          <a:p>
            <a:endParaRPr lang="en-US" baseline="0" dirty="0" smtClean="0"/>
          </a:p>
          <a:p>
            <a:r>
              <a:rPr lang="en-US" baseline="0" dirty="0" smtClean="0"/>
              <a:t>Through this work, CSH wanted to figure out a way for more communities to house frequent users, and to formally test our theory that a combination of data driven targeting, affordable housing with wraparound support services, and integration with primary and behavioral health care could legitimately save governments enough money that they just might be willing to pay for the program after the model was proven to work. So, we applied for and received a federal Social Innovation Fund grant through the Corporation for National and Community Service, an agency under the White House. In 2012, we sub-granted these funds to four communities to test our model - San Francisco, Washtenaw Co., MI, Connecticut, and several regional partnerships in Los Angeles County.  </a:t>
            </a:r>
          </a:p>
          <a:p>
            <a:endParaRPr lang="en-US" baseline="0" dirty="0" smtClean="0"/>
          </a:p>
          <a:p>
            <a:r>
              <a:rPr lang="en-US" baseline="0" dirty="0" smtClean="0"/>
              <a:t>In every community CSH has had the opportunity to work with on a frequent user initiative, health centers have played a critical role in serving frequent users by establishing both a primary and preventive health care connection and working to coordinate care with housing providers.  In 2014, we decided to bring this knowledge to the larger health center community by applying for and receiving a HRSA NCA T/TA award. Through this award, we hope to help health centers nationwide learn how to partner with hospitals, housing providers, and other systems to improve care for unstably housed frequent users of health services. </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CAFC37B6-5D96-4D17-AB3F-9F6F7EDA995F}" type="slidenum">
              <a:rPr lang="en-US" smtClean="0"/>
              <a:pPr/>
              <a:t>3</a:t>
            </a:fld>
            <a:endParaRPr lang="en-US"/>
          </a:p>
        </p:txBody>
      </p:sp>
    </p:spTree>
    <p:extLst>
      <p:ext uri="{BB962C8B-B14F-4D97-AF65-F5344CB8AC3E}">
        <p14:creationId xmlns:p14="http://schemas.microsoft.com/office/powerpoint/2010/main" val="1362093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FC37B6-5D96-4D17-AB3F-9F6F7EDA995F}" type="slidenum">
              <a:rPr lang="en-US" smtClean="0"/>
              <a:pPr/>
              <a:t>4</a:t>
            </a:fld>
            <a:endParaRPr lang="en-US"/>
          </a:p>
        </p:txBody>
      </p:sp>
    </p:spTree>
    <p:extLst>
      <p:ext uri="{BB962C8B-B14F-4D97-AF65-F5344CB8AC3E}">
        <p14:creationId xmlns:p14="http://schemas.microsoft.com/office/powerpoint/2010/main" val="36443578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8" name="Picture 27" descr="CSH_Color_No_tag.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15239" y="5706532"/>
            <a:ext cx="2017587" cy="850407"/>
          </a:xfrm>
          <a:prstGeom prst="rect">
            <a:avLst/>
          </a:prstGeom>
        </p:spPr>
      </p:pic>
      <p:sp>
        <p:nvSpPr>
          <p:cNvPr id="29710" name="Rectangle 14"/>
          <p:cNvSpPr>
            <a:spLocks noChangeArrowheads="1"/>
          </p:cNvSpPr>
          <p:nvPr/>
        </p:nvSpPr>
        <p:spPr bwMode="auto">
          <a:xfrm>
            <a:off x="685800" y="5715000"/>
            <a:ext cx="4953000" cy="1143000"/>
          </a:xfrm>
          <a:prstGeom prst="rect">
            <a:avLst/>
          </a:prstGeom>
          <a:noFill/>
          <a:ln w="9525">
            <a:noFill/>
            <a:miter lim="800000"/>
            <a:headEnd/>
            <a:tailEnd/>
          </a:ln>
          <a:effectLst/>
        </p:spPr>
        <p:txBody>
          <a:bodyPr/>
          <a:lstStyle/>
          <a:p>
            <a:endParaRPr lang="en-US" sz="4000" b="1">
              <a:solidFill>
                <a:schemeClr val="bg1"/>
              </a:solidFill>
              <a:latin typeface="Arial" charset="0"/>
            </a:endParaRPr>
          </a:p>
        </p:txBody>
      </p:sp>
      <p:sp>
        <p:nvSpPr>
          <p:cNvPr id="31" name="Rectangle 30"/>
          <p:cNvSpPr/>
          <p:nvPr userDrawn="1"/>
        </p:nvSpPr>
        <p:spPr bwMode="auto">
          <a:xfrm>
            <a:off x="-1" y="702733"/>
            <a:ext cx="6599767" cy="317500"/>
          </a:xfrm>
          <a:prstGeom prst="rect">
            <a:avLst/>
          </a:prstGeom>
          <a:solidFill>
            <a:schemeClr val="bg1">
              <a:alpha val="13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33" name="Rectangle 32"/>
          <p:cNvSpPr/>
          <p:nvPr userDrawn="1"/>
        </p:nvSpPr>
        <p:spPr bwMode="auto">
          <a:xfrm>
            <a:off x="838200" y="1464733"/>
            <a:ext cx="8305800" cy="304800"/>
          </a:xfrm>
          <a:prstGeom prst="rect">
            <a:avLst/>
          </a:prstGeom>
          <a:solidFill>
            <a:schemeClr val="bg1">
              <a:alpha val="9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34" name="Rectangle 33"/>
          <p:cNvSpPr/>
          <p:nvPr userDrawn="1"/>
        </p:nvSpPr>
        <p:spPr bwMode="auto">
          <a:xfrm>
            <a:off x="0" y="1540933"/>
            <a:ext cx="7620000" cy="76200"/>
          </a:xfrm>
          <a:prstGeom prst="rect">
            <a:avLst/>
          </a:prstGeom>
          <a:solidFill>
            <a:schemeClr val="bg1">
              <a:alpha val="11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52" name="Rectangle 51"/>
          <p:cNvSpPr/>
          <p:nvPr userDrawn="1"/>
        </p:nvSpPr>
        <p:spPr bwMode="auto">
          <a:xfrm flipV="1">
            <a:off x="0" y="0"/>
            <a:ext cx="6604000" cy="2057400"/>
          </a:xfrm>
          <a:prstGeom prst="rect">
            <a:avLst/>
          </a:prstGeom>
          <a:solidFill>
            <a:srgbClr val="F8971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54" name="Rectangle 53"/>
          <p:cNvSpPr/>
          <p:nvPr userDrawn="1"/>
        </p:nvSpPr>
        <p:spPr bwMode="auto">
          <a:xfrm flipV="1">
            <a:off x="6087532" y="152400"/>
            <a:ext cx="3056467" cy="5393267"/>
          </a:xfrm>
          <a:prstGeom prst="rect">
            <a:avLst/>
          </a:prstGeom>
          <a:solidFill>
            <a:srgbClr val="0081C6">
              <a:alpha val="82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56" name="Rectangle 55"/>
          <p:cNvSpPr/>
          <p:nvPr userDrawn="1"/>
        </p:nvSpPr>
        <p:spPr bwMode="auto">
          <a:xfrm flipV="1">
            <a:off x="1" y="1828800"/>
            <a:ext cx="6087532" cy="4953000"/>
          </a:xfrm>
          <a:prstGeom prst="rect">
            <a:avLst/>
          </a:prstGeom>
          <a:solidFill>
            <a:srgbClr val="9FA1A4">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charset="0"/>
            </a:endParaRPr>
          </a:p>
        </p:txBody>
      </p:sp>
      <p:sp>
        <p:nvSpPr>
          <p:cNvPr id="57" name="Rectangle 56"/>
          <p:cNvSpPr/>
          <p:nvPr userDrawn="1"/>
        </p:nvSpPr>
        <p:spPr bwMode="auto">
          <a:xfrm>
            <a:off x="6604000" y="2057191"/>
            <a:ext cx="2540000" cy="45719"/>
          </a:xfrm>
          <a:prstGeom prst="rect">
            <a:avLst/>
          </a:prstGeom>
          <a:solidFill>
            <a:schemeClr val="bg1">
              <a:alpha val="51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29699" name="Rectangle 3"/>
          <p:cNvSpPr>
            <a:spLocks noGrp="1" noChangeArrowheads="1"/>
          </p:cNvSpPr>
          <p:nvPr>
            <p:ph type="ctrTitle" hasCustomPrompt="1"/>
          </p:nvPr>
        </p:nvSpPr>
        <p:spPr>
          <a:xfrm>
            <a:off x="609600" y="1752600"/>
            <a:ext cx="4910667" cy="1295400"/>
          </a:xfrm>
          <a:ln>
            <a:noFill/>
          </a:ln>
        </p:spPr>
        <p:txBody>
          <a:bodyPr anchor="b"/>
          <a:lstStyle>
            <a:lvl1pPr marL="0" indent="0" algn="l">
              <a:defRPr sz="2800" b="0" baseline="0">
                <a:solidFill>
                  <a:srgbClr val="0081C6"/>
                </a:solidFill>
                <a:latin typeface="Century Schoolbook"/>
                <a:cs typeface="Century Schoolbook"/>
              </a:defRPr>
            </a:lvl1pPr>
          </a:lstStyle>
          <a:p>
            <a:r>
              <a:rPr lang="en-US" dirty="0"/>
              <a:t>Click </a:t>
            </a:r>
            <a:r>
              <a:rPr lang="en-US" dirty="0" smtClean="0"/>
              <a:t>to Edit</a:t>
            </a:r>
            <a:endParaRPr lang="en-US" dirty="0"/>
          </a:p>
        </p:txBody>
      </p:sp>
      <p:sp>
        <p:nvSpPr>
          <p:cNvPr id="29714" name="Rectangle 18"/>
          <p:cNvSpPr>
            <a:spLocks noGrp="1" noChangeArrowheads="1"/>
          </p:cNvSpPr>
          <p:nvPr>
            <p:ph type="subTitle" sz="quarter" idx="1" hasCustomPrompt="1"/>
          </p:nvPr>
        </p:nvSpPr>
        <p:spPr>
          <a:xfrm>
            <a:off x="609600" y="3200400"/>
            <a:ext cx="4902200" cy="990600"/>
          </a:xfrm>
        </p:spPr>
        <p:txBody>
          <a:bodyPr/>
          <a:lstStyle>
            <a:lvl1pPr marL="0" indent="0" algn="l">
              <a:buFont typeface="Wingdings" pitchFamily="2" charset="2"/>
              <a:buNone/>
              <a:defRPr sz="1600" b="0" i="1" cap="none" baseline="0">
                <a:solidFill>
                  <a:schemeClr val="tx1">
                    <a:lumMod val="65000"/>
                    <a:lumOff val="35000"/>
                  </a:schemeClr>
                </a:solidFill>
                <a:latin typeface="Century Schoolbook"/>
                <a:cs typeface="Century Schoolbook"/>
              </a:defRPr>
            </a:lvl1pPr>
          </a:lstStyle>
          <a:p>
            <a:r>
              <a:rPr lang="en-US" dirty="0" smtClean="0"/>
              <a:t>Click to edit master subtitle style</a:t>
            </a:r>
            <a:endParaRPr lang="en-US" dirty="0"/>
          </a:p>
        </p:txBody>
      </p:sp>
      <p:sp>
        <p:nvSpPr>
          <p:cNvPr id="59" name="Rectangle 18"/>
          <p:cNvSpPr txBox="1">
            <a:spLocks noChangeArrowheads="1"/>
          </p:cNvSpPr>
          <p:nvPr userDrawn="1"/>
        </p:nvSpPr>
        <p:spPr bwMode="auto">
          <a:xfrm>
            <a:off x="6502370" y="2590800"/>
            <a:ext cx="2235229" cy="91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rgbClr val="9FA1A4"/>
              </a:buClr>
              <a:buSzPct val="100000"/>
              <a:buFont typeface="Wingdings" pitchFamily="2" charset="2"/>
              <a:buNone/>
              <a:defRPr sz="1600" b="0" i="1" cap="none" baseline="0">
                <a:solidFill>
                  <a:schemeClr val="tx1">
                    <a:lumMod val="65000"/>
                    <a:lumOff val="35000"/>
                  </a:schemeClr>
                </a:solidFill>
                <a:latin typeface="Century Schoolbook"/>
                <a:ea typeface="+mn-ea"/>
                <a:cs typeface="Century Schoolbook"/>
              </a:defRPr>
            </a:lvl1pPr>
            <a:lvl2pPr marL="736600" indent="-285750" algn="l" rtl="0" eaLnBrk="0" fontAlgn="base" hangingPunct="0">
              <a:spcBef>
                <a:spcPct val="20000"/>
              </a:spcBef>
              <a:spcAft>
                <a:spcPct val="0"/>
              </a:spcAft>
              <a:buClr>
                <a:srgbClr val="9FA1A4"/>
              </a:buClr>
              <a:buSzPct val="50000"/>
              <a:buFont typeface="Wingdings" charset="2"/>
              <a:buChar char=""/>
              <a:defRPr sz="1600" b="1" i="0">
                <a:solidFill>
                  <a:srgbClr val="0081C6"/>
                </a:solidFill>
                <a:latin typeface="Century Schoolbook"/>
                <a:cs typeface="Century Schoolbook"/>
              </a:defRPr>
            </a:lvl2pPr>
            <a:lvl3pPr marL="1143000" indent="-228600" algn="l" rtl="0" eaLnBrk="0" fontAlgn="base" hangingPunct="0">
              <a:spcBef>
                <a:spcPct val="20000"/>
              </a:spcBef>
              <a:spcAft>
                <a:spcPct val="0"/>
              </a:spcAft>
              <a:buClr>
                <a:schemeClr val="bg2">
                  <a:lumMod val="40000"/>
                  <a:lumOff val="60000"/>
                </a:schemeClr>
              </a:buClr>
              <a:buFont typeface="Wingdings" charset="2"/>
              <a:buChar char="§"/>
              <a:defRPr sz="1600" b="1" i="0">
                <a:solidFill>
                  <a:srgbClr val="0081C6"/>
                </a:solidFill>
                <a:latin typeface="Century Schoolbook"/>
                <a:cs typeface="Century Schoolbook"/>
              </a:defRPr>
            </a:lvl3pPr>
            <a:lvl4pPr marL="1600200" indent="-228600" algn="l" rtl="0" eaLnBrk="0" fontAlgn="base" hangingPunct="0">
              <a:spcBef>
                <a:spcPct val="20000"/>
              </a:spcBef>
              <a:spcAft>
                <a:spcPct val="0"/>
              </a:spcAft>
              <a:buClr>
                <a:schemeClr val="bg2">
                  <a:lumMod val="20000"/>
                  <a:lumOff val="80000"/>
                </a:schemeClr>
              </a:buClr>
              <a:buFont typeface="Wingdings" charset="2"/>
              <a:buChar char="§"/>
              <a:defRPr sz="1600" b="1" i="0">
                <a:solidFill>
                  <a:srgbClr val="0081C6"/>
                </a:solidFill>
                <a:latin typeface="Century Schoolbook"/>
                <a:cs typeface="Century Schoolbook"/>
              </a:defRPr>
            </a:lvl4pPr>
            <a:lvl5pPr marL="2114550" indent="-285750" algn="l" rtl="0" eaLnBrk="0" fontAlgn="base" hangingPunct="0">
              <a:spcBef>
                <a:spcPct val="20000"/>
              </a:spcBef>
              <a:spcAft>
                <a:spcPct val="0"/>
              </a:spcAft>
              <a:buClr>
                <a:srgbClr val="9FA1A4"/>
              </a:buClr>
              <a:buFont typeface="Wingdings" charset="2"/>
              <a:buChar char="§"/>
              <a:defRPr sz="1600" b="1" i="0">
                <a:solidFill>
                  <a:schemeClr val="tx1"/>
                </a:solidFill>
                <a:latin typeface="Century Schoolbook"/>
                <a:cs typeface="Century Schoolbook"/>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a:lstStyle>
          <a:p>
            <a:r>
              <a:rPr lang="en-US" sz="1600" i="0" dirty="0" smtClean="0">
                <a:solidFill>
                  <a:schemeClr val="bg1"/>
                </a:solidFill>
              </a:rPr>
              <a:t>The Source for</a:t>
            </a:r>
          </a:p>
          <a:p>
            <a:r>
              <a:rPr lang="en-US" sz="1600" i="0" dirty="0" smtClean="0">
                <a:solidFill>
                  <a:schemeClr val="bg1"/>
                </a:solidFill>
              </a:rPr>
              <a:t>Housing</a:t>
            </a:r>
            <a:r>
              <a:rPr lang="en-US" sz="1600" i="0" baseline="0" dirty="0" smtClean="0">
                <a:solidFill>
                  <a:schemeClr val="bg1"/>
                </a:solidFill>
              </a:rPr>
              <a:t> Solutions</a:t>
            </a:r>
            <a:endParaRPr lang="en-US" sz="1600" i="0" dirty="0">
              <a:solidFill>
                <a:schemeClr val="bg1"/>
              </a:solidFill>
            </a:endParaRPr>
          </a:p>
        </p:txBody>
      </p:sp>
      <p:sp>
        <p:nvSpPr>
          <p:cNvPr id="20" name="Rectangle 19"/>
          <p:cNvSpPr/>
          <p:nvPr userDrawn="1"/>
        </p:nvSpPr>
        <p:spPr bwMode="auto">
          <a:xfrm flipV="1">
            <a:off x="5715000" y="6705600"/>
            <a:ext cx="3429000" cy="152400"/>
          </a:xfrm>
          <a:prstGeom prst="rect">
            <a:avLst/>
          </a:prstGeom>
          <a:solidFill>
            <a:srgbClr val="8DC63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Tree>
  </p:cSld>
  <p:clrMapOvr>
    <a:masterClrMapping/>
  </p:clrMapOvr>
  <p:transition advTm="10000"/>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smtClean="0"/>
              <a:t>Click to edit</a:t>
            </a:r>
            <a:endParaRPr lang="en-US" dirty="0"/>
          </a:p>
        </p:txBody>
      </p:sp>
      <p:sp>
        <p:nvSpPr>
          <p:cNvPr id="3" name="Content Placeholder 2"/>
          <p:cNvSpPr>
            <a:spLocks noGrp="1"/>
          </p:cNvSpPr>
          <p:nvPr>
            <p:ph idx="1"/>
          </p:nvPr>
        </p:nvSpPr>
        <p:spPr>
          <a:xfrm>
            <a:off x="457200" y="1524000"/>
            <a:ext cx="7543800" cy="3581400"/>
          </a:xfrm>
        </p:spPr>
        <p:txBody>
          <a:bodyPr/>
          <a:lstStyle>
            <a:lvl1pPr>
              <a:defRPr>
                <a:solidFill>
                  <a:srgbClr val="0081C6"/>
                </a:solidFill>
              </a:defRPr>
            </a:lvl1pPr>
            <a:lvl2pPr>
              <a:defRPr b="0">
                <a:solidFill>
                  <a:srgbClr val="0081C6"/>
                </a:solidFill>
              </a:defRPr>
            </a:lvl2pPr>
            <a:lvl3pPr>
              <a:defRPr b="0">
                <a:solidFill>
                  <a:srgbClr val="0081C6"/>
                </a:solidFill>
              </a:defRPr>
            </a:lvl3pPr>
            <a:lvl4pPr>
              <a:defRPr b="0">
                <a:solidFill>
                  <a:srgbClr val="0081C6"/>
                </a:solidFill>
              </a:defRPr>
            </a:lvl4pPr>
            <a:lvl5pPr>
              <a:defRPr b="0">
                <a:solidFill>
                  <a:srgbClr val="0081C6"/>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Tm="10000"/>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94075"/>
            <a:ext cx="8421687" cy="1362075"/>
          </a:xfrm>
        </p:spPr>
        <p:txBody>
          <a:bodyPr anchor="t"/>
          <a:lstStyle>
            <a:lvl1pPr marL="3175" indent="0" algn="l">
              <a:defRPr sz="2400" b="0" cap="all">
                <a:solidFill>
                  <a:srgbClr val="9FA1A4"/>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1871663"/>
            <a:ext cx="7772400" cy="1371600"/>
          </a:xfrm>
        </p:spPr>
        <p:txBody>
          <a:bodyPr anchor="b"/>
          <a:lstStyle>
            <a:lvl1pPr marL="0" indent="0">
              <a:buNone/>
              <a:defRPr sz="1600" b="0" i="1">
                <a:solidFill>
                  <a:srgbClr val="0081C6"/>
                </a:solidFill>
                <a:latin typeface="Century Schoolbook"/>
                <a:cs typeface="Century Schoolbook"/>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a:t>
            </a:r>
          </a:p>
        </p:txBody>
      </p:sp>
    </p:spTree>
  </p:cSld>
  <p:clrMapOvr>
    <a:masterClrMapping/>
  </p:clrMapOvr>
  <p:transition advTm="10000"/>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912812" y="1981200"/>
            <a:ext cx="3887787" cy="4114800"/>
          </a:xfrm>
        </p:spPr>
        <p:txBody>
          <a:bodyPr/>
          <a:lstStyle>
            <a:lvl1pPr marL="398463" indent="-398463">
              <a:defRPr sz="1600">
                <a:solidFill>
                  <a:schemeClr val="tx1">
                    <a:lumMod val="65000"/>
                    <a:lumOff val="35000"/>
                  </a:schemeClr>
                </a:solidFill>
              </a:defRPr>
            </a:lvl1pPr>
            <a:lvl2pPr>
              <a:defRPr sz="1600">
                <a:solidFill>
                  <a:schemeClr val="tx1">
                    <a:lumMod val="65000"/>
                    <a:lumOff val="35000"/>
                  </a:schemeClr>
                </a:solidFill>
              </a:defRPr>
            </a:lvl2pPr>
            <a:lvl3pPr>
              <a:defRPr sz="1600">
                <a:solidFill>
                  <a:schemeClr val="tx1">
                    <a:lumMod val="65000"/>
                    <a:lumOff val="35000"/>
                  </a:schemeClr>
                </a:solidFill>
              </a:defRPr>
            </a:lvl3pPr>
            <a:lvl4pPr>
              <a:defRPr sz="1600">
                <a:solidFill>
                  <a:schemeClr val="tx1">
                    <a:lumMod val="65000"/>
                    <a:lumOff val="35000"/>
                  </a:schemeClr>
                </a:solidFill>
              </a:defRPr>
            </a:lvl4pPr>
            <a:lvl5pPr>
              <a:defRPr sz="1600" b="0">
                <a:solidFill>
                  <a:schemeClr val="tx1">
                    <a:lumMod val="65000"/>
                    <a:lumOff val="3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875212" y="1981200"/>
            <a:ext cx="3963987" cy="4114800"/>
          </a:xfrm>
        </p:spPr>
        <p:txBody>
          <a:bodyPr/>
          <a:lstStyle>
            <a:lvl1pPr>
              <a:defRPr sz="1600">
                <a:solidFill>
                  <a:srgbClr val="595959"/>
                </a:solidFill>
              </a:defRPr>
            </a:lvl1pPr>
            <a:lvl2pPr>
              <a:defRPr sz="1600">
                <a:solidFill>
                  <a:srgbClr val="595959"/>
                </a:solidFill>
              </a:defRPr>
            </a:lvl2pPr>
            <a:lvl3pPr>
              <a:defRPr sz="1600">
                <a:solidFill>
                  <a:srgbClr val="595959"/>
                </a:solidFill>
              </a:defRPr>
            </a:lvl3pPr>
            <a:lvl4pPr>
              <a:defRPr sz="1600">
                <a:solidFill>
                  <a:srgbClr val="595959"/>
                </a:solidFill>
              </a:defRPr>
            </a:lvl4pPr>
            <a:lvl5pPr>
              <a:defRPr sz="1600" b="0">
                <a:solidFill>
                  <a:srgbClr val="595959"/>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advTm="10000"/>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hoto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fld id="{E2B764D5-3AB2-694F-8B89-2C77F41AEE37}" type="slidenum">
              <a:rPr lang="en-US" smtClean="0"/>
              <a:pPr/>
              <a:t>‹#›</a:t>
            </a:fld>
            <a:endParaRPr lang="en-US" dirty="0"/>
          </a:p>
        </p:txBody>
      </p:sp>
      <p:sp>
        <p:nvSpPr>
          <p:cNvPr id="4" name="Title 1"/>
          <p:cNvSpPr txBox="1">
            <a:spLocks/>
          </p:cNvSpPr>
          <p:nvPr userDrawn="1"/>
        </p:nvSpPr>
        <p:spPr bwMode="auto">
          <a:xfrm>
            <a:off x="1828800" y="5330825"/>
            <a:ext cx="5486400" cy="5667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marL="0" indent="0" algn="l" rtl="0" eaLnBrk="0" fontAlgn="base" hangingPunct="0">
              <a:spcBef>
                <a:spcPct val="0"/>
              </a:spcBef>
              <a:spcAft>
                <a:spcPct val="0"/>
              </a:spcAft>
              <a:defRPr sz="1400" b="0" i="1" baseline="0">
                <a:solidFill>
                  <a:srgbClr val="0081C6"/>
                </a:solidFill>
                <a:latin typeface="Century Schoolbook"/>
                <a:ea typeface="+mj-ea"/>
                <a:cs typeface="Century Schoolbook"/>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eaLnBrk="0" fontAlgn="base" hangingPunct="0">
              <a:spcBef>
                <a:spcPct val="0"/>
              </a:spcBef>
              <a:spcAft>
                <a:spcPct val="0"/>
              </a:spcAft>
              <a:defRPr sz="2800" b="1">
                <a:solidFill>
                  <a:schemeClr val="bg1"/>
                </a:solidFill>
                <a:latin typeface="Arial" charset="0"/>
              </a:defRPr>
            </a:lvl6pPr>
            <a:lvl7pPr marL="914400" algn="l" rtl="0" eaLnBrk="0" fontAlgn="base" hangingPunct="0">
              <a:spcBef>
                <a:spcPct val="0"/>
              </a:spcBef>
              <a:spcAft>
                <a:spcPct val="0"/>
              </a:spcAft>
              <a:defRPr sz="2800" b="1">
                <a:solidFill>
                  <a:schemeClr val="bg1"/>
                </a:solidFill>
                <a:latin typeface="Arial" charset="0"/>
              </a:defRPr>
            </a:lvl7pPr>
            <a:lvl8pPr marL="1371600" algn="l" rtl="0" eaLnBrk="0" fontAlgn="base" hangingPunct="0">
              <a:spcBef>
                <a:spcPct val="0"/>
              </a:spcBef>
              <a:spcAft>
                <a:spcPct val="0"/>
              </a:spcAft>
              <a:defRPr sz="2800" b="1">
                <a:solidFill>
                  <a:schemeClr val="bg1"/>
                </a:solidFill>
                <a:latin typeface="Arial" charset="0"/>
              </a:defRPr>
            </a:lvl8pPr>
            <a:lvl9pPr marL="1828800" algn="l" rtl="0" eaLnBrk="0" fontAlgn="base" hangingPunct="0">
              <a:spcBef>
                <a:spcPct val="0"/>
              </a:spcBef>
              <a:spcAft>
                <a:spcPct val="0"/>
              </a:spcAft>
              <a:defRPr sz="2800" b="1">
                <a:solidFill>
                  <a:schemeClr val="bg1"/>
                </a:solidFill>
                <a:latin typeface="Arial" charset="0"/>
              </a:defRPr>
            </a:lvl9pPr>
          </a:lstStyle>
          <a:p>
            <a:r>
              <a:rPr lang="en-US" smtClean="0"/>
              <a:t>Click to edit Master title style</a:t>
            </a:r>
            <a:endParaRPr lang="en-US" dirty="0"/>
          </a:p>
        </p:txBody>
      </p:sp>
      <p:sp>
        <p:nvSpPr>
          <p:cNvPr id="5" name="Picture Placeholder 2"/>
          <p:cNvSpPr>
            <a:spLocks noGrp="1"/>
          </p:cNvSpPr>
          <p:nvPr>
            <p:ph type="pic" idx="1"/>
          </p:nvPr>
        </p:nvSpPr>
        <p:spPr>
          <a:xfrm>
            <a:off x="1828800" y="1333500"/>
            <a:ext cx="5448300" cy="3924300"/>
          </a:xfrm>
          <a:ln w="63500" cmpd="sng">
            <a:solidFill>
              <a:schemeClr val="bg2">
                <a:lumMod val="20000"/>
                <a:lumOff val="80000"/>
              </a:schemeClr>
            </a:solidFill>
          </a:ln>
        </p:spPr>
        <p:txBody>
          <a:bodyPr/>
          <a:lstStyle>
            <a:lvl1pPr marL="0" indent="0">
              <a:buNone/>
              <a:defRPr sz="1400" b="0">
                <a:solidFill>
                  <a:srgbClr val="9FA1A4"/>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6" name="Text Placeholder 3"/>
          <p:cNvSpPr>
            <a:spLocks noGrp="1"/>
          </p:cNvSpPr>
          <p:nvPr>
            <p:ph type="body" sz="half" idx="2"/>
          </p:nvPr>
        </p:nvSpPr>
        <p:spPr>
          <a:xfrm>
            <a:off x="1828800" y="5897563"/>
            <a:ext cx="5486400" cy="500062"/>
          </a:xfrm>
        </p:spPr>
        <p:txBody>
          <a:bodyPr/>
          <a:lstStyle>
            <a:lvl1pPr marL="0" indent="0">
              <a:buNone/>
              <a:defRPr sz="1000" b="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658679859"/>
      </p:ext>
    </p:extLst>
  </p:cSld>
  <p:clrMapOvr>
    <a:masterClrMapping/>
  </p:clrMapOvr>
  <p:transition advTm="10000"/>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3FA293D3-B00B-4412-86E7-51C6D7BEA339}" type="slidenum">
              <a:rPr lang="en-US"/>
              <a:pPr/>
              <a:t>‹#›</a:t>
            </a:fld>
            <a:endParaRPr lang="en-US" dirty="0"/>
          </a:p>
        </p:txBody>
      </p:sp>
    </p:spTree>
    <p:extLst>
      <p:ext uri="{BB962C8B-B14F-4D97-AF65-F5344CB8AC3E}">
        <p14:creationId xmlns:p14="http://schemas.microsoft.com/office/powerpoint/2010/main" val="259761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bwMode="auto">
          <a:xfrm flipV="1">
            <a:off x="0" y="76200"/>
            <a:ext cx="7315200" cy="914400"/>
          </a:xfrm>
          <a:prstGeom prst="rect">
            <a:avLst/>
          </a:prstGeom>
          <a:solidFill>
            <a:srgbClr val="F8971D"/>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1027" name="Rectangle 3"/>
          <p:cNvSpPr>
            <a:spLocks noGrp="1" noChangeArrowheads="1"/>
          </p:cNvSpPr>
          <p:nvPr>
            <p:ph type="title"/>
          </p:nvPr>
        </p:nvSpPr>
        <p:spPr bwMode="auto">
          <a:xfrm>
            <a:off x="609600" y="228600"/>
            <a:ext cx="60198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a:t>
            </a:r>
          </a:p>
        </p:txBody>
      </p:sp>
      <p:sp>
        <p:nvSpPr>
          <p:cNvPr id="1028" name="Rectangle 4"/>
          <p:cNvSpPr>
            <a:spLocks noGrp="1" noChangeArrowheads="1"/>
          </p:cNvSpPr>
          <p:nvPr>
            <p:ph type="body" idx="1"/>
          </p:nvPr>
        </p:nvSpPr>
        <p:spPr bwMode="auto">
          <a:xfrm>
            <a:off x="457200" y="1600200"/>
            <a:ext cx="76200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pic>
        <p:nvPicPr>
          <p:cNvPr id="3" name="Picture 2" descr="CSH_Color_tag.jpg"/>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7315200" y="6019800"/>
            <a:ext cx="1269570" cy="542787"/>
          </a:xfrm>
          <a:prstGeom prst="rect">
            <a:avLst/>
          </a:prstGeom>
        </p:spPr>
      </p:pic>
      <p:sp>
        <p:nvSpPr>
          <p:cNvPr id="6" name="Slide Number Placeholder 5"/>
          <p:cNvSpPr>
            <a:spLocks noGrp="1"/>
          </p:cNvSpPr>
          <p:nvPr>
            <p:ph type="sldNum" sz="quarter" idx="4"/>
          </p:nvPr>
        </p:nvSpPr>
        <p:spPr>
          <a:xfrm>
            <a:off x="609600" y="6248400"/>
            <a:ext cx="2667000" cy="365125"/>
          </a:xfrm>
          <a:prstGeom prst="rect">
            <a:avLst/>
          </a:prstGeom>
        </p:spPr>
        <p:txBody>
          <a:bodyPr vert="horz" lIns="91440" tIns="45720" rIns="91440" bIns="45720" rtlCol="0" anchor="ctr"/>
          <a:lstStyle>
            <a:lvl1pPr algn="l">
              <a:defRPr sz="1000" b="0" i="1">
                <a:solidFill>
                  <a:srgbClr val="9FA1A4"/>
                </a:solidFill>
                <a:latin typeface="Century Schoolbook"/>
                <a:cs typeface="Century Schoolbook"/>
              </a:defRPr>
            </a:lvl1pPr>
          </a:lstStyle>
          <a:p>
            <a:fld id="{E2B764D5-3AB2-694F-8B89-2C77F41AEE37}" type="slidenum">
              <a:rPr lang="en-US" smtClean="0"/>
              <a:pPr/>
              <a:t>‹#›</a:t>
            </a:fld>
            <a:endParaRPr lang="en-US" dirty="0"/>
          </a:p>
        </p:txBody>
      </p:sp>
      <p:sp>
        <p:nvSpPr>
          <p:cNvPr id="41" name="Rectangle 40"/>
          <p:cNvSpPr/>
          <p:nvPr userDrawn="1"/>
        </p:nvSpPr>
        <p:spPr bwMode="auto">
          <a:xfrm flipV="1">
            <a:off x="6934200" y="0"/>
            <a:ext cx="2209800" cy="838200"/>
          </a:xfrm>
          <a:prstGeom prst="rect">
            <a:avLst/>
          </a:prstGeom>
          <a:solidFill>
            <a:srgbClr val="0081C6">
              <a:alpha val="82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44" name="Rectangle 43"/>
          <p:cNvSpPr/>
          <p:nvPr userDrawn="1"/>
        </p:nvSpPr>
        <p:spPr bwMode="auto">
          <a:xfrm flipV="1">
            <a:off x="5715000" y="6705600"/>
            <a:ext cx="3429000" cy="152400"/>
          </a:xfrm>
          <a:prstGeom prst="rect">
            <a:avLst/>
          </a:prstGeom>
          <a:solidFill>
            <a:srgbClr val="8DC63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43" name="Rectangle 42"/>
          <p:cNvSpPr/>
          <p:nvPr userDrawn="1"/>
        </p:nvSpPr>
        <p:spPr bwMode="auto">
          <a:xfrm flipV="1">
            <a:off x="0" y="6629400"/>
            <a:ext cx="6096000" cy="152400"/>
          </a:xfrm>
          <a:prstGeom prst="rect">
            <a:avLst/>
          </a:prstGeom>
          <a:solidFill>
            <a:srgbClr val="9FA1A4">
              <a:alpha val="48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45" name="Rectangle 44"/>
          <p:cNvSpPr/>
          <p:nvPr userDrawn="1"/>
        </p:nvSpPr>
        <p:spPr bwMode="auto">
          <a:xfrm flipV="1">
            <a:off x="0" y="838200"/>
            <a:ext cx="6934200" cy="76200"/>
          </a:xfrm>
          <a:prstGeom prst="rect">
            <a:avLst/>
          </a:prstGeom>
          <a:solidFill>
            <a:schemeClr val="bg1">
              <a:alpha val="2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60" r:id="rId5"/>
    <p:sldLayoutId id="2147483661" r:id="rId6"/>
  </p:sldLayoutIdLst>
  <p:transition advTm="10000"/>
  <p:timing>
    <p:tnLst>
      <p:par>
        <p:cTn id="1" dur="indefinite" restart="never" nodeType="tmRoot"/>
      </p:par>
    </p:tnLst>
  </p:timing>
  <p:txStyles>
    <p:titleStyle>
      <a:lvl1pPr marL="460375" indent="-460375" algn="l" rtl="0" eaLnBrk="0" fontAlgn="base" hangingPunct="0">
        <a:spcBef>
          <a:spcPct val="0"/>
        </a:spcBef>
        <a:spcAft>
          <a:spcPct val="0"/>
        </a:spcAft>
        <a:defRPr sz="2800" b="0" baseline="0">
          <a:solidFill>
            <a:schemeClr val="bg1"/>
          </a:solidFill>
          <a:latin typeface="Century Schoolbook"/>
          <a:ea typeface="+mj-ea"/>
          <a:cs typeface="Century Schoolbook"/>
        </a:defRPr>
      </a:lvl1pPr>
      <a:lvl2pPr algn="l" rtl="0" eaLnBrk="0" fontAlgn="base" hangingPunct="0">
        <a:spcBef>
          <a:spcPct val="0"/>
        </a:spcBef>
        <a:spcAft>
          <a:spcPct val="0"/>
        </a:spcAft>
        <a:defRPr sz="2800" b="1">
          <a:solidFill>
            <a:schemeClr val="bg1"/>
          </a:solidFill>
          <a:latin typeface="Arial" charset="0"/>
        </a:defRPr>
      </a:lvl2pPr>
      <a:lvl3pPr algn="l" rtl="0" eaLnBrk="0" fontAlgn="base" hangingPunct="0">
        <a:spcBef>
          <a:spcPct val="0"/>
        </a:spcBef>
        <a:spcAft>
          <a:spcPct val="0"/>
        </a:spcAft>
        <a:defRPr sz="2800" b="1">
          <a:solidFill>
            <a:schemeClr val="bg1"/>
          </a:solidFill>
          <a:latin typeface="Arial" charset="0"/>
        </a:defRPr>
      </a:lvl3pPr>
      <a:lvl4pPr algn="l" rtl="0" eaLnBrk="0" fontAlgn="base" hangingPunct="0">
        <a:spcBef>
          <a:spcPct val="0"/>
        </a:spcBef>
        <a:spcAft>
          <a:spcPct val="0"/>
        </a:spcAft>
        <a:defRPr sz="2800" b="1">
          <a:solidFill>
            <a:schemeClr val="bg1"/>
          </a:solidFill>
          <a:latin typeface="Arial" charset="0"/>
        </a:defRPr>
      </a:lvl4pPr>
      <a:lvl5pPr algn="l" rtl="0" eaLnBrk="0" fontAlgn="base" hangingPunct="0">
        <a:spcBef>
          <a:spcPct val="0"/>
        </a:spcBef>
        <a:spcAft>
          <a:spcPct val="0"/>
        </a:spcAft>
        <a:defRPr sz="2800" b="1">
          <a:solidFill>
            <a:schemeClr val="bg1"/>
          </a:solidFill>
          <a:latin typeface="Arial" charset="0"/>
        </a:defRPr>
      </a:lvl5pPr>
      <a:lvl6pPr marL="457200" algn="l" rtl="0" eaLnBrk="0" fontAlgn="base" hangingPunct="0">
        <a:spcBef>
          <a:spcPct val="0"/>
        </a:spcBef>
        <a:spcAft>
          <a:spcPct val="0"/>
        </a:spcAft>
        <a:defRPr sz="2800" b="1">
          <a:solidFill>
            <a:schemeClr val="bg1"/>
          </a:solidFill>
          <a:latin typeface="Arial" charset="0"/>
        </a:defRPr>
      </a:lvl6pPr>
      <a:lvl7pPr marL="914400" algn="l" rtl="0" eaLnBrk="0" fontAlgn="base" hangingPunct="0">
        <a:spcBef>
          <a:spcPct val="0"/>
        </a:spcBef>
        <a:spcAft>
          <a:spcPct val="0"/>
        </a:spcAft>
        <a:defRPr sz="2800" b="1">
          <a:solidFill>
            <a:schemeClr val="bg1"/>
          </a:solidFill>
          <a:latin typeface="Arial" charset="0"/>
        </a:defRPr>
      </a:lvl7pPr>
      <a:lvl8pPr marL="1371600" algn="l" rtl="0" eaLnBrk="0" fontAlgn="base" hangingPunct="0">
        <a:spcBef>
          <a:spcPct val="0"/>
        </a:spcBef>
        <a:spcAft>
          <a:spcPct val="0"/>
        </a:spcAft>
        <a:defRPr sz="2800" b="1">
          <a:solidFill>
            <a:schemeClr val="bg1"/>
          </a:solidFill>
          <a:latin typeface="Arial" charset="0"/>
        </a:defRPr>
      </a:lvl8pPr>
      <a:lvl9pPr marL="1828800" algn="l" rtl="0" eaLnBrk="0" fontAlgn="base" hangingPunct="0">
        <a:spcBef>
          <a:spcPct val="0"/>
        </a:spcBef>
        <a:spcAft>
          <a:spcPct val="0"/>
        </a:spcAft>
        <a:defRPr sz="2800" b="1">
          <a:solidFill>
            <a:schemeClr val="bg1"/>
          </a:solidFill>
          <a:latin typeface="Arial" charset="0"/>
        </a:defRPr>
      </a:lvl9pPr>
    </p:titleStyle>
    <p:bodyStyle>
      <a:lvl1pPr marL="461963" indent="-342900" algn="l" rtl="0" eaLnBrk="0" fontAlgn="base" hangingPunct="0">
        <a:spcBef>
          <a:spcPct val="20000"/>
        </a:spcBef>
        <a:spcAft>
          <a:spcPct val="0"/>
        </a:spcAft>
        <a:buClr>
          <a:srgbClr val="9FA1A4"/>
        </a:buClr>
        <a:buSzPct val="100000"/>
        <a:buFont typeface="Wingdings" charset="2"/>
        <a:buChar char="§"/>
        <a:defRPr sz="1600" b="1" i="0">
          <a:solidFill>
            <a:srgbClr val="0081C6"/>
          </a:solidFill>
          <a:latin typeface="Century Schoolbook"/>
          <a:ea typeface="+mn-ea"/>
          <a:cs typeface="Century Schoolbook"/>
        </a:defRPr>
      </a:lvl1pPr>
      <a:lvl2pPr marL="736600" indent="-285750" algn="l" rtl="0" eaLnBrk="0" fontAlgn="base" hangingPunct="0">
        <a:spcBef>
          <a:spcPct val="20000"/>
        </a:spcBef>
        <a:spcAft>
          <a:spcPct val="0"/>
        </a:spcAft>
        <a:buClr>
          <a:srgbClr val="9FA1A4"/>
        </a:buClr>
        <a:buSzPct val="50000"/>
        <a:buFont typeface="Wingdings" charset="2"/>
        <a:buChar char=""/>
        <a:defRPr sz="1600" b="0" i="0">
          <a:solidFill>
            <a:srgbClr val="0081C6"/>
          </a:solidFill>
          <a:latin typeface="Century Schoolbook"/>
          <a:cs typeface="Century Schoolbook"/>
        </a:defRPr>
      </a:lvl2pPr>
      <a:lvl3pPr marL="1143000" indent="-228600" algn="l" rtl="0" eaLnBrk="0" fontAlgn="base" hangingPunct="0">
        <a:spcBef>
          <a:spcPct val="20000"/>
        </a:spcBef>
        <a:spcAft>
          <a:spcPct val="0"/>
        </a:spcAft>
        <a:buClr>
          <a:schemeClr val="bg2">
            <a:lumMod val="40000"/>
            <a:lumOff val="60000"/>
          </a:schemeClr>
        </a:buClr>
        <a:buFont typeface="Wingdings" charset="2"/>
        <a:buChar char="§"/>
        <a:defRPr sz="1600" b="0" i="0">
          <a:solidFill>
            <a:srgbClr val="0081C6"/>
          </a:solidFill>
          <a:latin typeface="Century Schoolbook"/>
          <a:cs typeface="Century Schoolbook"/>
        </a:defRPr>
      </a:lvl3pPr>
      <a:lvl4pPr marL="1600200" indent="-228600" algn="l" rtl="0" eaLnBrk="0" fontAlgn="base" hangingPunct="0">
        <a:spcBef>
          <a:spcPct val="20000"/>
        </a:spcBef>
        <a:spcAft>
          <a:spcPct val="0"/>
        </a:spcAft>
        <a:buClr>
          <a:schemeClr val="bg2">
            <a:lumMod val="20000"/>
            <a:lumOff val="80000"/>
          </a:schemeClr>
        </a:buClr>
        <a:buFont typeface="Wingdings" charset="2"/>
        <a:buChar char="§"/>
        <a:defRPr sz="1600" b="0" i="0">
          <a:solidFill>
            <a:srgbClr val="0081C6"/>
          </a:solidFill>
          <a:latin typeface="Century Schoolbook"/>
          <a:cs typeface="Century Schoolbook"/>
        </a:defRPr>
      </a:lvl4pPr>
      <a:lvl5pPr marL="2114550" indent="-285750" algn="l" rtl="0" eaLnBrk="0" fontAlgn="base" hangingPunct="0">
        <a:spcBef>
          <a:spcPct val="20000"/>
        </a:spcBef>
        <a:spcAft>
          <a:spcPct val="0"/>
        </a:spcAft>
        <a:buClr>
          <a:srgbClr val="9FA1A4"/>
        </a:buClr>
        <a:buFont typeface="Wingdings" charset="2"/>
        <a:buChar char="§"/>
        <a:defRPr sz="1600" b="1" i="0">
          <a:solidFill>
            <a:schemeClr val="tx1"/>
          </a:solidFill>
          <a:latin typeface="Century Schoolbook"/>
          <a:cs typeface="Century Schoolbook"/>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hyperlink" Target="mailto:Kelly.opot@csh.or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Housing as a Platform</a:t>
            </a:r>
            <a:endParaRPr lang="en-US" dirty="0"/>
          </a:p>
        </p:txBody>
      </p:sp>
      <p:sp>
        <p:nvSpPr>
          <p:cNvPr id="3" name="Subtitle 2"/>
          <p:cNvSpPr>
            <a:spLocks noGrp="1"/>
          </p:cNvSpPr>
          <p:nvPr>
            <p:ph type="subTitle" sz="quarter" idx="1"/>
          </p:nvPr>
        </p:nvSpPr>
        <p:spPr/>
        <p:txBody>
          <a:bodyPr/>
          <a:lstStyle/>
          <a:p>
            <a:r>
              <a:rPr lang="en-US" dirty="0" smtClean="0"/>
              <a:t>How Supportive Housing Addresses Complex Needs</a:t>
            </a:r>
            <a:endParaRPr lang="en-US" dirty="0"/>
          </a:p>
        </p:txBody>
      </p:sp>
      <p:sp>
        <p:nvSpPr>
          <p:cNvPr id="4" name="TextBox 3"/>
          <p:cNvSpPr txBox="1"/>
          <p:nvPr/>
        </p:nvSpPr>
        <p:spPr>
          <a:xfrm>
            <a:off x="142361" y="5324875"/>
            <a:ext cx="5174300" cy="584775"/>
          </a:xfrm>
          <a:prstGeom prst="rect">
            <a:avLst/>
          </a:prstGeom>
          <a:noFill/>
        </p:spPr>
        <p:txBody>
          <a:bodyPr wrap="square" rtlCol="0">
            <a:spAutoFit/>
          </a:bodyPr>
          <a:lstStyle/>
          <a:p>
            <a:pPr algn="l"/>
            <a:r>
              <a:rPr lang="en-US" sz="1600" kern="1200" dirty="0" smtClean="0">
                <a:solidFill>
                  <a:srgbClr val="000000"/>
                </a:solidFill>
                <a:latin typeface="Century Schoolbook" panose="02040604050505020304" pitchFamily="18" charset="0"/>
              </a:rPr>
              <a:t>August 1, 2016</a:t>
            </a:r>
          </a:p>
          <a:p>
            <a:pPr algn="l"/>
            <a:endParaRPr lang="en-US" sz="1600" kern="1200" dirty="0">
              <a:solidFill>
                <a:srgbClr val="000000"/>
              </a:solidFill>
              <a:latin typeface="Century Schoolbook" panose="02040604050505020304" pitchFamily="18" charset="0"/>
            </a:endParaRPr>
          </a:p>
        </p:txBody>
      </p:sp>
    </p:spTree>
    <p:extLst>
      <p:ext uri="{BB962C8B-B14F-4D97-AF65-F5344CB8AC3E}">
        <p14:creationId xmlns:p14="http://schemas.microsoft.com/office/powerpoint/2010/main" val="846000246"/>
      </p:ext>
    </p:extLst>
  </p:cSld>
  <p:clrMapOvr>
    <a:masterClrMapping/>
  </p:clrMapOvr>
  <p:transition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CSH</a:t>
            </a:r>
            <a:endParaRPr lang="en-US" dirty="0"/>
          </a:p>
        </p:txBody>
      </p:sp>
      <p:graphicFrame>
        <p:nvGraphicFramePr>
          <p:cNvPr id="5" name="Content Placeholder 4"/>
          <p:cNvGraphicFramePr>
            <a:graphicFrameLocks noGrp="1"/>
          </p:cNvGraphicFramePr>
          <p:nvPr>
            <p:ph idx="1"/>
            <p:extLst/>
          </p:nvPr>
        </p:nvGraphicFramePr>
        <p:xfrm>
          <a:off x="549340" y="2247900"/>
          <a:ext cx="8166100" cy="35814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Content Placeholder 2"/>
          <p:cNvSpPr txBox="1">
            <a:spLocks/>
          </p:cNvSpPr>
          <p:nvPr/>
        </p:nvSpPr>
        <p:spPr bwMode="auto">
          <a:xfrm>
            <a:off x="584200" y="1371600"/>
            <a:ext cx="8369300" cy="54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461963" indent="-342900" algn="l" rtl="0" eaLnBrk="0" fontAlgn="base" hangingPunct="0">
              <a:spcBef>
                <a:spcPct val="20000"/>
              </a:spcBef>
              <a:spcAft>
                <a:spcPct val="0"/>
              </a:spcAft>
              <a:buClr>
                <a:srgbClr val="9FA1A4"/>
              </a:buClr>
              <a:buSzPct val="100000"/>
              <a:buFont typeface="Wingdings" charset="2"/>
              <a:buChar char="§"/>
              <a:defRPr sz="1600" b="1" i="0">
                <a:solidFill>
                  <a:srgbClr val="0081C6"/>
                </a:solidFill>
                <a:latin typeface="Century Schoolbook"/>
                <a:ea typeface="+mn-ea"/>
                <a:cs typeface="Century Schoolbook"/>
              </a:defRPr>
            </a:lvl1pPr>
            <a:lvl2pPr marL="736600" indent="-285750" algn="l" rtl="0" eaLnBrk="0" fontAlgn="base" hangingPunct="0">
              <a:spcBef>
                <a:spcPct val="20000"/>
              </a:spcBef>
              <a:spcAft>
                <a:spcPct val="0"/>
              </a:spcAft>
              <a:buClr>
                <a:srgbClr val="9FA1A4"/>
              </a:buClr>
              <a:buSzPct val="50000"/>
              <a:buFont typeface="Wingdings" charset="2"/>
              <a:buChar char=""/>
              <a:defRPr sz="1600" b="0" i="0">
                <a:solidFill>
                  <a:srgbClr val="0081C6"/>
                </a:solidFill>
                <a:latin typeface="Century Schoolbook"/>
                <a:cs typeface="Century Schoolbook"/>
              </a:defRPr>
            </a:lvl2pPr>
            <a:lvl3pPr marL="1143000" indent="-228600" algn="l" rtl="0" eaLnBrk="0" fontAlgn="base" hangingPunct="0">
              <a:spcBef>
                <a:spcPct val="20000"/>
              </a:spcBef>
              <a:spcAft>
                <a:spcPct val="0"/>
              </a:spcAft>
              <a:buClr>
                <a:schemeClr val="bg2">
                  <a:lumMod val="40000"/>
                  <a:lumOff val="60000"/>
                </a:schemeClr>
              </a:buClr>
              <a:buFont typeface="Wingdings" charset="2"/>
              <a:buChar char="§"/>
              <a:defRPr sz="1600" b="0" i="0">
                <a:solidFill>
                  <a:srgbClr val="0081C6"/>
                </a:solidFill>
                <a:latin typeface="Century Schoolbook"/>
                <a:cs typeface="Century Schoolbook"/>
              </a:defRPr>
            </a:lvl3pPr>
            <a:lvl4pPr marL="1600200" indent="-228600" algn="l" rtl="0" eaLnBrk="0" fontAlgn="base" hangingPunct="0">
              <a:spcBef>
                <a:spcPct val="20000"/>
              </a:spcBef>
              <a:spcAft>
                <a:spcPct val="0"/>
              </a:spcAft>
              <a:buClr>
                <a:schemeClr val="bg2">
                  <a:lumMod val="20000"/>
                  <a:lumOff val="80000"/>
                </a:schemeClr>
              </a:buClr>
              <a:buFont typeface="Wingdings" charset="2"/>
              <a:buChar char="§"/>
              <a:defRPr sz="1600" b="0" i="0">
                <a:solidFill>
                  <a:srgbClr val="0081C6"/>
                </a:solidFill>
                <a:latin typeface="Century Schoolbook"/>
                <a:cs typeface="Century Schoolbook"/>
              </a:defRPr>
            </a:lvl4pPr>
            <a:lvl5pPr marL="2114550" indent="-285750" algn="l" rtl="0" eaLnBrk="0" fontAlgn="base" hangingPunct="0">
              <a:spcBef>
                <a:spcPct val="20000"/>
              </a:spcBef>
              <a:spcAft>
                <a:spcPct val="0"/>
              </a:spcAft>
              <a:buClr>
                <a:srgbClr val="9FA1A4"/>
              </a:buClr>
              <a:buFont typeface="Wingdings" charset="2"/>
              <a:buChar char="§"/>
              <a:defRPr sz="1600" b="0" i="0">
                <a:solidFill>
                  <a:srgbClr val="0081C6"/>
                </a:solidFill>
                <a:latin typeface="Century Schoolbook"/>
                <a:cs typeface="Century Schoolbook"/>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a:lstStyle>
          <a:p>
            <a:pPr marL="119063" indent="0">
              <a:buFont typeface="Wingdings" charset="2"/>
              <a:buNone/>
            </a:pPr>
            <a:r>
              <a:rPr lang="en-US" sz="2400" dirty="0" smtClean="0"/>
              <a:t>Advancing housing solutions that:</a:t>
            </a:r>
          </a:p>
          <a:p>
            <a:pPr marL="119063" indent="0">
              <a:buFont typeface="Wingdings" charset="2"/>
              <a:buNone/>
            </a:pPr>
            <a:endParaRPr lang="en-US" sz="2400" dirty="0"/>
          </a:p>
        </p:txBody>
      </p:sp>
    </p:spTree>
    <p:custDataLst>
      <p:tags r:id="rId1"/>
    </p:custDataLst>
    <p:extLst>
      <p:ext uri="{BB962C8B-B14F-4D97-AF65-F5344CB8AC3E}">
        <p14:creationId xmlns:p14="http://schemas.microsoft.com/office/powerpoint/2010/main" val="2583018717"/>
      </p:ext>
    </p:extLst>
  </p:cSld>
  <p:clrMapOvr>
    <a:masterClrMapping/>
  </p:clrMapOvr>
  <p:transition advTm="10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CSH Frequent User Initiative Timeline and Outcomes</a:t>
            </a:r>
            <a:endParaRPr lang="en-US" dirty="0"/>
          </a:p>
        </p:txBody>
      </p:sp>
      <p:cxnSp>
        <p:nvCxnSpPr>
          <p:cNvPr id="6" name="Straight Connector 5"/>
          <p:cNvCxnSpPr/>
          <p:nvPr/>
        </p:nvCxnSpPr>
        <p:spPr bwMode="auto">
          <a:xfrm>
            <a:off x="228600" y="3200400"/>
            <a:ext cx="8686800" cy="0"/>
          </a:xfrm>
          <a:prstGeom prst="line">
            <a:avLst/>
          </a:prstGeom>
          <a:solidFill>
            <a:schemeClr val="accent1"/>
          </a:solidFill>
          <a:ln w="190500" cap="flat" cmpd="tri" algn="ctr">
            <a:solidFill>
              <a:schemeClr val="accent1"/>
            </a:solidFill>
            <a:prstDash val="solid"/>
            <a:round/>
            <a:headEnd type="none" w="med" len="med"/>
            <a:tailEnd type="none" w="med" len="med"/>
          </a:ln>
          <a:effectLst/>
        </p:spPr>
      </p:cxnSp>
      <p:cxnSp>
        <p:nvCxnSpPr>
          <p:cNvPr id="16" name="Straight Connector 15"/>
          <p:cNvCxnSpPr/>
          <p:nvPr/>
        </p:nvCxnSpPr>
        <p:spPr bwMode="auto">
          <a:xfrm>
            <a:off x="5029200" y="2971800"/>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cxnSp>
        <p:nvCxnSpPr>
          <p:cNvPr id="17" name="Straight Connector 16"/>
          <p:cNvCxnSpPr/>
          <p:nvPr/>
        </p:nvCxnSpPr>
        <p:spPr bwMode="auto">
          <a:xfrm>
            <a:off x="8349345" y="2960915"/>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sp>
        <p:nvSpPr>
          <p:cNvPr id="18" name="TextBox 17"/>
          <p:cNvSpPr txBox="1"/>
          <p:nvPr/>
        </p:nvSpPr>
        <p:spPr>
          <a:xfrm>
            <a:off x="228600" y="1533042"/>
            <a:ext cx="903514" cy="1384995"/>
          </a:xfrm>
          <a:prstGeom prst="rect">
            <a:avLst/>
          </a:prstGeom>
          <a:noFill/>
        </p:spPr>
        <p:txBody>
          <a:bodyPr wrap="square" rtlCol="0">
            <a:spAutoFit/>
          </a:bodyPr>
          <a:lstStyle/>
          <a:p>
            <a:pPr algn="ctr"/>
            <a:r>
              <a:rPr lang="en-US" sz="1200" dirty="0" smtClean="0">
                <a:solidFill>
                  <a:srgbClr val="000000"/>
                </a:solidFill>
                <a:latin typeface="Century Schoolbook" panose="02040604050505020304" pitchFamily="18" charset="0"/>
              </a:rPr>
              <a:t>1. CSH’s Frequent Users of Health Systems Initiative</a:t>
            </a:r>
          </a:p>
          <a:p>
            <a:pPr algn="ctr"/>
            <a:r>
              <a:rPr lang="en-US" sz="1200" dirty="0" smtClean="0">
                <a:solidFill>
                  <a:srgbClr val="000000"/>
                </a:solidFill>
                <a:latin typeface="Century Schoolbook" panose="02040604050505020304" pitchFamily="18" charset="0"/>
              </a:rPr>
              <a:t>in CA</a:t>
            </a:r>
            <a:endParaRPr lang="en-US" sz="1200" dirty="0">
              <a:solidFill>
                <a:srgbClr val="000000"/>
              </a:solidFill>
              <a:latin typeface="Century Schoolbook" panose="02040604050505020304" pitchFamily="18" charset="0"/>
            </a:endParaRPr>
          </a:p>
        </p:txBody>
      </p:sp>
      <p:sp>
        <p:nvSpPr>
          <p:cNvPr id="19" name="TextBox 18"/>
          <p:cNvSpPr txBox="1"/>
          <p:nvPr/>
        </p:nvSpPr>
        <p:spPr>
          <a:xfrm>
            <a:off x="381000" y="3439886"/>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2004</a:t>
            </a:r>
            <a:endParaRPr lang="en-US" sz="1400" dirty="0">
              <a:solidFill>
                <a:srgbClr val="0081C6"/>
              </a:solidFill>
              <a:latin typeface="Century Schoolbook" panose="02040604050505020304" pitchFamily="18" charset="0"/>
            </a:endParaRPr>
          </a:p>
        </p:txBody>
      </p:sp>
      <p:sp>
        <p:nvSpPr>
          <p:cNvPr id="21" name="TextBox 20"/>
          <p:cNvSpPr txBox="1"/>
          <p:nvPr/>
        </p:nvSpPr>
        <p:spPr>
          <a:xfrm>
            <a:off x="1828800" y="3439886"/>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2007</a:t>
            </a:r>
            <a:endParaRPr lang="en-US" sz="1400" dirty="0">
              <a:solidFill>
                <a:srgbClr val="0081C6"/>
              </a:solidFill>
              <a:latin typeface="Century Schoolbook" panose="02040604050505020304" pitchFamily="18" charset="0"/>
            </a:endParaRPr>
          </a:p>
        </p:txBody>
      </p:sp>
      <p:sp>
        <p:nvSpPr>
          <p:cNvPr id="22" name="TextBox 21"/>
          <p:cNvSpPr txBox="1"/>
          <p:nvPr/>
        </p:nvSpPr>
        <p:spPr>
          <a:xfrm>
            <a:off x="1143000" y="3429000"/>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2006</a:t>
            </a:r>
            <a:endParaRPr lang="en-US" sz="1400" dirty="0">
              <a:solidFill>
                <a:srgbClr val="0081C6"/>
              </a:solidFill>
              <a:latin typeface="Century Schoolbook" panose="02040604050505020304" pitchFamily="18" charset="0"/>
            </a:endParaRPr>
          </a:p>
        </p:txBody>
      </p:sp>
      <p:sp>
        <p:nvSpPr>
          <p:cNvPr id="23" name="TextBox 22"/>
          <p:cNvSpPr txBox="1"/>
          <p:nvPr/>
        </p:nvSpPr>
        <p:spPr>
          <a:xfrm>
            <a:off x="2514600" y="3415139"/>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2008</a:t>
            </a:r>
            <a:endParaRPr lang="en-US" sz="1400" dirty="0">
              <a:solidFill>
                <a:srgbClr val="0081C6"/>
              </a:solidFill>
              <a:latin typeface="Century Schoolbook" panose="02040604050505020304" pitchFamily="18" charset="0"/>
            </a:endParaRPr>
          </a:p>
        </p:txBody>
      </p:sp>
      <p:sp>
        <p:nvSpPr>
          <p:cNvPr id="24" name="TextBox 23"/>
          <p:cNvSpPr txBox="1"/>
          <p:nvPr/>
        </p:nvSpPr>
        <p:spPr>
          <a:xfrm>
            <a:off x="4724400" y="3450773"/>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2011</a:t>
            </a:r>
            <a:endParaRPr lang="en-US" sz="1400" dirty="0">
              <a:solidFill>
                <a:srgbClr val="0081C6"/>
              </a:solidFill>
              <a:latin typeface="Century Schoolbook" panose="02040604050505020304" pitchFamily="18" charset="0"/>
            </a:endParaRPr>
          </a:p>
        </p:txBody>
      </p:sp>
      <p:sp>
        <p:nvSpPr>
          <p:cNvPr id="25" name="TextBox 24"/>
          <p:cNvSpPr txBox="1"/>
          <p:nvPr/>
        </p:nvSpPr>
        <p:spPr>
          <a:xfrm>
            <a:off x="3287486" y="3429000"/>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2009</a:t>
            </a:r>
            <a:endParaRPr lang="en-US" sz="1400" dirty="0">
              <a:solidFill>
                <a:srgbClr val="0081C6"/>
              </a:solidFill>
              <a:latin typeface="Century Schoolbook" panose="02040604050505020304" pitchFamily="18" charset="0"/>
            </a:endParaRPr>
          </a:p>
        </p:txBody>
      </p:sp>
      <p:sp>
        <p:nvSpPr>
          <p:cNvPr id="26" name="TextBox 25"/>
          <p:cNvSpPr txBox="1"/>
          <p:nvPr/>
        </p:nvSpPr>
        <p:spPr>
          <a:xfrm>
            <a:off x="3962400" y="3429000"/>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2010</a:t>
            </a:r>
            <a:endParaRPr lang="en-US" sz="1400" dirty="0">
              <a:solidFill>
                <a:srgbClr val="0081C6"/>
              </a:solidFill>
              <a:latin typeface="Century Schoolbook" panose="02040604050505020304" pitchFamily="18" charset="0"/>
            </a:endParaRPr>
          </a:p>
        </p:txBody>
      </p:sp>
      <p:sp>
        <p:nvSpPr>
          <p:cNvPr id="27" name="TextBox 26"/>
          <p:cNvSpPr txBox="1"/>
          <p:nvPr/>
        </p:nvSpPr>
        <p:spPr>
          <a:xfrm>
            <a:off x="8044545" y="3450771"/>
            <a:ext cx="990600" cy="523220"/>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2015-2017</a:t>
            </a:r>
            <a:endParaRPr lang="en-US" sz="1400" dirty="0">
              <a:solidFill>
                <a:srgbClr val="0081C6"/>
              </a:solidFill>
              <a:latin typeface="Century Schoolbook" panose="02040604050505020304" pitchFamily="18" charset="0"/>
            </a:endParaRPr>
          </a:p>
        </p:txBody>
      </p:sp>
      <p:sp>
        <p:nvSpPr>
          <p:cNvPr id="28" name="TextBox 27"/>
          <p:cNvSpPr txBox="1"/>
          <p:nvPr/>
        </p:nvSpPr>
        <p:spPr>
          <a:xfrm>
            <a:off x="990600" y="1749700"/>
            <a:ext cx="903514" cy="1200329"/>
          </a:xfrm>
          <a:prstGeom prst="rect">
            <a:avLst/>
          </a:prstGeom>
          <a:noFill/>
        </p:spPr>
        <p:txBody>
          <a:bodyPr wrap="square" rtlCol="0">
            <a:spAutoFit/>
          </a:bodyPr>
          <a:lstStyle/>
          <a:p>
            <a:pPr algn="ctr"/>
            <a:r>
              <a:rPr lang="en-US" sz="1200" dirty="0" smtClean="0">
                <a:solidFill>
                  <a:srgbClr val="000000"/>
                </a:solidFill>
                <a:latin typeface="Century Schoolbook" panose="02040604050505020304" pitchFamily="18" charset="0"/>
              </a:rPr>
              <a:t>2. NYC </a:t>
            </a:r>
          </a:p>
          <a:p>
            <a:pPr algn="ctr"/>
            <a:r>
              <a:rPr lang="en-US" sz="1200" dirty="0" smtClean="0">
                <a:solidFill>
                  <a:srgbClr val="000000"/>
                </a:solidFill>
                <a:latin typeface="Century Schoolbook" panose="02040604050505020304" pitchFamily="18" charset="0"/>
              </a:rPr>
              <a:t>FUSE: Frequent users of shelter and jail</a:t>
            </a:r>
            <a:endParaRPr lang="en-US" sz="1200" dirty="0">
              <a:solidFill>
                <a:srgbClr val="000000"/>
              </a:solidFill>
              <a:latin typeface="Century Schoolbook" panose="02040604050505020304" pitchFamily="18" charset="0"/>
            </a:endParaRPr>
          </a:p>
        </p:txBody>
      </p:sp>
      <p:cxnSp>
        <p:nvCxnSpPr>
          <p:cNvPr id="30" name="Straight Connector 29"/>
          <p:cNvCxnSpPr/>
          <p:nvPr/>
        </p:nvCxnSpPr>
        <p:spPr bwMode="auto">
          <a:xfrm>
            <a:off x="5867400" y="2950029"/>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cxnSp>
        <p:nvCxnSpPr>
          <p:cNvPr id="31" name="Straight Connector 30"/>
          <p:cNvCxnSpPr/>
          <p:nvPr/>
        </p:nvCxnSpPr>
        <p:spPr bwMode="auto">
          <a:xfrm>
            <a:off x="6629400" y="2971800"/>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cxnSp>
        <p:nvCxnSpPr>
          <p:cNvPr id="32" name="Straight Connector 31"/>
          <p:cNvCxnSpPr/>
          <p:nvPr/>
        </p:nvCxnSpPr>
        <p:spPr bwMode="auto">
          <a:xfrm>
            <a:off x="7543800" y="2971800"/>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sp>
        <p:nvSpPr>
          <p:cNvPr id="34" name="TextBox 33"/>
          <p:cNvSpPr txBox="1"/>
          <p:nvPr/>
        </p:nvSpPr>
        <p:spPr>
          <a:xfrm>
            <a:off x="2012829" y="1891352"/>
            <a:ext cx="2362199" cy="830997"/>
          </a:xfrm>
          <a:prstGeom prst="rect">
            <a:avLst/>
          </a:prstGeom>
          <a:noFill/>
        </p:spPr>
        <p:txBody>
          <a:bodyPr wrap="square" rtlCol="0">
            <a:spAutoFit/>
          </a:bodyPr>
          <a:lstStyle/>
          <a:p>
            <a:pPr algn="ctr"/>
            <a:r>
              <a:rPr lang="en-US" sz="1200" dirty="0" smtClean="0">
                <a:solidFill>
                  <a:srgbClr val="000000"/>
                </a:solidFill>
                <a:latin typeface="Century Schoolbook" panose="02040604050505020304" pitchFamily="18" charset="0"/>
              </a:rPr>
              <a:t>3. Criminal justice FUSE </a:t>
            </a:r>
            <a:r>
              <a:rPr lang="en-US" sz="1200" dirty="0">
                <a:solidFill>
                  <a:srgbClr val="000000"/>
                </a:solidFill>
                <a:latin typeface="Century Schoolbook" panose="02040604050505020304" pitchFamily="18" charset="0"/>
              </a:rPr>
              <a:t>r</a:t>
            </a:r>
            <a:r>
              <a:rPr lang="en-US" sz="1200" dirty="0" smtClean="0">
                <a:solidFill>
                  <a:srgbClr val="000000"/>
                </a:solidFill>
                <a:latin typeface="Century Schoolbook" panose="02040604050505020304" pitchFamily="18" charset="0"/>
              </a:rPr>
              <a:t>eplication: Minneapolis, DC, RI, CT, Denver, Chicago</a:t>
            </a:r>
          </a:p>
          <a:p>
            <a:pPr algn="ctr"/>
            <a:endParaRPr lang="en-US" sz="1200" dirty="0">
              <a:solidFill>
                <a:srgbClr val="000000"/>
              </a:solidFill>
              <a:latin typeface="Century Schoolbook" panose="02040604050505020304" pitchFamily="18" charset="0"/>
            </a:endParaRPr>
          </a:p>
        </p:txBody>
      </p:sp>
      <p:sp>
        <p:nvSpPr>
          <p:cNvPr id="35" name="Right Brace 34"/>
          <p:cNvSpPr/>
          <p:nvPr/>
        </p:nvSpPr>
        <p:spPr bwMode="auto">
          <a:xfrm rot="16200000">
            <a:off x="2967278" y="1650104"/>
            <a:ext cx="466246" cy="2133603"/>
          </a:xfrm>
          <a:prstGeom prst="rightBrace">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36" name="TextBox 35"/>
          <p:cNvSpPr txBox="1"/>
          <p:nvPr/>
        </p:nvSpPr>
        <p:spPr>
          <a:xfrm>
            <a:off x="4457699" y="1586805"/>
            <a:ext cx="1142999" cy="1384995"/>
          </a:xfrm>
          <a:prstGeom prst="rect">
            <a:avLst/>
          </a:prstGeom>
          <a:noFill/>
        </p:spPr>
        <p:txBody>
          <a:bodyPr wrap="square" rtlCol="0">
            <a:spAutoFit/>
          </a:bodyPr>
          <a:lstStyle/>
          <a:p>
            <a:pPr algn="ctr"/>
            <a:r>
              <a:rPr lang="en-US" sz="1200" b="1" dirty="0" smtClean="0">
                <a:solidFill>
                  <a:srgbClr val="000000"/>
                </a:solidFill>
                <a:latin typeface="Century Schoolbook" panose="02040604050505020304" pitchFamily="18" charset="0"/>
              </a:rPr>
              <a:t>5. CSH Awarded Federal Social Innovation Fund Grant</a:t>
            </a:r>
          </a:p>
          <a:p>
            <a:pPr algn="ctr"/>
            <a:endParaRPr lang="en-US" sz="1200" b="1" dirty="0">
              <a:solidFill>
                <a:srgbClr val="000000"/>
              </a:solidFill>
              <a:latin typeface="Century Schoolbook" panose="02040604050505020304" pitchFamily="18" charset="0"/>
            </a:endParaRPr>
          </a:p>
        </p:txBody>
      </p:sp>
      <p:sp>
        <p:nvSpPr>
          <p:cNvPr id="37" name="TextBox 36"/>
          <p:cNvSpPr txBox="1"/>
          <p:nvPr/>
        </p:nvSpPr>
        <p:spPr>
          <a:xfrm>
            <a:off x="5562600" y="3429000"/>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2012</a:t>
            </a:r>
            <a:endParaRPr lang="en-US" sz="1400" dirty="0">
              <a:solidFill>
                <a:srgbClr val="0081C6"/>
              </a:solidFill>
              <a:latin typeface="Century Schoolbook" panose="02040604050505020304" pitchFamily="18" charset="0"/>
            </a:endParaRPr>
          </a:p>
        </p:txBody>
      </p:sp>
      <p:sp>
        <p:nvSpPr>
          <p:cNvPr id="40" name="TextBox 39"/>
          <p:cNvSpPr txBox="1"/>
          <p:nvPr/>
        </p:nvSpPr>
        <p:spPr>
          <a:xfrm>
            <a:off x="6324600" y="3460173"/>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2013</a:t>
            </a:r>
            <a:endParaRPr lang="en-US" sz="1400" dirty="0">
              <a:solidFill>
                <a:srgbClr val="0081C6"/>
              </a:solidFill>
              <a:latin typeface="Century Schoolbook" panose="02040604050505020304" pitchFamily="18" charset="0"/>
            </a:endParaRPr>
          </a:p>
        </p:txBody>
      </p:sp>
      <p:sp>
        <p:nvSpPr>
          <p:cNvPr id="41" name="TextBox 40"/>
          <p:cNvSpPr txBox="1"/>
          <p:nvPr/>
        </p:nvSpPr>
        <p:spPr>
          <a:xfrm>
            <a:off x="7239000" y="3450775"/>
            <a:ext cx="609600" cy="307777"/>
          </a:xfrm>
          <a:prstGeom prst="rect">
            <a:avLst/>
          </a:prstGeom>
          <a:noFill/>
        </p:spPr>
        <p:txBody>
          <a:bodyPr wrap="square" rtlCol="0">
            <a:spAutoFit/>
          </a:bodyPr>
          <a:lstStyle/>
          <a:p>
            <a:r>
              <a:rPr lang="en-US" sz="1400" dirty="0" smtClean="0">
                <a:solidFill>
                  <a:srgbClr val="0081C6"/>
                </a:solidFill>
                <a:latin typeface="Century Schoolbook" panose="02040604050505020304" pitchFamily="18" charset="0"/>
              </a:rPr>
              <a:t>2014</a:t>
            </a:r>
            <a:endParaRPr lang="en-US" sz="1400" dirty="0">
              <a:solidFill>
                <a:srgbClr val="0081C6"/>
              </a:solidFill>
              <a:latin typeface="Century Schoolbook" panose="02040604050505020304" pitchFamily="18" charset="0"/>
            </a:endParaRPr>
          </a:p>
        </p:txBody>
      </p:sp>
      <p:sp>
        <p:nvSpPr>
          <p:cNvPr id="43" name="TextBox 42"/>
          <p:cNvSpPr txBox="1"/>
          <p:nvPr/>
        </p:nvSpPr>
        <p:spPr>
          <a:xfrm>
            <a:off x="5600698" y="1071380"/>
            <a:ext cx="2204357" cy="1569660"/>
          </a:xfrm>
          <a:prstGeom prst="rect">
            <a:avLst/>
          </a:prstGeom>
          <a:noFill/>
        </p:spPr>
        <p:txBody>
          <a:bodyPr wrap="square" rtlCol="0">
            <a:spAutoFit/>
          </a:bodyPr>
          <a:lstStyle/>
          <a:p>
            <a:pPr algn="ctr"/>
            <a:r>
              <a:rPr lang="en-US" sz="1200" dirty="0" smtClean="0">
                <a:solidFill>
                  <a:srgbClr val="000000"/>
                </a:solidFill>
                <a:latin typeface="Century Schoolbook" panose="02040604050505020304" pitchFamily="18" charset="0"/>
              </a:rPr>
              <a:t>7. CSH SIF subgrantees in Los Angeles, San Francisco, Ann Arbor, and CT begin targeting and housing frequent users of health services and integrating housing and health care</a:t>
            </a:r>
          </a:p>
          <a:p>
            <a:pPr algn="ctr"/>
            <a:endParaRPr lang="en-US" sz="1200" dirty="0">
              <a:solidFill>
                <a:srgbClr val="000000"/>
              </a:solidFill>
              <a:latin typeface="Century Schoolbook" panose="02040604050505020304" pitchFamily="18" charset="0"/>
            </a:endParaRPr>
          </a:p>
        </p:txBody>
      </p:sp>
      <p:sp>
        <p:nvSpPr>
          <p:cNvPr id="44" name="Right Brace 43"/>
          <p:cNvSpPr/>
          <p:nvPr/>
        </p:nvSpPr>
        <p:spPr bwMode="auto">
          <a:xfrm rot="16200000">
            <a:off x="6467037" y="1884151"/>
            <a:ext cx="477132" cy="1676398"/>
          </a:xfrm>
          <a:prstGeom prst="rightBrace">
            <a:avLst/>
          </a:prstGeom>
          <a:noFill/>
          <a:ln w="9525"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charset="0"/>
            </a:endParaRPr>
          </a:p>
        </p:txBody>
      </p:sp>
      <p:sp>
        <p:nvSpPr>
          <p:cNvPr id="47" name="TextBox 46"/>
          <p:cNvSpPr txBox="1"/>
          <p:nvPr/>
        </p:nvSpPr>
        <p:spPr>
          <a:xfrm>
            <a:off x="6934200" y="3758552"/>
            <a:ext cx="1219200" cy="1384995"/>
          </a:xfrm>
          <a:prstGeom prst="rect">
            <a:avLst/>
          </a:prstGeom>
          <a:noFill/>
        </p:spPr>
        <p:txBody>
          <a:bodyPr wrap="square" rtlCol="0">
            <a:spAutoFit/>
          </a:bodyPr>
          <a:lstStyle/>
          <a:p>
            <a:pPr algn="ctr"/>
            <a:r>
              <a:rPr lang="en-US" sz="1200" b="1" dirty="0" smtClean="0">
                <a:solidFill>
                  <a:srgbClr val="000000"/>
                </a:solidFill>
                <a:latin typeface="Century Schoolbook" panose="02040604050505020304" pitchFamily="18" charset="0"/>
              </a:rPr>
              <a:t>9. CSH Awarded HRSA National Cooperative Agreement</a:t>
            </a:r>
          </a:p>
          <a:p>
            <a:pPr algn="ctr"/>
            <a:endParaRPr lang="en-US" sz="1200" b="1" dirty="0">
              <a:solidFill>
                <a:srgbClr val="000000"/>
              </a:solidFill>
              <a:latin typeface="Century Schoolbook" panose="02040604050505020304" pitchFamily="18" charset="0"/>
            </a:endParaRPr>
          </a:p>
        </p:txBody>
      </p:sp>
      <p:graphicFrame>
        <p:nvGraphicFramePr>
          <p:cNvPr id="49" name="Table 48"/>
          <p:cNvGraphicFramePr>
            <a:graphicFrameLocks noGrp="1"/>
          </p:cNvGraphicFramePr>
          <p:nvPr>
            <p:extLst/>
          </p:nvPr>
        </p:nvGraphicFramePr>
        <p:xfrm>
          <a:off x="117020" y="3962400"/>
          <a:ext cx="4759779" cy="2612961"/>
        </p:xfrm>
        <a:graphic>
          <a:graphicData uri="http://schemas.openxmlformats.org/drawingml/2006/table">
            <a:tbl>
              <a:tblPr firstRow="1" bandRow="1">
                <a:tableStyleId>{5C22544A-7EE6-4342-B048-85BDC9FD1C3A}</a:tableStyleId>
              </a:tblPr>
              <a:tblGrid>
                <a:gridCol w="1138636"/>
                <a:gridCol w="3621143"/>
              </a:tblGrid>
              <a:tr h="358020">
                <a:tc>
                  <a:txBody>
                    <a:bodyPr/>
                    <a:lstStyle/>
                    <a:p>
                      <a:pPr algn="ctr"/>
                      <a:r>
                        <a:rPr lang="en-US" sz="1400" dirty="0" smtClean="0">
                          <a:solidFill>
                            <a:srgbClr val="000000"/>
                          </a:solidFill>
                          <a:latin typeface="Century Schoolbook" panose="02040604050505020304" pitchFamily="18" charset="0"/>
                        </a:rPr>
                        <a:t>Program</a:t>
                      </a:r>
                      <a:endParaRPr lang="en-US" sz="1400" dirty="0">
                        <a:solidFill>
                          <a:srgbClr val="000000"/>
                        </a:solidFill>
                        <a:latin typeface="Century Schoolbook" panose="02040604050505020304" pitchFamily="18" charset="0"/>
                      </a:endParaRPr>
                    </a:p>
                  </a:txBody>
                  <a:tcPr/>
                </a:tc>
                <a:tc>
                  <a:txBody>
                    <a:bodyPr/>
                    <a:lstStyle/>
                    <a:p>
                      <a:pPr algn="ctr"/>
                      <a:r>
                        <a:rPr lang="en-US" sz="1400" dirty="0" smtClean="0">
                          <a:solidFill>
                            <a:srgbClr val="000000"/>
                          </a:solidFill>
                          <a:latin typeface="Century Schoolbook" panose="02040604050505020304" pitchFamily="18" charset="0"/>
                        </a:rPr>
                        <a:t>Selected</a:t>
                      </a:r>
                      <a:r>
                        <a:rPr lang="en-US" sz="1400" baseline="0" dirty="0" smtClean="0">
                          <a:solidFill>
                            <a:srgbClr val="000000"/>
                          </a:solidFill>
                          <a:latin typeface="Century Schoolbook" panose="02040604050505020304" pitchFamily="18" charset="0"/>
                        </a:rPr>
                        <a:t> </a:t>
                      </a:r>
                      <a:r>
                        <a:rPr lang="en-US" sz="1400" dirty="0" smtClean="0">
                          <a:solidFill>
                            <a:srgbClr val="000000"/>
                          </a:solidFill>
                          <a:latin typeface="Century Schoolbook" panose="02040604050505020304" pitchFamily="18" charset="0"/>
                        </a:rPr>
                        <a:t>Outcomes</a:t>
                      </a:r>
                      <a:endParaRPr lang="en-US" sz="1400" dirty="0">
                        <a:solidFill>
                          <a:srgbClr val="000000"/>
                        </a:solidFill>
                        <a:latin typeface="Century Schoolbook" panose="02040604050505020304" pitchFamily="18" charset="0"/>
                      </a:endParaRPr>
                    </a:p>
                  </a:txBody>
                  <a:tcPr/>
                </a:tc>
              </a:tr>
              <a:tr h="501228">
                <a:tc>
                  <a:txBody>
                    <a:bodyPr/>
                    <a:lstStyle/>
                    <a:p>
                      <a:r>
                        <a:rPr lang="en-US" sz="1100" dirty="0" smtClean="0">
                          <a:solidFill>
                            <a:srgbClr val="000000"/>
                          </a:solidFill>
                          <a:latin typeface="Century Schoolbook" panose="02040604050505020304" pitchFamily="18" charset="0"/>
                        </a:rPr>
                        <a:t>1. FUHSI</a:t>
                      </a:r>
                      <a:endParaRPr lang="en-US" sz="1100" dirty="0">
                        <a:solidFill>
                          <a:srgbClr val="000000"/>
                        </a:solidFill>
                        <a:latin typeface="Century Schoolbook" panose="02040604050505020304" pitchFamily="18" charset="0"/>
                      </a:endParaRPr>
                    </a:p>
                  </a:txBody>
                  <a:tcPr/>
                </a:tc>
                <a:tc>
                  <a:txBody>
                    <a:bodyPr/>
                    <a:lstStyle/>
                    <a:p>
                      <a:r>
                        <a:rPr lang="en-US" sz="1100" dirty="0" smtClean="0">
                          <a:solidFill>
                            <a:srgbClr val="000000"/>
                          </a:solidFill>
                          <a:latin typeface="Century Schoolbook" panose="02040604050505020304" pitchFamily="18" charset="0"/>
                        </a:rPr>
                        <a:t>ED visits/charges,</a:t>
                      </a:r>
                      <a:r>
                        <a:rPr lang="en-US" sz="1100" baseline="0" dirty="0" smtClean="0">
                          <a:solidFill>
                            <a:srgbClr val="000000"/>
                          </a:solidFill>
                          <a:latin typeface="Century Schoolbook" panose="02040604050505020304" pitchFamily="18" charset="0"/>
                        </a:rPr>
                        <a:t> inpatient admits/days/charges all decrease by 60% or more after 2 years in program</a:t>
                      </a:r>
                      <a:endParaRPr lang="en-US" sz="1100" dirty="0">
                        <a:solidFill>
                          <a:srgbClr val="000000"/>
                        </a:solidFill>
                        <a:latin typeface="Century Schoolbook" panose="02040604050505020304" pitchFamily="18" charset="0"/>
                      </a:endParaRPr>
                    </a:p>
                  </a:txBody>
                  <a:tcPr/>
                </a:tc>
              </a:tr>
              <a:tr h="461214">
                <a:tc>
                  <a:txBody>
                    <a:bodyPr/>
                    <a:lstStyle/>
                    <a:p>
                      <a:r>
                        <a:rPr lang="en-US" sz="1100" dirty="0" smtClean="0">
                          <a:solidFill>
                            <a:srgbClr val="000000"/>
                          </a:solidFill>
                          <a:latin typeface="Century Schoolbook" panose="02040604050505020304" pitchFamily="18" charset="0"/>
                        </a:rPr>
                        <a:t>2. NYC FUSE</a:t>
                      </a:r>
                      <a:endParaRPr lang="en-US" sz="1100" dirty="0">
                        <a:solidFill>
                          <a:srgbClr val="000000"/>
                        </a:solidFill>
                        <a:latin typeface="Century Schoolbook" panose="02040604050505020304" pitchFamily="18" charset="0"/>
                      </a:endParaRPr>
                    </a:p>
                  </a:txBody>
                  <a:tcPr/>
                </a:tc>
                <a:tc>
                  <a:txBody>
                    <a:bodyPr/>
                    <a:lstStyle/>
                    <a:p>
                      <a:r>
                        <a:rPr lang="en-US" sz="1100" dirty="0" smtClean="0">
                          <a:solidFill>
                            <a:srgbClr val="000000"/>
                          </a:solidFill>
                          <a:latin typeface="Century Schoolbook" panose="02040604050505020304" pitchFamily="18" charset="0"/>
                        </a:rPr>
                        <a:t>40% fewer jail days, 50% fewer psychiatric hospitalizations;</a:t>
                      </a:r>
                      <a:r>
                        <a:rPr lang="en-US" sz="1100" baseline="0" dirty="0" smtClean="0">
                          <a:solidFill>
                            <a:srgbClr val="000000"/>
                          </a:solidFill>
                          <a:latin typeface="Century Schoolbook" panose="02040604050505020304" pitchFamily="18" charset="0"/>
                        </a:rPr>
                        <a:t> $15k savings per tenant</a:t>
                      </a:r>
                      <a:endParaRPr lang="en-US" sz="1100" dirty="0">
                        <a:solidFill>
                          <a:srgbClr val="000000"/>
                        </a:solidFill>
                        <a:latin typeface="Century Schoolbook" panose="02040604050505020304" pitchFamily="18" charset="0"/>
                      </a:endParaRPr>
                    </a:p>
                  </a:txBody>
                  <a:tcPr/>
                </a:tc>
              </a:tr>
              <a:tr h="572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Century Schoolbook" panose="02040604050505020304" pitchFamily="18" charset="0"/>
                        </a:rPr>
                        <a:t>6. San Diego Project 25</a:t>
                      </a:r>
                    </a:p>
                    <a:p>
                      <a:endParaRPr lang="en-US" sz="1100" dirty="0">
                        <a:solidFill>
                          <a:srgbClr val="000000"/>
                        </a:solidFill>
                        <a:latin typeface="Century Schoolbook" panose="020406040505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Century Schoolbook" panose="02040604050505020304" pitchFamily="18" charset="0"/>
                        </a:rPr>
                        <a:t>Cost savings over</a:t>
                      </a:r>
                      <a:r>
                        <a:rPr lang="en-US" sz="1100" baseline="0" dirty="0" smtClean="0">
                          <a:solidFill>
                            <a:srgbClr val="000000"/>
                          </a:solidFill>
                          <a:latin typeface="Century Schoolbook" panose="02040604050505020304" pitchFamily="18" charset="0"/>
                        </a:rPr>
                        <a:t> $1.4 million in reduced emergency services (ER and ambulance trans.)  after 12 months</a:t>
                      </a:r>
                      <a:endParaRPr lang="en-US" sz="1100" dirty="0" smtClean="0">
                        <a:solidFill>
                          <a:srgbClr val="000000"/>
                        </a:solidFill>
                        <a:latin typeface="Century Schoolbook" panose="02040604050505020304" pitchFamily="18" charset="0"/>
                      </a:endParaRPr>
                    </a:p>
                    <a:p>
                      <a:endParaRPr lang="en-US" sz="1100" dirty="0">
                        <a:solidFill>
                          <a:srgbClr val="000000"/>
                        </a:solidFill>
                        <a:latin typeface="Century Schoolbook" panose="02040604050505020304" pitchFamily="18" charset="0"/>
                      </a:endParaRPr>
                    </a:p>
                  </a:txBody>
                  <a:tcPr/>
                </a:tc>
              </a:tr>
              <a:tr h="698139">
                <a:tc>
                  <a:txBody>
                    <a:bodyPr/>
                    <a:lstStyle/>
                    <a:p>
                      <a:r>
                        <a:rPr lang="en-US" sz="1100" dirty="0" smtClean="0">
                          <a:solidFill>
                            <a:srgbClr val="000000"/>
                          </a:solidFill>
                          <a:latin typeface="Century Schoolbook" panose="02040604050505020304" pitchFamily="18" charset="0"/>
                        </a:rPr>
                        <a:t>7. LA</a:t>
                      </a:r>
                      <a:r>
                        <a:rPr lang="en-US" sz="1100" baseline="0" dirty="0" smtClean="0">
                          <a:solidFill>
                            <a:srgbClr val="000000"/>
                          </a:solidFill>
                          <a:latin typeface="Century Schoolbook" panose="02040604050505020304" pitchFamily="18" charset="0"/>
                        </a:rPr>
                        <a:t> County FUSE/10</a:t>
                      </a:r>
                      <a:r>
                        <a:rPr lang="en-US" sz="1100" baseline="30000" dirty="0" smtClean="0">
                          <a:solidFill>
                            <a:srgbClr val="000000"/>
                          </a:solidFill>
                          <a:latin typeface="Century Schoolbook" panose="02040604050505020304" pitchFamily="18" charset="0"/>
                        </a:rPr>
                        <a:t>th</a:t>
                      </a:r>
                      <a:r>
                        <a:rPr lang="en-US" sz="1100" baseline="0" dirty="0" smtClean="0">
                          <a:solidFill>
                            <a:srgbClr val="000000"/>
                          </a:solidFill>
                          <a:latin typeface="Century Schoolbook" panose="02040604050505020304" pitchFamily="18" charset="0"/>
                        </a:rPr>
                        <a:t> Decile Project</a:t>
                      </a:r>
                      <a:endParaRPr lang="en-US" sz="1100" dirty="0">
                        <a:solidFill>
                          <a:srgbClr val="000000"/>
                        </a:solidFill>
                        <a:latin typeface="Century Schoolbook" panose="02040604050505020304" pitchFamily="18" charset="0"/>
                      </a:endParaRPr>
                    </a:p>
                  </a:txBody>
                  <a:tcPr/>
                </a:tc>
                <a:tc>
                  <a:txBody>
                    <a:bodyPr/>
                    <a:lstStyle/>
                    <a:p>
                      <a:r>
                        <a:rPr lang="en-US" sz="1100" dirty="0" smtClean="0">
                          <a:solidFill>
                            <a:srgbClr val="000000"/>
                          </a:solidFill>
                          <a:latin typeface="Century Schoolbook" panose="02040604050505020304" pitchFamily="18" charset="0"/>
                        </a:rPr>
                        <a:t>81%</a:t>
                      </a:r>
                      <a:r>
                        <a:rPr lang="en-US" sz="1100" baseline="0" dirty="0" smtClean="0">
                          <a:solidFill>
                            <a:srgbClr val="000000"/>
                          </a:solidFill>
                          <a:latin typeface="Century Schoolbook" panose="02040604050505020304" pitchFamily="18" charset="0"/>
                        </a:rPr>
                        <a:t> average decrease in costs per tenant; ER utilization down 71%; hospital readmits and inpatient stays down by more than 80%</a:t>
                      </a:r>
                      <a:endParaRPr lang="en-US" sz="1100" dirty="0">
                        <a:solidFill>
                          <a:srgbClr val="000000"/>
                        </a:solidFill>
                        <a:latin typeface="Century Schoolbook" panose="02040604050505020304" pitchFamily="18" charset="0"/>
                      </a:endParaRPr>
                    </a:p>
                  </a:txBody>
                  <a:tcPr/>
                </a:tc>
              </a:tr>
            </a:tbl>
          </a:graphicData>
        </a:graphic>
      </p:graphicFrame>
      <p:sp>
        <p:nvSpPr>
          <p:cNvPr id="50" name="Rectangle 49"/>
          <p:cNvSpPr/>
          <p:nvPr/>
        </p:nvSpPr>
        <p:spPr bwMode="auto">
          <a:xfrm>
            <a:off x="7756072" y="1394545"/>
            <a:ext cx="1186545" cy="1350749"/>
          </a:xfrm>
          <a:prstGeom prst="rect">
            <a:avLst/>
          </a:prstGeom>
          <a:noFill/>
          <a:ln w="19050" cap="flat" cmpd="sng" algn="ctr">
            <a:solidFill>
              <a:srgbClr val="000000"/>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rgbClr val="000000"/>
                </a:solidFill>
                <a:latin typeface="Century Schoolbook" panose="02040604050505020304" pitchFamily="18" charset="0"/>
              </a:rPr>
              <a:t>10. CSH T/TA Program:</a:t>
            </a:r>
          </a:p>
          <a:p>
            <a:pPr marL="0" marR="0" indent="0" algn="ctr" defTabSz="914400" rtl="0" eaLnBrk="0" fontAlgn="base" latinLnBrk="0" hangingPunct="0">
              <a:lnSpc>
                <a:spcPct val="100000"/>
              </a:lnSpc>
              <a:spcBef>
                <a:spcPct val="0"/>
              </a:spcBef>
              <a:spcAft>
                <a:spcPct val="0"/>
              </a:spcAft>
              <a:buClrTx/>
              <a:buSzTx/>
              <a:buFontTx/>
              <a:buNone/>
              <a:tabLst/>
            </a:pPr>
            <a:r>
              <a:rPr lang="en-US" sz="1200" dirty="0" smtClean="0">
                <a:solidFill>
                  <a:srgbClr val="000000"/>
                </a:solidFill>
                <a:latin typeface="Century Schoolbook" panose="02040604050505020304" pitchFamily="18" charset="0"/>
              </a:rPr>
              <a:t>Webinars, Direct TA, Training, Peer to Peers  </a:t>
            </a:r>
            <a:endParaRPr kumimoji="0" lang="en-US" sz="1200" b="0" i="0" u="none" strike="noStrike" cap="none" normalizeH="0" baseline="0" dirty="0" smtClean="0">
              <a:ln>
                <a:noFill/>
              </a:ln>
              <a:solidFill>
                <a:srgbClr val="000000"/>
              </a:solidFill>
              <a:effectLst/>
              <a:latin typeface="Century Schoolbook" panose="02040604050505020304" pitchFamily="18" charset="0"/>
            </a:endParaRPr>
          </a:p>
        </p:txBody>
      </p:sp>
      <p:sp>
        <p:nvSpPr>
          <p:cNvPr id="38" name="TextBox 37"/>
          <p:cNvSpPr txBox="1"/>
          <p:nvPr/>
        </p:nvSpPr>
        <p:spPr>
          <a:xfrm>
            <a:off x="4953000" y="5627388"/>
            <a:ext cx="2362200" cy="830997"/>
          </a:xfrm>
          <a:prstGeom prst="rect">
            <a:avLst/>
          </a:prstGeom>
          <a:noFill/>
        </p:spPr>
        <p:txBody>
          <a:bodyPr wrap="square" rtlCol="0">
            <a:spAutoFit/>
          </a:bodyPr>
          <a:lstStyle/>
          <a:p>
            <a:pPr algn="ctr"/>
            <a:r>
              <a:rPr lang="en-US" sz="1200" dirty="0" smtClean="0">
                <a:solidFill>
                  <a:srgbClr val="000000"/>
                </a:solidFill>
                <a:latin typeface="Century Schoolbook" panose="02040604050505020304" pitchFamily="18" charset="0"/>
              </a:rPr>
              <a:t>8. CSH </a:t>
            </a:r>
            <a:r>
              <a:rPr lang="en-US" sz="1200" dirty="0">
                <a:solidFill>
                  <a:srgbClr val="000000"/>
                </a:solidFill>
                <a:latin typeface="Century Schoolbook" panose="02040604050505020304" pitchFamily="18" charset="0"/>
              </a:rPr>
              <a:t>and PCDC </a:t>
            </a:r>
            <a:r>
              <a:rPr lang="en-US" sz="1200" dirty="0" smtClean="0">
                <a:solidFill>
                  <a:srgbClr val="000000"/>
                </a:solidFill>
                <a:latin typeface="Century Schoolbook" panose="02040604050505020304" pitchFamily="18" charset="0"/>
              </a:rPr>
              <a:t>conduct integrated </a:t>
            </a:r>
            <a:r>
              <a:rPr lang="en-US" sz="1200" dirty="0">
                <a:solidFill>
                  <a:srgbClr val="000000"/>
                </a:solidFill>
                <a:latin typeface="Century Schoolbook" panose="02040604050505020304" pitchFamily="18" charset="0"/>
              </a:rPr>
              <a:t>healthcare and supportive housing market assessment and convening</a:t>
            </a:r>
            <a:endParaRPr lang="en-US" dirty="0">
              <a:solidFill>
                <a:srgbClr val="000000"/>
              </a:solidFill>
              <a:latin typeface="Century Schoolbook" panose="02040604050505020304" pitchFamily="18" charset="0"/>
            </a:endParaRPr>
          </a:p>
        </p:txBody>
      </p:sp>
      <p:cxnSp>
        <p:nvCxnSpPr>
          <p:cNvPr id="39" name="Straight Connector 38"/>
          <p:cNvCxnSpPr/>
          <p:nvPr/>
        </p:nvCxnSpPr>
        <p:spPr bwMode="auto">
          <a:xfrm flipV="1">
            <a:off x="6647093" y="4008356"/>
            <a:ext cx="1" cy="1619032"/>
          </a:xfrm>
          <a:prstGeom prst="line">
            <a:avLst/>
          </a:prstGeom>
          <a:solidFill>
            <a:schemeClr val="accent1"/>
          </a:solidFill>
          <a:ln w="9525" cap="flat" cmpd="sng" algn="ctr">
            <a:solidFill>
              <a:srgbClr val="000000"/>
            </a:solidFill>
            <a:prstDash val="solid"/>
            <a:round/>
            <a:headEnd type="none" w="med" len="med"/>
            <a:tailEnd type="none" w="med" len="med"/>
          </a:ln>
          <a:effectLst/>
        </p:spPr>
      </p:cxnSp>
      <p:cxnSp>
        <p:nvCxnSpPr>
          <p:cNvPr id="15" name="Straight Connector 14"/>
          <p:cNvCxnSpPr/>
          <p:nvPr/>
        </p:nvCxnSpPr>
        <p:spPr bwMode="auto">
          <a:xfrm>
            <a:off x="4267200" y="2971800"/>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cxnSp>
        <p:nvCxnSpPr>
          <p:cNvPr id="14" name="Straight Connector 13"/>
          <p:cNvCxnSpPr/>
          <p:nvPr/>
        </p:nvCxnSpPr>
        <p:spPr bwMode="auto">
          <a:xfrm>
            <a:off x="3581400" y="2971800"/>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cxnSp>
        <p:nvCxnSpPr>
          <p:cNvPr id="13" name="Straight Connector 12"/>
          <p:cNvCxnSpPr/>
          <p:nvPr/>
        </p:nvCxnSpPr>
        <p:spPr bwMode="auto">
          <a:xfrm>
            <a:off x="2819400" y="2960915"/>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cxnSp>
        <p:nvCxnSpPr>
          <p:cNvPr id="29" name="Straight Connector 28"/>
          <p:cNvCxnSpPr/>
          <p:nvPr/>
        </p:nvCxnSpPr>
        <p:spPr bwMode="auto">
          <a:xfrm>
            <a:off x="2133600" y="2950029"/>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cxnSp>
        <p:nvCxnSpPr>
          <p:cNvPr id="20" name="Straight Connector 19"/>
          <p:cNvCxnSpPr/>
          <p:nvPr/>
        </p:nvCxnSpPr>
        <p:spPr bwMode="auto">
          <a:xfrm>
            <a:off x="1436915" y="2960915"/>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cxnSp>
        <p:nvCxnSpPr>
          <p:cNvPr id="11" name="Straight Connector 10"/>
          <p:cNvCxnSpPr/>
          <p:nvPr/>
        </p:nvCxnSpPr>
        <p:spPr bwMode="auto">
          <a:xfrm>
            <a:off x="685800" y="2971800"/>
            <a:ext cx="0" cy="457200"/>
          </a:xfrm>
          <a:prstGeom prst="line">
            <a:avLst/>
          </a:prstGeom>
          <a:solidFill>
            <a:schemeClr val="accent1"/>
          </a:solidFill>
          <a:ln w="22225" cap="flat" cmpd="sng" algn="ctr">
            <a:solidFill>
              <a:srgbClr val="000000"/>
            </a:solidFill>
            <a:prstDash val="solid"/>
            <a:round/>
            <a:headEnd type="none" w="med" len="med"/>
            <a:tailEnd type="none" w="med" len="med"/>
          </a:ln>
          <a:effectLst/>
        </p:spPr>
      </p:cxnSp>
      <p:sp>
        <p:nvSpPr>
          <p:cNvPr id="3" name="TextBox 2"/>
          <p:cNvSpPr txBox="1"/>
          <p:nvPr/>
        </p:nvSpPr>
        <p:spPr>
          <a:xfrm>
            <a:off x="2286000" y="1071380"/>
            <a:ext cx="2438400" cy="646331"/>
          </a:xfrm>
          <a:prstGeom prst="rect">
            <a:avLst/>
          </a:prstGeom>
          <a:noFill/>
        </p:spPr>
        <p:txBody>
          <a:bodyPr wrap="square" rtlCol="0">
            <a:spAutoFit/>
          </a:bodyPr>
          <a:lstStyle/>
          <a:p>
            <a:pPr algn="ctr"/>
            <a:r>
              <a:rPr lang="en-US" sz="1200" dirty="0" smtClean="0">
                <a:solidFill>
                  <a:srgbClr val="000000"/>
                </a:solidFill>
                <a:latin typeface="Century Schoolbook" panose="02040604050505020304" pitchFamily="18" charset="0"/>
              </a:rPr>
              <a:t>4. “Integrating FQHC Health Care Services with PSH in Los Angeles” Report</a:t>
            </a:r>
            <a:endParaRPr lang="en-US" sz="1200" dirty="0">
              <a:solidFill>
                <a:srgbClr val="000000"/>
              </a:solidFill>
              <a:latin typeface="Century Schoolbook" panose="02040604050505020304" pitchFamily="18" charset="0"/>
            </a:endParaRPr>
          </a:p>
        </p:txBody>
      </p:sp>
      <p:cxnSp>
        <p:nvCxnSpPr>
          <p:cNvPr id="5" name="Elbow Connector 4"/>
          <p:cNvCxnSpPr>
            <a:endCxn id="36" idx="2"/>
          </p:cNvCxnSpPr>
          <p:nvPr/>
        </p:nvCxnSpPr>
        <p:spPr bwMode="auto">
          <a:xfrm rot="16200000" flipH="1">
            <a:off x="4001785" y="1944386"/>
            <a:ext cx="1438758" cy="616070"/>
          </a:xfrm>
          <a:prstGeom prst="bentConnector3">
            <a:avLst>
              <a:gd name="adj1" fmla="val 115889"/>
            </a:avLst>
          </a:prstGeom>
          <a:solidFill>
            <a:schemeClr val="accent1"/>
          </a:solidFill>
          <a:ln w="9525" cap="flat" cmpd="sng" algn="ctr">
            <a:solidFill>
              <a:srgbClr val="000000"/>
            </a:solidFill>
            <a:prstDash val="solid"/>
            <a:round/>
            <a:headEnd type="none" w="med" len="med"/>
            <a:tailEnd type="none" w="med" len="med"/>
          </a:ln>
          <a:effectLst/>
        </p:spPr>
      </p:cxnSp>
      <p:cxnSp>
        <p:nvCxnSpPr>
          <p:cNvPr id="70" name="Straight Connector 69"/>
          <p:cNvCxnSpPr/>
          <p:nvPr/>
        </p:nvCxnSpPr>
        <p:spPr bwMode="auto">
          <a:xfrm>
            <a:off x="5867396" y="3689606"/>
            <a:ext cx="4" cy="653139"/>
          </a:xfrm>
          <a:prstGeom prst="line">
            <a:avLst/>
          </a:prstGeom>
          <a:solidFill>
            <a:schemeClr val="accent1"/>
          </a:solidFill>
          <a:ln w="9525" cap="flat" cmpd="sng" algn="ctr">
            <a:solidFill>
              <a:srgbClr val="000000"/>
            </a:solidFill>
            <a:prstDash val="solid"/>
            <a:round/>
            <a:headEnd type="none" w="med" len="med"/>
            <a:tailEnd type="none" w="med" len="med"/>
          </a:ln>
          <a:effectLst/>
        </p:spPr>
      </p:cxnSp>
    </p:spTree>
    <p:extLst>
      <p:ext uri="{BB962C8B-B14F-4D97-AF65-F5344CB8AC3E}">
        <p14:creationId xmlns:p14="http://schemas.microsoft.com/office/powerpoint/2010/main" val="2037115469"/>
      </p:ext>
    </p:extLst>
  </p:cSld>
  <p:clrMapOvr>
    <a:masterClrMapping/>
  </p:clrMapOvr>
  <p:transition advTm="10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6019800" cy="533400"/>
          </a:xfrm>
        </p:spPr>
        <p:txBody>
          <a:bodyPr/>
          <a:lstStyle/>
          <a:p>
            <a:r>
              <a:rPr lang="en-US" dirty="0" smtClean="0"/>
              <a:t>Promising Practices in Texas – Houston</a:t>
            </a:r>
            <a:r>
              <a:rPr lang="en-US" dirty="0"/>
              <a:t/>
            </a:r>
            <a:br>
              <a:rPr lang="en-US" dirty="0"/>
            </a:br>
            <a:endParaRPr lang="en-US" dirty="0"/>
          </a:p>
        </p:txBody>
      </p:sp>
      <p:sp>
        <p:nvSpPr>
          <p:cNvPr id="5" name="Rectangle 4"/>
          <p:cNvSpPr/>
          <p:nvPr/>
        </p:nvSpPr>
        <p:spPr>
          <a:xfrm>
            <a:off x="914400" y="939225"/>
            <a:ext cx="7467599" cy="584775"/>
          </a:xfrm>
          <a:prstGeom prst="rect">
            <a:avLst/>
          </a:prstGeom>
        </p:spPr>
        <p:txBody>
          <a:bodyPr wrap="square">
            <a:spAutoFit/>
          </a:bodyPr>
          <a:lstStyle/>
          <a:p>
            <a:pPr lvl="0" algn="ctr"/>
            <a:r>
              <a:rPr lang="en-US" sz="3200" b="1" dirty="0" smtClean="0">
                <a:solidFill>
                  <a:srgbClr val="0070C0"/>
                </a:solidFill>
                <a:latin typeface="Century Schoolbook" panose="02040604050505020304" pitchFamily="18" charset="0"/>
              </a:rPr>
              <a:t>1) </a:t>
            </a:r>
            <a:r>
              <a:rPr lang="en-US" sz="2400" b="1" dirty="0" smtClean="0">
                <a:solidFill>
                  <a:srgbClr val="0070C0"/>
                </a:solidFill>
                <a:latin typeface="Century Schoolbook" panose="02040604050505020304" pitchFamily="18" charset="0"/>
              </a:rPr>
              <a:t>Created </a:t>
            </a:r>
            <a:r>
              <a:rPr lang="en-US" sz="2800" b="1" dirty="0" smtClean="0">
                <a:solidFill>
                  <a:srgbClr val="0070C0"/>
                </a:solidFill>
                <a:latin typeface="Century Schoolbook" panose="02040604050505020304" pitchFamily="18" charset="0"/>
              </a:rPr>
              <a:t>INTEGRATED</a:t>
            </a:r>
            <a:r>
              <a:rPr lang="en-US" sz="2400" b="1" dirty="0" smtClean="0">
                <a:solidFill>
                  <a:srgbClr val="0070C0"/>
                </a:solidFill>
                <a:latin typeface="Century Schoolbook" panose="02040604050505020304" pitchFamily="18" charset="0"/>
              </a:rPr>
              <a:t> </a:t>
            </a:r>
            <a:r>
              <a:rPr lang="en-US" sz="2400" b="1" dirty="0">
                <a:solidFill>
                  <a:srgbClr val="0070C0"/>
                </a:solidFill>
                <a:latin typeface="Century Schoolbook" panose="02040604050505020304" pitchFamily="18" charset="0"/>
              </a:rPr>
              <a:t>CARE TEAMS</a:t>
            </a:r>
          </a:p>
        </p:txBody>
      </p:sp>
      <p:graphicFrame>
        <p:nvGraphicFramePr>
          <p:cNvPr id="6" name="Diagram 5"/>
          <p:cNvGraphicFramePr/>
          <p:nvPr>
            <p:extLst/>
          </p:nvPr>
        </p:nvGraphicFramePr>
        <p:xfrm>
          <a:off x="0" y="1300609"/>
          <a:ext cx="4419600" cy="47953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Content Placeholder 6"/>
          <p:cNvSpPr txBox="1">
            <a:spLocks noGrp="1"/>
          </p:cNvSpPr>
          <p:nvPr>
            <p:ph sz="half" idx="2"/>
          </p:nvPr>
        </p:nvSpPr>
        <p:spPr>
          <a:xfrm>
            <a:off x="4875212" y="1600200"/>
            <a:ext cx="3963987" cy="4468916"/>
          </a:xfrm>
          <a:prstGeom prst="rect">
            <a:avLst/>
          </a:prstGeom>
          <a:noFill/>
        </p:spPr>
        <p:txBody>
          <a:bodyPr wrap="square" rtlCol="0">
            <a:spAutoFit/>
          </a:bodyPr>
          <a:lstStyle/>
          <a:p>
            <a:pPr marL="285750" lvl="0" indent="-285750">
              <a:buFont typeface="Arial" panose="020B0604020202020204" pitchFamily="34" charset="0"/>
              <a:buChar char="•"/>
            </a:pPr>
            <a:r>
              <a:rPr lang="en-US" sz="1800" b="1" dirty="0" smtClean="0">
                <a:solidFill>
                  <a:schemeClr val="accent6"/>
                </a:solidFill>
                <a:effectLst/>
                <a:latin typeface="Century Schoolbook" panose="02040604050505020304" pitchFamily="18" charset="0"/>
              </a:rPr>
              <a:t>Medical Services</a:t>
            </a:r>
          </a:p>
          <a:p>
            <a:pPr marL="285750" lvl="0" indent="-285750">
              <a:buFont typeface="Arial" panose="020B0604020202020204" pitchFamily="34" charset="0"/>
              <a:buChar char="•"/>
            </a:pPr>
            <a:r>
              <a:rPr lang="en-US" sz="1800" b="1" dirty="0" smtClean="0">
                <a:solidFill>
                  <a:schemeClr val="accent6"/>
                </a:solidFill>
                <a:effectLst/>
                <a:latin typeface="Century Schoolbook" panose="02040604050505020304" pitchFamily="18" charset="0"/>
              </a:rPr>
              <a:t>Mental Health Counseling</a:t>
            </a:r>
          </a:p>
          <a:p>
            <a:pPr marL="285750" lvl="0" indent="-285750">
              <a:buFont typeface="Arial" panose="020B0604020202020204" pitchFamily="34" charset="0"/>
              <a:buChar char="•"/>
            </a:pPr>
            <a:r>
              <a:rPr lang="en-US" sz="1800" b="1" dirty="0" smtClean="0">
                <a:solidFill>
                  <a:schemeClr val="accent6"/>
                </a:solidFill>
                <a:effectLst/>
                <a:latin typeface="Century Schoolbook" panose="02040604050505020304" pitchFamily="18" charset="0"/>
              </a:rPr>
              <a:t>Detox &amp; Substance Abuse Treatment</a:t>
            </a:r>
          </a:p>
          <a:p>
            <a:pPr marL="285750" lvl="0" indent="-285750">
              <a:buFont typeface="Arial" panose="020B0604020202020204" pitchFamily="34" charset="0"/>
              <a:buChar char="•"/>
            </a:pPr>
            <a:r>
              <a:rPr lang="en-US" sz="1800" b="1" dirty="0" smtClean="0">
                <a:solidFill>
                  <a:schemeClr val="accent6"/>
                </a:solidFill>
                <a:effectLst/>
                <a:latin typeface="Century Schoolbook" panose="02040604050505020304" pitchFamily="18" charset="0"/>
              </a:rPr>
              <a:t>Life Skills Training</a:t>
            </a:r>
          </a:p>
          <a:p>
            <a:pPr marL="285750" indent="-285750">
              <a:buFont typeface="Arial" panose="020B0604020202020204" pitchFamily="34" charset="0"/>
              <a:buChar char="•"/>
            </a:pPr>
            <a:r>
              <a:rPr lang="en-US" sz="1800" b="1" dirty="0">
                <a:solidFill>
                  <a:schemeClr val="accent6"/>
                </a:solidFill>
                <a:latin typeface="Century Schoolbook" panose="02040604050505020304" pitchFamily="18" charset="0"/>
              </a:rPr>
              <a:t>Eviction Prevention Programs </a:t>
            </a:r>
            <a:endParaRPr lang="en-US" sz="1800" b="1" dirty="0" smtClean="0">
              <a:solidFill>
                <a:schemeClr val="accent6"/>
              </a:solidFill>
              <a:latin typeface="Century Schoolbook" panose="02040604050505020304" pitchFamily="18" charset="0"/>
            </a:endParaRPr>
          </a:p>
          <a:p>
            <a:pPr marL="285750" lvl="0" indent="-285750">
              <a:buFont typeface="Arial" panose="020B0604020202020204" pitchFamily="34" charset="0"/>
              <a:buChar char="•"/>
            </a:pPr>
            <a:r>
              <a:rPr lang="en-US" sz="1800" b="1" dirty="0">
                <a:solidFill>
                  <a:schemeClr val="accent6"/>
                </a:solidFill>
                <a:latin typeface="Century Schoolbook" panose="02040604050505020304" pitchFamily="18" charset="0"/>
              </a:rPr>
              <a:t>Job Training &amp; Employment Counseling</a:t>
            </a:r>
          </a:p>
          <a:p>
            <a:pPr marL="285750" lvl="0" indent="-285750">
              <a:buFont typeface="Arial" panose="020B0604020202020204" pitchFamily="34" charset="0"/>
              <a:buChar char="•"/>
            </a:pPr>
            <a:r>
              <a:rPr lang="en-US" sz="1800" b="1" dirty="0">
                <a:solidFill>
                  <a:schemeClr val="accent6"/>
                </a:solidFill>
                <a:latin typeface="Century Schoolbook" panose="02040604050505020304" pitchFamily="18" charset="0"/>
              </a:rPr>
              <a:t>Nutrition Counseling</a:t>
            </a:r>
          </a:p>
          <a:p>
            <a:pPr marL="285750" lvl="0" indent="-285750">
              <a:buFont typeface="Arial" panose="020B0604020202020204" pitchFamily="34" charset="0"/>
              <a:buChar char="•"/>
            </a:pPr>
            <a:r>
              <a:rPr lang="en-US" sz="1800" b="1" dirty="0">
                <a:solidFill>
                  <a:schemeClr val="accent6"/>
                </a:solidFill>
                <a:latin typeface="Century Schoolbook" panose="02040604050505020304" pitchFamily="18" charset="0"/>
              </a:rPr>
              <a:t>Recreational and Social Events</a:t>
            </a:r>
          </a:p>
          <a:p>
            <a:pPr marL="285750" lvl="0" indent="-285750">
              <a:buFont typeface="Arial" panose="020B0604020202020204" pitchFamily="34" charset="0"/>
              <a:buChar char="•"/>
            </a:pPr>
            <a:r>
              <a:rPr lang="en-US" sz="1800" b="1" dirty="0" smtClean="0">
                <a:solidFill>
                  <a:schemeClr val="accent6"/>
                </a:solidFill>
                <a:effectLst/>
                <a:latin typeface="Century Schoolbook" panose="02040604050505020304" pitchFamily="18" charset="0"/>
              </a:rPr>
              <a:t>Literacy Training</a:t>
            </a:r>
          </a:p>
          <a:p>
            <a:pPr marL="285750" indent="-285750">
              <a:buFont typeface="Arial" panose="020B0604020202020204" pitchFamily="34" charset="0"/>
              <a:buChar char="•"/>
            </a:pPr>
            <a:r>
              <a:rPr lang="en-US" sz="1800" b="1" dirty="0">
                <a:solidFill>
                  <a:schemeClr val="accent6"/>
                </a:solidFill>
                <a:latin typeface="Century Schoolbook" panose="02040604050505020304" pitchFamily="18" charset="0"/>
              </a:rPr>
              <a:t>Tenant Advocacy</a:t>
            </a:r>
          </a:p>
        </p:txBody>
      </p:sp>
      <p:sp>
        <p:nvSpPr>
          <p:cNvPr id="8" name="Rectangle 7"/>
          <p:cNvSpPr/>
          <p:nvPr/>
        </p:nvSpPr>
        <p:spPr>
          <a:xfrm>
            <a:off x="914400" y="5968425"/>
            <a:ext cx="6781800" cy="584775"/>
          </a:xfrm>
          <a:prstGeom prst="rect">
            <a:avLst/>
          </a:prstGeom>
        </p:spPr>
        <p:txBody>
          <a:bodyPr wrap="square">
            <a:spAutoFit/>
          </a:bodyPr>
          <a:lstStyle/>
          <a:p>
            <a:pPr lvl="0" algn="ctr"/>
            <a:r>
              <a:rPr lang="en-US" sz="3200" b="1" dirty="0">
                <a:solidFill>
                  <a:srgbClr val="0070C0"/>
                </a:solidFill>
                <a:latin typeface="Century Schoolbook" panose="02040604050505020304" pitchFamily="18" charset="0"/>
              </a:rPr>
              <a:t>2</a:t>
            </a:r>
            <a:r>
              <a:rPr lang="en-US" sz="3200" b="1" dirty="0" smtClean="0">
                <a:solidFill>
                  <a:srgbClr val="0070C0"/>
                </a:solidFill>
                <a:latin typeface="Century Schoolbook" panose="02040604050505020304" pitchFamily="18" charset="0"/>
              </a:rPr>
              <a:t>) Assigned TEAMS to SH</a:t>
            </a:r>
            <a:endParaRPr lang="en-US" sz="3200" b="1" dirty="0">
              <a:solidFill>
                <a:srgbClr val="0070C0"/>
              </a:solidFill>
              <a:latin typeface="Century Schoolbook" panose="02040604050505020304" pitchFamily="18" charset="0"/>
            </a:endParaRPr>
          </a:p>
        </p:txBody>
      </p:sp>
    </p:spTree>
    <p:extLst>
      <p:ext uri="{BB962C8B-B14F-4D97-AF65-F5344CB8AC3E}">
        <p14:creationId xmlns:p14="http://schemas.microsoft.com/office/powerpoint/2010/main" val="1567290433"/>
      </p:ext>
    </p:extLst>
  </p:cSld>
  <p:clrMapOvr>
    <a:masterClrMapping/>
  </p:clrMapOvr>
  <p:transition advTm="1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Promising Practices in Texas - Houston</a:t>
            </a:r>
            <a:endParaRPr lang="en-US" dirty="0"/>
          </a:p>
        </p:txBody>
      </p:sp>
      <p:sp>
        <p:nvSpPr>
          <p:cNvPr id="5" name="Rectangle 4"/>
          <p:cNvSpPr/>
          <p:nvPr/>
        </p:nvSpPr>
        <p:spPr>
          <a:xfrm>
            <a:off x="0" y="860481"/>
            <a:ext cx="9144000" cy="1446550"/>
          </a:xfrm>
          <a:prstGeom prst="rect">
            <a:avLst/>
          </a:prstGeom>
        </p:spPr>
        <p:txBody>
          <a:bodyPr wrap="square">
            <a:spAutoFit/>
          </a:bodyPr>
          <a:lstStyle/>
          <a:p>
            <a:pPr lvl="0" algn="ctr"/>
            <a:r>
              <a:rPr lang="en-US" sz="3200" b="1" dirty="0" smtClean="0">
                <a:solidFill>
                  <a:schemeClr val="accent1"/>
                </a:solidFill>
                <a:latin typeface="Century Schoolbook" panose="02040604050505020304" pitchFamily="18" charset="0"/>
              </a:rPr>
              <a:t>Goal:</a:t>
            </a:r>
          </a:p>
          <a:p>
            <a:pPr lvl="0" algn="ctr"/>
            <a:r>
              <a:rPr lang="en-US" sz="2800" b="1" dirty="0" smtClean="0">
                <a:solidFill>
                  <a:srgbClr val="0070C0"/>
                </a:solidFill>
                <a:latin typeface="Century Schoolbook" panose="02040604050505020304" pitchFamily="18" charset="0"/>
              </a:rPr>
              <a:t>Maximize Use of Mainstream Resources like Medicaid </a:t>
            </a:r>
            <a:endParaRPr lang="en-US" sz="2800" b="1" dirty="0">
              <a:solidFill>
                <a:srgbClr val="0070C0"/>
              </a:solidFill>
              <a:latin typeface="Century Schoolbook" panose="02040604050505020304" pitchFamily="18" charset="0"/>
            </a:endParaRPr>
          </a:p>
        </p:txBody>
      </p:sp>
      <p:graphicFrame>
        <p:nvGraphicFramePr>
          <p:cNvPr id="7" name="Diagram 6"/>
          <p:cNvGraphicFramePr/>
          <p:nvPr>
            <p:extLst/>
          </p:nvPr>
        </p:nvGraphicFramePr>
        <p:xfrm>
          <a:off x="304801" y="1397000"/>
          <a:ext cx="8610599" cy="561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90150515"/>
      </p:ext>
    </p:extLst>
  </p:cSld>
  <p:clrMapOvr>
    <a:masterClrMapping/>
  </p:clrMapOvr>
  <p:transition advTm="1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stretch>
            <a:fillRect/>
          </a:stretch>
        </p:blipFill>
        <p:spPr>
          <a:xfrm>
            <a:off x="257346" y="1051221"/>
            <a:ext cx="8437667" cy="5530203"/>
          </a:xfrm>
          <a:prstGeom prst="rect">
            <a:avLst/>
          </a:prstGeom>
        </p:spPr>
      </p:pic>
      <p:sp>
        <p:nvSpPr>
          <p:cNvPr id="5" name="Title 1"/>
          <p:cNvSpPr>
            <a:spLocks noGrp="1"/>
          </p:cNvSpPr>
          <p:nvPr>
            <p:ph type="title"/>
          </p:nvPr>
        </p:nvSpPr>
        <p:spPr>
          <a:xfrm>
            <a:off x="-42730" y="175214"/>
            <a:ext cx="7238185" cy="614000"/>
          </a:xfrm>
        </p:spPr>
        <p:txBody>
          <a:bodyPr/>
          <a:lstStyle/>
          <a:p>
            <a:r>
              <a:rPr lang="en-US" sz="2800" cap="none" dirty="0" smtClean="0">
                <a:solidFill>
                  <a:schemeClr val="tx1"/>
                </a:solidFill>
              </a:rPr>
              <a:t>Staffing structure – Integrated </a:t>
            </a:r>
            <a:r>
              <a:rPr lang="en-US" sz="2800" cap="none" dirty="0">
                <a:solidFill>
                  <a:schemeClr val="tx1"/>
                </a:solidFill>
              </a:rPr>
              <a:t>C</a:t>
            </a:r>
            <a:r>
              <a:rPr lang="en-US" sz="2800" cap="none" dirty="0" smtClean="0">
                <a:solidFill>
                  <a:schemeClr val="tx1"/>
                </a:solidFill>
              </a:rPr>
              <a:t>are </a:t>
            </a:r>
            <a:r>
              <a:rPr lang="en-US" sz="2800" cap="none" dirty="0">
                <a:solidFill>
                  <a:schemeClr val="tx1"/>
                </a:solidFill>
              </a:rPr>
              <a:t>T</a:t>
            </a:r>
            <a:r>
              <a:rPr lang="en-US" sz="2800" cap="none" dirty="0" smtClean="0">
                <a:solidFill>
                  <a:schemeClr val="tx1"/>
                </a:solidFill>
              </a:rPr>
              <a:t>eam</a:t>
            </a:r>
            <a:endParaRPr lang="en-US" sz="2800" cap="none" dirty="0">
              <a:solidFill>
                <a:schemeClr val="tx1"/>
              </a:solidFill>
            </a:endParaRPr>
          </a:p>
        </p:txBody>
      </p:sp>
    </p:spTree>
    <p:extLst>
      <p:ext uri="{BB962C8B-B14F-4D97-AF65-F5344CB8AC3E}">
        <p14:creationId xmlns:p14="http://schemas.microsoft.com/office/powerpoint/2010/main" val="2249867703"/>
      </p:ext>
    </p:extLst>
  </p:cSld>
  <p:clrMapOvr>
    <a:masterClrMapping/>
  </p:clrMapOvr>
  <p:transition advTm="1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Delivery of Care</a:t>
            </a:r>
            <a:endParaRPr lang="en-US" dirty="0"/>
          </a:p>
        </p:txBody>
      </p:sp>
      <p:graphicFrame>
        <p:nvGraphicFramePr>
          <p:cNvPr id="5" name="Diagram 4"/>
          <p:cNvGraphicFramePr/>
          <p:nvPr>
            <p:extLst>
              <p:ext uri="{D42A27DB-BD31-4B8C-83A1-F6EECF244321}">
                <p14:modId xmlns:p14="http://schemas.microsoft.com/office/powerpoint/2010/main" val="1057101421"/>
              </p:ext>
            </p:extLst>
          </p:nvPr>
        </p:nvGraphicFramePr>
        <p:xfrm>
          <a:off x="394233" y="1691419"/>
          <a:ext cx="7665628" cy="4627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09600" y="1106644"/>
            <a:ext cx="5136777" cy="584775"/>
          </a:xfrm>
          <a:prstGeom prst="rect">
            <a:avLst/>
          </a:prstGeom>
          <a:noFill/>
        </p:spPr>
        <p:txBody>
          <a:bodyPr wrap="square" rtlCol="0">
            <a:spAutoFit/>
          </a:bodyPr>
          <a:lstStyle/>
          <a:p>
            <a:pPr algn="l" eaLnBrk="1" fontAlgn="auto" hangingPunct="1">
              <a:spcBef>
                <a:spcPts val="0"/>
              </a:spcBef>
              <a:spcAft>
                <a:spcPts val="0"/>
              </a:spcAft>
            </a:pPr>
            <a:r>
              <a:rPr lang="en-US" sz="3200" dirty="0" smtClean="0">
                <a:solidFill>
                  <a:srgbClr val="4F81BD"/>
                </a:solidFill>
                <a:latin typeface="Calibri"/>
              </a:rPr>
              <a:t>Initial Engagement</a:t>
            </a:r>
            <a:endParaRPr lang="en-US" sz="3200" dirty="0">
              <a:solidFill>
                <a:srgbClr val="4F81BD"/>
              </a:solidFill>
              <a:latin typeface="Calibri"/>
            </a:endParaRPr>
          </a:p>
        </p:txBody>
      </p:sp>
      <p:sp>
        <p:nvSpPr>
          <p:cNvPr id="7" name="TextBox 6"/>
          <p:cNvSpPr txBox="1"/>
          <p:nvPr/>
        </p:nvSpPr>
        <p:spPr>
          <a:xfrm>
            <a:off x="4130488" y="1106644"/>
            <a:ext cx="5136777" cy="584775"/>
          </a:xfrm>
          <a:prstGeom prst="rect">
            <a:avLst/>
          </a:prstGeom>
          <a:noFill/>
        </p:spPr>
        <p:txBody>
          <a:bodyPr wrap="square" rtlCol="0">
            <a:spAutoFit/>
          </a:bodyPr>
          <a:lstStyle/>
          <a:p>
            <a:pPr algn="l" eaLnBrk="1" fontAlgn="auto" hangingPunct="1">
              <a:spcBef>
                <a:spcPts val="0"/>
              </a:spcBef>
              <a:spcAft>
                <a:spcPts val="0"/>
              </a:spcAft>
            </a:pPr>
            <a:r>
              <a:rPr lang="en-US" sz="3200" dirty="0" smtClean="0">
                <a:solidFill>
                  <a:srgbClr val="9BBB59"/>
                </a:solidFill>
                <a:latin typeface="Calibri"/>
              </a:rPr>
              <a:t>Ongoing Engagement</a:t>
            </a:r>
            <a:endParaRPr lang="en-US" sz="3200" dirty="0">
              <a:solidFill>
                <a:srgbClr val="9BBB59"/>
              </a:solidFill>
              <a:latin typeface="Calibri"/>
            </a:endParaRPr>
          </a:p>
        </p:txBody>
      </p:sp>
    </p:spTree>
    <p:extLst>
      <p:ext uri="{BB962C8B-B14F-4D97-AF65-F5344CB8AC3E}">
        <p14:creationId xmlns:p14="http://schemas.microsoft.com/office/powerpoint/2010/main" val="3873715930"/>
      </p:ext>
    </p:extLst>
  </p:cSld>
  <p:clrMapOvr>
    <a:masterClrMapping/>
  </p:clrMapOvr>
  <p:transition advTm="1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228600"/>
            <a:ext cx="6420877" cy="565340"/>
          </a:xfrm>
        </p:spPr>
        <p:txBody>
          <a:bodyPr/>
          <a:lstStyle/>
          <a:p>
            <a:r>
              <a:rPr lang="en-US" dirty="0" smtClean="0"/>
              <a:t>Integrated Care – Promising Early Outcomes</a:t>
            </a:r>
            <a:endParaRPr lang="en-US" dirty="0"/>
          </a:p>
        </p:txBody>
      </p:sp>
      <p:sp>
        <p:nvSpPr>
          <p:cNvPr id="6" name="Content Placeholder 1"/>
          <p:cNvSpPr>
            <a:spLocks noGrp="1"/>
          </p:cNvSpPr>
          <p:nvPr/>
        </p:nvSpPr>
        <p:spPr bwMode="auto">
          <a:xfrm>
            <a:off x="6448280" y="1516342"/>
            <a:ext cx="2426913" cy="4226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1400" dirty="0" smtClean="0">
                <a:solidFill>
                  <a:srgbClr val="0070C0"/>
                </a:solidFill>
              </a:rPr>
              <a:t>Substance Use Disorders (81%)</a:t>
            </a:r>
          </a:p>
          <a:p>
            <a:pPr marL="109537" indent="0">
              <a:buNone/>
            </a:pPr>
            <a:endParaRPr lang="en-US" sz="1400" dirty="0" smtClean="0">
              <a:solidFill>
                <a:srgbClr val="0070C0"/>
              </a:solidFill>
            </a:endParaRPr>
          </a:p>
          <a:p>
            <a:r>
              <a:rPr lang="en-US" sz="1400" dirty="0">
                <a:solidFill>
                  <a:srgbClr val="0070C0"/>
                </a:solidFill>
              </a:rPr>
              <a:t>Chronic Pain/Pain-related </a:t>
            </a:r>
            <a:r>
              <a:rPr lang="en-US" sz="1400" dirty="0" smtClean="0">
                <a:solidFill>
                  <a:srgbClr val="0070C0"/>
                </a:solidFill>
              </a:rPr>
              <a:t>disorders (73%)</a:t>
            </a:r>
          </a:p>
          <a:p>
            <a:pPr marL="109537" indent="0">
              <a:buNone/>
            </a:pPr>
            <a:endParaRPr lang="en-US" sz="1400" dirty="0">
              <a:solidFill>
                <a:srgbClr val="0070C0"/>
              </a:solidFill>
            </a:endParaRPr>
          </a:p>
          <a:p>
            <a:r>
              <a:rPr lang="en-US" sz="1400" dirty="0">
                <a:solidFill>
                  <a:srgbClr val="0070C0"/>
                </a:solidFill>
              </a:rPr>
              <a:t>Severe Mental </a:t>
            </a:r>
            <a:r>
              <a:rPr lang="en-US" sz="1400" dirty="0" smtClean="0">
                <a:solidFill>
                  <a:srgbClr val="0070C0"/>
                </a:solidFill>
              </a:rPr>
              <a:t>Illness (64%)</a:t>
            </a:r>
            <a:endParaRPr lang="en-US" sz="1400" dirty="0">
              <a:solidFill>
                <a:srgbClr val="0070C0"/>
              </a:solidFill>
            </a:endParaRPr>
          </a:p>
          <a:p>
            <a:pPr marL="109537" indent="0">
              <a:buNone/>
            </a:pPr>
            <a:endParaRPr lang="en-US" sz="1400" dirty="0" smtClean="0">
              <a:solidFill>
                <a:srgbClr val="0070C0"/>
              </a:solidFill>
            </a:endParaRPr>
          </a:p>
          <a:p>
            <a:r>
              <a:rPr lang="en-US" sz="1400" dirty="0" smtClean="0">
                <a:solidFill>
                  <a:srgbClr val="0070C0"/>
                </a:solidFill>
              </a:rPr>
              <a:t>Hypertension (44%)</a:t>
            </a:r>
          </a:p>
          <a:p>
            <a:pPr marL="109537" indent="0">
              <a:buNone/>
            </a:pPr>
            <a:endParaRPr lang="en-US" sz="1400" dirty="0" smtClean="0">
              <a:solidFill>
                <a:srgbClr val="0070C0"/>
              </a:solidFill>
            </a:endParaRPr>
          </a:p>
          <a:p>
            <a:r>
              <a:rPr lang="en-US" sz="1400" dirty="0" smtClean="0">
                <a:solidFill>
                  <a:srgbClr val="0070C0"/>
                </a:solidFill>
              </a:rPr>
              <a:t>Diabetes (22%)</a:t>
            </a:r>
          </a:p>
          <a:p>
            <a:pPr marL="109537" indent="0">
              <a:buNone/>
            </a:pPr>
            <a:endParaRPr lang="en-US" sz="1400" dirty="0" smtClean="0">
              <a:solidFill>
                <a:srgbClr val="0070C0"/>
              </a:solidFill>
            </a:endParaRPr>
          </a:p>
          <a:p>
            <a:r>
              <a:rPr lang="en-US" sz="1400" dirty="0" smtClean="0">
                <a:solidFill>
                  <a:srgbClr val="0070C0"/>
                </a:solidFill>
              </a:rPr>
              <a:t>Hepatitis C (24%)</a:t>
            </a:r>
            <a:endParaRPr lang="en-US" sz="1400" dirty="0">
              <a:solidFill>
                <a:srgbClr val="0070C0"/>
              </a:solidFill>
            </a:endParaRPr>
          </a:p>
        </p:txBody>
      </p:sp>
      <p:sp>
        <p:nvSpPr>
          <p:cNvPr id="7" name="TextBox 6"/>
          <p:cNvSpPr txBox="1"/>
          <p:nvPr/>
        </p:nvSpPr>
        <p:spPr>
          <a:xfrm>
            <a:off x="6448280" y="1020084"/>
            <a:ext cx="2120645" cy="461665"/>
          </a:xfrm>
          <a:prstGeom prst="rect">
            <a:avLst/>
          </a:prstGeom>
          <a:noFill/>
        </p:spPr>
        <p:txBody>
          <a:bodyPr wrap="none" rtlCol="0">
            <a:spAutoFit/>
          </a:bodyPr>
          <a:lstStyle/>
          <a:p>
            <a:r>
              <a:rPr lang="en-US" sz="2400" kern="1200" dirty="0" smtClean="0">
                <a:solidFill>
                  <a:srgbClr val="0070C0"/>
                </a:solidFill>
                <a:latin typeface="+mn-lt"/>
                <a:ea typeface="+mn-ea"/>
                <a:cs typeface="+mn-cs"/>
              </a:rPr>
              <a:t>Top Diagnosis</a:t>
            </a:r>
            <a:endParaRPr lang="en-US" sz="2400" kern="1200" dirty="0" smtClean="0">
              <a:solidFill>
                <a:srgbClr val="0070C0"/>
              </a:solidFill>
              <a:latin typeface="+mn-lt"/>
              <a:ea typeface="+mn-ea"/>
              <a:cs typeface="+mn-cs"/>
            </a:endParaRPr>
          </a:p>
        </p:txBody>
      </p:sp>
      <p:graphicFrame>
        <p:nvGraphicFramePr>
          <p:cNvPr id="8" name="Diagram 7"/>
          <p:cNvGraphicFramePr/>
          <p:nvPr>
            <p:extLst>
              <p:ext uri="{D42A27DB-BD31-4B8C-83A1-F6EECF244321}">
                <p14:modId xmlns:p14="http://schemas.microsoft.com/office/powerpoint/2010/main" val="2811152012"/>
              </p:ext>
            </p:extLst>
          </p:nvPr>
        </p:nvGraphicFramePr>
        <p:xfrm>
          <a:off x="146957" y="1481749"/>
          <a:ext cx="634637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41076178"/>
      </p:ext>
    </p:extLst>
  </p:cSld>
  <p:clrMapOvr>
    <a:masterClrMapping/>
  </p:clrMapOvr>
  <p:transition advTm="1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ctrTitle"/>
          </p:nvPr>
        </p:nvSpPr>
        <p:spPr bwMode="auto">
          <a:xfrm>
            <a:off x="685800" y="2405063"/>
            <a:ext cx="7772400" cy="1470025"/>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b="1" dirty="0" smtClean="0">
                <a:solidFill>
                  <a:srgbClr val="127492"/>
                </a:solidFill>
                <a:latin typeface="Perpetua" pitchFamily="18" charset="0"/>
                <a:cs typeface="Arial" charset="0"/>
              </a:rPr>
              <a:t>Thank you</a:t>
            </a:r>
          </a:p>
        </p:txBody>
      </p:sp>
      <p:sp>
        <p:nvSpPr>
          <p:cNvPr id="57347" name="Subtitle 2"/>
          <p:cNvSpPr>
            <a:spLocks noGrp="1"/>
          </p:cNvSpPr>
          <p:nvPr>
            <p:ph type="subTitle" idx="1"/>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dirty="0" smtClean="0">
                <a:solidFill>
                  <a:schemeClr val="bg1"/>
                </a:solidFill>
                <a:latin typeface="Century Schoolbook" panose="02040604050505020304" pitchFamily="18" charset="0"/>
                <a:cs typeface="Arial" charset="0"/>
              </a:rPr>
              <a:t>Kelly Sowards </a:t>
            </a:r>
            <a:r>
              <a:rPr lang="en-US" dirty="0" smtClean="0">
                <a:solidFill>
                  <a:schemeClr val="bg1"/>
                </a:solidFill>
                <a:latin typeface="Century Schoolbook" panose="02040604050505020304" pitchFamily="18" charset="0"/>
                <a:cs typeface="Arial" charset="0"/>
              </a:rPr>
              <a:t>Opot: </a:t>
            </a:r>
            <a:r>
              <a:rPr lang="en-US" dirty="0" smtClean="0">
                <a:solidFill>
                  <a:schemeClr val="bg1"/>
                </a:solidFill>
                <a:latin typeface="Century Schoolbook" panose="02040604050505020304" pitchFamily="18" charset="0"/>
                <a:cs typeface="Arial" charset="0"/>
                <a:hlinkClick r:id="rId2"/>
              </a:rPr>
              <a:t>Kelly.opot@csh.org</a:t>
            </a:r>
            <a:r>
              <a:rPr lang="en-US" dirty="0" smtClean="0">
                <a:solidFill>
                  <a:schemeClr val="bg1"/>
                </a:solidFill>
                <a:latin typeface="Century Schoolbook" panose="02040604050505020304" pitchFamily="18" charset="0"/>
                <a:cs typeface="Arial" charset="0"/>
              </a:rPr>
              <a:t> </a:t>
            </a:r>
          </a:p>
          <a:p>
            <a:pPr eaLnBrk="1" hangingPunct="1"/>
            <a:r>
              <a:rPr lang="en-US" dirty="0" smtClean="0">
                <a:solidFill>
                  <a:schemeClr val="bg1"/>
                </a:solidFill>
                <a:latin typeface="Century Schoolbook" panose="02040604050505020304" pitchFamily="18" charset="0"/>
                <a:cs typeface="Arial" charset="0"/>
              </a:rPr>
              <a:t>Acting Associate Director, CSH</a:t>
            </a:r>
          </a:p>
          <a:p>
            <a:pPr eaLnBrk="1" hangingPunct="1"/>
            <a:r>
              <a:rPr lang="en-US" dirty="0" smtClean="0">
                <a:solidFill>
                  <a:schemeClr val="bg1"/>
                </a:solidFill>
                <a:latin typeface="Century Schoolbook" panose="02040604050505020304" pitchFamily="18" charset="0"/>
                <a:cs typeface="Arial" charset="0"/>
              </a:rPr>
              <a:t>Texas Program</a:t>
            </a:r>
          </a:p>
        </p:txBody>
      </p:sp>
    </p:spTree>
    <p:extLst>
      <p:ext uri="{BB962C8B-B14F-4D97-AF65-F5344CB8AC3E}">
        <p14:creationId xmlns:p14="http://schemas.microsoft.com/office/powerpoint/2010/main" val="183192060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Default Design">
  <a:themeElements>
    <a:clrScheme name="Custom 8">
      <a:dk1>
        <a:srgbClr val="FFFFFF"/>
      </a:dk1>
      <a:lt1>
        <a:srgbClr val="FFFFFF"/>
      </a:lt1>
      <a:dk2>
        <a:srgbClr val="9FA1A4"/>
      </a:dk2>
      <a:lt2>
        <a:srgbClr val="9FA1A4"/>
      </a:lt2>
      <a:accent1>
        <a:srgbClr val="F8971D"/>
      </a:accent1>
      <a:accent2>
        <a:srgbClr val="0081C6"/>
      </a:accent2>
      <a:accent3>
        <a:srgbClr val="FFFFFF"/>
      </a:accent3>
      <a:accent4>
        <a:srgbClr val="8DC63F"/>
      </a:accent4>
      <a:accent5>
        <a:srgbClr val="6C207E"/>
      </a:accent5>
      <a:accent6>
        <a:srgbClr val="C60C46"/>
      </a:accent6>
      <a:hlink>
        <a:srgbClr val="EEB111"/>
      </a:hlink>
      <a:folHlink>
        <a:srgbClr val="4B5FA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txDef>
      <a:spPr>
        <a:noFill/>
      </a:spPr>
      <a:bodyPr wrap="square" rtlCol="0">
        <a:spAutoFit/>
      </a:bodyPr>
      <a:lstStyle>
        <a:defPPr>
          <a:defRPr sz="2400" kern="1200" dirty="0" smtClean="0">
            <a:solidFill>
              <a:schemeClr val="tx1"/>
            </a:solidFill>
            <a:latin typeface="Times" charset="0"/>
            <a:ea typeface="+mn-ea"/>
            <a:cs typeface="+mn-cs"/>
          </a:defRPr>
        </a:defPPr>
      </a:lstStyle>
    </a:tx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E65100"/>
        </a:accent1>
        <a:accent2>
          <a:srgbClr val="309E47"/>
        </a:accent2>
        <a:accent3>
          <a:srgbClr val="FFFFFF"/>
        </a:accent3>
        <a:accent4>
          <a:srgbClr val="000000"/>
        </a:accent4>
        <a:accent5>
          <a:srgbClr val="F0B3AA"/>
        </a:accent5>
        <a:accent6>
          <a:srgbClr val="2A8F3F"/>
        </a:accent6>
        <a:hlink>
          <a:srgbClr val="9CCF00"/>
        </a:hlink>
        <a:folHlink>
          <a:srgbClr val="CF004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tadata xmlns="84f9286d-c0d8-43b8-be00-f2b30036924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47BC31AC72B324CABE6F5CD8215FBC5" ma:contentTypeVersion="0" ma:contentTypeDescription="Create a new document." ma:contentTypeScope="" ma:versionID="a19e81711dd8599c216a81a2f2e14918">
  <xsd:schema xmlns:xsd="http://www.w3.org/2001/XMLSchema" xmlns:xs="http://www.w3.org/2001/XMLSchema" xmlns:p="http://schemas.microsoft.com/office/2006/metadata/properties" xmlns:ns2="84f9286d-c0d8-43b8-be00-f2b30036924d" targetNamespace="http://schemas.microsoft.com/office/2006/metadata/properties" ma:root="true" ma:fieldsID="e431d088d6a6506c3ed7d4868459a0e7" ns2:_="">
    <xsd:import namespace="84f9286d-c0d8-43b8-be00-f2b30036924d"/>
    <xsd:element name="properties">
      <xsd:complexType>
        <xsd:sequence>
          <xsd:element name="documentManagement">
            <xsd:complexType>
              <xsd:all>
                <xsd:element ref="ns2: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4f9286d-c0d8-43b8-be00-f2b30036924d" elementFormDefault="qualified">
    <xsd:import namespace="http://schemas.microsoft.com/office/2006/documentManagement/types"/>
    <xsd:import namespace="http://schemas.microsoft.com/office/infopath/2007/PartnerControls"/>
    <xsd:element name="Metadata" ma:index="8" nillable="true" ma:displayName="Metadata" ma:internalName="Metadata">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F8CF4A-C11A-4BF1-8640-15A391E40596}">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84f9286d-c0d8-43b8-be00-f2b30036924d"/>
    <ds:schemaRef ds:uri="http://purl.org/dc/terms/"/>
    <ds:schemaRef ds:uri="http://www.w3.org/XML/1998/namespace"/>
  </ds:schemaRefs>
</ds:datastoreItem>
</file>

<file path=customXml/itemProps2.xml><?xml version="1.0" encoding="utf-8"?>
<ds:datastoreItem xmlns:ds="http://schemas.openxmlformats.org/officeDocument/2006/customXml" ds:itemID="{5BF12270-9BF2-4775-BA76-3474853D30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4f9286d-c0d8-43b8-be00-f2b3003692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B5651C9-D617-4A82-B8B1-D2602AB5F7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3422</TotalTime>
  <Words>1235</Words>
  <Application>Microsoft Office PowerPoint</Application>
  <PresentationFormat>On-screen Show (4:3)</PresentationFormat>
  <Paragraphs>143</Paragraphs>
  <Slides>9</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Century Schoolbook</vt:lpstr>
      <vt:lpstr>Perpetua</vt:lpstr>
      <vt:lpstr>Times</vt:lpstr>
      <vt:lpstr>Wingdings</vt:lpstr>
      <vt:lpstr>Wingdings 3</vt:lpstr>
      <vt:lpstr>Default Design</vt:lpstr>
      <vt:lpstr>Housing as a Platform</vt:lpstr>
      <vt:lpstr>About CSH</vt:lpstr>
      <vt:lpstr>CSH Frequent User Initiative Timeline and Outcomes</vt:lpstr>
      <vt:lpstr>Promising Practices in Texas – Houston </vt:lpstr>
      <vt:lpstr>Promising Practices in Texas - Houston</vt:lpstr>
      <vt:lpstr>Staffing structure – Integrated Care Team</vt:lpstr>
      <vt:lpstr>Delivery of Care</vt:lpstr>
      <vt:lpstr>Integrated Care – Promising Early Outcomes</vt:lpstr>
      <vt:lpstr>Thank you</vt:lpstr>
    </vt:vector>
  </TitlesOfParts>
  <Company>Wells Fargo Bank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kimells</dc:creator>
  <cp:lastModifiedBy>Kelly Opot</cp:lastModifiedBy>
  <cp:revision>291</cp:revision>
  <cp:lastPrinted>2012-11-15T16:47:15Z</cp:lastPrinted>
  <dcterms:created xsi:type="dcterms:W3CDTF">2003-02-07T22:42:08Z</dcterms:created>
  <dcterms:modified xsi:type="dcterms:W3CDTF">2016-07-28T20:55:23Z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0x010100147BC31AC72B324CABE6F5CD8215FBC5</vt:lpwstr>
  </property>
</Properties>
</file>