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8"/>
  </p:notesMasterIdLst>
  <p:sldIdLst>
    <p:sldId id="259" r:id="rId2"/>
    <p:sldId id="262" r:id="rId3"/>
    <p:sldId id="286" r:id="rId4"/>
    <p:sldId id="268" r:id="rId5"/>
    <p:sldId id="281" r:id="rId6"/>
    <p:sldId id="287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Book Antiqu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95071449402159"/>
          <c:y val="6.8919407546886621E-2"/>
          <c:w val="0.80350904053659955"/>
          <c:h val="0.8355316836887350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50800">
              <a:noFill/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strCache>
            </c:strRef>
          </c:cat>
          <c:val>
            <c:numRef>
              <c:f>Sheet1!$B$2:$J$2</c:f>
              <c:numCache>
                <c:formatCode>#,##0</c:formatCode>
                <c:ptCount val="9"/>
                <c:pt idx="0">
                  <c:v>1088436</c:v>
                </c:pt>
                <c:pt idx="1">
                  <c:v>1051967</c:v>
                </c:pt>
                <c:pt idx="2">
                  <c:v>386272</c:v>
                </c:pt>
                <c:pt idx="3">
                  <c:v>-101588</c:v>
                </c:pt>
                <c:pt idx="4">
                  <c:v>-365391</c:v>
                </c:pt>
                <c:pt idx="5">
                  <c:v>-534142</c:v>
                </c:pt>
                <c:pt idx="6">
                  <c:v>-601578</c:v>
                </c:pt>
                <c:pt idx="7">
                  <c:v>-669360</c:v>
                </c:pt>
                <c:pt idx="8">
                  <c:v>-836179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50800">
              <a:solidFill>
                <a:schemeClr val="tx2"/>
              </a:solidFill>
              <a:prstDash val="lgDash"/>
            </a:ln>
          </c:spPr>
          <c:marker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</c:spPr>
          </c:marker>
          <c:cat>
            <c:strRef>
              <c:f>Sheet1!$B$1:$J$1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strCache>
            </c:strRef>
          </c:cat>
          <c:val>
            <c:numRef>
              <c:f>Sheet1!$B$3:$J$3</c:f>
              <c:numCache>
                <c:formatCode>#,##0</c:formatCode>
                <c:ptCount val="9"/>
                <c:pt idx="0">
                  <c:v>-23922.531892475898</c:v>
                </c:pt>
                <c:pt idx="1">
                  <c:v>-49949.340237489138</c:v>
                </c:pt>
                <c:pt idx="2">
                  <c:v>-301411.18691266765</c:v>
                </c:pt>
                <c:pt idx="3">
                  <c:v>-488745.51398693502</c:v>
                </c:pt>
                <c:pt idx="4">
                  <c:v>-559156.57826524309</c:v>
                </c:pt>
                <c:pt idx="5">
                  <c:v>-614956.77005147107</c:v>
                </c:pt>
                <c:pt idx="6">
                  <c:v>-655094.58619166794</c:v>
                </c:pt>
                <c:pt idx="7">
                  <c:v>-687341.92144931899</c:v>
                </c:pt>
                <c:pt idx="8">
                  <c:v>-724942.63840483909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strCache>
            </c:strRef>
          </c:cat>
          <c:val>
            <c:numRef>
              <c:f>Sheet1!$B$4:$J$4</c:f>
              <c:numCache>
                <c:formatCode>#,##0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863792</c:v>
                </c:pt>
                <c:pt idx="1">
                  <c:v>892207</c:v>
                </c:pt>
                <c:pt idx="2">
                  <c:v>284509</c:v>
                </c:pt>
                <c:pt idx="3">
                  <c:v>-205474</c:v>
                </c:pt>
                <c:pt idx="4">
                  <c:v>-413124</c:v>
                </c:pt>
                <c:pt idx="5">
                  <c:v>-537841</c:v>
                </c:pt>
                <c:pt idx="6">
                  <c:v>-619783</c:v>
                </c:pt>
                <c:pt idx="7">
                  <c:v>-714957</c:v>
                </c:pt>
                <c:pt idx="8">
                  <c:v>-923584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95680"/>
        <c:axId val="86068032"/>
      </c:lineChart>
      <c:dateAx>
        <c:axId val="130695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86068032"/>
        <c:crossesAt val="-1250000"/>
        <c:auto val="0"/>
        <c:lblOffset val="100"/>
        <c:baseTimeUnit val="days"/>
      </c:dateAx>
      <c:valAx>
        <c:axId val="86068032"/>
        <c:scaling>
          <c:orientation val="minMax"/>
          <c:max val="1000000"/>
          <c:min val="-1250000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30695680"/>
        <c:crossesAt val="1"/>
        <c:crossBetween val="midCat"/>
        <c:majorUnit val="25000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0.51286</cdr:x>
      <cdr:y>0.45252</cdr:y>
    </cdr:from>
    <cdr:to>
      <cdr:x>0.62397</cdr:x>
      <cdr:y>0.53351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20667" y="2056214"/>
          <a:ext cx="914391" cy="368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0.15775</cdr:x>
      <cdr:y>0.48302</cdr:y>
    </cdr:from>
    <cdr:to>
      <cdr:x>0.25034</cdr:x>
      <cdr:y>0.54925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8240" y="2194769"/>
          <a:ext cx="761978" cy="30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chemeClr val="tx2"/>
              </a:solidFill>
            </a:rPr>
            <a:t>-24,000</a:t>
          </a:r>
          <a:endParaRPr lang="en-US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0.40175</cdr:x>
      <cdr:y>0.66636</cdr:y>
    </cdr:from>
    <cdr:to>
      <cdr:x>0.51286</cdr:x>
      <cdr:y>0.86505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6276" y="3027848"/>
          <a:ext cx="914391" cy="902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8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0.83303</cdr:x>
      <cdr:y>0.58556</cdr:y>
    </cdr:from>
    <cdr:to>
      <cdr:x>0.94414</cdr:x>
      <cdr:y>0.67075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55540" y="2660715"/>
          <a:ext cx="914391" cy="387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chemeClr val="tx2"/>
              </a:solidFill>
            </a:rPr>
            <a:t>-</a:t>
          </a:r>
          <a:r>
            <a:rPr lang="en-US" sz="2000" b="1" dirty="0" smtClean="0">
              <a:solidFill>
                <a:schemeClr val="tx2"/>
              </a:solidFill>
            </a:rPr>
            <a:t>725,000</a:t>
          </a:r>
          <a:endParaRPr lang="en-US" sz="1800" b="1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09D1F1F-0AEF-41E2-B489-CE766881B7CF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6B123ED-1CD0-45EE-B6ED-3891A344B6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B Camp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lken SPH HP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r="6174"/>
          <a:stretch/>
        </p:blipFill>
        <p:spPr>
          <a:xfrm>
            <a:off x="-54864" y="0"/>
            <a:ext cx="9262872" cy="55371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378" y="601090"/>
            <a:ext cx="4301269" cy="1504547"/>
          </a:xfrm>
          <a:prstGeom prst="rect">
            <a:avLst/>
          </a:prstGeom>
        </p:spPr>
        <p:txBody>
          <a:bodyPr anchor="b"/>
          <a:lstStyle>
            <a:lvl1pPr algn="l">
              <a:defRPr sz="36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378" y="2332139"/>
            <a:ext cx="4301269" cy="25581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ECE9C6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8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400961"/>
            <a:ext cx="7745505" cy="363074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688490" y="377505"/>
            <a:ext cx="7756263" cy="889233"/>
          </a:xfrm>
          <a:prstGeom prst="rect">
            <a:avLst/>
          </a:prstGeom>
        </p:spPr>
        <p:txBody>
          <a:bodyPr/>
          <a:lstStyle>
            <a:lvl1pPr algn="l">
              <a:defRPr sz="3200" b="1" i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  <a:prstGeom prst="rect">
            <a:avLst/>
          </a:prstGeom>
        </p:spPr>
        <p:txBody>
          <a:bodyPr anchor="b"/>
          <a:lstStyle>
            <a:lvl1pPr algn="ctr">
              <a:defRPr sz="5400" b="1" cap="none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99248" y="3324431"/>
            <a:ext cx="7734747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943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>
            <a:spLocks noGrp="1"/>
          </p:cNvSpPr>
          <p:nvPr>
            <p:ph type="title"/>
          </p:nvPr>
        </p:nvSpPr>
        <p:spPr>
          <a:xfrm>
            <a:off x="688490" y="293615"/>
            <a:ext cx="7756263" cy="989901"/>
          </a:xfrm>
          <a:prstGeom prst="rect">
            <a:avLst/>
          </a:prstGeom>
        </p:spPr>
        <p:txBody>
          <a:bodyPr/>
          <a:lstStyle>
            <a:lvl1pPr algn="l">
              <a:defRPr sz="3200" b="1" i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526796"/>
            <a:ext cx="3803904" cy="3753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526796"/>
            <a:ext cx="3803904" cy="3753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04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/>
          <a:lstStyle>
            <a:lvl1pPr>
              <a:defRPr sz="43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88490" y="1783601"/>
            <a:ext cx="3621929" cy="6583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5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622290"/>
            <a:ext cx="3621931" cy="2595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5878" y="1783601"/>
            <a:ext cx="3663716" cy="6583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5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785878" y="2619063"/>
            <a:ext cx="3658875" cy="2595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17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559399"/>
            <a:ext cx="3580882" cy="44140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 algn="l">
              <a:defRPr sz="20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2000">
                <a:latin typeface="Arial"/>
                <a:cs typeface="Arial"/>
              </a:defRPr>
            </a:lvl4pPr>
            <a:lvl5pPr algn="l"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9812" y="562026"/>
            <a:ext cx="3580882" cy="4414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44365">
            <a:off x="773476" y="536672"/>
            <a:ext cx="7578326" cy="34913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4486019"/>
            <a:ext cx="7756264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7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T-General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90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ustom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bgblueoneph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60378" y="601090"/>
            <a:ext cx="4480563" cy="2305339"/>
          </a:xfrm>
          <a:prstGeom prst="rect">
            <a:avLst/>
          </a:prstGeom>
        </p:spPr>
        <p:txBody>
          <a:bodyPr anchor="b"/>
          <a:lstStyle>
            <a:lvl1pPr algn="l">
              <a:defRPr sz="40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60378" y="3137687"/>
            <a:ext cx="36587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1954870" y="0"/>
            <a:ext cx="7201580" cy="6858000"/>
          </a:xfrm>
          <a:custGeom>
            <a:avLst/>
            <a:gdLst>
              <a:gd name="connsiteX0" fmla="*/ 0 w 7201580"/>
              <a:gd name="connsiteY0" fmla="*/ 0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0 w 7201580"/>
              <a:gd name="connsiteY4" fmla="*/ 0 h 6858000"/>
              <a:gd name="connsiteX0" fmla="*/ 5050118 w 7201580"/>
              <a:gd name="connsiteY0" fmla="*/ 74706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50118 w 7201580"/>
              <a:gd name="connsiteY4" fmla="*/ 74706 h 6858000"/>
              <a:gd name="connsiteX0" fmla="*/ 5020236 w 7201580"/>
              <a:gd name="connsiteY0" fmla="*/ 29883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20236 w 7201580"/>
              <a:gd name="connsiteY4" fmla="*/ 29883 h 6858000"/>
              <a:gd name="connsiteX0" fmla="*/ 5020236 w 7201580"/>
              <a:gd name="connsiteY0" fmla="*/ 14941 h 6858000"/>
              <a:gd name="connsiteX1" fmla="*/ 7201580 w 7201580"/>
              <a:gd name="connsiteY1" fmla="*/ 0 h 6858000"/>
              <a:gd name="connsiteX2" fmla="*/ 7201580 w 7201580"/>
              <a:gd name="connsiteY2" fmla="*/ 6858000 h 6858000"/>
              <a:gd name="connsiteX3" fmla="*/ 0 w 7201580"/>
              <a:gd name="connsiteY3" fmla="*/ 6858000 h 6858000"/>
              <a:gd name="connsiteX4" fmla="*/ 5020236 w 7201580"/>
              <a:gd name="connsiteY4" fmla="*/ 149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1580" h="6858000">
                <a:moveTo>
                  <a:pt x="5020236" y="14941"/>
                </a:moveTo>
                <a:lnTo>
                  <a:pt x="7201580" y="0"/>
                </a:lnTo>
                <a:lnTo>
                  <a:pt x="7201580" y="6858000"/>
                </a:lnTo>
                <a:lnTo>
                  <a:pt x="0" y="6858000"/>
                </a:lnTo>
                <a:lnTo>
                  <a:pt x="5020236" y="14941"/>
                </a:lnTo>
                <a:close/>
              </a:path>
            </a:pathLst>
          </a:custGeom>
        </p:spPr>
        <p:txBody>
          <a:bodyPr vert="horz" anchor="ctr"/>
          <a:lstStyle>
            <a:lvl1pPr algn="r">
              <a:lnSpc>
                <a:spcPct val="100000"/>
              </a:lnSpc>
              <a:defRPr sz="2000">
                <a:solidFill>
                  <a:srgbClr val="ECE9C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13194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88530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628502" y="4579023"/>
            <a:ext cx="3469448" cy="1248690"/>
          </a:xfrm>
          <a:custGeom>
            <a:avLst/>
            <a:gdLst>
              <a:gd name="connsiteX0" fmla="*/ 0 w 1768475"/>
              <a:gd name="connsiteY0" fmla="*/ 0 h 1257300"/>
              <a:gd name="connsiteX1" fmla="*/ 1768475 w 1768475"/>
              <a:gd name="connsiteY1" fmla="*/ 0 h 1257300"/>
              <a:gd name="connsiteX2" fmla="*/ 1768475 w 1768475"/>
              <a:gd name="connsiteY2" fmla="*/ 1257300 h 1257300"/>
              <a:gd name="connsiteX3" fmla="*/ 0 w 1768475"/>
              <a:gd name="connsiteY3" fmla="*/ 1257300 h 1257300"/>
              <a:gd name="connsiteX4" fmla="*/ 0 w 1768475"/>
              <a:gd name="connsiteY4" fmla="*/ 0 h 1257300"/>
              <a:gd name="connsiteX0" fmla="*/ 0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0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68475 w 2647177"/>
              <a:gd name="connsiteY2" fmla="*/ 1257300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09838 w 2647177"/>
              <a:gd name="connsiteY0" fmla="*/ 0 h 1257300"/>
              <a:gd name="connsiteX1" fmla="*/ 2647177 w 2647177"/>
              <a:gd name="connsiteY1" fmla="*/ 13729 h 1257300"/>
              <a:gd name="connsiteX2" fmla="*/ 1706691 w 2647177"/>
              <a:gd name="connsiteY2" fmla="*/ 1250435 h 1257300"/>
              <a:gd name="connsiteX3" fmla="*/ 0 w 2647177"/>
              <a:gd name="connsiteY3" fmla="*/ 1257300 h 1257300"/>
              <a:gd name="connsiteX4" fmla="*/ 109838 w 2647177"/>
              <a:gd name="connsiteY4" fmla="*/ 0 h 1257300"/>
              <a:gd name="connsiteX0" fmla="*/ 114144 w 2647177"/>
              <a:gd name="connsiteY0" fmla="*/ 0 h 1248690"/>
              <a:gd name="connsiteX1" fmla="*/ 2647177 w 2647177"/>
              <a:gd name="connsiteY1" fmla="*/ 5119 h 1248690"/>
              <a:gd name="connsiteX2" fmla="*/ 1706691 w 2647177"/>
              <a:gd name="connsiteY2" fmla="*/ 1241825 h 1248690"/>
              <a:gd name="connsiteX3" fmla="*/ 0 w 2647177"/>
              <a:gd name="connsiteY3" fmla="*/ 1248690 h 1248690"/>
              <a:gd name="connsiteX4" fmla="*/ 114144 w 2647177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1825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  <a:gd name="connsiteX0" fmla="*/ 936415 w 3469448"/>
              <a:gd name="connsiteY0" fmla="*/ 0 h 1248690"/>
              <a:gd name="connsiteX1" fmla="*/ 3469448 w 3469448"/>
              <a:gd name="connsiteY1" fmla="*/ 5119 h 1248690"/>
              <a:gd name="connsiteX2" fmla="*/ 2528962 w 3469448"/>
              <a:gd name="connsiteY2" fmla="*/ 1246131 h 1248690"/>
              <a:gd name="connsiteX3" fmla="*/ 0 w 3469448"/>
              <a:gd name="connsiteY3" fmla="*/ 1248690 h 1248690"/>
              <a:gd name="connsiteX4" fmla="*/ 936415 w 3469448"/>
              <a:gd name="connsiteY4" fmla="*/ 0 h 124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9448" h="1248690">
                <a:moveTo>
                  <a:pt x="936415" y="0"/>
                </a:moveTo>
                <a:lnTo>
                  <a:pt x="3469448" y="5119"/>
                </a:lnTo>
                <a:lnTo>
                  <a:pt x="2528962" y="1246131"/>
                </a:lnTo>
                <a:lnTo>
                  <a:pt x="0" y="1248690"/>
                </a:lnTo>
                <a:lnTo>
                  <a:pt x="936415" y="0"/>
                </a:lnTo>
                <a:close/>
              </a:path>
            </a:pathLst>
          </a:custGeom>
        </p:spPr>
        <p:txBody>
          <a:bodyPr vert="horz"/>
          <a:lstStyle>
            <a:lvl1pPr algn="ctr"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452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PT-General15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PPT-General2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25" y="5840346"/>
            <a:ext cx="1925409" cy="6257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53" r:id="rId8"/>
    <p:sldLayoutId id="2147483857" r:id="rId9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377" y="601090"/>
            <a:ext cx="5245766" cy="1697493"/>
          </a:xfrm>
        </p:spPr>
        <p:txBody>
          <a:bodyPr/>
          <a:lstStyle/>
          <a:p>
            <a:r>
              <a:rPr lang="en-US" sz="3200" dirty="0" smtClean="0"/>
              <a:t>The American Health Care Act: Economic &amp; Employment Consequences for States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155" y="2433962"/>
            <a:ext cx="4301269" cy="1668256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Leighton Ku, PhD, </a:t>
            </a:r>
            <a:r>
              <a:rPr lang="en-US" sz="2400" b="1" dirty="0" smtClean="0">
                <a:solidFill>
                  <a:schemeClr val="bg1"/>
                </a:solidFill>
              </a:rPr>
              <a:t>MPH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Professor of Health Policy &amp; Management &amp; Director, Center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for Health Policy Research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June </a:t>
            </a:r>
            <a:r>
              <a:rPr lang="en-US" sz="2000" dirty="0" smtClean="0">
                <a:solidFill>
                  <a:schemeClr val="bg1"/>
                </a:solidFill>
              </a:rPr>
              <a:t>2017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35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1639" y="1137889"/>
            <a:ext cx="8185211" cy="4019651"/>
          </a:xfrm>
        </p:spPr>
        <p:txBody>
          <a:bodyPr/>
          <a:lstStyle/>
          <a:p>
            <a:r>
              <a:rPr lang="en-US" sz="2400" dirty="0" smtClean="0"/>
              <a:t>CBO and others have examined effects </a:t>
            </a:r>
            <a:r>
              <a:rPr lang="en-US" sz="2400" dirty="0"/>
              <a:t>of American Health Care Act (AHCA) </a:t>
            </a:r>
            <a:r>
              <a:rPr lang="en-US" sz="2400" dirty="0" smtClean="0"/>
              <a:t>on insurance coverage and </a:t>
            </a:r>
            <a:r>
              <a:rPr lang="en-US" sz="2400" dirty="0" smtClean="0"/>
              <a:t>costs.  </a:t>
            </a:r>
          </a:p>
          <a:p>
            <a:r>
              <a:rPr lang="en-US" sz="2400" dirty="0" smtClean="0"/>
              <a:t>23 million more uninsured</a:t>
            </a:r>
          </a:p>
          <a:p>
            <a:r>
              <a:rPr lang="en-US" sz="2400" dirty="0"/>
              <a:t>1</a:t>
            </a:r>
            <a:r>
              <a:rPr lang="en-US" sz="2400" dirty="0" smtClean="0"/>
              <a:t>4 million fewer covered by Medicaid due to phase down of Medicaid expansions, per capita caps and other changes.</a:t>
            </a:r>
            <a:endParaRPr lang="en-US" sz="2400" dirty="0" smtClean="0"/>
          </a:p>
          <a:p>
            <a:r>
              <a:rPr lang="en-US" sz="2400" dirty="0" smtClean="0"/>
              <a:t>We assess </a:t>
            </a:r>
            <a:r>
              <a:rPr lang="en-US" sz="2400" dirty="0"/>
              <a:t>potential effects </a:t>
            </a:r>
            <a:r>
              <a:rPr lang="en-US" sz="2400" dirty="0" smtClean="0"/>
              <a:t>on economies </a:t>
            </a:r>
            <a:r>
              <a:rPr lang="en-US" sz="2400" dirty="0"/>
              <a:t>and employment in all 50 states and DC from 2018-26.  </a:t>
            </a:r>
            <a:endParaRPr lang="en-US" sz="2400" dirty="0" smtClean="0"/>
          </a:p>
          <a:p>
            <a:r>
              <a:rPr lang="en-US" sz="2400" dirty="0" smtClean="0"/>
              <a:t>Begin by using CBO estimates of changes in federal funding.</a:t>
            </a:r>
          </a:p>
          <a:p>
            <a:r>
              <a:rPr lang="en-US" sz="2400" dirty="0" smtClean="0"/>
              <a:t>Examine combined effects of changes in Medicaid, premium tax subsidies, tax repeals and other changes.</a:t>
            </a:r>
            <a:endParaRPr lang="en-US" sz="2400" dirty="0" smtClean="0"/>
          </a:p>
          <a:p>
            <a:r>
              <a:rPr lang="en-US" sz="2400" dirty="0" smtClean="0"/>
              <a:t>Then model effects on state employment and economies using a regional economic model, PI+ from REMI.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77506"/>
            <a:ext cx="7756263" cy="563528"/>
          </a:xfrm>
        </p:spPr>
        <p:txBody>
          <a:bodyPr/>
          <a:lstStyle/>
          <a:p>
            <a:r>
              <a:rPr lang="en-US" dirty="0" smtClean="0"/>
              <a:t>Purpose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8536" y="454133"/>
            <a:ext cx="8326073" cy="62797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The Rise and Fall in Employment </a:t>
            </a:r>
            <a:r>
              <a:rPr lang="en-US" sz="2800" dirty="0" smtClean="0"/>
              <a:t>If </a:t>
            </a:r>
            <a:r>
              <a:rPr lang="en-US" sz="2800" b="1" dirty="0" smtClean="0"/>
              <a:t>AHCA Enacted</a:t>
            </a:r>
            <a:endParaRPr lang="en-US" sz="2200" b="1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453626"/>
              </p:ext>
            </p:extLst>
          </p:nvPr>
        </p:nvGraphicFramePr>
        <p:xfrm>
          <a:off x="457200" y="1415462"/>
          <a:ext cx="8229600" cy="454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7447" y="2049399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864,000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1667" y="5003867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</a:rPr>
              <a:t>924,000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536" y="1230796"/>
            <a:ext cx="101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# of Jobs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286700" y="1950012"/>
            <a:ext cx="211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Total Employment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7418" y="4398336"/>
            <a:ext cx="1538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Health Care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Employment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0903" y="2940612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Baseline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1524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7562" y="595618"/>
            <a:ext cx="7807191" cy="889233"/>
          </a:xfrm>
        </p:spPr>
        <p:txBody>
          <a:bodyPr/>
          <a:lstStyle/>
          <a:p>
            <a:r>
              <a:rPr lang="en-US" sz="2800" dirty="0" smtClean="0"/>
              <a:t>Key National Findings: Total Changes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265454"/>
              </p:ext>
            </p:extLst>
          </p:nvPr>
        </p:nvGraphicFramePr>
        <p:xfrm>
          <a:off x="637563" y="1611683"/>
          <a:ext cx="7664578" cy="406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058"/>
                <a:gridCol w="1534781"/>
                <a:gridCol w="1563739"/>
              </a:tblGrid>
              <a:tr h="31656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2026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sng" strike="noStrike" dirty="0">
                          <a:effectLst/>
                        </a:rPr>
                        <a:t>CHANGES IN FEDERAL FUNDING: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Tax </a:t>
                      </a:r>
                      <a:r>
                        <a:rPr lang="en-US" sz="2400" b="1" u="none" strike="noStrike" dirty="0" smtClean="0">
                          <a:effectLst/>
                        </a:rPr>
                        <a:t>Repeal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$</a:t>
                      </a:r>
                      <a:r>
                        <a:rPr lang="en-US" sz="2400" b="1" u="none" strike="noStrike" dirty="0" smtClean="0">
                          <a:effectLst/>
                        </a:rPr>
                        <a:t>45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$</a:t>
                      </a:r>
                      <a:r>
                        <a:rPr lang="en-US" sz="2400" b="1" u="none" strike="noStrike" dirty="0" smtClean="0">
                          <a:effectLst/>
                        </a:rPr>
                        <a:t>102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Coverage-Related Spending </a:t>
                      </a:r>
                      <a:r>
                        <a:rPr lang="en-US" sz="2400" b="1" u="none" strike="noStrike" dirty="0" smtClean="0">
                          <a:effectLst/>
                        </a:rPr>
                        <a:t>(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 $)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-$6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-$</a:t>
                      </a:r>
                      <a:r>
                        <a:rPr lang="en-US" sz="2400" b="1" u="none" strike="noStrike" dirty="0" smtClean="0">
                          <a:effectLst/>
                        </a:rPr>
                        <a:t>160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Net Change in Federal Deficit </a:t>
                      </a:r>
                      <a:r>
                        <a:rPr lang="en-US" sz="2400" b="1" u="none" strike="noStrike" dirty="0" smtClean="0">
                          <a:effectLst/>
                        </a:rPr>
                        <a:t>(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 </a:t>
                      </a:r>
                      <a:r>
                        <a:rPr lang="en-US" sz="2400" b="1" u="none" strike="noStrike" dirty="0">
                          <a:effectLst/>
                        </a:rPr>
                        <a:t>$)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$</a:t>
                      </a:r>
                      <a:r>
                        <a:rPr lang="en-US" sz="2400" b="1" u="none" strike="noStrike" dirty="0" smtClean="0">
                          <a:effectLst/>
                        </a:rPr>
                        <a:t>39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-$</a:t>
                      </a:r>
                      <a:r>
                        <a:rPr lang="en-US" sz="2400" b="1" u="none" strike="noStrike" dirty="0" smtClean="0">
                          <a:effectLst/>
                        </a:rPr>
                        <a:t>58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sng" strike="noStrike" dirty="0">
                          <a:effectLst/>
                        </a:rPr>
                        <a:t>CHANGES IN ECONOMIC OUTPUTS: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Total </a:t>
                      </a:r>
                      <a:r>
                        <a:rPr lang="en-US" sz="2400" b="1" u="none" strike="noStrike" dirty="0" smtClean="0">
                          <a:effectLst/>
                        </a:rPr>
                        <a:t>Employment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864,000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924,000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Health Care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</a:t>
                      </a:r>
                      <a:r>
                        <a:rPr lang="en-US" sz="2400" b="1" u="none" strike="noStrike" dirty="0" smtClean="0">
                          <a:effectLst/>
                        </a:rPr>
                        <a:t>24,000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</a:t>
                      </a:r>
                      <a:r>
                        <a:rPr lang="en-US" sz="2400" b="1" u="none" strike="noStrike" dirty="0" smtClean="0">
                          <a:effectLst/>
                        </a:rPr>
                        <a:t>725,000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All Other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888,000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</a:t>
                      </a:r>
                      <a:r>
                        <a:rPr lang="en-US" sz="2400" b="1" u="none" strike="noStrike" dirty="0" smtClean="0">
                          <a:effectLst/>
                        </a:rPr>
                        <a:t>199,000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Gross State Product </a:t>
                      </a:r>
                      <a:r>
                        <a:rPr lang="en-US" sz="2400" b="1" u="none" strike="noStrike" dirty="0" smtClean="0">
                          <a:effectLst/>
                        </a:rPr>
                        <a:t>(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 $)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$</a:t>
                      </a:r>
                      <a:r>
                        <a:rPr lang="en-US" sz="2400" b="1" u="none" strike="noStrike" dirty="0" smtClean="0">
                          <a:effectLst/>
                        </a:rPr>
                        <a:t>91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-$</a:t>
                      </a:r>
                      <a:r>
                        <a:rPr lang="en-US" sz="2400" b="1" u="none" strike="noStrike" dirty="0" smtClean="0">
                          <a:effectLst/>
                        </a:rPr>
                        <a:t>93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Business Output </a:t>
                      </a:r>
                      <a:r>
                        <a:rPr lang="en-US" sz="2400" b="1" u="none" strike="noStrike" dirty="0" smtClean="0">
                          <a:effectLst/>
                        </a:rPr>
                        <a:t>(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 $)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$</a:t>
                      </a:r>
                      <a:r>
                        <a:rPr lang="en-US" sz="2400" b="1" u="none" strike="noStrike" dirty="0" smtClean="0">
                          <a:effectLst/>
                        </a:rPr>
                        <a:t>160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-$</a:t>
                      </a:r>
                      <a:r>
                        <a:rPr lang="en-US" sz="2400" b="1" u="none" strike="noStrike" dirty="0" smtClean="0">
                          <a:effectLst/>
                        </a:rPr>
                        <a:t>148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1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1452" y="377505"/>
            <a:ext cx="7723301" cy="889233"/>
          </a:xfrm>
        </p:spPr>
        <p:txBody>
          <a:bodyPr/>
          <a:lstStyle/>
          <a:p>
            <a:r>
              <a:rPr lang="en-US" sz="2800" dirty="0" smtClean="0"/>
              <a:t>Effects of Coverage vs. Tax Changes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062285"/>
              </p:ext>
            </p:extLst>
          </p:nvPr>
        </p:nvGraphicFramePr>
        <p:xfrm>
          <a:off x="721452" y="1006679"/>
          <a:ext cx="7390702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900"/>
                <a:gridCol w="1479939"/>
                <a:gridCol w="1507863"/>
              </a:tblGrid>
              <a:tr h="316568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2026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7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Coverage Related Changes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7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Federal Funds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-$6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-$160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Total </a:t>
                      </a:r>
                      <a:r>
                        <a:rPr lang="en-US" sz="2400" b="1" u="none" strike="noStrike" dirty="0" smtClean="0">
                          <a:effectLst/>
                        </a:rPr>
                        <a:t>Employment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24,000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-1,940,000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Health Care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-100,000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-829,000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Gross State Product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$5 </a:t>
                      </a:r>
                      <a:r>
                        <a:rPr lang="en-US" sz="2400" b="1" u="none" strike="noStrike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-$235</a:t>
                      </a:r>
                      <a:r>
                        <a:rPr lang="en-US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400" b="1" u="none" strike="noStrike" baseline="0" dirty="0" err="1" smtClean="0">
                          <a:effectLst/>
                        </a:rPr>
                        <a:t>bil</a:t>
                      </a:r>
                      <a:r>
                        <a:rPr lang="en-US" sz="2400" b="1" u="none" strike="noStrike" baseline="0" dirty="0" smtClean="0">
                          <a:effectLst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Repeal Changes</a:t>
                      </a:r>
                      <a:endParaRPr lang="en-US" sz="2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Federal Funds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Total Employment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837,000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1,018,000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Health Care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Gross State Product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0449" y="5234729"/>
            <a:ext cx="77183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Major factor leading to </a:t>
            </a:r>
            <a:r>
              <a:rPr lang="en-US" sz="2400" b="1" dirty="0" smtClean="0">
                <a:latin typeface="+mn-lt"/>
              </a:rPr>
              <a:t>job </a:t>
            </a:r>
            <a:r>
              <a:rPr lang="en-US" sz="2400" b="1" dirty="0" smtClean="0">
                <a:latin typeface="+mn-lt"/>
              </a:rPr>
              <a:t>loss </a:t>
            </a:r>
            <a:r>
              <a:rPr lang="en-US" sz="2400" b="1" dirty="0" smtClean="0">
                <a:latin typeface="+mn-lt"/>
              </a:rPr>
              <a:t>is </a:t>
            </a:r>
            <a:r>
              <a:rPr lang="en-US" sz="2400" b="1" dirty="0" smtClean="0">
                <a:latin typeface="+mn-lt"/>
              </a:rPr>
              <a:t>the large cuts </a:t>
            </a:r>
          </a:p>
          <a:p>
            <a:r>
              <a:rPr lang="en-US" sz="2400" b="1" dirty="0" smtClean="0">
                <a:latin typeface="+mn-lt"/>
              </a:rPr>
              <a:t>to Medicaid.  Followed by changes in premium tax credits.</a:t>
            </a:r>
          </a:p>
          <a:p>
            <a:r>
              <a:rPr lang="en-US" sz="2400" b="1" dirty="0" smtClean="0">
                <a:latin typeface="+mn-lt"/>
              </a:rPr>
              <a:t>Tax changes are less effective in stimulating growth.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9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3004" y="1400962"/>
            <a:ext cx="8296711" cy="460555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66858" y="360945"/>
            <a:ext cx="320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Top Ten State Losses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99650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7462</TotalTime>
  <Words>381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The American Health Care Act: Economic &amp; Employment Consequences for States</vt:lpstr>
      <vt:lpstr>Purpose and Methods</vt:lpstr>
      <vt:lpstr>The Rise and Fall in Employment If AHCA Enacted</vt:lpstr>
      <vt:lpstr>Key National Findings: Total Changes</vt:lpstr>
      <vt:lpstr>Effects of Coverage vs. Tax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Leighton Ku</cp:lastModifiedBy>
  <cp:revision>239</cp:revision>
  <cp:lastPrinted>2017-06-15T22:07:31Z</cp:lastPrinted>
  <dcterms:created xsi:type="dcterms:W3CDTF">2013-01-14T20:12:21Z</dcterms:created>
  <dcterms:modified xsi:type="dcterms:W3CDTF">2017-06-16T16:56:05Z</dcterms:modified>
</cp:coreProperties>
</file>