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3.xml" ContentType="application/vnd.openxmlformats-officedocument.theme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69.xml" ContentType="application/vnd.openxmlformats-officedocument.presentationml.slideLayout+xml"/>
  <Override PartName="/ppt/theme/theme8.xml" ContentType="application/vnd.openxmlformats-officedocument.theme+xml"/>
  <Override PartName="/ppt/slideLayouts/slideLayout70.xml" ContentType="application/vnd.openxmlformats-officedocument.presentationml.slideLayout+xml"/>
  <Override PartName="/ppt/theme/theme9.xml" ContentType="application/vnd.openxmlformats-officedocument.theme+xml"/>
  <Override PartName="/ppt/slideLayouts/slideLayout7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804" r:id="rId2"/>
    <p:sldMasterId id="2147483816" r:id="rId3"/>
    <p:sldMasterId id="2147483827" r:id="rId4"/>
    <p:sldMasterId id="2147483829" r:id="rId5"/>
    <p:sldMasterId id="2147483831" r:id="rId6"/>
    <p:sldMasterId id="2147483833" r:id="rId7"/>
    <p:sldMasterId id="2147483835" r:id="rId8"/>
    <p:sldMasterId id="2147483837" r:id="rId9"/>
    <p:sldMasterId id="2147483839" r:id="rId10"/>
  </p:sldMasterIdLst>
  <p:notesMasterIdLst>
    <p:notesMasterId r:id="rId32"/>
  </p:notesMasterIdLst>
  <p:handoutMasterIdLst>
    <p:handoutMasterId r:id="rId33"/>
  </p:handoutMasterIdLst>
  <p:sldIdLst>
    <p:sldId id="256" r:id="rId11"/>
    <p:sldId id="27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EE3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7825" autoAdjust="0"/>
  </p:normalViewPr>
  <p:slideViewPr>
    <p:cSldViewPr snapToGrid="0" snapToObjects="1">
      <p:cViewPr varScale="1">
        <p:scale>
          <a:sx n="108" d="100"/>
          <a:sy n="108" d="100"/>
        </p:scale>
        <p:origin x="504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378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10/5/2017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There</a:t>
            </a:r>
            <a:r>
              <a:rPr lang="en-US" baseline="0" dirty="0"/>
              <a:t> has always been uncertainty WRT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70AF-1D7C-4A94-83A3-275B53629A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52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269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776" indent="-171776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044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534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83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10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33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370" indent="-173370">
              <a:buFont typeface="Arial"/>
              <a:buChar char="•"/>
            </a:pPr>
            <a:r>
              <a:rPr lang="en-US" dirty="0" smtClean="0"/>
              <a:t>Reminder to mention inclusion</a:t>
            </a:r>
            <a:r>
              <a:rPr lang="en-US" baseline="0" dirty="0" smtClean="0"/>
              <a:t> in Senator Paul and others’ </a:t>
            </a:r>
            <a:r>
              <a:rPr lang="en-US" baseline="0" smtClean="0"/>
              <a:t>ACA replace bills.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6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370" indent="-17337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3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0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draft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99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draft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41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168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 fontAlgn="auto">
              <a:spcBef>
                <a:spcPts val="0"/>
              </a:spcBef>
              <a:spcAft>
                <a:spcPts val="0"/>
              </a:spcAft>
              <a:defRPr/>
            </a:pPr>
            <a:fld id="{624A6060-6742-4C9A-8160-37A16A944179}" type="slidenum">
              <a:rPr lang="en-US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defTabSz="916137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76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7511-DBA7-4868-8BEA-FE310A57A1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55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D90-59FD-4A70-A8A7-4447173DEE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264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4157-CF7C-4FEC-87C5-9B4C4234A4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657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1380-FEA6-41D1-A22F-8191F0AEC8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698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E52-AC78-4532-9CB3-949A14BCCA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8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C20-D291-4990-AF1E-A093349440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C6FE-A811-4655-A97F-D6DB84C756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329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C147-D744-4014-BF11-3C1C641DE7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899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0B8A-31FC-4E34-A94E-66353F5B5C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042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9C6F-56D4-477E-B01C-A6C829364D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899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68EE-19F3-41C4-92D2-4D5B6EFA0F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Commonwealth Fund Briefing: Buying Health Insurance Across State Lines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98FE0-9405-47E5-BFCE-B1E486167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609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001000" cy="10668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BFF4-4253-48B1-B373-55BE1D5267C4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1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1285-616F-4B34-8A43-3DE810204FD3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8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EBC-CB6B-489F-89E4-C21C7115D0DF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57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4B8-6890-494B-AC0C-EA80C24371F3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15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EFA-A801-4CCC-BC9D-136FC59195D0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15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C790-E186-461B-8F4C-5A7788216DEE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0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008313" cy="3200400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7DF2-60D4-4428-9EE9-077CDA4D46EE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7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7848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3999"/>
            <a:ext cx="7848600" cy="3203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7848600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B3FB-44D6-49CB-9228-23E2665B4D1B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00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CCCC-9622-4AD5-93AD-970E324DA986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44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D2F-E432-42D1-B892-2F8E944D4706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97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5706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0620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7564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81349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3974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D6D58D-4349-41FD-BD66-6AF9EA2D22B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D98FE0-9405-47E5-BFCE-B1E4861676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41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7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hf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2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/>
            <a:fld id="{3CD0A1BD-F8C1-46BC-842D-8995C9E50FD1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srgbClr val="E4E9EF"/>
                </a:solidFill>
              </a:rPr>
              <a:t>Commonwealth Fund Briefing: Buying Health Insurance Across State Lines</a:t>
            </a:r>
            <a:endParaRPr lang="en-US" dirty="0">
              <a:solidFill>
                <a:srgbClr val="E4E9E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/>
            <a:fld id="{0C0EDEF4-3183-45BA-BE81-9F3A1C3E1EAB}" type="datetime1">
              <a:rPr lang="en-US" smtClean="0">
                <a:solidFill>
                  <a:srgbClr val="E4E9EF"/>
                </a:solidFill>
              </a:rPr>
              <a:t>10/5/2017</a:t>
            </a:fld>
            <a:endParaRPr lang="en-US" dirty="0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84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F0A270-7ADF-4A1D-B743-0E6014292380}" type="datetime8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10/5/2017 7:47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3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b="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1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6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5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8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6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14AFB0-8DFD-4A95-84F6-F5F2B0AC79D3}" type="slidenum">
              <a:rPr lang="en-US" smtClean="0"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B3BE51-7977-49F8-BF06-2ADE8E7DC34B}" type="datetimeFigureOut">
              <a:rPr lang="en-US" smtClean="0">
                <a:solidFill>
                  <a:srgbClr val="E4E9EF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10/5/2017</a:t>
            </a:fld>
            <a:endParaRPr lang="en-US" dirty="0">
              <a:solidFill>
                <a:srgbClr val="E4E9E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6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Relationship Id="rId4" Type="http://schemas.openxmlformats.org/officeDocument/2006/relationships/hyperlink" Target="mailto:Sabrina.Corlette@georgetown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Commonwealth Fund Briefing</a:t>
            </a:r>
          </a:p>
          <a:p>
            <a:r>
              <a:rPr lang="en-US" dirty="0" smtClean="0"/>
              <a:t>October 4, 2017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2028" y="828783"/>
            <a:ext cx="7772400" cy="22217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Buying Health Insurance Across State </a:t>
            </a:r>
            <a:r>
              <a:rPr lang="en-US" sz="4000" dirty="0" smtClean="0"/>
              <a:t>Lines:</a:t>
            </a:r>
            <a:br>
              <a:rPr lang="en-US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>
                <a:latin typeface="+mn-lt"/>
              </a:rPr>
              <a:t>What </a:t>
            </a:r>
            <a:r>
              <a:rPr lang="en-US" sz="3600" b="0" dirty="0">
                <a:latin typeface="+mn-lt"/>
              </a:rPr>
              <a:t>Does It Mean and What Are the Implications for Consumers? </a:t>
            </a:r>
          </a:p>
        </p:txBody>
      </p:sp>
    </p:spTree>
    <p:extLst>
      <p:ext uri="{BB962C8B-B14F-4D97-AF65-F5344CB8AC3E}">
        <p14:creationId xmlns:p14="http://schemas.microsoft.com/office/powerpoint/2010/main" val="956760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/>
              <a:t/>
            </a:r>
            <a:br>
              <a:rPr lang="en-US" sz="2900" b="1" dirty="0" smtClean="0"/>
            </a:br>
            <a:r>
              <a:rPr lang="en-US" sz="2900" b="1" dirty="0" smtClean="0"/>
              <a:t>Current law – states regulate association health plans and ACA consumer protections apply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000" dirty="0" smtClean="0"/>
              <a:t>Source</a:t>
            </a:r>
            <a:r>
              <a:rPr lang="en-US" sz="2000" dirty="0"/>
              <a:t>:  Mila Kofman, Kevin Lucia, Eliza Bangit, Proliferation of Phony Health Insurance:  States and the Federal Government Respond, BNA Fall 2003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380999" y="3047999"/>
          <a:ext cx="8001002" cy="350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6650"/>
                <a:gridCol w="1840323"/>
                <a:gridCol w="1624029"/>
              </a:tblGrid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TYPE OF ARRANGEMENT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STATE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FEDERAL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Single employer self insured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Single employer fully insured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/>
                        </a:rPr>
                        <a:t>MEWA/AHPs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(self and fully insured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14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Union Plan:  Collectively Bargained self insured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Union Plan:  Non Collectively Bargained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ERISA historical information: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Criminals tried to escape state insurance regulation and oversight by claiming ERISA preemption.  Lot’s of fraud and abuse.</a:t>
            </a:r>
          </a:p>
          <a:p>
            <a:r>
              <a:rPr lang="en-US" sz="2800" dirty="0" smtClean="0"/>
              <a:t>Erlenborn </a:t>
            </a:r>
            <a:r>
              <a:rPr lang="en-US" sz="2800" dirty="0"/>
              <a:t>(R) amendment to ERISA:  Multiple Employer Welfare Arrangements Act of 1982 (effective 1983) – clarifies state authority to regulate </a:t>
            </a:r>
            <a:r>
              <a:rPr lang="en-US" sz="2800" dirty="0" smtClean="0"/>
              <a:t>“Multiple Employer Welfare Arrangements (MEWAs)”</a:t>
            </a:r>
          </a:p>
          <a:p>
            <a:pPr lvl="1"/>
            <a:r>
              <a:rPr lang="en-US" dirty="0" smtClean="0"/>
              <a:t>MEWA is a technical term in ERISA.  These are commonly known as Association Health Plans (AHPs)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8356" y="6340085"/>
            <a:ext cx="5678444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Commonwealth Fund Briefing: Buying Health Insurance Across State Lines    |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647"/>
            <a:ext cx="8229600" cy="5045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Current state insurance regulation:  </a:t>
            </a:r>
            <a:r>
              <a:rPr lang="en-US" dirty="0" smtClean="0"/>
              <a:t>licensing, solvency, insurance standards applicable to insurers and health insurance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/>
              <a:t>Regulatory model:  prevent problems through licensing; ongoing financial exams; market conduct/market analysis for compliance with standards; proactive pattern reviews/ investigations;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r>
              <a:rPr lang="en-US" sz="2600" dirty="0" smtClean="0"/>
              <a:t>Legal authority:  cease and desist, very broad and does not require court action; receiverships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8356" y="6340085"/>
            <a:ext cx="5678444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Commonwealth Fund Briefing: Buying Health Insurance Across State Lines    |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199"/>
            <a:ext cx="8229600" cy="12033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Current U.S</a:t>
            </a:r>
            <a:r>
              <a:rPr lang="en-US" sz="3100" b="1" dirty="0"/>
              <a:t>. </a:t>
            </a:r>
            <a:r>
              <a:rPr lang="en-US" sz="3100" b="1" dirty="0" smtClean="0"/>
              <a:t>Department of Labor:  </a:t>
            </a:r>
            <a:r>
              <a:rPr lang="en-US" sz="3100" dirty="0"/>
              <a:t>fiduciary, notice/disclosure, registration requirement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Regulatory </a:t>
            </a:r>
            <a:r>
              <a:rPr lang="en-US" sz="2800" dirty="0"/>
              <a:t>model:  self reporting; “crooks do not file truthful forms” USDOL IG, </a:t>
            </a:r>
            <a:r>
              <a:rPr lang="en-US" sz="2800" dirty="0" smtClean="0"/>
              <a:t>1990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Assistant Secretary, DOL Olena Berg:  look at each plan once in 300 years</a:t>
            </a:r>
          </a:p>
          <a:p>
            <a:endParaRPr lang="en-US" sz="37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8356" y="6340085"/>
            <a:ext cx="5678444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Commonwealth Fund Briefing: Buying Health Insurance Across State Lines    |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19401"/>
            <a:ext cx="8305800" cy="390207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Between 2000 and 2002:  144 scams shut down by state insurance regulators compared to 3 shut down by U.S. </a:t>
            </a:r>
            <a:r>
              <a:rPr lang="en-US" sz="2200" smtClean="0">
                <a:solidFill>
                  <a:schemeClr val="tx1"/>
                </a:solidFill>
              </a:rPr>
              <a:t>DOL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Form M1 (MEWA registration requirement):  lack of oversight – 100+ of 700 filings had problems including 2 potentially preventable insolvencies:  Indiana Construction Industry Trust 2001 (22,000 people with $20 million medical bills); NJ Car Retailers self reported non compliance (20,000 people with $15 million medical bills)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U.S. DOL does not have a record of regulating </a:t>
            </a:r>
            <a:r>
              <a:rPr lang="en-US" sz="2400" b="1" dirty="0" smtClean="0">
                <a:solidFill>
                  <a:schemeClr val="tx1"/>
                </a:solidFill>
              </a:rPr>
              <a:t>AHPs/MEWAs </a:t>
            </a:r>
            <a:r>
              <a:rPr lang="en-US" sz="2400" b="1" dirty="0">
                <a:solidFill>
                  <a:schemeClr val="tx1"/>
                </a:solidFill>
              </a:rPr>
              <a:t>successfully (or </a:t>
            </a:r>
            <a:r>
              <a:rPr lang="en-US" sz="2400" b="1" dirty="0" smtClean="0">
                <a:solidFill>
                  <a:schemeClr val="tx1"/>
                </a:solidFill>
              </a:rPr>
              <a:t>shutting </a:t>
            </a:r>
            <a:r>
              <a:rPr lang="en-US" sz="2400" b="1" dirty="0">
                <a:solidFill>
                  <a:schemeClr val="tx1"/>
                </a:solidFill>
              </a:rPr>
              <a:t>down health insurance scams promoted through association health plans)</a:t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8356" y="6340085"/>
            <a:ext cx="5678444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Commonwealth Fund Briefing: Buying Health Insurance Across State Lines    |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09900"/>
            <a:ext cx="8305800" cy="16002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Federal Approved AHPs: Risks to Consumers and Markets</a:t>
            </a:r>
            <a:endParaRPr lang="en-US" sz="3600" b="0" cap="none" dirty="0"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1100" y="5257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dirty="0" smtClean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October 4, </a:t>
            </a:r>
            <a:r>
              <a:rPr lang="en-US" dirty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2017</a:t>
            </a:r>
          </a:p>
          <a:p>
            <a:pPr algn="ctr" defTabSz="914400">
              <a:defRPr/>
            </a:pPr>
            <a:r>
              <a:rPr lang="en-US" dirty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Kevin Lucia, J.D., M.H.P.</a:t>
            </a:r>
          </a:p>
          <a:p>
            <a:pPr algn="ctr" defTabSz="914400">
              <a:defRPr/>
            </a:pPr>
            <a:r>
              <a:rPr lang="en-US" dirty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Research Professor, Georgetown University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250"/>
            <a:ext cx="6629400" cy="16573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533400" y="1398814"/>
            <a:ext cx="98298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2800" i="1" dirty="0">
              <a:solidFill>
                <a:srgbClr val="2F5897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16C2742C-8DEF-4C11-B50B-B6990759FA14}" type="slidenum">
              <a:rPr lang="en-US"/>
              <a:t>15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79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043"/>
            <a:ext cx="7620000" cy="1143000"/>
          </a:xfrm>
        </p:spPr>
        <p:txBody>
          <a:bodyPr/>
          <a:lstStyle/>
          <a:p>
            <a:r>
              <a:rPr lang="en-US" sz="3600" dirty="0">
                <a:latin typeface="Baskerville Old Face" pitchFamily="18" charset="0"/>
              </a:rPr>
              <a:t>Federally </a:t>
            </a:r>
            <a:r>
              <a:rPr lang="en-US" sz="3600" dirty="0" smtClean="0">
                <a:latin typeface="Baskerville Old Face" pitchFamily="18" charset="0"/>
              </a:rPr>
              <a:t>Approved </a:t>
            </a:r>
            <a:r>
              <a:rPr lang="en-US" sz="3600" dirty="0">
                <a:latin typeface="Baskerville Old Face" pitchFamily="18" charset="0"/>
              </a:rPr>
              <a:t>Association Health Plans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2340142"/>
            <a:ext cx="7175500" cy="198515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7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Allows </a:t>
            </a:r>
            <a:r>
              <a:rPr lang="en-US" sz="20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federally </a:t>
            </a:r>
            <a:r>
              <a:rPr lang="en-US" sz="20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approved </a:t>
            </a:r>
            <a:r>
              <a:rPr lang="en-US" sz="20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AHPs to offer coverage to employers of </a:t>
            </a:r>
            <a:r>
              <a:rPr lang="en-US" sz="2000" b="1" i="1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any size</a:t>
            </a:r>
            <a:r>
              <a:rPr lang="en-US" sz="20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, along with </a:t>
            </a:r>
            <a:r>
              <a:rPr lang="en-US" sz="2000" b="1" i="1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individual members</a:t>
            </a:r>
          </a:p>
          <a:p>
            <a:pPr marL="285750" indent="-285750" defTabSz="914400">
              <a:lnSpc>
                <a:spcPts val="3300"/>
              </a:lnSpc>
              <a:buFont typeface="Arial" charset="0"/>
              <a:buChar char="•"/>
              <a:defRPr/>
            </a:pPr>
            <a:r>
              <a:rPr lang="en-US" sz="2000" b="1" i="1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Exempts</a:t>
            </a:r>
            <a:r>
              <a:rPr lang="en-US" sz="2000" b="1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 AHPs from most state insurance laws</a:t>
            </a:r>
          </a:p>
          <a:p>
            <a:pPr marL="285750" indent="-285750" defTabSz="914400">
              <a:lnSpc>
                <a:spcPts val="3300"/>
              </a:lnSpc>
              <a:buFont typeface="Arial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Authorizes AHPs to operate nationwide</a:t>
            </a: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7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7010400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Assuming the following</a:t>
            </a:r>
            <a:endParaRPr lang="en-US" sz="2800" dirty="0">
              <a:solidFill>
                <a:prstClr val="white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F7D7F4D5-B79B-4DE6-9D24-22E9DFF2AF5A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96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1565442"/>
            <a:ext cx="6477000" cy="278024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Loss </a:t>
            </a: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of </a:t>
            </a: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critical consumer </a:t>
            </a: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protections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</a:t>
            </a: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of </a:t>
            </a: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higher premiums</a:t>
            </a: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and less plan choice</a:t>
            </a:r>
            <a:endParaRPr lang="en-US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of insolvency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of fraud</a:t>
            </a: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0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043"/>
            <a:ext cx="7620000" cy="1143000"/>
          </a:xfrm>
        </p:spPr>
        <p:txBody>
          <a:bodyPr/>
          <a:lstStyle/>
          <a:p>
            <a:r>
              <a:rPr lang="en-US" sz="3600" dirty="0">
                <a:latin typeface="Baskerville Old Face" pitchFamily="18" charset="0"/>
              </a:rPr>
              <a:t>Federally </a:t>
            </a:r>
            <a:r>
              <a:rPr lang="en-US" sz="3600" dirty="0" smtClean="0">
                <a:latin typeface="Baskerville Old Face" pitchFamily="18" charset="0"/>
              </a:rPr>
              <a:t>Approved </a:t>
            </a:r>
            <a:r>
              <a:rPr lang="en-US" sz="3600" dirty="0">
                <a:latin typeface="Baskerville Old Face" pitchFamily="18" charset="0"/>
              </a:rPr>
              <a:t>Association Health Plans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95400"/>
            <a:ext cx="5791200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Potential </a:t>
            </a:r>
            <a:r>
              <a:rPr lang="en-US" sz="2800" dirty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Negative Impacts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22A54FBB-3540-459E-972C-529535DA2C41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7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1565442"/>
            <a:ext cx="7162800" cy="38228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Exempts AHPs from </a:t>
            </a: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consumer protections that apply to individual and small group markets</a:t>
            </a:r>
            <a:endParaRPr lang="en-US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Pre-empts </a:t>
            </a: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federal and state laws setting </a:t>
            </a: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standards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Guaranteed Issue-cannot be denied based on health status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Rating Rules- cannot charge higher premiums based on health status</a:t>
            </a:r>
            <a:endParaRPr lang="en-US" sz="18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Benefit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rules-must cover essential health benefits, including maternity, pharmacy and other benefits</a:t>
            </a:r>
            <a:endParaRPr lang="en-US" sz="18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7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043"/>
            <a:ext cx="7620000" cy="1143000"/>
          </a:xfrm>
        </p:spPr>
        <p:txBody>
          <a:bodyPr/>
          <a:lstStyle/>
          <a:p>
            <a:r>
              <a:rPr lang="en-US" sz="3600" dirty="0">
                <a:latin typeface="Baskerville Old Face" pitchFamily="18" charset="0"/>
              </a:rPr>
              <a:t>Federally </a:t>
            </a:r>
            <a:r>
              <a:rPr lang="en-US" sz="3600" dirty="0" smtClean="0">
                <a:latin typeface="Baskerville Old Face" pitchFamily="18" charset="0"/>
              </a:rPr>
              <a:t>Approved </a:t>
            </a:r>
            <a:r>
              <a:rPr lang="en-US" sz="3600" dirty="0">
                <a:latin typeface="Baskerville Old Face" pitchFamily="18" charset="0"/>
              </a:rPr>
              <a:t>Association Health Plans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95400"/>
            <a:ext cx="7162800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</a:t>
            </a:r>
            <a:r>
              <a:rPr lang="en-US" sz="2800" dirty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of Losing </a:t>
            </a: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Critical Consumer </a:t>
            </a:r>
            <a:r>
              <a:rPr lang="en-US" sz="2800" dirty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Protections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4E3192D-7B0A-4242-8C16-0D0ACD155A16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30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5871" y="1873666"/>
            <a:ext cx="7162800" cy="410625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Adverse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Selection from ‘cherry picking”</a:t>
            </a:r>
            <a:endParaRPr lang="en-US" sz="18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Higher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premiums and less plan choice </a:t>
            </a: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in the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individual and small </a:t>
            </a: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group market</a:t>
            </a: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“Uneven playing field”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AHPs vs. fully insured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markets</a:t>
            </a:r>
            <a:endParaRPr lang="en-US" sz="18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Kentucky Example</a:t>
            </a: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: M</a:t>
            </a:r>
            <a:r>
              <a:rPr lang="en-US" sz="1800" dirty="0" err="1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embership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 in AHPs grew quickly after exempting AHPs from ACA like reforms in 90s ultimately leading to market failure</a:t>
            </a: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b="1" u="sng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ACA protections become worthless if markets collapse</a:t>
            </a:r>
            <a:endParaRPr lang="en-US" sz="1800" b="1" u="sng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043"/>
            <a:ext cx="7620000" cy="1143000"/>
          </a:xfrm>
        </p:spPr>
        <p:txBody>
          <a:bodyPr/>
          <a:lstStyle/>
          <a:p>
            <a:r>
              <a:rPr lang="en-US" sz="3600" dirty="0">
                <a:latin typeface="Baskerville Old Face" pitchFamily="18" charset="0"/>
              </a:rPr>
              <a:t>Federally </a:t>
            </a:r>
            <a:r>
              <a:rPr lang="en-US" sz="3600" dirty="0" smtClean="0">
                <a:latin typeface="Baskerville Old Face" pitchFamily="18" charset="0"/>
              </a:rPr>
              <a:t>Approved </a:t>
            </a:r>
            <a:r>
              <a:rPr lang="en-US" sz="3600" dirty="0">
                <a:latin typeface="Baskerville Old Face" pitchFamily="18" charset="0"/>
              </a:rPr>
              <a:t>Association Health Plans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95400"/>
            <a:ext cx="6019800" cy="95410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</a:t>
            </a:r>
            <a:r>
              <a:rPr lang="en-US" sz="2800" dirty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of </a:t>
            </a: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Higher Premiums and Less Plan Choice</a:t>
            </a:r>
            <a:endParaRPr lang="en-US" sz="2800" dirty="0">
              <a:solidFill>
                <a:prstClr val="white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256235C2-D741-47FE-8E04-54A537AA6091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0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Georgia" charset="0"/>
                <a:ea typeface="ＭＳ Ｐゴシック" charset="0"/>
              </a:rPr>
              <a:t>Introduction</a:t>
            </a:r>
            <a:endParaRPr lang="en-US" sz="3800" dirty="0">
              <a:latin typeface="Georgia" charset="0"/>
              <a:ea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7433" y="2752531"/>
            <a:ext cx="7772399" cy="1517628"/>
          </a:xfrm>
        </p:spPr>
        <p:txBody>
          <a:bodyPr>
            <a:normAutofit/>
          </a:bodyPr>
          <a:lstStyle/>
          <a:p>
            <a:r>
              <a:rPr lang="en-US" sz="2800" b="1" dirty="0"/>
              <a:t>Sara Collins, Ph.D.</a:t>
            </a:r>
          </a:p>
          <a:p>
            <a:r>
              <a:rPr lang="en-US" sz="2400" dirty="0"/>
              <a:t>Vice </a:t>
            </a:r>
            <a:r>
              <a:rPr lang="en-US" sz="2400" dirty="0" smtClean="0"/>
              <a:t>President, </a:t>
            </a:r>
            <a:r>
              <a:rPr lang="en-US" sz="2400" dirty="0"/>
              <a:t>Health Care Coverage and </a:t>
            </a:r>
            <a:r>
              <a:rPr lang="en-US" sz="2400" dirty="0" smtClean="0"/>
              <a:t>Access</a:t>
            </a:r>
          </a:p>
          <a:p>
            <a:r>
              <a:rPr lang="en-US" sz="2400" dirty="0" smtClean="0"/>
              <a:t>The Commonwealth Fund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15265" y="6288147"/>
            <a:ext cx="4831217" cy="359787"/>
          </a:xfrm>
        </p:spPr>
        <p:txBody>
          <a:bodyPr/>
          <a:lstStyle/>
          <a:p>
            <a:r>
              <a:rPr lang="en-US" dirty="0"/>
              <a:t>Commonwealth Fund Briefing: Buying Health Insurance Across State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2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1565442"/>
            <a:ext cx="7162800" cy="39151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History of AHP financial problems</a:t>
            </a:r>
          </a:p>
          <a:p>
            <a:pPr marL="285750" indent="-285750" defTabSz="914400">
              <a:buFont typeface="Arial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Exemption from state licensing &amp; financial requirements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Claims can unexpectedly exceed reserves</a:t>
            </a:r>
          </a:p>
          <a:p>
            <a:pPr marL="742950" lvl="1" indent="-285750" defTabSz="914400">
              <a:buFont typeface="Arial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Example- 2002 insolvency of an AHP in New Jersey that covered 20,000 people and left $15 million in outstanding medical claims</a:t>
            </a: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4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7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043"/>
            <a:ext cx="7620000" cy="1143000"/>
          </a:xfrm>
        </p:spPr>
        <p:txBody>
          <a:bodyPr/>
          <a:lstStyle/>
          <a:p>
            <a:r>
              <a:rPr lang="en-US" sz="3600" dirty="0">
                <a:latin typeface="Baskerville Old Face" pitchFamily="18" charset="0"/>
              </a:rPr>
              <a:t>Federally </a:t>
            </a:r>
            <a:r>
              <a:rPr lang="en-US" sz="3600" dirty="0" smtClean="0">
                <a:latin typeface="Baskerville Old Face" pitchFamily="18" charset="0"/>
              </a:rPr>
              <a:t>Approved </a:t>
            </a:r>
            <a:r>
              <a:rPr lang="en-US" sz="3600" dirty="0">
                <a:latin typeface="Baskerville Old Face" pitchFamily="18" charset="0"/>
              </a:rPr>
              <a:t>Association Health Plans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95400"/>
            <a:ext cx="4572000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</a:t>
            </a:r>
            <a:r>
              <a:rPr lang="en-US" sz="2800" dirty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of Insolvency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E03B05A-BC50-4BC7-B3A0-80084954F55F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74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1565442"/>
            <a:ext cx="7162800" cy="467050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5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AHPs as a vehicle to sell fraudulent coverage</a:t>
            </a: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States better positioned to protect residents than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Feds</a:t>
            </a:r>
          </a:p>
          <a:p>
            <a:pPr marL="742950" lvl="1" indent="-285750" defTabSz="914400">
              <a:buFont typeface="Arial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Approach undermines </a:t>
            </a: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state enforcement authority, entrusts Federal DOL</a:t>
            </a:r>
          </a:p>
          <a:p>
            <a:pPr marL="742950" lvl="1" indent="-285750" defTabSz="914400">
              <a:buFont typeface="Arial" charset="0"/>
              <a:buChar char="•"/>
              <a:defRPr/>
            </a:pPr>
            <a:endParaRPr lang="en-US" sz="18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742950" lvl="1" indent="-285750" defTabSz="914400">
              <a:buFont typeface="Arial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Federal government lacks tools, resources and culture to protect consumers in every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state</a:t>
            </a: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Between 2000-2002: AHP scams left more than 200 thousand people without insurance and with more than 252 million in unpaid medical bills.</a:t>
            </a:r>
          </a:p>
          <a:p>
            <a:pPr marL="742950" lvl="1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80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41 </a:t>
            </a:r>
            <a:r>
              <a:rPr lang="en-US" sz="18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scams shut down by state insurance regulators compared to 3 shut down by U.S. DOL</a:t>
            </a:r>
          </a:p>
          <a:p>
            <a:pPr marL="742950" lvl="1" indent="-285750" defTabSz="914400">
              <a:buFont typeface="Arial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285750" indent="-285750" defTabSz="914400">
              <a:lnSpc>
                <a:spcPct val="150000"/>
              </a:lnSpc>
              <a:buFont typeface="Arial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043"/>
            <a:ext cx="7620000" cy="1143000"/>
          </a:xfrm>
        </p:spPr>
        <p:txBody>
          <a:bodyPr/>
          <a:lstStyle/>
          <a:p>
            <a:r>
              <a:rPr lang="en-US" sz="3600" dirty="0">
                <a:latin typeface="Baskerville Old Face" pitchFamily="18" charset="0"/>
              </a:rPr>
              <a:t>Federally </a:t>
            </a:r>
            <a:r>
              <a:rPr lang="en-US" sz="3600" dirty="0" smtClean="0">
                <a:latin typeface="Baskerville Old Face" pitchFamily="18" charset="0"/>
              </a:rPr>
              <a:t>Approved </a:t>
            </a:r>
            <a:r>
              <a:rPr lang="en-US" sz="3600" dirty="0">
                <a:latin typeface="Baskerville Old Face" pitchFamily="18" charset="0"/>
              </a:rPr>
              <a:t>Association Health Plans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95400"/>
            <a:ext cx="3810000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dirty="0" smtClean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 </a:t>
            </a:r>
            <a:r>
              <a:rPr lang="en-US" sz="2800" dirty="0">
                <a:solidFill>
                  <a:prstClr val="white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of Fraud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E5AC82B-1516-40B1-976F-4BAB95A73500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19070"/>
            <a:ext cx="8229600" cy="1600200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dirty="0" smtClean="0">
                <a:latin typeface="Baskerville Old Face" pitchFamily="18" charset="0"/>
                <a:cs typeface="Times New Roman" pitchFamily="18" charset="0"/>
              </a:rPr>
              <a:t>Teleconference: Association Health Plans and Selling Insurance “Across State Lines”</a:t>
            </a:r>
            <a:endParaRPr lang="en-US" sz="4000" b="1" cap="none" dirty="0"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628647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dirty="0" smtClean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October 4, 2017</a:t>
            </a:r>
          </a:p>
          <a:p>
            <a:pPr algn="ctr" defTabSz="914400"/>
            <a:endParaRPr lang="en-US" sz="2800" dirty="0" smtClean="0">
              <a:solidFill>
                <a:srgbClr val="2F5897"/>
              </a:solidFill>
              <a:latin typeface="Baskerville Old Face" pitchFamily="18" charset="0"/>
              <a:cs typeface="Times New Roman" pitchFamily="18" charset="0"/>
            </a:endParaRPr>
          </a:p>
          <a:p>
            <a:pPr algn="ctr" defTabSz="914400"/>
            <a:endParaRPr lang="en-US" sz="2800" dirty="0">
              <a:solidFill>
                <a:srgbClr val="2F5897"/>
              </a:solidFill>
              <a:latin typeface="Baskerville Old Face" pitchFamily="18" charset="0"/>
              <a:cs typeface="Times New Roman" pitchFamily="18" charset="0"/>
            </a:endParaRPr>
          </a:p>
          <a:p>
            <a:pPr algn="ctr" defTabSz="914400"/>
            <a:r>
              <a:rPr lang="en-US" sz="2800" dirty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Sabrina </a:t>
            </a:r>
            <a:r>
              <a:rPr lang="en-US" sz="2800" dirty="0" err="1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Corlette</a:t>
            </a:r>
            <a:r>
              <a:rPr lang="en-US" sz="2800" dirty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, J.D</a:t>
            </a:r>
            <a:r>
              <a:rPr lang="en-US" sz="2800" dirty="0" smtClean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2F5897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250"/>
            <a:ext cx="6629400" cy="1657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6466" y="1963362"/>
            <a:ext cx="4200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3600" b="1" dirty="0" smtClean="0">
                <a:solidFill>
                  <a:srgbClr val="2F5897"/>
                </a:solidFill>
                <a:latin typeface="Baskerville Old Face" pitchFamily="18" charset="0"/>
                <a:cs typeface="Times New Roman" pitchFamily="18" charset="0"/>
              </a:rPr>
              <a:t>Commonwealth Fund</a:t>
            </a:r>
            <a:endParaRPr lang="en-US" sz="3600" b="1" u="sng" dirty="0">
              <a:solidFill>
                <a:srgbClr val="2F589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8FE0-9405-47E5-BFCE-B1E48616763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10535" y="2572385"/>
            <a:ext cx="5320031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542"/>
            <a:ext cx="7620000" cy="1143000"/>
          </a:xfrm>
        </p:spPr>
        <p:txBody>
          <a:bodyPr/>
          <a:lstStyle/>
          <a:p>
            <a:r>
              <a:rPr lang="en-US" sz="4000" b="1" dirty="0">
                <a:latin typeface="Baskerville Old Face" pitchFamily="18" charset="0"/>
              </a:rPr>
              <a:t>D</a:t>
            </a:r>
            <a:r>
              <a:rPr lang="en-US" sz="4000" b="1" dirty="0" smtClean="0">
                <a:latin typeface="Baskerville Old Face" pitchFamily="18" charset="0"/>
              </a:rPr>
              <a:t>éjà vu All Over Again: Across State Lines</a:t>
            </a:r>
            <a:endParaRPr lang="en-US" sz="4000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4091"/>
            <a:ext cx="4191000" cy="1047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809486"/>
            <a:ext cx="7620000" cy="355481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rIns="0" rtlCol="0" anchor="ctr">
            <a:spAutoFit/>
          </a:bodyPr>
          <a:lstStyle/>
          <a:p>
            <a:pPr marL="571500" indent="-571500" defTabSz="914400">
              <a:buFont typeface="Arial"/>
              <a:buChar char="•"/>
            </a:pPr>
            <a:endParaRPr lang="en-US" sz="2700" dirty="0" smtClean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 concept from the 1990s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Theory: state regulation = barrier to market entry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Proposed solution: across-state-line sales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Reality: it’s the network, stupid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Risks: </a:t>
            </a:r>
            <a:r>
              <a:rPr lang="en-US" sz="2600" dirty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U</a:t>
            </a: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neven playing field, higher prices &amp; skimpy plans for people with pre-ex conditions, lack of consumer protection</a:t>
            </a:r>
          </a:p>
          <a:p>
            <a:pPr marL="1485900" lvl="2" indent="-571500" defTabSz="914400">
              <a:buFont typeface="Arial"/>
              <a:buChar char="•"/>
            </a:pPr>
            <a:endParaRPr lang="en-US" sz="1600" dirty="0" smtClean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544" y="1371600"/>
            <a:ext cx="5079056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US" sz="3200" b="1" dirty="0" smtClean="0">
                <a:solidFill>
                  <a:prstClr val="white"/>
                </a:solidFill>
                <a:latin typeface="Baskerville Old Face" pitchFamily="18" charset="0"/>
              </a:rPr>
              <a:t>Theory vs. Reality</a:t>
            </a:r>
            <a:endParaRPr lang="en-US" sz="3200" dirty="0">
              <a:solidFill>
                <a:prstClr val="white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8FE0-9405-47E5-BFCE-B1E48616763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6098421" y="2560271"/>
            <a:ext cx="5344260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542"/>
            <a:ext cx="7620000" cy="1143000"/>
          </a:xfrm>
        </p:spPr>
        <p:txBody>
          <a:bodyPr/>
          <a:lstStyle/>
          <a:p>
            <a:r>
              <a:rPr lang="en-US" sz="4000" b="1" dirty="0" smtClean="0">
                <a:latin typeface="Baskerville Old Face" pitchFamily="18" charset="0"/>
              </a:rPr>
              <a:t>Dividing the Healthy &amp; Sick: Association Health Plans</a:t>
            </a:r>
            <a:endParaRPr lang="en-US" sz="4000" b="1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786" y="1900745"/>
            <a:ext cx="7647214" cy="369331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rIns="0" rtlCol="0">
            <a:spAutoFit/>
          </a:bodyPr>
          <a:lstStyle/>
          <a:p>
            <a:pPr marL="571500" indent="-571500" defTabSz="914400">
              <a:buFont typeface="Arial"/>
              <a:buChar char="•"/>
            </a:pPr>
            <a:endParaRPr lang="en-US" sz="1400" dirty="0" smtClean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1028700" lvl="1" indent="-571500" defTabSz="914400">
              <a:buFont typeface="Arial"/>
              <a:buChar char="•"/>
            </a:pPr>
            <a:endParaRPr lang="en-US" sz="1200" dirty="0" smtClean="0">
              <a:solidFill>
                <a:prstClr val="black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AHPs: another 1990s concept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Theory: “pooling” individuals and small businesses = greater pricing power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Reality: lower premiums come from cherry picking</a:t>
            </a:r>
          </a:p>
          <a:p>
            <a:pPr marL="1028700" lvl="1" indent="-571500" defTabSz="914400"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Risks: adverse selection, uneven playing field, higher prices &amp; skimpy plans for people with pre-ex conditions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242" y="1471228"/>
            <a:ext cx="6831656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US" sz="3200" b="1" dirty="0" smtClean="0">
                <a:solidFill>
                  <a:prstClr val="white"/>
                </a:solidFill>
                <a:latin typeface="Baskerville Old Face" pitchFamily="18" charset="0"/>
              </a:rPr>
              <a:t>Theory vs. Reality</a:t>
            </a:r>
            <a:endParaRPr lang="en-US" sz="3200" dirty="0">
              <a:solidFill>
                <a:prstClr val="white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8FE0-9405-47E5-BFCE-B1E48616763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6062910" y="2524759"/>
            <a:ext cx="5415282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0250"/>
            <a:ext cx="4191000" cy="1047750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1905000" y="2667000"/>
            <a:ext cx="5202767" cy="190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Baskerville Old Face" pitchFamily="18" charset="0"/>
              </a:rPr>
              <a:t>Sabrina Corlette, J.D.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Baskerville Old Face" pitchFamily="18" charset="0"/>
              </a:rPr>
              <a:t>Research Professor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Baskerville Old Face" pitchFamily="18" charset="0"/>
              </a:rPr>
              <a:t>Georgetown University Center on Health Insurance Reforms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Baskerville Old Face" pitchFamily="18" charset="0"/>
                <a:hlinkClick r:id="rId4"/>
              </a:rPr>
              <a:t>Sabrina.Corlette@georgetown.edu</a:t>
            </a:r>
            <a:endParaRPr lang="en-US" sz="2400" b="1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Baskerville Old Face" pitchFamily="18" charset="0"/>
              </a:rPr>
              <a:t>@</a:t>
            </a:r>
            <a:r>
              <a:rPr lang="en-US" sz="2400" b="1" dirty="0" err="1" smtClean="0">
                <a:latin typeface="Baskerville Old Face" pitchFamily="18" charset="0"/>
              </a:rPr>
              <a:t>SabrinaCorlette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Baskerville Old Face" pitchFamily="18" charset="0"/>
              </a:rPr>
              <a:t>202-687-3003</a:t>
            </a:r>
          </a:p>
          <a:p>
            <a:pPr marL="0" indent="0">
              <a:buNone/>
            </a:pPr>
            <a:endParaRPr lang="en-US" sz="1800" dirty="0">
              <a:latin typeface="Baskerville Old Face" pitchFamily="18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904999" y="476250"/>
            <a:ext cx="5202767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6076B4"/>
              </a:buClr>
              <a:buFont typeface="Arial" pitchFamily="34" charset="0"/>
              <a:buNone/>
            </a:pPr>
            <a:endParaRPr lang="en-US" sz="3600" b="1" dirty="0" smtClean="0">
              <a:solidFill>
                <a:prstClr val="black"/>
              </a:solidFill>
              <a:latin typeface="Baskerville Old Face" pitchFamily="18" charset="0"/>
            </a:endParaRPr>
          </a:p>
          <a:p>
            <a:pPr marL="0" indent="0" algn="ctr">
              <a:buClr>
                <a:srgbClr val="6076B4"/>
              </a:buClr>
              <a:buFont typeface="Arial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Baskerville Old Face" pitchFamily="18" charset="0"/>
              </a:rPr>
              <a:t>Thank You!</a:t>
            </a:r>
            <a:endParaRPr lang="en-US" sz="3600" dirty="0">
              <a:solidFill>
                <a:prstClr val="black"/>
              </a:solidFill>
              <a:latin typeface="Baskerville Old Face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8FE0-9405-47E5-BFCE-B1E4861676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6116176" y="2578026"/>
            <a:ext cx="5308749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Commonwealth Fund Briefing: Buying Health Insurance Across State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6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9144000" cy="3246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1038" y="4082831"/>
            <a:ext cx="3093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endParaRPr lang="en-US" sz="1800" dirty="0">
              <a:solidFill>
                <a:prstClr val="black"/>
              </a:solidFill>
            </a:endParaRPr>
          </a:p>
          <a:p>
            <a:pPr algn="ctr" defTabSz="914400"/>
            <a:endParaRPr lang="en-US" sz="1800" dirty="0">
              <a:solidFill>
                <a:prstClr val="black"/>
              </a:solidFill>
            </a:endParaRPr>
          </a:p>
          <a:p>
            <a:pPr algn="ctr"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3246120"/>
            <a:ext cx="9144000" cy="361187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DC Health Benefit Exchange Authority</a:t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Mila Kofman, Executive Director</a:t>
            </a:r>
            <a:r>
              <a:rPr lang="en-US" sz="3100" b="1" dirty="0" smtClean="0">
                <a:solidFill>
                  <a:srgbClr val="FFFF00"/>
                </a:solidFill>
              </a:rPr>
              <a:t/>
            </a:r>
            <a:br>
              <a:rPr lang="en-US" sz="3100" b="1" dirty="0" smtClean="0">
                <a:solidFill>
                  <a:srgbClr val="FFFF00"/>
                </a:solidFill>
              </a:rPr>
            </a:br>
            <a:r>
              <a:rPr lang="en-US" sz="31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31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Oct 4, 2017</a:t>
            </a:r>
            <a:b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Commonwealth Fund</a:t>
            </a:r>
            <a:b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9526"/>
            <a:ext cx="822960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Forthcoming Executive Order &amp; Regulations/Guidance to implement (reported in the news)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54926"/>
            <a:ext cx="8534400" cy="3825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i="1" dirty="0"/>
              <a:t>"If these individuals can </a:t>
            </a:r>
            <a:r>
              <a:rPr lang="en-US" sz="2400" i="1" u="sng" dirty="0"/>
              <a:t>join large groups across state lines</a:t>
            </a:r>
            <a:r>
              <a:rPr lang="en-US" sz="2400" i="1" dirty="0"/>
              <a:t>, I think they'll get protection, less expensive insurance, and it'll be able to solve a lot of the problems we have in the individual market," </a:t>
            </a:r>
            <a:r>
              <a:rPr lang="en-US" sz="2400" dirty="0"/>
              <a:t>(emphasis added) Senator Rand Paul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Assumption:  preempt state insurance regulation using ERISA</a:t>
            </a:r>
          </a:p>
          <a:p>
            <a:pPr marL="0" indent="0">
              <a:buNone/>
            </a:pPr>
            <a:r>
              <a:rPr lang="en-US" sz="2400" dirty="0" smtClean="0"/>
              <a:t>Consequences:  </a:t>
            </a:r>
          </a:p>
          <a:p>
            <a:r>
              <a:rPr lang="en-US" sz="2400" dirty="0" smtClean="0"/>
              <a:t>Scams/fraud and insolvencies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unctionally equivalent to repealing the ACA</a:t>
            </a:r>
          </a:p>
          <a:p>
            <a:r>
              <a:rPr lang="en-US" sz="2400" dirty="0" smtClean="0"/>
              <a:t>Loss of state insurance consumer protections   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8356" y="6340085"/>
            <a:ext cx="5678444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Commonwealth Fund Briefing: Buying Health Insurance Across State Lines    |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606" y="1752600"/>
            <a:ext cx="8839200" cy="30480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/>
              <a:t>HOW CAN THE ADMINISTRATION TRY TO DO THIS?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229600" cy="4283075"/>
          </a:xfrm>
        </p:spPr>
        <p:txBody>
          <a:bodyPr>
            <a:normAutofit/>
          </a:bodyPr>
          <a:lstStyle/>
          <a:p>
            <a:r>
              <a:rPr lang="en-US" sz="2400" b="1" dirty="0"/>
              <a:t>P</a:t>
            </a:r>
            <a:r>
              <a:rPr lang="en-US" sz="2400" b="1" dirty="0" smtClean="0"/>
              <a:t>reempt </a:t>
            </a:r>
            <a:r>
              <a:rPr lang="en-US" sz="2400" b="1" dirty="0"/>
              <a:t>state insurance </a:t>
            </a:r>
            <a:r>
              <a:rPr lang="en-US" sz="2400" b="1" dirty="0" smtClean="0"/>
              <a:t>regulation.</a:t>
            </a:r>
          </a:p>
          <a:p>
            <a:r>
              <a:rPr lang="en-US" sz="2400" b="1" dirty="0" smtClean="0"/>
              <a:t>Use ERISA which allows for broad preemption. 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WHAT IS ERISA:  ERISA (Employee Retirement Income Security Act of 1974) applies to pension and health plans offered by private employers.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8356" y="6340085"/>
            <a:ext cx="5678444" cy="36576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Commonwealth Fund Briefing: Buying Health Insurance Across State Lines    |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76216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5" id="{3FFC4559-1BAF-7F42-A898-B3598B040620}" vid="{A167C7B2-675D-E44E-AD59-987CD75A0AEE}"/>
    </a:ext>
  </a:extLst>
</a:theme>
</file>

<file path=ppt/theme/theme10.xml><?xml version="1.0" encoding="utf-8"?>
<a:theme xmlns:a="http://schemas.openxmlformats.org/drawingml/2006/main" name="23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C Health Link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CDI">
      <a:majorFont>
        <a:latin typeface="Helvetica LT Std"/>
        <a:ea typeface=""/>
        <a:cs typeface=""/>
      </a:majorFont>
      <a:minorFont>
        <a:latin typeface="Helvetica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8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9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0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1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2_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14</TotalTime>
  <Words>1243</Words>
  <Application>Microsoft Office PowerPoint</Application>
  <PresentationFormat>On-screen Show (4:3)</PresentationFormat>
  <Paragraphs>219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ＭＳ Ｐゴシック</vt:lpstr>
      <vt:lpstr>Arial</vt:lpstr>
      <vt:lpstr>Baskerville Old Face</vt:lpstr>
      <vt:lpstr>Calibri</vt:lpstr>
      <vt:lpstr>Cambria</vt:lpstr>
      <vt:lpstr>Georgia</vt:lpstr>
      <vt:lpstr>Helvetica LT Std</vt:lpstr>
      <vt:lpstr>Lucida Sans Unicode</vt:lpstr>
      <vt:lpstr>Open Sans Light</vt:lpstr>
      <vt:lpstr>Times New Roman</vt:lpstr>
      <vt:lpstr>Trebuchet MS</vt:lpstr>
      <vt:lpstr>Wingdings</vt:lpstr>
      <vt:lpstr>1_Office Theme</vt:lpstr>
      <vt:lpstr>Adjacency</vt:lpstr>
      <vt:lpstr>DC Health Link pp</vt:lpstr>
      <vt:lpstr>1_Adjacency</vt:lpstr>
      <vt:lpstr>18_Adjacency</vt:lpstr>
      <vt:lpstr>19_Adjacency</vt:lpstr>
      <vt:lpstr>20_Adjacency</vt:lpstr>
      <vt:lpstr>21_Adjacency</vt:lpstr>
      <vt:lpstr>22_Adjacency</vt:lpstr>
      <vt:lpstr>23_Adjacency</vt:lpstr>
      <vt:lpstr>Buying Health Insurance Across State Lines:  What Does It Mean and What Are the Implications for Consumers? </vt:lpstr>
      <vt:lpstr>Introduction</vt:lpstr>
      <vt:lpstr>Teleconference: Association Health Plans and Selling Insurance “Across State Lines”</vt:lpstr>
      <vt:lpstr>Déjà vu All Over Again: Across State Lines</vt:lpstr>
      <vt:lpstr>Dividing the Healthy &amp; Sick: Association Health Plans</vt:lpstr>
      <vt:lpstr>PowerPoint Presentation</vt:lpstr>
      <vt:lpstr> DC Health Benefit Exchange Authority Mila Kofman, Executive Director  Oct 4, 2017 Commonwealth Fund  </vt:lpstr>
      <vt:lpstr>Forthcoming Executive Order &amp; Regulations/Guidance to implement (reported in the news)</vt:lpstr>
      <vt:lpstr>HOW CAN THE ADMINISTRATION TRY TO DO THIS?</vt:lpstr>
      <vt:lpstr> Current law – states regulate association health plans and ACA consumer protections apply Source:  Mila Kofman, Kevin Lucia, Eliza Bangit, Proliferation of Phony Health Insurance:  States and the Federal Government Respond, BNA Fall 2003</vt:lpstr>
      <vt:lpstr>ERISA historical information: </vt:lpstr>
      <vt:lpstr>PowerPoint Presentation</vt:lpstr>
      <vt:lpstr>Current U.S. Department of Labor:  fiduciary, notice/disclosure, registration requirement  </vt:lpstr>
      <vt:lpstr>U.S. DOL does not have a record of regulating AHPs/MEWAs successfully (or shutting down health insurance scams promoted through association health plans) </vt:lpstr>
      <vt:lpstr>Federal Approved AHPs: Risks to Consumers and Markets</vt:lpstr>
      <vt:lpstr>Federally Approved Association Health Plans</vt:lpstr>
      <vt:lpstr>Federally Approved Association Health Plans</vt:lpstr>
      <vt:lpstr>Federally Approved Association Health Plans</vt:lpstr>
      <vt:lpstr>Federally Approved Association Health Plans</vt:lpstr>
      <vt:lpstr>Federally Approved Association Health Plans</vt:lpstr>
      <vt:lpstr>Federally Approved Association Health Plans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Health Insurance Across State Lines What Does It Mean and What Are the Implications for Consumers? </dc:title>
  <dc:creator>Samantha Chase</dc:creator>
  <cp:lastModifiedBy>Samantha Chase</cp:lastModifiedBy>
  <cp:revision>8</cp:revision>
  <dcterms:created xsi:type="dcterms:W3CDTF">2017-10-03T19:22:57Z</dcterms:created>
  <dcterms:modified xsi:type="dcterms:W3CDTF">2017-10-05T11:48:35Z</dcterms:modified>
</cp:coreProperties>
</file>