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51" r:id="rId3"/>
    <p:sldMasterId id="2147483654" r:id="rId4"/>
    <p:sldMasterId id="2147483655" r:id="rId5"/>
  </p:sldMasterIdLst>
  <p:notesMasterIdLst>
    <p:notesMasterId r:id="rId8"/>
  </p:notesMasterIdLst>
  <p:handoutMasterIdLst>
    <p:handoutMasterId r:id="rId9"/>
  </p:handoutMasterIdLst>
  <p:sldIdLst>
    <p:sldId id="668" r:id="rId6"/>
    <p:sldId id="669" r:id="rId7"/>
  </p:sldIdLst>
  <p:sldSz cx="9144000" cy="6858000" type="screen4x3"/>
  <p:notesSz cx="6938963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99CCFF"/>
    <a:srgbClr val="FFFF00"/>
    <a:srgbClr val="FD5FF5"/>
    <a:srgbClr val="00CC99"/>
    <a:srgbClr val="00FFFF"/>
    <a:srgbClr val="FF9900"/>
    <a:srgbClr val="F37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9885" autoAdjust="0"/>
  </p:normalViewPr>
  <p:slideViewPr>
    <p:cSldViewPr>
      <p:cViewPr varScale="1">
        <p:scale>
          <a:sx n="114" d="100"/>
          <a:sy n="114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4136" y="-112"/>
      </p:cViewPr>
      <p:guideLst>
        <p:guide orient="horz" pos="2909"/>
        <p:guide pos="21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92577984424701E-2"/>
          <c:y val="0.24672881544382999"/>
          <c:w val="0.92459462494062095"/>
          <c:h val="0.57126115315558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 insurance (ages 19–64)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i="0" smtClean="0"/>
                      <a:t>33**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Fair or poor insurance rating</c:v>
                </c:pt>
                <c:pt idx="1">
                  <c:v>Any medical bill or debt problem</c:v>
                </c:pt>
                <c:pt idx="2">
                  <c:v>Any access problem because of cost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39</c:v>
                </c:pt>
                <c:pt idx="2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Employer-sponsored coverage (ages 19–64)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Fair or poor insurance rating</c:v>
                </c:pt>
                <c:pt idx="1">
                  <c:v>Any medical bill or debt problem</c:v>
                </c:pt>
                <c:pt idx="2">
                  <c:v>Any access problem because of cost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</c:v>
                </c:pt>
                <c:pt idx="1">
                  <c:v>39</c:v>
                </c:pt>
                <c:pt idx="2">
                  <c:v>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 beneficiary (age 65+)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i="0" smtClean="0"/>
                      <a:t>8***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i="0" smtClean="0"/>
                      <a:t>21***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i="0" smtClean="0"/>
                      <a:t>23***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Fair or poor insurance rating</c:v>
                </c:pt>
                <c:pt idx="1">
                  <c:v>Any medical bill or debt problem</c:v>
                </c:pt>
                <c:pt idx="2">
                  <c:v>Any access problem because of cost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</c:v>
                </c:pt>
                <c:pt idx="1">
                  <c:v>21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290496"/>
        <c:axId val="163296384"/>
      </c:barChart>
      <c:catAx>
        <c:axId val="163290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163296384"/>
        <c:crosses val="autoZero"/>
        <c:auto val="1"/>
        <c:lblAlgn val="ctr"/>
        <c:lblOffset val="100"/>
        <c:noMultiLvlLbl val="0"/>
      </c:catAx>
      <c:valAx>
        <c:axId val="16329638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16329049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34111272653989499"/>
          <c:y val="3.0312595659212401E-2"/>
          <c:w val="0.57810349940261097"/>
          <c:h val="0.179535895065909"/>
        </c:manualLayout>
      </c:layout>
      <c:overlay val="0"/>
      <c:txPr>
        <a:bodyPr/>
        <a:lstStyle/>
        <a:p>
          <a:pPr>
            <a:defRPr sz="1600" b="1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92577984424701E-2"/>
          <c:y val="0.181831417811991"/>
          <c:w val="0.92459462494062095"/>
          <c:h val="0.60584595512820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Medicare Advantage (age 65+)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Fair or poor insurance rating</c:v>
                </c:pt>
                <c:pt idx="1">
                  <c:v>Any medical bill or debt problem</c:v>
                </c:pt>
                <c:pt idx="2">
                  <c:v>Any access problem because of cost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27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Medicare coverage (age 65+)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6**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Fair or poor insurance rating</c:v>
                </c:pt>
                <c:pt idx="1">
                  <c:v>Any medical bill or debt problem</c:v>
                </c:pt>
                <c:pt idx="2">
                  <c:v>Any access problem because of cost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</c:v>
                </c:pt>
                <c:pt idx="1">
                  <c:v>22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44608"/>
        <c:axId val="157846144"/>
      </c:barChart>
      <c:catAx>
        <c:axId val="15784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57846144"/>
        <c:crosses val="autoZero"/>
        <c:auto val="1"/>
        <c:lblAlgn val="ctr"/>
        <c:lblOffset val="100"/>
        <c:noMultiLvlLbl val="0"/>
      </c:catAx>
      <c:valAx>
        <c:axId val="15784614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5784460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33783345089176497"/>
          <c:y val="4.0416794212283197E-2"/>
          <c:w val="0.53639879658552703"/>
          <c:h val="0.1196905967106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 i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942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t" anchorCtr="0" compatLnSpc="1">
            <a:prstTxWarp prst="textNoShape">
              <a:avLst/>
            </a:prstTxWarp>
          </a:bodyPr>
          <a:lstStyle>
            <a:lvl1pPr defTabSz="919656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1451" y="0"/>
            <a:ext cx="3005942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t" anchorCtr="0" compatLnSpc="1">
            <a:prstTxWarp prst="textNoShape">
              <a:avLst/>
            </a:prstTxWarp>
          </a:bodyPr>
          <a:lstStyle>
            <a:lvl1pPr algn="r" defTabSz="919656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803"/>
            <a:ext cx="3005942" cy="46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b" anchorCtr="0" compatLnSpc="1">
            <a:prstTxWarp prst="textNoShape">
              <a:avLst/>
            </a:prstTxWarp>
          </a:bodyPr>
          <a:lstStyle>
            <a:lvl1pPr defTabSz="919656"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1451" y="8770803"/>
            <a:ext cx="3005942" cy="46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b" anchorCtr="0" compatLnSpc="1">
            <a:prstTxWarp prst="textNoShape">
              <a:avLst/>
            </a:prstTxWarp>
          </a:bodyPr>
          <a:lstStyle>
            <a:lvl1pPr algn="r" defTabSz="919656">
              <a:defRPr sz="1200"/>
            </a:lvl1pPr>
          </a:lstStyle>
          <a:p>
            <a:fld id="{01340490-EE65-47A8-B63C-F6572E72E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1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942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t" anchorCtr="0" compatLnSpc="1">
            <a:prstTxWarp prst="textNoShape">
              <a:avLst/>
            </a:prstTxWarp>
          </a:bodyPr>
          <a:lstStyle>
            <a:lvl1pPr defTabSz="919656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1451" y="0"/>
            <a:ext cx="3005942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t" anchorCtr="0" compatLnSpc="1">
            <a:prstTxWarp prst="textNoShape">
              <a:avLst/>
            </a:prstTxWarp>
          </a:bodyPr>
          <a:lstStyle>
            <a:lvl1pPr algn="r" defTabSz="919656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525" y="4387768"/>
            <a:ext cx="5549914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803"/>
            <a:ext cx="3005942" cy="46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b" anchorCtr="0" compatLnSpc="1">
            <a:prstTxWarp prst="textNoShape">
              <a:avLst/>
            </a:prstTxWarp>
          </a:bodyPr>
          <a:lstStyle>
            <a:lvl1pPr defTabSz="919656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1451" y="8770803"/>
            <a:ext cx="3005942" cy="46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9" tIns="45966" rIns="91929" bIns="45966" numCol="1" anchor="b" anchorCtr="0" compatLnSpc="1">
            <a:prstTxWarp prst="textNoShape">
              <a:avLst/>
            </a:prstTxWarp>
          </a:bodyPr>
          <a:lstStyle>
            <a:lvl1pPr algn="r" defTabSz="919656">
              <a:defRPr sz="1200"/>
            </a:lvl1pPr>
          </a:lstStyle>
          <a:p>
            <a:fld id="{0D256900-2345-421B-9FF5-F7135F4F8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70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900-2345-421B-9FF5-F7135F4F80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5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grpSp>
        <p:nvGrpSpPr>
          <p:cNvPr id="245767" name="Group 7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245768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9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THE COMMONWEALTH</a:t>
              </a:r>
            </a:p>
            <a:p>
              <a:pPr algn="ctr"/>
              <a:r>
                <a:rPr lang="en-US" sz="1200" b="1"/>
                <a:t> FUND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66800"/>
            <a:ext cx="8683625" cy="5027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166A890-401B-4299-9ABD-E4F399D5D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8B4A9B-EFFB-4604-B7AD-0FA01D6A7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23EA-799F-4846-A526-F5268DBC6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5F5ED-D976-4425-BFA6-B160A8B76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A730-0C97-44F1-9EB6-827CED449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69A3E-10EA-46B3-AEB6-D68451AFA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B0AEB-1A40-4F75-9D2F-F849CA2D6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9F605-497C-4CC8-82D3-2E3132957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5F807-C2E9-4BDB-A71A-666BABCEF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0553D-1DF9-4EE7-8F88-A113C4C29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75" y="1066800"/>
            <a:ext cx="8683625" cy="5027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EA85-36CA-4A6D-B463-CE442845B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8592-7282-403C-85B3-6A8881C56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6B048-D81A-4EB7-A983-B81BD13D6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528394" name="Picture 10" descr="CFlogo 2-color ko white 1200 d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1654175" cy="1654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58763"/>
            <a:ext cx="9140825" cy="5835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B42B718-C0BF-435A-BCAE-2F4FB46D9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4A0926-D99D-4871-9D15-1186997F2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43013B-1C1F-4346-89AB-30291A5FD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B1A7D4-9B65-428B-A831-87B9B77CF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A96164-7255-4016-893D-93501D873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B174C0-E7C9-40E6-B3F8-3E0B3A9AD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50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50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 Narrow" pitchFamily="34" charset="0"/>
              </a:defRPr>
            </a:lvl1pPr>
          </a:lstStyle>
          <a:p>
            <a:fld id="{0D366AA9-369C-407D-A047-44654B53ED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709" r:id="rId12"/>
    <p:sldLayoutId id="214748371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991" name="Rectangle 7"/>
          <p:cNvSpPr>
            <a:spLocks noChangeArrowheads="1"/>
          </p:cNvSpPr>
          <p:nvPr userDrawn="1"/>
        </p:nvSpPr>
        <p:spPr bwMode="auto">
          <a:xfrm>
            <a:off x="7010400" y="0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rIns="45720"/>
          <a:lstStyle/>
          <a:p>
            <a:pPr algn="r"/>
            <a:fld id="{DBF23814-2C7E-40E5-8D1C-137B3992B5A3}" type="slidenum">
              <a:rPr lang="en-US" sz="1600" b="1">
                <a:latin typeface="Arial Narrow" pitchFamily="34" charset="0"/>
              </a:rPr>
              <a:pPr algn="r"/>
              <a:t>‹#›</a:t>
            </a:fld>
            <a:endParaRPr lang="en-US" sz="1600" b="1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1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1500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1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15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0825" cy="731837"/>
          </a:xfrm>
        </p:spPr>
        <p:txBody>
          <a:bodyPr/>
          <a:lstStyle/>
          <a:p>
            <a:r>
              <a:rPr lang="en-US" sz="2000" dirty="0" smtClean="0"/>
              <a:t>Elderly Medicare Beneficiaries More Satisfied with Insurance, </a:t>
            </a:r>
            <a:br>
              <a:rPr lang="en-US" sz="2000" dirty="0" smtClean="0"/>
            </a:br>
            <a:r>
              <a:rPr lang="en-US" sz="2000" dirty="0" smtClean="0"/>
              <a:t>Less Likely to Experience Cost- or Access-Related Problems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642411"/>
              </p:ext>
            </p:extLst>
          </p:nvPr>
        </p:nvGraphicFramePr>
        <p:xfrm>
          <a:off x="245880" y="79704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00" y="5715584"/>
            <a:ext cx="90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Notes: Medical bill problems </a:t>
            </a:r>
            <a:r>
              <a:rPr lang="en-US" sz="1100" dirty="0" smtClean="0"/>
              <a:t>include: not </a:t>
            </a:r>
            <a:r>
              <a:rPr lang="en-US" sz="1100" dirty="0"/>
              <a:t>able to pay bills, contacted by a collection agency for unpaid medical bills only, had to change way of life because of medical bills, or have medical bills or debt being paid off over time. Access problems </a:t>
            </a:r>
            <a:r>
              <a:rPr lang="en-US" sz="1100" dirty="0" smtClean="0"/>
              <a:t>include: did </a:t>
            </a:r>
            <a:r>
              <a:rPr lang="en-US" sz="1100" dirty="0"/>
              <a:t>not fill prescription, did not get needed specialist care, skipped recommended test or follow-up, had medical problems but did not visit </a:t>
            </a:r>
            <a:r>
              <a:rPr lang="en-US" sz="1100" dirty="0" smtClean="0"/>
              <a:t>doctor</a:t>
            </a:r>
            <a:r>
              <a:rPr lang="en-US" sz="1100" dirty="0"/>
              <a:t>. I</a:t>
            </a:r>
            <a:r>
              <a:rPr lang="en-US" sz="1100" dirty="0" smtClean="0"/>
              <a:t>ndicates </a:t>
            </a:r>
            <a:r>
              <a:rPr lang="en-US" sz="1100" dirty="0"/>
              <a:t>significant difference from </a:t>
            </a:r>
            <a:r>
              <a:rPr lang="en-US" sz="1100" dirty="0" smtClean="0"/>
              <a:t>employer insurance: *</a:t>
            </a:r>
            <a:r>
              <a:rPr lang="en-US" sz="1100" dirty="0"/>
              <a:t>* p&lt;</a:t>
            </a:r>
            <a:r>
              <a:rPr lang="en-US" sz="1100" dirty="0" smtClean="0"/>
              <a:t>0.01, *** p&lt;0.001.</a:t>
            </a:r>
          </a:p>
          <a:p>
            <a:r>
              <a:rPr lang="en-US" sz="1100" dirty="0" smtClean="0"/>
              <a:t>Source</a:t>
            </a:r>
            <a:r>
              <a:rPr lang="en-US" sz="1100" dirty="0"/>
              <a:t>: K. Davis, K. </a:t>
            </a:r>
            <a:r>
              <a:rPr lang="en-US" sz="1100" dirty="0" err="1"/>
              <a:t>Stremikis</a:t>
            </a:r>
            <a:r>
              <a:rPr lang="en-US" sz="1100" dirty="0"/>
              <a:t>, M. </a:t>
            </a:r>
            <a:r>
              <a:rPr lang="en-US" sz="1100" dirty="0" smtClean="0"/>
              <a:t>M. Doty</a:t>
            </a:r>
            <a:r>
              <a:rPr lang="en-US" sz="1100" dirty="0"/>
              <a:t>, and M. </a:t>
            </a:r>
            <a:r>
              <a:rPr lang="en-US" sz="1100" dirty="0" smtClean="0"/>
              <a:t>A. </a:t>
            </a:r>
            <a:r>
              <a:rPr lang="en-US" sz="1100" dirty="0" err="1" smtClean="0"/>
              <a:t>Zezza</a:t>
            </a:r>
            <a:r>
              <a:rPr lang="en-US" sz="1100" dirty="0"/>
              <a:t>, “Medicare Beneficiaries Less Likely to Experience Cost- and Access-Related Problems </a:t>
            </a:r>
            <a:r>
              <a:rPr lang="en-US" sz="1100" dirty="0" smtClean="0"/>
              <a:t>than </a:t>
            </a:r>
            <a:r>
              <a:rPr lang="en-US" sz="1100" dirty="0"/>
              <a:t>Adults </a:t>
            </a:r>
            <a:r>
              <a:rPr lang="en-US" sz="1100" dirty="0" smtClean="0"/>
              <a:t>with </a:t>
            </a:r>
            <a:r>
              <a:rPr lang="en-US" sz="1100" dirty="0"/>
              <a:t>Private Coverage,” </a:t>
            </a:r>
            <a:r>
              <a:rPr lang="en-US" sz="1100" i="1" dirty="0"/>
              <a:t>Health Affairs</a:t>
            </a:r>
            <a:r>
              <a:rPr lang="en-US" sz="1100" dirty="0"/>
              <a:t> </a:t>
            </a:r>
            <a:r>
              <a:rPr lang="en-US" sz="1100" dirty="0" smtClean="0"/>
              <a:t>Web First, published online July 18, 2012.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785" y="1212206"/>
            <a:ext cx="2214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Adjusted percentage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037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0825" cy="731837"/>
          </a:xfrm>
        </p:spPr>
        <p:txBody>
          <a:bodyPr/>
          <a:lstStyle/>
          <a:p>
            <a:r>
              <a:rPr lang="en-US" sz="2000" dirty="0" smtClean="0"/>
              <a:t>Beneficiaries with Traditional Coverage More Satisfied, Less Likely to Experience Access Problems Than Those with Medicare Advantage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909183"/>
              </p:ext>
            </p:extLst>
          </p:nvPr>
        </p:nvGraphicFramePr>
        <p:xfrm>
          <a:off x="249055" y="94584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" y="5715584"/>
            <a:ext cx="9022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Notes: Medical bill problems </a:t>
            </a:r>
            <a:r>
              <a:rPr lang="en-US" sz="1100" dirty="0" smtClean="0"/>
              <a:t>include: </a:t>
            </a:r>
            <a:r>
              <a:rPr lang="en-US" sz="1100" dirty="0"/>
              <a:t>not able to pay bills, contacted by a collection agency for unpaid medical bills only, had to change way of life because of medical bills, or have medical bills or debt being paid off over time. Access problems </a:t>
            </a:r>
            <a:r>
              <a:rPr lang="en-US" sz="1100" dirty="0" smtClean="0"/>
              <a:t>include: did </a:t>
            </a:r>
            <a:r>
              <a:rPr lang="en-US" sz="1100" dirty="0"/>
              <a:t>not fill prescription, did not get needed specialist care, skipped recommended test or follow-up, had medical problems but did not visit </a:t>
            </a:r>
            <a:r>
              <a:rPr lang="en-US" sz="1100" dirty="0" smtClean="0"/>
              <a:t>doctor</a:t>
            </a:r>
            <a:r>
              <a:rPr lang="en-US" sz="1100" dirty="0"/>
              <a:t>. I</a:t>
            </a:r>
            <a:r>
              <a:rPr lang="en-US" sz="1100" dirty="0" smtClean="0"/>
              <a:t>ndicates </a:t>
            </a:r>
            <a:r>
              <a:rPr lang="en-US" sz="1100" dirty="0"/>
              <a:t>significant difference from </a:t>
            </a:r>
            <a:r>
              <a:rPr lang="en-US" sz="1100" dirty="0" smtClean="0"/>
              <a:t>Medicare Advantage: * p&lt;0.05, ** p&lt;0.01.</a:t>
            </a:r>
          </a:p>
          <a:p>
            <a:r>
              <a:rPr lang="en-US" sz="1100" dirty="0"/>
              <a:t>Source: K. Davis, K. </a:t>
            </a:r>
            <a:r>
              <a:rPr lang="en-US" sz="1100" dirty="0" err="1"/>
              <a:t>Stremikis</a:t>
            </a:r>
            <a:r>
              <a:rPr lang="en-US" sz="1100" dirty="0"/>
              <a:t>, M. M. Doty, and M. A. </a:t>
            </a:r>
            <a:r>
              <a:rPr lang="en-US" sz="1100" dirty="0" err="1"/>
              <a:t>Zezza</a:t>
            </a:r>
            <a:r>
              <a:rPr lang="en-US" sz="1100" dirty="0"/>
              <a:t>, “Medicare Beneficiaries Less Likely to Experience Cost- and Access-Related Problems than Adults with Private Coverage,” </a:t>
            </a:r>
            <a:r>
              <a:rPr lang="en-US" sz="1100" i="1" dirty="0"/>
              <a:t>Health Affairs</a:t>
            </a:r>
            <a:r>
              <a:rPr lang="en-US" sz="1100" dirty="0"/>
              <a:t> Web First, published online July 18, </a:t>
            </a:r>
            <a:r>
              <a:rPr lang="en-US" sz="1100" dirty="0" smtClean="0"/>
              <a:t>2012.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67065" y="1117166"/>
            <a:ext cx="2214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Adjusted percentage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090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808080"/>
      </a:dk1>
      <a:lt1>
        <a:srgbClr val="FFFFFF"/>
      </a:lt1>
      <a:dk2>
        <a:srgbClr val="0000CC"/>
      </a:dk2>
      <a:lt2>
        <a:srgbClr val="FFFF00"/>
      </a:lt2>
      <a:accent1>
        <a:srgbClr val="FFFFFF"/>
      </a:accent1>
      <a:accent2>
        <a:srgbClr val="FA0000"/>
      </a:accent2>
      <a:accent3>
        <a:srgbClr val="AAAAE2"/>
      </a:accent3>
      <a:accent4>
        <a:srgbClr val="DADADA"/>
      </a:accent4>
      <a:accent5>
        <a:srgbClr val="FFFFFF"/>
      </a:accent5>
      <a:accent6>
        <a:srgbClr val="E30000"/>
      </a:accent6>
      <a:hlink>
        <a:srgbClr val="33CCFF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808080"/>
        </a:dk1>
        <a:lt1>
          <a:srgbClr val="FFFFFF"/>
        </a:lt1>
        <a:dk2>
          <a:srgbClr val="0000CC"/>
        </a:dk2>
        <a:lt2>
          <a:srgbClr val="FFFF00"/>
        </a:lt2>
        <a:accent1>
          <a:srgbClr val="FFFFFF"/>
        </a:accent1>
        <a:accent2>
          <a:srgbClr val="FA0000"/>
        </a:accent2>
        <a:accent3>
          <a:srgbClr val="AAAAE2"/>
        </a:accent3>
        <a:accent4>
          <a:srgbClr val="DADADA"/>
        </a:accent4>
        <a:accent5>
          <a:srgbClr val="FFFFFF"/>
        </a:accent5>
        <a:accent6>
          <a:srgbClr val="E300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808080"/>
      </a:dk1>
      <a:lt1>
        <a:srgbClr val="FFFFFF"/>
      </a:lt1>
      <a:dk2>
        <a:srgbClr val="0000CC"/>
      </a:dk2>
      <a:lt2>
        <a:srgbClr val="FFFF00"/>
      </a:lt2>
      <a:accent1>
        <a:srgbClr val="FFFFFF"/>
      </a:accent1>
      <a:accent2>
        <a:srgbClr val="FA0000"/>
      </a:accent2>
      <a:accent3>
        <a:srgbClr val="AAAAE2"/>
      </a:accent3>
      <a:accent4>
        <a:srgbClr val="DADADA"/>
      </a:accent4>
      <a:accent5>
        <a:srgbClr val="FFFFFF"/>
      </a:accent5>
      <a:accent6>
        <a:srgbClr val="E30000"/>
      </a:accent6>
      <a:hlink>
        <a:srgbClr val="33CCFF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808080"/>
        </a:dk1>
        <a:lt1>
          <a:srgbClr val="FFFFFF"/>
        </a:lt1>
        <a:dk2>
          <a:srgbClr val="0000CC"/>
        </a:dk2>
        <a:lt2>
          <a:srgbClr val="FFFF00"/>
        </a:lt2>
        <a:accent1>
          <a:srgbClr val="FFFFFF"/>
        </a:accent1>
        <a:accent2>
          <a:srgbClr val="FA0000"/>
        </a:accent2>
        <a:accent3>
          <a:srgbClr val="AAAAE2"/>
        </a:accent3>
        <a:accent4>
          <a:srgbClr val="DADADA"/>
        </a:accent4>
        <a:accent5>
          <a:srgbClr val="FFFFFF"/>
        </a:accent5>
        <a:accent6>
          <a:srgbClr val="E300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13178</TotalTime>
  <Words>330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1_Default Design</vt:lpstr>
      <vt:lpstr>3_Default Design</vt:lpstr>
      <vt:lpstr>2_Default Design</vt:lpstr>
      <vt:lpstr>4_Default Design</vt:lpstr>
      <vt:lpstr>5_Default Design</vt:lpstr>
      <vt:lpstr>Elderly Medicare Beneficiaries More Satisfied with Insurance,  Less Likely to Experience Cost- or Access-Related Problems</vt:lpstr>
      <vt:lpstr>Beneficiaries with Traditional Coverage More Satisfied, Less Likely to Experience Access Problems Than Those with Medicare Advantage</vt:lpstr>
    </vt:vector>
  </TitlesOfParts>
  <Company>cwf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cwf</dc:creator>
  <cp:lastModifiedBy>Joshua Tallman</cp:lastModifiedBy>
  <cp:revision>518</cp:revision>
  <cp:lastPrinted>2012-07-17T21:34:31Z</cp:lastPrinted>
  <dcterms:created xsi:type="dcterms:W3CDTF">2007-03-19T13:30:17Z</dcterms:created>
  <dcterms:modified xsi:type="dcterms:W3CDTF">2012-07-19T19:16:14Z</dcterms:modified>
</cp:coreProperties>
</file>