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05" r:id="rId1"/>
    <p:sldMasterId id="2147485243" r:id="rId2"/>
  </p:sldMasterIdLst>
  <p:notesMasterIdLst>
    <p:notesMasterId r:id="rId5"/>
  </p:notesMasterIdLst>
  <p:handoutMasterIdLst>
    <p:handoutMasterId r:id="rId6"/>
  </p:handoutMasterIdLst>
  <p:sldIdLst>
    <p:sldId id="384" r:id="rId3"/>
    <p:sldId id="386" r:id="rId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0DF0"/>
    <a:srgbClr val="C00000"/>
    <a:srgbClr val="FFC000"/>
    <a:srgbClr val="FFFFAF"/>
    <a:srgbClr val="F9C5E4"/>
    <a:srgbClr val="FF9900"/>
    <a:srgbClr val="BE8042"/>
    <a:srgbClr val="BD8C43"/>
    <a:srgbClr val="857B7B"/>
    <a:srgbClr val="A590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918" autoAdjust="0"/>
    <p:restoredTop sz="99301" autoAdjust="0"/>
  </p:normalViewPr>
  <p:slideViewPr>
    <p:cSldViewPr>
      <p:cViewPr varScale="1">
        <p:scale>
          <a:sx n="114" d="100"/>
          <a:sy n="114" d="100"/>
        </p:scale>
        <p:origin x="-24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26" y="-96"/>
      </p:cViewPr>
      <p:guideLst>
        <p:guide orient="horz" pos="2931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84CD8-F900-4C89-895F-BF8B0DC46463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F8D86-D6C5-4C89-B228-800086D2D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68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214"/>
          </a:xfrm>
          <a:prstGeom prst="rect">
            <a:avLst/>
          </a:prstGeom>
        </p:spPr>
        <p:txBody>
          <a:bodyPr vert="horz" lIns="91749" tIns="45875" rIns="91749" bIns="458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5214"/>
          </a:xfrm>
          <a:prstGeom prst="rect">
            <a:avLst/>
          </a:prstGeom>
        </p:spPr>
        <p:txBody>
          <a:bodyPr vert="horz" lIns="91749" tIns="45875" rIns="91749" bIns="458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BDAC5EE-AF4D-4919-AAA5-1A727C3484E7}" type="datetimeFigureOut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9" tIns="45875" rIns="91749" bIns="4587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948"/>
            <a:ext cx="5618480" cy="4188531"/>
          </a:xfrm>
          <a:prstGeom prst="rect">
            <a:avLst/>
          </a:prstGeom>
        </p:spPr>
        <p:txBody>
          <a:bodyPr vert="horz" lIns="91749" tIns="45875" rIns="91749" bIns="4587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277"/>
            <a:ext cx="3043343" cy="465213"/>
          </a:xfrm>
          <a:prstGeom prst="rect">
            <a:avLst/>
          </a:prstGeom>
        </p:spPr>
        <p:txBody>
          <a:bodyPr vert="horz" lIns="91749" tIns="45875" rIns="91749" bIns="458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277"/>
            <a:ext cx="3043343" cy="465213"/>
          </a:xfrm>
          <a:prstGeom prst="rect">
            <a:avLst/>
          </a:prstGeom>
        </p:spPr>
        <p:txBody>
          <a:bodyPr vert="horz" lIns="91749" tIns="45875" rIns="91749" bIns="458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565299-4973-4F30-ABE2-CDC44D270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51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493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5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90488"/>
            <a:ext cx="2284412" cy="6003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90488"/>
            <a:ext cx="6704013" cy="6003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8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32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200" b="0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200" b="0"/>
            </a:lvl1pPr>
            <a:lvl2pPr>
              <a:defRPr sz="24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620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86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200" b="0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200" b="0"/>
            </a:lvl1pPr>
            <a:lvl2pPr>
              <a:defRPr sz="24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922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25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200" b="0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200" b="0"/>
            </a:lvl1pPr>
            <a:lvl2pPr>
              <a:defRPr sz="24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0955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6057"/>
            <a:ext cx="9140825" cy="93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666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6057"/>
            <a:ext cx="9140825" cy="93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7851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81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6057"/>
            <a:ext cx="9140825" cy="93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48508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52" y="13252"/>
            <a:ext cx="8229600" cy="36774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50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52" y="13252"/>
            <a:ext cx="8229600" cy="36774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52400" y="533400"/>
            <a:ext cx="8839200" cy="609600"/>
          </a:xfr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163" y="589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8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3415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415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152400" y="533400"/>
            <a:ext cx="8839200" cy="609600"/>
          </a:xfr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163" y="589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66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52400" y="602976"/>
            <a:ext cx="8839200" cy="609600"/>
          </a:xfr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163" y="589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755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52400" y="533400"/>
            <a:ext cx="8839200" cy="609600"/>
          </a:xfr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163" y="589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48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756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163" y="589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749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52" y="13252"/>
            <a:ext cx="8229600" cy="36774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163" y="589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2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52" y="13252"/>
            <a:ext cx="8229600" cy="36774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52400" y="533400"/>
            <a:ext cx="8839200" cy="609600"/>
          </a:xfr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163" y="589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415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3415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415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152400" y="533400"/>
            <a:ext cx="8839200" cy="609600"/>
          </a:xfr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163" y="589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8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4852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52400" y="602976"/>
            <a:ext cx="8839200" cy="609600"/>
          </a:xfr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2540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52400" y="533400"/>
            <a:ext cx="8839200" cy="609600"/>
          </a:xfr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4387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756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4654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297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200" b="0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200" b="0"/>
            </a:lvl1pPr>
            <a:lvl2pPr>
              <a:defRPr sz="24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9398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6057"/>
            <a:ext cx="9140825" cy="93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79884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6057"/>
            <a:ext cx="9140825" cy="93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54510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6057"/>
            <a:ext cx="9140825" cy="93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2903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" name="Oval 6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>
                <a:defRPr/>
              </a:pPr>
              <a:r>
                <a:rPr lang="en-US" sz="1200" b="1">
                  <a:solidFill>
                    <a:srgbClr val="000000"/>
                  </a:solidFill>
                </a:rPr>
                <a:t> FUND</a:t>
              </a:r>
            </a:p>
          </p:txBody>
        </p:sp>
      </p:grpSp>
      <p:sp>
        <p:nvSpPr>
          <p:cNvPr id="200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3770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FFE71-1B64-4A45-A451-FC87ACEB27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923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4E472-4738-4F3A-9BEB-80EDA4E6DE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0054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550" y="112395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12395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AF05C-63E7-42D6-B2D0-FAA62946AE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8614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7770F-3E17-40DF-B0C6-982FF1B109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662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144E9-BDC2-4AE6-A5DD-EE80F6DEF2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4200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8849E-59FB-4CBD-9B75-4C472D9325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7025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CC368-87B5-42B5-9BD9-BD725DAC46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23161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8480E-FABD-4610-9BCD-C5FBF3D4A8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2343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22A1C-7CA0-4B52-9220-C59591D53F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744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163513"/>
            <a:ext cx="2284412" cy="5989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63513"/>
            <a:ext cx="6704013" cy="5989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F5908-99FB-4067-AFEF-D7C6CBF51C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931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351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09550" y="1123950"/>
            <a:ext cx="87630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B0B9B-89F4-4E5B-A172-74DAECC3AF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3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9364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56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4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870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093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5231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90488"/>
            <a:ext cx="91408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1775" y="1066800"/>
            <a:ext cx="8683625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2775" name="Rectangle 7"/>
          <p:cNvSpPr>
            <a:spLocks noChangeArrowheads="1"/>
          </p:cNvSpPr>
          <p:nvPr userDrawn="1"/>
        </p:nvSpPr>
        <p:spPr bwMode="auto">
          <a:xfrm>
            <a:off x="152400" y="6477000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rIns="45720"/>
          <a:lstStyle/>
          <a:p>
            <a:pPr>
              <a:defRPr/>
            </a:pPr>
            <a:fld id="{230ED920-AFC4-4501-BAC7-4EF68A11747C}" type="slidenum">
              <a:rPr lang="en-US" sz="1600" b="1">
                <a:solidFill>
                  <a:srgbClr val="000000"/>
                </a:solidFill>
                <a:latin typeface="Cambria" pitchFamily="18" charset="0"/>
              </a:rPr>
              <a:pPr>
                <a:defRPr/>
              </a:pPr>
              <a:t>‹#›</a:t>
            </a:fld>
            <a:endParaRPr lang="en-US" sz="1600" b="1" dirty="0">
              <a:solidFill>
                <a:srgbClr val="00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4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06" r:id="rId1"/>
    <p:sldLayoutId id="2147485207" r:id="rId2"/>
    <p:sldLayoutId id="2147485208" r:id="rId3"/>
    <p:sldLayoutId id="2147485209" r:id="rId4"/>
    <p:sldLayoutId id="2147485210" r:id="rId5"/>
    <p:sldLayoutId id="2147485211" r:id="rId6"/>
    <p:sldLayoutId id="2147485212" r:id="rId7"/>
    <p:sldLayoutId id="2147485213" r:id="rId8"/>
    <p:sldLayoutId id="2147485214" r:id="rId9"/>
    <p:sldLayoutId id="2147485215" r:id="rId10"/>
    <p:sldLayoutId id="2147485216" r:id="rId11"/>
    <p:sldLayoutId id="2147485217" r:id="rId12"/>
    <p:sldLayoutId id="2147485218" r:id="rId13"/>
    <p:sldLayoutId id="2147485219" r:id="rId14"/>
    <p:sldLayoutId id="2147485220" r:id="rId15"/>
    <p:sldLayoutId id="2147485221" r:id="rId16"/>
    <p:sldLayoutId id="2147485222" r:id="rId17"/>
    <p:sldLayoutId id="2147485223" r:id="rId18"/>
    <p:sldLayoutId id="2147485224" r:id="rId19"/>
    <p:sldLayoutId id="2147485225" r:id="rId20"/>
    <p:sldLayoutId id="2147485226" r:id="rId21"/>
    <p:sldLayoutId id="2147485227" r:id="rId22"/>
    <p:sldLayoutId id="2147485228" r:id="rId23"/>
    <p:sldLayoutId id="2147485229" r:id="rId24"/>
    <p:sldLayoutId id="2147485230" r:id="rId25"/>
    <p:sldLayoutId id="2147485231" r:id="rId26"/>
    <p:sldLayoutId id="2147485232" r:id="rId27"/>
    <p:sldLayoutId id="2147485233" r:id="rId28"/>
    <p:sldLayoutId id="2147485234" r:id="rId29"/>
    <p:sldLayoutId id="2147485235" r:id="rId30"/>
    <p:sldLayoutId id="2147485236" r:id="rId31"/>
    <p:sldLayoutId id="2147485237" r:id="rId32"/>
    <p:sldLayoutId id="2147485238" r:id="rId33"/>
    <p:sldLayoutId id="2147485239" r:id="rId34"/>
    <p:sldLayoutId id="2147485240" r:id="rId35"/>
    <p:sldLayoutId id="2147485241" r:id="rId36"/>
    <p:sldLayoutId id="2147485242" r:id="rId3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mbr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Segoe UI Semibold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Segoe UI Semibold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Segoe UI Semibold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63513"/>
            <a:ext cx="91408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9550" y="112395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EB22ABD-010A-4564-B1E3-AE73129497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63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44" r:id="rId1"/>
    <p:sldLayoutId id="2147485245" r:id="rId2"/>
    <p:sldLayoutId id="2147485246" r:id="rId3"/>
    <p:sldLayoutId id="2147485247" r:id="rId4"/>
    <p:sldLayoutId id="2147485248" r:id="rId5"/>
    <p:sldLayoutId id="2147485249" r:id="rId6"/>
    <p:sldLayoutId id="2147485250" r:id="rId7"/>
    <p:sldLayoutId id="2147485251" r:id="rId8"/>
    <p:sldLayoutId id="2147485252" r:id="rId9"/>
    <p:sldLayoutId id="2147485253" r:id="rId10"/>
    <p:sldLayoutId id="2147485254" r:id="rId11"/>
    <p:sldLayoutId id="2147485255" r:id="rId12"/>
    <p:sldLayoutId id="214748525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106680"/>
            <a:ext cx="9144000" cy="731520"/>
          </a:xfrm>
        </p:spPr>
        <p:txBody>
          <a:bodyPr anchor="t" anchorCtr="1">
            <a:noAutofit/>
          </a:bodyPr>
          <a:lstStyle/>
          <a:p>
            <a:r>
              <a:rPr lang="en-US" sz="1800" b="0" kern="0" dirty="0">
                <a:latin typeface="Georgia"/>
                <a:ea typeface="ＭＳ Ｐゴシック"/>
                <a:cs typeface="Georgia"/>
              </a:rPr>
              <a:t>Exhibit </a:t>
            </a:r>
            <a:r>
              <a:rPr lang="en-US" sz="1800" b="0" kern="0" dirty="0" smtClean="0">
                <a:latin typeface="Georgia"/>
                <a:ea typeface="ＭＳ Ｐゴシック"/>
                <a:cs typeface="Georgia"/>
              </a:rPr>
              <a:t>1. The Affordable Care Act’s </a:t>
            </a:r>
            <a:br>
              <a:rPr lang="en-US" sz="1800" b="0" kern="0" dirty="0" smtClean="0">
                <a:latin typeface="Georgia"/>
                <a:ea typeface="ＭＳ Ｐゴシック"/>
                <a:cs typeface="Georgia"/>
              </a:rPr>
            </a:br>
            <a:r>
              <a:rPr lang="en-US" sz="1800" b="0" kern="0" dirty="0" smtClean="0">
                <a:latin typeface="Georgia"/>
                <a:ea typeface="ＭＳ Ｐゴシック"/>
                <a:cs typeface="Georgia"/>
              </a:rPr>
              <a:t>Key Coverage Accomplishments, November 2013 </a:t>
            </a:r>
            <a:endParaRPr lang="en-US" sz="1800" b="0" dirty="0">
              <a:latin typeface="Georgia"/>
              <a:cs typeface="Georgi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814582"/>
              </p:ext>
            </p:extLst>
          </p:nvPr>
        </p:nvGraphicFramePr>
        <p:xfrm>
          <a:off x="304800" y="822960"/>
          <a:ext cx="8534400" cy="572833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5791200"/>
              </a:tblGrid>
              <a:tr h="320040">
                <a:tc gridSpan="2"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HEALTH INSURANCE COVERAGE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b="1" i="0" u="none" strike="noStrike" dirty="0" smtClean="0">
                          <a:effectLst/>
                          <a:latin typeface="+mj-lt"/>
                        </a:rPr>
                        <a:t>PROVISION, START</a:t>
                      </a:r>
                      <a:r>
                        <a:rPr lang="en-US" sz="1100" b="1" i="0" u="none" strike="noStrike" baseline="0" dirty="0" smtClean="0">
                          <a:effectLst/>
                          <a:latin typeface="+mj-lt"/>
                        </a:rPr>
                        <a:t> DATE</a:t>
                      </a:r>
                      <a:endParaRPr lang="en-US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880" lvl="0" algn="l" fontAlgn="b"/>
                      <a:r>
                        <a:rPr lang="en-US" sz="1100" b="1" i="0" u="none" strike="noStrike" dirty="0" smtClean="0">
                          <a:effectLst/>
                          <a:latin typeface="+mj-lt"/>
                        </a:rPr>
                        <a:t>IMPACT</a:t>
                      </a:r>
                      <a:endParaRPr lang="en-US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Young adults up to age 26 allowed on parents’ health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 plans</a:t>
                      </a:r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, 2010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5760" lvl="0" indent="-171450" algn="l" fontAlgn="b">
                        <a:buFont typeface="Arial"/>
                        <a:buChar char="•"/>
                      </a:pPr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7.8 million young adults (ages 19–25) enrolled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 in a </a:t>
                      </a:r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parent’s health plan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 in 2012 who would not have been eligible prior to the ACA.</a:t>
                      </a:r>
                      <a:endParaRPr lang="en-US" sz="1100" b="0" i="0" u="none" strike="noStrike" dirty="0" smtClean="0">
                        <a:effectLst/>
                        <a:latin typeface="+mj-lt"/>
                      </a:endParaRPr>
                    </a:p>
                    <a:p>
                      <a:pPr marL="365760" lvl="0" indent="-171450" algn="l" fontAlgn="b">
                        <a:buFont typeface="Arial"/>
                        <a:buChar char="•"/>
                      </a:pPr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3 million previously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 uninsured </a:t>
                      </a:r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young adults gained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 coverage since 2010.  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7190"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Prohibition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on preexisting condition exclusions for c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hildren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 2010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576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17.6 million children were projected to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benefit.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Bans on annual and lifetime benefit limits, 2010–2014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576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105 million people were estimated to have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 had lifetime benefit limits.</a:t>
                      </a:r>
                      <a:endParaRPr lang="en-US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36576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18 million people had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annual limits on their health plans.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 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8190"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All new health plans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required to provide free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preventive care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  2010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576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71 million adults gained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 coverage for at least one free preventive care service over 2011–2012.</a:t>
                      </a:r>
                    </a:p>
                    <a:p>
                      <a:pPr marL="36576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47 million women estimated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 to be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covered for women’s preventive services with no cost-sharing in plans that were renewed on or after August 2012.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103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Elimination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 of the Medicare prescription drug coverage gap, or “doughnut hole,” 2010–2020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5760" lvl="0" indent="-171450" algn="l" fontAlgn="b">
                        <a:buFont typeface="Arial"/>
                        <a:buChar char="•"/>
                      </a:pPr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7.3 million Medicare beneficiaries with over $8.9 billion in drug rebates and discounts since 2010; an average of $1,209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 in savings per person. 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Free wellness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 visit for Medicare beneficiaries, 2011 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576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34 million seniors 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received o</a:t>
                      </a:r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ne or more free preventive services, including the new annual wellness visit, in 2012.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3385"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Limits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 on nonmedical spending by health plans, 2011</a:t>
                      </a:r>
                      <a:endParaRPr lang="en-US" sz="1100" b="0" i="0" u="none" strike="noStrike" dirty="0" smtClean="0"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5760" lvl="0" indent="-171450" algn="l" fontAlgn="b">
                        <a:buFont typeface="Arial"/>
                        <a:buChar char="•"/>
                      </a:pPr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Consumer savings totaling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 $3.6 billion in 2011 and 2012. </a:t>
                      </a:r>
                      <a:endParaRPr lang="en-US" sz="1100" b="0" i="0" u="none" strike="noStrike" dirty="0" smtClean="0"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94385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Premium rate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 review (insurers required to submit justification for unreasonable premium increases to the federal and relevant state governments), 2010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5760" lvl="0" indent="-171450" algn="l" fontAlgn="b">
                        <a:buFont typeface="Arial"/>
                        <a:buChar char="•"/>
                      </a:pPr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Consumer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 savings of </a:t>
                      </a:r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$1.2 billion in 2012.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State-based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 h</a:t>
                      </a:r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ealth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 insurance m</a:t>
                      </a:r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arketplaces offer affordable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 coverage to small businesses and people without employer coverage</a:t>
                      </a:r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,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 2014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576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Over 200,000 people have selected a health plan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 for 2014 </a:t>
                      </a:r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through the marketplaces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 as of the end of November 2013.</a:t>
                      </a:r>
                      <a:endParaRPr lang="en-US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9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182880"/>
            <a:ext cx="9144000" cy="731520"/>
          </a:xfrm>
        </p:spPr>
        <p:txBody>
          <a:bodyPr anchor="t" anchorCtr="1">
            <a:noAutofit/>
          </a:bodyPr>
          <a:lstStyle/>
          <a:p>
            <a:r>
              <a:rPr lang="en-US" sz="1800" b="0" kern="0" dirty="0">
                <a:latin typeface="Georgia"/>
                <a:ea typeface="ＭＳ Ｐゴシック"/>
                <a:cs typeface="Georgia"/>
              </a:rPr>
              <a:t>Exhibit </a:t>
            </a:r>
            <a:r>
              <a:rPr lang="en-US" sz="1800" b="0" kern="0" dirty="0" smtClean="0">
                <a:latin typeface="Georgia"/>
                <a:ea typeface="ＭＳ Ｐゴシック"/>
                <a:cs typeface="Georgia"/>
              </a:rPr>
              <a:t>2. The Affordable Care Act</a:t>
            </a:r>
            <a:r>
              <a:rPr lang="en-US" sz="1800" b="0" dirty="0" smtClean="0">
                <a:latin typeface="Georgia"/>
                <a:ea typeface="ＭＳ Ｐゴシック"/>
                <a:cs typeface="Georgia"/>
              </a:rPr>
              <a:t>’s </a:t>
            </a:r>
            <a:br>
              <a:rPr lang="en-US" sz="1800" b="0" dirty="0" smtClean="0">
                <a:latin typeface="Georgia"/>
                <a:ea typeface="ＭＳ Ｐゴシック"/>
                <a:cs typeface="Georgia"/>
              </a:rPr>
            </a:br>
            <a:r>
              <a:rPr lang="en-US" sz="1800" b="0" kern="0" dirty="0" smtClean="0">
                <a:latin typeface="Georgia"/>
                <a:ea typeface="ＭＳ Ｐゴシック"/>
                <a:cs typeface="Georgia"/>
              </a:rPr>
              <a:t>Key Delivery System Accomplishments, November 2013 </a:t>
            </a:r>
            <a:endParaRPr lang="en-US" sz="1800" b="0" dirty="0">
              <a:latin typeface="Georgia"/>
              <a:cs typeface="Georgi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152626"/>
              </p:ext>
            </p:extLst>
          </p:nvPr>
        </p:nvGraphicFramePr>
        <p:xfrm>
          <a:off x="304800" y="914400"/>
          <a:ext cx="8534400" cy="459905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14600"/>
                <a:gridCol w="6019800"/>
              </a:tblGrid>
              <a:tr h="29946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DELIVERY SYSTEM REFORMS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3932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PROVISION, START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DATE</a:t>
                      </a:r>
                      <a:endParaRPr lang="en-US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b="1" i="0" u="none" strike="noStrike" dirty="0" smtClean="0">
                          <a:effectLst/>
                          <a:latin typeface="Arial"/>
                          <a:cs typeface="Arial"/>
                        </a:rPr>
                        <a:t>IMPACT</a:t>
                      </a:r>
                      <a:endParaRPr lang="en-US" sz="1100" b="1" i="0" u="none" strike="noStrike" dirty="0"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b="0" i="0" u="none" strike="noStrike" dirty="0" smtClean="0">
                          <a:effectLst/>
                          <a:latin typeface="Arial"/>
                          <a:cs typeface="Arial"/>
                        </a:rPr>
                        <a:t>Creation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  <a:cs typeface="Arial"/>
                        </a:rPr>
                        <a:t> of </a:t>
                      </a:r>
                      <a:r>
                        <a:rPr lang="en-US" sz="1100" b="0" i="0" u="none" strike="noStrike" dirty="0" smtClean="0">
                          <a:effectLst/>
                          <a:latin typeface="Arial"/>
                          <a:cs typeface="Arial"/>
                        </a:rPr>
                        <a:t>Medicare accountable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  <a:cs typeface="Arial"/>
                        </a:rPr>
                        <a:t> care organizations (ACOs) in which an insurer and group of providers share in savings generated by meeting quality and cost targets, 2012</a:t>
                      </a:r>
                      <a:endParaRPr lang="en-US" sz="1100" b="0" i="0" u="none" strike="noStrike" dirty="0"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432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effectLst/>
                          <a:latin typeface="Arial"/>
                          <a:cs typeface="Arial"/>
                        </a:rPr>
                        <a:t>Over 250 Medicare ACOs serving up to 4 million people have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  <a:cs typeface="Arial"/>
                        </a:rPr>
                        <a:t> been</a:t>
                      </a:r>
                      <a:r>
                        <a:rPr lang="en-US" sz="1100" b="0" i="0" u="none" strike="noStrike" dirty="0" smtClean="0">
                          <a:effectLst/>
                          <a:latin typeface="Arial"/>
                          <a:cs typeface="Arial"/>
                        </a:rPr>
                        <a:t> formed.</a:t>
                      </a:r>
                    </a:p>
                    <a:p>
                      <a:pPr marL="27432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effectLst/>
                          <a:latin typeface="Arial"/>
                          <a:cs typeface="Arial"/>
                        </a:rPr>
                        <a:t>Costs for the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b="0" i="0" u="none" strike="noStrike" dirty="0" smtClean="0">
                          <a:effectLst/>
                          <a:latin typeface="Arial"/>
                          <a:cs typeface="Arial"/>
                        </a:rPr>
                        <a:t>more than 669,000 beneficiaries aligned to “Pioneer ACOs” increased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b="0" i="0" u="none" strike="noStrike" dirty="0" smtClean="0">
                          <a:effectLst/>
                          <a:latin typeface="Arial"/>
                          <a:cs typeface="Arial"/>
                        </a:rPr>
                        <a:t>0.3 percent in 2012 vs. 0.8 percent for other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  <a:cs typeface="Arial"/>
                        </a:rPr>
                        <a:t> similar beneficiaries.</a:t>
                      </a:r>
                      <a:endParaRPr lang="en-US" sz="1100" b="0" i="0" u="none" strike="noStrike" dirty="0" smtClean="0">
                        <a:effectLst/>
                        <a:latin typeface="Arial"/>
                        <a:cs typeface="Arial"/>
                      </a:endParaRPr>
                    </a:p>
                    <a:p>
                      <a:pPr marL="27432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effectLst/>
                          <a:latin typeface="Arial"/>
                          <a:cs typeface="Arial"/>
                        </a:rPr>
                        <a:t>13 out of 32 Pioneer ACOs produced gross savings of $87.6 million in 2012. </a:t>
                      </a:r>
                      <a:endParaRPr lang="en-US" sz="1100" b="0" i="0" u="none" strike="noStrike" dirty="0"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8269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b="0" i="0" u="none" strike="noStrike" dirty="0" smtClean="0">
                          <a:effectLst/>
                          <a:latin typeface="Arial"/>
                          <a:cs typeface="Arial"/>
                        </a:rPr>
                        <a:t>Medicare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  <a:cs typeface="Arial"/>
                        </a:rPr>
                        <a:t> Advantage</a:t>
                      </a:r>
                      <a:r>
                        <a:rPr lang="en-US" sz="1100" b="0" i="0" u="none" strike="noStrike" dirty="0" smtClean="0">
                          <a:effectLst/>
                          <a:latin typeface="Arial"/>
                          <a:cs typeface="Arial"/>
                        </a:rPr>
                        <a:t> quality bonus incentives, 2012</a:t>
                      </a:r>
                      <a:endParaRPr lang="en-US" sz="1100" b="0" i="0" u="none" strike="noStrike" dirty="0"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432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effectLst/>
                          <a:latin typeface="Arial"/>
                          <a:cs typeface="Arial"/>
                        </a:rPr>
                        <a:t>14 million beneficiaries currently enrolled in Medicare Advantage (MA)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b="0" i="0" u="none" strike="noStrike" dirty="0" smtClean="0">
                          <a:effectLst/>
                          <a:latin typeface="Arial"/>
                          <a:cs typeface="Arial"/>
                        </a:rPr>
                        <a:t>have access to 127 highly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  <a:cs typeface="Arial"/>
                        </a:rPr>
                        <a:t> rated plans, </a:t>
                      </a:r>
                      <a:r>
                        <a:rPr lang="en-US" sz="1100" b="0" i="0" u="none" strike="noStrike" dirty="0" smtClean="0">
                          <a:effectLst/>
                          <a:latin typeface="Arial"/>
                          <a:cs typeface="Arial"/>
                        </a:rPr>
                        <a:t>21 more high-quality plans than were available in the previous year.</a:t>
                      </a:r>
                    </a:p>
                    <a:p>
                      <a:pPr marL="27432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effectLst/>
                          <a:latin typeface="Arial"/>
                          <a:cs typeface="Arial"/>
                        </a:rPr>
                        <a:t>MA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b="0" i="0" u="none" strike="noStrike" dirty="0" smtClean="0">
                          <a:effectLst/>
                          <a:latin typeface="Arial"/>
                          <a:cs typeface="Arial"/>
                        </a:rPr>
                        <a:t>enrollment up 30 percent, premiums down 10 percent.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en-US" sz="1100" b="0" i="0" u="none" strike="noStrike" dirty="0" smtClean="0"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9006"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Reduced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payment for preventable hospital readmissions, 2012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432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  <a:cs typeface="Arial"/>
                        </a:rPr>
                        <a:t>An estimated </a:t>
                      </a:r>
                      <a:r>
                        <a:rPr lang="en-US" sz="1100" b="0" i="0" u="none" strike="noStrike" dirty="0" smtClean="0">
                          <a:effectLst/>
                          <a:latin typeface="Arial"/>
                          <a:cs typeface="Arial"/>
                        </a:rPr>
                        <a:t>70,000 hospital readmissions prevented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b="0" i="0" u="none" strike="noStrike" dirty="0" smtClean="0">
                          <a:effectLst/>
                          <a:latin typeface="Arial"/>
                          <a:cs typeface="Arial"/>
                        </a:rPr>
                        <a:t>in 2012. 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Discouraging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hospital-acquired conditions, 2012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–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2015</a:t>
                      </a:r>
                      <a:endParaRPr lang="en-US" sz="1100" b="1" i="0" u="none" strike="noStrike" dirty="0" smtClean="0"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432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"/>
                          <a:cs typeface="Arial"/>
                        </a:rPr>
                        <a:t>Hospital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  <a:cs typeface="Arial"/>
                        </a:rPr>
                        <a:t> rates of serious hospital-acquired conditions (HACs) now </a:t>
                      </a:r>
                      <a:r>
                        <a:rPr lang="en-US" sz="1100" b="0" i="0" u="none" strike="noStrike" dirty="0" smtClean="0">
                          <a:effectLst/>
                          <a:latin typeface="Arial"/>
                          <a:cs typeface="Arial"/>
                        </a:rPr>
                        <a:t>available on the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  <a:cs typeface="Arial"/>
                        </a:rPr>
                        <a:t> Centers for Medicare and Medicaid Services’</a:t>
                      </a:r>
                      <a:r>
                        <a:rPr lang="en-US" sz="1100" b="0" i="0" u="none" strike="noStrike" dirty="0" smtClean="0">
                          <a:effectLst/>
                          <a:latin typeface="Arial"/>
                          <a:cs typeface="Arial"/>
                        </a:rPr>
                        <a:t> Hospital Compare website. </a:t>
                      </a:r>
                      <a:endParaRPr lang="en-US" sz="1100" b="1" i="0" u="none" strike="noStrike" dirty="0" smtClean="0"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24331"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Creation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of the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Center for Medicare and Medicaid Innovation (CMMI), 2011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432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More than 50,000 health care providers across the country involved in CMMI innovation projects to improve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quality and lower costs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.</a:t>
                      </a:r>
                    </a:p>
                    <a:p>
                      <a:pPr marL="27432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Over 3,700 hospitals participating in the Partnership for Patients initiative to improve patient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safety.</a:t>
                      </a:r>
                      <a:endParaRPr 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 marL="27432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Over 500 organizations participating in the Bundled Payments for Care Improvement initiative.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1484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effectLst/>
                          <a:latin typeface="Arial"/>
                          <a:cs typeface="Arial"/>
                        </a:rPr>
                        <a:t>These</a:t>
                      </a:r>
                      <a:r>
                        <a:rPr lang="en-US" sz="1100" b="1" i="0" u="none" strike="noStrike" baseline="0" dirty="0" smtClean="0">
                          <a:effectLst/>
                          <a:latin typeface="Arial"/>
                          <a:cs typeface="Arial"/>
                        </a:rPr>
                        <a:t> reforms may already be bending the cost curve: </a:t>
                      </a:r>
                      <a:r>
                        <a:rPr lang="en-US" sz="1100" b="1" i="0" u="none" strike="noStrike" dirty="0" smtClean="0">
                          <a:effectLst/>
                          <a:latin typeface="Arial"/>
                          <a:cs typeface="Arial"/>
                        </a:rPr>
                        <a:t>Medicare spending per beneficiary </a:t>
                      </a:r>
                      <a:br>
                        <a:rPr lang="en-US" sz="1100" b="1" i="0" u="none" strike="noStrike" dirty="0" smtClean="0">
                          <a:effectLst/>
                          <a:latin typeface="Arial"/>
                          <a:cs typeface="Arial"/>
                        </a:rPr>
                      </a:br>
                      <a:r>
                        <a:rPr lang="en-US" sz="1100" b="1" i="0" u="none" strike="noStrike" dirty="0" smtClean="0">
                          <a:effectLst/>
                          <a:latin typeface="Arial"/>
                          <a:cs typeface="Arial"/>
                        </a:rPr>
                        <a:t>grew 0.4% per capita in fiscal year 2012, a historically low rate.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n-US" sz="1100" b="0" i="0" u="none" strike="noStrike" dirty="0"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89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Default Design">
  <a:themeElements>
    <a:clrScheme name="6_Default 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9933FF"/>
      </a:folHlink>
    </a:clrScheme>
    <a:fontScheme name="6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3">
        <a:dk1>
          <a:srgbClr val="000000"/>
        </a:dk1>
        <a:lt1>
          <a:srgbClr val="0000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14">
        <a:dk1>
          <a:srgbClr val="808080"/>
        </a:dk1>
        <a:lt1>
          <a:srgbClr val="FFFFFF"/>
        </a:lt1>
        <a:dk2>
          <a:srgbClr val="0000FF"/>
        </a:dk2>
        <a:lt2>
          <a:srgbClr val="FFFF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14658</TotalTime>
  <Words>603</Words>
  <Application>Microsoft Office PowerPoint</Application>
  <PresentationFormat>On-screen Show (4:3)</PresentationFormat>
  <Paragraphs>47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5_Default Design</vt:lpstr>
      <vt:lpstr>7_Default Design</vt:lpstr>
      <vt:lpstr>Exhibit 1. The Affordable Care Act’s  Key Coverage Accomplishments, November 2013 </vt:lpstr>
      <vt:lpstr>Exhibit 2. The Affordable Care Act’s  Key Delivery System Accomplishments, November 2013 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Christine F. Haran</cp:lastModifiedBy>
  <cp:revision>760</cp:revision>
  <cp:lastPrinted>2013-11-19T19:04:05Z</cp:lastPrinted>
  <dcterms:created xsi:type="dcterms:W3CDTF">2011-06-07T14:17:18Z</dcterms:created>
  <dcterms:modified xsi:type="dcterms:W3CDTF">2013-12-03T22:06:14Z</dcterms:modified>
</cp:coreProperties>
</file>