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notesSlides/notesSlide4.xml" ContentType="application/vnd.openxmlformats-officedocument.presentationml.notesSlide+xml"/>
  <Override PartName="/ppt/charts/chart4.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64" r:id="rId1"/>
  </p:sldMasterIdLst>
  <p:notesMasterIdLst>
    <p:notesMasterId r:id="rId7"/>
  </p:notesMasterIdLst>
  <p:sldIdLst>
    <p:sldId id="298" r:id="rId2"/>
    <p:sldId id="297" r:id="rId3"/>
    <p:sldId id="299" r:id="rId4"/>
    <p:sldId id="302" r:id="rId5"/>
    <p:sldId id="300" r:id="rId6"/>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9999"/>
    <a:srgbClr val="006699"/>
    <a:srgbClr val="33CCCC"/>
    <a:srgbClr val="CC00FF"/>
    <a:srgbClr val="FF33CC"/>
    <a:srgbClr val="FFFF00"/>
    <a:srgbClr val="FFCC00"/>
    <a:srgbClr val="0099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75" autoAdjust="0"/>
    <p:restoredTop sz="72418" autoAdjust="0"/>
  </p:normalViewPr>
  <p:slideViewPr>
    <p:cSldViewPr>
      <p:cViewPr>
        <p:scale>
          <a:sx n="125" d="100"/>
          <a:sy n="125" d="100"/>
        </p:scale>
        <p:origin x="-1326" y="78"/>
      </p:cViewPr>
      <p:guideLst>
        <p:guide orient="horz" pos="2160"/>
        <p:guide pos="2880"/>
      </p:guideLst>
    </p:cSldViewPr>
  </p:slideViewPr>
  <p:notesTextViewPr>
    <p:cViewPr>
      <p:scale>
        <a:sx n="100" d="100"/>
        <a:sy n="100" d="100"/>
      </p:scale>
      <p:origin x="0" y="0"/>
    </p:cViewPr>
  </p:notesTextViewPr>
  <p:notesViewPr>
    <p:cSldViewPr>
      <p:cViewPr varScale="1">
        <p:scale>
          <a:sx n="85" d="100"/>
          <a:sy n="85" d="100"/>
        </p:scale>
        <p:origin x="-3150" y="-96"/>
      </p:cViewPr>
      <p:guideLst>
        <p:guide orient="horz" pos="2927"/>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6"/>
            </a:solidFill>
          </c:spPr>
          <c:invertIfNegative val="0"/>
          <c:dPt>
            <c:idx val="11"/>
            <c:invertIfNegative val="0"/>
            <c:bubble3D val="0"/>
            <c:spPr>
              <a:solidFill>
                <a:srgbClr val="C00000"/>
              </a:solidFill>
            </c:spPr>
          </c:dPt>
          <c:dLbls>
            <c:numFmt formatCode="0.0" sourceLinked="0"/>
            <c:txPr>
              <a:bodyPr/>
              <a:lstStyle/>
              <a:p>
                <a:pPr>
                  <a:defRPr>
                    <a:solidFill>
                      <a:schemeClr val="tx1"/>
                    </a:solidFill>
                  </a:defRPr>
                </a:pPr>
                <a:endParaRPr lang="en-US"/>
              </a:p>
            </c:txPr>
            <c:showLegendKey val="0"/>
            <c:showVal val="1"/>
            <c:showCatName val="0"/>
            <c:showSerName val="0"/>
            <c:showPercent val="0"/>
            <c:showBubbleSize val="0"/>
            <c:showLeaderLines val="0"/>
          </c:dLbls>
          <c:cat>
            <c:numRef>
              <c:f>Sheet1!$A$2:$A$13</c:f>
              <c:numCache>
                <c:formatCode>General</c:formatCode>
                <c:ptCount val="12"/>
                <c:pt idx="0">
                  <c:v>2001</c:v>
                </c:pt>
                <c:pt idx="1">
                  <c:v>2002</c:v>
                </c:pt>
                <c:pt idx="2">
                  <c:v>2003</c:v>
                </c:pt>
                <c:pt idx="3">
                  <c:v>2004</c:v>
                </c:pt>
                <c:pt idx="4">
                  <c:v>2005</c:v>
                </c:pt>
                <c:pt idx="5">
                  <c:v>2006</c:v>
                </c:pt>
                <c:pt idx="6">
                  <c:v>2007</c:v>
                </c:pt>
                <c:pt idx="7">
                  <c:v>2008</c:v>
                </c:pt>
                <c:pt idx="8">
                  <c:v>2009</c:v>
                </c:pt>
                <c:pt idx="9">
                  <c:v>2010</c:v>
                </c:pt>
                <c:pt idx="10">
                  <c:v>2011</c:v>
                </c:pt>
                <c:pt idx="11">
                  <c:v>2012</c:v>
                </c:pt>
              </c:numCache>
            </c:numRef>
          </c:cat>
          <c:val>
            <c:numRef>
              <c:f>Sheet1!$B$2:$B$13</c:f>
              <c:numCache>
                <c:formatCode>General</c:formatCode>
                <c:ptCount val="12"/>
                <c:pt idx="0">
                  <c:v>38</c:v>
                </c:pt>
                <c:pt idx="1">
                  <c:v>39.799999999999997</c:v>
                </c:pt>
                <c:pt idx="2">
                  <c:v>41.9</c:v>
                </c:pt>
                <c:pt idx="3">
                  <c:v>41.8</c:v>
                </c:pt>
                <c:pt idx="4">
                  <c:v>43</c:v>
                </c:pt>
                <c:pt idx="5">
                  <c:v>45.2</c:v>
                </c:pt>
                <c:pt idx="6">
                  <c:v>44.1</c:v>
                </c:pt>
                <c:pt idx="7">
                  <c:v>44.8</c:v>
                </c:pt>
                <c:pt idx="8">
                  <c:v>49</c:v>
                </c:pt>
                <c:pt idx="9">
                  <c:v>50</c:v>
                </c:pt>
                <c:pt idx="10">
                  <c:v>48.6</c:v>
                </c:pt>
                <c:pt idx="11">
                  <c:v>48</c:v>
                </c:pt>
              </c:numCache>
            </c:numRef>
          </c:val>
        </c:ser>
        <c:dLbls>
          <c:showLegendKey val="0"/>
          <c:showVal val="0"/>
          <c:showCatName val="0"/>
          <c:showSerName val="0"/>
          <c:showPercent val="0"/>
          <c:showBubbleSize val="0"/>
        </c:dLbls>
        <c:gapWidth val="40"/>
        <c:axId val="80633856"/>
        <c:axId val="80635392"/>
      </c:barChart>
      <c:catAx>
        <c:axId val="80633856"/>
        <c:scaling>
          <c:orientation val="minMax"/>
        </c:scaling>
        <c:delete val="0"/>
        <c:axPos val="b"/>
        <c:numFmt formatCode="General" sourceLinked="1"/>
        <c:majorTickMark val="out"/>
        <c:minorTickMark val="none"/>
        <c:tickLblPos val="nextTo"/>
        <c:crossAx val="80635392"/>
        <c:crosses val="autoZero"/>
        <c:auto val="1"/>
        <c:lblAlgn val="ctr"/>
        <c:lblOffset val="100"/>
        <c:noMultiLvlLbl val="0"/>
      </c:catAx>
      <c:valAx>
        <c:axId val="80635392"/>
        <c:scaling>
          <c:orientation val="minMax"/>
        </c:scaling>
        <c:delete val="0"/>
        <c:axPos val="l"/>
        <c:numFmt formatCode="General" sourceLinked="1"/>
        <c:majorTickMark val="out"/>
        <c:minorTickMark val="none"/>
        <c:tickLblPos val="nextTo"/>
        <c:crossAx val="80633856"/>
        <c:crosses val="autoZero"/>
        <c:crossBetween val="between"/>
      </c:valAx>
    </c:plotArea>
    <c:plotVisOnly val="1"/>
    <c:dispBlanksAs val="gap"/>
    <c:showDLblsOverMax val="0"/>
  </c:chart>
  <c:txPr>
    <a:bodyPr/>
    <a:lstStyle/>
    <a:p>
      <a:pPr>
        <a:defRPr sz="1600" b="1"/>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2942535944068903E-2"/>
          <c:y val="3.7256804977340401E-2"/>
          <c:w val="0.95421561795926002"/>
          <c:h val="0.80120063877468395"/>
        </c:manualLayout>
      </c:layout>
      <c:barChart>
        <c:barDir val="col"/>
        <c:grouping val="clustered"/>
        <c:varyColors val="0"/>
        <c:ser>
          <c:idx val="0"/>
          <c:order val="0"/>
          <c:tx>
            <c:strRef>
              <c:f>Sheet1!$B$1</c:f>
              <c:strCache>
                <c:ptCount val="1"/>
                <c:pt idx="0">
                  <c:v>2009</c:v>
                </c:pt>
              </c:strCache>
            </c:strRef>
          </c:tx>
          <c:spPr>
            <a:solidFill>
              <a:schemeClr val="accent2">
                <a:lumMod val="20000"/>
                <a:lumOff val="80000"/>
              </a:schemeClr>
            </a:solidFill>
          </c:spPr>
          <c:invertIfNegative val="0"/>
          <c:dLbls>
            <c:numFmt formatCode="#,##0.0" sourceLinked="0"/>
            <c:txPr>
              <a:bodyPr/>
              <a:lstStyle/>
              <a:p>
                <a:pPr>
                  <a:defRPr sz="1050"/>
                </a:pPr>
                <a:endParaRPr lang="en-US"/>
              </a:p>
            </c:txPr>
            <c:dLblPos val="outEnd"/>
            <c:showLegendKey val="0"/>
            <c:showVal val="1"/>
            <c:showCatName val="0"/>
            <c:showSerName val="0"/>
            <c:showPercent val="0"/>
            <c:showBubbleSize val="0"/>
            <c:showLeaderLines val="0"/>
          </c:dLbls>
          <c:cat>
            <c:strRef>
              <c:f>Sheet1!$A$2:$A$8</c:f>
              <c:strCache>
                <c:ptCount val="7"/>
                <c:pt idx="0">
                  <c:v>Total</c:v>
                </c:pt>
                <c:pt idx="1">
                  <c:v>Under 19</c:v>
                </c:pt>
                <c:pt idx="2">
                  <c:v>19-25</c:v>
                </c:pt>
                <c:pt idx="3">
                  <c:v>26-34</c:v>
                </c:pt>
                <c:pt idx="4">
                  <c:v>35-44</c:v>
                </c:pt>
                <c:pt idx="5">
                  <c:v>45-64</c:v>
                </c:pt>
                <c:pt idx="6">
                  <c:v>65 and older</c:v>
                </c:pt>
              </c:strCache>
            </c:strRef>
          </c:cat>
          <c:val>
            <c:numRef>
              <c:f>Sheet1!$B$2:$B$8</c:f>
              <c:numCache>
                <c:formatCode>General</c:formatCode>
                <c:ptCount val="7"/>
                <c:pt idx="0">
                  <c:v>16.100000000000001</c:v>
                </c:pt>
                <c:pt idx="1">
                  <c:v>10.199999999999999</c:v>
                </c:pt>
                <c:pt idx="2">
                  <c:v>31.4</c:v>
                </c:pt>
                <c:pt idx="3">
                  <c:v>28.1</c:v>
                </c:pt>
                <c:pt idx="4">
                  <c:v>21</c:v>
                </c:pt>
                <c:pt idx="5">
                  <c:v>15.6</c:v>
                </c:pt>
                <c:pt idx="6">
                  <c:v>1.7</c:v>
                </c:pt>
              </c:numCache>
            </c:numRef>
          </c:val>
        </c:ser>
        <c:ser>
          <c:idx val="1"/>
          <c:order val="1"/>
          <c:tx>
            <c:strRef>
              <c:f>Sheet1!$C$1</c:f>
              <c:strCache>
                <c:ptCount val="1"/>
                <c:pt idx="0">
                  <c:v>2010</c:v>
                </c:pt>
              </c:strCache>
            </c:strRef>
          </c:tx>
          <c:spPr>
            <a:solidFill>
              <a:schemeClr val="accent2">
                <a:lumMod val="60000"/>
                <a:lumOff val="40000"/>
              </a:schemeClr>
            </a:solidFill>
          </c:spPr>
          <c:invertIfNegative val="0"/>
          <c:dLbls>
            <c:numFmt formatCode="#,##0.0" sourceLinked="0"/>
            <c:txPr>
              <a:bodyPr/>
              <a:lstStyle/>
              <a:p>
                <a:pPr>
                  <a:defRPr sz="1050"/>
                </a:pPr>
                <a:endParaRPr lang="en-US"/>
              </a:p>
            </c:txPr>
            <c:dLblPos val="outEnd"/>
            <c:showLegendKey val="0"/>
            <c:showVal val="1"/>
            <c:showCatName val="0"/>
            <c:showSerName val="0"/>
            <c:showPercent val="0"/>
            <c:showBubbleSize val="0"/>
            <c:showLeaderLines val="0"/>
          </c:dLbls>
          <c:cat>
            <c:strRef>
              <c:f>Sheet1!$A$2:$A$8</c:f>
              <c:strCache>
                <c:ptCount val="7"/>
                <c:pt idx="0">
                  <c:v>Total</c:v>
                </c:pt>
                <c:pt idx="1">
                  <c:v>Under 19</c:v>
                </c:pt>
                <c:pt idx="2">
                  <c:v>19-25</c:v>
                </c:pt>
                <c:pt idx="3">
                  <c:v>26-34</c:v>
                </c:pt>
                <c:pt idx="4">
                  <c:v>35-44</c:v>
                </c:pt>
                <c:pt idx="5">
                  <c:v>45-64</c:v>
                </c:pt>
                <c:pt idx="6">
                  <c:v>65 and older</c:v>
                </c:pt>
              </c:strCache>
            </c:strRef>
          </c:cat>
          <c:val>
            <c:numRef>
              <c:f>Sheet1!$C$2:$C$8</c:f>
              <c:numCache>
                <c:formatCode>General</c:formatCode>
                <c:ptCount val="7"/>
                <c:pt idx="0">
                  <c:v>16.3</c:v>
                </c:pt>
                <c:pt idx="1">
                  <c:v>10.1</c:v>
                </c:pt>
                <c:pt idx="2">
                  <c:v>29.8</c:v>
                </c:pt>
                <c:pt idx="3">
                  <c:v>28</c:v>
                </c:pt>
                <c:pt idx="4">
                  <c:v>21.9</c:v>
                </c:pt>
                <c:pt idx="5">
                  <c:v>16.399999999999999</c:v>
                </c:pt>
                <c:pt idx="6">
                  <c:v>2</c:v>
                </c:pt>
              </c:numCache>
            </c:numRef>
          </c:val>
        </c:ser>
        <c:ser>
          <c:idx val="2"/>
          <c:order val="2"/>
          <c:tx>
            <c:strRef>
              <c:f>Sheet1!$D$1</c:f>
              <c:strCache>
                <c:ptCount val="1"/>
                <c:pt idx="0">
                  <c:v>2011</c:v>
                </c:pt>
              </c:strCache>
            </c:strRef>
          </c:tx>
          <c:spPr>
            <a:solidFill>
              <a:srgbClr val="0070C0"/>
            </a:solidFill>
          </c:spPr>
          <c:invertIfNegative val="0"/>
          <c:dLbls>
            <c:numFmt formatCode="#,##0.0" sourceLinked="0"/>
            <c:txPr>
              <a:bodyPr/>
              <a:lstStyle/>
              <a:p>
                <a:pPr>
                  <a:defRPr sz="1050"/>
                </a:pPr>
                <a:endParaRPr lang="en-US"/>
              </a:p>
            </c:txPr>
            <c:dLblPos val="outEnd"/>
            <c:showLegendKey val="0"/>
            <c:showVal val="1"/>
            <c:showCatName val="0"/>
            <c:showSerName val="0"/>
            <c:showPercent val="0"/>
            <c:showBubbleSize val="0"/>
            <c:showLeaderLines val="0"/>
          </c:dLbls>
          <c:cat>
            <c:strRef>
              <c:f>Sheet1!$A$2:$A$8</c:f>
              <c:strCache>
                <c:ptCount val="7"/>
                <c:pt idx="0">
                  <c:v>Total</c:v>
                </c:pt>
                <c:pt idx="1">
                  <c:v>Under 19</c:v>
                </c:pt>
                <c:pt idx="2">
                  <c:v>19-25</c:v>
                </c:pt>
                <c:pt idx="3">
                  <c:v>26-34</c:v>
                </c:pt>
                <c:pt idx="4">
                  <c:v>35-44</c:v>
                </c:pt>
                <c:pt idx="5">
                  <c:v>45-64</c:v>
                </c:pt>
                <c:pt idx="6">
                  <c:v>65 and older</c:v>
                </c:pt>
              </c:strCache>
            </c:strRef>
          </c:cat>
          <c:val>
            <c:numRef>
              <c:f>Sheet1!$D$2:$D$8</c:f>
              <c:numCache>
                <c:formatCode>General</c:formatCode>
                <c:ptCount val="7"/>
                <c:pt idx="0">
                  <c:v>15.7</c:v>
                </c:pt>
                <c:pt idx="1">
                  <c:v>9.7000000000000011</c:v>
                </c:pt>
                <c:pt idx="2">
                  <c:v>27.7</c:v>
                </c:pt>
                <c:pt idx="3">
                  <c:v>27.5</c:v>
                </c:pt>
                <c:pt idx="4">
                  <c:v>21</c:v>
                </c:pt>
                <c:pt idx="5">
                  <c:v>16.3</c:v>
                </c:pt>
                <c:pt idx="6">
                  <c:v>1.7</c:v>
                </c:pt>
              </c:numCache>
            </c:numRef>
          </c:val>
        </c:ser>
        <c:ser>
          <c:idx val="3"/>
          <c:order val="3"/>
          <c:tx>
            <c:strRef>
              <c:f>Sheet1!$E$1</c:f>
              <c:strCache>
                <c:ptCount val="1"/>
                <c:pt idx="0">
                  <c:v>2012</c:v>
                </c:pt>
              </c:strCache>
            </c:strRef>
          </c:tx>
          <c:spPr>
            <a:solidFill>
              <a:srgbClr val="002060"/>
            </a:solidFill>
          </c:spPr>
          <c:invertIfNegative val="0"/>
          <c:dLbls>
            <c:txPr>
              <a:bodyPr/>
              <a:lstStyle/>
              <a:p>
                <a:pPr>
                  <a:defRPr sz="1050"/>
                </a:pPr>
                <a:endParaRPr lang="en-US"/>
              </a:p>
            </c:txPr>
            <c:showLegendKey val="0"/>
            <c:showVal val="1"/>
            <c:showCatName val="0"/>
            <c:showSerName val="0"/>
            <c:showPercent val="0"/>
            <c:showBubbleSize val="0"/>
            <c:showLeaderLines val="0"/>
          </c:dLbls>
          <c:cat>
            <c:strRef>
              <c:f>Sheet1!$A$2:$A$8</c:f>
              <c:strCache>
                <c:ptCount val="7"/>
                <c:pt idx="0">
                  <c:v>Total</c:v>
                </c:pt>
                <c:pt idx="1">
                  <c:v>Under 19</c:v>
                </c:pt>
                <c:pt idx="2">
                  <c:v>19-25</c:v>
                </c:pt>
                <c:pt idx="3">
                  <c:v>26-34</c:v>
                </c:pt>
                <c:pt idx="4">
                  <c:v>35-44</c:v>
                </c:pt>
                <c:pt idx="5">
                  <c:v>45-64</c:v>
                </c:pt>
                <c:pt idx="6">
                  <c:v>65 and older</c:v>
                </c:pt>
              </c:strCache>
            </c:strRef>
          </c:cat>
          <c:val>
            <c:numRef>
              <c:f>Sheet1!$E$2:$E$8</c:f>
              <c:numCache>
                <c:formatCode>General</c:formatCode>
                <c:ptCount val="7"/>
                <c:pt idx="0">
                  <c:v>15.4</c:v>
                </c:pt>
                <c:pt idx="1">
                  <c:v>9.2000000000000011</c:v>
                </c:pt>
                <c:pt idx="2">
                  <c:v>27.2</c:v>
                </c:pt>
                <c:pt idx="3">
                  <c:v>27.2</c:v>
                </c:pt>
                <c:pt idx="4">
                  <c:v>21.1</c:v>
                </c:pt>
                <c:pt idx="5">
                  <c:v>16.2</c:v>
                </c:pt>
                <c:pt idx="6">
                  <c:v>1.5</c:v>
                </c:pt>
              </c:numCache>
            </c:numRef>
          </c:val>
        </c:ser>
        <c:dLbls>
          <c:showLegendKey val="0"/>
          <c:showVal val="0"/>
          <c:showCatName val="0"/>
          <c:showSerName val="0"/>
          <c:showPercent val="0"/>
          <c:showBubbleSize val="0"/>
        </c:dLbls>
        <c:gapWidth val="53"/>
        <c:axId val="80711040"/>
        <c:axId val="80725120"/>
      </c:barChart>
      <c:catAx>
        <c:axId val="80711040"/>
        <c:scaling>
          <c:orientation val="minMax"/>
        </c:scaling>
        <c:delete val="0"/>
        <c:axPos val="b"/>
        <c:majorTickMark val="out"/>
        <c:minorTickMark val="none"/>
        <c:tickLblPos val="nextTo"/>
        <c:crossAx val="80725120"/>
        <c:crosses val="autoZero"/>
        <c:auto val="1"/>
        <c:lblAlgn val="ctr"/>
        <c:lblOffset val="100"/>
        <c:noMultiLvlLbl val="0"/>
      </c:catAx>
      <c:valAx>
        <c:axId val="80725120"/>
        <c:scaling>
          <c:orientation val="minMax"/>
          <c:max val="50"/>
        </c:scaling>
        <c:delete val="0"/>
        <c:axPos val="l"/>
        <c:numFmt formatCode="General" sourceLinked="1"/>
        <c:majorTickMark val="out"/>
        <c:minorTickMark val="none"/>
        <c:tickLblPos val="nextTo"/>
        <c:crossAx val="80711040"/>
        <c:crosses val="autoZero"/>
        <c:crossBetween val="between"/>
        <c:majorUnit val="10"/>
      </c:valAx>
    </c:plotArea>
    <c:legend>
      <c:legendPos val="r"/>
      <c:layout>
        <c:manualLayout>
          <c:xMode val="edge"/>
          <c:yMode val="edge"/>
          <c:x val="0.36181787564165102"/>
          <c:y val="7.0842781401949204E-2"/>
          <c:w val="0.32775253756997202"/>
          <c:h val="8.0019010850624003E-2"/>
        </c:manualLayout>
      </c:layout>
      <c:overlay val="0"/>
    </c:legend>
    <c:plotVisOnly val="1"/>
    <c:dispBlanksAs val="gap"/>
    <c:showDLblsOverMax val="0"/>
  </c:chart>
  <c:txPr>
    <a:bodyPr/>
    <a:lstStyle/>
    <a:p>
      <a:pPr>
        <a:defRPr sz="1400" b="1"/>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6"/>
            </a:solidFill>
          </c:spPr>
          <c:invertIfNegative val="0"/>
          <c:dPt>
            <c:idx val="11"/>
            <c:invertIfNegative val="0"/>
            <c:bubble3D val="0"/>
            <c:spPr>
              <a:solidFill>
                <a:schemeClr val="accent6"/>
              </a:solidFill>
            </c:spPr>
          </c:dPt>
          <c:dLbls>
            <c:txPr>
              <a:bodyPr/>
              <a:lstStyle/>
              <a:p>
                <a:pPr>
                  <a:defRPr>
                    <a:solidFill>
                      <a:schemeClr val="tx1"/>
                    </a:solidFill>
                  </a:defRPr>
                </a:pPr>
                <a:endParaRPr lang="en-US"/>
              </a:p>
            </c:txPr>
            <c:showLegendKey val="0"/>
            <c:showVal val="1"/>
            <c:showCatName val="0"/>
            <c:showSerName val="0"/>
            <c:showPercent val="0"/>
            <c:showBubbleSize val="0"/>
            <c:showLeaderLines val="0"/>
          </c:dLbls>
          <c:cat>
            <c:numRef>
              <c:f>Sheet1!$A$2:$A$13</c:f>
              <c:numCache>
                <c:formatCode>General</c:formatCode>
                <c:ptCount val="12"/>
                <c:pt idx="0">
                  <c:v>2001</c:v>
                </c:pt>
                <c:pt idx="1">
                  <c:v>2002</c:v>
                </c:pt>
                <c:pt idx="2">
                  <c:v>2003</c:v>
                </c:pt>
                <c:pt idx="3">
                  <c:v>2004</c:v>
                </c:pt>
                <c:pt idx="4">
                  <c:v>2005</c:v>
                </c:pt>
                <c:pt idx="5">
                  <c:v>2006</c:v>
                </c:pt>
                <c:pt idx="6">
                  <c:v>2007</c:v>
                </c:pt>
                <c:pt idx="7">
                  <c:v>2008</c:v>
                </c:pt>
                <c:pt idx="8">
                  <c:v>2009</c:v>
                </c:pt>
                <c:pt idx="9">
                  <c:v>2010</c:v>
                </c:pt>
                <c:pt idx="10">
                  <c:v>2011</c:v>
                </c:pt>
                <c:pt idx="11">
                  <c:v>2012</c:v>
                </c:pt>
              </c:numCache>
            </c:numRef>
          </c:cat>
          <c:val>
            <c:numRef>
              <c:f>Sheet1!$B$2:$B$13</c:f>
              <c:numCache>
                <c:formatCode>General</c:formatCode>
                <c:ptCount val="12"/>
                <c:pt idx="0">
                  <c:v>63.8</c:v>
                </c:pt>
                <c:pt idx="1">
                  <c:v>62.8</c:v>
                </c:pt>
                <c:pt idx="2">
                  <c:v>61.5</c:v>
                </c:pt>
                <c:pt idx="3">
                  <c:v>61.1</c:v>
                </c:pt>
                <c:pt idx="4">
                  <c:v>60.7</c:v>
                </c:pt>
                <c:pt idx="5">
                  <c:v>60.3</c:v>
                </c:pt>
                <c:pt idx="6">
                  <c:v>59.8</c:v>
                </c:pt>
                <c:pt idx="7">
                  <c:v>58.9</c:v>
                </c:pt>
                <c:pt idx="8">
                  <c:v>56.1</c:v>
                </c:pt>
                <c:pt idx="9">
                  <c:v>55.3</c:v>
                </c:pt>
                <c:pt idx="10">
                  <c:v>55.1</c:v>
                </c:pt>
                <c:pt idx="11">
                  <c:v>54.9</c:v>
                </c:pt>
              </c:numCache>
            </c:numRef>
          </c:val>
        </c:ser>
        <c:dLbls>
          <c:showLegendKey val="0"/>
          <c:showVal val="0"/>
          <c:showCatName val="0"/>
          <c:showSerName val="0"/>
          <c:showPercent val="0"/>
          <c:showBubbleSize val="0"/>
        </c:dLbls>
        <c:gapWidth val="50"/>
        <c:axId val="80269696"/>
        <c:axId val="80271232"/>
      </c:barChart>
      <c:catAx>
        <c:axId val="80269696"/>
        <c:scaling>
          <c:orientation val="minMax"/>
        </c:scaling>
        <c:delete val="0"/>
        <c:axPos val="b"/>
        <c:numFmt formatCode="General" sourceLinked="1"/>
        <c:majorTickMark val="out"/>
        <c:minorTickMark val="none"/>
        <c:tickLblPos val="nextTo"/>
        <c:crossAx val="80271232"/>
        <c:crosses val="autoZero"/>
        <c:auto val="1"/>
        <c:lblAlgn val="ctr"/>
        <c:lblOffset val="100"/>
        <c:noMultiLvlLbl val="0"/>
      </c:catAx>
      <c:valAx>
        <c:axId val="80271232"/>
        <c:scaling>
          <c:orientation val="minMax"/>
          <c:max val="100"/>
        </c:scaling>
        <c:delete val="0"/>
        <c:axPos val="l"/>
        <c:numFmt formatCode="General" sourceLinked="1"/>
        <c:majorTickMark val="out"/>
        <c:minorTickMark val="none"/>
        <c:tickLblPos val="nextTo"/>
        <c:crossAx val="80269696"/>
        <c:crosses val="autoZero"/>
        <c:crossBetween val="between"/>
        <c:majorUnit val="20"/>
      </c:valAx>
    </c:plotArea>
    <c:plotVisOnly val="1"/>
    <c:dispBlanksAs val="gap"/>
    <c:showDLblsOverMax val="0"/>
  </c:chart>
  <c:txPr>
    <a:bodyPr/>
    <a:lstStyle/>
    <a:p>
      <a:pPr>
        <a:defRPr sz="1600" b="1"/>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6144287273825297E-2"/>
          <c:y val="3.7256804977340401E-2"/>
          <c:w val="0.917767983648062"/>
          <c:h val="0.83595142971826197"/>
        </c:manualLayout>
      </c:layout>
      <c:barChart>
        <c:barDir val="col"/>
        <c:grouping val="clustered"/>
        <c:varyColors val="0"/>
        <c:ser>
          <c:idx val="0"/>
          <c:order val="0"/>
          <c:tx>
            <c:strRef>
              <c:f>Sheet1!$B$1</c:f>
              <c:strCache>
                <c:ptCount val="1"/>
                <c:pt idx="0">
                  <c:v>Medicaid</c:v>
                </c:pt>
              </c:strCache>
            </c:strRef>
          </c:tx>
          <c:spPr>
            <a:solidFill>
              <a:schemeClr val="accent2">
                <a:lumMod val="60000"/>
                <a:lumOff val="40000"/>
              </a:schemeClr>
            </a:solidFill>
          </c:spPr>
          <c:invertIfNegative val="0"/>
          <c:dLbls>
            <c:numFmt formatCode="#,##0.0" sourceLinked="0"/>
            <c:txPr>
              <a:bodyPr/>
              <a:lstStyle/>
              <a:p>
                <a:pPr>
                  <a:defRPr sz="1400"/>
                </a:pPr>
                <a:endParaRPr lang="en-US"/>
              </a:p>
            </c:txPr>
            <c:showLegendKey val="0"/>
            <c:showVal val="1"/>
            <c:showCatName val="0"/>
            <c:showSerName val="0"/>
            <c:showPercent val="0"/>
            <c:showBubbleSize val="0"/>
            <c:showLeaderLines val="0"/>
          </c:dLbls>
          <c:cat>
            <c:strRef>
              <c:f>Sheet1!$A$2:$A$9</c:f>
              <c:strCache>
                <c:ptCount val="8"/>
                <c:pt idx="0">
                  <c:v>Total</c:v>
                </c:pt>
                <c:pt idx="1">
                  <c:v>Under 18</c:v>
                </c:pt>
                <c:pt idx="2">
                  <c:v>18-24</c:v>
                </c:pt>
                <c:pt idx="3">
                  <c:v>25-34</c:v>
                </c:pt>
                <c:pt idx="4">
                  <c:v>35-44</c:v>
                </c:pt>
                <c:pt idx="5">
                  <c:v>45-54</c:v>
                </c:pt>
                <c:pt idx="6">
                  <c:v>55-64</c:v>
                </c:pt>
                <c:pt idx="7">
                  <c:v>65 and older</c:v>
                </c:pt>
              </c:strCache>
            </c:strRef>
          </c:cat>
          <c:val>
            <c:numRef>
              <c:f>Sheet1!$B$2:$B$9</c:f>
              <c:numCache>
                <c:formatCode>General</c:formatCode>
                <c:ptCount val="8"/>
                <c:pt idx="0">
                  <c:v>16.399999999999999</c:v>
                </c:pt>
                <c:pt idx="1">
                  <c:v>35.9</c:v>
                </c:pt>
                <c:pt idx="2">
                  <c:v>15.7</c:v>
                </c:pt>
                <c:pt idx="3">
                  <c:v>10.8</c:v>
                </c:pt>
                <c:pt idx="4">
                  <c:v>9.5</c:v>
                </c:pt>
                <c:pt idx="5">
                  <c:v>9.1</c:v>
                </c:pt>
                <c:pt idx="6">
                  <c:v>9.6</c:v>
                </c:pt>
                <c:pt idx="7">
                  <c:v>8.4</c:v>
                </c:pt>
              </c:numCache>
            </c:numRef>
          </c:val>
        </c:ser>
        <c:ser>
          <c:idx val="1"/>
          <c:order val="1"/>
          <c:tx>
            <c:strRef>
              <c:f>Sheet1!$C$1</c:f>
              <c:strCache>
                <c:ptCount val="1"/>
                <c:pt idx="0">
                  <c:v>Medicare</c:v>
                </c:pt>
              </c:strCache>
            </c:strRef>
          </c:tx>
          <c:spPr>
            <a:solidFill>
              <a:schemeClr val="accent6">
                <a:lumMod val="50000"/>
              </a:schemeClr>
            </a:solidFill>
          </c:spPr>
          <c:invertIfNegative val="0"/>
          <c:dLbls>
            <c:numFmt formatCode="#,##0.0" sourceLinked="0"/>
            <c:txPr>
              <a:bodyPr/>
              <a:lstStyle/>
              <a:p>
                <a:pPr>
                  <a:defRPr sz="1400"/>
                </a:pPr>
                <a:endParaRPr lang="en-US"/>
              </a:p>
            </c:txPr>
            <c:showLegendKey val="0"/>
            <c:showVal val="1"/>
            <c:showCatName val="0"/>
            <c:showSerName val="0"/>
            <c:showPercent val="0"/>
            <c:showBubbleSize val="0"/>
            <c:showLeaderLines val="0"/>
          </c:dLbls>
          <c:cat>
            <c:strRef>
              <c:f>Sheet1!$A$2:$A$9</c:f>
              <c:strCache>
                <c:ptCount val="8"/>
                <c:pt idx="0">
                  <c:v>Total</c:v>
                </c:pt>
                <c:pt idx="1">
                  <c:v>Under 18</c:v>
                </c:pt>
                <c:pt idx="2">
                  <c:v>18-24</c:v>
                </c:pt>
                <c:pt idx="3">
                  <c:v>25-34</c:v>
                </c:pt>
                <c:pt idx="4">
                  <c:v>35-44</c:v>
                </c:pt>
                <c:pt idx="5">
                  <c:v>45-54</c:v>
                </c:pt>
                <c:pt idx="6">
                  <c:v>55-64</c:v>
                </c:pt>
                <c:pt idx="7">
                  <c:v>65 and older</c:v>
                </c:pt>
              </c:strCache>
            </c:strRef>
          </c:cat>
          <c:val>
            <c:numRef>
              <c:f>Sheet1!$C$2:$C$9</c:f>
              <c:numCache>
                <c:formatCode>General</c:formatCode>
                <c:ptCount val="8"/>
                <c:pt idx="0">
                  <c:v>15.7</c:v>
                </c:pt>
                <c:pt idx="1">
                  <c:v>1</c:v>
                </c:pt>
                <c:pt idx="2">
                  <c:v>1.2</c:v>
                </c:pt>
                <c:pt idx="3">
                  <c:v>1.7</c:v>
                </c:pt>
                <c:pt idx="4">
                  <c:v>2.5</c:v>
                </c:pt>
                <c:pt idx="5">
                  <c:v>4.9000000000000004</c:v>
                </c:pt>
                <c:pt idx="6">
                  <c:v>10</c:v>
                </c:pt>
                <c:pt idx="7">
                  <c:v>92.6</c:v>
                </c:pt>
              </c:numCache>
            </c:numRef>
          </c:val>
        </c:ser>
        <c:dLbls>
          <c:showLegendKey val="0"/>
          <c:showVal val="0"/>
          <c:showCatName val="0"/>
          <c:showSerName val="0"/>
          <c:showPercent val="0"/>
          <c:showBubbleSize val="0"/>
        </c:dLbls>
        <c:gapWidth val="53"/>
        <c:axId val="80328192"/>
        <c:axId val="80329728"/>
      </c:barChart>
      <c:catAx>
        <c:axId val="80328192"/>
        <c:scaling>
          <c:orientation val="minMax"/>
        </c:scaling>
        <c:delete val="0"/>
        <c:axPos val="b"/>
        <c:majorTickMark val="out"/>
        <c:minorTickMark val="none"/>
        <c:tickLblPos val="nextTo"/>
        <c:crossAx val="80329728"/>
        <c:crosses val="autoZero"/>
        <c:auto val="1"/>
        <c:lblAlgn val="ctr"/>
        <c:lblOffset val="100"/>
        <c:noMultiLvlLbl val="0"/>
      </c:catAx>
      <c:valAx>
        <c:axId val="80329728"/>
        <c:scaling>
          <c:orientation val="minMax"/>
          <c:max val="100"/>
        </c:scaling>
        <c:delete val="0"/>
        <c:axPos val="l"/>
        <c:numFmt formatCode="General" sourceLinked="1"/>
        <c:majorTickMark val="out"/>
        <c:minorTickMark val="none"/>
        <c:tickLblPos val="nextTo"/>
        <c:crossAx val="80328192"/>
        <c:crosses val="autoZero"/>
        <c:crossBetween val="between"/>
        <c:majorUnit val="20"/>
      </c:valAx>
    </c:plotArea>
    <c:legend>
      <c:legendPos val="r"/>
      <c:layout>
        <c:manualLayout>
          <c:xMode val="edge"/>
          <c:yMode val="edge"/>
          <c:x val="0.36181787564165102"/>
          <c:y val="7.0842781401949204E-2"/>
          <c:w val="0.36167584140477999"/>
          <c:h val="6.26873959028586E-2"/>
        </c:manualLayout>
      </c:layout>
      <c:overlay val="0"/>
    </c:legend>
    <c:plotVisOnly val="1"/>
    <c:dispBlanksAs val="gap"/>
    <c:showDLblsOverMax val="0"/>
  </c:chart>
  <c:txPr>
    <a:bodyPr/>
    <a:lstStyle/>
    <a:p>
      <a:pPr>
        <a:defRPr sz="1400" b="1"/>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579"/>
          </a:xfrm>
          <a:prstGeom prst="rect">
            <a:avLst/>
          </a:prstGeom>
        </p:spPr>
        <p:txBody>
          <a:bodyPr vert="horz" lIns="91633" tIns="45816" rIns="91633" bIns="45816"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64579"/>
          </a:xfrm>
          <a:prstGeom prst="rect">
            <a:avLst/>
          </a:prstGeom>
        </p:spPr>
        <p:txBody>
          <a:bodyPr vert="horz" lIns="91633" tIns="45816" rIns="91633" bIns="45816" rtlCol="0"/>
          <a:lstStyle>
            <a:lvl1pPr algn="r" fontAlgn="auto">
              <a:spcBef>
                <a:spcPts val="0"/>
              </a:spcBef>
              <a:spcAft>
                <a:spcPts val="0"/>
              </a:spcAft>
              <a:defRPr sz="1200">
                <a:latin typeface="+mn-lt"/>
              </a:defRPr>
            </a:lvl1pPr>
          </a:lstStyle>
          <a:p>
            <a:pPr>
              <a:defRPr/>
            </a:pPr>
            <a:fld id="{DBDAC5EE-AF4D-4919-AAA5-1A727C3484E7}" type="datetimeFigureOut">
              <a:rPr lang="en-US"/>
              <a:pPr>
                <a:defRPr/>
              </a:pPr>
              <a:t>9/19/2013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633" tIns="45816" rIns="91633" bIns="45816" rtlCol="0" anchor="ctr"/>
          <a:lstStyle/>
          <a:p>
            <a:pPr lvl="0"/>
            <a:endParaRPr lang="en-US" noProof="0" smtClean="0"/>
          </a:p>
        </p:txBody>
      </p:sp>
      <p:sp>
        <p:nvSpPr>
          <p:cNvPr id="5" name="Notes Placeholder 4"/>
          <p:cNvSpPr>
            <a:spLocks noGrp="1"/>
          </p:cNvSpPr>
          <p:nvPr>
            <p:ph type="body" sz="quarter" idx="3"/>
          </p:nvPr>
        </p:nvSpPr>
        <p:spPr>
          <a:xfrm>
            <a:off x="685800" y="4415911"/>
            <a:ext cx="5486400" cy="4182817"/>
          </a:xfrm>
          <a:prstGeom prst="rect">
            <a:avLst/>
          </a:prstGeom>
        </p:spPr>
        <p:txBody>
          <a:bodyPr vert="horz" lIns="91633" tIns="45816" rIns="91633" bIns="4581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0214"/>
            <a:ext cx="2971800" cy="464578"/>
          </a:xfrm>
          <a:prstGeom prst="rect">
            <a:avLst/>
          </a:prstGeom>
        </p:spPr>
        <p:txBody>
          <a:bodyPr vert="horz" lIns="91633" tIns="45816" rIns="91633" bIns="45816"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830214"/>
            <a:ext cx="2971800" cy="464578"/>
          </a:xfrm>
          <a:prstGeom prst="rect">
            <a:avLst/>
          </a:prstGeom>
        </p:spPr>
        <p:txBody>
          <a:bodyPr vert="horz" lIns="91633" tIns="45816" rIns="91633" bIns="45816" rtlCol="0" anchor="b"/>
          <a:lstStyle>
            <a:lvl1pPr algn="r" fontAlgn="auto">
              <a:spcBef>
                <a:spcPts val="0"/>
              </a:spcBef>
              <a:spcAft>
                <a:spcPts val="0"/>
              </a:spcAft>
              <a:defRPr sz="1200">
                <a:latin typeface="+mn-lt"/>
              </a:defRPr>
            </a:lvl1pPr>
          </a:lstStyle>
          <a:p>
            <a:pPr>
              <a:defRPr/>
            </a:pPr>
            <a:fld id="{C8565299-4973-4F30-ABE2-CDC44D270B45}" type="slidenum">
              <a:rPr lang="en-US"/>
              <a:pPr>
                <a:defRPr/>
              </a:pPr>
              <a:t>‹#›</a:t>
            </a:fld>
            <a:endParaRPr lang="en-US"/>
          </a:p>
        </p:txBody>
      </p:sp>
    </p:spTree>
    <p:extLst>
      <p:ext uri="{BB962C8B-B14F-4D97-AF65-F5344CB8AC3E}">
        <p14:creationId xmlns:p14="http://schemas.microsoft.com/office/powerpoint/2010/main" val="17606134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p:spPr>
        <p:txBody>
          <a:bodyPr/>
          <a:lstStyle/>
          <a:p>
            <a:fld id="{D0F59F1C-CC5B-428F-8B7C-8B2A67721CF6}" type="slidenum">
              <a:rPr lang="en-US" smtClean="0"/>
              <a:pPr/>
              <a:t>1</a:t>
            </a:fld>
            <a:endParaRPr lang="en-US" smtClean="0"/>
          </a:p>
        </p:txBody>
      </p:sp>
      <p:sp>
        <p:nvSpPr>
          <p:cNvPr id="185347" name="Rectangle 2"/>
          <p:cNvSpPr>
            <a:spLocks noGrp="1" noRot="1" noChangeAspect="1" noChangeArrowheads="1" noTextEdit="1"/>
          </p:cNvSpPr>
          <p:nvPr>
            <p:ph type="sldImg"/>
          </p:nvPr>
        </p:nvSpPr>
        <p:spPr>
          <a:xfrm>
            <a:off x="1106488" y="696913"/>
            <a:ext cx="4648200" cy="3486150"/>
          </a:xfrm>
          <a:ln/>
        </p:spPr>
      </p:sp>
      <p:sp>
        <p:nvSpPr>
          <p:cNvPr id="185348" name="Rectangle 3"/>
          <p:cNvSpPr>
            <a:spLocks noGrp="1" noChangeArrowheads="1"/>
          </p:cNvSpPr>
          <p:nvPr>
            <p:ph type="body" idx="1"/>
          </p:nvPr>
        </p:nvSpPr>
        <p:spPr>
          <a:noFill/>
          <a:ln/>
        </p:spPr>
        <p:txBody>
          <a:bodyPr/>
          <a:lstStyle/>
          <a:p>
            <a:pPr eaLnBrk="1" hangingPunct="1"/>
            <a:r>
              <a:rPr lang="en-US" smtClean="0">
                <a:ea typeface="ＭＳ Ｐゴシック" pitchFamily="34" charset="-128"/>
              </a:rPr>
              <a:t>Small firms also face much higher administrative costs as share of their claims, and also premiums, than large firms.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p:spPr>
        <p:txBody>
          <a:bodyPr/>
          <a:lstStyle/>
          <a:p>
            <a:fld id="{15D06A7B-6C69-4088-8B3A-79370FC58947}" type="slidenum">
              <a:rPr lang="en-US" smtClean="0"/>
              <a:pPr/>
              <a:t>2</a:t>
            </a:fld>
            <a:endParaRPr lang="en-US" smtClean="0"/>
          </a:p>
        </p:txBody>
      </p:sp>
      <p:sp>
        <p:nvSpPr>
          <p:cNvPr id="184323" name="Rectangle 2"/>
          <p:cNvSpPr>
            <a:spLocks noGrp="1" noRot="1" noChangeAspect="1" noChangeArrowheads="1" noTextEdit="1"/>
          </p:cNvSpPr>
          <p:nvPr>
            <p:ph type="sldImg"/>
          </p:nvPr>
        </p:nvSpPr>
        <p:spPr>
          <a:xfrm>
            <a:off x="1106488" y="696913"/>
            <a:ext cx="4648200" cy="3486150"/>
          </a:xfrm>
          <a:ln/>
        </p:spPr>
      </p:sp>
      <p:sp>
        <p:nvSpPr>
          <p:cNvPr id="184324" name="Rectangle 3"/>
          <p:cNvSpPr>
            <a:spLocks noGrp="1" noChangeArrowheads="1"/>
          </p:cNvSpPr>
          <p:nvPr>
            <p:ph type="body" idx="1"/>
          </p:nvPr>
        </p:nvSpPr>
        <p:spPr>
          <a:noFill/>
          <a:ln/>
        </p:spPr>
        <p:txBody>
          <a:bodyPr/>
          <a:lstStyle/>
          <a:p>
            <a:pPr eaLnBrk="1" hangingPunct="1"/>
            <a:r>
              <a:rPr lang="en-US" smtClean="0">
                <a:ea typeface="ＭＳ Ｐゴシック" pitchFamily="34" charset="-128"/>
              </a:rPr>
              <a:t>Employer coverage continues to be a major source of coverage  for the majority of people in the United states covering more than 60 percent of the under 65 population.  But rising health care costs have contributed to an erosion in coverage, pariticularly amoung small employer over the last decade.  While 98 percent of firms over 200 provide coverage, less than 60 percent of those with under 10 employees do.  These problems led to provisions in the Affordable Care Aca to make coverage more affordable for employers and employees.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p:spPr>
        <p:txBody>
          <a:bodyPr/>
          <a:lstStyle/>
          <a:p>
            <a:fld id="{D0F59F1C-CC5B-428F-8B7C-8B2A67721CF6}" type="slidenum">
              <a:rPr lang="en-US" smtClean="0"/>
              <a:pPr/>
              <a:t>3</a:t>
            </a:fld>
            <a:endParaRPr lang="en-US" smtClean="0"/>
          </a:p>
        </p:txBody>
      </p:sp>
      <p:sp>
        <p:nvSpPr>
          <p:cNvPr id="185347" name="Rectangle 2"/>
          <p:cNvSpPr>
            <a:spLocks noGrp="1" noRot="1" noChangeAspect="1" noChangeArrowheads="1" noTextEdit="1"/>
          </p:cNvSpPr>
          <p:nvPr>
            <p:ph type="sldImg"/>
          </p:nvPr>
        </p:nvSpPr>
        <p:spPr>
          <a:xfrm>
            <a:off x="1106488" y="696913"/>
            <a:ext cx="4648200" cy="3486150"/>
          </a:xfrm>
          <a:ln/>
        </p:spPr>
      </p:sp>
      <p:sp>
        <p:nvSpPr>
          <p:cNvPr id="185348" name="Rectangle 3"/>
          <p:cNvSpPr>
            <a:spLocks noGrp="1" noChangeArrowheads="1"/>
          </p:cNvSpPr>
          <p:nvPr>
            <p:ph type="body" idx="1"/>
          </p:nvPr>
        </p:nvSpPr>
        <p:spPr>
          <a:noFill/>
          <a:ln/>
        </p:spPr>
        <p:txBody>
          <a:bodyPr/>
          <a:lstStyle/>
          <a:p>
            <a:pPr eaLnBrk="1" hangingPunct="1"/>
            <a:r>
              <a:rPr lang="en-US" smtClean="0">
                <a:ea typeface="ＭＳ Ｐゴシック" pitchFamily="34" charset="-128"/>
              </a:rPr>
              <a:t>Small firms also face much higher administrative costs as share of their claims, and also premiums, than large firms.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p:spPr>
        <p:txBody>
          <a:bodyPr/>
          <a:lstStyle/>
          <a:p>
            <a:fld id="{15D06A7B-6C69-4088-8B3A-79370FC58947}" type="slidenum">
              <a:rPr lang="en-US" smtClean="0"/>
              <a:pPr/>
              <a:t>4</a:t>
            </a:fld>
            <a:endParaRPr lang="en-US" smtClean="0"/>
          </a:p>
        </p:txBody>
      </p:sp>
      <p:sp>
        <p:nvSpPr>
          <p:cNvPr id="184323" name="Rectangle 2"/>
          <p:cNvSpPr>
            <a:spLocks noGrp="1" noRot="1" noChangeAspect="1" noChangeArrowheads="1" noTextEdit="1"/>
          </p:cNvSpPr>
          <p:nvPr>
            <p:ph type="sldImg"/>
          </p:nvPr>
        </p:nvSpPr>
        <p:spPr>
          <a:xfrm>
            <a:off x="1106488" y="696913"/>
            <a:ext cx="4648200" cy="3486150"/>
          </a:xfrm>
          <a:ln/>
        </p:spPr>
      </p:sp>
      <p:sp>
        <p:nvSpPr>
          <p:cNvPr id="184324" name="Rectangle 3"/>
          <p:cNvSpPr>
            <a:spLocks noGrp="1" noChangeArrowheads="1"/>
          </p:cNvSpPr>
          <p:nvPr>
            <p:ph type="body" idx="1"/>
          </p:nvPr>
        </p:nvSpPr>
        <p:spPr>
          <a:noFill/>
          <a:ln/>
        </p:spPr>
        <p:txBody>
          <a:bodyPr/>
          <a:lstStyle/>
          <a:p>
            <a:pPr eaLnBrk="1" hangingPunct="1"/>
            <a:r>
              <a:rPr lang="en-US" smtClean="0">
                <a:ea typeface="ＭＳ Ｐゴシック" pitchFamily="34" charset="-128"/>
              </a:rPr>
              <a:t>Employer coverage continues to be a major source of coverage  for the majority of people in the United states covering more than 60 percent of the under 65 population.  But rising health care costs have contributed to an erosion in coverage, pariticularly amoung small employer over the last decade.  While 98 percent of firms over 200 provide coverage, less than 60 percent of those with under 10 employees do.  These problems led to provisions in the Affordable Care Aca to make coverage more affordable for employers and employees.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08B529-4A1A-49BF-8C9D-266BD9008E0C}" type="slidenum">
              <a:rPr lang="en-US"/>
              <a:pPr/>
              <a:t>5</a:t>
            </a:fld>
            <a:endParaRPr lang="en-US"/>
          </a:p>
        </p:txBody>
      </p:sp>
      <p:sp>
        <p:nvSpPr>
          <p:cNvPr id="223234" name="Rectangle 2"/>
          <p:cNvSpPr>
            <a:spLocks noGrp="1" noRot="1" noChangeAspect="1" noChangeArrowheads="1" noTextEdit="1"/>
          </p:cNvSpPr>
          <p:nvPr>
            <p:ph type="sldImg"/>
          </p:nvPr>
        </p:nvSpPr>
        <p:spPr>
          <a:ln/>
        </p:spPr>
      </p:sp>
      <p:sp>
        <p:nvSpPr>
          <p:cNvPr id="223235" name="Rectangle 3"/>
          <p:cNvSpPr>
            <a:spLocks noGrp="1" noChangeArrowheads="1"/>
          </p:cNvSpPr>
          <p:nvPr>
            <p:ph type="body" idx="1"/>
          </p:nvPr>
        </p:nvSpPr>
        <p:spPr/>
        <p:txBody>
          <a:bodyPr/>
          <a:lstStyle/>
          <a:p>
            <a:r>
              <a:rPr lang="en-US" baseline="0" dirty="0" smtClean="0"/>
              <a:t>Last updated: 5/26/11</a:t>
            </a:r>
          </a:p>
          <a:p>
            <a:endParaRPr lang="en-US" dirty="0" smtClean="0"/>
          </a:p>
          <a:p>
            <a:r>
              <a:rPr lang="en-US" dirty="0" smtClean="0"/>
              <a:t>Ask SRC – Where did she see the info on WI?</a:t>
            </a:r>
          </a:p>
          <a:p>
            <a:endParaRPr lang="en-US" dirty="0" smtClean="0"/>
          </a:p>
          <a:p>
            <a:r>
              <a:rPr lang="en-US" dirty="0" smtClean="0"/>
              <a:t>- Should add a note on</a:t>
            </a:r>
            <a:r>
              <a:rPr lang="en-US" baseline="0" dirty="0" smtClean="0"/>
              <a:t> GA -&gt; considering other options, but Gov had pulled a bill that had passed both houses due to Tea Party pressure.</a:t>
            </a:r>
          </a:p>
          <a:p>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Utah (HB 128, passed) - Relates to health care reform to include third party </a:t>
            </a:r>
            <a:r>
              <a:rPr lang="en-US" sz="1200" kern="1200" dirty="0" err="1" smtClean="0">
                <a:solidFill>
                  <a:schemeClr val="tx1"/>
                </a:solidFill>
                <a:latin typeface="+mn-lt"/>
                <a:ea typeface="+mn-ea"/>
                <a:cs typeface="+mn-cs"/>
              </a:rPr>
              <a:t>payors</a:t>
            </a:r>
            <a:r>
              <a:rPr lang="en-US" sz="1200" kern="1200" dirty="0" smtClean="0">
                <a:solidFill>
                  <a:schemeClr val="tx1"/>
                </a:solidFill>
                <a:latin typeface="+mn-lt"/>
                <a:ea typeface="+mn-ea"/>
                <a:cs typeface="+mn-cs"/>
              </a:rPr>
              <a:t>, physician and clinic quality data, the Health Insurance Exchange brokers and the large group market, dental coverage under CHIP, state contractor employee health plans, group health plans premium rates, mental health insurance, </a:t>
            </a:r>
            <a:r>
              <a:rPr lang="en-US" sz="1200" kern="1200" dirty="0" err="1" smtClean="0">
                <a:solidFill>
                  <a:schemeClr val="tx1"/>
                </a:solidFill>
                <a:latin typeface="+mn-lt"/>
                <a:ea typeface="+mn-ea"/>
                <a:cs typeface="+mn-cs"/>
              </a:rPr>
              <a:t>NetCare</a:t>
            </a:r>
            <a:r>
              <a:rPr lang="en-US" sz="1200" kern="1200" dirty="0" smtClean="0">
                <a:solidFill>
                  <a:schemeClr val="tx1"/>
                </a:solidFill>
                <a:latin typeface="+mn-lt"/>
                <a:ea typeface="+mn-ea"/>
                <a:cs typeface="+mn-cs"/>
              </a:rPr>
              <a:t>, group premiums based on gender, insurance customer representatives practices, the Health Care System Reform Task Force, and health insurance actuarial reviews.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Nebraska (LB 240) has</a:t>
            </a:r>
            <a:r>
              <a:rPr lang="en-US" sz="1200" kern="1200" baseline="0" dirty="0" smtClean="0">
                <a:solidFill>
                  <a:schemeClr val="tx1"/>
                </a:solidFill>
                <a:latin typeface="+mn-lt"/>
                <a:ea typeface="+mn-ea"/>
                <a:cs typeface="+mn-cs"/>
              </a:rPr>
              <a:t> 1 bill pending since January that would create a study panel – worth mentioning?</a:t>
            </a:r>
            <a:endParaRPr lang="en-US" sz="1200" kern="1200" dirty="0" smtClean="0">
              <a:solidFill>
                <a:schemeClr val="tx1"/>
              </a:solidFill>
              <a:latin typeface="+mn-lt"/>
              <a:ea typeface="+mn-ea"/>
              <a:cs typeface="+mn-cs"/>
            </a:endParaRPr>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pSp>
        <p:nvGrpSpPr>
          <p:cNvPr id="2" name="Group 5"/>
          <p:cNvGrpSpPr>
            <a:grpSpLocks/>
          </p:cNvGrpSpPr>
          <p:nvPr userDrawn="1"/>
        </p:nvGrpSpPr>
        <p:grpSpPr bwMode="auto">
          <a:xfrm>
            <a:off x="77788" y="166688"/>
            <a:ext cx="1728787" cy="1554162"/>
            <a:chOff x="49" y="105"/>
            <a:chExt cx="1089" cy="979"/>
          </a:xfrm>
        </p:grpSpPr>
        <p:sp>
          <p:nvSpPr>
            <p:cNvPr id="5" name="Oval 6"/>
            <p:cNvSpPr>
              <a:spLocks noChangeArrowheads="1"/>
            </p:cNvSpPr>
            <p:nvPr userDrawn="1"/>
          </p:nvSpPr>
          <p:spPr bwMode="auto">
            <a:xfrm>
              <a:off x="105" y="105"/>
              <a:ext cx="979" cy="979"/>
            </a:xfrm>
            <a:prstGeom prst="ellipse">
              <a:avLst/>
            </a:prstGeom>
            <a:noFill/>
            <a:ln w="38100">
              <a:solidFill>
                <a:schemeClr val="tx1"/>
              </a:solidFill>
              <a:round/>
              <a:headEnd/>
              <a:tailEnd/>
            </a:ln>
            <a:effectLst/>
          </p:spPr>
          <p:txBody>
            <a:bodyPr wrap="none" anchor="ctr"/>
            <a:lstStyle/>
            <a:p>
              <a:pPr>
                <a:defRPr/>
              </a:pPr>
              <a:endParaRPr lang="en-US" sz="2000">
                <a:solidFill>
                  <a:srgbClr val="000000"/>
                </a:solidFill>
              </a:endParaRPr>
            </a:p>
          </p:txBody>
        </p:sp>
        <p:sp>
          <p:nvSpPr>
            <p:cNvPr id="6" name="Text Box 7"/>
            <p:cNvSpPr txBox="1">
              <a:spLocks noChangeArrowheads="1"/>
            </p:cNvSpPr>
            <p:nvPr userDrawn="1"/>
          </p:nvSpPr>
          <p:spPr bwMode="auto">
            <a:xfrm>
              <a:off x="49" y="393"/>
              <a:ext cx="1089" cy="403"/>
            </a:xfrm>
            <a:prstGeom prst="rect">
              <a:avLst/>
            </a:prstGeom>
            <a:noFill/>
            <a:ln w="9525">
              <a:noFill/>
              <a:miter lim="800000"/>
              <a:headEnd/>
              <a:tailEnd/>
            </a:ln>
            <a:effectLst/>
          </p:spPr>
          <p:txBody>
            <a:bodyPr>
              <a:spAutoFit/>
            </a:bodyPr>
            <a:lstStyle/>
            <a:p>
              <a:pPr algn="ctr">
                <a:defRPr/>
              </a:pPr>
              <a:r>
                <a:rPr lang="en-US" sz="1200" b="1">
                  <a:solidFill>
                    <a:srgbClr val="000000"/>
                  </a:solidFill>
                </a:rPr>
                <a:t>THE COMMONWEALTH</a:t>
              </a:r>
            </a:p>
            <a:p>
              <a:pPr algn="ctr">
                <a:defRPr/>
              </a:pPr>
              <a:r>
                <a:rPr lang="en-US" sz="1200" b="1">
                  <a:solidFill>
                    <a:srgbClr val="000000"/>
                  </a:solidFill>
                </a:rPr>
                <a:t> FUND</a:t>
              </a:r>
            </a:p>
          </p:txBody>
        </p:sp>
      </p:grpSp>
      <p:sp>
        <p:nvSpPr>
          <p:cNvPr id="200706" name="Rectangle 2"/>
          <p:cNvSpPr>
            <a:spLocks noGrp="1" noChangeArrowheads="1"/>
          </p:cNvSpPr>
          <p:nvPr>
            <p:ph type="ctrTitle"/>
          </p:nvPr>
        </p:nvSpPr>
        <p:spPr>
          <a:xfrm>
            <a:off x="685800" y="2133600"/>
            <a:ext cx="7772400" cy="1470025"/>
          </a:xfrm>
        </p:spPr>
        <p:txBody>
          <a:bodyPr/>
          <a:lstStyle>
            <a:lvl1pPr>
              <a:defRPr/>
            </a:lvl1pPr>
          </a:lstStyle>
          <a:p>
            <a:r>
              <a:rPr lang="en-US"/>
              <a:t>Click to edit Master title style</a:t>
            </a:r>
          </a:p>
        </p:txBody>
      </p:sp>
      <p:sp>
        <p:nvSpPr>
          <p:cNvPr id="200707" name="Rectangle 3"/>
          <p:cNvSpPr>
            <a:spLocks noGrp="1" noChangeArrowheads="1"/>
          </p:cNvSpPr>
          <p:nvPr>
            <p:ph type="subTitle" idx="1"/>
          </p:nvPr>
        </p:nvSpPr>
        <p:spPr>
          <a:xfrm>
            <a:off x="1371600" y="3886200"/>
            <a:ext cx="6400800" cy="1752600"/>
          </a:xfrm>
        </p:spPr>
        <p:txBody>
          <a:bodyPr/>
          <a:lstStyle>
            <a:lvl1pPr marL="0" indent="0" algn="ctr">
              <a:buFontTx/>
              <a:buNone/>
              <a:defRPr sz="1600"/>
            </a:lvl1pPr>
          </a:lstStyle>
          <a:p>
            <a:r>
              <a:rPr lang="en-US"/>
              <a:t>Click to edit Master subtitle style</a:t>
            </a:r>
          </a:p>
        </p:txBody>
      </p:sp>
      <p:sp>
        <p:nvSpPr>
          <p:cNvPr id="7" name="Rectangle 4"/>
          <p:cNvSpPr>
            <a:spLocks noGrp="1" noChangeArrowheads="1"/>
          </p:cNvSpPr>
          <p:nvPr>
            <p:ph type="ftr" sz="quarter" idx="10"/>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D0122A1C-7CA0-4B52-9220-C59591D53FC9}"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163513"/>
            <a:ext cx="2284412" cy="59896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163513"/>
            <a:ext cx="6704013" cy="59896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A23F5908-99FB-4067-AFEF-D7C6CBF51C9F}"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163513"/>
            <a:ext cx="9140825" cy="731837"/>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209550" y="1123950"/>
            <a:ext cx="8763000" cy="5029200"/>
          </a:xfrm>
        </p:spPr>
        <p:txBody>
          <a:bodyPr/>
          <a:lstStyle/>
          <a:p>
            <a:pPr lvl="0"/>
            <a:endParaRPr lang="en-US" noProof="0" smtClean="0"/>
          </a:p>
        </p:txBody>
      </p:sp>
      <p:sp>
        <p:nvSpPr>
          <p:cNvPr id="4" name="Rectangle 4"/>
          <p:cNvSpPr>
            <a:spLocks noGrp="1" noChangeArrowheads="1"/>
          </p:cNvSpPr>
          <p:nvPr>
            <p:ph type="sldNum" sz="quarter" idx="10"/>
          </p:nvPr>
        </p:nvSpPr>
        <p:spPr>
          <a:ln/>
        </p:spPr>
        <p:txBody>
          <a:bodyPr/>
          <a:lstStyle>
            <a:lvl1pPr>
              <a:defRPr/>
            </a:lvl1pPr>
          </a:lstStyle>
          <a:p>
            <a:pPr>
              <a:defRPr/>
            </a:pPr>
            <a:fld id="{6D3B0B9B-89F4-4E5B-A172-74DAECC3AF21}"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3FEFFE71-1B64-4A45-A451-FC87ACEB2799}"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4D94E472-4738-4F3A-9BEB-80EDA4E6DE85}"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9550" y="1123950"/>
            <a:ext cx="43053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7250" y="1123950"/>
            <a:ext cx="43053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8E2AF05C-63E7-42D6-B2D0-FAA62946AEE9}"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4737770F-3E17-40DF-B0C6-982FF1B1094A}"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550144E9-BDC2-4AE6-A5DD-EE80F6DEF26B}"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2588849E-59FB-4CBD-9B75-4C472D9325DD}"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793CC368-87B5-42B5-9BD9-BD725DAC46DE}"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6418480E-FABD-4610-9BCD-C5FBF3D4A81E}" type="slidenum">
              <a:rPr lang="en-US">
                <a:solidFill>
                  <a:srgbClr val="000000"/>
                </a:solidFill>
              </a:rPr>
              <a:pPr>
                <a:defRPr/>
              </a:pPr>
              <a:t>‹#›</a:t>
            </a:fld>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163513"/>
            <a:ext cx="9140825" cy="7318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209550" y="1123950"/>
            <a:ext cx="87630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9684" name="Rectangle 4"/>
          <p:cNvSpPr>
            <a:spLocks noGrp="1" noChangeArrowheads="1"/>
          </p:cNvSpPr>
          <p:nvPr>
            <p:ph type="sldNum" sz="quarter" idx="4"/>
          </p:nvPr>
        </p:nvSpPr>
        <p:spPr bwMode="auto">
          <a:xfrm>
            <a:off x="7010400" y="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1EB22ABD-010A-4564-B1E3-AE7312949704}" type="slidenum">
              <a:rPr lang="en-US">
                <a:solidFill>
                  <a:srgbClr val="000000"/>
                </a:solidFill>
              </a:rPr>
              <a:pPr>
                <a:defRPr/>
              </a:pPr>
              <a:t>‹#›</a:t>
            </a:fld>
            <a:endParaRPr lang="en-US">
              <a:solidFill>
                <a:srgbClr val="000000"/>
              </a:solidFill>
            </a:endParaRPr>
          </a:p>
        </p:txBody>
      </p:sp>
      <p:grpSp>
        <p:nvGrpSpPr>
          <p:cNvPr id="2" name="Group 5"/>
          <p:cNvGrpSpPr>
            <a:grpSpLocks/>
          </p:cNvGrpSpPr>
          <p:nvPr userDrawn="1"/>
        </p:nvGrpSpPr>
        <p:grpSpPr bwMode="auto">
          <a:xfrm>
            <a:off x="8029575" y="5867400"/>
            <a:ext cx="1143000" cy="914400"/>
            <a:chOff x="5058" y="3695"/>
            <a:chExt cx="720" cy="576"/>
          </a:xfrm>
        </p:grpSpPr>
        <p:sp>
          <p:nvSpPr>
            <p:cNvPr id="199686" name="Oval 6"/>
            <p:cNvSpPr>
              <a:spLocks noChangeArrowheads="1"/>
            </p:cNvSpPr>
            <p:nvPr userDrawn="1"/>
          </p:nvSpPr>
          <p:spPr bwMode="auto">
            <a:xfrm>
              <a:off x="5128" y="3695"/>
              <a:ext cx="576" cy="576"/>
            </a:xfrm>
            <a:prstGeom prst="ellipse">
              <a:avLst/>
            </a:prstGeom>
            <a:noFill/>
            <a:ln w="28575">
              <a:solidFill>
                <a:schemeClr val="tx1"/>
              </a:solidFill>
              <a:round/>
              <a:headEnd/>
              <a:tailEnd/>
            </a:ln>
            <a:effectLst/>
          </p:spPr>
          <p:txBody>
            <a:bodyPr wrap="none" anchor="ctr"/>
            <a:lstStyle/>
            <a:p>
              <a:pPr>
                <a:defRPr/>
              </a:pPr>
              <a:endParaRPr lang="en-US" sz="2000">
                <a:solidFill>
                  <a:srgbClr val="000000"/>
                </a:solidFill>
              </a:endParaRPr>
            </a:p>
          </p:txBody>
        </p:sp>
        <p:sp>
          <p:nvSpPr>
            <p:cNvPr id="199687" name="Text Box 7"/>
            <p:cNvSpPr txBox="1">
              <a:spLocks noChangeArrowheads="1"/>
            </p:cNvSpPr>
            <p:nvPr userDrawn="1"/>
          </p:nvSpPr>
          <p:spPr bwMode="auto">
            <a:xfrm>
              <a:off x="5058" y="3855"/>
              <a:ext cx="720" cy="259"/>
            </a:xfrm>
            <a:prstGeom prst="rect">
              <a:avLst/>
            </a:prstGeom>
            <a:noFill/>
            <a:ln w="9525">
              <a:noFill/>
              <a:miter lim="800000"/>
              <a:headEnd/>
              <a:tailEnd/>
            </a:ln>
            <a:effectLst/>
          </p:spPr>
          <p:txBody>
            <a:bodyPr>
              <a:spAutoFit/>
            </a:bodyPr>
            <a:lstStyle/>
            <a:p>
              <a:pPr algn="ctr">
                <a:defRPr/>
              </a:pPr>
              <a:r>
                <a:rPr lang="en-US" sz="700" b="1">
                  <a:solidFill>
                    <a:srgbClr val="000000"/>
                  </a:solidFill>
                </a:rPr>
                <a:t>THE COMMONWEALTH</a:t>
              </a:r>
            </a:p>
            <a:p>
              <a:pPr algn="ctr">
                <a:defRPr/>
              </a:pPr>
              <a:r>
                <a:rPr lang="en-US" sz="700" b="1">
                  <a:solidFill>
                    <a:srgbClr val="000000"/>
                  </a:solidFill>
                </a:rPr>
                <a:t> FUND</a:t>
              </a:r>
            </a:p>
          </p:txBody>
        </p:sp>
      </p:grpSp>
    </p:spTree>
  </p:cSld>
  <p:clrMap bg1="lt1" tx1="dk1" bg2="lt2" tx2="dk2" accent1="accent1" accent2="accent2" accent3="accent3" accent4="accent4" accent5="accent5" accent6="accent6" hlink="hlink" folHlink="folHlink"/>
  <p:sldLayoutIdLst>
    <p:sldLayoutId id="2147485165" r:id="rId1"/>
    <p:sldLayoutId id="2147485166" r:id="rId2"/>
    <p:sldLayoutId id="2147485167" r:id="rId3"/>
    <p:sldLayoutId id="2147485168" r:id="rId4"/>
    <p:sldLayoutId id="2147485169" r:id="rId5"/>
    <p:sldLayoutId id="2147485170" r:id="rId6"/>
    <p:sldLayoutId id="2147485171" r:id="rId7"/>
    <p:sldLayoutId id="2147485172" r:id="rId8"/>
    <p:sldLayoutId id="2147485173" r:id="rId9"/>
    <p:sldLayoutId id="2147485174" r:id="rId10"/>
    <p:sldLayoutId id="2147485175" r:id="rId11"/>
    <p:sldLayoutId id="2147485176" r:id="rId12"/>
  </p:sldLayoutIdLst>
  <p:txStyles>
    <p:titleStyle>
      <a:lvl1pPr algn="ctr" rtl="0" eaLnBrk="0" fontAlgn="base" hangingPunct="0">
        <a:spcBef>
          <a:spcPct val="0"/>
        </a:spcBef>
        <a:spcAft>
          <a:spcPct val="0"/>
        </a:spcAft>
        <a:defRPr sz="2400" b="1">
          <a:solidFill>
            <a:schemeClr val="tx2"/>
          </a:solidFill>
          <a:latin typeface="+mj-lt"/>
          <a:ea typeface="+mj-ea"/>
          <a:cs typeface="+mj-cs"/>
        </a:defRPr>
      </a:lvl1pPr>
      <a:lvl2pPr algn="ctr" rtl="0" eaLnBrk="0" fontAlgn="base" hangingPunct="0">
        <a:spcBef>
          <a:spcPct val="0"/>
        </a:spcBef>
        <a:spcAft>
          <a:spcPct val="0"/>
        </a:spcAft>
        <a:defRPr sz="2400" b="1">
          <a:solidFill>
            <a:schemeClr val="tx2"/>
          </a:solidFill>
          <a:latin typeface="Arial" charset="0"/>
          <a:cs typeface="Arial" charset="0"/>
        </a:defRPr>
      </a:lvl2pPr>
      <a:lvl3pPr algn="ctr" rtl="0" eaLnBrk="0" fontAlgn="base" hangingPunct="0">
        <a:spcBef>
          <a:spcPct val="0"/>
        </a:spcBef>
        <a:spcAft>
          <a:spcPct val="0"/>
        </a:spcAft>
        <a:defRPr sz="2400" b="1">
          <a:solidFill>
            <a:schemeClr val="tx2"/>
          </a:solidFill>
          <a:latin typeface="Arial" charset="0"/>
          <a:cs typeface="Arial" charset="0"/>
        </a:defRPr>
      </a:lvl3pPr>
      <a:lvl4pPr algn="ctr" rtl="0" eaLnBrk="0" fontAlgn="base" hangingPunct="0">
        <a:spcBef>
          <a:spcPct val="0"/>
        </a:spcBef>
        <a:spcAft>
          <a:spcPct val="0"/>
        </a:spcAft>
        <a:defRPr sz="2400" b="1">
          <a:solidFill>
            <a:schemeClr val="tx2"/>
          </a:solidFill>
          <a:latin typeface="Arial" charset="0"/>
          <a:cs typeface="Arial" charset="0"/>
        </a:defRPr>
      </a:lvl4pPr>
      <a:lvl5pPr algn="ctr" rtl="0" eaLnBrk="0" fontAlgn="base" hangingPunct="0">
        <a:spcBef>
          <a:spcPct val="0"/>
        </a:spcBef>
        <a:spcAft>
          <a:spcPct val="0"/>
        </a:spcAft>
        <a:defRPr sz="2400" b="1">
          <a:solidFill>
            <a:schemeClr val="tx2"/>
          </a:solidFill>
          <a:latin typeface="Arial" charset="0"/>
          <a:cs typeface="Arial" charset="0"/>
        </a:defRPr>
      </a:lvl5pPr>
      <a:lvl6pPr marL="457200" algn="ctr" rtl="0" fontAlgn="base">
        <a:spcBef>
          <a:spcPct val="0"/>
        </a:spcBef>
        <a:spcAft>
          <a:spcPct val="0"/>
        </a:spcAft>
        <a:defRPr sz="2400" b="1">
          <a:solidFill>
            <a:schemeClr val="tx2"/>
          </a:solidFill>
          <a:latin typeface="Arial" charset="0"/>
          <a:cs typeface="Arial" charset="0"/>
        </a:defRPr>
      </a:lvl6pPr>
      <a:lvl7pPr marL="914400" algn="ctr" rtl="0" fontAlgn="base">
        <a:spcBef>
          <a:spcPct val="0"/>
        </a:spcBef>
        <a:spcAft>
          <a:spcPct val="0"/>
        </a:spcAft>
        <a:defRPr sz="2400" b="1">
          <a:solidFill>
            <a:schemeClr val="tx2"/>
          </a:solidFill>
          <a:latin typeface="Arial" charset="0"/>
          <a:cs typeface="Arial" charset="0"/>
        </a:defRPr>
      </a:lvl7pPr>
      <a:lvl8pPr marL="1371600" algn="ctr" rtl="0" fontAlgn="base">
        <a:spcBef>
          <a:spcPct val="0"/>
        </a:spcBef>
        <a:spcAft>
          <a:spcPct val="0"/>
        </a:spcAft>
        <a:defRPr sz="2400" b="1">
          <a:solidFill>
            <a:schemeClr val="tx2"/>
          </a:solidFill>
          <a:latin typeface="Arial" charset="0"/>
          <a:cs typeface="Arial" charset="0"/>
        </a:defRPr>
      </a:lvl8pPr>
      <a:lvl9pPr marL="1828800" algn="ctr" rtl="0" fontAlgn="base">
        <a:spcBef>
          <a:spcPct val="0"/>
        </a:spcBef>
        <a:spcAft>
          <a:spcPct val="0"/>
        </a:spcAft>
        <a:defRPr sz="24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b="1">
          <a:solidFill>
            <a:schemeClr val="tx1"/>
          </a:solidFill>
          <a:latin typeface="+mn-lt"/>
          <a:ea typeface="+mn-ea"/>
          <a:cs typeface="+mn-cs"/>
        </a:defRPr>
      </a:lvl1pPr>
      <a:lvl2pPr marL="742950" indent="-285750" algn="l" rtl="0" eaLnBrk="0" fontAlgn="base" hangingPunct="0">
        <a:spcBef>
          <a:spcPct val="20000"/>
        </a:spcBef>
        <a:spcAft>
          <a:spcPct val="0"/>
        </a:spcAft>
        <a:buChar char="–"/>
        <a:defRPr b="1">
          <a:solidFill>
            <a:schemeClr val="tx1"/>
          </a:solidFill>
          <a:latin typeface="+mn-lt"/>
          <a:cs typeface="+mn-cs"/>
        </a:defRPr>
      </a:lvl2pPr>
      <a:lvl3pPr marL="1143000" indent="-228600" algn="l" rtl="0" eaLnBrk="0" fontAlgn="base" hangingPunct="0">
        <a:spcBef>
          <a:spcPct val="20000"/>
        </a:spcBef>
        <a:spcAft>
          <a:spcPct val="0"/>
        </a:spcAft>
        <a:buChar char="•"/>
        <a:defRPr b="1">
          <a:solidFill>
            <a:schemeClr val="tx1"/>
          </a:solidFill>
          <a:latin typeface="+mn-lt"/>
          <a:cs typeface="+mn-cs"/>
        </a:defRPr>
      </a:lvl3pPr>
      <a:lvl4pPr marL="1600200" indent="-228600" algn="l" rtl="0" eaLnBrk="0" fontAlgn="base" hangingPunct="0">
        <a:spcBef>
          <a:spcPct val="20000"/>
        </a:spcBef>
        <a:spcAft>
          <a:spcPct val="0"/>
        </a:spcAft>
        <a:buChar char="–"/>
        <a:defRPr b="1">
          <a:solidFill>
            <a:schemeClr val="tx1"/>
          </a:solidFill>
          <a:latin typeface="+mn-lt"/>
          <a:cs typeface="+mn-cs"/>
        </a:defRPr>
      </a:lvl4pPr>
      <a:lvl5pPr marL="2057400" indent="-228600" algn="l" rtl="0" eaLnBrk="0" fontAlgn="base" hangingPunct="0">
        <a:spcBef>
          <a:spcPct val="20000"/>
        </a:spcBef>
        <a:spcAft>
          <a:spcPct val="0"/>
        </a:spcAft>
        <a:buChar char="»"/>
        <a:defRPr b="1">
          <a:solidFill>
            <a:schemeClr val="tx1"/>
          </a:solidFill>
          <a:latin typeface="+mn-lt"/>
          <a:cs typeface="+mn-cs"/>
        </a:defRPr>
      </a:lvl5pPr>
      <a:lvl6pPr marL="2514600" indent="-228600" algn="l" rtl="0" fontAlgn="base">
        <a:spcBef>
          <a:spcPct val="20000"/>
        </a:spcBef>
        <a:spcAft>
          <a:spcPct val="0"/>
        </a:spcAft>
        <a:buChar char="»"/>
        <a:defRPr b="1">
          <a:solidFill>
            <a:schemeClr val="tx1"/>
          </a:solidFill>
          <a:latin typeface="+mn-lt"/>
          <a:cs typeface="+mn-cs"/>
        </a:defRPr>
      </a:lvl6pPr>
      <a:lvl7pPr marL="2971800" indent="-228600" algn="l" rtl="0" fontAlgn="base">
        <a:spcBef>
          <a:spcPct val="20000"/>
        </a:spcBef>
        <a:spcAft>
          <a:spcPct val="0"/>
        </a:spcAft>
        <a:buChar char="»"/>
        <a:defRPr b="1">
          <a:solidFill>
            <a:schemeClr val="tx1"/>
          </a:solidFill>
          <a:latin typeface="+mn-lt"/>
          <a:cs typeface="+mn-cs"/>
        </a:defRPr>
      </a:lvl7pPr>
      <a:lvl8pPr marL="3429000" indent="-228600" algn="l" rtl="0" fontAlgn="base">
        <a:spcBef>
          <a:spcPct val="20000"/>
        </a:spcBef>
        <a:spcAft>
          <a:spcPct val="0"/>
        </a:spcAft>
        <a:buChar char="»"/>
        <a:defRPr b="1">
          <a:solidFill>
            <a:schemeClr val="tx1"/>
          </a:solidFill>
          <a:latin typeface="+mn-lt"/>
          <a:cs typeface="+mn-cs"/>
        </a:defRPr>
      </a:lvl8pPr>
      <a:lvl9pPr marL="3886200" indent="-228600" algn="l" rtl="0" fontAlgn="base">
        <a:spcBef>
          <a:spcPct val="20000"/>
        </a:spcBef>
        <a:spcAft>
          <a:spcPct val="0"/>
        </a:spcAft>
        <a:buChar char="»"/>
        <a:defRPr b="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146580" y="939912"/>
            <a:ext cx="2376487" cy="338554"/>
          </a:xfrm>
          <a:prstGeom prst="rect">
            <a:avLst/>
          </a:prstGeom>
          <a:noFill/>
          <a:ln w="9525">
            <a:noFill/>
            <a:miter lim="800000"/>
            <a:headEnd/>
            <a:tailEnd/>
          </a:ln>
        </p:spPr>
        <p:txBody>
          <a:bodyPr wrap="square">
            <a:spAutoFit/>
          </a:bodyPr>
          <a:lstStyle/>
          <a:p>
            <a:pPr>
              <a:spcBef>
                <a:spcPct val="50000"/>
              </a:spcBef>
            </a:pPr>
            <a:r>
              <a:rPr lang="en-US" sz="1600" b="1" dirty="0" smtClean="0"/>
              <a:t>Millions of uninsured</a:t>
            </a:r>
            <a:endParaRPr lang="en-US" sz="1600" b="1" dirty="0"/>
          </a:p>
        </p:txBody>
      </p:sp>
      <p:sp>
        <p:nvSpPr>
          <p:cNvPr id="2052" name="Text Box 4"/>
          <p:cNvSpPr txBox="1">
            <a:spLocks noChangeArrowheads="1"/>
          </p:cNvSpPr>
          <p:nvPr/>
        </p:nvSpPr>
        <p:spPr bwMode="auto">
          <a:xfrm>
            <a:off x="39158" y="6358468"/>
            <a:ext cx="8334375" cy="461665"/>
          </a:xfrm>
          <a:prstGeom prst="rect">
            <a:avLst/>
          </a:prstGeom>
          <a:noFill/>
          <a:ln w="9525">
            <a:noFill/>
            <a:miter lim="800000"/>
            <a:headEnd/>
            <a:tailEnd/>
          </a:ln>
        </p:spPr>
        <p:txBody>
          <a:bodyPr>
            <a:spAutoFit/>
          </a:bodyPr>
          <a:lstStyle/>
          <a:p>
            <a:r>
              <a:rPr lang="en-US" sz="1200" dirty="0" smtClean="0"/>
              <a:t>Source</a:t>
            </a:r>
            <a:r>
              <a:rPr lang="en-US" sz="1200" dirty="0"/>
              <a:t>: </a:t>
            </a:r>
            <a:r>
              <a:rPr lang="en-US" sz="1200" i="1" dirty="0" smtClean="0"/>
              <a:t>Income, Poverty, and Health Insurance Coverage in the United States: 2012</a:t>
            </a:r>
            <a:r>
              <a:rPr lang="en-US" sz="1200" dirty="0" smtClean="0"/>
              <a:t>. United States Census Bureau, Sept. 2013. </a:t>
            </a:r>
            <a:endParaRPr lang="en-US" sz="1200" dirty="0"/>
          </a:p>
        </p:txBody>
      </p:sp>
      <p:sp>
        <p:nvSpPr>
          <p:cNvPr id="2053" name="Rectangle 5"/>
          <p:cNvSpPr>
            <a:spLocks noGrp="1" noChangeArrowheads="1"/>
          </p:cNvSpPr>
          <p:nvPr>
            <p:ph type="title"/>
          </p:nvPr>
        </p:nvSpPr>
        <p:spPr>
          <a:xfrm>
            <a:off x="0" y="90488"/>
            <a:ext cx="9140825" cy="731837"/>
          </a:xfrm>
          <a:noFill/>
        </p:spPr>
        <p:txBody>
          <a:bodyPr anchor="t" anchorCtr="1"/>
          <a:lstStyle/>
          <a:p>
            <a:pPr eaLnBrk="1" hangingPunct="1"/>
            <a:r>
              <a:rPr lang="en-US" altLang="zh-CN" dirty="0" smtClean="0">
                <a:ea typeface="SimSun" pitchFamily="2" charset="-122"/>
              </a:rPr>
              <a:t>Exhibit 1. </a:t>
            </a:r>
            <a:r>
              <a:rPr lang="en-US" altLang="zh-CN" dirty="0" smtClean="0">
                <a:ea typeface="SimSun" pitchFamily="2" charset="-122"/>
              </a:rPr>
              <a:t>Forty Eight Million People Uninsured in 2012 </a:t>
            </a:r>
            <a:endParaRPr lang="en-US" dirty="0" smtClean="0">
              <a:solidFill>
                <a:srgbClr val="FF0000"/>
              </a:solidFill>
              <a:ea typeface="SimSun" pitchFamily="2" charset="-122"/>
            </a:endParaRPr>
          </a:p>
        </p:txBody>
      </p:sp>
      <p:graphicFrame>
        <p:nvGraphicFramePr>
          <p:cNvPr id="2" name="Chart 1"/>
          <p:cNvGraphicFramePr/>
          <p:nvPr>
            <p:extLst>
              <p:ext uri="{D42A27DB-BD31-4B8C-83A1-F6EECF244321}">
                <p14:modId xmlns:p14="http://schemas.microsoft.com/office/powerpoint/2010/main" val="1910455431"/>
              </p:ext>
            </p:extLst>
          </p:nvPr>
        </p:nvGraphicFramePr>
        <p:xfrm>
          <a:off x="152400" y="1295400"/>
          <a:ext cx="8686800" cy="4622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a:xfrm>
            <a:off x="0" y="90488"/>
            <a:ext cx="9144000" cy="731520"/>
          </a:xfrm>
          <a:noFill/>
        </p:spPr>
        <p:txBody>
          <a:bodyPr tIns="91440" anchor="t" anchorCtr="1"/>
          <a:lstStyle/>
          <a:p>
            <a:r>
              <a:rPr lang="en-US" dirty="0" smtClean="0">
                <a:ea typeface="ＭＳ Ｐゴシック" pitchFamily="34" charset="-128"/>
              </a:rPr>
              <a:t>Exhibit 2. Uninsured Rates Unchanged Across Age Groups, 2011–2012</a:t>
            </a:r>
            <a:endParaRPr lang="en-US" dirty="0" smtClean="0">
              <a:solidFill>
                <a:srgbClr val="FF0000"/>
              </a:solidFill>
              <a:ea typeface="ＭＳ Ｐゴシック" pitchFamily="34" charset="-128"/>
            </a:endParaRPr>
          </a:p>
        </p:txBody>
      </p:sp>
      <p:sp>
        <p:nvSpPr>
          <p:cNvPr id="1028" name="Text Box 4"/>
          <p:cNvSpPr txBox="1">
            <a:spLocks noChangeArrowheads="1"/>
          </p:cNvSpPr>
          <p:nvPr/>
        </p:nvSpPr>
        <p:spPr bwMode="auto">
          <a:xfrm>
            <a:off x="146050" y="1092201"/>
            <a:ext cx="5716630" cy="338554"/>
          </a:xfrm>
          <a:prstGeom prst="rect">
            <a:avLst/>
          </a:prstGeom>
          <a:noFill/>
          <a:ln w="9525">
            <a:noFill/>
            <a:miter lim="800000"/>
            <a:headEnd/>
            <a:tailEnd/>
          </a:ln>
        </p:spPr>
        <p:txBody>
          <a:bodyPr wrap="none">
            <a:spAutoFit/>
          </a:bodyPr>
          <a:lstStyle/>
          <a:p>
            <a:pPr eaLnBrk="0" hangingPunct="0">
              <a:spcBef>
                <a:spcPct val="50000"/>
              </a:spcBef>
            </a:pPr>
            <a:r>
              <a:rPr lang="en-US" sz="1600" b="1" dirty="0"/>
              <a:t>Percent of </a:t>
            </a:r>
            <a:r>
              <a:rPr lang="en-US" sz="1600" b="1" dirty="0" smtClean="0"/>
              <a:t>individuals who are uninsured, by age group</a:t>
            </a:r>
            <a:endParaRPr lang="en-US" sz="1600" b="1" dirty="0"/>
          </a:p>
        </p:txBody>
      </p:sp>
      <p:graphicFrame>
        <p:nvGraphicFramePr>
          <p:cNvPr id="2" name="Chart 1"/>
          <p:cNvGraphicFramePr/>
          <p:nvPr>
            <p:extLst>
              <p:ext uri="{D42A27DB-BD31-4B8C-83A1-F6EECF244321}">
                <p14:modId xmlns:p14="http://schemas.microsoft.com/office/powerpoint/2010/main" val="3547615710"/>
              </p:ext>
            </p:extLst>
          </p:nvPr>
        </p:nvGraphicFramePr>
        <p:xfrm>
          <a:off x="228600" y="1497428"/>
          <a:ext cx="8610600" cy="4750971"/>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Box 4"/>
          <p:cNvSpPr txBox="1">
            <a:spLocks noChangeArrowheads="1"/>
          </p:cNvSpPr>
          <p:nvPr/>
        </p:nvSpPr>
        <p:spPr bwMode="auto">
          <a:xfrm>
            <a:off x="42335" y="6172200"/>
            <a:ext cx="8334375" cy="646331"/>
          </a:xfrm>
          <a:prstGeom prst="rect">
            <a:avLst/>
          </a:prstGeom>
          <a:noFill/>
          <a:ln w="9525">
            <a:noFill/>
            <a:miter lim="800000"/>
            <a:headEnd/>
            <a:tailEnd/>
          </a:ln>
        </p:spPr>
        <p:txBody>
          <a:bodyPr>
            <a:spAutoFit/>
          </a:bodyPr>
          <a:lstStyle/>
          <a:p>
            <a:r>
              <a:rPr lang="en-US" sz="1200" dirty="0" smtClean="0"/>
              <a:t>Source</a:t>
            </a:r>
            <a:r>
              <a:rPr lang="en-US" sz="1200" dirty="0"/>
              <a:t>: </a:t>
            </a:r>
            <a:r>
              <a:rPr lang="en-US" sz="1200" i="1" dirty="0" smtClean="0"/>
              <a:t>Income, Poverty, and Health Insurance Coverage in the United States: 2012</a:t>
            </a:r>
            <a:r>
              <a:rPr lang="en-US" sz="1200" dirty="0" smtClean="0"/>
              <a:t>. United States Census Bureau, Sept. 2013; and </a:t>
            </a:r>
            <a:r>
              <a:rPr lang="en-US" sz="1200" i="1" dirty="0"/>
              <a:t>Income, Poverty, and Health Insurance Coverage in the United States: 2011</a:t>
            </a:r>
            <a:r>
              <a:rPr lang="en-US" sz="1200" dirty="0"/>
              <a:t>. United States Census Bureau, </a:t>
            </a:r>
            <a:r>
              <a:rPr lang="en-US" sz="1200" dirty="0" smtClean="0"/>
              <a:t>Sept. </a:t>
            </a:r>
            <a:r>
              <a:rPr lang="en-US" sz="1200" dirty="0"/>
              <a:t>2012.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152400" y="990600"/>
            <a:ext cx="8396288" cy="338554"/>
          </a:xfrm>
          <a:prstGeom prst="rect">
            <a:avLst/>
          </a:prstGeom>
          <a:noFill/>
          <a:ln w="9525">
            <a:noFill/>
            <a:miter lim="800000"/>
            <a:headEnd/>
            <a:tailEnd/>
          </a:ln>
        </p:spPr>
        <p:txBody>
          <a:bodyPr wrap="square">
            <a:spAutoFit/>
          </a:bodyPr>
          <a:lstStyle/>
          <a:p>
            <a:pPr>
              <a:spcBef>
                <a:spcPct val="50000"/>
              </a:spcBef>
            </a:pPr>
            <a:r>
              <a:rPr lang="en-US" sz="1600" b="1" dirty="0" smtClean="0"/>
              <a:t>Percent of population covered by employment-based insurance</a:t>
            </a:r>
            <a:endParaRPr lang="en-US" sz="1600" b="1" dirty="0"/>
          </a:p>
        </p:txBody>
      </p:sp>
      <p:sp>
        <p:nvSpPr>
          <p:cNvPr id="2053" name="Rectangle 5"/>
          <p:cNvSpPr>
            <a:spLocks noGrp="1" noChangeArrowheads="1"/>
          </p:cNvSpPr>
          <p:nvPr>
            <p:ph type="title"/>
          </p:nvPr>
        </p:nvSpPr>
        <p:spPr>
          <a:xfrm>
            <a:off x="0" y="90488"/>
            <a:ext cx="9140825" cy="731837"/>
          </a:xfrm>
          <a:noFill/>
        </p:spPr>
        <p:txBody>
          <a:bodyPr anchor="t" anchorCtr="1"/>
          <a:lstStyle/>
          <a:p>
            <a:pPr eaLnBrk="1" hangingPunct="1"/>
            <a:r>
              <a:rPr lang="en-US" altLang="zh-CN" dirty="0" smtClean="0">
                <a:ea typeface="SimSun" pitchFamily="2" charset="-122"/>
              </a:rPr>
              <a:t>Exhibit 3. The Decline in Percent of People with </a:t>
            </a:r>
            <a:br>
              <a:rPr lang="en-US" altLang="zh-CN" dirty="0" smtClean="0">
                <a:ea typeface="SimSun" pitchFamily="2" charset="-122"/>
              </a:rPr>
            </a:br>
            <a:r>
              <a:rPr lang="en-US" altLang="zh-CN" dirty="0" smtClean="0">
                <a:ea typeface="SimSun" pitchFamily="2" charset="-122"/>
              </a:rPr>
              <a:t>Employment-Based Insurance Has Slowed</a:t>
            </a:r>
            <a:endParaRPr lang="en-US" dirty="0" smtClean="0">
              <a:solidFill>
                <a:srgbClr val="FF0000"/>
              </a:solidFill>
              <a:ea typeface="SimSun" pitchFamily="2" charset="-122"/>
            </a:endParaRPr>
          </a:p>
        </p:txBody>
      </p:sp>
      <p:graphicFrame>
        <p:nvGraphicFramePr>
          <p:cNvPr id="2" name="Chart 1"/>
          <p:cNvGraphicFramePr/>
          <p:nvPr>
            <p:extLst>
              <p:ext uri="{D42A27DB-BD31-4B8C-83A1-F6EECF244321}">
                <p14:modId xmlns:p14="http://schemas.microsoft.com/office/powerpoint/2010/main" val="1861699461"/>
              </p:ext>
            </p:extLst>
          </p:nvPr>
        </p:nvGraphicFramePr>
        <p:xfrm>
          <a:off x="152400" y="1346461"/>
          <a:ext cx="8763000" cy="444474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4"/>
          <p:cNvSpPr txBox="1">
            <a:spLocks noChangeArrowheads="1"/>
          </p:cNvSpPr>
          <p:nvPr/>
        </p:nvSpPr>
        <p:spPr bwMode="auto">
          <a:xfrm>
            <a:off x="39158" y="6358468"/>
            <a:ext cx="8334375" cy="461665"/>
          </a:xfrm>
          <a:prstGeom prst="rect">
            <a:avLst/>
          </a:prstGeom>
          <a:noFill/>
          <a:ln w="9525">
            <a:noFill/>
            <a:miter lim="800000"/>
            <a:headEnd/>
            <a:tailEnd/>
          </a:ln>
        </p:spPr>
        <p:txBody>
          <a:bodyPr>
            <a:spAutoFit/>
          </a:bodyPr>
          <a:lstStyle/>
          <a:p>
            <a:r>
              <a:rPr lang="en-US" sz="1200" dirty="0" smtClean="0"/>
              <a:t>Source</a:t>
            </a:r>
            <a:r>
              <a:rPr lang="en-US" sz="1200" dirty="0"/>
              <a:t>: </a:t>
            </a:r>
            <a:r>
              <a:rPr lang="en-US" sz="1200" i="1" dirty="0" smtClean="0"/>
              <a:t>Income, Poverty, and Health Insurance Coverage in the United States: 2012</a:t>
            </a:r>
            <a:r>
              <a:rPr lang="en-US" sz="1200" dirty="0" smtClean="0"/>
              <a:t>. United States Census Bureau, Sept. 2013. </a:t>
            </a:r>
            <a:endParaRPr 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a:xfrm>
            <a:off x="0" y="90488"/>
            <a:ext cx="9144000" cy="731520"/>
          </a:xfrm>
          <a:noFill/>
        </p:spPr>
        <p:txBody>
          <a:bodyPr tIns="45720" anchor="t" anchorCtr="1"/>
          <a:lstStyle/>
          <a:p>
            <a:r>
              <a:rPr lang="en-US" dirty="0" smtClean="0">
                <a:ea typeface="ＭＳ Ｐゴシック" pitchFamily="34" charset="-128"/>
              </a:rPr>
              <a:t>Exhibit 4. Public Insurance Is an Important Source of Coverage Across the Age Spectrum</a:t>
            </a:r>
            <a:endParaRPr lang="en-US" dirty="0" smtClean="0">
              <a:solidFill>
                <a:srgbClr val="FF0000"/>
              </a:solidFill>
              <a:ea typeface="ＭＳ Ｐゴシック" pitchFamily="34" charset="-128"/>
            </a:endParaRPr>
          </a:p>
        </p:txBody>
      </p:sp>
      <p:sp>
        <p:nvSpPr>
          <p:cNvPr id="1028" name="Text Box 4"/>
          <p:cNvSpPr txBox="1">
            <a:spLocks noChangeArrowheads="1"/>
          </p:cNvSpPr>
          <p:nvPr/>
        </p:nvSpPr>
        <p:spPr bwMode="auto">
          <a:xfrm>
            <a:off x="146050" y="1143000"/>
            <a:ext cx="5878532" cy="338554"/>
          </a:xfrm>
          <a:prstGeom prst="rect">
            <a:avLst/>
          </a:prstGeom>
          <a:noFill/>
          <a:ln w="9525">
            <a:noFill/>
            <a:miter lim="800000"/>
            <a:headEnd/>
            <a:tailEnd/>
          </a:ln>
        </p:spPr>
        <p:txBody>
          <a:bodyPr wrap="none">
            <a:spAutoFit/>
          </a:bodyPr>
          <a:lstStyle/>
          <a:p>
            <a:pPr eaLnBrk="0" hangingPunct="0">
              <a:spcBef>
                <a:spcPct val="50000"/>
              </a:spcBef>
            </a:pPr>
            <a:r>
              <a:rPr lang="en-US" sz="1600" b="1" dirty="0"/>
              <a:t>Percent of </a:t>
            </a:r>
            <a:r>
              <a:rPr lang="en-US" sz="1600" b="1" dirty="0" smtClean="0"/>
              <a:t>individuals with public insurance, by age group</a:t>
            </a:r>
            <a:endParaRPr lang="en-US" sz="1600" b="1" dirty="0"/>
          </a:p>
        </p:txBody>
      </p:sp>
      <p:graphicFrame>
        <p:nvGraphicFramePr>
          <p:cNvPr id="35" name="Chart 34"/>
          <p:cNvGraphicFramePr/>
          <p:nvPr>
            <p:extLst>
              <p:ext uri="{D42A27DB-BD31-4B8C-83A1-F6EECF244321}">
                <p14:modId xmlns:p14="http://schemas.microsoft.com/office/powerpoint/2010/main" val="1167365452"/>
              </p:ext>
            </p:extLst>
          </p:nvPr>
        </p:nvGraphicFramePr>
        <p:xfrm>
          <a:off x="228600" y="1573629"/>
          <a:ext cx="8610600" cy="4369971"/>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Box 4"/>
          <p:cNvSpPr txBox="1">
            <a:spLocks noChangeArrowheads="1"/>
          </p:cNvSpPr>
          <p:nvPr/>
        </p:nvSpPr>
        <p:spPr bwMode="auto">
          <a:xfrm>
            <a:off x="39158" y="6358468"/>
            <a:ext cx="8334375" cy="461665"/>
          </a:xfrm>
          <a:prstGeom prst="rect">
            <a:avLst/>
          </a:prstGeom>
          <a:noFill/>
          <a:ln w="9525">
            <a:noFill/>
            <a:miter lim="800000"/>
            <a:headEnd/>
            <a:tailEnd/>
          </a:ln>
        </p:spPr>
        <p:txBody>
          <a:bodyPr>
            <a:spAutoFit/>
          </a:bodyPr>
          <a:lstStyle/>
          <a:p>
            <a:r>
              <a:rPr lang="en-US" sz="1200" dirty="0" smtClean="0"/>
              <a:t>Source</a:t>
            </a:r>
            <a:r>
              <a:rPr lang="en-US" sz="1200" dirty="0"/>
              <a:t>: </a:t>
            </a:r>
            <a:r>
              <a:rPr lang="en-US" sz="1200" i="1" dirty="0" smtClean="0"/>
              <a:t>Income, Poverty, and Health Insurance Coverage in the United States: 2012</a:t>
            </a:r>
            <a:r>
              <a:rPr lang="en-US" sz="1200" dirty="0" smtClean="0"/>
              <a:t>. United States Census Bureau, Sept. 2013. </a:t>
            </a:r>
            <a:endParaRPr lang="en-US" sz="1200" dirty="0"/>
          </a:p>
        </p:txBody>
      </p:sp>
    </p:spTree>
    <p:extLst>
      <p:ext uri="{BB962C8B-B14F-4D97-AF65-F5344CB8AC3E}">
        <p14:creationId xmlns:p14="http://schemas.microsoft.com/office/powerpoint/2010/main" val="7988536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Freeform 2"/>
          <p:cNvSpPr>
            <a:spLocks/>
          </p:cNvSpPr>
          <p:nvPr/>
        </p:nvSpPr>
        <p:spPr bwMode="auto">
          <a:xfrm>
            <a:off x="1281113" y="2227263"/>
            <a:ext cx="1309687" cy="1757891"/>
          </a:xfrm>
          <a:custGeom>
            <a:avLst/>
            <a:gdLst>
              <a:gd name="T0" fmla="*/ 2147483647 w 468"/>
              <a:gd name="T1" fmla="*/ 0 h 723"/>
              <a:gd name="T2" fmla="*/ 2147483647 w 468"/>
              <a:gd name="T3" fmla="*/ 2147483647 h 723"/>
              <a:gd name="T4" fmla="*/ 2147483647 w 468"/>
              <a:gd name="T5" fmla="*/ 2147483647 h 723"/>
              <a:gd name="T6" fmla="*/ 2147483647 w 468"/>
              <a:gd name="T7" fmla="*/ 2147483647 h 723"/>
              <a:gd name="T8" fmla="*/ 2147483647 w 468"/>
              <a:gd name="T9" fmla="*/ 2147483647 h 723"/>
              <a:gd name="T10" fmla="*/ 2147483647 w 468"/>
              <a:gd name="T11" fmla="*/ 2147483647 h 723"/>
              <a:gd name="T12" fmla="*/ 2147483647 w 468"/>
              <a:gd name="T13" fmla="*/ 2147483647 h 723"/>
              <a:gd name="T14" fmla="*/ 2147483647 w 468"/>
              <a:gd name="T15" fmla="*/ 2147483647 h 723"/>
              <a:gd name="T16" fmla="*/ 2147483647 w 468"/>
              <a:gd name="T17" fmla="*/ 2147483647 h 723"/>
              <a:gd name="T18" fmla="*/ 2147483647 w 468"/>
              <a:gd name="T19" fmla="*/ 2147483647 h 723"/>
              <a:gd name="T20" fmla="*/ 2147483647 w 468"/>
              <a:gd name="T21" fmla="*/ 2147483647 h 723"/>
              <a:gd name="T22" fmla="*/ 2147483647 w 468"/>
              <a:gd name="T23" fmla="*/ 2147483647 h 723"/>
              <a:gd name="T24" fmla="*/ 2147483647 w 468"/>
              <a:gd name="T25" fmla="*/ 2147483647 h 723"/>
              <a:gd name="T26" fmla="*/ 2147483647 w 468"/>
              <a:gd name="T27" fmla="*/ 2147483647 h 723"/>
              <a:gd name="T28" fmla="*/ 2147483647 w 468"/>
              <a:gd name="T29" fmla="*/ 2147483647 h 723"/>
              <a:gd name="T30" fmla="*/ 2147483647 w 468"/>
              <a:gd name="T31" fmla="*/ 2147483647 h 723"/>
              <a:gd name="T32" fmla="*/ 2147483647 w 468"/>
              <a:gd name="T33" fmla="*/ 2147483647 h 723"/>
              <a:gd name="T34" fmla="*/ 2147483647 w 468"/>
              <a:gd name="T35" fmla="*/ 2147483647 h 723"/>
              <a:gd name="T36" fmla="*/ 2147483647 w 468"/>
              <a:gd name="T37" fmla="*/ 2147483647 h 723"/>
              <a:gd name="T38" fmla="*/ 2147483647 w 468"/>
              <a:gd name="T39" fmla="*/ 2147483647 h 723"/>
              <a:gd name="T40" fmla="*/ 2147483647 w 468"/>
              <a:gd name="T41" fmla="*/ 2147483647 h 723"/>
              <a:gd name="T42" fmla="*/ 2147483647 w 468"/>
              <a:gd name="T43" fmla="*/ 2147483647 h 723"/>
              <a:gd name="T44" fmla="*/ 2147483647 w 468"/>
              <a:gd name="T45" fmla="*/ 2147483647 h 723"/>
              <a:gd name="T46" fmla="*/ 2147483647 w 468"/>
              <a:gd name="T47" fmla="*/ 2147483647 h 723"/>
              <a:gd name="T48" fmla="*/ 2147483647 w 468"/>
              <a:gd name="T49" fmla="*/ 2147483647 h 723"/>
              <a:gd name="T50" fmla="*/ 2147483647 w 468"/>
              <a:gd name="T51" fmla="*/ 2147483647 h 723"/>
              <a:gd name="T52" fmla="*/ 2147483647 w 468"/>
              <a:gd name="T53" fmla="*/ 2147483647 h 723"/>
              <a:gd name="T54" fmla="*/ 2147483647 w 468"/>
              <a:gd name="T55" fmla="*/ 2147483647 h 723"/>
              <a:gd name="T56" fmla="*/ 2147483647 w 468"/>
              <a:gd name="T57" fmla="*/ 2147483647 h 723"/>
              <a:gd name="T58" fmla="*/ 2147483647 w 468"/>
              <a:gd name="T59" fmla="*/ 2147483647 h 723"/>
              <a:gd name="T60" fmla="*/ 2147483647 w 468"/>
              <a:gd name="T61" fmla="*/ 2147483647 h 723"/>
              <a:gd name="T62" fmla="*/ 2147483647 w 468"/>
              <a:gd name="T63" fmla="*/ 2147483647 h 723"/>
              <a:gd name="T64" fmla="*/ 2147483647 w 468"/>
              <a:gd name="T65" fmla="*/ 2147483647 h 723"/>
              <a:gd name="T66" fmla="*/ 2147483647 w 468"/>
              <a:gd name="T67" fmla="*/ 2147483647 h 723"/>
              <a:gd name="T68" fmla="*/ 2147483647 w 468"/>
              <a:gd name="T69" fmla="*/ 2147483647 h 723"/>
              <a:gd name="T70" fmla="*/ 2147483647 w 468"/>
              <a:gd name="T71" fmla="*/ 2147483647 h 723"/>
              <a:gd name="T72" fmla="*/ 2147483647 w 468"/>
              <a:gd name="T73" fmla="*/ 2147483647 h 723"/>
              <a:gd name="T74" fmla="*/ 2147483647 w 468"/>
              <a:gd name="T75" fmla="*/ 2147483647 h 723"/>
              <a:gd name="T76" fmla="*/ 2147483647 w 468"/>
              <a:gd name="T77" fmla="*/ 2147483647 h 723"/>
              <a:gd name="T78" fmla="*/ 2147483647 w 468"/>
              <a:gd name="T79" fmla="*/ 2147483647 h 723"/>
              <a:gd name="T80" fmla="*/ 2147483647 w 468"/>
              <a:gd name="T81" fmla="*/ 2147483647 h 723"/>
              <a:gd name="T82" fmla="*/ 2147483647 w 468"/>
              <a:gd name="T83" fmla="*/ 2147483647 h 723"/>
              <a:gd name="T84" fmla="*/ 2147483647 w 468"/>
              <a:gd name="T85" fmla="*/ 2147483647 h 723"/>
              <a:gd name="T86" fmla="*/ 0 w 468"/>
              <a:gd name="T87" fmla="*/ 2147483647 h 723"/>
              <a:gd name="T88" fmla="*/ 2147483647 w 468"/>
              <a:gd name="T89" fmla="*/ 2147483647 h 723"/>
              <a:gd name="T90" fmla="*/ 2147483647 w 468"/>
              <a:gd name="T91" fmla="*/ 2147483647 h 723"/>
              <a:gd name="T92" fmla="*/ 2147483647 w 468"/>
              <a:gd name="T93" fmla="*/ 2147483647 h 723"/>
              <a:gd name="T94" fmla="*/ 2147483647 w 468"/>
              <a:gd name="T95" fmla="*/ 0 h 72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68"/>
              <a:gd name="T145" fmla="*/ 0 h 723"/>
              <a:gd name="T146" fmla="*/ 468 w 468"/>
              <a:gd name="T147" fmla="*/ 723 h 72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68" h="723">
                <a:moveTo>
                  <a:pt x="36" y="0"/>
                </a:moveTo>
                <a:lnTo>
                  <a:pt x="251" y="43"/>
                </a:lnTo>
                <a:lnTo>
                  <a:pt x="204" y="256"/>
                </a:lnTo>
                <a:lnTo>
                  <a:pt x="446" y="580"/>
                </a:lnTo>
                <a:lnTo>
                  <a:pt x="468" y="621"/>
                </a:lnTo>
                <a:lnTo>
                  <a:pt x="445" y="641"/>
                </a:lnTo>
                <a:lnTo>
                  <a:pt x="430" y="677"/>
                </a:lnTo>
                <a:lnTo>
                  <a:pt x="416" y="698"/>
                </a:lnTo>
                <a:lnTo>
                  <a:pt x="431" y="717"/>
                </a:lnTo>
                <a:lnTo>
                  <a:pt x="406" y="723"/>
                </a:lnTo>
                <a:lnTo>
                  <a:pt x="264" y="718"/>
                </a:lnTo>
                <a:lnTo>
                  <a:pt x="255" y="676"/>
                </a:lnTo>
                <a:lnTo>
                  <a:pt x="230" y="645"/>
                </a:lnTo>
                <a:lnTo>
                  <a:pt x="212" y="634"/>
                </a:lnTo>
                <a:lnTo>
                  <a:pt x="207" y="612"/>
                </a:lnTo>
                <a:lnTo>
                  <a:pt x="192" y="600"/>
                </a:lnTo>
                <a:lnTo>
                  <a:pt x="177" y="585"/>
                </a:lnTo>
                <a:lnTo>
                  <a:pt x="172" y="568"/>
                </a:lnTo>
                <a:lnTo>
                  <a:pt x="158" y="557"/>
                </a:lnTo>
                <a:lnTo>
                  <a:pt x="136" y="563"/>
                </a:lnTo>
                <a:lnTo>
                  <a:pt x="111" y="554"/>
                </a:lnTo>
                <a:lnTo>
                  <a:pt x="111" y="545"/>
                </a:lnTo>
                <a:lnTo>
                  <a:pt x="110" y="525"/>
                </a:lnTo>
                <a:lnTo>
                  <a:pt x="100" y="503"/>
                </a:lnTo>
                <a:lnTo>
                  <a:pt x="99" y="485"/>
                </a:lnTo>
                <a:lnTo>
                  <a:pt x="88" y="469"/>
                </a:lnTo>
                <a:lnTo>
                  <a:pt x="91" y="454"/>
                </a:lnTo>
                <a:lnTo>
                  <a:pt x="60" y="417"/>
                </a:lnTo>
                <a:lnTo>
                  <a:pt x="60" y="396"/>
                </a:lnTo>
                <a:lnTo>
                  <a:pt x="76" y="388"/>
                </a:lnTo>
                <a:lnTo>
                  <a:pt x="76" y="375"/>
                </a:lnTo>
                <a:lnTo>
                  <a:pt x="60" y="371"/>
                </a:lnTo>
                <a:lnTo>
                  <a:pt x="53" y="351"/>
                </a:lnTo>
                <a:lnTo>
                  <a:pt x="45" y="316"/>
                </a:lnTo>
                <a:lnTo>
                  <a:pt x="68" y="335"/>
                </a:lnTo>
                <a:lnTo>
                  <a:pt x="59" y="310"/>
                </a:lnTo>
                <a:lnTo>
                  <a:pt x="76" y="310"/>
                </a:lnTo>
                <a:lnTo>
                  <a:pt x="76" y="292"/>
                </a:lnTo>
                <a:lnTo>
                  <a:pt x="59" y="280"/>
                </a:lnTo>
                <a:lnTo>
                  <a:pt x="51" y="297"/>
                </a:lnTo>
                <a:lnTo>
                  <a:pt x="36" y="291"/>
                </a:lnTo>
                <a:lnTo>
                  <a:pt x="6" y="210"/>
                </a:lnTo>
                <a:lnTo>
                  <a:pt x="14" y="152"/>
                </a:lnTo>
                <a:lnTo>
                  <a:pt x="0" y="119"/>
                </a:lnTo>
                <a:lnTo>
                  <a:pt x="7" y="94"/>
                </a:lnTo>
                <a:lnTo>
                  <a:pt x="22" y="89"/>
                </a:lnTo>
                <a:lnTo>
                  <a:pt x="36" y="49"/>
                </a:lnTo>
                <a:lnTo>
                  <a:pt x="36" y="0"/>
                </a:lnTo>
                <a:close/>
              </a:path>
            </a:pathLst>
          </a:custGeom>
          <a:solidFill>
            <a:schemeClr val="accent6">
              <a:lumMod val="60000"/>
              <a:lumOff val="4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39" name="Freeform 3"/>
          <p:cNvSpPr>
            <a:spLocks/>
          </p:cNvSpPr>
          <p:nvPr/>
        </p:nvSpPr>
        <p:spPr bwMode="auto">
          <a:xfrm>
            <a:off x="1371600" y="1577975"/>
            <a:ext cx="1143000" cy="838200"/>
          </a:xfrm>
          <a:custGeom>
            <a:avLst/>
            <a:gdLst>
              <a:gd name="T0" fmla="*/ 2147483647 w 444"/>
              <a:gd name="T1" fmla="*/ 0 h 339"/>
              <a:gd name="T2" fmla="*/ 2147483647 w 444"/>
              <a:gd name="T3" fmla="*/ 2147483647 h 339"/>
              <a:gd name="T4" fmla="*/ 2147483647 w 444"/>
              <a:gd name="T5" fmla="*/ 2147483647 h 339"/>
              <a:gd name="T6" fmla="*/ 2147483647 w 444"/>
              <a:gd name="T7" fmla="*/ 2147483647 h 339"/>
              <a:gd name="T8" fmla="*/ 2147483647 w 444"/>
              <a:gd name="T9" fmla="*/ 2147483647 h 339"/>
              <a:gd name="T10" fmla="*/ 2147483647 w 444"/>
              <a:gd name="T11" fmla="*/ 2147483647 h 339"/>
              <a:gd name="T12" fmla="*/ 2147483647 w 444"/>
              <a:gd name="T13" fmla="*/ 2147483647 h 339"/>
              <a:gd name="T14" fmla="*/ 2147483647 w 444"/>
              <a:gd name="T15" fmla="*/ 2147483647 h 339"/>
              <a:gd name="T16" fmla="*/ 2147483647 w 444"/>
              <a:gd name="T17" fmla="*/ 2147483647 h 339"/>
              <a:gd name="T18" fmla="*/ 0 w 444"/>
              <a:gd name="T19" fmla="*/ 2147483647 h 339"/>
              <a:gd name="T20" fmla="*/ 0 w 444"/>
              <a:gd name="T21" fmla="*/ 2147483647 h 339"/>
              <a:gd name="T22" fmla="*/ 2147483647 w 444"/>
              <a:gd name="T23" fmla="*/ 2147483647 h 339"/>
              <a:gd name="T24" fmla="*/ 2147483647 w 444"/>
              <a:gd name="T25" fmla="*/ 2147483647 h 339"/>
              <a:gd name="T26" fmla="*/ 2147483647 w 444"/>
              <a:gd name="T27" fmla="*/ 2147483647 h 339"/>
              <a:gd name="T28" fmla="*/ 2147483647 w 444"/>
              <a:gd name="T29" fmla="*/ 2147483647 h 339"/>
              <a:gd name="T30" fmla="*/ 2147483647 w 444"/>
              <a:gd name="T31" fmla="*/ 2147483647 h 339"/>
              <a:gd name="T32" fmla="*/ 2147483647 w 444"/>
              <a:gd name="T33" fmla="*/ 2147483647 h 339"/>
              <a:gd name="T34" fmla="*/ 2147483647 w 444"/>
              <a:gd name="T35" fmla="*/ 2147483647 h 339"/>
              <a:gd name="T36" fmla="*/ 2147483647 w 444"/>
              <a:gd name="T37" fmla="*/ 2147483647 h 339"/>
              <a:gd name="T38" fmla="*/ 2147483647 w 444"/>
              <a:gd name="T39" fmla="*/ 2147483647 h 339"/>
              <a:gd name="T40" fmla="*/ 2147483647 w 444"/>
              <a:gd name="T41" fmla="*/ 2147483647 h 339"/>
              <a:gd name="T42" fmla="*/ 2147483647 w 444"/>
              <a:gd name="T43" fmla="*/ 2147483647 h 339"/>
              <a:gd name="T44" fmla="*/ 2147483647 w 444"/>
              <a:gd name="T45" fmla="*/ 2147483647 h 339"/>
              <a:gd name="T46" fmla="*/ 2147483647 w 444"/>
              <a:gd name="T47" fmla="*/ 2147483647 h 339"/>
              <a:gd name="T48" fmla="*/ 2147483647 w 444"/>
              <a:gd name="T49" fmla="*/ 2147483647 h 339"/>
              <a:gd name="T50" fmla="*/ 2147483647 w 444"/>
              <a:gd name="T51" fmla="*/ 2147483647 h 339"/>
              <a:gd name="T52" fmla="*/ 2147483647 w 444"/>
              <a:gd name="T53" fmla="*/ 0 h 33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44"/>
              <a:gd name="T82" fmla="*/ 0 h 339"/>
              <a:gd name="T83" fmla="*/ 444 w 444"/>
              <a:gd name="T84" fmla="*/ 339 h 33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44" h="339">
                <a:moveTo>
                  <a:pt x="97" y="0"/>
                </a:moveTo>
                <a:lnTo>
                  <a:pt x="84" y="7"/>
                </a:lnTo>
                <a:lnTo>
                  <a:pt x="76" y="37"/>
                </a:lnTo>
                <a:lnTo>
                  <a:pt x="68" y="62"/>
                </a:lnTo>
                <a:lnTo>
                  <a:pt x="62" y="82"/>
                </a:lnTo>
                <a:lnTo>
                  <a:pt x="54" y="104"/>
                </a:lnTo>
                <a:lnTo>
                  <a:pt x="45" y="126"/>
                </a:lnTo>
                <a:lnTo>
                  <a:pt x="33" y="150"/>
                </a:lnTo>
                <a:lnTo>
                  <a:pt x="17" y="178"/>
                </a:lnTo>
                <a:lnTo>
                  <a:pt x="0" y="205"/>
                </a:lnTo>
                <a:lnTo>
                  <a:pt x="0" y="264"/>
                </a:lnTo>
                <a:lnTo>
                  <a:pt x="249" y="315"/>
                </a:lnTo>
                <a:lnTo>
                  <a:pt x="364" y="339"/>
                </a:lnTo>
                <a:lnTo>
                  <a:pt x="388" y="221"/>
                </a:lnTo>
                <a:lnTo>
                  <a:pt x="403" y="211"/>
                </a:lnTo>
                <a:lnTo>
                  <a:pt x="389" y="185"/>
                </a:lnTo>
                <a:lnTo>
                  <a:pt x="396" y="158"/>
                </a:lnTo>
                <a:lnTo>
                  <a:pt x="444" y="113"/>
                </a:lnTo>
                <a:lnTo>
                  <a:pt x="411" y="72"/>
                </a:lnTo>
                <a:lnTo>
                  <a:pt x="273" y="43"/>
                </a:lnTo>
                <a:lnTo>
                  <a:pt x="254" y="55"/>
                </a:lnTo>
                <a:lnTo>
                  <a:pt x="229" y="35"/>
                </a:lnTo>
                <a:lnTo>
                  <a:pt x="207" y="56"/>
                </a:lnTo>
                <a:lnTo>
                  <a:pt x="186" y="35"/>
                </a:lnTo>
                <a:lnTo>
                  <a:pt x="131" y="36"/>
                </a:lnTo>
                <a:lnTo>
                  <a:pt x="138" y="3"/>
                </a:lnTo>
                <a:lnTo>
                  <a:pt x="97" y="0"/>
                </a:lnTo>
                <a:close/>
              </a:path>
            </a:pathLst>
          </a:custGeom>
          <a:solidFill>
            <a:schemeClr val="accent6">
              <a:lumMod val="20000"/>
              <a:lumOff val="8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40" name="Freeform 4"/>
          <p:cNvSpPr>
            <a:spLocks/>
          </p:cNvSpPr>
          <p:nvPr/>
        </p:nvSpPr>
        <p:spPr bwMode="auto">
          <a:xfrm>
            <a:off x="3565525" y="3465513"/>
            <a:ext cx="1981200" cy="1716087"/>
          </a:xfrm>
          <a:custGeom>
            <a:avLst/>
            <a:gdLst>
              <a:gd name="T0" fmla="*/ 2147483647 w 773"/>
              <a:gd name="T1" fmla="*/ 0 h 716"/>
              <a:gd name="T2" fmla="*/ 2147483647 w 773"/>
              <a:gd name="T3" fmla="*/ 2147483647 h 716"/>
              <a:gd name="T4" fmla="*/ 2147483647 w 773"/>
              <a:gd name="T5" fmla="*/ 2147483647 h 716"/>
              <a:gd name="T6" fmla="*/ 2147483647 w 773"/>
              <a:gd name="T7" fmla="*/ 2147483647 h 716"/>
              <a:gd name="T8" fmla="*/ 2147483647 w 773"/>
              <a:gd name="T9" fmla="*/ 2147483647 h 716"/>
              <a:gd name="T10" fmla="*/ 2147483647 w 773"/>
              <a:gd name="T11" fmla="*/ 2147483647 h 716"/>
              <a:gd name="T12" fmla="*/ 2147483647 w 773"/>
              <a:gd name="T13" fmla="*/ 2147483647 h 716"/>
              <a:gd name="T14" fmla="*/ 2147483647 w 773"/>
              <a:gd name="T15" fmla="*/ 2147483647 h 716"/>
              <a:gd name="T16" fmla="*/ 2147483647 w 773"/>
              <a:gd name="T17" fmla="*/ 2147483647 h 716"/>
              <a:gd name="T18" fmla="*/ 2147483647 w 773"/>
              <a:gd name="T19" fmla="*/ 2147483647 h 716"/>
              <a:gd name="T20" fmla="*/ 2147483647 w 773"/>
              <a:gd name="T21" fmla="*/ 2147483647 h 716"/>
              <a:gd name="T22" fmla="*/ 2147483647 w 773"/>
              <a:gd name="T23" fmla="*/ 2147483647 h 716"/>
              <a:gd name="T24" fmla="*/ 2147483647 w 773"/>
              <a:gd name="T25" fmla="*/ 2147483647 h 716"/>
              <a:gd name="T26" fmla="*/ 2147483647 w 773"/>
              <a:gd name="T27" fmla="*/ 2147483647 h 716"/>
              <a:gd name="T28" fmla="*/ 2147483647 w 773"/>
              <a:gd name="T29" fmla="*/ 2147483647 h 716"/>
              <a:gd name="T30" fmla="*/ 2147483647 w 773"/>
              <a:gd name="T31" fmla="*/ 2147483647 h 716"/>
              <a:gd name="T32" fmla="*/ 2147483647 w 773"/>
              <a:gd name="T33" fmla="*/ 2147483647 h 716"/>
              <a:gd name="T34" fmla="*/ 2147483647 w 773"/>
              <a:gd name="T35" fmla="*/ 2147483647 h 716"/>
              <a:gd name="T36" fmla="*/ 2147483647 w 773"/>
              <a:gd name="T37" fmla="*/ 2147483647 h 716"/>
              <a:gd name="T38" fmla="*/ 2147483647 w 773"/>
              <a:gd name="T39" fmla="*/ 2147483647 h 716"/>
              <a:gd name="T40" fmla="*/ 2147483647 w 773"/>
              <a:gd name="T41" fmla="*/ 2147483647 h 716"/>
              <a:gd name="T42" fmla="*/ 2147483647 w 773"/>
              <a:gd name="T43" fmla="*/ 2147483647 h 716"/>
              <a:gd name="T44" fmla="*/ 2147483647 w 773"/>
              <a:gd name="T45" fmla="*/ 2147483647 h 716"/>
              <a:gd name="T46" fmla="*/ 2147483647 w 773"/>
              <a:gd name="T47" fmla="*/ 2147483647 h 716"/>
              <a:gd name="T48" fmla="*/ 2147483647 w 773"/>
              <a:gd name="T49" fmla="*/ 2147483647 h 716"/>
              <a:gd name="T50" fmla="*/ 2147483647 w 773"/>
              <a:gd name="T51" fmla="*/ 2147483647 h 716"/>
              <a:gd name="T52" fmla="*/ 2147483647 w 773"/>
              <a:gd name="T53" fmla="*/ 2147483647 h 716"/>
              <a:gd name="T54" fmla="*/ 2147483647 w 773"/>
              <a:gd name="T55" fmla="*/ 2147483647 h 716"/>
              <a:gd name="T56" fmla="*/ 2147483647 w 773"/>
              <a:gd name="T57" fmla="*/ 2147483647 h 716"/>
              <a:gd name="T58" fmla="*/ 2147483647 w 773"/>
              <a:gd name="T59" fmla="*/ 2147483647 h 716"/>
              <a:gd name="T60" fmla="*/ 2147483647 w 773"/>
              <a:gd name="T61" fmla="*/ 2147483647 h 716"/>
              <a:gd name="T62" fmla="*/ 2147483647 w 773"/>
              <a:gd name="T63" fmla="*/ 2147483647 h 716"/>
              <a:gd name="T64" fmla="*/ 2147483647 w 773"/>
              <a:gd name="T65" fmla="*/ 2147483647 h 716"/>
              <a:gd name="T66" fmla="*/ 2147483647 w 773"/>
              <a:gd name="T67" fmla="*/ 2147483647 h 716"/>
              <a:gd name="T68" fmla="*/ 2147483647 w 773"/>
              <a:gd name="T69" fmla="*/ 2147483647 h 716"/>
              <a:gd name="T70" fmla="*/ 2147483647 w 773"/>
              <a:gd name="T71" fmla="*/ 2147483647 h 716"/>
              <a:gd name="T72" fmla="*/ 2147483647 w 773"/>
              <a:gd name="T73" fmla="*/ 2147483647 h 716"/>
              <a:gd name="T74" fmla="*/ 2147483647 w 773"/>
              <a:gd name="T75" fmla="*/ 2147483647 h 716"/>
              <a:gd name="T76" fmla="*/ 2147483647 w 773"/>
              <a:gd name="T77" fmla="*/ 2147483647 h 716"/>
              <a:gd name="T78" fmla="*/ 2147483647 w 773"/>
              <a:gd name="T79" fmla="*/ 2147483647 h 716"/>
              <a:gd name="T80" fmla="*/ 2147483647 w 773"/>
              <a:gd name="T81" fmla="*/ 2147483647 h 716"/>
              <a:gd name="T82" fmla="*/ 2147483647 w 773"/>
              <a:gd name="T83" fmla="*/ 2147483647 h 716"/>
              <a:gd name="T84" fmla="*/ 2147483647 w 773"/>
              <a:gd name="T85" fmla="*/ 2147483647 h 716"/>
              <a:gd name="T86" fmla="*/ 2147483647 w 773"/>
              <a:gd name="T87" fmla="*/ 2147483647 h 716"/>
              <a:gd name="T88" fmla="*/ 2147483647 w 773"/>
              <a:gd name="T89" fmla="*/ 2147483647 h 716"/>
              <a:gd name="T90" fmla="*/ 2147483647 w 773"/>
              <a:gd name="T91" fmla="*/ 2147483647 h 716"/>
              <a:gd name="T92" fmla="*/ 0 w 773"/>
              <a:gd name="T93" fmla="*/ 2147483647 h 716"/>
              <a:gd name="T94" fmla="*/ 0 w 773"/>
              <a:gd name="T95" fmla="*/ 2147483647 h 716"/>
              <a:gd name="T96" fmla="*/ 2147483647 w 773"/>
              <a:gd name="T97" fmla="*/ 2147483647 h 716"/>
              <a:gd name="T98" fmla="*/ 2147483647 w 773"/>
              <a:gd name="T99" fmla="*/ 2147483647 h 716"/>
              <a:gd name="T100" fmla="*/ 2147483647 w 773"/>
              <a:gd name="T101" fmla="*/ 0 h 71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773"/>
              <a:gd name="T154" fmla="*/ 0 h 716"/>
              <a:gd name="T155" fmla="*/ 773 w 773"/>
              <a:gd name="T156" fmla="*/ 716 h 71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773" h="716">
                <a:moveTo>
                  <a:pt x="224" y="0"/>
                </a:moveTo>
                <a:lnTo>
                  <a:pt x="395" y="6"/>
                </a:lnTo>
                <a:lnTo>
                  <a:pt x="395" y="136"/>
                </a:lnTo>
                <a:lnTo>
                  <a:pt x="482" y="172"/>
                </a:lnTo>
                <a:lnTo>
                  <a:pt x="506" y="160"/>
                </a:lnTo>
                <a:lnTo>
                  <a:pt x="563" y="188"/>
                </a:lnTo>
                <a:lnTo>
                  <a:pt x="597" y="186"/>
                </a:lnTo>
                <a:lnTo>
                  <a:pt x="663" y="158"/>
                </a:lnTo>
                <a:lnTo>
                  <a:pt x="701" y="185"/>
                </a:lnTo>
                <a:lnTo>
                  <a:pt x="734" y="192"/>
                </a:lnTo>
                <a:lnTo>
                  <a:pt x="734" y="298"/>
                </a:lnTo>
                <a:lnTo>
                  <a:pt x="773" y="364"/>
                </a:lnTo>
                <a:lnTo>
                  <a:pt x="764" y="454"/>
                </a:lnTo>
                <a:lnTo>
                  <a:pt x="722" y="490"/>
                </a:lnTo>
                <a:lnTo>
                  <a:pt x="713" y="457"/>
                </a:lnTo>
                <a:lnTo>
                  <a:pt x="701" y="472"/>
                </a:lnTo>
                <a:lnTo>
                  <a:pt x="710" y="493"/>
                </a:lnTo>
                <a:lnTo>
                  <a:pt x="635" y="547"/>
                </a:lnTo>
                <a:lnTo>
                  <a:pt x="617" y="550"/>
                </a:lnTo>
                <a:lnTo>
                  <a:pt x="578" y="577"/>
                </a:lnTo>
                <a:lnTo>
                  <a:pt x="578" y="592"/>
                </a:lnTo>
                <a:lnTo>
                  <a:pt x="566" y="595"/>
                </a:lnTo>
                <a:lnTo>
                  <a:pt x="575" y="613"/>
                </a:lnTo>
                <a:lnTo>
                  <a:pt x="554" y="640"/>
                </a:lnTo>
                <a:lnTo>
                  <a:pt x="566" y="679"/>
                </a:lnTo>
                <a:lnTo>
                  <a:pt x="578" y="692"/>
                </a:lnTo>
                <a:lnTo>
                  <a:pt x="575" y="716"/>
                </a:lnTo>
                <a:lnTo>
                  <a:pt x="545" y="716"/>
                </a:lnTo>
                <a:lnTo>
                  <a:pt x="518" y="704"/>
                </a:lnTo>
                <a:lnTo>
                  <a:pt x="500" y="707"/>
                </a:lnTo>
                <a:lnTo>
                  <a:pt x="440" y="686"/>
                </a:lnTo>
                <a:lnTo>
                  <a:pt x="413" y="604"/>
                </a:lnTo>
                <a:lnTo>
                  <a:pt x="371" y="565"/>
                </a:lnTo>
                <a:lnTo>
                  <a:pt x="334" y="493"/>
                </a:lnTo>
                <a:lnTo>
                  <a:pt x="317" y="486"/>
                </a:lnTo>
                <a:lnTo>
                  <a:pt x="297" y="468"/>
                </a:lnTo>
                <a:lnTo>
                  <a:pt x="278" y="468"/>
                </a:lnTo>
                <a:lnTo>
                  <a:pt x="249" y="462"/>
                </a:lnTo>
                <a:lnTo>
                  <a:pt x="227" y="468"/>
                </a:lnTo>
                <a:lnTo>
                  <a:pt x="212" y="504"/>
                </a:lnTo>
                <a:lnTo>
                  <a:pt x="189" y="510"/>
                </a:lnTo>
                <a:lnTo>
                  <a:pt x="140" y="482"/>
                </a:lnTo>
                <a:lnTo>
                  <a:pt x="111" y="448"/>
                </a:lnTo>
                <a:lnTo>
                  <a:pt x="106" y="407"/>
                </a:lnTo>
                <a:lnTo>
                  <a:pt x="85" y="379"/>
                </a:lnTo>
                <a:lnTo>
                  <a:pt x="36" y="340"/>
                </a:lnTo>
                <a:lnTo>
                  <a:pt x="0" y="299"/>
                </a:lnTo>
                <a:lnTo>
                  <a:pt x="0" y="282"/>
                </a:lnTo>
                <a:lnTo>
                  <a:pt x="117" y="283"/>
                </a:lnTo>
                <a:lnTo>
                  <a:pt x="212" y="291"/>
                </a:lnTo>
                <a:lnTo>
                  <a:pt x="224" y="0"/>
                </a:lnTo>
                <a:close/>
              </a:path>
            </a:pathLst>
          </a:custGeom>
          <a:solidFill>
            <a:schemeClr val="accent6">
              <a:lumMod val="5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41" name="Freeform 5"/>
          <p:cNvSpPr>
            <a:spLocks/>
          </p:cNvSpPr>
          <p:nvPr/>
        </p:nvSpPr>
        <p:spPr bwMode="auto">
          <a:xfrm>
            <a:off x="7935913" y="1114425"/>
            <a:ext cx="522287" cy="768350"/>
          </a:xfrm>
          <a:custGeom>
            <a:avLst/>
            <a:gdLst>
              <a:gd name="T0" fmla="*/ 2147483647 w 210"/>
              <a:gd name="T1" fmla="*/ 2147483647 h 321"/>
              <a:gd name="T2" fmla="*/ 2147483647 w 210"/>
              <a:gd name="T3" fmla="*/ 2147483647 h 321"/>
              <a:gd name="T4" fmla="*/ 2147483647 w 210"/>
              <a:gd name="T5" fmla="*/ 2147483647 h 321"/>
              <a:gd name="T6" fmla="*/ 2147483647 w 210"/>
              <a:gd name="T7" fmla="*/ 2147483647 h 321"/>
              <a:gd name="T8" fmla="*/ 2147483647 w 210"/>
              <a:gd name="T9" fmla="*/ 2147483647 h 321"/>
              <a:gd name="T10" fmla="*/ 2147483647 w 210"/>
              <a:gd name="T11" fmla="*/ 2147483647 h 321"/>
              <a:gd name="T12" fmla="*/ 2147483647 w 210"/>
              <a:gd name="T13" fmla="*/ 2147483647 h 321"/>
              <a:gd name="T14" fmla="*/ 0 w 210"/>
              <a:gd name="T15" fmla="*/ 2147483647 h 321"/>
              <a:gd name="T16" fmla="*/ 2147483647 w 210"/>
              <a:gd name="T17" fmla="*/ 2147483647 h 321"/>
              <a:gd name="T18" fmla="*/ 2147483647 w 210"/>
              <a:gd name="T19" fmla="*/ 2147483647 h 321"/>
              <a:gd name="T20" fmla="*/ 2147483647 w 210"/>
              <a:gd name="T21" fmla="*/ 2147483647 h 321"/>
              <a:gd name="T22" fmla="*/ 2147483647 w 210"/>
              <a:gd name="T23" fmla="*/ 2147483647 h 321"/>
              <a:gd name="T24" fmla="*/ 2147483647 w 210"/>
              <a:gd name="T25" fmla="*/ 2147483647 h 321"/>
              <a:gd name="T26" fmla="*/ 2147483647 w 210"/>
              <a:gd name="T27" fmla="*/ 2147483647 h 321"/>
              <a:gd name="T28" fmla="*/ 2147483647 w 210"/>
              <a:gd name="T29" fmla="*/ 2147483647 h 321"/>
              <a:gd name="T30" fmla="*/ 2147483647 w 210"/>
              <a:gd name="T31" fmla="*/ 2147483647 h 321"/>
              <a:gd name="T32" fmla="*/ 2147483647 w 210"/>
              <a:gd name="T33" fmla="*/ 2147483647 h 321"/>
              <a:gd name="T34" fmla="*/ 2147483647 w 210"/>
              <a:gd name="T35" fmla="*/ 2147483647 h 321"/>
              <a:gd name="T36" fmla="*/ 2147483647 w 210"/>
              <a:gd name="T37" fmla="*/ 2147483647 h 321"/>
              <a:gd name="T38" fmla="*/ 2147483647 w 210"/>
              <a:gd name="T39" fmla="*/ 2147483647 h 321"/>
              <a:gd name="T40" fmla="*/ 2147483647 w 210"/>
              <a:gd name="T41" fmla="*/ 2147483647 h 321"/>
              <a:gd name="T42" fmla="*/ 2147483647 w 210"/>
              <a:gd name="T43" fmla="*/ 2147483647 h 321"/>
              <a:gd name="T44" fmla="*/ 2147483647 w 210"/>
              <a:gd name="T45" fmla="*/ 2147483647 h 321"/>
              <a:gd name="T46" fmla="*/ 2147483647 w 210"/>
              <a:gd name="T47" fmla="*/ 2147483647 h 321"/>
              <a:gd name="T48" fmla="*/ 2147483647 w 210"/>
              <a:gd name="T49" fmla="*/ 0 h 321"/>
              <a:gd name="T50" fmla="*/ 2147483647 w 210"/>
              <a:gd name="T51" fmla="*/ 2147483647 h 321"/>
              <a:gd name="T52" fmla="*/ 2147483647 w 210"/>
              <a:gd name="T53" fmla="*/ 2147483647 h 321"/>
              <a:gd name="T54" fmla="*/ 2147483647 w 210"/>
              <a:gd name="T55" fmla="*/ 2147483647 h 32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10"/>
              <a:gd name="T85" fmla="*/ 0 h 321"/>
              <a:gd name="T86" fmla="*/ 210 w 210"/>
              <a:gd name="T87" fmla="*/ 321 h 32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10" h="321">
                <a:moveTo>
                  <a:pt x="49" y="10"/>
                </a:moveTo>
                <a:lnTo>
                  <a:pt x="18" y="69"/>
                </a:lnTo>
                <a:lnTo>
                  <a:pt x="33" y="91"/>
                </a:lnTo>
                <a:lnTo>
                  <a:pt x="18" y="118"/>
                </a:lnTo>
                <a:lnTo>
                  <a:pt x="27" y="127"/>
                </a:lnTo>
                <a:lnTo>
                  <a:pt x="21" y="145"/>
                </a:lnTo>
                <a:lnTo>
                  <a:pt x="21" y="175"/>
                </a:lnTo>
                <a:lnTo>
                  <a:pt x="0" y="186"/>
                </a:lnTo>
                <a:lnTo>
                  <a:pt x="8" y="195"/>
                </a:lnTo>
                <a:lnTo>
                  <a:pt x="52" y="307"/>
                </a:lnTo>
                <a:lnTo>
                  <a:pt x="87" y="321"/>
                </a:lnTo>
                <a:lnTo>
                  <a:pt x="85" y="298"/>
                </a:lnTo>
                <a:lnTo>
                  <a:pt x="102" y="280"/>
                </a:lnTo>
                <a:lnTo>
                  <a:pt x="96" y="261"/>
                </a:lnTo>
                <a:lnTo>
                  <a:pt x="139" y="238"/>
                </a:lnTo>
                <a:lnTo>
                  <a:pt x="141" y="207"/>
                </a:lnTo>
                <a:lnTo>
                  <a:pt x="166" y="205"/>
                </a:lnTo>
                <a:lnTo>
                  <a:pt x="186" y="181"/>
                </a:lnTo>
                <a:lnTo>
                  <a:pt x="210" y="165"/>
                </a:lnTo>
                <a:lnTo>
                  <a:pt x="210" y="145"/>
                </a:lnTo>
                <a:lnTo>
                  <a:pt x="177" y="139"/>
                </a:lnTo>
                <a:lnTo>
                  <a:pt x="171" y="117"/>
                </a:lnTo>
                <a:lnTo>
                  <a:pt x="138" y="114"/>
                </a:lnTo>
                <a:lnTo>
                  <a:pt x="111" y="19"/>
                </a:lnTo>
                <a:lnTo>
                  <a:pt x="99" y="0"/>
                </a:lnTo>
                <a:lnTo>
                  <a:pt x="66" y="8"/>
                </a:lnTo>
                <a:lnTo>
                  <a:pt x="60" y="17"/>
                </a:lnTo>
                <a:lnTo>
                  <a:pt x="49" y="10"/>
                </a:lnTo>
                <a:close/>
              </a:path>
            </a:pathLst>
          </a:custGeom>
          <a:solidFill>
            <a:schemeClr val="bg1"/>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43" name="Freeform 7"/>
          <p:cNvSpPr>
            <a:spLocks/>
          </p:cNvSpPr>
          <p:nvPr/>
        </p:nvSpPr>
        <p:spPr bwMode="auto">
          <a:xfrm>
            <a:off x="1600200" y="1127125"/>
            <a:ext cx="881063" cy="627063"/>
          </a:xfrm>
          <a:custGeom>
            <a:avLst/>
            <a:gdLst>
              <a:gd name="T0" fmla="*/ 2147483647 w 356"/>
              <a:gd name="T1" fmla="*/ 0 h 261"/>
              <a:gd name="T2" fmla="*/ 2147483647 w 356"/>
              <a:gd name="T3" fmla="*/ 2147483647 h 261"/>
              <a:gd name="T4" fmla="*/ 2147483647 w 356"/>
              <a:gd name="T5" fmla="*/ 2147483647 h 261"/>
              <a:gd name="T6" fmla="*/ 2147483647 w 356"/>
              <a:gd name="T7" fmla="*/ 2147483647 h 261"/>
              <a:gd name="T8" fmla="*/ 2147483647 w 356"/>
              <a:gd name="T9" fmla="*/ 2147483647 h 261"/>
              <a:gd name="T10" fmla="*/ 2147483647 w 356"/>
              <a:gd name="T11" fmla="*/ 2147483647 h 261"/>
              <a:gd name="T12" fmla="*/ 2147483647 w 356"/>
              <a:gd name="T13" fmla="*/ 2147483647 h 261"/>
              <a:gd name="T14" fmla="*/ 2147483647 w 356"/>
              <a:gd name="T15" fmla="*/ 2147483647 h 261"/>
              <a:gd name="T16" fmla="*/ 2147483647 w 356"/>
              <a:gd name="T17" fmla="*/ 2147483647 h 261"/>
              <a:gd name="T18" fmla="*/ 2147483647 w 356"/>
              <a:gd name="T19" fmla="*/ 2147483647 h 261"/>
              <a:gd name="T20" fmla="*/ 2147483647 w 356"/>
              <a:gd name="T21" fmla="*/ 2147483647 h 261"/>
              <a:gd name="T22" fmla="*/ 2147483647 w 356"/>
              <a:gd name="T23" fmla="*/ 2147483647 h 261"/>
              <a:gd name="T24" fmla="*/ 2147483647 w 356"/>
              <a:gd name="T25" fmla="*/ 2147483647 h 261"/>
              <a:gd name="T26" fmla="*/ 2147483647 w 356"/>
              <a:gd name="T27" fmla="*/ 2147483647 h 261"/>
              <a:gd name="T28" fmla="*/ 2147483647 w 356"/>
              <a:gd name="T29" fmla="*/ 2147483647 h 261"/>
              <a:gd name="T30" fmla="*/ 2147483647 w 356"/>
              <a:gd name="T31" fmla="*/ 2147483647 h 261"/>
              <a:gd name="T32" fmla="*/ 2147483647 w 356"/>
              <a:gd name="T33" fmla="*/ 2147483647 h 261"/>
              <a:gd name="T34" fmla="*/ 2147483647 w 356"/>
              <a:gd name="T35" fmla="*/ 2147483647 h 261"/>
              <a:gd name="T36" fmla="*/ 2147483647 w 356"/>
              <a:gd name="T37" fmla="*/ 2147483647 h 261"/>
              <a:gd name="T38" fmla="*/ 2147483647 w 356"/>
              <a:gd name="T39" fmla="*/ 2147483647 h 261"/>
              <a:gd name="T40" fmla="*/ 0 w 356"/>
              <a:gd name="T41" fmla="*/ 2147483647 h 261"/>
              <a:gd name="T42" fmla="*/ 2147483647 w 356"/>
              <a:gd name="T43" fmla="*/ 2147483647 h 261"/>
              <a:gd name="T44" fmla="*/ 2147483647 w 356"/>
              <a:gd name="T45" fmla="*/ 2147483647 h 261"/>
              <a:gd name="T46" fmla="*/ 2147483647 w 356"/>
              <a:gd name="T47" fmla="*/ 2147483647 h 261"/>
              <a:gd name="T48" fmla="*/ 2147483647 w 356"/>
              <a:gd name="T49" fmla="*/ 2147483647 h 261"/>
              <a:gd name="T50" fmla="*/ 2147483647 w 356"/>
              <a:gd name="T51" fmla="*/ 2147483647 h 261"/>
              <a:gd name="T52" fmla="*/ 2147483647 w 356"/>
              <a:gd name="T53" fmla="*/ 2147483647 h 261"/>
              <a:gd name="T54" fmla="*/ 2147483647 w 356"/>
              <a:gd name="T55" fmla="*/ 2147483647 h 261"/>
              <a:gd name="T56" fmla="*/ 2147483647 w 356"/>
              <a:gd name="T57" fmla="*/ 2147483647 h 261"/>
              <a:gd name="T58" fmla="*/ 2147483647 w 356"/>
              <a:gd name="T59" fmla="*/ 2147483647 h 261"/>
              <a:gd name="T60" fmla="*/ 2147483647 w 356"/>
              <a:gd name="T61" fmla="*/ 2147483647 h 261"/>
              <a:gd name="T62" fmla="*/ 2147483647 w 356"/>
              <a:gd name="T63" fmla="*/ 2147483647 h 261"/>
              <a:gd name="T64" fmla="*/ 2147483647 w 356"/>
              <a:gd name="T65" fmla="*/ 2147483647 h 261"/>
              <a:gd name="T66" fmla="*/ 2147483647 w 356"/>
              <a:gd name="T67" fmla="*/ 2147483647 h 261"/>
              <a:gd name="T68" fmla="*/ 2147483647 w 356"/>
              <a:gd name="T69" fmla="*/ 2147483647 h 261"/>
              <a:gd name="T70" fmla="*/ 2147483647 w 356"/>
              <a:gd name="T71" fmla="*/ 2147483647 h 261"/>
              <a:gd name="T72" fmla="*/ 2147483647 w 356"/>
              <a:gd name="T73" fmla="*/ 2147483647 h 261"/>
              <a:gd name="T74" fmla="*/ 2147483647 w 356"/>
              <a:gd name="T75" fmla="*/ 0 h 26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56"/>
              <a:gd name="T115" fmla="*/ 0 h 261"/>
              <a:gd name="T116" fmla="*/ 356 w 356"/>
              <a:gd name="T117" fmla="*/ 261 h 26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56" h="261">
                <a:moveTo>
                  <a:pt x="90" y="0"/>
                </a:moveTo>
                <a:lnTo>
                  <a:pt x="163" y="20"/>
                </a:lnTo>
                <a:lnTo>
                  <a:pt x="219" y="33"/>
                </a:lnTo>
                <a:lnTo>
                  <a:pt x="246" y="39"/>
                </a:lnTo>
                <a:lnTo>
                  <a:pt x="274" y="43"/>
                </a:lnTo>
                <a:lnTo>
                  <a:pt x="311" y="50"/>
                </a:lnTo>
                <a:lnTo>
                  <a:pt x="356" y="58"/>
                </a:lnTo>
                <a:lnTo>
                  <a:pt x="327" y="261"/>
                </a:lnTo>
                <a:lnTo>
                  <a:pt x="189" y="232"/>
                </a:lnTo>
                <a:lnTo>
                  <a:pt x="170" y="245"/>
                </a:lnTo>
                <a:lnTo>
                  <a:pt x="145" y="225"/>
                </a:lnTo>
                <a:lnTo>
                  <a:pt x="123" y="245"/>
                </a:lnTo>
                <a:lnTo>
                  <a:pt x="103" y="228"/>
                </a:lnTo>
                <a:lnTo>
                  <a:pt x="46" y="225"/>
                </a:lnTo>
                <a:lnTo>
                  <a:pt x="54" y="192"/>
                </a:lnTo>
                <a:lnTo>
                  <a:pt x="13" y="189"/>
                </a:lnTo>
                <a:lnTo>
                  <a:pt x="9" y="170"/>
                </a:lnTo>
                <a:lnTo>
                  <a:pt x="17" y="150"/>
                </a:lnTo>
                <a:lnTo>
                  <a:pt x="7" y="132"/>
                </a:lnTo>
                <a:lnTo>
                  <a:pt x="8" y="81"/>
                </a:lnTo>
                <a:lnTo>
                  <a:pt x="0" y="42"/>
                </a:lnTo>
                <a:lnTo>
                  <a:pt x="5" y="27"/>
                </a:lnTo>
                <a:lnTo>
                  <a:pt x="23" y="33"/>
                </a:lnTo>
                <a:lnTo>
                  <a:pt x="42" y="56"/>
                </a:lnTo>
                <a:lnTo>
                  <a:pt x="77" y="61"/>
                </a:lnTo>
                <a:lnTo>
                  <a:pt x="86" y="80"/>
                </a:lnTo>
                <a:lnTo>
                  <a:pt x="69" y="80"/>
                </a:lnTo>
                <a:lnTo>
                  <a:pt x="67" y="96"/>
                </a:lnTo>
                <a:lnTo>
                  <a:pt x="77" y="98"/>
                </a:lnTo>
                <a:lnTo>
                  <a:pt x="81" y="114"/>
                </a:lnTo>
                <a:lnTo>
                  <a:pt x="60" y="126"/>
                </a:lnTo>
                <a:lnTo>
                  <a:pt x="60" y="137"/>
                </a:lnTo>
                <a:lnTo>
                  <a:pt x="84" y="137"/>
                </a:lnTo>
                <a:lnTo>
                  <a:pt x="90" y="109"/>
                </a:lnTo>
                <a:lnTo>
                  <a:pt x="108" y="92"/>
                </a:lnTo>
                <a:lnTo>
                  <a:pt x="86" y="48"/>
                </a:lnTo>
                <a:lnTo>
                  <a:pt x="100" y="34"/>
                </a:lnTo>
                <a:lnTo>
                  <a:pt x="90" y="0"/>
                </a:lnTo>
                <a:close/>
              </a:path>
            </a:pathLst>
          </a:custGeom>
          <a:solidFill>
            <a:schemeClr val="accent6">
              <a:lumMod val="20000"/>
              <a:lumOff val="8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44" name="Freeform 8"/>
          <p:cNvSpPr>
            <a:spLocks/>
          </p:cNvSpPr>
          <p:nvPr/>
        </p:nvSpPr>
        <p:spPr bwMode="auto">
          <a:xfrm>
            <a:off x="1844675" y="2339975"/>
            <a:ext cx="974725" cy="1317624"/>
          </a:xfrm>
          <a:custGeom>
            <a:avLst/>
            <a:gdLst>
              <a:gd name="T0" fmla="*/ 2147483647 w 354"/>
              <a:gd name="T1" fmla="*/ 0 h 535"/>
              <a:gd name="T2" fmla="*/ 0 w 354"/>
              <a:gd name="T3" fmla="*/ 2147483647 h 535"/>
              <a:gd name="T4" fmla="*/ 2147483647 w 354"/>
              <a:gd name="T5" fmla="*/ 2147483647 h 535"/>
              <a:gd name="T6" fmla="*/ 2147483647 w 354"/>
              <a:gd name="T7" fmla="*/ 2147483647 h 535"/>
              <a:gd name="T8" fmla="*/ 2147483647 w 354"/>
              <a:gd name="T9" fmla="*/ 2147483647 h 535"/>
              <a:gd name="T10" fmla="*/ 2147483647 w 354"/>
              <a:gd name="T11" fmla="*/ 2147483647 h 535"/>
              <a:gd name="T12" fmla="*/ 2147483647 w 354"/>
              <a:gd name="T13" fmla="*/ 2147483647 h 535"/>
              <a:gd name="T14" fmla="*/ 2147483647 w 354"/>
              <a:gd name="T15" fmla="*/ 2147483647 h 535"/>
              <a:gd name="T16" fmla="*/ 2147483647 w 354"/>
              <a:gd name="T17" fmla="*/ 2147483647 h 535"/>
              <a:gd name="T18" fmla="*/ 2147483647 w 354"/>
              <a:gd name="T19" fmla="*/ 2147483647 h 535"/>
              <a:gd name="T20" fmla="*/ 2147483647 w 354"/>
              <a:gd name="T21" fmla="*/ 2147483647 h 535"/>
              <a:gd name="T22" fmla="*/ 2147483647 w 354"/>
              <a:gd name="T23" fmla="*/ 0 h 53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54"/>
              <a:gd name="T37" fmla="*/ 0 h 535"/>
              <a:gd name="T38" fmla="*/ 354 w 354"/>
              <a:gd name="T39" fmla="*/ 535 h 53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54" h="535">
                <a:moveTo>
                  <a:pt x="45" y="0"/>
                </a:moveTo>
                <a:lnTo>
                  <a:pt x="0" y="212"/>
                </a:lnTo>
                <a:lnTo>
                  <a:pt x="241" y="535"/>
                </a:lnTo>
                <a:lnTo>
                  <a:pt x="256" y="521"/>
                </a:lnTo>
                <a:lnTo>
                  <a:pt x="255" y="457"/>
                </a:lnTo>
                <a:lnTo>
                  <a:pt x="285" y="462"/>
                </a:lnTo>
                <a:lnTo>
                  <a:pt x="316" y="266"/>
                </a:lnTo>
                <a:lnTo>
                  <a:pt x="337" y="133"/>
                </a:lnTo>
                <a:lnTo>
                  <a:pt x="343" y="93"/>
                </a:lnTo>
                <a:lnTo>
                  <a:pt x="354" y="57"/>
                </a:lnTo>
                <a:lnTo>
                  <a:pt x="195" y="32"/>
                </a:lnTo>
                <a:lnTo>
                  <a:pt x="45" y="0"/>
                </a:lnTo>
                <a:close/>
              </a:path>
            </a:pathLst>
          </a:custGeom>
          <a:solidFill>
            <a:schemeClr val="accent6">
              <a:lumMod val="5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45" name="Freeform 9"/>
          <p:cNvSpPr>
            <a:spLocks/>
          </p:cNvSpPr>
          <p:nvPr/>
        </p:nvSpPr>
        <p:spPr bwMode="auto">
          <a:xfrm>
            <a:off x="2286000" y="1263650"/>
            <a:ext cx="838200" cy="1238250"/>
          </a:xfrm>
          <a:custGeom>
            <a:avLst/>
            <a:gdLst>
              <a:gd name="T0" fmla="*/ 2147483647 w 319"/>
              <a:gd name="T1" fmla="*/ 0 h 517"/>
              <a:gd name="T2" fmla="*/ 2147483647 w 319"/>
              <a:gd name="T3" fmla="*/ 2147483647 h 517"/>
              <a:gd name="T4" fmla="*/ 2147483647 w 319"/>
              <a:gd name="T5" fmla="*/ 2147483647 h 517"/>
              <a:gd name="T6" fmla="*/ 2147483647 w 319"/>
              <a:gd name="T7" fmla="*/ 2147483647 h 517"/>
              <a:gd name="T8" fmla="*/ 2147483647 w 319"/>
              <a:gd name="T9" fmla="*/ 2147483647 h 517"/>
              <a:gd name="T10" fmla="*/ 2147483647 w 319"/>
              <a:gd name="T11" fmla="*/ 2147483647 h 517"/>
              <a:gd name="T12" fmla="*/ 2147483647 w 319"/>
              <a:gd name="T13" fmla="*/ 2147483647 h 517"/>
              <a:gd name="T14" fmla="*/ 0 w 319"/>
              <a:gd name="T15" fmla="*/ 2147483647 h 517"/>
              <a:gd name="T16" fmla="*/ 2147483647 w 319"/>
              <a:gd name="T17" fmla="*/ 2147483647 h 517"/>
              <a:gd name="T18" fmla="*/ 2147483647 w 319"/>
              <a:gd name="T19" fmla="*/ 2147483647 h 517"/>
              <a:gd name="T20" fmla="*/ 2147483647 w 319"/>
              <a:gd name="T21" fmla="*/ 2147483647 h 517"/>
              <a:gd name="T22" fmla="*/ 2147483647 w 319"/>
              <a:gd name="T23" fmla="*/ 2147483647 h 517"/>
              <a:gd name="T24" fmla="*/ 2147483647 w 319"/>
              <a:gd name="T25" fmla="*/ 2147483647 h 517"/>
              <a:gd name="T26" fmla="*/ 2147483647 w 319"/>
              <a:gd name="T27" fmla="*/ 2147483647 h 517"/>
              <a:gd name="T28" fmla="*/ 2147483647 w 319"/>
              <a:gd name="T29" fmla="*/ 2147483647 h 517"/>
              <a:gd name="T30" fmla="*/ 2147483647 w 319"/>
              <a:gd name="T31" fmla="*/ 2147483647 h 517"/>
              <a:gd name="T32" fmla="*/ 2147483647 w 319"/>
              <a:gd name="T33" fmla="*/ 2147483647 h 517"/>
              <a:gd name="T34" fmla="*/ 2147483647 w 319"/>
              <a:gd name="T35" fmla="*/ 2147483647 h 517"/>
              <a:gd name="T36" fmla="*/ 2147483647 w 319"/>
              <a:gd name="T37" fmla="*/ 2147483647 h 517"/>
              <a:gd name="T38" fmla="*/ 2147483647 w 319"/>
              <a:gd name="T39" fmla="*/ 2147483647 h 517"/>
              <a:gd name="T40" fmla="*/ 2147483647 w 319"/>
              <a:gd name="T41" fmla="*/ 2147483647 h 517"/>
              <a:gd name="T42" fmla="*/ 2147483647 w 319"/>
              <a:gd name="T43" fmla="*/ 0 h 51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19"/>
              <a:gd name="T67" fmla="*/ 0 h 517"/>
              <a:gd name="T68" fmla="*/ 319 w 319"/>
              <a:gd name="T69" fmla="*/ 517 h 51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19" h="517">
                <a:moveTo>
                  <a:pt x="77" y="0"/>
                </a:moveTo>
                <a:lnTo>
                  <a:pt x="48" y="202"/>
                </a:lnTo>
                <a:lnTo>
                  <a:pt x="78" y="245"/>
                </a:lnTo>
                <a:lnTo>
                  <a:pt x="31" y="290"/>
                </a:lnTo>
                <a:lnTo>
                  <a:pt x="25" y="321"/>
                </a:lnTo>
                <a:lnTo>
                  <a:pt x="38" y="343"/>
                </a:lnTo>
                <a:lnTo>
                  <a:pt x="25" y="354"/>
                </a:lnTo>
                <a:lnTo>
                  <a:pt x="0" y="471"/>
                </a:lnTo>
                <a:lnTo>
                  <a:pt x="152" y="498"/>
                </a:lnTo>
                <a:lnTo>
                  <a:pt x="296" y="517"/>
                </a:lnTo>
                <a:lnTo>
                  <a:pt x="311" y="410"/>
                </a:lnTo>
                <a:lnTo>
                  <a:pt x="319" y="351"/>
                </a:lnTo>
                <a:lnTo>
                  <a:pt x="305" y="330"/>
                </a:lnTo>
                <a:lnTo>
                  <a:pt x="272" y="336"/>
                </a:lnTo>
                <a:lnTo>
                  <a:pt x="229" y="341"/>
                </a:lnTo>
                <a:lnTo>
                  <a:pt x="221" y="293"/>
                </a:lnTo>
                <a:lnTo>
                  <a:pt x="169" y="254"/>
                </a:lnTo>
                <a:lnTo>
                  <a:pt x="176" y="229"/>
                </a:lnTo>
                <a:lnTo>
                  <a:pt x="181" y="185"/>
                </a:lnTo>
                <a:lnTo>
                  <a:pt x="114" y="90"/>
                </a:lnTo>
                <a:lnTo>
                  <a:pt x="123" y="6"/>
                </a:lnTo>
                <a:lnTo>
                  <a:pt x="77" y="0"/>
                </a:lnTo>
                <a:close/>
              </a:path>
            </a:pathLst>
          </a:custGeom>
          <a:solidFill>
            <a:schemeClr val="accent6">
              <a:lumMod val="60000"/>
              <a:lumOff val="4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47" name="Freeform 11"/>
          <p:cNvSpPr>
            <a:spLocks/>
          </p:cNvSpPr>
          <p:nvPr/>
        </p:nvSpPr>
        <p:spPr bwMode="auto">
          <a:xfrm>
            <a:off x="2590800" y="1276350"/>
            <a:ext cx="1371600" cy="828675"/>
          </a:xfrm>
          <a:custGeom>
            <a:avLst/>
            <a:gdLst>
              <a:gd name="T0" fmla="*/ 2147483647 w 555"/>
              <a:gd name="T1" fmla="*/ 0 h 346"/>
              <a:gd name="T2" fmla="*/ 2147483647 w 555"/>
              <a:gd name="T3" fmla="*/ 2147483647 h 346"/>
              <a:gd name="T4" fmla="*/ 2147483647 w 555"/>
              <a:gd name="T5" fmla="*/ 2147483647 h 346"/>
              <a:gd name="T6" fmla="*/ 2147483647 w 555"/>
              <a:gd name="T7" fmla="*/ 2147483647 h 346"/>
              <a:gd name="T8" fmla="*/ 2147483647 w 555"/>
              <a:gd name="T9" fmla="*/ 2147483647 h 346"/>
              <a:gd name="T10" fmla="*/ 2147483647 w 555"/>
              <a:gd name="T11" fmla="*/ 2147483647 h 346"/>
              <a:gd name="T12" fmla="*/ 2147483647 w 555"/>
              <a:gd name="T13" fmla="*/ 2147483647 h 346"/>
              <a:gd name="T14" fmla="*/ 2147483647 w 555"/>
              <a:gd name="T15" fmla="*/ 2147483647 h 346"/>
              <a:gd name="T16" fmla="*/ 2147483647 w 555"/>
              <a:gd name="T17" fmla="*/ 2147483647 h 346"/>
              <a:gd name="T18" fmla="*/ 2147483647 w 555"/>
              <a:gd name="T19" fmla="*/ 2147483647 h 346"/>
              <a:gd name="T20" fmla="*/ 2147483647 w 555"/>
              <a:gd name="T21" fmla="*/ 2147483647 h 346"/>
              <a:gd name="T22" fmla="*/ 2147483647 w 555"/>
              <a:gd name="T23" fmla="*/ 2147483647 h 346"/>
              <a:gd name="T24" fmla="*/ 2147483647 w 555"/>
              <a:gd name="T25" fmla="*/ 2147483647 h 346"/>
              <a:gd name="T26" fmla="*/ 2147483647 w 555"/>
              <a:gd name="T27" fmla="*/ 2147483647 h 346"/>
              <a:gd name="T28" fmla="*/ 2147483647 w 555"/>
              <a:gd name="T29" fmla="*/ 2147483647 h 346"/>
              <a:gd name="T30" fmla="*/ 2147483647 w 555"/>
              <a:gd name="T31" fmla="*/ 2147483647 h 346"/>
              <a:gd name="T32" fmla="*/ 2147483647 w 555"/>
              <a:gd name="T33" fmla="*/ 2147483647 h 346"/>
              <a:gd name="T34" fmla="*/ 0 w 555"/>
              <a:gd name="T35" fmla="*/ 2147483647 h 346"/>
              <a:gd name="T36" fmla="*/ 2147483647 w 555"/>
              <a:gd name="T37" fmla="*/ 0 h 3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55"/>
              <a:gd name="T58" fmla="*/ 0 h 346"/>
              <a:gd name="T59" fmla="*/ 555 w 555"/>
              <a:gd name="T60" fmla="*/ 346 h 3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55" h="346">
                <a:moveTo>
                  <a:pt x="9" y="0"/>
                </a:moveTo>
                <a:lnTo>
                  <a:pt x="118" y="14"/>
                </a:lnTo>
                <a:lnTo>
                  <a:pt x="184" y="23"/>
                </a:lnTo>
                <a:lnTo>
                  <a:pt x="271" y="32"/>
                </a:lnTo>
                <a:lnTo>
                  <a:pt x="351" y="40"/>
                </a:lnTo>
                <a:lnTo>
                  <a:pt x="490" y="50"/>
                </a:lnTo>
                <a:lnTo>
                  <a:pt x="555" y="55"/>
                </a:lnTo>
                <a:lnTo>
                  <a:pt x="553" y="337"/>
                </a:lnTo>
                <a:lnTo>
                  <a:pt x="213" y="308"/>
                </a:lnTo>
                <a:lnTo>
                  <a:pt x="206" y="346"/>
                </a:lnTo>
                <a:lnTo>
                  <a:pt x="193" y="328"/>
                </a:lnTo>
                <a:lnTo>
                  <a:pt x="162" y="331"/>
                </a:lnTo>
                <a:lnTo>
                  <a:pt x="117" y="338"/>
                </a:lnTo>
                <a:lnTo>
                  <a:pt x="109" y="289"/>
                </a:lnTo>
                <a:lnTo>
                  <a:pt x="56" y="250"/>
                </a:lnTo>
                <a:lnTo>
                  <a:pt x="64" y="213"/>
                </a:lnTo>
                <a:lnTo>
                  <a:pt x="69" y="183"/>
                </a:lnTo>
                <a:lnTo>
                  <a:pt x="0" y="86"/>
                </a:lnTo>
                <a:lnTo>
                  <a:pt x="9" y="0"/>
                </a:lnTo>
                <a:close/>
              </a:path>
            </a:pathLst>
          </a:custGeom>
          <a:solidFill>
            <a:schemeClr val="accent6">
              <a:lumMod val="60000"/>
              <a:lumOff val="4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48" name="Freeform 12"/>
          <p:cNvSpPr>
            <a:spLocks/>
          </p:cNvSpPr>
          <p:nvPr/>
        </p:nvSpPr>
        <p:spPr bwMode="auto">
          <a:xfrm>
            <a:off x="3048000" y="2008188"/>
            <a:ext cx="939800" cy="744537"/>
          </a:xfrm>
          <a:custGeom>
            <a:avLst/>
            <a:gdLst>
              <a:gd name="T0" fmla="*/ 2147483647 w 380"/>
              <a:gd name="T1" fmla="*/ 0 h 311"/>
              <a:gd name="T2" fmla="*/ 2147483647 w 380"/>
              <a:gd name="T3" fmla="*/ 2147483647 h 311"/>
              <a:gd name="T4" fmla="*/ 0 w 380"/>
              <a:gd name="T5" fmla="*/ 2147483647 h 311"/>
              <a:gd name="T6" fmla="*/ 2147483647 w 380"/>
              <a:gd name="T7" fmla="*/ 2147483647 h 311"/>
              <a:gd name="T8" fmla="*/ 2147483647 w 380"/>
              <a:gd name="T9" fmla="*/ 2147483647 h 311"/>
              <a:gd name="T10" fmla="*/ 2147483647 w 380"/>
              <a:gd name="T11" fmla="*/ 2147483647 h 311"/>
              <a:gd name="T12" fmla="*/ 2147483647 w 380"/>
              <a:gd name="T13" fmla="*/ 0 h 311"/>
              <a:gd name="T14" fmla="*/ 0 60000 65536"/>
              <a:gd name="T15" fmla="*/ 0 60000 65536"/>
              <a:gd name="T16" fmla="*/ 0 60000 65536"/>
              <a:gd name="T17" fmla="*/ 0 60000 65536"/>
              <a:gd name="T18" fmla="*/ 0 60000 65536"/>
              <a:gd name="T19" fmla="*/ 0 60000 65536"/>
              <a:gd name="T20" fmla="*/ 0 60000 65536"/>
              <a:gd name="T21" fmla="*/ 0 w 380"/>
              <a:gd name="T22" fmla="*/ 0 h 311"/>
              <a:gd name="T23" fmla="*/ 380 w 380"/>
              <a:gd name="T24" fmla="*/ 311 h 3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0" h="311">
                <a:moveTo>
                  <a:pt x="37" y="0"/>
                </a:moveTo>
                <a:lnTo>
                  <a:pt x="23" y="116"/>
                </a:lnTo>
                <a:lnTo>
                  <a:pt x="0" y="282"/>
                </a:lnTo>
                <a:lnTo>
                  <a:pt x="110" y="291"/>
                </a:lnTo>
                <a:lnTo>
                  <a:pt x="367" y="311"/>
                </a:lnTo>
                <a:lnTo>
                  <a:pt x="380" y="32"/>
                </a:lnTo>
                <a:lnTo>
                  <a:pt x="37" y="0"/>
                </a:lnTo>
                <a:close/>
              </a:path>
            </a:pathLst>
          </a:custGeom>
          <a:solidFill>
            <a:schemeClr val="accent6">
              <a:lumMod val="60000"/>
              <a:lumOff val="4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50" name="Freeform 14"/>
          <p:cNvSpPr>
            <a:spLocks/>
          </p:cNvSpPr>
          <p:nvPr/>
        </p:nvSpPr>
        <p:spPr bwMode="auto">
          <a:xfrm>
            <a:off x="2411413" y="3282951"/>
            <a:ext cx="920750" cy="976311"/>
          </a:xfrm>
          <a:custGeom>
            <a:avLst/>
            <a:gdLst>
              <a:gd name="T0" fmla="*/ 2147483647 w 359"/>
              <a:gd name="T1" fmla="*/ 0 h 399"/>
              <a:gd name="T2" fmla="*/ 2147483647 w 359"/>
              <a:gd name="T3" fmla="*/ 2147483647 h 399"/>
              <a:gd name="T4" fmla="*/ 2147483647 w 359"/>
              <a:gd name="T5" fmla="*/ 2147483647 h 399"/>
              <a:gd name="T6" fmla="*/ 2147483647 w 359"/>
              <a:gd name="T7" fmla="*/ 2147483647 h 399"/>
              <a:gd name="T8" fmla="*/ 2147483647 w 359"/>
              <a:gd name="T9" fmla="*/ 2147483647 h 399"/>
              <a:gd name="T10" fmla="*/ 2147483647 w 359"/>
              <a:gd name="T11" fmla="*/ 2147483647 h 399"/>
              <a:gd name="T12" fmla="*/ 2147483647 w 359"/>
              <a:gd name="T13" fmla="*/ 2147483647 h 399"/>
              <a:gd name="T14" fmla="*/ 2147483647 w 359"/>
              <a:gd name="T15" fmla="*/ 2147483647 h 399"/>
              <a:gd name="T16" fmla="*/ 2147483647 w 359"/>
              <a:gd name="T17" fmla="*/ 2147483647 h 399"/>
              <a:gd name="T18" fmla="*/ 2147483647 w 359"/>
              <a:gd name="T19" fmla="*/ 2147483647 h 399"/>
              <a:gd name="T20" fmla="*/ 2147483647 w 359"/>
              <a:gd name="T21" fmla="*/ 2147483647 h 399"/>
              <a:gd name="T22" fmla="*/ 0 w 359"/>
              <a:gd name="T23" fmla="*/ 2147483647 h 399"/>
              <a:gd name="T24" fmla="*/ 2147483647 w 359"/>
              <a:gd name="T25" fmla="*/ 2147483647 h 399"/>
              <a:gd name="T26" fmla="*/ 2147483647 w 359"/>
              <a:gd name="T27" fmla="*/ 2147483647 h 399"/>
              <a:gd name="T28" fmla="*/ 2147483647 w 359"/>
              <a:gd name="T29" fmla="*/ 2147483647 h 399"/>
              <a:gd name="T30" fmla="*/ 2147483647 w 359"/>
              <a:gd name="T31" fmla="*/ 0 h 39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59"/>
              <a:gd name="T49" fmla="*/ 0 h 399"/>
              <a:gd name="T50" fmla="*/ 359 w 359"/>
              <a:gd name="T51" fmla="*/ 399 h 39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59" h="399">
                <a:moveTo>
                  <a:pt x="91" y="0"/>
                </a:moveTo>
                <a:lnTo>
                  <a:pt x="84" y="52"/>
                </a:lnTo>
                <a:lnTo>
                  <a:pt x="53" y="46"/>
                </a:lnTo>
                <a:lnTo>
                  <a:pt x="55" y="113"/>
                </a:lnTo>
                <a:lnTo>
                  <a:pt x="40" y="126"/>
                </a:lnTo>
                <a:lnTo>
                  <a:pt x="62" y="167"/>
                </a:lnTo>
                <a:lnTo>
                  <a:pt x="40" y="185"/>
                </a:lnTo>
                <a:lnTo>
                  <a:pt x="28" y="215"/>
                </a:lnTo>
                <a:lnTo>
                  <a:pt x="11" y="244"/>
                </a:lnTo>
                <a:lnTo>
                  <a:pt x="23" y="261"/>
                </a:lnTo>
                <a:lnTo>
                  <a:pt x="2" y="268"/>
                </a:lnTo>
                <a:lnTo>
                  <a:pt x="0" y="295"/>
                </a:lnTo>
                <a:lnTo>
                  <a:pt x="202" y="397"/>
                </a:lnTo>
                <a:lnTo>
                  <a:pt x="316" y="399"/>
                </a:lnTo>
                <a:lnTo>
                  <a:pt x="359" y="31"/>
                </a:lnTo>
                <a:lnTo>
                  <a:pt x="91" y="0"/>
                </a:lnTo>
                <a:close/>
              </a:path>
            </a:pathLst>
          </a:custGeom>
          <a:solidFill>
            <a:schemeClr val="accent6">
              <a:lumMod val="60000"/>
              <a:lumOff val="4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51" name="Freeform 15"/>
          <p:cNvSpPr>
            <a:spLocks/>
          </p:cNvSpPr>
          <p:nvPr/>
        </p:nvSpPr>
        <p:spPr bwMode="auto">
          <a:xfrm>
            <a:off x="3222625" y="3352800"/>
            <a:ext cx="968375" cy="906462"/>
          </a:xfrm>
          <a:custGeom>
            <a:avLst/>
            <a:gdLst>
              <a:gd name="T0" fmla="*/ 2147483647 w 381"/>
              <a:gd name="T1" fmla="*/ 0 h 378"/>
              <a:gd name="T2" fmla="*/ 2147483647 w 381"/>
              <a:gd name="T3" fmla="*/ 2147483647 h 378"/>
              <a:gd name="T4" fmla="*/ 2147483647 w 381"/>
              <a:gd name="T5" fmla="*/ 2147483647 h 378"/>
              <a:gd name="T6" fmla="*/ 2147483647 w 381"/>
              <a:gd name="T7" fmla="*/ 2147483647 h 378"/>
              <a:gd name="T8" fmla="*/ 2147483647 w 381"/>
              <a:gd name="T9" fmla="*/ 2147483647 h 378"/>
              <a:gd name="T10" fmla="*/ 2147483647 w 381"/>
              <a:gd name="T11" fmla="*/ 2147483647 h 378"/>
              <a:gd name="T12" fmla="*/ 2147483647 w 381"/>
              <a:gd name="T13" fmla="*/ 2147483647 h 378"/>
              <a:gd name="T14" fmla="*/ 2147483647 w 381"/>
              <a:gd name="T15" fmla="*/ 2147483647 h 378"/>
              <a:gd name="T16" fmla="*/ 0 w 381"/>
              <a:gd name="T17" fmla="*/ 2147483647 h 378"/>
              <a:gd name="T18" fmla="*/ 2147483647 w 381"/>
              <a:gd name="T19" fmla="*/ 2147483647 h 378"/>
              <a:gd name="T20" fmla="*/ 2147483647 w 381"/>
              <a:gd name="T21" fmla="*/ 0 h 3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1"/>
              <a:gd name="T34" fmla="*/ 0 h 378"/>
              <a:gd name="T35" fmla="*/ 381 w 381"/>
              <a:gd name="T36" fmla="*/ 378 h 3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1" h="378">
                <a:moveTo>
                  <a:pt x="46" y="0"/>
                </a:moveTo>
                <a:lnTo>
                  <a:pt x="381" y="15"/>
                </a:lnTo>
                <a:lnTo>
                  <a:pt x="365" y="349"/>
                </a:lnTo>
                <a:lnTo>
                  <a:pt x="256" y="343"/>
                </a:lnTo>
                <a:lnTo>
                  <a:pt x="154" y="340"/>
                </a:lnTo>
                <a:lnTo>
                  <a:pt x="154" y="353"/>
                </a:lnTo>
                <a:lnTo>
                  <a:pt x="69" y="353"/>
                </a:lnTo>
                <a:lnTo>
                  <a:pt x="64" y="378"/>
                </a:lnTo>
                <a:lnTo>
                  <a:pt x="0" y="370"/>
                </a:lnTo>
                <a:lnTo>
                  <a:pt x="36" y="87"/>
                </a:lnTo>
                <a:lnTo>
                  <a:pt x="46" y="0"/>
                </a:lnTo>
                <a:close/>
              </a:path>
            </a:pathLst>
          </a:custGeom>
          <a:solidFill>
            <a:schemeClr val="accent6">
              <a:lumMod val="5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52" name="Freeform 16"/>
          <p:cNvSpPr>
            <a:spLocks/>
          </p:cNvSpPr>
          <p:nvPr/>
        </p:nvSpPr>
        <p:spPr bwMode="auto">
          <a:xfrm>
            <a:off x="3962400" y="1408113"/>
            <a:ext cx="974725" cy="522287"/>
          </a:xfrm>
          <a:custGeom>
            <a:avLst/>
            <a:gdLst>
              <a:gd name="T0" fmla="*/ 2147483647 w 372"/>
              <a:gd name="T1" fmla="*/ 0 h 218"/>
              <a:gd name="T2" fmla="*/ 2147483647 w 372"/>
              <a:gd name="T3" fmla="*/ 2147483647 h 218"/>
              <a:gd name="T4" fmla="*/ 2147483647 w 372"/>
              <a:gd name="T5" fmla="*/ 2147483647 h 218"/>
              <a:gd name="T6" fmla="*/ 2147483647 w 372"/>
              <a:gd name="T7" fmla="*/ 2147483647 h 218"/>
              <a:gd name="T8" fmla="*/ 2147483647 w 372"/>
              <a:gd name="T9" fmla="*/ 2147483647 h 218"/>
              <a:gd name="T10" fmla="*/ 2147483647 w 372"/>
              <a:gd name="T11" fmla="*/ 2147483647 h 218"/>
              <a:gd name="T12" fmla="*/ 2147483647 w 372"/>
              <a:gd name="T13" fmla="*/ 2147483647 h 218"/>
              <a:gd name="T14" fmla="*/ 0 w 372"/>
              <a:gd name="T15" fmla="*/ 2147483647 h 218"/>
              <a:gd name="T16" fmla="*/ 2147483647 w 372"/>
              <a:gd name="T17" fmla="*/ 0 h 2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72"/>
              <a:gd name="T28" fmla="*/ 0 h 218"/>
              <a:gd name="T29" fmla="*/ 372 w 372"/>
              <a:gd name="T30" fmla="*/ 218 h 2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72" h="218">
                <a:moveTo>
                  <a:pt x="1" y="0"/>
                </a:moveTo>
                <a:lnTo>
                  <a:pt x="312" y="7"/>
                </a:lnTo>
                <a:lnTo>
                  <a:pt x="335" y="71"/>
                </a:lnTo>
                <a:lnTo>
                  <a:pt x="357" y="120"/>
                </a:lnTo>
                <a:lnTo>
                  <a:pt x="372" y="200"/>
                </a:lnTo>
                <a:lnTo>
                  <a:pt x="363" y="218"/>
                </a:lnTo>
                <a:lnTo>
                  <a:pt x="248" y="215"/>
                </a:lnTo>
                <a:lnTo>
                  <a:pt x="0" y="211"/>
                </a:lnTo>
                <a:lnTo>
                  <a:pt x="1" y="0"/>
                </a:lnTo>
                <a:close/>
              </a:path>
            </a:pathLst>
          </a:custGeom>
          <a:solidFill>
            <a:schemeClr val="accent6">
              <a:lumMod val="20000"/>
              <a:lumOff val="8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53" name="Freeform 17"/>
          <p:cNvSpPr>
            <a:spLocks/>
          </p:cNvSpPr>
          <p:nvPr/>
        </p:nvSpPr>
        <p:spPr bwMode="auto">
          <a:xfrm>
            <a:off x="3963988" y="1911350"/>
            <a:ext cx="995362" cy="611188"/>
          </a:xfrm>
          <a:custGeom>
            <a:avLst/>
            <a:gdLst>
              <a:gd name="T0" fmla="*/ 2147483647 w 391"/>
              <a:gd name="T1" fmla="*/ 0 h 255"/>
              <a:gd name="T2" fmla="*/ 2147483647 w 391"/>
              <a:gd name="T3" fmla="*/ 2147483647 h 255"/>
              <a:gd name="T4" fmla="*/ 0 w 391"/>
              <a:gd name="T5" fmla="*/ 2147483647 h 255"/>
              <a:gd name="T6" fmla="*/ 2147483647 w 391"/>
              <a:gd name="T7" fmla="*/ 2147483647 h 255"/>
              <a:gd name="T8" fmla="*/ 2147483647 w 391"/>
              <a:gd name="T9" fmla="*/ 2147483647 h 255"/>
              <a:gd name="T10" fmla="*/ 2147483647 w 391"/>
              <a:gd name="T11" fmla="*/ 2147483647 h 255"/>
              <a:gd name="T12" fmla="*/ 2147483647 w 391"/>
              <a:gd name="T13" fmla="*/ 2147483647 h 255"/>
              <a:gd name="T14" fmla="*/ 2147483647 w 391"/>
              <a:gd name="T15" fmla="*/ 2147483647 h 255"/>
              <a:gd name="T16" fmla="*/ 2147483647 w 391"/>
              <a:gd name="T17" fmla="*/ 2147483647 h 255"/>
              <a:gd name="T18" fmla="*/ 2147483647 w 391"/>
              <a:gd name="T19" fmla="*/ 2147483647 h 255"/>
              <a:gd name="T20" fmla="*/ 2147483647 w 391"/>
              <a:gd name="T21" fmla="*/ 2147483647 h 255"/>
              <a:gd name="T22" fmla="*/ 2147483647 w 391"/>
              <a:gd name="T23" fmla="*/ 2147483647 h 255"/>
              <a:gd name="T24" fmla="*/ 2147483647 w 391"/>
              <a:gd name="T25" fmla="*/ 2147483647 h 255"/>
              <a:gd name="T26" fmla="*/ 2147483647 w 391"/>
              <a:gd name="T27" fmla="*/ 0 h 25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91"/>
              <a:gd name="T43" fmla="*/ 0 h 255"/>
              <a:gd name="T44" fmla="*/ 391 w 391"/>
              <a:gd name="T45" fmla="*/ 255 h 25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91" h="255">
                <a:moveTo>
                  <a:pt x="7" y="0"/>
                </a:moveTo>
                <a:lnTo>
                  <a:pt x="6" y="99"/>
                </a:lnTo>
                <a:lnTo>
                  <a:pt x="0" y="215"/>
                </a:lnTo>
                <a:lnTo>
                  <a:pt x="284" y="219"/>
                </a:lnTo>
                <a:lnTo>
                  <a:pt x="314" y="235"/>
                </a:lnTo>
                <a:lnTo>
                  <a:pt x="335" y="213"/>
                </a:lnTo>
                <a:lnTo>
                  <a:pt x="391" y="255"/>
                </a:lnTo>
                <a:lnTo>
                  <a:pt x="383" y="211"/>
                </a:lnTo>
                <a:lnTo>
                  <a:pt x="388" y="177"/>
                </a:lnTo>
                <a:lnTo>
                  <a:pt x="391" y="61"/>
                </a:lnTo>
                <a:lnTo>
                  <a:pt x="366" y="36"/>
                </a:lnTo>
                <a:lnTo>
                  <a:pt x="376" y="4"/>
                </a:lnTo>
                <a:lnTo>
                  <a:pt x="190" y="3"/>
                </a:lnTo>
                <a:lnTo>
                  <a:pt x="7" y="0"/>
                </a:lnTo>
                <a:close/>
              </a:path>
            </a:pathLst>
          </a:custGeom>
          <a:solidFill>
            <a:schemeClr val="accent6">
              <a:lumMod val="20000"/>
              <a:lumOff val="8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54" name="Freeform 18"/>
          <p:cNvSpPr>
            <a:spLocks/>
          </p:cNvSpPr>
          <p:nvPr/>
        </p:nvSpPr>
        <p:spPr bwMode="auto">
          <a:xfrm>
            <a:off x="3944938" y="2417763"/>
            <a:ext cx="1184275" cy="504825"/>
          </a:xfrm>
          <a:custGeom>
            <a:avLst/>
            <a:gdLst>
              <a:gd name="T0" fmla="*/ 2147483647 w 466"/>
              <a:gd name="T1" fmla="*/ 0 h 210"/>
              <a:gd name="T2" fmla="*/ 0 w 466"/>
              <a:gd name="T3" fmla="*/ 2147483647 h 210"/>
              <a:gd name="T4" fmla="*/ 2147483647 w 466"/>
              <a:gd name="T5" fmla="*/ 2147483647 h 210"/>
              <a:gd name="T6" fmla="*/ 2147483647 w 466"/>
              <a:gd name="T7" fmla="*/ 2147483647 h 210"/>
              <a:gd name="T8" fmla="*/ 2147483647 w 466"/>
              <a:gd name="T9" fmla="*/ 2147483647 h 210"/>
              <a:gd name="T10" fmla="*/ 2147483647 w 466"/>
              <a:gd name="T11" fmla="*/ 2147483647 h 210"/>
              <a:gd name="T12" fmla="*/ 2147483647 w 466"/>
              <a:gd name="T13" fmla="*/ 2147483647 h 210"/>
              <a:gd name="T14" fmla="*/ 2147483647 w 466"/>
              <a:gd name="T15" fmla="*/ 2147483647 h 210"/>
              <a:gd name="T16" fmla="*/ 2147483647 w 466"/>
              <a:gd name="T17" fmla="*/ 2147483647 h 210"/>
              <a:gd name="T18" fmla="*/ 2147483647 w 466"/>
              <a:gd name="T19" fmla="*/ 2147483647 h 210"/>
              <a:gd name="T20" fmla="*/ 2147483647 w 466"/>
              <a:gd name="T21" fmla="*/ 2147483647 h 210"/>
              <a:gd name="T22" fmla="*/ 2147483647 w 466"/>
              <a:gd name="T23" fmla="*/ 2147483647 h 210"/>
              <a:gd name="T24" fmla="*/ 2147483647 w 466"/>
              <a:gd name="T25" fmla="*/ 2147483647 h 210"/>
              <a:gd name="T26" fmla="*/ 2147483647 w 466"/>
              <a:gd name="T27" fmla="*/ 2147483647 h 210"/>
              <a:gd name="T28" fmla="*/ 2147483647 w 466"/>
              <a:gd name="T29" fmla="*/ 0 h 2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66"/>
              <a:gd name="T46" fmla="*/ 0 h 210"/>
              <a:gd name="T47" fmla="*/ 466 w 466"/>
              <a:gd name="T48" fmla="*/ 210 h 21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66" h="210">
                <a:moveTo>
                  <a:pt x="5" y="0"/>
                </a:moveTo>
                <a:lnTo>
                  <a:pt x="0" y="139"/>
                </a:lnTo>
                <a:lnTo>
                  <a:pt x="105" y="142"/>
                </a:lnTo>
                <a:lnTo>
                  <a:pt x="104" y="210"/>
                </a:lnTo>
                <a:lnTo>
                  <a:pt x="246" y="208"/>
                </a:lnTo>
                <a:lnTo>
                  <a:pt x="373" y="206"/>
                </a:lnTo>
                <a:lnTo>
                  <a:pt x="466" y="208"/>
                </a:lnTo>
                <a:lnTo>
                  <a:pt x="437" y="149"/>
                </a:lnTo>
                <a:lnTo>
                  <a:pt x="417" y="94"/>
                </a:lnTo>
                <a:lnTo>
                  <a:pt x="395" y="37"/>
                </a:lnTo>
                <a:lnTo>
                  <a:pt x="342" y="1"/>
                </a:lnTo>
                <a:lnTo>
                  <a:pt x="318" y="22"/>
                </a:lnTo>
                <a:lnTo>
                  <a:pt x="289" y="7"/>
                </a:lnTo>
                <a:lnTo>
                  <a:pt x="162" y="3"/>
                </a:lnTo>
                <a:lnTo>
                  <a:pt x="5" y="0"/>
                </a:lnTo>
                <a:close/>
              </a:path>
            </a:pathLst>
          </a:custGeom>
          <a:solidFill>
            <a:schemeClr val="accent6">
              <a:lumMod val="20000"/>
              <a:lumOff val="8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56" name="Freeform 20"/>
          <p:cNvSpPr>
            <a:spLocks/>
          </p:cNvSpPr>
          <p:nvPr/>
        </p:nvSpPr>
        <p:spPr bwMode="auto">
          <a:xfrm>
            <a:off x="4146550" y="3413125"/>
            <a:ext cx="1182688" cy="549275"/>
          </a:xfrm>
          <a:custGeom>
            <a:avLst/>
            <a:gdLst>
              <a:gd name="T0" fmla="*/ 2147483647 w 478"/>
              <a:gd name="T1" fmla="*/ 0 h 230"/>
              <a:gd name="T2" fmla="*/ 0 w 478"/>
              <a:gd name="T3" fmla="*/ 2147483647 h 230"/>
              <a:gd name="T4" fmla="*/ 2147483647 w 478"/>
              <a:gd name="T5" fmla="*/ 2147483647 h 230"/>
              <a:gd name="T6" fmla="*/ 2147483647 w 478"/>
              <a:gd name="T7" fmla="*/ 2147483647 h 230"/>
              <a:gd name="T8" fmla="*/ 2147483647 w 478"/>
              <a:gd name="T9" fmla="*/ 2147483647 h 230"/>
              <a:gd name="T10" fmla="*/ 2147483647 w 478"/>
              <a:gd name="T11" fmla="*/ 2147483647 h 230"/>
              <a:gd name="T12" fmla="*/ 2147483647 w 478"/>
              <a:gd name="T13" fmla="*/ 2147483647 h 230"/>
              <a:gd name="T14" fmla="*/ 2147483647 w 478"/>
              <a:gd name="T15" fmla="*/ 2147483647 h 230"/>
              <a:gd name="T16" fmla="*/ 2147483647 w 478"/>
              <a:gd name="T17" fmla="*/ 2147483647 h 230"/>
              <a:gd name="T18" fmla="*/ 2147483647 w 478"/>
              <a:gd name="T19" fmla="*/ 2147483647 h 230"/>
              <a:gd name="T20" fmla="*/ 2147483647 w 478"/>
              <a:gd name="T21" fmla="*/ 2147483647 h 230"/>
              <a:gd name="T22" fmla="*/ 2147483647 w 478"/>
              <a:gd name="T23" fmla="*/ 2147483647 h 230"/>
              <a:gd name="T24" fmla="*/ 2147483647 w 478"/>
              <a:gd name="T25" fmla="*/ 0 h 23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78"/>
              <a:gd name="T40" fmla="*/ 0 h 230"/>
              <a:gd name="T41" fmla="*/ 478 w 478"/>
              <a:gd name="T42" fmla="*/ 230 h 23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78" h="230">
                <a:moveTo>
                  <a:pt x="3" y="0"/>
                </a:moveTo>
                <a:lnTo>
                  <a:pt x="0" y="41"/>
                </a:lnTo>
                <a:lnTo>
                  <a:pt x="170" y="47"/>
                </a:lnTo>
                <a:lnTo>
                  <a:pt x="171" y="178"/>
                </a:lnTo>
                <a:lnTo>
                  <a:pt x="258" y="214"/>
                </a:lnTo>
                <a:lnTo>
                  <a:pt x="282" y="201"/>
                </a:lnTo>
                <a:lnTo>
                  <a:pt x="337" y="230"/>
                </a:lnTo>
                <a:lnTo>
                  <a:pt x="373" y="229"/>
                </a:lnTo>
                <a:lnTo>
                  <a:pt x="439" y="201"/>
                </a:lnTo>
                <a:lnTo>
                  <a:pt x="478" y="228"/>
                </a:lnTo>
                <a:lnTo>
                  <a:pt x="478" y="86"/>
                </a:lnTo>
                <a:lnTo>
                  <a:pt x="466" y="3"/>
                </a:lnTo>
                <a:lnTo>
                  <a:pt x="3" y="0"/>
                </a:lnTo>
                <a:close/>
              </a:path>
            </a:pathLst>
          </a:custGeom>
          <a:solidFill>
            <a:schemeClr val="accent6">
              <a:lumMod val="60000"/>
              <a:lumOff val="4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57" name="Freeform 21"/>
          <p:cNvSpPr>
            <a:spLocks/>
          </p:cNvSpPr>
          <p:nvPr/>
        </p:nvSpPr>
        <p:spPr bwMode="auto">
          <a:xfrm>
            <a:off x="5307013" y="3429000"/>
            <a:ext cx="665162" cy="600075"/>
          </a:xfrm>
          <a:custGeom>
            <a:avLst/>
            <a:gdLst>
              <a:gd name="T0" fmla="*/ 0 w 269"/>
              <a:gd name="T1" fmla="*/ 2147483647 h 251"/>
              <a:gd name="T2" fmla="*/ 2147483647 w 269"/>
              <a:gd name="T3" fmla="*/ 2147483647 h 251"/>
              <a:gd name="T4" fmla="*/ 2147483647 w 269"/>
              <a:gd name="T5" fmla="*/ 0 h 251"/>
              <a:gd name="T6" fmla="*/ 2147483647 w 269"/>
              <a:gd name="T7" fmla="*/ 2147483647 h 251"/>
              <a:gd name="T8" fmla="*/ 2147483647 w 269"/>
              <a:gd name="T9" fmla="*/ 2147483647 h 251"/>
              <a:gd name="T10" fmla="*/ 2147483647 w 269"/>
              <a:gd name="T11" fmla="*/ 2147483647 h 251"/>
              <a:gd name="T12" fmla="*/ 2147483647 w 269"/>
              <a:gd name="T13" fmla="*/ 2147483647 h 251"/>
              <a:gd name="T14" fmla="*/ 2147483647 w 269"/>
              <a:gd name="T15" fmla="*/ 2147483647 h 251"/>
              <a:gd name="T16" fmla="*/ 2147483647 w 269"/>
              <a:gd name="T17" fmla="*/ 2147483647 h 251"/>
              <a:gd name="T18" fmla="*/ 2147483647 w 269"/>
              <a:gd name="T19" fmla="*/ 2147483647 h 251"/>
              <a:gd name="T20" fmla="*/ 2147483647 w 269"/>
              <a:gd name="T21" fmla="*/ 2147483647 h 251"/>
              <a:gd name="T22" fmla="*/ 2147483647 w 269"/>
              <a:gd name="T23" fmla="*/ 2147483647 h 251"/>
              <a:gd name="T24" fmla="*/ 2147483647 w 269"/>
              <a:gd name="T25" fmla="*/ 2147483647 h 251"/>
              <a:gd name="T26" fmla="*/ 2147483647 w 269"/>
              <a:gd name="T27" fmla="*/ 2147483647 h 251"/>
              <a:gd name="T28" fmla="*/ 2147483647 w 269"/>
              <a:gd name="T29" fmla="*/ 2147483647 h 251"/>
              <a:gd name="T30" fmla="*/ 0 w 269"/>
              <a:gd name="T31" fmla="*/ 2147483647 h 2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69"/>
              <a:gd name="T49" fmla="*/ 0 h 251"/>
              <a:gd name="T50" fmla="*/ 269 w 269"/>
              <a:gd name="T51" fmla="*/ 251 h 25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69" h="251">
                <a:moveTo>
                  <a:pt x="0" y="23"/>
                </a:moveTo>
                <a:lnTo>
                  <a:pt x="106" y="10"/>
                </a:lnTo>
                <a:lnTo>
                  <a:pt x="237" y="0"/>
                </a:lnTo>
                <a:lnTo>
                  <a:pt x="230" y="33"/>
                </a:lnTo>
                <a:lnTo>
                  <a:pt x="259" y="26"/>
                </a:lnTo>
                <a:lnTo>
                  <a:pt x="269" y="48"/>
                </a:lnTo>
                <a:lnTo>
                  <a:pt x="239" y="68"/>
                </a:lnTo>
                <a:lnTo>
                  <a:pt x="246" y="103"/>
                </a:lnTo>
                <a:lnTo>
                  <a:pt x="215" y="161"/>
                </a:lnTo>
                <a:lnTo>
                  <a:pt x="192" y="197"/>
                </a:lnTo>
                <a:lnTo>
                  <a:pt x="205" y="243"/>
                </a:lnTo>
                <a:lnTo>
                  <a:pt x="39" y="251"/>
                </a:lnTo>
                <a:lnTo>
                  <a:pt x="38" y="223"/>
                </a:lnTo>
                <a:lnTo>
                  <a:pt x="5" y="217"/>
                </a:lnTo>
                <a:lnTo>
                  <a:pt x="5" y="68"/>
                </a:lnTo>
                <a:lnTo>
                  <a:pt x="0" y="23"/>
                </a:lnTo>
                <a:close/>
              </a:path>
            </a:pathLst>
          </a:custGeom>
          <a:solidFill>
            <a:schemeClr val="accent6">
              <a:lumMod val="60000"/>
              <a:lumOff val="4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58" name="Freeform 22"/>
          <p:cNvSpPr>
            <a:spLocks/>
          </p:cNvSpPr>
          <p:nvPr/>
        </p:nvSpPr>
        <p:spPr bwMode="auto">
          <a:xfrm>
            <a:off x="5410200" y="3962400"/>
            <a:ext cx="812800" cy="630238"/>
          </a:xfrm>
          <a:custGeom>
            <a:avLst/>
            <a:gdLst>
              <a:gd name="T0" fmla="*/ 0 w 328"/>
              <a:gd name="T1" fmla="*/ 2147483647 h 263"/>
              <a:gd name="T2" fmla="*/ 2147483647 w 328"/>
              <a:gd name="T3" fmla="*/ 0 h 263"/>
              <a:gd name="T4" fmla="*/ 2147483647 w 328"/>
              <a:gd name="T5" fmla="*/ 2147483647 h 263"/>
              <a:gd name="T6" fmla="*/ 2147483647 w 328"/>
              <a:gd name="T7" fmla="*/ 2147483647 h 263"/>
              <a:gd name="T8" fmla="*/ 2147483647 w 328"/>
              <a:gd name="T9" fmla="*/ 2147483647 h 263"/>
              <a:gd name="T10" fmla="*/ 2147483647 w 328"/>
              <a:gd name="T11" fmla="*/ 2147483647 h 263"/>
              <a:gd name="T12" fmla="*/ 2147483647 w 328"/>
              <a:gd name="T13" fmla="*/ 2147483647 h 263"/>
              <a:gd name="T14" fmla="*/ 2147483647 w 328"/>
              <a:gd name="T15" fmla="*/ 2147483647 h 263"/>
              <a:gd name="T16" fmla="*/ 2147483647 w 328"/>
              <a:gd name="T17" fmla="*/ 2147483647 h 263"/>
              <a:gd name="T18" fmla="*/ 2147483647 w 328"/>
              <a:gd name="T19" fmla="*/ 2147483647 h 263"/>
              <a:gd name="T20" fmla="*/ 2147483647 w 328"/>
              <a:gd name="T21" fmla="*/ 2147483647 h 263"/>
              <a:gd name="T22" fmla="*/ 2147483647 w 328"/>
              <a:gd name="T23" fmla="*/ 2147483647 h 263"/>
              <a:gd name="T24" fmla="*/ 2147483647 w 328"/>
              <a:gd name="T25" fmla="*/ 2147483647 h 263"/>
              <a:gd name="T26" fmla="*/ 2147483647 w 328"/>
              <a:gd name="T27" fmla="*/ 2147483647 h 263"/>
              <a:gd name="T28" fmla="*/ 2147483647 w 328"/>
              <a:gd name="T29" fmla="*/ 2147483647 h 263"/>
              <a:gd name="T30" fmla="*/ 2147483647 w 328"/>
              <a:gd name="T31" fmla="*/ 2147483647 h 263"/>
              <a:gd name="T32" fmla="*/ 2147483647 w 328"/>
              <a:gd name="T33" fmla="*/ 2147483647 h 263"/>
              <a:gd name="T34" fmla="*/ 2147483647 w 328"/>
              <a:gd name="T35" fmla="*/ 2147483647 h 263"/>
              <a:gd name="T36" fmla="*/ 2147483647 w 328"/>
              <a:gd name="T37" fmla="*/ 2147483647 h 263"/>
              <a:gd name="T38" fmla="*/ 2147483647 w 328"/>
              <a:gd name="T39" fmla="*/ 2147483647 h 263"/>
              <a:gd name="T40" fmla="*/ 2147483647 w 328"/>
              <a:gd name="T41" fmla="*/ 2147483647 h 263"/>
              <a:gd name="T42" fmla="*/ 2147483647 w 328"/>
              <a:gd name="T43" fmla="*/ 2147483647 h 263"/>
              <a:gd name="T44" fmla="*/ 2147483647 w 328"/>
              <a:gd name="T45" fmla="*/ 2147483647 h 263"/>
              <a:gd name="T46" fmla="*/ 2147483647 w 328"/>
              <a:gd name="T47" fmla="*/ 2147483647 h 263"/>
              <a:gd name="T48" fmla="*/ 2147483647 w 328"/>
              <a:gd name="T49" fmla="*/ 2147483647 h 263"/>
              <a:gd name="T50" fmla="*/ 2147483647 w 328"/>
              <a:gd name="T51" fmla="*/ 2147483647 h 263"/>
              <a:gd name="T52" fmla="*/ 2147483647 w 328"/>
              <a:gd name="T53" fmla="*/ 2147483647 h 263"/>
              <a:gd name="T54" fmla="*/ 2147483647 w 328"/>
              <a:gd name="T55" fmla="*/ 2147483647 h 263"/>
              <a:gd name="T56" fmla="*/ 2147483647 w 328"/>
              <a:gd name="T57" fmla="*/ 2147483647 h 263"/>
              <a:gd name="T58" fmla="*/ 2147483647 w 328"/>
              <a:gd name="T59" fmla="*/ 2147483647 h 263"/>
              <a:gd name="T60" fmla="*/ 2147483647 w 328"/>
              <a:gd name="T61" fmla="*/ 2147483647 h 263"/>
              <a:gd name="T62" fmla="*/ 2147483647 w 328"/>
              <a:gd name="T63" fmla="*/ 2147483647 h 263"/>
              <a:gd name="T64" fmla="*/ 2147483647 w 328"/>
              <a:gd name="T65" fmla="*/ 2147483647 h 263"/>
              <a:gd name="T66" fmla="*/ 2147483647 w 328"/>
              <a:gd name="T67" fmla="*/ 2147483647 h 263"/>
              <a:gd name="T68" fmla="*/ 0 w 328"/>
              <a:gd name="T69" fmla="*/ 2147483647 h 26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28"/>
              <a:gd name="T106" fmla="*/ 0 h 263"/>
              <a:gd name="T107" fmla="*/ 328 w 328"/>
              <a:gd name="T108" fmla="*/ 263 h 26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28" h="263">
                <a:moveTo>
                  <a:pt x="0" y="6"/>
                </a:moveTo>
                <a:lnTo>
                  <a:pt x="164" y="0"/>
                </a:lnTo>
                <a:lnTo>
                  <a:pt x="193" y="54"/>
                </a:lnTo>
                <a:lnTo>
                  <a:pt x="168" y="118"/>
                </a:lnTo>
                <a:lnTo>
                  <a:pt x="160" y="147"/>
                </a:lnTo>
                <a:lnTo>
                  <a:pt x="270" y="135"/>
                </a:lnTo>
                <a:lnTo>
                  <a:pt x="277" y="177"/>
                </a:lnTo>
                <a:lnTo>
                  <a:pt x="244" y="173"/>
                </a:lnTo>
                <a:lnTo>
                  <a:pt x="229" y="191"/>
                </a:lnTo>
                <a:lnTo>
                  <a:pt x="246" y="203"/>
                </a:lnTo>
                <a:lnTo>
                  <a:pt x="276" y="189"/>
                </a:lnTo>
                <a:lnTo>
                  <a:pt x="277" y="209"/>
                </a:lnTo>
                <a:lnTo>
                  <a:pt x="295" y="192"/>
                </a:lnTo>
                <a:lnTo>
                  <a:pt x="307" y="192"/>
                </a:lnTo>
                <a:lnTo>
                  <a:pt x="293" y="227"/>
                </a:lnTo>
                <a:lnTo>
                  <a:pt x="320" y="233"/>
                </a:lnTo>
                <a:lnTo>
                  <a:pt x="328" y="252"/>
                </a:lnTo>
                <a:lnTo>
                  <a:pt x="316" y="258"/>
                </a:lnTo>
                <a:lnTo>
                  <a:pt x="299" y="246"/>
                </a:lnTo>
                <a:lnTo>
                  <a:pt x="267" y="237"/>
                </a:lnTo>
                <a:lnTo>
                  <a:pt x="274" y="260"/>
                </a:lnTo>
                <a:lnTo>
                  <a:pt x="258" y="263"/>
                </a:lnTo>
                <a:lnTo>
                  <a:pt x="245" y="242"/>
                </a:lnTo>
                <a:lnTo>
                  <a:pt x="237" y="255"/>
                </a:lnTo>
                <a:lnTo>
                  <a:pt x="189" y="255"/>
                </a:lnTo>
                <a:lnTo>
                  <a:pt x="189" y="242"/>
                </a:lnTo>
                <a:lnTo>
                  <a:pt x="171" y="227"/>
                </a:lnTo>
                <a:lnTo>
                  <a:pt x="135" y="225"/>
                </a:lnTo>
                <a:lnTo>
                  <a:pt x="165" y="242"/>
                </a:lnTo>
                <a:lnTo>
                  <a:pt x="123" y="251"/>
                </a:lnTo>
                <a:lnTo>
                  <a:pt x="57" y="239"/>
                </a:lnTo>
                <a:lnTo>
                  <a:pt x="32" y="242"/>
                </a:lnTo>
                <a:lnTo>
                  <a:pt x="41" y="154"/>
                </a:lnTo>
                <a:lnTo>
                  <a:pt x="1" y="84"/>
                </a:lnTo>
                <a:lnTo>
                  <a:pt x="0" y="6"/>
                </a:lnTo>
                <a:close/>
              </a:path>
            </a:pathLst>
          </a:custGeom>
          <a:solidFill>
            <a:schemeClr val="accent6">
              <a:lumMod val="60000"/>
              <a:lumOff val="4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59" name="Freeform 23"/>
          <p:cNvSpPr>
            <a:spLocks/>
          </p:cNvSpPr>
          <p:nvPr/>
        </p:nvSpPr>
        <p:spPr bwMode="auto">
          <a:xfrm>
            <a:off x="4786313" y="1346200"/>
            <a:ext cx="904875" cy="985838"/>
          </a:xfrm>
          <a:custGeom>
            <a:avLst/>
            <a:gdLst>
              <a:gd name="T0" fmla="*/ 0 w 366"/>
              <a:gd name="T1" fmla="*/ 2147483647 h 412"/>
              <a:gd name="T2" fmla="*/ 2147483647 w 366"/>
              <a:gd name="T3" fmla="*/ 2147483647 h 412"/>
              <a:gd name="T4" fmla="*/ 2147483647 w 366"/>
              <a:gd name="T5" fmla="*/ 0 h 412"/>
              <a:gd name="T6" fmla="*/ 2147483647 w 366"/>
              <a:gd name="T7" fmla="*/ 2147483647 h 412"/>
              <a:gd name="T8" fmla="*/ 2147483647 w 366"/>
              <a:gd name="T9" fmla="*/ 2147483647 h 412"/>
              <a:gd name="T10" fmla="*/ 2147483647 w 366"/>
              <a:gd name="T11" fmla="*/ 2147483647 h 412"/>
              <a:gd name="T12" fmla="*/ 2147483647 w 366"/>
              <a:gd name="T13" fmla="*/ 2147483647 h 412"/>
              <a:gd name="T14" fmla="*/ 2147483647 w 366"/>
              <a:gd name="T15" fmla="*/ 2147483647 h 412"/>
              <a:gd name="T16" fmla="*/ 2147483647 w 366"/>
              <a:gd name="T17" fmla="*/ 2147483647 h 412"/>
              <a:gd name="T18" fmla="*/ 2147483647 w 366"/>
              <a:gd name="T19" fmla="*/ 2147483647 h 412"/>
              <a:gd name="T20" fmla="*/ 2147483647 w 366"/>
              <a:gd name="T21" fmla="*/ 2147483647 h 412"/>
              <a:gd name="T22" fmla="*/ 2147483647 w 366"/>
              <a:gd name="T23" fmla="*/ 2147483647 h 412"/>
              <a:gd name="T24" fmla="*/ 2147483647 w 366"/>
              <a:gd name="T25" fmla="*/ 2147483647 h 412"/>
              <a:gd name="T26" fmla="*/ 2147483647 w 366"/>
              <a:gd name="T27" fmla="*/ 2147483647 h 412"/>
              <a:gd name="T28" fmla="*/ 2147483647 w 366"/>
              <a:gd name="T29" fmla="*/ 2147483647 h 412"/>
              <a:gd name="T30" fmla="*/ 2147483647 w 366"/>
              <a:gd name="T31" fmla="*/ 2147483647 h 412"/>
              <a:gd name="T32" fmla="*/ 2147483647 w 366"/>
              <a:gd name="T33" fmla="*/ 2147483647 h 412"/>
              <a:gd name="T34" fmla="*/ 2147483647 w 366"/>
              <a:gd name="T35" fmla="*/ 2147483647 h 412"/>
              <a:gd name="T36" fmla="*/ 2147483647 w 366"/>
              <a:gd name="T37" fmla="*/ 2147483647 h 412"/>
              <a:gd name="T38" fmla="*/ 2147483647 w 366"/>
              <a:gd name="T39" fmla="*/ 2147483647 h 412"/>
              <a:gd name="T40" fmla="*/ 2147483647 w 366"/>
              <a:gd name="T41" fmla="*/ 2147483647 h 412"/>
              <a:gd name="T42" fmla="*/ 2147483647 w 366"/>
              <a:gd name="T43" fmla="*/ 2147483647 h 412"/>
              <a:gd name="T44" fmla="*/ 2147483647 w 366"/>
              <a:gd name="T45" fmla="*/ 2147483647 h 412"/>
              <a:gd name="T46" fmla="*/ 2147483647 w 366"/>
              <a:gd name="T47" fmla="*/ 2147483647 h 412"/>
              <a:gd name="T48" fmla="*/ 2147483647 w 366"/>
              <a:gd name="T49" fmla="*/ 2147483647 h 412"/>
              <a:gd name="T50" fmla="*/ 2147483647 w 366"/>
              <a:gd name="T51" fmla="*/ 2147483647 h 412"/>
              <a:gd name="T52" fmla="*/ 2147483647 w 366"/>
              <a:gd name="T53" fmla="*/ 2147483647 h 412"/>
              <a:gd name="T54" fmla="*/ 2147483647 w 366"/>
              <a:gd name="T55" fmla="*/ 2147483647 h 412"/>
              <a:gd name="T56" fmla="*/ 2147483647 w 366"/>
              <a:gd name="T57" fmla="*/ 2147483647 h 412"/>
              <a:gd name="T58" fmla="*/ 2147483647 w 366"/>
              <a:gd name="T59" fmla="*/ 2147483647 h 412"/>
              <a:gd name="T60" fmla="*/ 0 w 366"/>
              <a:gd name="T61" fmla="*/ 2147483647 h 41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6"/>
              <a:gd name="T94" fmla="*/ 0 h 412"/>
              <a:gd name="T95" fmla="*/ 366 w 366"/>
              <a:gd name="T96" fmla="*/ 412 h 41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6" h="412">
                <a:moveTo>
                  <a:pt x="0" y="32"/>
                </a:moveTo>
                <a:lnTo>
                  <a:pt x="96" y="32"/>
                </a:lnTo>
                <a:lnTo>
                  <a:pt x="95" y="0"/>
                </a:lnTo>
                <a:lnTo>
                  <a:pt x="116" y="9"/>
                </a:lnTo>
                <a:lnTo>
                  <a:pt x="120" y="34"/>
                </a:lnTo>
                <a:lnTo>
                  <a:pt x="166" y="61"/>
                </a:lnTo>
                <a:lnTo>
                  <a:pt x="180" y="49"/>
                </a:lnTo>
                <a:lnTo>
                  <a:pt x="207" y="49"/>
                </a:lnTo>
                <a:lnTo>
                  <a:pt x="228" y="73"/>
                </a:lnTo>
                <a:lnTo>
                  <a:pt x="242" y="64"/>
                </a:lnTo>
                <a:lnTo>
                  <a:pt x="282" y="74"/>
                </a:lnTo>
                <a:lnTo>
                  <a:pt x="296" y="56"/>
                </a:lnTo>
                <a:lnTo>
                  <a:pt x="321" y="70"/>
                </a:lnTo>
                <a:lnTo>
                  <a:pt x="366" y="68"/>
                </a:lnTo>
                <a:lnTo>
                  <a:pt x="293" y="119"/>
                </a:lnTo>
                <a:lnTo>
                  <a:pt x="257" y="164"/>
                </a:lnTo>
                <a:lnTo>
                  <a:pt x="264" y="229"/>
                </a:lnTo>
                <a:lnTo>
                  <a:pt x="239" y="256"/>
                </a:lnTo>
                <a:lnTo>
                  <a:pt x="249" y="275"/>
                </a:lnTo>
                <a:lnTo>
                  <a:pt x="249" y="323"/>
                </a:lnTo>
                <a:lnTo>
                  <a:pt x="274" y="323"/>
                </a:lnTo>
                <a:lnTo>
                  <a:pt x="311" y="358"/>
                </a:lnTo>
                <a:lnTo>
                  <a:pt x="326" y="400"/>
                </a:lnTo>
                <a:lnTo>
                  <a:pt x="67" y="412"/>
                </a:lnTo>
                <a:lnTo>
                  <a:pt x="68" y="298"/>
                </a:lnTo>
                <a:lnTo>
                  <a:pt x="45" y="273"/>
                </a:lnTo>
                <a:lnTo>
                  <a:pt x="53" y="243"/>
                </a:lnTo>
                <a:lnTo>
                  <a:pt x="61" y="226"/>
                </a:lnTo>
                <a:lnTo>
                  <a:pt x="45" y="147"/>
                </a:lnTo>
                <a:lnTo>
                  <a:pt x="23" y="95"/>
                </a:lnTo>
                <a:lnTo>
                  <a:pt x="0" y="32"/>
                </a:lnTo>
                <a:close/>
              </a:path>
            </a:pathLst>
          </a:custGeom>
          <a:no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60" name="Freeform 24"/>
          <p:cNvSpPr>
            <a:spLocks/>
          </p:cNvSpPr>
          <p:nvPr/>
        </p:nvSpPr>
        <p:spPr bwMode="auto">
          <a:xfrm>
            <a:off x="5372100" y="1685925"/>
            <a:ext cx="687388" cy="779463"/>
          </a:xfrm>
          <a:custGeom>
            <a:avLst/>
            <a:gdLst>
              <a:gd name="T0" fmla="*/ 2147483647 w 278"/>
              <a:gd name="T1" fmla="*/ 2147483647 h 325"/>
              <a:gd name="T2" fmla="*/ 2147483647 w 278"/>
              <a:gd name="T3" fmla="*/ 2147483647 h 325"/>
              <a:gd name="T4" fmla="*/ 2147483647 w 278"/>
              <a:gd name="T5" fmla="*/ 2147483647 h 325"/>
              <a:gd name="T6" fmla="*/ 2147483647 w 278"/>
              <a:gd name="T7" fmla="*/ 0 h 325"/>
              <a:gd name="T8" fmla="*/ 2147483647 w 278"/>
              <a:gd name="T9" fmla="*/ 2147483647 h 325"/>
              <a:gd name="T10" fmla="*/ 2147483647 w 278"/>
              <a:gd name="T11" fmla="*/ 2147483647 h 325"/>
              <a:gd name="T12" fmla="*/ 2147483647 w 278"/>
              <a:gd name="T13" fmla="*/ 2147483647 h 325"/>
              <a:gd name="T14" fmla="*/ 2147483647 w 278"/>
              <a:gd name="T15" fmla="*/ 2147483647 h 325"/>
              <a:gd name="T16" fmla="*/ 2147483647 w 278"/>
              <a:gd name="T17" fmla="*/ 2147483647 h 325"/>
              <a:gd name="T18" fmla="*/ 2147483647 w 278"/>
              <a:gd name="T19" fmla="*/ 2147483647 h 325"/>
              <a:gd name="T20" fmla="*/ 2147483647 w 278"/>
              <a:gd name="T21" fmla="*/ 2147483647 h 325"/>
              <a:gd name="T22" fmla="*/ 2147483647 w 278"/>
              <a:gd name="T23" fmla="*/ 2147483647 h 325"/>
              <a:gd name="T24" fmla="*/ 2147483647 w 278"/>
              <a:gd name="T25" fmla="*/ 2147483647 h 325"/>
              <a:gd name="T26" fmla="*/ 2147483647 w 278"/>
              <a:gd name="T27" fmla="*/ 2147483647 h 325"/>
              <a:gd name="T28" fmla="*/ 2147483647 w 278"/>
              <a:gd name="T29" fmla="*/ 2147483647 h 325"/>
              <a:gd name="T30" fmla="*/ 2147483647 w 278"/>
              <a:gd name="T31" fmla="*/ 2147483647 h 325"/>
              <a:gd name="T32" fmla="*/ 2147483647 w 278"/>
              <a:gd name="T33" fmla="*/ 2147483647 h 325"/>
              <a:gd name="T34" fmla="*/ 2147483647 w 278"/>
              <a:gd name="T35" fmla="*/ 2147483647 h 325"/>
              <a:gd name="T36" fmla="*/ 2147483647 w 278"/>
              <a:gd name="T37" fmla="*/ 2147483647 h 325"/>
              <a:gd name="T38" fmla="*/ 2147483647 w 278"/>
              <a:gd name="T39" fmla="*/ 2147483647 h 325"/>
              <a:gd name="T40" fmla="*/ 2147483647 w 278"/>
              <a:gd name="T41" fmla="*/ 2147483647 h 325"/>
              <a:gd name="T42" fmla="*/ 2147483647 w 278"/>
              <a:gd name="T43" fmla="*/ 2147483647 h 325"/>
              <a:gd name="T44" fmla="*/ 2147483647 w 278"/>
              <a:gd name="T45" fmla="*/ 2147483647 h 325"/>
              <a:gd name="T46" fmla="*/ 2147483647 w 278"/>
              <a:gd name="T47" fmla="*/ 2147483647 h 325"/>
              <a:gd name="T48" fmla="*/ 2147483647 w 278"/>
              <a:gd name="T49" fmla="*/ 2147483647 h 325"/>
              <a:gd name="T50" fmla="*/ 2147483647 w 278"/>
              <a:gd name="T51" fmla="*/ 2147483647 h 325"/>
              <a:gd name="T52" fmla="*/ 2147483647 w 278"/>
              <a:gd name="T53" fmla="*/ 2147483647 h 325"/>
              <a:gd name="T54" fmla="*/ 2147483647 w 278"/>
              <a:gd name="T55" fmla="*/ 2147483647 h 325"/>
              <a:gd name="T56" fmla="*/ 2147483647 w 278"/>
              <a:gd name="T57" fmla="*/ 2147483647 h 325"/>
              <a:gd name="T58" fmla="*/ 2147483647 w 278"/>
              <a:gd name="T59" fmla="*/ 2147483647 h 325"/>
              <a:gd name="T60" fmla="*/ 2147483647 w 278"/>
              <a:gd name="T61" fmla="*/ 2147483647 h 325"/>
              <a:gd name="T62" fmla="*/ 2147483647 w 278"/>
              <a:gd name="T63" fmla="*/ 2147483647 h 325"/>
              <a:gd name="T64" fmla="*/ 2147483647 w 278"/>
              <a:gd name="T65" fmla="*/ 2147483647 h 325"/>
              <a:gd name="T66" fmla="*/ 0 w 278"/>
              <a:gd name="T67" fmla="*/ 2147483647 h 325"/>
              <a:gd name="T68" fmla="*/ 2147483647 w 278"/>
              <a:gd name="T69" fmla="*/ 2147483647 h 325"/>
              <a:gd name="T70" fmla="*/ 2147483647 w 278"/>
              <a:gd name="T71" fmla="*/ 2147483647 h 32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78"/>
              <a:gd name="T109" fmla="*/ 0 h 325"/>
              <a:gd name="T110" fmla="*/ 278 w 278"/>
              <a:gd name="T111" fmla="*/ 325 h 32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78" h="325">
                <a:moveTo>
                  <a:pt x="20" y="22"/>
                </a:moveTo>
                <a:lnTo>
                  <a:pt x="41" y="19"/>
                </a:lnTo>
                <a:lnTo>
                  <a:pt x="60" y="19"/>
                </a:lnTo>
                <a:lnTo>
                  <a:pt x="72" y="0"/>
                </a:lnTo>
                <a:lnTo>
                  <a:pt x="81" y="24"/>
                </a:lnTo>
                <a:lnTo>
                  <a:pt x="111" y="24"/>
                </a:lnTo>
                <a:lnTo>
                  <a:pt x="127" y="46"/>
                </a:lnTo>
                <a:lnTo>
                  <a:pt x="158" y="40"/>
                </a:lnTo>
                <a:lnTo>
                  <a:pt x="179" y="54"/>
                </a:lnTo>
                <a:lnTo>
                  <a:pt x="218" y="64"/>
                </a:lnTo>
                <a:lnTo>
                  <a:pt x="225" y="81"/>
                </a:lnTo>
                <a:lnTo>
                  <a:pt x="245" y="82"/>
                </a:lnTo>
                <a:lnTo>
                  <a:pt x="239" y="99"/>
                </a:lnTo>
                <a:lnTo>
                  <a:pt x="246" y="118"/>
                </a:lnTo>
                <a:lnTo>
                  <a:pt x="233" y="142"/>
                </a:lnTo>
                <a:lnTo>
                  <a:pt x="242" y="147"/>
                </a:lnTo>
                <a:lnTo>
                  <a:pt x="264" y="121"/>
                </a:lnTo>
                <a:lnTo>
                  <a:pt x="263" y="112"/>
                </a:lnTo>
                <a:lnTo>
                  <a:pt x="272" y="108"/>
                </a:lnTo>
                <a:lnTo>
                  <a:pt x="278" y="121"/>
                </a:lnTo>
                <a:lnTo>
                  <a:pt x="261" y="139"/>
                </a:lnTo>
                <a:lnTo>
                  <a:pt x="254" y="180"/>
                </a:lnTo>
                <a:lnTo>
                  <a:pt x="254" y="249"/>
                </a:lnTo>
                <a:lnTo>
                  <a:pt x="264" y="261"/>
                </a:lnTo>
                <a:lnTo>
                  <a:pt x="260" y="304"/>
                </a:lnTo>
                <a:lnTo>
                  <a:pt x="128" y="325"/>
                </a:lnTo>
                <a:lnTo>
                  <a:pt x="95" y="305"/>
                </a:lnTo>
                <a:lnTo>
                  <a:pt x="102" y="279"/>
                </a:lnTo>
                <a:lnTo>
                  <a:pt x="86" y="251"/>
                </a:lnTo>
                <a:lnTo>
                  <a:pt x="72" y="216"/>
                </a:lnTo>
                <a:lnTo>
                  <a:pt x="35" y="181"/>
                </a:lnTo>
                <a:lnTo>
                  <a:pt x="12" y="181"/>
                </a:lnTo>
                <a:lnTo>
                  <a:pt x="12" y="133"/>
                </a:lnTo>
                <a:lnTo>
                  <a:pt x="0" y="115"/>
                </a:lnTo>
                <a:lnTo>
                  <a:pt x="26" y="87"/>
                </a:lnTo>
                <a:lnTo>
                  <a:pt x="20" y="22"/>
                </a:lnTo>
                <a:close/>
              </a:path>
            </a:pathLst>
          </a:custGeom>
          <a:solidFill>
            <a:schemeClr val="accent6">
              <a:lumMod val="20000"/>
              <a:lumOff val="8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grpSp>
        <p:nvGrpSpPr>
          <p:cNvPr id="2" name="Group 26"/>
          <p:cNvGrpSpPr>
            <a:grpSpLocks/>
          </p:cNvGrpSpPr>
          <p:nvPr/>
        </p:nvGrpSpPr>
        <p:grpSpPr bwMode="auto">
          <a:xfrm>
            <a:off x="5643563" y="1576388"/>
            <a:ext cx="1041400" cy="912812"/>
            <a:chOff x="3195" y="1012"/>
            <a:chExt cx="546" cy="497"/>
          </a:xfrm>
          <a:noFill/>
        </p:grpSpPr>
        <p:sp>
          <p:nvSpPr>
            <p:cNvPr id="219163" name="Freeform 27"/>
            <p:cNvSpPr>
              <a:spLocks/>
            </p:cNvSpPr>
            <p:nvPr/>
          </p:nvSpPr>
          <p:spPr bwMode="auto">
            <a:xfrm>
              <a:off x="3195" y="1012"/>
              <a:ext cx="388" cy="168"/>
            </a:xfrm>
            <a:custGeom>
              <a:avLst/>
              <a:gdLst>
                <a:gd name="T0" fmla="*/ 0 w 299"/>
                <a:gd name="T1" fmla="*/ 988 h 129"/>
                <a:gd name="T2" fmla="*/ 912 w 299"/>
                <a:gd name="T3" fmla="*/ 0 h 129"/>
                <a:gd name="T4" fmla="*/ 736 w 299"/>
                <a:gd name="T5" fmla="*/ 408 h 129"/>
                <a:gd name="T6" fmla="*/ 867 w 299"/>
                <a:gd name="T7" fmla="*/ 531 h 129"/>
                <a:gd name="T8" fmla="*/ 1152 w 299"/>
                <a:gd name="T9" fmla="*/ 359 h 129"/>
                <a:gd name="T10" fmla="*/ 1778 w 299"/>
                <a:gd name="T11" fmla="*/ 609 h 129"/>
                <a:gd name="T12" fmla="*/ 2041 w 299"/>
                <a:gd name="T13" fmla="*/ 408 h 129"/>
                <a:gd name="T14" fmla="*/ 2878 w 299"/>
                <a:gd name="T15" fmla="*/ 293 h 129"/>
                <a:gd name="T16" fmla="*/ 3046 w 299"/>
                <a:gd name="T17" fmla="*/ 546 h 129"/>
                <a:gd name="T18" fmla="*/ 3371 w 299"/>
                <a:gd name="T19" fmla="*/ 497 h 129"/>
                <a:gd name="T20" fmla="*/ 4001 w 299"/>
                <a:gd name="T21" fmla="*/ 758 h 129"/>
                <a:gd name="T22" fmla="*/ 4044 w 299"/>
                <a:gd name="T23" fmla="*/ 964 h 129"/>
                <a:gd name="T24" fmla="*/ 3354 w 299"/>
                <a:gd name="T25" fmla="*/ 1116 h 129"/>
                <a:gd name="T26" fmla="*/ 3156 w 299"/>
                <a:gd name="T27" fmla="*/ 988 h 129"/>
                <a:gd name="T28" fmla="*/ 2807 w 299"/>
                <a:gd name="T29" fmla="*/ 1033 h 129"/>
                <a:gd name="T30" fmla="*/ 2398 w 299"/>
                <a:gd name="T31" fmla="*/ 1287 h 129"/>
                <a:gd name="T32" fmla="*/ 2211 w 299"/>
                <a:gd name="T33" fmla="*/ 1309 h 129"/>
                <a:gd name="T34" fmla="*/ 2055 w 299"/>
                <a:gd name="T35" fmla="*/ 1116 h 129"/>
                <a:gd name="T36" fmla="*/ 1828 w 299"/>
                <a:gd name="T37" fmla="*/ 1800 h 129"/>
                <a:gd name="T38" fmla="*/ 1573 w 299"/>
                <a:gd name="T39" fmla="*/ 1810 h 129"/>
                <a:gd name="T40" fmla="*/ 1460 w 299"/>
                <a:gd name="T41" fmla="*/ 1535 h 129"/>
                <a:gd name="T42" fmla="*/ 916 w 299"/>
                <a:gd name="T43" fmla="*/ 1425 h 129"/>
                <a:gd name="T44" fmla="*/ 668 w 299"/>
                <a:gd name="T45" fmla="*/ 1214 h 129"/>
                <a:gd name="T46" fmla="*/ 213 w 299"/>
                <a:gd name="T47" fmla="*/ 1287 h 129"/>
                <a:gd name="T48" fmla="*/ 0 w 299"/>
                <a:gd name="T49" fmla="*/ 988 h 12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99"/>
                <a:gd name="T76" fmla="*/ 0 h 129"/>
                <a:gd name="T77" fmla="*/ 299 w 299"/>
                <a:gd name="T78" fmla="*/ 129 h 12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99" h="129">
                  <a:moveTo>
                    <a:pt x="0" y="71"/>
                  </a:moveTo>
                  <a:lnTo>
                    <a:pt x="67" y="0"/>
                  </a:lnTo>
                  <a:lnTo>
                    <a:pt x="55" y="29"/>
                  </a:lnTo>
                  <a:lnTo>
                    <a:pt x="64" y="38"/>
                  </a:lnTo>
                  <a:lnTo>
                    <a:pt x="85" y="26"/>
                  </a:lnTo>
                  <a:lnTo>
                    <a:pt x="131" y="44"/>
                  </a:lnTo>
                  <a:lnTo>
                    <a:pt x="151" y="29"/>
                  </a:lnTo>
                  <a:lnTo>
                    <a:pt x="213" y="21"/>
                  </a:lnTo>
                  <a:lnTo>
                    <a:pt x="225" y="39"/>
                  </a:lnTo>
                  <a:lnTo>
                    <a:pt x="249" y="35"/>
                  </a:lnTo>
                  <a:lnTo>
                    <a:pt x="296" y="54"/>
                  </a:lnTo>
                  <a:lnTo>
                    <a:pt x="299" y="68"/>
                  </a:lnTo>
                  <a:lnTo>
                    <a:pt x="248" y="80"/>
                  </a:lnTo>
                  <a:lnTo>
                    <a:pt x="233" y="71"/>
                  </a:lnTo>
                  <a:lnTo>
                    <a:pt x="207" y="74"/>
                  </a:lnTo>
                  <a:lnTo>
                    <a:pt x="177" y="92"/>
                  </a:lnTo>
                  <a:lnTo>
                    <a:pt x="163" y="93"/>
                  </a:lnTo>
                  <a:lnTo>
                    <a:pt x="152" y="80"/>
                  </a:lnTo>
                  <a:lnTo>
                    <a:pt x="135" y="128"/>
                  </a:lnTo>
                  <a:lnTo>
                    <a:pt x="116" y="129"/>
                  </a:lnTo>
                  <a:lnTo>
                    <a:pt x="108" y="110"/>
                  </a:lnTo>
                  <a:lnTo>
                    <a:pt x="68" y="101"/>
                  </a:lnTo>
                  <a:lnTo>
                    <a:pt x="49" y="87"/>
                  </a:lnTo>
                  <a:lnTo>
                    <a:pt x="16" y="92"/>
                  </a:lnTo>
                  <a:lnTo>
                    <a:pt x="0" y="71"/>
                  </a:lnTo>
                  <a:close/>
                </a:path>
              </a:pathLst>
            </a:custGeom>
            <a:solidFill>
              <a:schemeClr val="accent6">
                <a:lumMod val="20000"/>
                <a:lumOff val="8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64" name="Freeform 28"/>
            <p:cNvSpPr>
              <a:spLocks/>
            </p:cNvSpPr>
            <p:nvPr/>
          </p:nvSpPr>
          <p:spPr bwMode="auto">
            <a:xfrm>
              <a:off x="3464" y="1131"/>
              <a:ext cx="277" cy="378"/>
            </a:xfrm>
            <a:custGeom>
              <a:avLst/>
              <a:gdLst>
                <a:gd name="T0" fmla="*/ 717 w 214"/>
                <a:gd name="T1" fmla="*/ 173 h 290"/>
                <a:gd name="T2" fmla="*/ 826 w 214"/>
                <a:gd name="T3" fmla="*/ 421 h 290"/>
                <a:gd name="T4" fmla="*/ 620 w 214"/>
                <a:gd name="T5" fmla="*/ 575 h 290"/>
                <a:gd name="T6" fmla="*/ 619 w 214"/>
                <a:gd name="T7" fmla="*/ 1227 h 290"/>
                <a:gd name="T8" fmla="*/ 496 w 214"/>
                <a:gd name="T9" fmla="*/ 796 h 290"/>
                <a:gd name="T10" fmla="*/ 97 w 214"/>
                <a:gd name="T11" fmla="*/ 1216 h 290"/>
                <a:gd name="T12" fmla="*/ 0 w 214"/>
                <a:gd name="T13" fmla="*/ 2389 h 290"/>
                <a:gd name="T14" fmla="*/ 269 w 214"/>
                <a:gd name="T15" fmla="*/ 2974 h 290"/>
                <a:gd name="T16" fmla="*/ 286 w 214"/>
                <a:gd name="T17" fmla="*/ 3264 h 290"/>
                <a:gd name="T18" fmla="*/ 307 w 214"/>
                <a:gd name="T19" fmla="*/ 3510 h 290"/>
                <a:gd name="T20" fmla="*/ 286 w 214"/>
                <a:gd name="T21" fmla="*/ 3729 h 290"/>
                <a:gd name="T22" fmla="*/ 237 w 214"/>
                <a:gd name="T23" fmla="*/ 4108 h 290"/>
                <a:gd name="T24" fmla="*/ 1345 w 214"/>
                <a:gd name="T25" fmla="*/ 4030 h 290"/>
                <a:gd name="T26" fmla="*/ 2813 w 214"/>
                <a:gd name="T27" fmla="*/ 3892 h 290"/>
                <a:gd name="T28" fmla="*/ 2554 w 214"/>
                <a:gd name="T29" fmla="*/ 3816 h 290"/>
                <a:gd name="T30" fmla="*/ 2402 w 214"/>
                <a:gd name="T31" fmla="*/ 3594 h 290"/>
                <a:gd name="T32" fmla="*/ 2630 w 214"/>
                <a:gd name="T33" fmla="*/ 3409 h 290"/>
                <a:gd name="T34" fmla="*/ 2630 w 214"/>
                <a:gd name="T35" fmla="*/ 3184 h 290"/>
                <a:gd name="T36" fmla="*/ 2520 w 214"/>
                <a:gd name="T37" fmla="*/ 2986 h 290"/>
                <a:gd name="T38" fmla="*/ 2630 w 214"/>
                <a:gd name="T39" fmla="*/ 2851 h 290"/>
                <a:gd name="T40" fmla="*/ 2830 w 214"/>
                <a:gd name="T41" fmla="*/ 2861 h 290"/>
                <a:gd name="T42" fmla="*/ 2784 w 214"/>
                <a:gd name="T43" fmla="*/ 2291 h 290"/>
                <a:gd name="T44" fmla="*/ 2731 w 214"/>
                <a:gd name="T45" fmla="*/ 1958 h 290"/>
                <a:gd name="T46" fmla="*/ 2606 w 214"/>
                <a:gd name="T47" fmla="*/ 1741 h 290"/>
                <a:gd name="T48" fmla="*/ 2497 w 214"/>
                <a:gd name="T49" fmla="*/ 1618 h 290"/>
                <a:gd name="T50" fmla="*/ 2318 w 214"/>
                <a:gd name="T51" fmla="*/ 1572 h 290"/>
                <a:gd name="T52" fmla="*/ 2145 w 214"/>
                <a:gd name="T53" fmla="*/ 1572 h 290"/>
                <a:gd name="T54" fmla="*/ 1962 w 214"/>
                <a:gd name="T55" fmla="*/ 1833 h 290"/>
                <a:gd name="T56" fmla="*/ 1839 w 214"/>
                <a:gd name="T57" fmla="*/ 1921 h 290"/>
                <a:gd name="T58" fmla="*/ 1756 w 214"/>
                <a:gd name="T59" fmla="*/ 1958 h 290"/>
                <a:gd name="T60" fmla="*/ 1662 w 214"/>
                <a:gd name="T61" fmla="*/ 1904 h 290"/>
                <a:gd name="T62" fmla="*/ 1634 w 214"/>
                <a:gd name="T63" fmla="*/ 1786 h 290"/>
                <a:gd name="T64" fmla="*/ 1662 w 214"/>
                <a:gd name="T65" fmla="*/ 1694 h 290"/>
                <a:gd name="T66" fmla="*/ 1741 w 214"/>
                <a:gd name="T67" fmla="*/ 1618 h 290"/>
                <a:gd name="T68" fmla="*/ 1825 w 214"/>
                <a:gd name="T69" fmla="*/ 1572 h 290"/>
                <a:gd name="T70" fmla="*/ 1900 w 214"/>
                <a:gd name="T71" fmla="*/ 1547 h 290"/>
                <a:gd name="T72" fmla="*/ 1900 w 214"/>
                <a:gd name="T73" fmla="*/ 1396 h 290"/>
                <a:gd name="T74" fmla="*/ 2110 w 214"/>
                <a:gd name="T75" fmla="*/ 1227 h 290"/>
                <a:gd name="T76" fmla="*/ 1900 w 214"/>
                <a:gd name="T77" fmla="*/ 693 h 290"/>
                <a:gd name="T78" fmla="*/ 1900 w 214"/>
                <a:gd name="T79" fmla="*/ 437 h 290"/>
                <a:gd name="T80" fmla="*/ 1533 w 214"/>
                <a:gd name="T81" fmla="*/ 335 h 290"/>
                <a:gd name="T82" fmla="*/ 1037 w 214"/>
                <a:gd name="T83" fmla="*/ 0 h 290"/>
                <a:gd name="T84" fmla="*/ 717 w 214"/>
                <a:gd name="T85" fmla="*/ 173 h 2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4"/>
                <a:gd name="T130" fmla="*/ 0 h 290"/>
                <a:gd name="T131" fmla="*/ 214 w 214"/>
                <a:gd name="T132" fmla="*/ 290 h 29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4" h="290">
                  <a:moveTo>
                    <a:pt x="54" y="12"/>
                  </a:moveTo>
                  <a:lnTo>
                    <a:pt x="62" y="30"/>
                  </a:lnTo>
                  <a:lnTo>
                    <a:pt x="47" y="41"/>
                  </a:lnTo>
                  <a:lnTo>
                    <a:pt x="46" y="87"/>
                  </a:lnTo>
                  <a:lnTo>
                    <a:pt x="38" y="57"/>
                  </a:lnTo>
                  <a:lnTo>
                    <a:pt x="7" y="86"/>
                  </a:lnTo>
                  <a:lnTo>
                    <a:pt x="0" y="169"/>
                  </a:lnTo>
                  <a:lnTo>
                    <a:pt x="20" y="210"/>
                  </a:lnTo>
                  <a:lnTo>
                    <a:pt x="22" y="231"/>
                  </a:lnTo>
                  <a:lnTo>
                    <a:pt x="23" y="248"/>
                  </a:lnTo>
                  <a:lnTo>
                    <a:pt x="22" y="263"/>
                  </a:lnTo>
                  <a:lnTo>
                    <a:pt x="18" y="290"/>
                  </a:lnTo>
                  <a:lnTo>
                    <a:pt x="102" y="285"/>
                  </a:lnTo>
                  <a:lnTo>
                    <a:pt x="213" y="275"/>
                  </a:lnTo>
                  <a:lnTo>
                    <a:pt x="193" y="269"/>
                  </a:lnTo>
                  <a:lnTo>
                    <a:pt x="182" y="254"/>
                  </a:lnTo>
                  <a:lnTo>
                    <a:pt x="199" y="241"/>
                  </a:lnTo>
                  <a:lnTo>
                    <a:pt x="199" y="225"/>
                  </a:lnTo>
                  <a:lnTo>
                    <a:pt x="191" y="211"/>
                  </a:lnTo>
                  <a:lnTo>
                    <a:pt x="199" y="201"/>
                  </a:lnTo>
                  <a:lnTo>
                    <a:pt x="214" y="202"/>
                  </a:lnTo>
                  <a:lnTo>
                    <a:pt x="211" y="162"/>
                  </a:lnTo>
                  <a:lnTo>
                    <a:pt x="207" y="138"/>
                  </a:lnTo>
                  <a:lnTo>
                    <a:pt x="198" y="123"/>
                  </a:lnTo>
                  <a:lnTo>
                    <a:pt x="189" y="114"/>
                  </a:lnTo>
                  <a:lnTo>
                    <a:pt x="175" y="111"/>
                  </a:lnTo>
                  <a:lnTo>
                    <a:pt x="162" y="111"/>
                  </a:lnTo>
                  <a:lnTo>
                    <a:pt x="148" y="130"/>
                  </a:lnTo>
                  <a:lnTo>
                    <a:pt x="139" y="136"/>
                  </a:lnTo>
                  <a:lnTo>
                    <a:pt x="133" y="138"/>
                  </a:lnTo>
                  <a:lnTo>
                    <a:pt x="126" y="135"/>
                  </a:lnTo>
                  <a:lnTo>
                    <a:pt x="124" y="126"/>
                  </a:lnTo>
                  <a:lnTo>
                    <a:pt x="126" y="120"/>
                  </a:lnTo>
                  <a:lnTo>
                    <a:pt x="132" y="114"/>
                  </a:lnTo>
                  <a:lnTo>
                    <a:pt x="138" y="111"/>
                  </a:lnTo>
                  <a:lnTo>
                    <a:pt x="144" y="110"/>
                  </a:lnTo>
                  <a:lnTo>
                    <a:pt x="144" y="99"/>
                  </a:lnTo>
                  <a:lnTo>
                    <a:pt x="160" y="87"/>
                  </a:lnTo>
                  <a:lnTo>
                    <a:pt x="144" y="49"/>
                  </a:lnTo>
                  <a:lnTo>
                    <a:pt x="144" y="31"/>
                  </a:lnTo>
                  <a:lnTo>
                    <a:pt x="117" y="24"/>
                  </a:lnTo>
                  <a:lnTo>
                    <a:pt x="78" y="0"/>
                  </a:lnTo>
                  <a:lnTo>
                    <a:pt x="54" y="12"/>
                  </a:lnTo>
                  <a:close/>
                </a:path>
              </a:pathLst>
            </a:custGeom>
            <a:solidFill>
              <a:schemeClr val="accent6">
                <a:lumMod val="20000"/>
                <a:lumOff val="8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grpSp>
      <p:sp>
        <p:nvSpPr>
          <p:cNvPr id="219168" name="Freeform 32"/>
          <p:cNvSpPr>
            <a:spLocks/>
          </p:cNvSpPr>
          <p:nvPr/>
        </p:nvSpPr>
        <p:spPr bwMode="auto">
          <a:xfrm>
            <a:off x="6400800" y="2330450"/>
            <a:ext cx="569913" cy="641350"/>
          </a:xfrm>
          <a:custGeom>
            <a:avLst/>
            <a:gdLst>
              <a:gd name="T0" fmla="*/ 0 w 231"/>
              <a:gd name="T1" fmla="*/ 2147483647 h 267"/>
              <a:gd name="T2" fmla="*/ 2147483647 w 231"/>
              <a:gd name="T3" fmla="*/ 2147483647 h 267"/>
              <a:gd name="T4" fmla="*/ 2147483647 w 231"/>
              <a:gd name="T5" fmla="*/ 2147483647 h 267"/>
              <a:gd name="T6" fmla="*/ 2147483647 w 231"/>
              <a:gd name="T7" fmla="*/ 2147483647 h 267"/>
              <a:gd name="T8" fmla="*/ 2147483647 w 231"/>
              <a:gd name="T9" fmla="*/ 2147483647 h 267"/>
              <a:gd name="T10" fmla="*/ 2147483647 w 231"/>
              <a:gd name="T11" fmla="*/ 0 h 267"/>
              <a:gd name="T12" fmla="*/ 2147483647 w 231"/>
              <a:gd name="T13" fmla="*/ 2147483647 h 267"/>
              <a:gd name="T14" fmla="*/ 2147483647 w 231"/>
              <a:gd name="T15" fmla="*/ 2147483647 h 267"/>
              <a:gd name="T16" fmla="*/ 2147483647 w 231"/>
              <a:gd name="T17" fmla="*/ 2147483647 h 267"/>
              <a:gd name="T18" fmla="*/ 2147483647 w 231"/>
              <a:gd name="T19" fmla="*/ 2147483647 h 267"/>
              <a:gd name="T20" fmla="*/ 2147483647 w 231"/>
              <a:gd name="T21" fmla="*/ 2147483647 h 267"/>
              <a:gd name="T22" fmla="*/ 2147483647 w 231"/>
              <a:gd name="T23" fmla="*/ 2147483647 h 267"/>
              <a:gd name="T24" fmla="*/ 2147483647 w 231"/>
              <a:gd name="T25" fmla="*/ 2147483647 h 267"/>
              <a:gd name="T26" fmla="*/ 2147483647 w 231"/>
              <a:gd name="T27" fmla="*/ 2147483647 h 267"/>
              <a:gd name="T28" fmla="*/ 2147483647 w 231"/>
              <a:gd name="T29" fmla="*/ 2147483647 h 267"/>
              <a:gd name="T30" fmla="*/ 2147483647 w 231"/>
              <a:gd name="T31" fmla="*/ 2147483647 h 267"/>
              <a:gd name="T32" fmla="*/ 2147483647 w 231"/>
              <a:gd name="T33" fmla="*/ 2147483647 h 267"/>
              <a:gd name="T34" fmla="*/ 2147483647 w 231"/>
              <a:gd name="T35" fmla="*/ 2147483647 h 267"/>
              <a:gd name="T36" fmla="*/ 0 w 231"/>
              <a:gd name="T37" fmla="*/ 2147483647 h 26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31"/>
              <a:gd name="T58" fmla="*/ 0 h 267"/>
              <a:gd name="T59" fmla="*/ 231 w 231"/>
              <a:gd name="T60" fmla="*/ 267 h 26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31" h="267">
                <a:moveTo>
                  <a:pt x="0" y="60"/>
                </a:moveTo>
                <a:lnTo>
                  <a:pt x="104" y="50"/>
                </a:lnTo>
                <a:lnTo>
                  <a:pt x="126" y="54"/>
                </a:lnTo>
                <a:lnTo>
                  <a:pt x="175" y="31"/>
                </a:lnTo>
                <a:lnTo>
                  <a:pt x="186" y="10"/>
                </a:lnTo>
                <a:lnTo>
                  <a:pt x="215" y="0"/>
                </a:lnTo>
                <a:lnTo>
                  <a:pt x="231" y="101"/>
                </a:lnTo>
                <a:lnTo>
                  <a:pt x="219" y="112"/>
                </a:lnTo>
                <a:lnTo>
                  <a:pt x="222" y="182"/>
                </a:lnTo>
                <a:lnTo>
                  <a:pt x="199" y="188"/>
                </a:lnTo>
                <a:lnTo>
                  <a:pt x="186" y="227"/>
                </a:lnTo>
                <a:lnTo>
                  <a:pt x="168" y="222"/>
                </a:lnTo>
                <a:lnTo>
                  <a:pt x="162" y="267"/>
                </a:lnTo>
                <a:lnTo>
                  <a:pt x="136" y="248"/>
                </a:lnTo>
                <a:lnTo>
                  <a:pt x="85" y="260"/>
                </a:lnTo>
                <a:lnTo>
                  <a:pt x="63" y="243"/>
                </a:lnTo>
                <a:lnTo>
                  <a:pt x="34" y="242"/>
                </a:lnTo>
                <a:lnTo>
                  <a:pt x="19" y="167"/>
                </a:lnTo>
                <a:lnTo>
                  <a:pt x="0" y="60"/>
                </a:lnTo>
                <a:close/>
              </a:path>
            </a:pathLst>
          </a:custGeom>
          <a:solidFill>
            <a:schemeClr val="accent6">
              <a:lumMod val="20000"/>
              <a:lumOff val="8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71" name="Freeform 35"/>
          <p:cNvSpPr>
            <a:spLocks/>
          </p:cNvSpPr>
          <p:nvPr/>
        </p:nvSpPr>
        <p:spPr bwMode="auto">
          <a:xfrm>
            <a:off x="5791200" y="3621088"/>
            <a:ext cx="476250" cy="803275"/>
          </a:xfrm>
          <a:custGeom>
            <a:avLst/>
            <a:gdLst>
              <a:gd name="T0" fmla="*/ 2147483647 w 192"/>
              <a:gd name="T1" fmla="*/ 2147483647 h 335"/>
              <a:gd name="T2" fmla="*/ 2147483647 w 192"/>
              <a:gd name="T3" fmla="*/ 2147483647 h 335"/>
              <a:gd name="T4" fmla="*/ 0 w 192"/>
              <a:gd name="T5" fmla="*/ 2147483647 h 335"/>
              <a:gd name="T6" fmla="*/ 2147483647 w 192"/>
              <a:gd name="T7" fmla="*/ 2147483647 h 335"/>
              <a:gd name="T8" fmla="*/ 2147483647 w 192"/>
              <a:gd name="T9" fmla="*/ 2147483647 h 335"/>
              <a:gd name="T10" fmla="*/ 2147483647 w 192"/>
              <a:gd name="T11" fmla="*/ 2147483647 h 335"/>
              <a:gd name="T12" fmla="*/ 2147483647 w 192"/>
              <a:gd name="T13" fmla="*/ 2147483647 h 335"/>
              <a:gd name="T14" fmla="*/ 2147483647 w 192"/>
              <a:gd name="T15" fmla="*/ 2147483647 h 335"/>
              <a:gd name="T16" fmla="*/ 2147483647 w 192"/>
              <a:gd name="T17" fmla="*/ 2147483647 h 335"/>
              <a:gd name="T18" fmla="*/ 2147483647 w 192"/>
              <a:gd name="T19" fmla="*/ 2147483647 h 335"/>
              <a:gd name="T20" fmla="*/ 2147483647 w 192"/>
              <a:gd name="T21" fmla="*/ 2147483647 h 335"/>
              <a:gd name="T22" fmla="*/ 2147483647 w 192"/>
              <a:gd name="T23" fmla="*/ 2147483647 h 335"/>
              <a:gd name="T24" fmla="*/ 2147483647 w 192"/>
              <a:gd name="T25" fmla="*/ 2147483647 h 335"/>
              <a:gd name="T26" fmla="*/ 2147483647 w 192"/>
              <a:gd name="T27" fmla="*/ 0 h 335"/>
              <a:gd name="T28" fmla="*/ 2147483647 w 192"/>
              <a:gd name="T29" fmla="*/ 2147483647 h 3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92"/>
              <a:gd name="T46" fmla="*/ 0 h 335"/>
              <a:gd name="T47" fmla="*/ 192 w 192"/>
              <a:gd name="T48" fmla="*/ 335 h 33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92" h="335">
                <a:moveTo>
                  <a:pt x="54" y="11"/>
                </a:moveTo>
                <a:lnTo>
                  <a:pt x="25" y="68"/>
                </a:lnTo>
                <a:lnTo>
                  <a:pt x="0" y="105"/>
                </a:lnTo>
                <a:lnTo>
                  <a:pt x="8" y="149"/>
                </a:lnTo>
                <a:lnTo>
                  <a:pt x="38" y="209"/>
                </a:lnTo>
                <a:lnTo>
                  <a:pt x="15" y="270"/>
                </a:lnTo>
                <a:lnTo>
                  <a:pt x="5" y="302"/>
                </a:lnTo>
                <a:lnTo>
                  <a:pt x="117" y="289"/>
                </a:lnTo>
                <a:lnTo>
                  <a:pt x="122" y="330"/>
                </a:lnTo>
                <a:lnTo>
                  <a:pt x="145" y="335"/>
                </a:lnTo>
                <a:lnTo>
                  <a:pt x="151" y="314"/>
                </a:lnTo>
                <a:lnTo>
                  <a:pt x="192" y="308"/>
                </a:lnTo>
                <a:lnTo>
                  <a:pt x="183" y="240"/>
                </a:lnTo>
                <a:lnTo>
                  <a:pt x="181" y="0"/>
                </a:lnTo>
                <a:lnTo>
                  <a:pt x="54" y="11"/>
                </a:lnTo>
                <a:close/>
              </a:path>
            </a:pathLst>
          </a:custGeom>
          <a:solidFill>
            <a:schemeClr val="accent6">
              <a:lumMod val="60000"/>
              <a:lumOff val="4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72" name="Freeform 36"/>
          <p:cNvSpPr>
            <a:spLocks/>
          </p:cNvSpPr>
          <p:nvPr/>
        </p:nvSpPr>
        <p:spPr bwMode="auto">
          <a:xfrm>
            <a:off x="6226175" y="3582988"/>
            <a:ext cx="539750" cy="811213"/>
          </a:xfrm>
          <a:custGeom>
            <a:avLst/>
            <a:gdLst>
              <a:gd name="T0" fmla="*/ 0 w 217"/>
              <a:gd name="T1" fmla="*/ 2147483647 h 338"/>
              <a:gd name="T2" fmla="*/ 2147483647 w 217"/>
              <a:gd name="T3" fmla="*/ 0 h 338"/>
              <a:gd name="T4" fmla="*/ 2147483647 w 217"/>
              <a:gd name="T5" fmla="*/ 2147483647 h 338"/>
              <a:gd name="T6" fmla="*/ 2147483647 w 217"/>
              <a:gd name="T7" fmla="*/ 2147483647 h 338"/>
              <a:gd name="T8" fmla="*/ 2147483647 w 217"/>
              <a:gd name="T9" fmla="*/ 2147483647 h 338"/>
              <a:gd name="T10" fmla="*/ 2147483647 w 217"/>
              <a:gd name="T11" fmla="*/ 2147483647 h 338"/>
              <a:gd name="T12" fmla="*/ 2147483647 w 217"/>
              <a:gd name="T13" fmla="*/ 2147483647 h 338"/>
              <a:gd name="T14" fmla="*/ 2147483647 w 217"/>
              <a:gd name="T15" fmla="*/ 2147483647 h 338"/>
              <a:gd name="T16" fmla="*/ 2147483647 w 217"/>
              <a:gd name="T17" fmla="*/ 2147483647 h 338"/>
              <a:gd name="T18" fmla="*/ 2147483647 w 217"/>
              <a:gd name="T19" fmla="*/ 2147483647 h 338"/>
              <a:gd name="T20" fmla="*/ 2147483647 w 217"/>
              <a:gd name="T21" fmla="*/ 2147483647 h 338"/>
              <a:gd name="T22" fmla="*/ 2147483647 w 217"/>
              <a:gd name="T23" fmla="*/ 2147483647 h 338"/>
              <a:gd name="T24" fmla="*/ 2147483647 w 217"/>
              <a:gd name="T25" fmla="*/ 2147483647 h 338"/>
              <a:gd name="T26" fmla="*/ 2147483647 w 217"/>
              <a:gd name="T27" fmla="*/ 2147483647 h 338"/>
              <a:gd name="T28" fmla="*/ 0 w 217"/>
              <a:gd name="T29" fmla="*/ 2147483647 h 33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17"/>
              <a:gd name="T46" fmla="*/ 0 h 338"/>
              <a:gd name="T47" fmla="*/ 217 w 217"/>
              <a:gd name="T48" fmla="*/ 338 h 33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17" h="338">
                <a:moveTo>
                  <a:pt x="0" y="17"/>
                </a:moveTo>
                <a:lnTo>
                  <a:pt x="141" y="0"/>
                </a:lnTo>
                <a:lnTo>
                  <a:pt x="186" y="156"/>
                </a:lnTo>
                <a:lnTo>
                  <a:pt x="217" y="181"/>
                </a:lnTo>
                <a:lnTo>
                  <a:pt x="192" y="227"/>
                </a:lnTo>
                <a:lnTo>
                  <a:pt x="216" y="271"/>
                </a:lnTo>
                <a:lnTo>
                  <a:pt x="72" y="287"/>
                </a:lnTo>
                <a:lnTo>
                  <a:pt x="78" y="325"/>
                </a:lnTo>
                <a:lnTo>
                  <a:pt x="57" y="338"/>
                </a:lnTo>
                <a:lnTo>
                  <a:pt x="40" y="290"/>
                </a:lnTo>
                <a:lnTo>
                  <a:pt x="30" y="329"/>
                </a:lnTo>
                <a:lnTo>
                  <a:pt x="12" y="325"/>
                </a:lnTo>
                <a:lnTo>
                  <a:pt x="6" y="286"/>
                </a:lnTo>
                <a:lnTo>
                  <a:pt x="1" y="252"/>
                </a:lnTo>
                <a:lnTo>
                  <a:pt x="0" y="17"/>
                </a:lnTo>
                <a:close/>
              </a:path>
            </a:pathLst>
          </a:custGeom>
          <a:solidFill>
            <a:schemeClr val="accent6">
              <a:lumMod val="20000"/>
              <a:lumOff val="8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73" name="Freeform 37"/>
          <p:cNvSpPr>
            <a:spLocks/>
          </p:cNvSpPr>
          <p:nvPr/>
        </p:nvSpPr>
        <p:spPr bwMode="auto">
          <a:xfrm>
            <a:off x="6577013" y="3543301"/>
            <a:ext cx="741362" cy="744537"/>
          </a:xfrm>
          <a:custGeom>
            <a:avLst/>
            <a:gdLst>
              <a:gd name="T0" fmla="*/ 0 w 300"/>
              <a:gd name="T1" fmla="*/ 2147483647 h 311"/>
              <a:gd name="T2" fmla="*/ 2147483647 w 300"/>
              <a:gd name="T3" fmla="*/ 2147483647 h 311"/>
              <a:gd name="T4" fmla="*/ 2147483647 w 300"/>
              <a:gd name="T5" fmla="*/ 2147483647 h 311"/>
              <a:gd name="T6" fmla="*/ 2147483647 w 300"/>
              <a:gd name="T7" fmla="*/ 0 h 311"/>
              <a:gd name="T8" fmla="*/ 2147483647 w 300"/>
              <a:gd name="T9" fmla="*/ 2147483647 h 311"/>
              <a:gd name="T10" fmla="*/ 2147483647 w 300"/>
              <a:gd name="T11" fmla="*/ 2147483647 h 311"/>
              <a:gd name="T12" fmla="*/ 2147483647 w 300"/>
              <a:gd name="T13" fmla="*/ 2147483647 h 311"/>
              <a:gd name="T14" fmla="*/ 2147483647 w 300"/>
              <a:gd name="T15" fmla="*/ 2147483647 h 311"/>
              <a:gd name="T16" fmla="*/ 2147483647 w 300"/>
              <a:gd name="T17" fmla="*/ 2147483647 h 311"/>
              <a:gd name="T18" fmla="*/ 2147483647 w 300"/>
              <a:gd name="T19" fmla="*/ 2147483647 h 311"/>
              <a:gd name="T20" fmla="*/ 2147483647 w 300"/>
              <a:gd name="T21" fmla="*/ 2147483647 h 311"/>
              <a:gd name="T22" fmla="*/ 2147483647 w 300"/>
              <a:gd name="T23" fmla="*/ 2147483647 h 311"/>
              <a:gd name="T24" fmla="*/ 2147483647 w 300"/>
              <a:gd name="T25" fmla="*/ 2147483647 h 311"/>
              <a:gd name="T26" fmla="*/ 2147483647 w 300"/>
              <a:gd name="T27" fmla="*/ 2147483647 h 311"/>
              <a:gd name="T28" fmla="*/ 2147483647 w 300"/>
              <a:gd name="T29" fmla="*/ 2147483647 h 311"/>
              <a:gd name="T30" fmla="*/ 2147483647 w 300"/>
              <a:gd name="T31" fmla="*/ 2147483647 h 311"/>
              <a:gd name="T32" fmla="*/ 2147483647 w 300"/>
              <a:gd name="T33" fmla="*/ 2147483647 h 311"/>
              <a:gd name="T34" fmla="*/ 2147483647 w 300"/>
              <a:gd name="T35" fmla="*/ 2147483647 h 311"/>
              <a:gd name="T36" fmla="*/ 0 w 300"/>
              <a:gd name="T37" fmla="*/ 2147483647 h 3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00"/>
              <a:gd name="T58" fmla="*/ 0 h 311"/>
              <a:gd name="T59" fmla="*/ 300 w 300"/>
              <a:gd name="T60" fmla="*/ 311 h 3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00" h="311">
                <a:moveTo>
                  <a:pt x="0" y="19"/>
                </a:moveTo>
                <a:lnTo>
                  <a:pt x="3" y="19"/>
                </a:lnTo>
                <a:lnTo>
                  <a:pt x="73" y="6"/>
                </a:lnTo>
                <a:lnTo>
                  <a:pt x="135" y="0"/>
                </a:lnTo>
                <a:lnTo>
                  <a:pt x="126" y="16"/>
                </a:lnTo>
                <a:lnTo>
                  <a:pt x="145" y="16"/>
                </a:lnTo>
                <a:lnTo>
                  <a:pt x="252" y="112"/>
                </a:lnTo>
                <a:lnTo>
                  <a:pt x="294" y="174"/>
                </a:lnTo>
                <a:lnTo>
                  <a:pt x="300" y="216"/>
                </a:lnTo>
                <a:lnTo>
                  <a:pt x="286" y="226"/>
                </a:lnTo>
                <a:lnTo>
                  <a:pt x="294" y="268"/>
                </a:lnTo>
                <a:lnTo>
                  <a:pt x="264" y="270"/>
                </a:lnTo>
                <a:lnTo>
                  <a:pt x="264" y="306"/>
                </a:lnTo>
                <a:lnTo>
                  <a:pt x="240" y="288"/>
                </a:lnTo>
                <a:lnTo>
                  <a:pt x="86" y="311"/>
                </a:lnTo>
                <a:lnTo>
                  <a:pt x="51" y="244"/>
                </a:lnTo>
                <a:lnTo>
                  <a:pt x="76" y="198"/>
                </a:lnTo>
                <a:lnTo>
                  <a:pt x="43" y="175"/>
                </a:lnTo>
                <a:lnTo>
                  <a:pt x="0" y="19"/>
                </a:lnTo>
                <a:close/>
              </a:path>
            </a:pathLst>
          </a:custGeom>
          <a:solidFill>
            <a:schemeClr val="accent6">
              <a:lumMod val="60000"/>
              <a:lumOff val="4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75" name="Freeform 39"/>
          <p:cNvSpPr>
            <a:spLocks/>
          </p:cNvSpPr>
          <p:nvPr/>
        </p:nvSpPr>
        <p:spPr bwMode="auto">
          <a:xfrm>
            <a:off x="6405563" y="4184651"/>
            <a:ext cx="1270000" cy="835025"/>
          </a:xfrm>
          <a:custGeom>
            <a:avLst/>
            <a:gdLst>
              <a:gd name="T0" fmla="*/ 0 w 513"/>
              <a:gd name="T1" fmla="*/ 2147483647 h 348"/>
              <a:gd name="T2" fmla="*/ 2147483647 w 513"/>
              <a:gd name="T3" fmla="*/ 2147483647 h 348"/>
              <a:gd name="T4" fmla="*/ 2147483647 w 513"/>
              <a:gd name="T5" fmla="*/ 2147483647 h 348"/>
              <a:gd name="T6" fmla="*/ 2147483647 w 513"/>
              <a:gd name="T7" fmla="*/ 2147483647 h 348"/>
              <a:gd name="T8" fmla="*/ 2147483647 w 513"/>
              <a:gd name="T9" fmla="*/ 2147483647 h 348"/>
              <a:gd name="T10" fmla="*/ 2147483647 w 513"/>
              <a:gd name="T11" fmla="*/ 2147483647 h 348"/>
              <a:gd name="T12" fmla="*/ 2147483647 w 513"/>
              <a:gd name="T13" fmla="*/ 0 h 348"/>
              <a:gd name="T14" fmla="*/ 2147483647 w 513"/>
              <a:gd name="T15" fmla="*/ 2147483647 h 348"/>
              <a:gd name="T16" fmla="*/ 2147483647 w 513"/>
              <a:gd name="T17" fmla="*/ 2147483647 h 348"/>
              <a:gd name="T18" fmla="*/ 2147483647 w 513"/>
              <a:gd name="T19" fmla="*/ 2147483647 h 348"/>
              <a:gd name="T20" fmla="*/ 2147483647 w 513"/>
              <a:gd name="T21" fmla="*/ 2147483647 h 348"/>
              <a:gd name="T22" fmla="*/ 2147483647 w 513"/>
              <a:gd name="T23" fmla="*/ 2147483647 h 348"/>
              <a:gd name="T24" fmla="*/ 2147483647 w 513"/>
              <a:gd name="T25" fmla="*/ 2147483647 h 348"/>
              <a:gd name="T26" fmla="*/ 2147483647 w 513"/>
              <a:gd name="T27" fmla="*/ 2147483647 h 348"/>
              <a:gd name="T28" fmla="*/ 2147483647 w 513"/>
              <a:gd name="T29" fmla="*/ 2147483647 h 348"/>
              <a:gd name="T30" fmla="*/ 2147483647 w 513"/>
              <a:gd name="T31" fmla="*/ 2147483647 h 348"/>
              <a:gd name="T32" fmla="*/ 2147483647 w 513"/>
              <a:gd name="T33" fmla="*/ 2147483647 h 348"/>
              <a:gd name="T34" fmla="*/ 2147483647 w 513"/>
              <a:gd name="T35" fmla="*/ 2147483647 h 348"/>
              <a:gd name="T36" fmla="*/ 2147483647 w 513"/>
              <a:gd name="T37" fmla="*/ 2147483647 h 348"/>
              <a:gd name="T38" fmla="*/ 2147483647 w 513"/>
              <a:gd name="T39" fmla="*/ 2147483647 h 348"/>
              <a:gd name="T40" fmla="*/ 2147483647 w 513"/>
              <a:gd name="T41" fmla="*/ 2147483647 h 348"/>
              <a:gd name="T42" fmla="*/ 2147483647 w 513"/>
              <a:gd name="T43" fmla="*/ 2147483647 h 348"/>
              <a:gd name="T44" fmla="*/ 2147483647 w 513"/>
              <a:gd name="T45" fmla="*/ 2147483647 h 348"/>
              <a:gd name="T46" fmla="*/ 2147483647 w 513"/>
              <a:gd name="T47" fmla="*/ 2147483647 h 348"/>
              <a:gd name="T48" fmla="*/ 2147483647 w 513"/>
              <a:gd name="T49" fmla="*/ 2147483647 h 348"/>
              <a:gd name="T50" fmla="*/ 2147483647 w 513"/>
              <a:gd name="T51" fmla="*/ 2147483647 h 348"/>
              <a:gd name="T52" fmla="*/ 2147483647 w 513"/>
              <a:gd name="T53" fmla="*/ 2147483647 h 348"/>
              <a:gd name="T54" fmla="*/ 2147483647 w 513"/>
              <a:gd name="T55" fmla="*/ 2147483647 h 348"/>
              <a:gd name="T56" fmla="*/ 2147483647 w 513"/>
              <a:gd name="T57" fmla="*/ 2147483647 h 348"/>
              <a:gd name="T58" fmla="*/ 2147483647 w 513"/>
              <a:gd name="T59" fmla="*/ 2147483647 h 348"/>
              <a:gd name="T60" fmla="*/ 2147483647 w 513"/>
              <a:gd name="T61" fmla="*/ 2147483647 h 348"/>
              <a:gd name="T62" fmla="*/ 2147483647 w 513"/>
              <a:gd name="T63" fmla="*/ 2147483647 h 348"/>
              <a:gd name="T64" fmla="*/ 2147483647 w 513"/>
              <a:gd name="T65" fmla="*/ 2147483647 h 348"/>
              <a:gd name="T66" fmla="*/ 2147483647 w 513"/>
              <a:gd name="T67" fmla="*/ 2147483647 h 348"/>
              <a:gd name="T68" fmla="*/ 2147483647 w 513"/>
              <a:gd name="T69" fmla="*/ 2147483647 h 348"/>
              <a:gd name="T70" fmla="*/ 2147483647 w 513"/>
              <a:gd name="T71" fmla="*/ 2147483647 h 348"/>
              <a:gd name="T72" fmla="*/ 2147483647 w 513"/>
              <a:gd name="T73" fmla="*/ 2147483647 h 348"/>
              <a:gd name="T74" fmla="*/ 2147483647 w 513"/>
              <a:gd name="T75" fmla="*/ 2147483647 h 348"/>
              <a:gd name="T76" fmla="*/ 2147483647 w 513"/>
              <a:gd name="T77" fmla="*/ 2147483647 h 348"/>
              <a:gd name="T78" fmla="*/ 0 w 513"/>
              <a:gd name="T79" fmla="*/ 2147483647 h 3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13"/>
              <a:gd name="T121" fmla="*/ 0 h 348"/>
              <a:gd name="T122" fmla="*/ 513 w 513"/>
              <a:gd name="T123" fmla="*/ 348 h 34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13" h="348">
                <a:moveTo>
                  <a:pt x="0" y="34"/>
                </a:moveTo>
                <a:lnTo>
                  <a:pt x="141" y="20"/>
                </a:lnTo>
                <a:lnTo>
                  <a:pt x="156" y="43"/>
                </a:lnTo>
                <a:lnTo>
                  <a:pt x="307" y="20"/>
                </a:lnTo>
                <a:lnTo>
                  <a:pt x="333" y="39"/>
                </a:lnTo>
                <a:lnTo>
                  <a:pt x="333" y="3"/>
                </a:lnTo>
                <a:lnTo>
                  <a:pt x="331" y="0"/>
                </a:lnTo>
                <a:lnTo>
                  <a:pt x="361" y="2"/>
                </a:lnTo>
                <a:lnTo>
                  <a:pt x="393" y="56"/>
                </a:lnTo>
                <a:lnTo>
                  <a:pt x="444" y="129"/>
                </a:lnTo>
                <a:lnTo>
                  <a:pt x="469" y="192"/>
                </a:lnTo>
                <a:lnTo>
                  <a:pt x="507" y="236"/>
                </a:lnTo>
                <a:lnTo>
                  <a:pt x="513" y="300"/>
                </a:lnTo>
                <a:lnTo>
                  <a:pt x="501" y="338"/>
                </a:lnTo>
                <a:lnTo>
                  <a:pt x="447" y="348"/>
                </a:lnTo>
                <a:lnTo>
                  <a:pt x="438" y="332"/>
                </a:lnTo>
                <a:lnTo>
                  <a:pt x="400" y="309"/>
                </a:lnTo>
                <a:lnTo>
                  <a:pt x="388" y="285"/>
                </a:lnTo>
                <a:lnTo>
                  <a:pt x="378" y="276"/>
                </a:lnTo>
                <a:lnTo>
                  <a:pt x="372" y="254"/>
                </a:lnTo>
                <a:lnTo>
                  <a:pt x="363" y="260"/>
                </a:lnTo>
                <a:lnTo>
                  <a:pt x="333" y="231"/>
                </a:lnTo>
                <a:lnTo>
                  <a:pt x="340" y="204"/>
                </a:lnTo>
                <a:lnTo>
                  <a:pt x="333" y="189"/>
                </a:lnTo>
                <a:lnTo>
                  <a:pt x="324" y="194"/>
                </a:lnTo>
                <a:lnTo>
                  <a:pt x="325" y="210"/>
                </a:lnTo>
                <a:lnTo>
                  <a:pt x="315" y="189"/>
                </a:lnTo>
                <a:lnTo>
                  <a:pt x="316" y="140"/>
                </a:lnTo>
                <a:lnTo>
                  <a:pt x="297" y="111"/>
                </a:lnTo>
                <a:lnTo>
                  <a:pt x="249" y="87"/>
                </a:lnTo>
                <a:lnTo>
                  <a:pt x="225" y="60"/>
                </a:lnTo>
                <a:lnTo>
                  <a:pt x="198" y="57"/>
                </a:lnTo>
                <a:lnTo>
                  <a:pt x="187" y="74"/>
                </a:lnTo>
                <a:lnTo>
                  <a:pt x="147" y="86"/>
                </a:lnTo>
                <a:lnTo>
                  <a:pt x="124" y="74"/>
                </a:lnTo>
                <a:lnTo>
                  <a:pt x="112" y="56"/>
                </a:lnTo>
                <a:lnTo>
                  <a:pt x="37" y="72"/>
                </a:lnTo>
                <a:lnTo>
                  <a:pt x="21" y="59"/>
                </a:lnTo>
                <a:lnTo>
                  <a:pt x="4" y="73"/>
                </a:lnTo>
                <a:lnTo>
                  <a:pt x="0" y="34"/>
                </a:lnTo>
                <a:close/>
              </a:path>
            </a:pathLst>
          </a:custGeom>
          <a:solidFill>
            <a:schemeClr val="accent6">
              <a:lumMod val="5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78" name="Freeform 42"/>
          <p:cNvSpPr>
            <a:spLocks/>
          </p:cNvSpPr>
          <p:nvPr/>
        </p:nvSpPr>
        <p:spPr bwMode="auto">
          <a:xfrm>
            <a:off x="7620000" y="2590800"/>
            <a:ext cx="180975" cy="219075"/>
          </a:xfrm>
          <a:custGeom>
            <a:avLst/>
            <a:gdLst>
              <a:gd name="T0" fmla="*/ 0 w 66"/>
              <a:gd name="T1" fmla="*/ 2147483647 h 82"/>
              <a:gd name="T2" fmla="*/ 2147483647 w 66"/>
              <a:gd name="T3" fmla="*/ 0 h 82"/>
              <a:gd name="T4" fmla="*/ 2147483647 w 66"/>
              <a:gd name="T5" fmla="*/ 2147483647 h 82"/>
              <a:gd name="T6" fmla="*/ 2147483647 w 66"/>
              <a:gd name="T7" fmla="*/ 2147483647 h 82"/>
              <a:gd name="T8" fmla="*/ 2147483647 w 66"/>
              <a:gd name="T9" fmla="*/ 2147483647 h 82"/>
              <a:gd name="T10" fmla="*/ 2147483647 w 66"/>
              <a:gd name="T11" fmla="*/ 2147483647 h 82"/>
              <a:gd name="T12" fmla="*/ 2147483647 w 66"/>
              <a:gd name="T13" fmla="*/ 2147483647 h 82"/>
              <a:gd name="T14" fmla="*/ 0 w 66"/>
              <a:gd name="T15" fmla="*/ 2147483647 h 82"/>
              <a:gd name="T16" fmla="*/ 0 60000 65536"/>
              <a:gd name="T17" fmla="*/ 0 60000 65536"/>
              <a:gd name="T18" fmla="*/ 0 60000 65536"/>
              <a:gd name="T19" fmla="*/ 0 60000 65536"/>
              <a:gd name="T20" fmla="*/ 0 60000 65536"/>
              <a:gd name="T21" fmla="*/ 0 60000 65536"/>
              <a:gd name="T22" fmla="*/ 0 60000 65536"/>
              <a:gd name="T23" fmla="*/ 0 60000 65536"/>
              <a:gd name="T24" fmla="*/ 0 w 66"/>
              <a:gd name="T25" fmla="*/ 0 h 82"/>
              <a:gd name="T26" fmla="*/ 66 w 66"/>
              <a:gd name="T27" fmla="*/ 82 h 8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6" h="82">
                <a:moveTo>
                  <a:pt x="0" y="5"/>
                </a:moveTo>
                <a:lnTo>
                  <a:pt x="14" y="0"/>
                </a:lnTo>
                <a:lnTo>
                  <a:pt x="44" y="18"/>
                </a:lnTo>
                <a:lnTo>
                  <a:pt x="44" y="36"/>
                </a:lnTo>
                <a:lnTo>
                  <a:pt x="65" y="49"/>
                </a:lnTo>
                <a:lnTo>
                  <a:pt x="66" y="73"/>
                </a:lnTo>
                <a:lnTo>
                  <a:pt x="32" y="82"/>
                </a:lnTo>
                <a:lnTo>
                  <a:pt x="0" y="5"/>
                </a:lnTo>
                <a:close/>
              </a:path>
            </a:pathLst>
          </a:custGeom>
          <a:solidFill>
            <a:schemeClr val="accent6">
              <a:lumMod val="20000"/>
              <a:lumOff val="8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79" name="Freeform 43"/>
          <p:cNvSpPr>
            <a:spLocks/>
          </p:cNvSpPr>
          <p:nvPr/>
        </p:nvSpPr>
        <p:spPr bwMode="auto">
          <a:xfrm>
            <a:off x="6942138" y="2209800"/>
            <a:ext cx="785812" cy="500063"/>
          </a:xfrm>
          <a:custGeom>
            <a:avLst/>
            <a:gdLst>
              <a:gd name="T0" fmla="*/ 2147483647 w 317"/>
              <a:gd name="T1" fmla="*/ 2147483647 h 208"/>
              <a:gd name="T2" fmla="*/ 0 w 317"/>
              <a:gd name="T3" fmla="*/ 2147483647 h 208"/>
              <a:gd name="T4" fmla="*/ 2147483647 w 317"/>
              <a:gd name="T5" fmla="*/ 2147483647 h 208"/>
              <a:gd name="T6" fmla="*/ 2147483647 w 317"/>
              <a:gd name="T7" fmla="*/ 2147483647 h 208"/>
              <a:gd name="T8" fmla="*/ 2147483647 w 317"/>
              <a:gd name="T9" fmla="*/ 2147483647 h 208"/>
              <a:gd name="T10" fmla="*/ 2147483647 w 317"/>
              <a:gd name="T11" fmla="*/ 2147483647 h 208"/>
              <a:gd name="T12" fmla="*/ 2147483647 w 317"/>
              <a:gd name="T13" fmla="*/ 2147483647 h 208"/>
              <a:gd name="T14" fmla="*/ 2147483647 w 317"/>
              <a:gd name="T15" fmla="*/ 2147483647 h 208"/>
              <a:gd name="T16" fmla="*/ 2147483647 w 317"/>
              <a:gd name="T17" fmla="*/ 2147483647 h 208"/>
              <a:gd name="T18" fmla="*/ 2147483647 w 317"/>
              <a:gd name="T19" fmla="*/ 2147483647 h 208"/>
              <a:gd name="T20" fmla="*/ 2147483647 w 317"/>
              <a:gd name="T21" fmla="*/ 2147483647 h 208"/>
              <a:gd name="T22" fmla="*/ 2147483647 w 317"/>
              <a:gd name="T23" fmla="*/ 2147483647 h 208"/>
              <a:gd name="T24" fmla="*/ 2147483647 w 317"/>
              <a:gd name="T25" fmla="*/ 0 h 208"/>
              <a:gd name="T26" fmla="*/ 2147483647 w 317"/>
              <a:gd name="T27" fmla="*/ 2147483647 h 208"/>
              <a:gd name="T28" fmla="*/ 2147483647 w 317"/>
              <a:gd name="T29" fmla="*/ 2147483647 h 20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17"/>
              <a:gd name="T46" fmla="*/ 0 h 208"/>
              <a:gd name="T47" fmla="*/ 317 w 317"/>
              <a:gd name="T48" fmla="*/ 208 h 20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17" h="208">
                <a:moveTo>
                  <a:pt x="29" y="30"/>
                </a:moveTo>
                <a:lnTo>
                  <a:pt x="0" y="58"/>
                </a:lnTo>
                <a:lnTo>
                  <a:pt x="16" y="159"/>
                </a:lnTo>
                <a:lnTo>
                  <a:pt x="29" y="208"/>
                </a:lnTo>
                <a:lnTo>
                  <a:pt x="83" y="204"/>
                </a:lnTo>
                <a:lnTo>
                  <a:pt x="283" y="166"/>
                </a:lnTo>
                <a:lnTo>
                  <a:pt x="297" y="160"/>
                </a:lnTo>
                <a:lnTo>
                  <a:pt x="317" y="113"/>
                </a:lnTo>
                <a:lnTo>
                  <a:pt x="287" y="87"/>
                </a:lnTo>
                <a:lnTo>
                  <a:pt x="303" y="27"/>
                </a:lnTo>
                <a:lnTo>
                  <a:pt x="280" y="21"/>
                </a:lnTo>
                <a:lnTo>
                  <a:pt x="280" y="6"/>
                </a:lnTo>
                <a:lnTo>
                  <a:pt x="270" y="0"/>
                </a:lnTo>
                <a:lnTo>
                  <a:pt x="38" y="43"/>
                </a:lnTo>
                <a:lnTo>
                  <a:pt x="29" y="30"/>
                </a:lnTo>
                <a:close/>
              </a:path>
            </a:pathLst>
          </a:custGeom>
          <a:solidFill>
            <a:schemeClr val="accent6">
              <a:lumMod val="20000"/>
              <a:lumOff val="8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82" name="Freeform 46"/>
          <p:cNvSpPr>
            <a:spLocks/>
          </p:cNvSpPr>
          <p:nvPr/>
        </p:nvSpPr>
        <p:spPr bwMode="auto">
          <a:xfrm>
            <a:off x="7815263" y="1882775"/>
            <a:ext cx="490537" cy="215900"/>
          </a:xfrm>
          <a:custGeom>
            <a:avLst/>
            <a:gdLst>
              <a:gd name="T0" fmla="*/ 0 w 198"/>
              <a:gd name="T1" fmla="*/ 2147483647 h 90"/>
              <a:gd name="T2" fmla="*/ 2147483647 w 198"/>
              <a:gd name="T3" fmla="*/ 2147483647 h 90"/>
              <a:gd name="T4" fmla="*/ 2147483647 w 198"/>
              <a:gd name="T5" fmla="*/ 2147483647 h 90"/>
              <a:gd name="T6" fmla="*/ 2147483647 w 198"/>
              <a:gd name="T7" fmla="*/ 0 h 90"/>
              <a:gd name="T8" fmla="*/ 2147483647 w 198"/>
              <a:gd name="T9" fmla="*/ 2147483647 h 90"/>
              <a:gd name="T10" fmla="*/ 2147483647 w 198"/>
              <a:gd name="T11" fmla="*/ 2147483647 h 90"/>
              <a:gd name="T12" fmla="*/ 2147483647 w 198"/>
              <a:gd name="T13" fmla="*/ 2147483647 h 90"/>
              <a:gd name="T14" fmla="*/ 2147483647 w 198"/>
              <a:gd name="T15" fmla="*/ 2147483647 h 90"/>
              <a:gd name="T16" fmla="*/ 2147483647 w 198"/>
              <a:gd name="T17" fmla="*/ 2147483647 h 90"/>
              <a:gd name="T18" fmla="*/ 2147483647 w 198"/>
              <a:gd name="T19" fmla="*/ 2147483647 h 90"/>
              <a:gd name="T20" fmla="*/ 2147483647 w 198"/>
              <a:gd name="T21" fmla="*/ 2147483647 h 90"/>
              <a:gd name="T22" fmla="*/ 2147483647 w 198"/>
              <a:gd name="T23" fmla="*/ 2147483647 h 90"/>
              <a:gd name="T24" fmla="*/ 2147483647 w 198"/>
              <a:gd name="T25" fmla="*/ 2147483647 h 90"/>
              <a:gd name="T26" fmla="*/ 2147483647 w 198"/>
              <a:gd name="T27" fmla="*/ 2147483647 h 90"/>
              <a:gd name="T28" fmla="*/ 2147483647 w 198"/>
              <a:gd name="T29" fmla="*/ 2147483647 h 90"/>
              <a:gd name="T30" fmla="*/ 2147483647 w 198"/>
              <a:gd name="T31" fmla="*/ 2147483647 h 90"/>
              <a:gd name="T32" fmla="*/ 2147483647 w 198"/>
              <a:gd name="T33" fmla="*/ 2147483647 h 90"/>
              <a:gd name="T34" fmla="*/ 2147483647 w 198"/>
              <a:gd name="T35" fmla="*/ 2147483647 h 90"/>
              <a:gd name="T36" fmla="*/ 2147483647 w 198"/>
              <a:gd name="T37" fmla="*/ 2147483647 h 90"/>
              <a:gd name="T38" fmla="*/ 0 w 198"/>
              <a:gd name="T39" fmla="*/ 2147483647 h 9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98"/>
              <a:gd name="T61" fmla="*/ 0 h 90"/>
              <a:gd name="T62" fmla="*/ 198 w 198"/>
              <a:gd name="T63" fmla="*/ 90 h 9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98" h="90">
                <a:moveTo>
                  <a:pt x="0" y="36"/>
                </a:moveTo>
                <a:lnTo>
                  <a:pt x="101" y="11"/>
                </a:lnTo>
                <a:lnTo>
                  <a:pt x="113" y="12"/>
                </a:lnTo>
                <a:lnTo>
                  <a:pt x="125" y="0"/>
                </a:lnTo>
                <a:lnTo>
                  <a:pt x="135" y="6"/>
                </a:lnTo>
                <a:lnTo>
                  <a:pt x="123" y="32"/>
                </a:lnTo>
                <a:lnTo>
                  <a:pt x="144" y="30"/>
                </a:lnTo>
                <a:lnTo>
                  <a:pt x="156" y="50"/>
                </a:lnTo>
                <a:lnTo>
                  <a:pt x="170" y="52"/>
                </a:lnTo>
                <a:lnTo>
                  <a:pt x="180" y="49"/>
                </a:lnTo>
                <a:lnTo>
                  <a:pt x="180" y="38"/>
                </a:lnTo>
                <a:lnTo>
                  <a:pt x="163" y="24"/>
                </a:lnTo>
                <a:lnTo>
                  <a:pt x="176" y="23"/>
                </a:lnTo>
                <a:lnTo>
                  <a:pt x="198" y="53"/>
                </a:lnTo>
                <a:lnTo>
                  <a:pt x="177" y="71"/>
                </a:lnTo>
                <a:lnTo>
                  <a:pt x="153" y="62"/>
                </a:lnTo>
                <a:lnTo>
                  <a:pt x="138" y="84"/>
                </a:lnTo>
                <a:lnTo>
                  <a:pt x="108" y="62"/>
                </a:lnTo>
                <a:lnTo>
                  <a:pt x="8" y="90"/>
                </a:lnTo>
                <a:lnTo>
                  <a:pt x="0" y="36"/>
                </a:lnTo>
                <a:close/>
              </a:path>
            </a:pathLst>
          </a:custGeom>
          <a:solidFill>
            <a:schemeClr val="bg1"/>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84" name="Freeform 48"/>
          <p:cNvSpPr>
            <a:spLocks/>
          </p:cNvSpPr>
          <p:nvPr/>
        </p:nvSpPr>
        <p:spPr bwMode="auto">
          <a:xfrm>
            <a:off x="7008813" y="1628775"/>
            <a:ext cx="869950" cy="685800"/>
          </a:xfrm>
          <a:custGeom>
            <a:avLst/>
            <a:gdLst>
              <a:gd name="T0" fmla="*/ 2147483647 w 351"/>
              <a:gd name="T1" fmla="*/ 2147483647 h 286"/>
              <a:gd name="T2" fmla="*/ 2147483647 w 351"/>
              <a:gd name="T3" fmla="*/ 2147483647 h 286"/>
              <a:gd name="T4" fmla="*/ 2147483647 w 351"/>
              <a:gd name="T5" fmla="*/ 2147483647 h 286"/>
              <a:gd name="T6" fmla="*/ 2147483647 w 351"/>
              <a:gd name="T7" fmla="*/ 2147483647 h 286"/>
              <a:gd name="T8" fmla="*/ 2147483647 w 351"/>
              <a:gd name="T9" fmla="*/ 2147483647 h 286"/>
              <a:gd name="T10" fmla="*/ 2147483647 w 351"/>
              <a:gd name="T11" fmla="*/ 2147483647 h 286"/>
              <a:gd name="T12" fmla="*/ 2147483647 w 351"/>
              <a:gd name="T13" fmla="*/ 2147483647 h 286"/>
              <a:gd name="T14" fmla="*/ 2147483647 w 351"/>
              <a:gd name="T15" fmla="*/ 2147483647 h 286"/>
              <a:gd name="T16" fmla="*/ 2147483647 w 351"/>
              <a:gd name="T17" fmla="*/ 2147483647 h 286"/>
              <a:gd name="T18" fmla="*/ 2147483647 w 351"/>
              <a:gd name="T19" fmla="*/ 2147483647 h 286"/>
              <a:gd name="T20" fmla="*/ 2147483647 w 351"/>
              <a:gd name="T21" fmla="*/ 2147483647 h 286"/>
              <a:gd name="T22" fmla="*/ 2147483647 w 351"/>
              <a:gd name="T23" fmla="*/ 2147483647 h 286"/>
              <a:gd name="T24" fmla="*/ 2147483647 w 351"/>
              <a:gd name="T25" fmla="*/ 0 h 286"/>
              <a:gd name="T26" fmla="*/ 2147483647 w 351"/>
              <a:gd name="T27" fmla="*/ 2147483647 h 286"/>
              <a:gd name="T28" fmla="*/ 2147483647 w 351"/>
              <a:gd name="T29" fmla="*/ 2147483647 h 286"/>
              <a:gd name="T30" fmla="*/ 2147483647 w 351"/>
              <a:gd name="T31" fmla="*/ 2147483647 h 286"/>
              <a:gd name="T32" fmla="*/ 2147483647 w 351"/>
              <a:gd name="T33" fmla="*/ 2147483647 h 286"/>
              <a:gd name="T34" fmla="*/ 2147483647 w 351"/>
              <a:gd name="T35" fmla="*/ 2147483647 h 286"/>
              <a:gd name="T36" fmla="*/ 2147483647 w 351"/>
              <a:gd name="T37" fmla="*/ 2147483647 h 286"/>
              <a:gd name="T38" fmla="*/ 2147483647 w 351"/>
              <a:gd name="T39" fmla="*/ 2147483647 h 286"/>
              <a:gd name="T40" fmla="*/ 2147483647 w 351"/>
              <a:gd name="T41" fmla="*/ 2147483647 h 286"/>
              <a:gd name="T42" fmla="*/ 2147483647 w 351"/>
              <a:gd name="T43" fmla="*/ 2147483647 h 286"/>
              <a:gd name="T44" fmla="*/ 2147483647 w 351"/>
              <a:gd name="T45" fmla="*/ 2147483647 h 286"/>
              <a:gd name="T46" fmla="*/ 2147483647 w 351"/>
              <a:gd name="T47" fmla="*/ 2147483647 h 286"/>
              <a:gd name="T48" fmla="*/ 2147483647 w 351"/>
              <a:gd name="T49" fmla="*/ 2147483647 h 286"/>
              <a:gd name="T50" fmla="*/ 2147483647 w 351"/>
              <a:gd name="T51" fmla="*/ 2147483647 h 286"/>
              <a:gd name="T52" fmla="*/ 2147483647 w 351"/>
              <a:gd name="T53" fmla="*/ 2147483647 h 286"/>
              <a:gd name="T54" fmla="*/ 2147483647 w 351"/>
              <a:gd name="T55" fmla="*/ 2147483647 h 286"/>
              <a:gd name="T56" fmla="*/ 0 w 351"/>
              <a:gd name="T57" fmla="*/ 2147483647 h 286"/>
              <a:gd name="T58" fmla="*/ 2147483647 w 351"/>
              <a:gd name="T59" fmla="*/ 2147483647 h 286"/>
              <a:gd name="T60" fmla="*/ 2147483647 w 351"/>
              <a:gd name="T61" fmla="*/ 2147483647 h 28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51"/>
              <a:gd name="T94" fmla="*/ 0 h 286"/>
              <a:gd name="T95" fmla="*/ 351 w 351"/>
              <a:gd name="T96" fmla="*/ 286 h 28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51" h="286">
                <a:moveTo>
                  <a:pt x="27" y="192"/>
                </a:moveTo>
                <a:lnTo>
                  <a:pt x="60" y="175"/>
                </a:lnTo>
                <a:lnTo>
                  <a:pt x="105" y="171"/>
                </a:lnTo>
                <a:lnTo>
                  <a:pt x="116" y="156"/>
                </a:lnTo>
                <a:lnTo>
                  <a:pt x="132" y="154"/>
                </a:lnTo>
                <a:lnTo>
                  <a:pt x="141" y="138"/>
                </a:lnTo>
                <a:lnTo>
                  <a:pt x="156" y="132"/>
                </a:lnTo>
                <a:lnTo>
                  <a:pt x="149" y="102"/>
                </a:lnTo>
                <a:lnTo>
                  <a:pt x="140" y="94"/>
                </a:lnTo>
                <a:lnTo>
                  <a:pt x="159" y="70"/>
                </a:lnTo>
                <a:lnTo>
                  <a:pt x="171" y="70"/>
                </a:lnTo>
                <a:lnTo>
                  <a:pt x="212" y="19"/>
                </a:lnTo>
                <a:lnTo>
                  <a:pt x="275" y="0"/>
                </a:lnTo>
                <a:lnTo>
                  <a:pt x="282" y="48"/>
                </a:lnTo>
                <a:lnTo>
                  <a:pt x="285" y="46"/>
                </a:lnTo>
                <a:lnTo>
                  <a:pt x="300" y="63"/>
                </a:lnTo>
                <a:lnTo>
                  <a:pt x="301" y="112"/>
                </a:lnTo>
                <a:lnTo>
                  <a:pt x="320" y="152"/>
                </a:lnTo>
                <a:lnTo>
                  <a:pt x="327" y="204"/>
                </a:lnTo>
                <a:lnTo>
                  <a:pt x="329" y="249"/>
                </a:lnTo>
                <a:lnTo>
                  <a:pt x="351" y="264"/>
                </a:lnTo>
                <a:lnTo>
                  <a:pt x="335" y="286"/>
                </a:lnTo>
                <a:lnTo>
                  <a:pt x="294" y="260"/>
                </a:lnTo>
                <a:lnTo>
                  <a:pt x="273" y="262"/>
                </a:lnTo>
                <a:lnTo>
                  <a:pt x="252" y="256"/>
                </a:lnTo>
                <a:lnTo>
                  <a:pt x="253" y="241"/>
                </a:lnTo>
                <a:lnTo>
                  <a:pt x="240" y="236"/>
                </a:lnTo>
                <a:lnTo>
                  <a:pt x="10" y="280"/>
                </a:lnTo>
                <a:lnTo>
                  <a:pt x="0" y="267"/>
                </a:lnTo>
                <a:lnTo>
                  <a:pt x="35" y="216"/>
                </a:lnTo>
                <a:lnTo>
                  <a:pt x="27" y="192"/>
                </a:lnTo>
                <a:close/>
              </a:path>
            </a:pathLst>
          </a:custGeom>
          <a:solidFill>
            <a:schemeClr val="accent6">
              <a:lumMod val="20000"/>
              <a:lumOff val="8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86" name="Freeform 50"/>
          <p:cNvSpPr>
            <a:spLocks/>
          </p:cNvSpPr>
          <p:nvPr/>
        </p:nvSpPr>
        <p:spPr bwMode="auto">
          <a:xfrm>
            <a:off x="7853363" y="1511300"/>
            <a:ext cx="269875" cy="465138"/>
          </a:xfrm>
          <a:custGeom>
            <a:avLst/>
            <a:gdLst>
              <a:gd name="T0" fmla="*/ 2147483647 w 109"/>
              <a:gd name="T1" fmla="*/ 0 h 194"/>
              <a:gd name="T2" fmla="*/ 0 w 109"/>
              <a:gd name="T3" fmla="*/ 2147483647 h 194"/>
              <a:gd name="T4" fmla="*/ 2147483647 w 109"/>
              <a:gd name="T5" fmla="*/ 2147483647 h 194"/>
              <a:gd name="T6" fmla="*/ 2147483647 w 109"/>
              <a:gd name="T7" fmla="*/ 2147483647 h 194"/>
              <a:gd name="T8" fmla="*/ 2147483647 w 109"/>
              <a:gd name="T9" fmla="*/ 2147483647 h 194"/>
              <a:gd name="T10" fmla="*/ 2147483647 w 109"/>
              <a:gd name="T11" fmla="*/ 2147483647 h 194"/>
              <a:gd name="T12" fmla="*/ 2147483647 w 109"/>
              <a:gd name="T13" fmla="*/ 2147483647 h 194"/>
              <a:gd name="T14" fmla="*/ 2147483647 w 109"/>
              <a:gd name="T15" fmla="*/ 2147483647 h 194"/>
              <a:gd name="T16" fmla="*/ 2147483647 w 109"/>
              <a:gd name="T17" fmla="*/ 2147483647 h 194"/>
              <a:gd name="T18" fmla="*/ 2147483647 w 109"/>
              <a:gd name="T19" fmla="*/ 2147483647 h 194"/>
              <a:gd name="T20" fmla="*/ 2147483647 w 109"/>
              <a:gd name="T21" fmla="*/ 2147483647 h 194"/>
              <a:gd name="T22" fmla="*/ 2147483647 w 109"/>
              <a:gd name="T23" fmla="*/ 2147483647 h 194"/>
              <a:gd name="T24" fmla="*/ 2147483647 w 109"/>
              <a:gd name="T25" fmla="*/ 0 h 1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9"/>
              <a:gd name="T40" fmla="*/ 0 h 194"/>
              <a:gd name="T41" fmla="*/ 109 w 109"/>
              <a:gd name="T42" fmla="*/ 194 h 19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9" h="194">
                <a:moveTo>
                  <a:pt x="23" y="0"/>
                </a:moveTo>
                <a:lnTo>
                  <a:pt x="0" y="34"/>
                </a:lnTo>
                <a:lnTo>
                  <a:pt x="25" y="79"/>
                </a:lnTo>
                <a:lnTo>
                  <a:pt x="10" y="91"/>
                </a:lnTo>
                <a:lnTo>
                  <a:pt x="16" y="194"/>
                </a:lnTo>
                <a:lnTo>
                  <a:pt x="77" y="179"/>
                </a:lnTo>
                <a:lnTo>
                  <a:pt x="93" y="179"/>
                </a:lnTo>
                <a:lnTo>
                  <a:pt x="102" y="168"/>
                </a:lnTo>
                <a:lnTo>
                  <a:pt x="102" y="149"/>
                </a:lnTo>
                <a:lnTo>
                  <a:pt x="109" y="137"/>
                </a:lnTo>
                <a:lnTo>
                  <a:pt x="75" y="122"/>
                </a:lnTo>
                <a:lnTo>
                  <a:pt x="31" y="9"/>
                </a:lnTo>
                <a:lnTo>
                  <a:pt x="23" y="0"/>
                </a:lnTo>
                <a:close/>
              </a:path>
            </a:pathLst>
          </a:custGeom>
          <a:solidFill>
            <a:schemeClr val="accent6">
              <a:lumMod val="20000"/>
              <a:lumOff val="8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91" name="Freeform 55"/>
          <p:cNvSpPr>
            <a:spLocks/>
          </p:cNvSpPr>
          <p:nvPr/>
        </p:nvSpPr>
        <p:spPr bwMode="auto">
          <a:xfrm>
            <a:off x="685800" y="892175"/>
            <a:ext cx="881063" cy="730250"/>
          </a:xfrm>
          <a:custGeom>
            <a:avLst/>
            <a:gdLst>
              <a:gd name="T0" fmla="*/ 2147483647 w 1054"/>
              <a:gd name="T1" fmla="*/ 2147483647 h 1029"/>
              <a:gd name="T2" fmla="*/ 2147483647 w 1054"/>
              <a:gd name="T3" fmla="*/ 0 h 1029"/>
              <a:gd name="T4" fmla="*/ 2147483647 w 1054"/>
              <a:gd name="T5" fmla="*/ 2147483647 h 1029"/>
              <a:gd name="T6" fmla="*/ 2147483647 w 1054"/>
              <a:gd name="T7" fmla="*/ 2147483647 h 1029"/>
              <a:gd name="T8" fmla="*/ 2147483647 w 1054"/>
              <a:gd name="T9" fmla="*/ 2147483647 h 1029"/>
              <a:gd name="T10" fmla="*/ 2147483647 w 1054"/>
              <a:gd name="T11" fmla="*/ 2147483647 h 1029"/>
              <a:gd name="T12" fmla="*/ 2147483647 w 1054"/>
              <a:gd name="T13" fmla="*/ 2147483647 h 1029"/>
              <a:gd name="T14" fmla="*/ 2147483647 w 1054"/>
              <a:gd name="T15" fmla="*/ 2147483647 h 1029"/>
              <a:gd name="T16" fmla="*/ 2147483647 w 1054"/>
              <a:gd name="T17" fmla="*/ 2147483647 h 1029"/>
              <a:gd name="T18" fmla="*/ 2147483647 w 1054"/>
              <a:gd name="T19" fmla="*/ 2147483647 h 1029"/>
              <a:gd name="T20" fmla="*/ 2147483647 w 1054"/>
              <a:gd name="T21" fmla="*/ 2147483647 h 1029"/>
              <a:gd name="T22" fmla="*/ 2147483647 w 1054"/>
              <a:gd name="T23" fmla="*/ 2147483647 h 1029"/>
              <a:gd name="T24" fmla="*/ 2147483647 w 1054"/>
              <a:gd name="T25" fmla="*/ 2147483647 h 1029"/>
              <a:gd name="T26" fmla="*/ 2147483647 w 1054"/>
              <a:gd name="T27" fmla="*/ 2147483647 h 1029"/>
              <a:gd name="T28" fmla="*/ 2147483647 w 1054"/>
              <a:gd name="T29" fmla="*/ 2147483647 h 1029"/>
              <a:gd name="T30" fmla="*/ 2147483647 w 1054"/>
              <a:gd name="T31" fmla="*/ 2147483647 h 1029"/>
              <a:gd name="T32" fmla="*/ 2147483647 w 1054"/>
              <a:gd name="T33" fmla="*/ 2147483647 h 1029"/>
              <a:gd name="T34" fmla="*/ 2147483647 w 1054"/>
              <a:gd name="T35" fmla="*/ 2147483647 h 1029"/>
              <a:gd name="T36" fmla="*/ 2147483647 w 1054"/>
              <a:gd name="T37" fmla="*/ 2147483647 h 1029"/>
              <a:gd name="T38" fmla="*/ 2147483647 w 1054"/>
              <a:gd name="T39" fmla="*/ 2147483647 h 1029"/>
              <a:gd name="T40" fmla="*/ 2147483647 w 1054"/>
              <a:gd name="T41" fmla="*/ 2147483647 h 1029"/>
              <a:gd name="T42" fmla="*/ 2147483647 w 1054"/>
              <a:gd name="T43" fmla="*/ 2147483647 h 1029"/>
              <a:gd name="T44" fmla="*/ 0 w 1054"/>
              <a:gd name="T45" fmla="*/ 2147483647 h 1029"/>
              <a:gd name="T46" fmla="*/ 2147483647 w 1054"/>
              <a:gd name="T47" fmla="*/ 2147483647 h 1029"/>
              <a:gd name="T48" fmla="*/ 2147483647 w 1054"/>
              <a:gd name="T49" fmla="*/ 2147483647 h 1029"/>
              <a:gd name="T50" fmla="*/ 2147483647 w 1054"/>
              <a:gd name="T51" fmla="*/ 2147483647 h 1029"/>
              <a:gd name="T52" fmla="*/ 2147483647 w 1054"/>
              <a:gd name="T53" fmla="*/ 2147483647 h 1029"/>
              <a:gd name="T54" fmla="*/ 2147483647 w 1054"/>
              <a:gd name="T55" fmla="*/ 2147483647 h 1029"/>
              <a:gd name="T56" fmla="*/ 2147483647 w 1054"/>
              <a:gd name="T57" fmla="*/ 2147483647 h 1029"/>
              <a:gd name="T58" fmla="*/ 2147483647 w 1054"/>
              <a:gd name="T59" fmla="*/ 2147483647 h 1029"/>
              <a:gd name="T60" fmla="*/ 2147483647 w 1054"/>
              <a:gd name="T61" fmla="*/ 2147483647 h 1029"/>
              <a:gd name="T62" fmla="*/ 2147483647 w 1054"/>
              <a:gd name="T63" fmla="*/ 2147483647 h 1029"/>
              <a:gd name="T64" fmla="*/ 2147483647 w 1054"/>
              <a:gd name="T65" fmla="*/ 2147483647 h 1029"/>
              <a:gd name="T66" fmla="*/ 2147483647 w 1054"/>
              <a:gd name="T67" fmla="*/ 2147483647 h 1029"/>
              <a:gd name="T68" fmla="*/ 2147483647 w 1054"/>
              <a:gd name="T69" fmla="*/ 2147483647 h 1029"/>
              <a:gd name="T70" fmla="*/ 2147483647 w 1054"/>
              <a:gd name="T71" fmla="*/ 2147483647 h 1029"/>
              <a:gd name="T72" fmla="*/ 2147483647 w 1054"/>
              <a:gd name="T73" fmla="*/ 2147483647 h 1029"/>
              <a:gd name="T74" fmla="*/ 2147483647 w 1054"/>
              <a:gd name="T75" fmla="*/ 2147483647 h 1029"/>
              <a:gd name="T76" fmla="*/ 2147483647 w 1054"/>
              <a:gd name="T77" fmla="*/ 2147483647 h 1029"/>
              <a:gd name="T78" fmla="*/ 2147483647 w 1054"/>
              <a:gd name="T79" fmla="*/ 2147483647 h 1029"/>
              <a:gd name="T80" fmla="*/ 2147483647 w 1054"/>
              <a:gd name="T81" fmla="*/ 2147483647 h 1029"/>
              <a:gd name="T82" fmla="*/ 2147483647 w 1054"/>
              <a:gd name="T83" fmla="*/ 2147483647 h 102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54"/>
              <a:gd name="T127" fmla="*/ 0 h 1029"/>
              <a:gd name="T128" fmla="*/ 1054 w 1054"/>
              <a:gd name="T129" fmla="*/ 1029 h 102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54" h="1029">
                <a:moveTo>
                  <a:pt x="168" y="153"/>
                </a:moveTo>
                <a:lnTo>
                  <a:pt x="380" y="0"/>
                </a:lnTo>
                <a:lnTo>
                  <a:pt x="481" y="27"/>
                </a:lnTo>
                <a:lnTo>
                  <a:pt x="530" y="76"/>
                </a:lnTo>
                <a:lnTo>
                  <a:pt x="729" y="95"/>
                </a:lnTo>
                <a:lnTo>
                  <a:pt x="735" y="604"/>
                </a:lnTo>
                <a:lnTo>
                  <a:pt x="800" y="619"/>
                </a:lnTo>
                <a:lnTo>
                  <a:pt x="830" y="680"/>
                </a:lnTo>
                <a:lnTo>
                  <a:pt x="876" y="659"/>
                </a:lnTo>
                <a:lnTo>
                  <a:pt x="972" y="797"/>
                </a:lnTo>
                <a:lnTo>
                  <a:pt x="1054" y="861"/>
                </a:lnTo>
                <a:lnTo>
                  <a:pt x="1051" y="916"/>
                </a:lnTo>
                <a:lnTo>
                  <a:pt x="947" y="923"/>
                </a:lnTo>
                <a:lnTo>
                  <a:pt x="901" y="754"/>
                </a:lnTo>
                <a:lnTo>
                  <a:pt x="573" y="588"/>
                </a:lnTo>
                <a:lnTo>
                  <a:pt x="582" y="640"/>
                </a:lnTo>
                <a:lnTo>
                  <a:pt x="508" y="708"/>
                </a:lnTo>
                <a:lnTo>
                  <a:pt x="496" y="683"/>
                </a:lnTo>
                <a:lnTo>
                  <a:pt x="475" y="683"/>
                </a:lnTo>
                <a:lnTo>
                  <a:pt x="416" y="824"/>
                </a:lnTo>
                <a:lnTo>
                  <a:pt x="233" y="963"/>
                </a:lnTo>
                <a:lnTo>
                  <a:pt x="52" y="1029"/>
                </a:lnTo>
                <a:lnTo>
                  <a:pt x="0" y="1020"/>
                </a:lnTo>
                <a:lnTo>
                  <a:pt x="208" y="901"/>
                </a:lnTo>
                <a:lnTo>
                  <a:pt x="233" y="901"/>
                </a:lnTo>
                <a:lnTo>
                  <a:pt x="309" y="809"/>
                </a:lnTo>
                <a:lnTo>
                  <a:pt x="343" y="806"/>
                </a:lnTo>
                <a:lnTo>
                  <a:pt x="395" y="736"/>
                </a:lnTo>
                <a:lnTo>
                  <a:pt x="377" y="705"/>
                </a:lnTo>
                <a:lnTo>
                  <a:pt x="266" y="720"/>
                </a:lnTo>
                <a:lnTo>
                  <a:pt x="190" y="545"/>
                </a:lnTo>
                <a:lnTo>
                  <a:pt x="233" y="466"/>
                </a:lnTo>
                <a:lnTo>
                  <a:pt x="303" y="438"/>
                </a:lnTo>
                <a:lnTo>
                  <a:pt x="278" y="368"/>
                </a:lnTo>
                <a:lnTo>
                  <a:pt x="205" y="401"/>
                </a:lnTo>
                <a:lnTo>
                  <a:pt x="150" y="300"/>
                </a:lnTo>
                <a:lnTo>
                  <a:pt x="211" y="276"/>
                </a:lnTo>
                <a:lnTo>
                  <a:pt x="266" y="303"/>
                </a:lnTo>
                <a:lnTo>
                  <a:pt x="291" y="288"/>
                </a:lnTo>
                <a:lnTo>
                  <a:pt x="245" y="202"/>
                </a:lnTo>
                <a:lnTo>
                  <a:pt x="165" y="196"/>
                </a:lnTo>
                <a:lnTo>
                  <a:pt x="168" y="153"/>
                </a:lnTo>
                <a:close/>
              </a:path>
            </a:pathLst>
          </a:custGeom>
          <a:solidFill>
            <a:schemeClr val="accent6">
              <a:lumMod val="60000"/>
              <a:lumOff val="4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grpSp>
        <p:nvGrpSpPr>
          <p:cNvPr id="3" name="Group 56"/>
          <p:cNvGrpSpPr>
            <a:grpSpLocks/>
          </p:cNvGrpSpPr>
          <p:nvPr/>
        </p:nvGrpSpPr>
        <p:grpSpPr bwMode="auto">
          <a:xfrm>
            <a:off x="974725" y="3697288"/>
            <a:ext cx="914400" cy="685800"/>
            <a:chOff x="674" y="2281"/>
            <a:chExt cx="548" cy="405"/>
          </a:xfrm>
          <a:noFill/>
        </p:grpSpPr>
        <p:sp>
          <p:nvSpPr>
            <p:cNvPr id="219193" name="Freeform 57"/>
            <p:cNvSpPr>
              <a:spLocks/>
            </p:cNvSpPr>
            <p:nvPr/>
          </p:nvSpPr>
          <p:spPr bwMode="auto">
            <a:xfrm>
              <a:off x="674" y="2317"/>
              <a:ext cx="39" cy="57"/>
            </a:xfrm>
            <a:custGeom>
              <a:avLst/>
              <a:gdLst>
                <a:gd name="T0" fmla="*/ 0 w 194"/>
                <a:gd name="T1" fmla="*/ 0 h 284"/>
                <a:gd name="T2" fmla="*/ 0 w 194"/>
                <a:gd name="T3" fmla="*/ 0 h 284"/>
                <a:gd name="T4" fmla="*/ 0 w 194"/>
                <a:gd name="T5" fmla="*/ 0 h 284"/>
                <a:gd name="T6" fmla="*/ 0 w 194"/>
                <a:gd name="T7" fmla="*/ 0 h 284"/>
                <a:gd name="T8" fmla="*/ 0 w 194"/>
                <a:gd name="T9" fmla="*/ 0 h 284"/>
                <a:gd name="T10" fmla="*/ 0 60000 65536"/>
                <a:gd name="T11" fmla="*/ 0 60000 65536"/>
                <a:gd name="T12" fmla="*/ 0 60000 65536"/>
                <a:gd name="T13" fmla="*/ 0 60000 65536"/>
                <a:gd name="T14" fmla="*/ 0 60000 65536"/>
                <a:gd name="T15" fmla="*/ 0 w 194"/>
                <a:gd name="T16" fmla="*/ 0 h 284"/>
                <a:gd name="T17" fmla="*/ 194 w 194"/>
                <a:gd name="T18" fmla="*/ 284 h 284"/>
              </a:gdLst>
              <a:ahLst/>
              <a:cxnLst>
                <a:cxn ang="T10">
                  <a:pos x="T0" y="T1"/>
                </a:cxn>
                <a:cxn ang="T11">
                  <a:pos x="T2" y="T3"/>
                </a:cxn>
                <a:cxn ang="T12">
                  <a:pos x="T4" y="T5"/>
                </a:cxn>
                <a:cxn ang="T13">
                  <a:pos x="T6" y="T7"/>
                </a:cxn>
                <a:cxn ang="T14">
                  <a:pos x="T8" y="T9"/>
                </a:cxn>
              </a:cxnLst>
              <a:rect l="T15" t="T16" r="T17" b="T18"/>
              <a:pathLst>
                <a:path w="194" h="284">
                  <a:moveTo>
                    <a:pt x="73" y="284"/>
                  </a:moveTo>
                  <a:lnTo>
                    <a:pt x="0" y="195"/>
                  </a:lnTo>
                  <a:lnTo>
                    <a:pt x="108" y="0"/>
                  </a:lnTo>
                  <a:lnTo>
                    <a:pt x="194" y="55"/>
                  </a:lnTo>
                  <a:lnTo>
                    <a:pt x="73" y="284"/>
                  </a:lnTo>
                  <a:close/>
                </a:path>
              </a:pathLst>
            </a:custGeom>
            <a:solidFill>
              <a:schemeClr val="bg1"/>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94" name="Freeform 58"/>
            <p:cNvSpPr>
              <a:spLocks/>
            </p:cNvSpPr>
            <p:nvPr/>
          </p:nvSpPr>
          <p:spPr bwMode="auto">
            <a:xfrm>
              <a:off x="724" y="2281"/>
              <a:ext cx="85" cy="54"/>
            </a:xfrm>
            <a:custGeom>
              <a:avLst/>
              <a:gdLst>
                <a:gd name="T0" fmla="*/ 0 w 423"/>
                <a:gd name="T1" fmla="*/ 0 h 269"/>
                <a:gd name="T2" fmla="*/ 0 w 423"/>
                <a:gd name="T3" fmla="*/ 0 h 269"/>
                <a:gd name="T4" fmla="*/ 0 w 423"/>
                <a:gd name="T5" fmla="*/ 0 h 269"/>
                <a:gd name="T6" fmla="*/ 0 w 423"/>
                <a:gd name="T7" fmla="*/ 0 h 269"/>
                <a:gd name="T8" fmla="*/ 0 w 423"/>
                <a:gd name="T9" fmla="*/ 0 h 269"/>
                <a:gd name="T10" fmla="*/ 0 w 423"/>
                <a:gd name="T11" fmla="*/ 0 h 269"/>
                <a:gd name="T12" fmla="*/ 0 60000 65536"/>
                <a:gd name="T13" fmla="*/ 0 60000 65536"/>
                <a:gd name="T14" fmla="*/ 0 60000 65536"/>
                <a:gd name="T15" fmla="*/ 0 60000 65536"/>
                <a:gd name="T16" fmla="*/ 0 60000 65536"/>
                <a:gd name="T17" fmla="*/ 0 60000 65536"/>
                <a:gd name="T18" fmla="*/ 0 w 423"/>
                <a:gd name="T19" fmla="*/ 0 h 269"/>
                <a:gd name="T20" fmla="*/ 423 w 423"/>
                <a:gd name="T21" fmla="*/ 269 h 269"/>
              </a:gdLst>
              <a:ahLst/>
              <a:cxnLst>
                <a:cxn ang="T12">
                  <a:pos x="T0" y="T1"/>
                </a:cxn>
                <a:cxn ang="T13">
                  <a:pos x="T2" y="T3"/>
                </a:cxn>
                <a:cxn ang="T14">
                  <a:pos x="T4" y="T5"/>
                </a:cxn>
                <a:cxn ang="T15">
                  <a:pos x="T6" y="T7"/>
                </a:cxn>
                <a:cxn ang="T16">
                  <a:pos x="T8" y="T9"/>
                </a:cxn>
                <a:cxn ang="T17">
                  <a:pos x="T10" y="T11"/>
                </a:cxn>
              </a:cxnLst>
              <a:rect l="T18" t="T19" r="T20" b="T21"/>
              <a:pathLst>
                <a:path w="423" h="269">
                  <a:moveTo>
                    <a:pt x="0" y="170"/>
                  </a:moveTo>
                  <a:lnTo>
                    <a:pt x="163" y="263"/>
                  </a:lnTo>
                  <a:lnTo>
                    <a:pt x="303" y="269"/>
                  </a:lnTo>
                  <a:lnTo>
                    <a:pt x="423" y="81"/>
                  </a:lnTo>
                  <a:lnTo>
                    <a:pt x="214" y="0"/>
                  </a:lnTo>
                  <a:lnTo>
                    <a:pt x="0" y="170"/>
                  </a:lnTo>
                  <a:close/>
                </a:path>
              </a:pathLst>
            </a:custGeom>
            <a:solidFill>
              <a:schemeClr val="bg1"/>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95" name="Freeform 59"/>
            <p:cNvSpPr>
              <a:spLocks/>
            </p:cNvSpPr>
            <p:nvPr/>
          </p:nvSpPr>
          <p:spPr bwMode="auto">
            <a:xfrm>
              <a:off x="814" y="2313"/>
              <a:ext cx="79" cy="75"/>
            </a:xfrm>
            <a:custGeom>
              <a:avLst/>
              <a:gdLst>
                <a:gd name="T0" fmla="*/ 0 w 398"/>
                <a:gd name="T1" fmla="*/ 0 h 373"/>
                <a:gd name="T2" fmla="*/ 0 w 398"/>
                <a:gd name="T3" fmla="*/ 0 h 373"/>
                <a:gd name="T4" fmla="*/ 0 w 398"/>
                <a:gd name="T5" fmla="*/ 0 h 373"/>
                <a:gd name="T6" fmla="*/ 0 w 398"/>
                <a:gd name="T7" fmla="*/ 0 h 373"/>
                <a:gd name="T8" fmla="*/ 0 w 398"/>
                <a:gd name="T9" fmla="*/ 0 h 373"/>
                <a:gd name="T10" fmla="*/ 0 w 398"/>
                <a:gd name="T11" fmla="*/ 0 h 373"/>
                <a:gd name="T12" fmla="*/ 0 w 398"/>
                <a:gd name="T13" fmla="*/ 0 h 373"/>
                <a:gd name="T14" fmla="*/ 0 60000 65536"/>
                <a:gd name="T15" fmla="*/ 0 60000 65536"/>
                <a:gd name="T16" fmla="*/ 0 60000 65536"/>
                <a:gd name="T17" fmla="*/ 0 60000 65536"/>
                <a:gd name="T18" fmla="*/ 0 60000 65536"/>
                <a:gd name="T19" fmla="*/ 0 60000 65536"/>
                <a:gd name="T20" fmla="*/ 0 60000 65536"/>
                <a:gd name="T21" fmla="*/ 0 w 398"/>
                <a:gd name="T22" fmla="*/ 0 h 373"/>
                <a:gd name="T23" fmla="*/ 398 w 398"/>
                <a:gd name="T24" fmla="*/ 373 h 3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8" h="373">
                  <a:moveTo>
                    <a:pt x="0" y="77"/>
                  </a:moveTo>
                  <a:lnTo>
                    <a:pt x="227" y="0"/>
                  </a:lnTo>
                  <a:lnTo>
                    <a:pt x="316" y="112"/>
                  </a:lnTo>
                  <a:lnTo>
                    <a:pt x="366" y="211"/>
                  </a:lnTo>
                  <a:lnTo>
                    <a:pt x="398" y="349"/>
                  </a:lnTo>
                  <a:lnTo>
                    <a:pt x="212" y="373"/>
                  </a:lnTo>
                  <a:lnTo>
                    <a:pt x="0" y="77"/>
                  </a:lnTo>
                  <a:close/>
                </a:path>
              </a:pathLst>
            </a:custGeom>
            <a:solidFill>
              <a:schemeClr val="bg1"/>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96" name="Freeform 60"/>
            <p:cNvSpPr>
              <a:spLocks/>
            </p:cNvSpPr>
            <p:nvPr/>
          </p:nvSpPr>
          <p:spPr bwMode="auto">
            <a:xfrm>
              <a:off x="910" y="2379"/>
              <a:ext cx="74" cy="41"/>
            </a:xfrm>
            <a:custGeom>
              <a:avLst/>
              <a:gdLst>
                <a:gd name="T0" fmla="*/ 0 w 371"/>
                <a:gd name="T1" fmla="*/ 0 h 203"/>
                <a:gd name="T2" fmla="*/ 0 w 371"/>
                <a:gd name="T3" fmla="*/ 0 h 203"/>
                <a:gd name="T4" fmla="*/ 0 w 371"/>
                <a:gd name="T5" fmla="*/ 0 h 203"/>
                <a:gd name="T6" fmla="*/ 0 w 371"/>
                <a:gd name="T7" fmla="*/ 0 h 203"/>
                <a:gd name="T8" fmla="*/ 0 w 371"/>
                <a:gd name="T9" fmla="*/ 0 h 203"/>
                <a:gd name="T10" fmla="*/ 0 w 371"/>
                <a:gd name="T11" fmla="*/ 0 h 203"/>
                <a:gd name="T12" fmla="*/ 0 60000 65536"/>
                <a:gd name="T13" fmla="*/ 0 60000 65536"/>
                <a:gd name="T14" fmla="*/ 0 60000 65536"/>
                <a:gd name="T15" fmla="*/ 0 60000 65536"/>
                <a:gd name="T16" fmla="*/ 0 60000 65536"/>
                <a:gd name="T17" fmla="*/ 0 60000 65536"/>
                <a:gd name="T18" fmla="*/ 0 w 371"/>
                <a:gd name="T19" fmla="*/ 0 h 203"/>
                <a:gd name="T20" fmla="*/ 371 w 371"/>
                <a:gd name="T21" fmla="*/ 203 h 203"/>
              </a:gdLst>
              <a:ahLst/>
              <a:cxnLst>
                <a:cxn ang="T12">
                  <a:pos x="T0" y="T1"/>
                </a:cxn>
                <a:cxn ang="T13">
                  <a:pos x="T2" y="T3"/>
                </a:cxn>
                <a:cxn ang="T14">
                  <a:pos x="T4" y="T5"/>
                </a:cxn>
                <a:cxn ang="T15">
                  <a:pos x="T6" y="T7"/>
                </a:cxn>
                <a:cxn ang="T16">
                  <a:pos x="T8" y="T9"/>
                </a:cxn>
                <a:cxn ang="T17">
                  <a:pos x="T10" y="T11"/>
                </a:cxn>
              </a:cxnLst>
              <a:rect l="T18" t="T19" r="T20" b="T21"/>
              <a:pathLst>
                <a:path w="371" h="203">
                  <a:moveTo>
                    <a:pt x="70" y="0"/>
                  </a:moveTo>
                  <a:lnTo>
                    <a:pt x="0" y="187"/>
                  </a:lnTo>
                  <a:lnTo>
                    <a:pt x="118" y="203"/>
                  </a:lnTo>
                  <a:lnTo>
                    <a:pt x="289" y="197"/>
                  </a:lnTo>
                  <a:lnTo>
                    <a:pt x="371" y="24"/>
                  </a:lnTo>
                  <a:lnTo>
                    <a:pt x="70" y="0"/>
                  </a:lnTo>
                  <a:close/>
                </a:path>
              </a:pathLst>
            </a:custGeom>
            <a:solidFill>
              <a:schemeClr val="bg1"/>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97" name="Freeform 61"/>
            <p:cNvSpPr>
              <a:spLocks/>
            </p:cNvSpPr>
            <p:nvPr/>
          </p:nvSpPr>
          <p:spPr bwMode="auto">
            <a:xfrm>
              <a:off x="947" y="2437"/>
              <a:ext cx="24" cy="28"/>
            </a:xfrm>
            <a:custGeom>
              <a:avLst/>
              <a:gdLst>
                <a:gd name="T0" fmla="*/ 0 w 120"/>
                <a:gd name="T1" fmla="*/ 0 h 138"/>
                <a:gd name="T2" fmla="*/ 0 w 120"/>
                <a:gd name="T3" fmla="*/ 0 h 138"/>
                <a:gd name="T4" fmla="*/ 0 w 120"/>
                <a:gd name="T5" fmla="*/ 0 h 138"/>
                <a:gd name="T6" fmla="*/ 0 w 120"/>
                <a:gd name="T7" fmla="*/ 0 h 138"/>
                <a:gd name="T8" fmla="*/ 0 w 120"/>
                <a:gd name="T9" fmla="*/ 0 h 138"/>
                <a:gd name="T10" fmla="*/ 0 60000 65536"/>
                <a:gd name="T11" fmla="*/ 0 60000 65536"/>
                <a:gd name="T12" fmla="*/ 0 60000 65536"/>
                <a:gd name="T13" fmla="*/ 0 60000 65536"/>
                <a:gd name="T14" fmla="*/ 0 60000 65536"/>
                <a:gd name="T15" fmla="*/ 0 w 120"/>
                <a:gd name="T16" fmla="*/ 0 h 138"/>
                <a:gd name="T17" fmla="*/ 120 w 120"/>
                <a:gd name="T18" fmla="*/ 138 h 138"/>
              </a:gdLst>
              <a:ahLst/>
              <a:cxnLst>
                <a:cxn ang="T10">
                  <a:pos x="T0" y="T1"/>
                </a:cxn>
                <a:cxn ang="T11">
                  <a:pos x="T2" y="T3"/>
                </a:cxn>
                <a:cxn ang="T12">
                  <a:pos x="T4" y="T5"/>
                </a:cxn>
                <a:cxn ang="T13">
                  <a:pos x="T6" y="T7"/>
                </a:cxn>
                <a:cxn ang="T14">
                  <a:pos x="T8" y="T9"/>
                </a:cxn>
              </a:cxnLst>
              <a:rect l="T15" t="T16" r="T17" b="T18"/>
              <a:pathLst>
                <a:path w="120" h="138">
                  <a:moveTo>
                    <a:pt x="98" y="0"/>
                  </a:moveTo>
                  <a:lnTo>
                    <a:pt x="0" y="0"/>
                  </a:lnTo>
                  <a:lnTo>
                    <a:pt x="17" y="138"/>
                  </a:lnTo>
                  <a:lnTo>
                    <a:pt x="120" y="118"/>
                  </a:lnTo>
                  <a:lnTo>
                    <a:pt x="98" y="0"/>
                  </a:lnTo>
                  <a:close/>
                </a:path>
              </a:pathLst>
            </a:custGeom>
            <a:solidFill>
              <a:schemeClr val="bg1"/>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98" name="Freeform 62"/>
            <p:cNvSpPr>
              <a:spLocks/>
            </p:cNvSpPr>
            <p:nvPr/>
          </p:nvSpPr>
          <p:spPr bwMode="auto">
            <a:xfrm>
              <a:off x="1075" y="2512"/>
              <a:ext cx="147" cy="174"/>
            </a:xfrm>
            <a:custGeom>
              <a:avLst/>
              <a:gdLst>
                <a:gd name="T0" fmla="*/ 0 w 737"/>
                <a:gd name="T1" fmla="*/ 0 h 870"/>
                <a:gd name="T2" fmla="*/ 0 w 737"/>
                <a:gd name="T3" fmla="*/ 0 h 870"/>
                <a:gd name="T4" fmla="*/ 0 w 737"/>
                <a:gd name="T5" fmla="*/ 0 h 870"/>
                <a:gd name="T6" fmla="*/ 0 w 737"/>
                <a:gd name="T7" fmla="*/ 0 h 870"/>
                <a:gd name="T8" fmla="*/ 0 w 737"/>
                <a:gd name="T9" fmla="*/ 0 h 870"/>
                <a:gd name="T10" fmla="*/ 0 w 737"/>
                <a:gd name="T11" fmla="*/ 0 h 870"/>
                <a:gd name="T12" fmla="*/ 0 w 737"/>
                <a:gd name="T13" fmla="*/ 0 h 870"/>
                <a:gd name="T14" fmla="*/ 0 w 737"/>
                <a:gd name="T15" fmla="*/ 0 h 870"/>
                <a:gd name="T16" fmla="*/ 0 w 737"/>
                <a:gd name="T17" fmla="*/ 0 h 870"/>
                <a:gd name="T18" fmla="*/ 0 w 737"/>
                <a:gd name="T19" fmla="*/ 0 h 8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37"/>
                <a:gd name="T31" fmla="*/ 0 h 870"/>
                <a:gd name="T32" fmla="*/ 737 w 737"/>
                <a:gd name="T33" fmla="*/ 870 h 8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37" h="870">
                  <a:moveTo>
                    <a:pt x="123" y="0"/>
                  </a:moveTo>
                  <a:lnTo>
                    <a:pt x="146" y="234"/>
                  </a:lnTo>
                  <a:lnTo>
                    <a:pt x="0" y="283"/>
                  </a:lnTo>
                  <a:lnTo>
                    <a:pt x="86" y="785"/>
                  </a:lnTo>
                  <a:lnTo>
                    <a:pt x="264" y="870"/>
                  </a:lnTo>
                  <a:lnTo>
                    <a:pt x="342" y="692"/>
                  </a:lnTo>
                  <a:lnTo>
                    <a:pt x="566" y="653"/>
                  </a:lnTo>
                  <a:lnTo>
                    <a:pt x="737" y="466"/>
                  </a:lnTo>
                  <a:lnTo>
                    <a:pt x="558" y="171"/>
                  </a:lnTo>
                  <a:lnTo>
                    <a:pt x="123" y="0"/>
                  </a:lnTo>
                  <a:close/>
                </a:path>
              </a:pathLst>
            </a:custGeom>
            <a:solidFill>
              <a:schemeClr val="bg1"/>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199" name="Freeform 63"/>
            <p:cNvSpPr>
              <a:spLocks/>
            </p:cNvSpPr>
            <p:nvPr/>
          </p:nvSpPr>
          <p:spPr bwMode="auto">
            <a:xfrm>
              <a:off x="984" y="2404"/>
              <a:ext cx="81" cy="67"/>
            </a:xfrm>
            <a:custGeom>
              <a:avLst/>
              <a:gdLst>
                <a:gd name="T0" fmla="*/ 0 w 406"/>
                <a:gd name="T1" fmla="*/ 0 h 336"/>
                <a:gd name="T2" fmla="*/ 0 w 406"/>
                <a:gd name="T3" fmla="*/ 0 h 336"/>
                <a:gd name="T4" fmla="*/ 0 w 406"/>
                <a:gd name="T5" fmla="*/ 0 h 336"/>
                <a:gd name="T6" fmla="*/ 0 w 406"/>
                <a:gd name="T7" fmla="*/ 0 h 336"/>
                <a:gd name="T8" fmla="*/ 0 w 406"/>
                <a:gd name="T9" fmla="*/ 0 h 336"/>
                <a:gd name="T10" fmla="*/ 0 w 406"/>
                <a:gd name="T11" fmla="*/ 0 h 336"/>
                <a:gd name="T12" fmla="*/ 0 w 406"/>
                <a:gd name="T13" fmla="*/ 0 h 336"/>
                <a:gd name="T14" fmla="*/ 0 w 406"/>
                <a:gd name="T15" fmla="*/ 0 h 336"/>
                <a:gd name="T16" fmla="*/ 0 w 406"/>
                <a:gd name="T17" fmla="*/ 0 h 3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06"/>
                <a:gd name="T28" fmla="*/ 0 h 336"/>
                <a:gd name="T29" fmla="*/ 406 w 406"/>
                <a:gd name="T30" fmla="*/ 336 h 3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06" h="336">
                  <a:moveTo>
                    <a:pt x="82" y="0"/>
                  </a:moveTo>
                  <a:lnTo>
                    <a:pt x="0" y="100"/>
                  </a:lnTo>
                  <a:lnTo>
                    <a:pt x="35" y="178"/>
                  </a:lnTo>
                  <a:lnTo>
                    <a:pt x="76" y="262"/>
                  </a:lnTo>
                  <a:lnTo>
                    <a:pt x="189" y="336"/>
                  </a:lnTo>
                  <a:lnTo>
                    <a:pt x="398" y="283"/>
                  </a:lnTo>
                  <a:lnTo>
                    <a:pt x="406" y="144"/>
                  </a:lnTo>
                  <a:lnTo>
                    <a:pt x="156" y="94"/>
                  </a:lnTo>
                  <a:lnTo>
                    <a:pt x="82" y="0"/>
                  </a:lnTo>
                  <a:close/>
                </a:path>
              </a:pathLst>
            </a:custGeom>
            <a:solidFill>
              <a:schemeClr val="bg1"/>
            </a:solidFill>
            <a:ln w="9525">
              <a:solidFill>
                <a:schemeClr val="tx1"/>
              </a:solidFill>
              <a:miter lim="800000"/>
              <a:headEnd/>
              <a:tailEnd/>
            </a:ln>
          </p:spPr>
          <p:txBody>
            <a:bodyPr wrap="none" anchor="ctr"/>
            <a:lstStyle/>
            <a:p>
              <a:endParaRPr lang="en-US">
                <a:latin typeface="Verdana" pitchFamily="34" charset="0"/>
                <a:cs typeface="Arial" charset="0"/>
              </a:endParaRPr>
            </a:p>
          </p:txBody>
        </p:sp>
      </p:grpSp>
      <p:sp>
        <p:nvSpPr>
          <p:cNvPr id="219201" name="Text Box 65"/>
          <p:cNvSpPr txBox="1">
            <a:spLocks noChangeArrowheads="1"/>
          </p:cNvSpPr>
          <p:nvPr/>
        </p:nvSpPr>
        <p:spPr bwMode="gray">
          <a:xfrm>
            <a:off x="4419600" y="4171422"/>
            <a:ext cx="533400" cy="236748"/>
          </a:xfrm>
          <a:prstGeom prst="rect">
            <a:avLst/>
          </a:prstGeom>
          <a:noFill/>
          <a:ln w="9525" algn="ctr">
            <a:noFill/>
            <a:miter lim="800000"/>
            <a:headEnd/>
            <a:tailEnd/>
          </a:ln>
          <a:effectLst/>
        </p:spPr>
        <p:txBody>
          <a:bodyPr lIns="82058" tIns="41029" rIns="82058" bIns="41029">
            <a:spAutoFit/>
          </a:bodyPr>
          <a:lstStyle/>
          <a:p>
            <a:pPr algn="ctr" defTabSz="820738" eaLnBrk="0" hangingPunct="0">
              <a:spcBef>
                <a:spcPct val="50000"/>
              </a:spcBef>
            </a:pPr>
            <a:r>
              <a:rPr lang="en-US" sz="1000" b="1" dirty="0" smtClean="0">
                <a:solidFill>
                  <a:schemeClr val="bg1"/>
                </a:solidFill>
              </a:rPr>
              <a:t>TX</a:t>
            </a:r>
            <a:endParaRPr lang="en-US" sz="1000" b="1" dirty="0">
              <a:solidFill>
                <a:schemeClr val="bg1"/>
              </a:solidFill>
            </a:endParaRPr>
          </a:p>
        </p:txBody>
      </p:sp>
      <p:sp>
        <p:nvSpPr>
          <p:cNvPr id="219202" name="Text Box 66"/>
          <p:cNvSpPr txBox="1">
            <a:spLocks noChangeArrowheads="1"/>
          </p:cNvSpPr>
          <p:nvPr/>
        </p:nvSpPr>
        <p:spPr bwMode="gray">
          <a:xfrm>
            <a:off x="7180790" y="4391555"/>
            <a:ext cx="533400" cy="236748"/>
          </a:xfrm>
          <a:prstGeom prst="rect">
            <a:avLst/>
          </a:prstGeom>
          <a:noFill/>
          <a:ln w="9525" algn="ctr">
            <a:noFill/>
            <a:miter lim="800000"/>
            <a:headEnd/>
            <a:tailEnd/>
          </a:ln>
          <a:effectLst/>
        </p:spPr>
        <p:txBody>
          <a:bodyPr lIns="82058" tIns="41029" rIns="82058" bIns="41029">
            <a:spAutoFit/>
          </a:bodyPr>
          <a:lstStyle/>
          <a:p>
            <a:pPr defTabSz="820738" eaLnBrk="0" hangingPunct="0">
              <a:spcBef>
                <a:spcPct val="50000"/>
              </a:spcBef>
            </a:pPr>
            <a:r>
              <a:rPr lang="en-US" sz="1000" b="1" dirty="0" smtClean="0">
                <a:solidFill>
                  <a:schemeClr val="bg1"/>
                </a:solidFill>
              </a:rPr>
              <a:t>FL</a:t>
            </a:r>
            <a:endParaRPr lang="en-US" sz="1000" b="1" dirty="0">
              <a:solidFill>
                <a:schemeClr val="bg1"/>
              </a:solidFill>
            </a:endParaRPr>
          </a:p>
        </p:txBody>
      </p:sp>
      <p:sp>
        <p:nvSpPr>
          <p:cNvPr id="219203" name="Text Box 67"/>
          <p:cNvSpPr txBox="1">
            <a:spLocks noChangeArrowheads="1"/>
          </p:cNvSpPr>
          <p:nvPr/>
        </p:nvSpPr>
        <p:spPr bwMode="gray">
          <a:xfrm>
            <a:off x="3378201" y="3725652"/>
            <a:ext cx="609600" cy="236748"/>
          </a:xfrm>
          <a:prstGeom prst="rect">
            <a:avLst/>
          </a:prstGeom>
          <a:noFill/>
          <a:ln w="9525" algn="ctr">
            <a:noFill/>
            <a:miter lim="800000"/>
            <a:headEnd/>
            <a:tailEnd/>
          </a:ln>
          <a:effectLst/>
        </p:spPr>
        <p:txBody>
          <a:bodyPr lIns="82058" tIns="41029" rIns="82058" bIns="41029">
            <a:spAutoFit/>
          </a:bodyPr>
          <a:lstStyle/>
          <a:p>
            <a:pPr algn="ctr" defTabSz="820738" eaLnBrk="0" hangingPunct="0">
              <a:spcBef>
                <a:spcPct val="50000"/>
              </a:spcBef>
            </a:pPr>
            <a:r>
              <a:rPr lang="en-US" sz="1000" b="1" dirty="0" smtClean="0">
                <a:solidFill>
                  <a:schemeClr val="bg1"/>
                </a:solidFill>
              </a:rPr>
              <a:t>NM</a:t>
            </a:r>
            <a:endParaRPr lang="en-US" sz="1000" b="1" dirty="0">
              <a:solidFill>
                <a:schemeClr val="bg1"/>
              </a:solidFill>
            </a:endParaRPr>
          </a:p>
        </p:txBody>
      </p:sp>
      <p:sp>
        <p:nvSpPr>
          <p:cNvPr id="219204" name="Text Box 68"/>
          <p:cNvSpPr txBox="1">
            <a:spLocks noChangeArrowheads="1"/>
          </p:cNvSpPr>
          <p:nvPr/>
        </p:nvSpPr>
        <p:spPr bwMode="gray">
          <a:xfrm>
            <a:off x="6655857" y="3773488"/>
            <a:ext cx="533400" cy="236748"/>
          </a:xfrm>
          <a:prstGeom prst="rect">
            <a:avLst/>
          </a:prstGeom>
          <a:noFill/>
          <a:ln w="9525" algn="ctr">
            <a:noFill/>
            <a:miter lim="800000"/>
            <a:headEnd/>
            <a:tailEnd/>
          </a:ln>
          <a:effectLst/>
        </p:spPr>
        <p:txBody>
          <a:bodyPr lIns="82058" tIns="41029" rIns="82058" bIns="41029">
            <a:spAutoFit/>
          </a:bodyPr>
          <a:lstStyle/>
          <a:p>
            <a:pPr algn="ctr" defTabSz="820738" eaLnBrk="0" hangingPunct="0">
              <a:spcBef>
                <a:spcPct val="50000"/>
              </a:spcBef>
            </a:pPr>
            <a:r>
              <a:rPr lang="en-US" sz="1000" b="1" dirty="0" smtClean="0"/>
              <a:t>GA</a:t>
            </a:r>
            <a:endParaRPr lang="en-US" sz="1000" b="1" dirty="0"/>
          </a:p>
        </p:txBody>
      </p:sp>
      <p:sp>
        <p:nvSpPr>
          <p:cNvPr id="219205" name="Text Box 69"/>
          <p:cNvSpPr txBox="1">
            <a:spLocks noChangeArrowheads="1"/>
          </p:cNvSpPr>
          <p:nvPr/>
        </p:nvSpPr>
        <p:spPr bwMode="gray">
          <a:xfrm>
            <a:off x="2676526" y="3612940"/>
            <a:ext cx="533400" cy="236748"/>
          </a:xfrm>
          <a:prstGeom prst="rect">
            <a:avLst/>
          </a:prstGeom>
          <a:noFill/>
          <a:ln w="9525" algn="ctr">
            <a:noFill/>
            <a:miter lim="800000"/>
            <a:headEnd/>
            <a:tailEnd/>
          </a:ln>
          <a:effectLst/>
        </p:spPr>
        <p:txBody>
          <a:bodyPr lIns="82058" tIns="41029" rIns="82058" bIns="41029">
            <a:spAutoFit/>
          </a:bodyPr>
          <a:lstStyle/>
          <a:p>
            <a:pPr algn="ctr" defTabSz="820738" eaLnBrk="0" hangingPunct="0">
              <a:spcBef>
                <a:spcPct val="50000"/>
              </a:spcBef>
            </a:pPr>
            <a:r>
              <a:rPr lang="en-US" sz="1000" b="1" dirty="0" smtClean="0"/>
              <a:t>AZ</a:t>
            </a:r>
            <a:endParaRPr lang="en-US" sz="1000" b="1" dirty="0"/>
          </a:p>
        </p:txBody>
      </p:sp>
      <p:sp>
        <p:nvSpPr>
          <p:cNvPr id="219206" name="Text Box 70"/>
          <p:cNvSpPr txBox="1">
            <a:spLocks noChangeArrowheads="1"/>
          </p:cNvSpPr>
          <p:nvPr/>
        </p:nvSpPr>
        <p:spPr bwMode="gray">
          <a:xfrm>
            <a:off x="1574802" y="3011488"/>
            <a:ext cx="411956" cy="236748"/>
          </a:xfrm>
          <a:prstGeom prst="rect">
            <a:avLst/>
          </a:prstGeom>
          <a:noFill/>
          <a:ln w="9525" algn="ctr">
            <a:noFill/>
            <a:miter lim="800000"/>
            <a:headEnd/>
            <a:tailEnd/>
          </a:ln>
          <a:effectLst/>
        </p:spPr>
        <p:txBody>
          <a:bodyPr wrap="square" lIns="82058" tIns="41029" rIns="82058" bIns="41029">
            <a:spAutoFit/>
          </a:bodyPr>
          <a:lstStyle/>
          <a:p>
            <a:pPr defTabSz="820738" eaLnBrk="0" hangingPunct="0">
              <a:spcBef>
                <a:spcPct val="50000"/>
              </a:spcBef>
            </a:pPr>
            <a:r>
              <a:rPr lang="en-US" sz="1000" b="1" dirty="0" smtClean="0"/>
              <a:t>CA</a:t>
            </a:r>
            <a:endParaRPr lang="en-US" sz="1000" b="1" dirty="0"/>
          </a:p>
        </p:txBody>
      </p:sp>
      <p:sp>
        <p:nvSpPr>
          <p:cNvPr id="219207" name="Text Box 71"/>
          <p:cNvSpPr txBox="1">
            <a:spLocks noChangeArrowheads="1"/>
          </p:cNvSpPr>
          <p:nvPr/>
        </p:nvSpPr>
        <p:spPr bwMode="gray">
          <a:xfrm>
            <a:off x="3276600" y="2246844"/>
            <a:ext cx="533400" cy="463550"/>
          </a:xfrm>
          <a:prstGeom prst="rect">
            <a:avLst/>
          </a:prstGeom>
          <a:noFill/>
          <a:ln w="9525" algn="ctr">
            <a:noFill/>
            <a:miter lim="800000"/>
            <a:headEnd/>
            <a:tailEnd/>
          </a:ln>
          <a:effectLst/>
        </p:spPr>
        <p:txBody>
          <a:bodyPr lIns="82058" tIns="41029" rIns="82058" bIns="41029">
            <a:spAutoFit/>
          </a:bodyPr>
          <a:lstStyle/>
          <a:p>
            <a:pPr algn="ctr" defTabSz="820738" eaLnBrk="0" hangingPunct="0">
              <a:spcBef>
                <a:spcPct val="50000"/>
              </a:spcBef>
            </a:pPr>
            <a:r>
              <a:rPr lang="en-US" sz="1000" b="1" dirty="0" smtClean="0"/>
              <a:t>WY</a:t>
            </a:r>
            <a:endParaRPr lang="en-US" sz="1000" b="1" dirty="0"/>
          </a:p>
          <a:p>
            <a:pPr algn="ctr" defTabSz="820738" eaLnBrk="0" hangingPunct="0">
              <a:spcBef>
                <a:spcPct val="50000"/>
              </a:spcBef>
            </a:pPr>
            <a:endParaRPr lang="en-US" sz="1000" b="1" dirty="0"/>
          </a:p>
        </p:txBody>
      </p:sp>
      <p:sp>
        <p:nvSpPr>
          <p:cNvPr id="219208" name="Text Box 72"/>
          <p:cNvSpPr txBox="1">
            <a:spLocks noChangeArrowheads="1"/>
          </p:cNvSpPr>
          <p:nvPr/>
        </p:nvSpPr>
        <p:spPr bwMode="gray">
          <a:xfrm>
            <a:off x="2193925" y="2718118"/>
            <a:ext cx="533400" cy="236748"/>
          </a:xfrm>
          <a:prstGeom prst="rect">
            <a:avLst/>
          </a:prstGeom>
          <a:noFill/>
          <a:ln w="9525" algn="ctr">
            <a:noFill/>
            <a:miter lim="800000"/>
            <a:headEnd/>
            <a:tailEnd/>
          </a:ln>
          <a:effectLst/>
        </p:spPr>
        <p:txBody>
          <a:bodyPr lIns="82058" tIns="41029" rIns="82058" bIns="41029">
            <a:spAutoFit/>
          </a:bodyPr>
          <a:lstStyle/>
          <a:p>
            <a:pPr defTabSz="820738" eaLnBrk="0" hangingPunct="0">
              <a:spcBef>
                <a:spcPct val="50000"/>
              </a:spcBef>
            </a:pPr>
            <a:r>
              <a:rPr lang="en-US" sz="1000" b="1" dirty="0" smtClean="0">
                <a:solidFill>
                  <a:schemeClr val="bg1"/>
                </a:solidFill>
              </a:rPr>
              <a:t>NV</a:t>
            </a:r>
            <a:endParaRPr lang="en-US" sz="1000" b="1" dirty="0">
              <a:solidFill>
                <a:schemeClr val="bg1"/>
              </a:solidFill>
            </a:endParaRPr>
          </a:p>
        </p:txBody>
      </p:sp>
      <p:sp>
        <p:nvSpPr>
          <p:cNvPr id="219209" name="Text Box 73"/>
          <p:cNvSpPr txBox="1">
            <a:spLocks noChangeArrowheads="1"/>
          </p:cNvSpPr>
          <p:nvPr/>
        </p:nvSpPr>
        <p:spPr bwMode="gray">
          <a:xfrm>
            <a:off x="762000" y="1038225"/>
            <a:ext cx="609600" cy="234950"/>
          </a:xfrm>
          <a:prstGeom prst="rect">
            <a:avLst/>
          </a:prstGeom>
          <a:noFill/>
          <a:ln w="9525" algn="ctr">
            <a:noFill/>
            <a:miter lim="800000"/>
            <a:headEnd/>
            <a:tailEnd/>
          </a:ln>
          <a:effectLst/>
        </p:spPr>
        <p:txBody>
          <a:bodyPr lIns="82058" tIns="41029" rIns="82058" bIns="41029">
            <a:spAutoFit/>
          </a:bodyPr>
          <a:lstStyle/>
          <a:p>
            <a:pPr algn="ctr" defTabSz="820738" eaLnBrk="0" hangingPunct="0">
              <a:spcBef>
                <a:spcPct val="50000"/>
              </a:spcBef>
            </a:pPr>
            <a:r>
              <a:rPr lang="en-US" sz="1000" b="1" dirty="0"/>
              <a:t>AK</a:t>
            </a:r>
          </a:p>
        </p:txBody>
      </p:sp>
      <p:sp>
        <p:nvSpPr>
          <p:cNvPr id="219210" name="Text Box 74"/>
          <p:cNvSpPr txBox="1">
            <a:spLocks noChangeArrowheads="1"/>
          </p:cNvSpPr>
          <p:nvPr/>
        </p:nvSpPr>
        <p:spPr bwMode="gray">
          <a:xfrm>
            <a:off x="4632325" y="3536740"/>
            <a:ext cx="609600" cy="236748"/>
          </a:xfrm>
          <a:prstGeom prst="rect">
            <a:avLst/>
          </a:prstGeom>
          <a:noFill/>
          <a:ln w="9525" algn="ctr">
            <a:noFill/>
            <a:miter lim="800000"/>
            <a:headEnd/>
            <a:tailEnd/>
          </a:ln>
          <a:effectLst/>
        </p:spPr>
        <p:txBody>
          <a:bodyPr lIns="82058" tIns="41029" rIns="82058" bIns="41029">
            <a:spAutoFit/>
          </a:bodyPr>
          <a:lstStyle/>
          <a:p>
            <a:pPr algn="ctr" defTabSz="820738" eaLnBrk="0" hangingPunct="0">
              <a:spcBef>
                <a:spcPct val="50000"/>
              </a:spcBef>
            </a:pPr>
            <a:r>
              <a:rPr lang="en-US" sz="1000" b="1" dirty="0" smtClean="0"/>
              <a:t>OK</a:t>
            </a:r>
            <a:endParaRPr lang="en-US" sz="1000" b="1" dirty="0"/>
          </a:p>
        </p:txBody>
      </p:sp>
      <p:sp>
        <p:nvSpPr>
          <p:cNvPr id="219211" name="Text Box 75"/>
          <p:cNvSpPr txBox="1">
            <a:spLocks noChangeArrowheads="1"/>
          </p:cNvSpPr>
          <p:nvPr/>
        </p:nvSpPr>
        <p:spPr bwMode="gray">
          <a:xfrm>
            <a:off x="5775325" y="3917740"/>
            <a:ext cx="533400" cy="236748"/>
          </a:xfrm>
          <a:prstGeom prst="rect">
            <a:avLst/>
          </a:prstGeom>
          <a:noFill/>
          <a:ln w="9525" algn="ctr">
            <a:noFill/>
            <a:miter lim="800000"/>
            <a:headEnd/>
            <a:tailEnd/>
          </a:ln>
          <a:effectLst/>
        </p:spPr>
        <p:txBody>
          <a:bodyPr lIns="82058" tIns="41029" rIns="82058" bIns="41029">
            <a:spAutoFit/>
          </a:bodyPr>
          <a:lstStyle/>
          <a:p>
            <a:pPr algn="ctr" defTabSz="820738" eaLnBrk="0" hangingPunct="0">
              <a:spcBef>
                <a:spcPct val="50000"/>
              </a:spcBef>
            </a:pPr>
            <a:r>
              <a:rPr lang="en-US" sz="1000" b="1" dirty="0" smtClean="0"/>
              <a:t>MS</a:t>
            </a:r>
            <a:endParaRPr lang="en-US" sz="1000" b="1" dirty="0"/>
          </a:p>
        </p:txBody>
      </p:sp>
      <p:sp>
        <p:nvSpPr>
          <p:cNvPr id="219212" name="Text Box 76"/>
          <p:cNvSpPr txBox="1">
            <a:spLocks noChangeArrowheads="1"/>
          </p:cNvSpPr>
          <p:nvPr/>
        </p:nvSpPr>
        <p:spPr bwMode="gray">
          <a:xfrm>
            <a:off x="5470525" y="4078288"/>
            <a:ext cx="609600" cy="236748"/>
          </a:xfrm>
          <a:prstGeom prst="rect">
            <a:avLst/>
          </a:prstGeom>
          <a:noFill/>
          <a:ln w="9525" algn="ctr">
            <a:noFill/>
            <a:miter lim="800000"/>
            <a:headEnd/>
            <a:tailEnd/>
          </a:ln>
          <a:effectLst/>
        </p:spPr>
        <p:txBody>
          <a:bodyPr lIns="82058" tIns="41029" rIns="82058" bIns="41029">
            <a:spAutoFit/>
          </a:bodyPr>
          <a:lstStyle/>
          <a:p>
            <a:pPr defTabSz="820738" eaLnBrk="0" hangingPunct="0">
              <a:spcBef>
                <a:spcPct val="50000"/>
              </a:spcBef>
            </a:pPr>
            <a:r>
              <a:rPr lang="en-US" sz="1000" b="1" dirty="0" smtClean="0"/>
              <a:t>LA</a:t>
            </a:r>
            <a:endParaRPr lang="en-US" sz="1000" b="1" dirty="0"/>
          </a:p>
        </p:txBody>
      </p:sp>
      <p:sp>
        <p:nvSpPr>
          <p:cNvPr id="219213" name="Text Box 77"/>
          <p:cNvSpPr txBox="1">
            <a:spLocks noChangeArrowheads="1"/>
          </p:cNvSpPr>
          <p:nvPr/>
        </p:nvSpPr>
        <p:spPr bwMode="gray">
          <a:xfrm>
            <a:off x="3048000" y="1561044"/>
            <a:ext cx="609600" cy="234950"/>
          </a:xfrm>
          <a:prstGeom prst="rect">
            <a:avLst/>
          </a:prstGeom>
          <a:noFill/>
          <a:ln w="9525" algn="ctr">
            <a:noFill/>
            <a:miter lim="800000"/>
            <a:headEnd/>
            <a:tailEnd/>
          </a:ln>
          <a:effectLst/>
        </p:spPr>
        <p:txBody>
          <a:bodyPr lIns="82058" tIns="41029" rIns="82058" bIns="41029">
            <a:spAutoFit/>
          </a:bodyPr>
          <a:lstStyle/>
          <a:p>
            <a:pPr algn="ctr" defTabSz="820738" eaLnBrk="0" hangingPunct="0">
              <a:spcBef>
                <a:spcPct val="50000"/>
              </a:spcBef>
            </a:pPr>
            <a:r>
              <a:rPr lang="en-US" sz="1000" b="1" dirty="0" smtClean="0"/>
              <a:t>MT</a:t>
            </a:r>
            <a:endParaRPr lang="en-US" sz="1000" b="1" dirty="0"/>
          </a:p>
        </p:txBody>
      </p:sp>
      <p:sp>
        <p:nvSpPr>
          <p:cNvPr id="219215" name="Rectangle 79"/>
          <p:cNvSpPr>
            <a:spLocks noChangeArrowheads="1"/>
          </p:cNvSpPr>
          <p:nvPr/>
        </p:nvSpPr>
        <p:spPr bwMode="auto">
          <a:xfrm>
            <a:off x="0" y="91440"/>
            <a:ext cx="9144000" cy="731520"/>
          </a:xfrm>
          <a:prstGeom prst="rect">
            <a:avLst/>
          </a:prstGeom>
          <a:noFill/>
          <a:ln w="9525">
            <a:noFill/>
            <a:miter lim="800000"/>
            <a:headEnd/>
            <a:tailEnd/>
          </a:ln>
          <a:effectLst/>
        </p:spPr>
        <p:txBody>
          <a:bodyPr anchor="t" anchorCtr="1"/>
          <a:lstStyle/>
          <a:p>
            <a:pPr algn="ctr"/>
            <a:r>
              <a:rPr lang="en-US" sz="2400" b="1" dirty="0" smtClean="0">
                <a:cs typeface="Arial" charset="0"/>
              </a:rPr>
              <a:t>Exhibit 5. Seventeen States Have Higher Rates of Uninsured Than the National Average</a:t>
            </a:r>
            <a:endParaRPr lang="en-US" sz="2400" b="1" dirty="0">
              <a:cs typeface="Arial" charset="0"/>
            </a:endParaRPr>
          </a:p>
        </p:txBody>
      </p:sp>
      <p:sp>
        <p:nvSpPr>
          <p:cNvPr id="219217" name="Text Box 81"/>
          <p:cNvSpPr txBox="1">
            <a:spLocks noChangeArrowheads="1"/>
          </p:cNvSpPr>
          <p:nvPr/>
        </p:nvSpPr>
        <p:spPr bwMode="gray">
          <a:xfrm>
            <a:off x="1930398" y="1349375"/>
            <a:ext cx="430213" cy="234950"/>
          </a:xfrm>
          <a:prstGeom prst="rect">
            <a:avLst/>
          </a:prstGeom>
          <a:noFill/>
          <a:ln w="9525" algn="ctr">
            <a:noFill/>
            <a:miter lim="800000"/>
            <a:headEnd/>
            <a:tailEnd/>
          </a:ln>
          <a:effectLst/>
        </p:spPr>
        <p:txBody>
          <a:bodyPr lIns="82058" tIns="41029" rIns="82058" bIns="41029">
            <a:spAutoFit/>
          </a:bodyPr>
          <a:lstStyle/>
          <a:p>
            <a:pPr defTabSz="820738" eaLnBrk="0" hangingPunct="0">
              <a:spcBef>
                <a:spcPct val="50000"/>
              </a:spcBef>
            </a:pPr>
            <a:r>
              <a:rPr lang="en-US" sz="1000" b="1" dirty="0"/>
              <a:t>WA</a:t>
            </a:r>
          </a:p>
        </p:txBody>
      </p:sp>
      <p:sp>
        <p:nvSpPr>
          <p:cNvPr id="219218" name="Text Box 82"/>
          <p:cNvSpPr txBox="1">
            <a:spLocks noChangeArrowheads="1"/>
          </p:cNvSpPr>
          <p:nvPr/>
        </p:nvSpPr>
        <p:spPr bwMode="gray">
          <a:xfrm>
            <a:off x="1701798" y="1882775"/>
            <a:ext cx="457200" cy="234950"/>
          </a:xfrm>
          <a:prstGeom prst="rect">
            <a:avLst/>
          </a:prstGeom>
          <a:noFill/>
          <a:ln w="9525">
            <a:noFill/>
            <a:miter lim="800000"/>
            <a:headEnd/>
            <a:tailEnd/>
          </a:ln>
          <a:effectLst/>
        </p:spPr>
        <p:txBody>
          <a:bodyPr lIns="82058" tIns="41029" rIns="82058" bIns="41029">
            <a:spAutoFit/>
          </a:bodyPr>
          <a:lstStyle/>
          <a:p>
            <a:pPr defTabSz="820738" eaLnBrk="0" hangingPunct="0">
              <a:spcBef>
                <a:spcPct val="50000"/>
              </a:spcBef>
            </a:pPr>
            <a:r>
              <a:rPr lang="en-US" sz="1000" b="1" dirty="0"/>
              <a:t>OR</a:t>
            </a:r>
          </a:p>
        </p:txBody>
      </p:sp>
      <p:sp>
        <p:nvSpPr>
          <p:cNvPr id="219219" name="Text Box 83"/>
          <p:cNvSpPr txBox="1">
            <a:spLocks noChangeArrowheads="1"/>
          </p:cNvSpPr>
          <p:nvPr/>
        </p:nvSpPr>
        <p:spPr bwMode="gray">
          <a:xfrm>
            <a:off x="2514600" y="2018244"/>
            <a:ext cx="533400" cy="236748"/>
          </a:xfrm>
          <a:prstGeom prst="rect">
            <a:avLst/>
          </a:prstGeom>
          <a:noFill/>
          <a:ln w="9525" algn="ctr">
            <a:noFill/>
            <a:miter lim="800000"/>
            <a:headEnd/>
            <a:tailEnd/>
          </a:ln>
          <a:effectLst/>
        </p:spPr>
        <p:txBody>
          <a:bodyPr lIns="82058" tIns="41029" rIns="82058" bIns="41029">
            <a:spAutoFit/>
          </a:bodyPr>
          <a:lstStyle/>
          <a:p>
            <a:pPr defTabSz="820738" eaLnBrk="0" hangingPunct="0">
              <a:spcBef>
                <a:spcPct val="50000"/>
              </a:spcBef>
            </a:pPr>
            <a:r>
              <a:rPr lang="en-US" sz="1000" b="1" dirty="0" smtClean="0"/>
              <a:t>ID</a:t>
            </a:r>
            <a:endParaRPr lang="en-US" sz="1000" b="1" dirty="0"/>
          </a:p>
        </p:txBody>
      </p:sp>
      <p:sp>
        <p:nvSpPr>
          <p:cNvPr id="219224" name="Text Box 88"/>
          <p:cNvSpPr txBox="1">
            <a:spLocks noChangeArrowheads="1"/>
          </p:cNvSpPr>
          <p:nvPr/>
        </p:nvSpPr>
        <p:spPr bwMode="gray">
          <a:xfrm>
            <a:off x="4284131" y="2035175"/>
            <a:ext cx="457200" cy="234950"/>
          </a:xfrm>
          <a:prstGeom prst="rect">
            <a:avLst/>
          </a:prstGeom>
          <a:noFill/>
          <a:ln w="9525" algn="ctr">
            <a:noFill/>
            <a:miter lim="800000"/>
            <a:headEnd/>
            <a:tailEnd/>
          </a:ln>
          <a:effectLst/>
        </p:spPr>
        <p:txBody>
          <a:bodyPr lIns="82058" tIns="41029" rIns="82058" bIns="41029">
            <a:spAutoFit/>
          </a:bodyPr>
          <a:lstStyle/>
          <a:p>
            <a:pPr defTabSz="820738" eaLnBrk="0" hangingPunct="0">
              <a:spcBef>
                <a:spcPct val="50000"/>
              </a:spcBef>
            </a:pPr>
            <a:r>
              <a:rPr lang="en-US" sz="1000" b="1" dirty="0"/>
              <a:t>SD</a:t>
            </a:r>
          </a:p>
        </p:txBody>
      </p:sp>
      <p:sp>
        <p:nvSpPr>
          <p:cNvPr id="219225" name="Text Box 89"/>
          <p:cNvSpPr txBox="1">
            <a:spLocks noChangeArrowheads="1"/>
          </p:cNvSpPr>
          <p:nvPr/>
        </p:nvSpPr>
        <p:spPr bwMode="gray">
          <a:xfrm>
            <a:off x="4267200" y="1577975"/>
            <a:ext cx="457200" cy="236748"/>
          </a:xfrm>
          <a:prstGeom prst="rect">
            <a:avLst/>
          </a:prstGeom>
          <a:noFill/>
          <a:ln w="9525" algn="ctr">
            <a:noFill/>
            <a:miter lim="800000"/>
            <a:headEnd/>
            <a:tailEnd/>
          </a:ln>
          <a:effectLst/>
        </p:spPr>
        <p:txBody>
          <a:bodyPr wrap="square" lIns="82058" tIns="41029" rIns="82058" bIns="41029">
            <a:spAutoFit/>
          </a:bodyPr>
          <a:lstStyle/>
          <a:p>
            <a:pPr defTabSz="820738" eaLnBrk="0" hangingPunct="0">
              <a:spcBef>
                <a:spcPct val="50000"/>
              </a:spcBef>
            </a:pPr>
            <a:r>
              <a:rPr lang="en-US" sz="1000" b="1" dirty="0" smtClean="0"/>
              <a:t>ND</a:t>
            </a:r>
            <a:endParaRPr lang="en-US" sz="1000" b="1" dirty="0"/>
          </a:p>
        </p:txBody>
      </p:sp>
      <p:sp>
        <p:nvSpPr>
          <p:cNvPr id="219226" name="Text Box 90"/>
          <p:cNvSpPr txBox="1">
            <a:spLocks noChangeArrowheads="1"/>
          </p:cNvSpPr>
          <p:nvPr/>
        </p:nvSpPr>
        <p:spPr bwMode="gray">
          <a:xfrm>
            <a:off x="4995332" y="1764240"/>
            <a:ext cx="457200" cy="234950"/>
          </a:xfrm>
          <a:prstGeom prst="rect">
            <a:avLst/>
          </a:prstGeom>
          <a:noFill/>
          <a:ln w="9525">
            <a:noFill/>
            <a:miter lim="800000"/>
            <a:headEnd/>
            <a:tailEnd/>
          </a:ln>
          <a:effectLst/>
        </p:spPr>
        <p:txBody>
          <a:bodyPr lIns="82058" tIns="41029" rIns="82058" bIns="41029">
            <a:spAutoFit/>
          </a:bodyPr>
          <a:lstStyle/>
          <a:p>
            <a:pPr defTabSz="820738" eaLnBrk="0" hangingPunct="0">
              <a:spcBef>
                <a:spcPct val="50000"/>
              </a:spcBef>
            </a:pPr>
            <a:r>
              <a:rPr lang="en-US" sz="1000" b="1" dirty="0"/>
              <a:t>MN</a:t>
            </a:r>
          </a:p>
        </p:txBody>
      </p:sp>
      <p:sp>
        <p:nvSpPr>
          <p:cNvPr id="219227" name="Text Box 91"/>
          <p:cNvSpPr txBox="1">
            <a:spLocks noChangeArrowheads="1"/>
          </p:cNvSpPr>
          <p:nvPr/>
        </p:nvSpPr>
        <p:spPr bwMode="gray">
          <a:xfrm>
            <a:off x="5562600" y="1958974"/>
            <a:ext cx="533400" cy="236748"/>
          </a:xfrm>
          <a:prstGeom prst="rect">
            <a:avLst/>
          </a:prstGeom>
          <a:noFill/>
          <a:ln w="9525">
            <a:noFill/>
            <a:miter lim="800000"/>
            <a:headEnd/>
            <a:tailEnd/>
          </a:ln>
          <a:effectLst/>
        </p:spPr>
        <p:txBody>
          <a:bodyPr wrap="square" lIns="82058" tIns="41029" rIns="82058" bIns="41029">
            <a:spAutoFit/>
          </a:bodyPr>
          <a:lstStyle/>
          <a:p>
            <a:pPr defTabSz="820738" eaLnBrk="0" hangingPunct="0">
              <a:spcBef>
                <a:spcPct val="50000"/>
              </a:spcBef>
            </a:pPr>
            <a:r>
              <a:rPr lang="en-US" sz="1000" b="1" dirty="0" smtClean="0"/>
              <a:t>WI</a:t>
            </a:r>
            <a:endParaRPr lang="en-US" sz="1000" b="1" dirty="0"/>
          </a:p>
        </p:txBody>
      </p:sp>
      <p:sp>
        <p:nvSpPr>
          <p:cNvPr id="219228" name="Text Box 92"/>
          <p:cNvSpPr txBox="1">
            <a:spLocks noChangeArrowheads="1"/>
          </p:cNvSpPr>
          <p:nvPr/>
        </p:nvSpPr>
        <p:spPr bwMode="gray">
          <a:xfrm>
            <a:off x="6256867" y="2162174"/>
            <a:ext cx="381000" cy="234950"/>
          </a:xfrm>
          <a:prstGeom prst="rect">
            <a:avLst/>
          </a:prstGeom>
          <a:noFill/>
          <a:ln w="9525">
            <a:noFill/>
            <a:miter lim="800000"/>
            <a:headEnd/>
            <a:tailEnd/>
          </a:ln>
          <a:effectLst/>
        </p:spPr>
        <p:txBody>
          <a:bodyPr lIns="82058" tIns="41029" rIns="82058" bIns="41029">
            <a:spAutoFit/>
          </a:bodyPr>
          <a:lstStyle/>
          <a:p>
            <a:pPr defTabSz="820738" eaLnBrk="0" hangingPunct="0">
              <a:spcBef>
                <a:spcPct val="50000"/>
              </a:spcBef>
            </a:pPr>
            <a:r>
              <a:rPr lang="en-US" sz="1000" b="1" dirty="0"/>
              <a:t>MI</a:t>
            </a:r>
          </a:p>
        </p:txBody>
      </p:sp>
      <p:sp>
        <p:nvSpPr>
          <p:cNvPr id="219231" name="Text Box 95"/>
          <p:cNvSpPr txBox="1">
            <a:spLocks noChangeArrowheads="1"/>
          </p:cNvSpPr>
          <p:nvPr/>
        </p:nvSpPr>
        <p:spPr bwMode="gray">
          <a:xfrm>
            <a:off x="5394325" y="3612940"/>
            <a:ext cx="533400" cy="236748"/>
          </a:xfrm>
          <a:prstGeom prst="rect">
            <a:avLst/>
          </a:prstGeom>
          <a:noFill/>
          <a:ln w="9525" algn="ctr">
            <a:noFill/>
            <a:miter lim="800000"/>
            <a:headEnd/>
            <a:tailEnd/>
          </a:ln>
          <a:effectLst/>
        </p:spPr>
        <p:txBody>
          <a:bodyPr lIns="82058" tIns="41029" rIns="82058" bIns="41029">
            <a:spAutoFit/>
          </a:bodyPr>
          <a:lstStyle/>
          <a:p>
            <a:pPr defTabSz="820738" eaLnBrk="0" hangingPunct="0">
              <a:spcBef>
                <a:spcPct val="50000"/>
              </a:spcBef>
            </a:pPr>
            <a:r>
              <a:rPr lang="en-US" sz="1000" b="1" dirty="0" smtClean="0"/>
              <a:t>AR</a:t>
            </a:r>
            <a:endParaRPr lang="en-US" sz="1000" b="1" dirty="0"/>
          </a:p>
        </p:txBody>
      </p:sp>
      <p:sp>
        <p:nvSpPr>
          <p:cNvPr id="219234" name="Text Box 98"/>
          <p:cNvSpPr txBox="1">
            <a:spLocks noChangeArrowheads="1"/>
          </p:cNvSpPr>
          <p:nvPr/>
        </p:nvSpPr>
        <p:spPr bwMode="gray">
          <a:xfrm>
            <a:off x="6494463" y="2568575"/>
            <a:ext cx="363537" cy="234950"/>
          </a:xfrm>
          <a:prstGeom prst="rect">
            <a:avLst/>
          </a:prstGeom>
          <a:noFill/>
          <a:ln w="9525" algn="ctr">
            <a:noFill/>
            <a:miter lim="800000"/>
            <a:headEnd/>
            <a:tailEnd/>
          </a:ln>
          <a:effectLst/>
        </p:spPr>
        <p:txBody>
          <a:bodyPr lIns="82058" tIns="41029" rIns="82058" bIns="41029">
            <a:spAutoFit/>
          </a:bodyPr>
          <a:lstStyle/>
          <a:p>
            <a:pPr defTabSz="820738" eaLnBrk="0" hangingPunct="0">
              <a:spcBef>
                <a:spcPct val="50000"/>
              </a:spcBef>
            </a:pPr>
            <a:r>
              <a:rPr lang="en-US" sz="1000" b="1"/>
              <a:t>OH</a:t>
            </a:r>
          </a:p>
        </p:txBody>
      </p:sp>
      <p:sp>
        <p:nvSpPr>
          <p:cNvPr id="219240" name="Text Box 104"/>
          <p:cNvSpPr txBox="1">
            <a:spLocks noChangeArrowheads="1"/>
          </p:cNvSpPr>
          <p:nvPr/>
        </p:nvSpPr>
        <p:spPr bwMode="gray">
          <a:xfrm>
            <a:off x="6308725" y="3849688"/>
            <a:ext cx="457200" cy="234950"/>
          </a:xfrm>
          <a:prstGeom prst="rect">
            <a:avLst/>
          </a:prstGeom>
          <a:noFill/>
          <a:ln w="9525">
            <a:noFill/>
            <a:miter lim="800000"/>
            <a:headEnd/>
            <a:tailEnd/>
          </a:ln>
          <a:effectLst/>
        </p:spPr>
        <p:txBody>
          <a:bodyPr lIns="82058" tIns="41029" rIns="82058" bIns="41029">
            <a:spAutoFit/>
          </a:bodyPr>
          <a:lstStyle/>
          <a:p>
            <a:pPr defTabSz="820738" eaLnBrk="0" hangingPunct="0">
              <a:spcBef>
                <a:spcPct val="50000"/>
              </a:spcBef>
            </a:pPr>
            <a:r>
              <a:rPr lang="en-US" sz="1000" b="1" dirty="0"/>
              <a:t>AL</a:t>
            </a:r>
          </a:p>
        </p:txBody>
      </p:sp>
      <p:sp>
        <p:nvSpPr>
          <p:cNvPr id="219241" name="Text Box 105"/>
          <p:cNvSpPr txBox="1">
            <a:spLocks noChangeArrowheads="1"/>
          </p:cNvSpPr>
          <p:nvPr/>
        </p:nvSpPr>
        <p:spPr bwMode="gray">
          <a:xfrm>
            <a:off x="7162800" y="2339975"/>
            <a:ext cx="379413" cy="234950"/>
          </a:xfrm>
          <a:prstGeom prst="rect">
            <a:avLst/>
          </a:prstGeom>
          <a:noFill/>
          <a:ln w="9525">
            <a:noFill/>
            <a:miter lim="800000"/>
            <a:headEnd/>
            <a:tailEnd/>
          </a:ln>
          <a:effectLst/>
        </p:spPr>
        <p:txBody>
          <a:bodyPr lIns="82058" tIns="41029" rIns="82058" bIns="41029">
            <a:spAutoFit/>
          </a:bodyPr>
          <a:lstStyle/>
          <a:p>
            <a:pPr defTabSz="820738" eaLnBrk="0" hangingPunct="0">
              <a:spcBef>
                <a:spcPct val="50000"/>
              </a:spcBef>
            </a:pPr>
            <a:r>
              <a:rPr lang="en-US" sz="1000" b="1"/>
              <a:t>PA</a:t>
            </a:r>
          </a:p>
        </p:txBody>
      </p:sp>
      <p:sp>
        <p:nvSpPr>
          <p:cNvPr id="219242" name="Text Box 106"/>
          <p:cNvSpPr txBox="1">
            <a:spLocks noChangeArrowheads="1"/>
          </p:cNvSpPr>
          <p:nvPr/>
        </p:nvSpPr>
        <p:spPr bwMode="gray">
          <a:xfrm>
            <a:off x="7365999" y="1882775"/>
            <a:ext cx="369888" cy="234950"/>
          </a:xfrm>
          <a:prstGeom prst="rect">
            <a:avLst/>
          </a:prstGeom>
          <a:noFill/>
          <a:ln w="9525" algn="ctr">
            <a:noFill/>
            <a:miter lim="800000"/>
            <a:headEnd/>
            <a:tailEnd/>
          </a:ln>
          <a:effectLst/>
        </p:spPr>
        <p:txBody>
          <a:bodyPr lIns="82058" tIns="41029" rIns="82058" bIns="41029">
            <a:spAutoFit/>
          </a:bodyPr>
          <a:lstStyle/>
          <a:p>
            <a:pPr defTabSz="820738" eaLnBrk="0" hangingPunct="0">
              <a:spcBef>
                <a:spcPct val="50000"/>
              </a:spcBef>
            </a:pPr>
            <a:r>
              <a:rPr lang="en-US" sz="1000" b="1" dirty="0"/>
              <a:t>NY</a:t>
            </a:r>
          </a:p>
        </p:txBody>
      </p:sp>
      <p:sp>
        <p:nvSpPr>
          <p:cNvPr id="219243" name="Text Box 107"/>
          <p:cNvSpPr txBox="1">
            <a:spLocks noChangeArrowheads="1"/>
          </p:cNvSpPr>
          <p:nvPr/>
        </p:nvSpPr>
        <p:spPr bwMode="gray">
          <a:xfrm>
            <a:off x="8001000" y="1349375"/>
            <a:ext cx="457200" cy="234950"/>
          </a:xfrm>
          <a:prstGeom prst="rect">
            <a:avLst/>
          </a:prstGeom>
          <a:noFill/>
          <a:ln w="9525">
            <a:noFill/>
            <a:miter lim="800000"/>
            <a:headEnd/>
            <a:tailEnd/>
          </a:ln>
          <a:effectLst/>
        </p:spPr>
        <p:txBody>
          <a:bodyPr lIns="82058" tIns="41029" rIns="82058" bIns="41029">
            <a:spAutoFit/>
          </a:bodyPr>
          <a:lstStyle/>
          <a:p>
            <a:pPr defTabSz="820738" eaLnBrk="0" hangingPunct="0">
              <a:spcBef>
                <a:spcPct val="50000"/>
              </a:spcBef>
            </a:pPr>
            <a:r>
              <a:rPr lang="en-US" sz="1000" b="1"/>
              <a:t>ME</a:t>
            </a:r>
          </a:p>
        </p:txBody>
      </p:sp>
      <p:sp>
        <p:nvSpPr>
          <p:cNvPr id="219250" name="Text Box 114"/>
          <p:cNvSpPr txBox="1">
            <a:spLocks noChangeArrowheads="1"/>
          </p:cNvSpPr>
          <p:nvPr/>
        </p:nvSpPr>
        <p:spPr bwMode="gray">
          <a:xfrm>
            <a:off x="8458200" y="1981200"/>
            <a:ext cx="381000" cy="234950"/>
          </a:xfrm>
          <a:prstGeom prst="rect">
            <a:avLst/>
          </a:prstGeom>
          <a:noFill/>
          <a:ln w="9525">
            <a:noFill/>
            <a:miter lim="800000"/>
            <a:headEnd/>
            <a:tailEnd/>
          </a:ln>
          <a:effectLst/>
        </p:spPr>
        <p:txBody>
          <a:bodyPr lIns="82058" tIns="41029" rIns="82058" bIns="41029">
            <a:spAutoFit/>
          </a:bodyPr>
          <a:lstStyle/>
          <a:p>
            <a:pPr defTabSz="820738" eaLnBrk="0" hangingPunct="0">
              <a:spcBef>
                <a:spcPct val="50000"/>
              </a:spcBef>
            </a:pPr>
            <a:r>
              <a:rPr lang="en-US" sz="1000" b="1" dirty="0"/>
              <a:t>MA</a:t>
            </a:r>
          </a:p>
        </p:txBody>
      </p:sp>
      <p:sp>
        <p:nvSpPr>
          <p:cNvPr id="219251" name="Text Box 115"/>
          <p:cNvSpPr txBox="1">
            <a:spLocks noChangeArrowheads="1"/>
          </p:cNvSpPr>
          <p:nvPr/>
        </p:nvSpPr>
        <p:spPr bwMode="gray">
          <a:xfrm>
            <a:off x="7620000" y="1196975"/>
            <a:ext cx="381000" cy="236748"/>
          </a:xfrm>
          <a:prstGeom prst="rect">
            <a:avLst/>
          </a:prstGeom>
          <a:noFill/>
          <a:ln w="9525">
            <a:noFill/>
            <a:miter lim="800000"/>
            <a:headEnd/>
            <a:tailEnd/>
          </a:ln>
          <a:effectLst/>
        </p:spPr>
        <p:txBody>
          <a:bodyPr wrap="square" lIns="82058" tIns="41029" rIns="82058" bIns="41029">
            <a:spAutoFit/>
          </a:bodyPr>
          <a:lstStyle/>
          <a:p>
            <a:pPr defTabSz="820738" eaLnBrk="0" hangingPunct="0">
              <a:spcBef>
                <a:spcPct val="50000"/>
              </a:spcBef>
            </a:pPr>
            <a:r>
              <a:rPr lang="en-US" sz="1000" b="1"/>
              <a:t>NH</a:t>
            </a:r>
          </a:p>
        </p:txBody>
      </p:sp>
      <p:sp>
        <p:nvSpPr>
          <p:cNvPr id="219252" name="Text Box 116"/>
          <p:cNvSpPr txBox="1">
            <a:spLocks noChangeArrowheads="1"/>
          </p:cNvSpPr>
          <p:nvPr/>
        </p:nvSpPr>
        <p:spPr bwMode="gray">
          <a:xfrm>
            <a:off x="7391400" y="1349375"/>
            <a:ext cx="369888" cy="234950"/>
          </a:xfrm>
          <a:prstGeom prst="rect">
            <a:avLst/>
          </a:prstGeom>
          <a:noFill/>
          <a:ln w="9525">
            <a:noFill/>
            <a:miter lim="800000"/>
            <a:headEnd/>
            <a:tailEnd/>
          </a:ln>
          <a:effectLst/>
        </p:spPr>
        <p:txBody>
          <a:bodyPr lIns="82058" tIns="41029" rIns="82058" bIns="41029">
            <a:spAutoFit/>
          </a:bodyPr>
          <a:lstStyle/>
          <a:p>
            <a:pPr defTabSz="820738" eaLnBrk="0" hangingPunct="0">
              <a:spcBef>
                <a:spcPct val="50000"/>
              </a:spcBef>
            </a:pPr>
            <a:r>
              <a:rPr lang="en-US" sz="1000" b="1"/>
              <a:t>VT</a:t>
            </a:r>
          </a:p>
        </p:txBody>
      </p:sp>
      <p:sp>
        <p:nvSpPr>
          <p:cNvPr id="219253" name="Text Box 117"/>
          <p:cNvSpPr txBox="1">
            <a:spLocks noChangeArrowheads="1"/>
          </p:cNvSpPr>
          <p:nvPr/>
        </p:nvSpPr>
        <p:spPr bwMode="gray">
          <a:xfrm>
            <a:off x="1281113" y="4078288"/>
            <a:ext cx="379412" cy="234950"/>
          </a:xfrm>
          <a:prstGeom prst="rect">
            <a:avLst/>
          </a:prstGeom>
          <a:noFill/>
          <a:ln w="9525">
            <a:noFill/>
            <a:miter lim="800000"/>
            <a:headEnd/>
            <a:tailEnd/>
          </a:ln>
          <a:effectLst/>
        </p:spPr>
        <p:txBody>
          <a:bodyPr lIns="82058" tIns="41029" rIns="82058" bIns="41029">
            <a:spAutoFit/>
          </a:bodyPr>
          <a:lstStyle/>
          <a:p>
            <a:pPr defTabSz="820738" eaLnBrk="0" hangingPunct="0">
              <a:spcBef>
                <a:spcPct val="50000"/>
              </a:spcBef>
            </a:pPr>
            <a:r>
              <a:rPr lang="en-US" sz="1000" b="1"/>
              <a:t>HI</a:t>
            </a:r>
          </a:p>
        </p:txBody>
      </p:sp>
      <p:sp>
        <p:nvSpPr>
          <p:cNvPr id="219256" name="Line 120"/>
          <p:cNvSpPr>
            <a:spLocks noChangeShapeType="1"/>
          </p:cNvSpPr>
          <p:nvPr/>
        </p:nvSpPr>
        <p:spPr bwMode="auto">
          <a:xfrm>
            <a:off x="8001000" y="2133600"/>
            <a:ext cx="228600" cy="152400"/>
          </a:xfrm>
          <a:prstGeom prst="line">
            <a:avLst/>
          </a:prstGeom>
          <a:noFill/>
          <a:ln w="9525">
            <a:solidFill>
              <a:schemeClr val="tx1"/>
            </a:solidFill>
            <a:round/>
            <a:headEnd/>
            <a:tailEnd/>
          </a:ln>
          <a:effectLst/>
        </p:spPr>
        <p:txBody>
          <a:bodyPr/>
          <a:lstStyle/>
          <a:p>
            <a:endParaRPr lang="en-US"/>
          </a:p>
        </p:txBody>
      </p:sp>
      <p:sp>
        <p:nvSpPr>
          <p:cNvPr id="128" name="Rectangle 66"/>
          <p:cNvSpPr>
            <a:spLocks noChangeArrowheads="1"/>
          </p:cNvSpPr>
          <p:nvPr/>
        </p:nvSpPr>
        <p:spPr bwMode="auto">
          <a:xfrm>
            <a:off x="381000" y="5943600"/>
            <a:ext cx="457200" cy="228600"/>
          </a:xfrm>
          <a:prstGeom prst="rect">
            <a:avLst/>
          </a:prstGeom>
          <a:solidFill>
            <a:schemeClr val="accent6">
              <a:lumMod val="5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129" name="Rectangle 66"/>
          <p:cNvSpPr>
            <a:spLocks noChangeArrowheads="1"/>
          </p:cNvSpPr>
          <p:nvPr/>
        </p:nvSpPr>
        <p:spPr bwMode="auto">
          <a:xfrm>
            <a:off x="381000" y="5181600"/>
            <a:ext cx="457200" cy="228600"/>
          </a:xfrm>
          <a:prstGeom prst="rect">
            <a:avLst/>
          </a:prstGeom>
          <a:solidFill>
            <a:schemeClr val="accent6">
              <a:lumMod val="20000"/>
              <a:lumOff val="8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136" name="Rectangle 66"/>
          <p:cNvSpPr>
            <a:spLocks noChangeArrowheads="1"/>
          </p:cNvSpPr>
          <p:nvPr/>
        </p:nvSpPr>
        <p:spPr bwMode="auto">
          <a:xfrm>
            <a:off x="381000" y="5562600"/>
            <a:ext cx="457200" cy="228600"/>
          </a:xfrm>
          <a:prstGeom prst="rect">
            <a:avLst/>
          </a:prstGeom>
          <a:solidFill>
            <a:schemeClr val="accent6">
              <a:lumMod val="60000"/>
              <a:lumOff val="4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139" name="Freeform 6"/>
          <p:cNvSpPr>
            <a:spLocks/>
          </p:cNvSpPr>
          <p:nvPr/>
        </p:nvSpPr>
        <p:spPr bwMode="auto">
          <a:xfrm>
            <a:off x="7119938" y="2611438"/>
            <a:ext cx="668337" cy="266700"/>
          </a:xfrm>
          <a:custGeom>
            <a:avLst/>
            <a:gdLst>
              <a:gd name="T0" fmla="*/ 0 w 270"/>
              <a:gd name="T1" fmla="*/ 2147483647 h 111"/>
              <a:gd name="T2" fmla="*/ 2147483647 w 270"/>
              <a:gd name="T3" fmla="*/ 0 h 111"/>
              <a:gd name="T4" fmla="*/ 2147483647 w 270"/>
              <a:gd name="T5" fmla="*/ 2147483647 h 111"/>
              <a:gd name="T6" fmla="*/ 2147483647 w 270"/>
              <a:gd name="T7" fmla="*/ 2147483647 h 111"/>
              <a:gd name="T8" fmla="*/ 2147483647 w 270"/>
              <a:gd name="T9" fmla="*/ 2147483647 h 111"/>
              <a:gd name="T10" fmla="*/ 2147483647 w 270"/>
              <a:gd name="T11" fmla="*/ 2147483647 h 111"/>
              <a:gd name="T12" fmla="*/ 2147483647 w 270"/>
              <a:gd name="T13" fmla="*/ 2147483647 h 111"/>
              <a:gd name="T14" fmla="*/ 2147483647 w 270"/>
              <a:gd name="T15" fmla="*/ 2147483647 h 111"/>
              <a:gd name="T16" fmla="*/ 2147483647 w 270"/>
              <a:gd name="T17" fmla="*/ 2147483647 h 111"/>
              <a:gd name="T18" fmla="*/ 2147483647 w 270"/>
              <a:gd name="T19" fmla="*/ 2147483647 h 111"/>
              <a:gd name="T20" fmla="*/ 2147483647 w 270"/>
              <a:gd name="T21" fmla="*/ 2147483647 h 111"/>
              <a:gd name="T22" fmla="*/ 2147483647 w 270"/>
              <a:gd name="T23" fmla="*/ 2147483647 h 111"/>
              <a:gd name="T24" fmla="*/ 2147483647 w 270"/>
              <a:gd name="T25" fmla="*/ 2147483647 h 111"/>
              <a:gd name="T26" fmla="*/ 2147483647 w 270"/>
              <a:gd name="T27" fmla="*/ 2147483647 h 111"/>
              <a:gd name="T28" fmla="*/ 2147483647 w 270"/>
              <a:gd name="T29" fmla="*/ 2147483647 h 111"/>
              <a:gd name="T30" fmla="*/ 2147483647 w 270"/>
              <a:gd name="T31" fmla="*/ 2147483647 h 111"/>
              <a:gd name="T32" fmla="*/ 0 w 270"/>
              <a:gd name="T33" fmla="*/ 2147483647 h 1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70"/>
              <a:gd name="T52" fmla="*/ 0 h 111"/>
              <a:gd name="T53" fmla="*/ 270 w 270"/>
              <a:gd name="T54" fmla="*/ 111 h 11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70" h="111">
                <a:moveTo>
                  <a:pt x="0" y="38"/>
                </a:moveTo>
                <a:lnTo>
                  <a:pt x="201" y="0"/>
                </a:lnTo>
                <a:lnTo>
                  <a:pt x="234" y="76"/>
                </a:lnTo>
                <a:lnTo>
                  <a:pt x="269" y="68"/>
                </a:lnTo>
                <a:lnTo>
                  <a:pt x="270" y="106"/>
                </a:lnTo>
                <a:lnTo>
                  <a:pt x="242" y="111"/>
                </a:lnTo>
                <a:lnTo>
                  <a:pt x="217" y="86"/>
                </a:lnTo>
                <a:lnTo>
                  <a:pt x="201" y="56"/>
                </a:lnTo>
                <a:lnTo>
                  <a:pt x="198" y="14"/>
                </a:lnTo>
                <a:lnTo>
                  <a:pt x="186" y="35"/>
                </a:lnTo>
                <a:lnTo>
                  <a:pt x="200" y="98"/>
                </a:lnTo>
                <a:lnTo>
                  <a:pt x="141" y="107"/>
                </a:lnTo>
                <a:lnTo>
                  <a:pt x="139" y="61"/>
                </a:lnTo>
                <a:lnTo>
                  <a:pt x="103" y="41"/>
                </a:lnTo>
                <a:lnTo>
                  <a:pt x="72" y="36"/>
                </a:lnTo>
                <a:lnTo>
                  <a:pt x="8" y="68"/>
                </a:lnTo>
                <a:lnTo>
                  <a:pt x="0" y="38"/>
                </a:lnTo>
                <a:close/>
              </a:path>
            </a:pathLst>
          </a:custGeom>
          <a:solidFill>
            <a:schemeClr val="accent6">
              <a:lumMod val="20000"/>
              <a:lumOff val="8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141" name="Freeform 10"/>
          <p:cNvSpPr>
            <a:spLocks/>
          </p:cNvSpPr>
          <p:nvPr/>
        </p:nvSpPr>
        <p:spPr bwMode="auto">
          <a:xfrm>
            <a:off x="2667000" y="2478088"/>
            <a:ext cx="750888" cy="912812"/>
          </a:xfrm>
          <a:custGeom>
            <a:avLst/>
            <a:gdLst>
              <a:gd name="T0" fmla="*/ 2147483647 w 296"/>
              <a:gd name="T1" fmla="*/ 0 h 382"/>
              <a:gd name="T2" fmla="*/ 2147483647 w 296"/>
              <a:gd name="T3" fmla="*/ 2147483647 h 382"/>
              <a:gd name="T4" fmla="*/ 2147483647 w 296"/>
              <a:gd name="T5" fmla="*/ 2147483647 h 382"/>
              <a:gd name="T6" fmla="*/ 2147483647 w 296"/>
              <a:gd name="T7" fmla="*/ 2147483647 h 382"/>
              <a:gd name="T8" fmla="*/ 2147483647 w 296"/>
              <a:gd name="T9" fmla="*/ 2147483647 h 382"/>
              <a:gd name="T10" fmla="*/ 0 w 296"/>
              <a:gd name="T11" fmla="*/ 2147483647 h 382"/>
              <a:gd name="T12" fmla="*/ 2147483647 w 296"/>
              <a:gd name="T13" fmla="*/ 2147483647 h 382"/>
              <a:gd name="T14" fmla="*/ 2147483647 w 296"/>
              <a:gd name="T15" fmla="*/ 0 h 382"/>
              <a:gd name="T16" fmla="*/ 0 60000 65536"/>
              <a:gd name="T17" fmla="*/ 0 60000 65536"/>
              <a:gd name="T18" fmla="*/ 0 60000 65536"/>
              <a:gd name="T19" fmla="*/ 0 60000 65536"/>
              <a:gd name="T20" fmla="*/ 0 60000 65536"/>
              <a:gd name="T21" fmla="*/ 0 60000 65536"/>
              <a:gd name="T22" fmla="*/ 0 60000 65536"/>
              <a:gd name="T23" fmla="*/ 0 60000 65536"/>
              <a:gd name="T24" fmla="*/ 0 w 296"/>
              <a:gd name="T25" fmla="*/ 0 h 382"/>
              <a:gd name="T26" fmla="*/ 296 w 296"/>
              <a:gd name="T27" fmla="*/ 382 h 38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96" h="382">
                <a:moveTo>
                  <a:pt x="55" y="0"/>
                </a:moveTo>
                <a:lnTo>
                  <a:pt x="200" y="20"/>
                </a:lnTo>
                <a:lnTo>
                  <a:pt x="190" y="93"/>
                </a:lnTo>
                <a:lnTo>
                  <a:pt x="296" y="103"/>
                </a:lnTo>
                <a:lnTo>
                  <a:pt x="267" y="382"/>
                </a:lnTo>
                <a:lnTo>
                  <a:pt x="0" y="353"/>
                </a:lnTo>
                <a:lnTo>
                  <a:pt x="27" y="175"/>
                </a:lnTo>
                <a:lnTo>
                  <a:pt x="55" y="0"/>
                </a:lnTo>
                <a:close/>
              </a:path>
            </a:pathLst>
          </a:custGeom>
          <a:solidFill>
            <a:schemeClr val="accent6">
              <a:lumMod val="20000"/>
              <a:lumOff val="8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142" name="Freeform 13"/>
          <p:cNvSpPr>
            <a:spLocks/>
          </p:cNvSpPr>
          <p:nvPr/>
        </p:nvSpPr>
        <p:spPr bwMode="auto">
          <a:xfrm>
            <a:off x="3260725" y="2720975"/>
            <a:ext cx="928687" cy="708025"/>
          </a:xfrm>
          <a:custGeom>
            <a:avLst/>
            <a:gdLst>
              <a:gd name="T0" fmla="*/ 2147483647 w 396"/>
              <a:gd name="T1" fmla="*/ 0 h 295"/>
              <a:gd name="T2" fmla="*/ 2147483647 w 396"/>
              <a:gd name="T3" fmla="*/ 2147483647 h 295"/>
              <a:gd name="T4" fmla="*/ 0 w 396"/>
              <a:gd name="T5" fmla="*/ 2147483647 h 295"/>
              <a:gd name="T6" fmla="*/ 2147483647 w 396"/>
              <a:gd name="T7" fmla="*/ 2147483647 h 295"/>
              <a:gd name="T8" fmla="*/ 2147483647 w 396"/>
              <a:gd name="T9" fmla="*/ 2147483647 h 295"/>
              <a:gd name="T10" fmla="*/ 2147483647 w 396"/>
              <a:gd name="T11" fmla="*/ 2147483647 h 295"/>
              <a:gd name="T12" fmla="*/ 2147483647 w 396"/>
              <a:gd name="T13" fmla="*/ 2147483647 h 295"/>
              <a:gd name="T14" fmla="*/ 2147483647 w 396"/>
              <a:gd name="T15" fmla="*/ 2147483647 h 295"/>
              <a:gd name="T16" fmla="*/ 2147483647 w 396"/>
              <a:gd name="T17" fmla="*/ 0 h 2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96"/>
              <a:gd name="T28" fmla="*/ 0 h 295"/>
              <a:gd name="T29" fmla="*/ 396 w 396"/>
              <a:gd name="T30" fmla="*/ 295 h 2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96" h="295">
                <a:moveTo>
                  <a:pt x="33" y="0"/>
                </a:moveTo>
                <a:lnTo>
                  <a:pt x="13" y="177"/>
                </a:lnTo>
                <a:lnTo>
                  <a:pt x="0" y="279"/>
                </a:lnTo>
                <a:lnTo>
                  <a:pt x="198" y="289"/>
                </a:lnTo>
                <a:lnTo>
                  <a:pt x="387" y="295"/>
                </a:lnTo>
                <a:lnTo>
                  <a:pt x="393" y="157"/>
                </a:lnTo>
                <a:lnTo>
                  <a:pt x="396" y="22"/>
                </a:lnTo>
                <a:lnTo>
                  <a:pt x="288" y="20"/>
                </a:lnTo>
                <a:lnTo>
                  <a:pt x="33" y="0"/>
                </a:lnTo>
                <a:close/>
              </a:path>
            </a:pathLst>
          </a:custGeom>
          <a:solidFill>
            <a:schemeClr val="accent6">
              <a:lumMod val="20000"/>
              <a:lumOff val="8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143" name="Freeform 19"/>
          <p:cNvSpPr>
            <a:spLocks/>
          </p:cNvSpPr>
          <p:nvPr/>
        </p:nvSpPr>
        <p:spPr bwMode="auto">
          <a:xfrm>
            <a:off x="4175125" y="2932113"/>
            <a:ext cx="1016000" cy="501650"/>
          </a:xfrm>
          <a:custGeom>
            <a:avLst/>
            <a:gdLst>
              <a:gd name="T0" fmla="*/ 2147483647 w 410"/>
              <a:gd name="T1" fmla="*/ 2147483647 h 209"/>
              <a:gd name="T2" fmla="*/ 2147483647 w 410"/>
              <a:gd name="T3" fmla="*/ 2147483647 h 209"/>
              <a:gd name="T4" fmla="*/ 0 w 410"/>
              <a:gd name="T5" fmla="*/ 2147483647 h 209"/>
              <a:gd name="T6" fmla="*/ 2147483647 w 410"/>
              <a:gd name="T7" fmla="*/ 2147483647 h 209"/>
              <a:gd name="T8" fmla="*/ 2147483647 w 410"/>
              <a:gd name="T9" fmla="*/ 2147483647 h 209"/>
              <a:gd name="T10" fmla="*/ 2147483647 w 410"/>
              <a:gd name="T11" fmla="*/ 2147483647 h 209"/>
              <a:gd name="T12" fmla="*/ 2147483647 w 410"/>
              <a:gd name="T13" fmla="*/ 2147483647 h 209"/>
              <a:gd name="T14" fmla="*/ 2147483647 w 410"/>
              <a:gd name="T15" fmla="*/ 2147483647 h 209"/>
              <a:gd name="T16" fmla="*/ 2147483647 w 410"/>
              <a:gd name="T17" fmla="*/ 0 h 209"/>
              <a:gd name="T18" fmla="*/ 2147483647 w 410"/>
              <a:gd name="T19" fmla="*/ 2147483647 h 209"/>
              <a:gd name="T20" fmla="*/ 2147483647 w 410"/>
              <a:gd name="T21" fmla="*/ 2147483647 h 20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10"/>
              <a:gd name="T34" fmla="*/ 0 h 209"/>
              <a:gd name="T35" fmla="*/ 410 w 410"/>
              <a:gd name="T36" fmla="*/ 209 h 20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10" h="209">
                <a:moveTo>
                  <a:pt x="4" y="2"/>
                </a:moveTo>
                <a:lnTo>
                  <a:pt x="3" y="122"/>
                </a:lnTo>
                <a:lnTo>
                  <a:pt x="0" y="207"/>
                </a:lnTo>
                <a:lnTo>
                  <a:pt x="410" y="209"/>
                </a:lnTo>
                <a:lnTo>
                  <a:pt x="402" y="100"/>
                </a:lnTo>
                <a:lnTo>
                  <a:pt x="402" y="59"/>
                </a:lnTo>
                <a:lnTo>
                  <a:pt x="369" y="34"/>
                </a:lnTo>
                <a:lnTo>
                  <a:pt x="379" y="12"/>
                </a:lnTo>
                <a:lnTo>
                  <a:pt x="365" y="0"/>
                </a:lnTo>
                <a:lnTo>
                  <a:pt x="179" y="2"/>
                </a:lnTo>
                <a:lnTo>
                  <a:pt x="4" y="2"/>
                </a:lnTo>
                <a:close/>
              </a:path>
            </a:pathLst>
          </a:custGeom>
          <a:solidFill>
            <a:schemeClr val="accent6">
              <a:lumMod val="20000"/>
              <a:lumOff val="8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144" name="Freeform 25"/>
          <p:cNvSpPr>
            <a:spLocks/>
          </p:cNvSpPr>
          <p:nvPr/>
        </p:nvSpPr>
        <p:spPr bwMode="auto">
          <a:xfrm>
            <a:off x="4953000" y="2316163"/>
            <a:ext cx="800100" cy="503237"/>
          </a:xfrm>
          <a:custGeom>
            <a:avLst/>
            <a:gdLst>
              <a:gd name="T0" fmla="*/ 2147483647 w 323"/>
              <a:gd name="T1" fmla="*/ 2147483647 h 210"/>
              <a:gd name="T2" fmla="*/ 0 w 323"/>
              <a:gd name="T3" fmla="*/ 2147483647 h 210"/>
              <a:gd name="T4" fmla="*/ 2147483647 w 323"/>
              <a:gd name="T5" fmla="*/ 2147483647 h 210"/>
              <a:gd name="T6" fmla="*/ 2147483647 w 323"/>
              <a:gd name="T7" fmla="*/ 2147483647 h 210"/>
              <a:gd name="T8" fmla="*/ 2147483647 w 323"/>
              <a:gd name="T9" fmla="*/ 2147483647 h 210"/>
              <a:gd name="T10" fmla="*/ 2147483647 w 323"/>
              <a:gd name="T11" fmla="*/ 2147483647 h 210"/>
              <a:gd name="T12" fmla="*/ 2147483647 w 323"/>
              <a:gd name="T13" fmla="*/ 2147483647 h 210"/>
              <a:gd name="T14" fmla="*/ 2147483647 w 323"/>
              <a:gd name="T15" fmla="*/ 2147483647 h 210"/>
              <a:gd name="T16" fmla="*/ 2147483647 w 323"/>
              <a:gd name="T17" fmla="*/ 2147483647 h 210"/>
              <a:gd name="T18" fmla="*/ 2147483647 w 323"/>
              <a:gd name="T19" fmla="*/ 2147483647 h 210"/>
              <a:gd name="T20" fmla="*/ 2147483647 w 323"/>
              <a:gd name="T21" fmla="*/ 2147483647 h 210"/>
              <a:gd name="T22" fmla="*/ 2147483647 w 323"/>
              <a:gd name="T23" fmla="*/ 2147483647 h 210"/>
              <a:gd name="T24" fmla="*/ 2147483647 w 323"/>
              <a:gd name="T25" fmla="*/ 2147483647 h 210"/>
              <a:gd name="T26" fmla="*/ 2147483647 w 323"/>
              <a:gd name="T27" fmla="*/ 2147483647 h 210"/>
              <a:gd name="T28" fmla="*/ 2147483647 w 323"/>
              <a:gd name="T29" fmla="*/ 0 h 210"/>
              <a:gd name="T30" fmla="*/ 2147483647 w 323"/>
              <a:gd name="T31" fmla="*/ 2147483647 h 210"/>
              <a:gd name="T32" fmla="*/ 2147483647 w 323"/>
              <a:gd name="T33" fmla="*/ 2147483647 h 210"/>
              <a:gd name="T34" fmla="*/ 2147483647 w 323"/>
              <a:gd name="T35" fmla="*/ 2147483647 h 21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23"/>
              <a:gd name="T55" fmla="*/ 0 h 210"/>
              <a:gd name="T56" fmla="*/ 323 w 323"/>
              <a:gd name="T57" fmla="*/ 210 h 21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23" h="210">
                <a:moveTo>
                  <a:pt x="5" y="11"/>
                </a:moveTo>
                <a:lnTo>
                  <a:pt x="0" y="48"/>
                </a:lnTo>
                <a:lnTo>
                  <a:pt x="7" y="87"/>
                </a:lnTo>
                <a:lnTo>
                  <a:pt x="37" y="167"/>
                </a:lnTo>
                <a:lnTo>
                  <a:pt x="54" y="210"/>
                </a:lnTo>
                <a:lnTo>
                  <a:pt x="244" y="200"/>
                </a:lnTo>
                <a:lnTo>
                  <a:pt x="275" y="210"/>
                </a:lnTo>
                <a:lnTo>
                  <a:pt x="294" y="169"/>
                </a:lnTo>
                <a:lnTo>
                  <a:pt x="287" y="140"/>
                </a:lnTo>
                <a:lnTo>
                  <a:pt x="319" y="134"/>
                </a:lnTo>
                <a:lnTo>
                  <a:pt x="323" y="88"/>
                </a:lnTo>
                <a:lnTo>
                  <a:pt x="304" y="68"/>
                </a:lnTo>
                <a:lnTo>
                  <a:pt x="271" y="48"/>
                </a:lnTo>
                <a:lnTo>
                  <a:pt x="278" y="20"/>
                </a:lnTo>
                <a:lnTo>
                  <a:pt x="264" y="0"/>
                </a:lnTo>
                <a:lnTo>
                  <a:pt x="193" y="3"/>
                </a:lnTo>
                <a:lnTo>
                  <a:pt x="121" y="6"/>
                </a:lnTo>
                <a:lnTo>
                  <a:pt x="5" y="11"/>
                </a:lnTo>
                <a:close/>
              </a:path>
            </a:pathLst>
          </a:custGeom>
          <a:solidFill>
            <a:schemeClr val="accent6">
              <a:lumMod val="20000"/>
              <a:lumOff val="8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145" name="Freeform 29"/>
          <p:cNvSpPr>
            <a:spLocks/>
          </p:cNvSpPr>
          <p:nvPr/>
        </p:nvSpPr>
        <p:spPr bwMode="auto">
          <a:xfrm>
            <a:off x="5562600" y="2432050"/>
            <a:ext cx="573088" cy="917575"/>
          </a:xfrm>
          <a:custGeom>
            <a:avLst/>
            <a:gdLst>
              <a:gd name="T0" fmla="*/ 2147483647 w 232"/>
              <a:gd name="T1" fmla="*/ 2147483647 h 383"/>
              <a:gd name="T2" fmla="*/ 2147483647 w 232"/>
              <a:gd name="T3" fmla="*/ 0 h 383"/>
              <a:gd name="T4" fmla="*/ 2147483647 w 232"/>
              <a:gd name="T5" fmla="*/ 2147483647 h 383"/>
              <a:gd name="T6" fmla="*/ 2147483647 w 232"/>
              <a:gd name="T7" fmla="*/ 2147483647 h 383"/>
              <a:gd name="T8" fmla="*/ 2147483647 w 232"/>
              <a:gd name="T9" fmla="*/ 2147483647 h 383"/>
              <a:gd name="T10" fmla="*/ 2147483647 w 232"/>
              <a:gd name="T11" fmla="*/ 2147483647 h 383"/>
              <a:gd name="T12" fmla="*/ 2147483647 w 232"/>
              <a:gd name="T13" fmla="*/ 2147483647 h 383"/>
              <a:gd name="T14" fmla="*/ 2147483647 w 232"/>
              <a:gd name="T15" fmla="*/ 2147483647 h 383"/>
              <a:gd name="T16" fmla="*/ 2147483647 w 232"/>
              <a:gd name="T17" fmla="*/ 2147483647 h 383"/>
              <a:gd name="T18" fmla="*/ 2147483647 w 232"/>
              <a:gd name="T19" fmla="*/ 2147483647 h 383"/>
              <a:gd name="T20" fmla="*/ 2147483647 w 232"/>
              <a:gd name="T21" fmla="*/ 2147483647 h 383"/>
              <a:gd name="T22" fmla="*/ 2147483647 w 232"/>
              <a:gd name="T23" fmla="*/ 2147483647 h 383"/>
              <a:gd name="T24" fmla="*/ 2147483647 w 232"/>
              <a:gd name="T25" fmla="*/ 2147483647 h 383"/>
              <a:gd name="T26" fmla="*/ 2147483647 w 232"/>
              <a:gd name="T27" fmla="*/ 2147483647 h 383"/>
              <a:gd name="T28" fmla="*/ 2147483647 w 232"/>
              <a:gd name="T29" fmla="*/ 2147483647 h 383"/>
              <a:gd name="T30" fmla="*/ 2147483647 w 232"/>
              <a:gd name="T31" fmla="*/ 2147483647 h 383"/>
              <a:gd name="T32" fmla="*/ 2147483647 w 232"/>
              <a:gd name="T33" fmla="*/ 2147483647 h 383"/>
              <a:gd name="T34" fmla="*/ 0 w 232"/>
              <a:gd name="T35" fmla="*/ 2147483647 h 383"/>
              <a:gd name="T36" fmla="*/ 2147483647 w 232"/>
              <a:gd name="T37" fmla="*/ 2147483647 h 383"/>
              <a:gd name="T38" fmla="*/ 2147483647 w 232"/>
              <a:gd name="T39" fmla="*/ 2147483647 h 383"/>
              <a:gd name="T40" fmla="*/ 2147483647 w 232"/>
              <a:gd name="T41" fmla="*/ 2147483647 h 383"/>
              <a:gd name="T42" fmla="*/ 2147483647 w 232"/>
              <a:gd name="T43" fmla="*/ 2147483647 h 383"/>
              <a:gd name="T44" fmla="*/ 2147483647 w 232"/>
              <a:gd name="T45" fmla="*/ 2147483647 h 38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32"/>
              <a:gd name="T70" fmla="*/ 0 h 383"/>
              <a:gd name="T71" fmla="*/ 232 w 232"/>
              <a:gd name="T72" fmla="*/ 383 h 38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32" h="383">
                <a:moveTo>
                  <a:pt x="43" y="22"/>
                </a:moveTo>
                <a:lnTo>
                  <a:pt x="176" y="0"/>
                </a:lnTo>
                <a:lnTo>
                  <a:pt x="197" y="47"/>
                </a:lnTo>
                <a:lnTo>
                  <a:pt x="224" y="243"/>
                </a:lnTo>
                <a:lnTo>
                  <a:pt x="232" y="269"/>
                </a:lnTo>
                <a:lnTo>
                  <a:pt x="211" y="321"/>
                </a:lnTo>
                <a:lnTo>
                  <a:pt x="211" y="357"/>
                </a:lnTo>
                <a:lnTo>
                  <a:pt x="187" y="353"/>
                </a:lnTo>
                <a:lnTo>
                  <a:pt x="188" y="383"/>
                </a:lnTo>
                <a:lnTo>
                  <a:pt x="163" y="371"/>
                </a:lnTo>
                <a:lnTo>
                  <a:pt x="150" y="375"/>
                </a:lnTo>
                <a:lnTo>
                  <a:pt x="131" y="372"/>
                </a:lnTo>
                <a:lnTo>
                  <a:pt x="117" y="326"/>
                </a:lnTo>
                <a:lnTo>
                  <a:pt x="90" y="312"/>
                </a:lnTo>
                <a:lnTo>
                  <a:pt x="90" y="263"/>
                </a:lnTo>
                <a:lnTo>
                  <a:pt x="63" y="269"/>
                </a:lnTo>
                <a:lnTo>
                  <a:pt x="48" y="233"/>
                </a:lnTo>
                <a:lnTo>
                  <a:pt x="0" y="191"/>
                </a:lnTo>
                <a:lnTo>
                  <a:pt x="35" y="125"/>
                </a:lnTo>
                <a:lnTo>
                  <a:pt x="25" y="94"/>
                </a:lnTo>
                <a:lnTo>
                  <a:pt x="60" y="88"/>
                </a:lnTo>
                <a:lnTo>
                  <a:pt x="63" y="45"/>
                </a:lnTo>
                <a:lnTo>
                  <a:pt x="43" y="22"/>
                </a:lnTo>
                <a:close/>
              </a:path>
            </a:pathLst>
          </a:custGeom>
          <a:solidFill>
            <a:schemeClr val="accent6">
              <a:lumMod val="20000"/>
              <a:lumOff val="8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146" name="Freeform 30"/>
          <p:cNvSpPr>
            <a:spLocks/>
          </p:cNvSpPr>
          <p:nvPr/>
        </p:nvSpPr>
        <p:spPr bwMode="auto">
          <a:xfrm>
            <a:off x="5053013" y="2801938"/>
            <a:ext cx="909637" cy="728662"/>
          </a:xfrm>
          <a:custGeom>
            <a:avLst/>
            <a:gdLst>
              <a:gd name="T0" fmla="*/ 0 w 368"/>
              <a:gd name="T1" fmla="*/ 2147483647 h 303"/>
              <a:gd name="T2" fmla="*/ 2147483647 w 368"/>
              <a:gd name="T3" fmla="*/ 0 h 303"/>
              <a:gd name="T4" fmla="*/ 2147483647 w 368"/>
              <a:gd name="T5" fmla="*/ 0 h 303"/>
              <a:gd name="T6" fmla="*/ 2147483647 w 368"/>
              <a:gd name="T7" fmla="*/ 2147483647 h 303"/>
              <a:gd name="T8" fmla="*/ 2147483647 w 368"/>
              <a:gd name="T9" fmla="*/ 2147483647 h 303"/>
              <a:gd name="T10" fmla="*/ 2147483647 w 368"/>
              <a:gd name="T11" fmla="*/ 2147483647 h 303"/>
              <a:gd name="T12" fmla="*/ 2147483647 w 368"/>
              <a:gd name="T13" fmla="*/ 2147483647 h 303"/>
              <a:gd name="T14" fmla="*/ 2147483647 w 368"/>
              <a:gd name="T15" fmla="*/ 2147483647 h 303"/>
              <a:gd name="T16" fmla="*/ 2147483647 w 368"/>
              <a:gd name="T17" fmla="*/ 2147483647 h 303"/>
              <a:gd name="T18" fmla="*/ 2147483647 w 368"/>
              <a:gd name="T19" fmla="*/ 2147483647 h 303"/>
              <a:gd name="T20" fmla="*/ 2147483647 w 368"/>
              <a:gd name="T21" fmla="*/ 2147483647 h 303"/>
              <a:gd name="T22" fmla="*/ 2147483647 w 368"/>
              <a:gd name="T23" fmla="*/ 2147483647 h 303"/>
              <a:gd name="T24" fmla="*/ 2147483647 w 368"/>
              <a:gd name="T25" fmla="*/ 2147483647 h 303"/>
              <a:gd name="T26" fmla="*/ 2147483647 w 368"/>
              <a:gd name="T27" fmla="*/ 2147483647 h 303"/>
              <a:gd name="T28" fmla="*/ 2147483647 w 368"/>
              <a:gd name="T29" fmla="*/ 2147483647 h 303"/>
              <a:gd name="T30" fmla="*/ 2147483647 w 368"/>
              <a:gd name="T31" fmla="*/ 2147483647 h 303"/>
              <a:gd name="T32" fmla="*/ 2147483647 w 368"/>
              <a:gd name="T33" fmla="*/ 2147483647 h 303"/>
              <a:gd name="T34" fmla="*/ 2147483647 w 368"/>
              <a:gd name="T35" fmla="*/ 2147483647 h 303"/>
              <a:gd name="T36" fmla="*/ 2147483647 w 368"/>
              <a:gd name="T37" fmla="*/ 2147483647 h 303"/>
              <a:gd name="T38" fmla="*/ 2147483647 w 368"/>
              <a:gd name="T39" fmla="*/ 2147483647 h 303"/>
              <a:gd name="T40" fmla="*/ 2147483647 w 368"/>
              <a:gd name="T41" fmla="*/ 2147483647 h 303"/>
              <a:gd name="T42" fmla="*/ 2147483647 w 368"/>
              <a:gd name="T43" fmla="*/ 2147483647 h 303"/>
              <a:gd name="T44" fmla="*/ 2147483647 w 368"/>
              <a:gd name="T45" fmla="*/ 2147483647 h 303"/>
              <a:gd name="T46" fmla="*/ 2147483647 w 368"/>
              <a:gd name="T47" fmla="*/ 2147483647 h 303"/>
              <a:gd name="T48" fmla="*/ 2147483647 w 368"/>
              <a:gd name="T49" fmla="*/ 2147483647 h 303"/>
              <a:gd name="T50" fmla="*/ 0 w 368"/>
              <a:gd name="T51" fmla="*/ 2147483647 h 30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68"/>
              <a:gd name="T79" fmla="*/ 0 h 303"/>
              <a:gd name="T80" fmla="*/ 368 w 368"/>
              <a:gd name="T81" fmla="*/ 303 h 30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68" h="303">
                <a:moveTo>
                  <a:pt x="0" y="10"/>
                </a:moveTo>
                <a:lnTo>
                  <a:pt x="161" y="0"/>
                </a:lnTo>
                <a:lnTo>
                  <a:pt x="195" y="0"/>
                </a:lnTo>
                <a:lnTo>
                  <a:pt x="221" y="9"/>
                </a:lnTo>
                <a:lnTo>
                  <a:pt x="207" y="35"/>
                </a:lnTo>
                <a:lnTo>
                  <a:pt x="254" y="78"/>
                </a:lnTo>
                <a:lnTo>
                  <a:pt x="269" y="114"/>
                </a:lnTo>
                <a:lnTo>
                  <a:pt x="297" y="105"/>
                </a:lnTo>
                <a:lnTo>
                  <a:pt x="296" y="156"/>
                </a:lnTo>
                <a:lnTo>
                  <a:pt x="324" y="171"/>
                </a:lnTo>
                <a:lnTo>
                  <a:pt x="337" y="216"/>
                </a:lnTo>
                <a:lnTo>
                  <a:pt x="357" y="220"/>
                </a:lnTo>
                <a:lnTo>
                  <a:pt x="368" y="239"/>
                </a:lnTo>
                <a:lnTo>
                  <a:pt x="343" y="265"/>
                </a:lnTo>
                <a:lnTo>
                  <a:pt x="335" y="295"/>
                </a:lnTo>
                <a:lnTo>
                  <a:pt x="300" y="303"/>
                </a:lnTo>
                <a:lnTo>
                  <a:pt x="309" y="270"/>
                </a:lnTo>
                <a:lnTo>
                  <a:pt x="171" y="282"/>
                </a:lnTo>
                <a:lnTo>
                  <a:pt x="72" y="294"/>
                </a:lnTo>
                <a:lnTo>
                  <a:pt x="66" y="262"/>
                </a:lnTo>
                <a:lnTo>
                  <a:pt x="59" y="165"/>
                </a:lnTo>
                <a:lnTo>
                  <a:pt x="58" y="112"/>
                </a:lnTo>
                <a:lnTo>
                  <a:pt x="25" y="88"/>
                </a:lnTo>
                <a:lnTo>
                  <a:pt x="37" y="66"/>
                </a:lnTo>
                <a:lnTo>
                  <a:pt x="21" y="54"/>
                </a:lnTo>
                <a:lnTo>
                  <a:pt x="0" y="10"/>
                </a:lnTo>
                <a:close/>
              </a:path>
            </a:pathLst>
          </a:custGeom>
          <a:solidFill>
            <a:schemeClr val="accent6">
              <a:lumMod val="20000"/>
              <a:lumOff val="8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147" name="Freeform 31"/>
          <p:cNvSpPr>
            <a:spLocks/>
          </p:cNvSpPr>
          <p:nvPr/>
        </p:nvSpPr>
        <p:spPr bwMode="auto">
          <a:xfrm>
            <a:off x="6049963" y="2489200"/>
            <a:ext cx="444500" cy="711200"/>
          </a:xfrm>
          <a:custGeom>
            <a:avLst/>
            <a:gdLst>
              <a:gd name="T0" fmla="*/ 0 w 180"/>
              <a:gd name="T1" fmla="*/ 2147483647 h 296"/>
              <a:gd name="T2" fmla="*/ 2147483647 w 180"/>
              <a:gd name="T3" fmla="*/ 2147483647 h 296"/>
              <a:gd name="T4" fmla="*/ 2147483647 w 180"/>
              <a:gd name="T5" fmla="*/ 2147483647 h 296"/>
              <a:gd name="T6" fmla="*/ 2147483647 w 180"/>
              <a:gd name="T7" fmla="*/ 2147483647 h 296"/>
              <a:gd name="T8" fmla="*/ 2147483647 w 180"/>
              <a:gd name="T9" fmla="*/ 2147483647 h 296"/>
              <a:gd name="T10" fmla="*/ 2147483647 w 180"/>
              <a:gd name="T11" fmla="*/ 0 h 296"/>
              <a:gd name="T12" fmla="*/ 2147483647 w 180"/>
              <a:gd name="T13" fmla="*/ 2147483647 h 296"/>
              <a:gd name="T14" fmla="*/ 2147483647 w 180"/>
              <a:gd name="T15" fmla="*/ 2147483647 h 296"/>
              <a:gd name="T16" fmla="*/ 2147483647 w 180"/>
              <a:gd name="T17" fmla="*/ 2147483647 h 296"/>
              <a:gd name="T18" fmla="*/ 2147483647 w 180"/>
              <a:gd name="T19" fmla="*/ 2147483647 h 296"/>
              <a:gd name="T20" fmla="*/ 2147483647 w 180"/>
              <a:gd name="T21" fmla="*/ 2147483647 h 296"/>
              <a:gd name="T22" fmla="*/ 2147483647 w 180"/>
              <a:gd name="T23" fmla="*/ 2147483647 h 296"/>
              <a:gd name="T24" fmla="*/ 2147483647 w 180"/>
              <a:gd name="T25" fmla="*/ 2147483647 h 296"/>
              <a:gd name="T26" fmla="*/ 2147483647 w 180"/>
              <a:gd name="T27" fmla="*/ 2147483647 h 296"/>
              <a:gd name="T28" fmla="*/ 2147483647 w 180"/>
              <a:gd name="T29" fmla="*/ 2147483647 h 296"/>
              <a:gd name="T30" fmla="*/ 0 w 180"/>
              <a:gd name="T31" fmla="*/ 2147483647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0"/>
              <a:gd name="T49" fmla="*/ 0 h 296"/>
              <a:gd name="T50" fmla="*/ 180 w 180"/>
              <a:gd name="T51" fmla="*/ 296 h 2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0" h="296">
                <a:moveTo>
                  <a:pt x="0" y="21"/>
                </a:moveTo>
                <a:lnTo>
                  <a:pt x="21" y="32"/>
                </a:lnTo>
                <a:lnTo>
                  <a:pt x="41" y="30"/>
                </a:lnTo>
                <a:lnTo>
                  <a:pt x="48" y="24"/>
                </a:lnTo>
                <a:lnTo>
                  <a:pt x="53" y="6"/>
                </a:lnTo>
                <a:lnTo>
                  <a:pt x="140" y="0"/>
                </a:lnTo>
                <a:lnTo>
                  <a:pt x="180" y="209"/>
                </a:lnTo>
                <a:lnTo>
                  <a:pt x="177" y="207"/>
                </a:lnTo>
                <a:lnTo>
                  <a:pt x="147" y="219"/>
                </a:lnTo>
                <a:lnTo>
                  <a:pt x="126" y="275"/>
                </a:lnTo>
                <a:lnTo>
                  <a:pt x="95" y="267"/>
                </a:lnTo>
                <a:lnTo>
                  <a:pt x="59" y="288"/>
                </a:lnTo>
                <a:lnTo>
                  <a:pt x="12" y="296"/>
                </a:lnTo>
                <a:lnTo>
                  <a:pt x="33" y="241"/>
                </a:lnTo>
                <a:lnTo>
                  <a:pt x="24" y="210"/>
                </a:lnTo>
                <a:lnTo>
                  <a:pt x="0" y="21"/>
                </a:lnTo>
                <a:close/>
              </a:path>
            </a:pathLst>
          </a:custGeom>
          <a:solidFill>
            <a:schemeClr val="accent6">
              <a:lumMod val="20000"/>
              <a:lumOff val="8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148" name="Freeform 33"/>
          <p:cNvSpPr>
            <a:spLocks/>
          </p:cNvSpPr>
          <p:nvPr/>
        </p:nvSpPr>
        <p:spPr bwMode="auto">
          <a:xfrm>
            <a:off x="5884863" y="2930525"/>
            <a:ext cx="1009650" cy="542925"/>
          </a:xfrm>
          <a:custGeom>
            <a:avLst/>
            <a:gdLst>
              <a:gd name="T0" fmla="*/ 0 w 407"/>
              <a:gd name="T1" fmla="*/ 2147483647 h 226"/>
              <a:gd name="T2" fmla="*/ 2147483647 w 407"/>
              <a:gd name="T3" fmla="*/ 2147483647 h 226"/>
              <a:gd name="T4" fmla="*/ 2147483647 w 407"/>
              <a:gd name="T5" fmla="*/ 2147483647 h 226"/>
              <a:gd name="T6" fmla="*/ 2147483647 w 407"/>
              <a:gd name="T7" fmla="*/ 2147483647 h 226"/>
              <a:gd name="T8" fmla="*/ 2147483647 w 407"/>
              <a:gd name="T9" fmla="*/ 2147483647 h 226"/>
              <a:gd name="T10" fmla="*/ 2147483647 w 407"/>
              <a:gd name="T11" fmla="*/ 2147483647 h 226"/>
              <a:gd name="T12" fmla="*/ 2147483647 w 407"/>
              <a:gd name="T13" fmla="*/ 2147483647 h 226"/>
              <a:gd name="T14" fmla="*/ 2147483647 w 407"/>
              <a:gd name="T15" fmla="*/ 2147483647 h 226"/>
              <a:gd name="T16" fmla="*/ 2147483647 w 407"/>
              <a:gd name="T17" fmla="*/ 2147483647 h 226"/>
              <a:gd name="T18" fmla="*/ 2147483647 w 407"/>
              <a:gd name="T19" fmla="*/ 2147483647 h 226"/>
              <a:gd name="T20" fmla="*/ 2147483647 w 407"/>
              <a:gd name="T21" fmla="*/ 2147483647 h 226"/>
              <a:gd name="T22" fmla="*/ 2147483647 w 407"/>
              <a:gd name="T23" fmla="*/ 2147483647 h 226"/>
              <a:gd name="T24" fmla="*/ 2147483647 w 407"/>
              <a:gd name="T25" fmla="*/ 2147483647 h 226"/>
              <a:gd name="T26" fmla="*/ 2147483647 w 407"/>
              <a:gd name="T27" fmla="*/ 2147483647 h 226"/>
              <a:gd name="T28" fmla="*/ 2147483647 w 407"/>
              <a:gd name="T29" fmla="*/ 0 h 226"/>
              <a:gd name="T30" fmla="*/ 2147483647 w 407"/>
              <a:gd name="T31" fmla="*/ 2147483647 h 226"/>
              <a:gd name="T32" fmla="*/ 2147483647 w 407"/>
              <a:gd name="T33" fmla="*/ 2147483647 h 226"/>
              <a:gd name="T34" fmla="*/ 2147483647 w 407"/>
              <a:gd name="T35" fmla="*/ 2147483647 h 226"/>
              <a:gd name="T36" fmla="*/ 2147483647 w 407"/>
              <a:gd name="T37" fmla="*/ 2147483647 h 226"/>
              <a:gd name="T38" fmla="*/ 2147483647 w 407"/>
              <a:gd name="T39" fmla="*/ 2147483647 h 226"/>
              <a:gd name="T40" fmla="*/ 2147483647 w 407"/>
              <a:gd name="T41" fmla="*/ 2147483647 h 226"/>
              <a:gd name="T42" fmla="*/ 2147483647 w 407"/>
              <a:gd name="T43" fmla="*/ 2147483647 h 226"/>
              <a:gd name="T44" fmla="*/ 2147483647 w 407"/>
              <a:gd name="T45" fmla="*/ 2147483647 h 226"/>
              <a:gd name="T46" fmla="*/ 2147483647 w 407"/>
              <a:gd name="T47" fmla="*/ 2147483647 h 226"/>
              <a:gd name="T48" fmla="*/ 2147483647 w 407"/>
              <a:gd name="T49" fmla="*/ 2147483647 h 226"/>
              <a:gd name="T50" fmla="*/ 2147483647 w 407"/>
              <a:gd name="T51" fmla="*/ 2147483647 h 226"/>
              <a:gd name="T52" fmla="*/ 2147483647 w 407"/>
              <a:gd name="T53" fmla="*/ 2147483647 h 226"/>
              <a:gd name="T54" fmla="*/ 2147483647 w 407"/>
              <a:gd name="T55" fmla="*/ 2147483647 h 226"/>
              <a:gd name="T56" fmla="*/ 0 w 407"/>
              <a:gd name="T57" fmla="*/ 2147483647 h 22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07"/>
              <a:gd name="T88" fmla="*/ 0 h 226"/>
              <a:gd name="T89" fmla="*/ 407 w 407"/>
              <a:gd name="T90" fmla="*/ 226 h 22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07" h="226">
                <a:moveTo>
                  <a:pt x="0" y="226"/>
                </a:moveTo>
                <a:lnTo>
                  <a:pt x="99" y="212"/>
                </a:lnTo>
                <a:lnTo>
                  <a:pt x="99" y="202"/>
                </a:lnTo>
                <a:lnTo>
                  <a:pt x="338" y="169"/>
                </a:lnTo>
                <a:lnTo>
                  <a:pt x="342" y="152"/>
                </a:lnTo>
                <a:lnTo>
                  <a:pt x="377" y="139"/>
                </a:lnTo>
                <a:lnTo>
                  <a:pt x="381" y="121"/>
                </a:lnTo>
                <a:lnTo>
                  <a:pt x="396" y="115"/>
                </a:lnTo>
                <a:lnTo>
                  <a:pt x="407" y="88"/>
                </a:lnTo>
                <a:lnTo>
                  <a:pt x="374" y="61"/>
                </a:lnTo>
                <a:lnTo>
                  <a:pt x="368" y="25"/>
                </a:lnTo>
                <a:lnTo>
                  <a:pt x="342" y="7"/>
                </a:lnTo>
                <a:lnTo>
                  <a:pt x="289" y="17"/>
                </a:lnTo>
                <a:lnTo>
                  <a:pt x="264" y="1"/>
                </a:lnTo>
                <a:lnTo>
                  <a:pt x="240" y="0"/>
                </a:lnTo>
                <a:lnTo>
                  <a:pt x="245" y="25"/>
                </a:lnTo>
                <a:lnTo>
                  <a:pt x="212" y="38"/>
                </a:lnTo>
                <a:lnTo>
                  <a:pt x="190" y="94"/>
                </a:lnTo>
                <a:lnTo>
                  <a:pt x="160" y="85"/>
                </a:lnTo>
                <a:lnTo>
                  <a:pt x="124" y="106"/>
                </a:lnTo>
                <a:lnTo>
                  <a:pt x="78" y="114"/>
                </a:lnTo>
                <a:lnTo>
                  <a:pt x="78" y="146"/>
                </a:lnTo>
                <a:lnTo>
                  <a:pt x="55" y="145"/>
                </a:lnTo>
                <a:lnTo>
                  <a:pt x="56" y="173"/>
                </a:lnTo>
                <a:lnTo>
                  <a:pt x="32" y="162"/>
                </a:lnTo>
                <a:lnTo>
                  <a:pt x="18" y="167"/>
                </a:lnTo>
                <a:lnTo>
                  <a:pt x="30" y="186"/>
                </a:lnTo>
                <a:lnTo>
                  <a:pt x="5" y="211"/>
                </a:lnTo>
                <a:lnTo>
                  <a:pt x="0" y="226"/>
                </a:lnTo>
                <a:close/>
              </a:path>
            </a:pathLst>
          </a:custGeom>
          <a:solidFill>
            <a:schemeClr val="accent6">
              <a:lumMod val="20000"/>
              <a:lumOff val="8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149" name="Freeform 38"/>
          <p:cNvSpPr>
            <a:spLocks/>
          </p:cNvSpPr>
          <p:nvPr/>
        </p:nvSpPr>
        <p:spPr bwMode="auto">
          <a:xfrm>
            <a:off x="6858000" y="3429000"/>
            <a:ext cx="677863" cy="520700"/>
          </a:xfrm>
          <a:custGeom>
            <a:avLst/>
            <a:gdLst>
              <a:gd name="T0" fmla="*/ 2147483647 w 274"/>
              <a:gd name="T1" fmla="*/ 2147483647 h 217"/>
              <a:gd name="T2" fmla="*/ 2147483647 w 274"/>
              <a:gd name="T3" fmla="*/ 2147483647 h 217"/>
              <a:gd name="T4" fmla="*/ 2147483647 w 274"/>
              <a:gd name="T5" fmla="*/ 0 h 217"/>
              <a:gd name="T6" fmla="*/ 2147483647 w 274"/>
              <a:gd name="T7" fmla="*/ 2147483647 h 217"/>
              <a:gd name="T8" fmla="*/ 2147483647 w 274"/>
              <a:gd name="T9" fmla="*/ 2147483647 h 217"/>
              <a:gd name="T10" fmla="*/ 2147483647 w 274"/>
              <a:gd name="T11" fmla="*/ 2147483647 h 217"/>
              <a:gd name="T12" fmla="*/ 2147483647 w 274"/>
              <a:gd name="T13" fmla="*/ 2147483647 h 217"/>
              <a:gd name="T14" fmla="*/ 2147483647 w 274"/>
              <a:gd name="T15" fmla="*/ 2147483647 h 217"/>
              <a:gd name="T16" fmla="*/ 2147483647 w 274"/>
              <a:gd name="T17" fmla="*/ 2147483647 h 217"/>
              <a:gd name="T18" fmla="*/ 2147483647 w 274"/>
              <a:gd name="T19" fmla="*/ 2147483647 h 217"/>
              <a:gd name="T20" fmla="*/ 2147483647 w 274"/>
              <a:gd name="T21" fmla="*/ 2147483647 h 217"/>
              <a:gd name="T22" fmla="*/ 2147483647 w 274"/>
              <a:gd name="T23" fmla="*/ 2147483647 h 217"/>
              <a:gd name="T24" fmla="*/ 2147483647 w 274"/>
              <a:gd name="T25" fmla="*/ 2147483647 h 217"/>
              <a:gd name="T26" fmla="*/ 2147483647 w 274"/>
              <a:gd name="T27" fmla="*/ 2147483647 h 217"/>
              <a:gd name="T28" fmla="*/ 0 w 274"/>
              <a:gd name="T29" fmla="*/ 2147483647 h 217"/>
              <a:gd name="T30" fmla="*/ 2147483647 w 274"/>
              <a:gd name="T31" fmla="*/ 2147483647 h 21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74"/>
              <a:gd name="T49" fmla="*/ 0 h 217"/>
              <a:gd name="T50" fmla="*/ 274 w 274"/>
              <a:gd name="T51" fmla="*/ 217 h 21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74" h="217">
                <a:moveTo>
                  <a:pt x="10" y="39"/>
                </a:moveTo>
                <a:lnTo>
                  <a:pt x="32" y="18"/>
                </a:lnTo>
                <a:lnTo>
                  <a:pt x="114" y="0"/>
                </a:lnTo>
                <a:lnTo>
                  <a:pt x="139" y="12"/>
                </a:lnTo>
                <a:lnTo>
                  <a:pt x="192" y="3"/>
                </a:lnTo>
                <a:lnTo>
                  <a:pt x="235" y="34"/>
                </a:lnTo>
                <a:lnTo>
                  <a:pt x="274" y="58"/>
                </a:lnTo>
                <a:lnTo>
                  <a:pt x="252" y="123"/>
                </a:lnTo>
                <a:lnTo>
                  <a:pt x="219" y="156"/>
                </a:lnTo>
                <a:lnTo>
                  <a:pt x="183" y="166"/>
                </a:lnTo>
                <a:lnTo>
                  <a:pt x="190" y="192"/>
                </a:lnTo>
                <a:lnTo>
                  <a:pt x="168" y="217"/>
                </a:lnTo>
                <a:lnTo>
                  <a:pt x="126" y="156"/>
                </a:lnTo>
                <a:lnTo>
                  <a:pt x="18" y="58"/>
                </a:lnTo>
                <a:lnTo>
                  <a:pt x="0" y="58"/>
                </a:lnTo>
                <a:lnTo>
                  <a:pt x="10" y="39"/>
                </a:lnTo>
                <a:close/>
              </a:path>
            </a:pathLst>
          </a:custGeom>
          <a:solidFill>
            <a:schemeClr val="accent6">
              <a:lumMod val="60000"/>
              <a:lumOff val="4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150" name="Freeform 40"/>
          <p:cNvSpPr>
            <a:spLocks/>
          </p:cNvSpPr>
          <p:nvPr/>
        </p:nvSpPr>
        <p:spPr bwMode="auto">
          <a:xfrm>
            <a:off x="6677025" y="3122613"/>
            <a:ext cx="1169988" cy="495300"/>
          </a:xfrm>
          <a:custGeom>
            <a:avLst/>
            <a:gdLst>
              <a:gd name="T0" fmla="*/ 2147483647 w 472"/>
              <a:gd name="T1" fmla="*/ 2147483647 h 207"/>
              <a:gd name="T2" fmla="*/ 0 w 472"/>
              <a:gd name="T3" fmla="*/ 2147483647 h 207"/>
              <a:gd name="T4" fmla="*/ 2147483647 w 472"/>
              <a:gd name="T5" fmla="*/ 2147483647 h 207"/>
              <a:gd name="T6" fmla="*/ 2147483647 w 472"/>
              <a:gd name="T7" fmla="*/ 2147483647 h 207"/>
              <a:gd name="T8" fmla="*/ 2147483647 w 472"/>
              <a:gd name="T9" fmla="*/ 2147483647 h 207"/>
              <a:gd name="T10" fmla="*/ 2147483647 w 472"/>
              <a:gd name="T11" fmla="*/ 2147483647 h 207"/>
              <a:gd name="T12" fmla="*/ 2147483647 w 472"/>
              <a:gd name="T13" fmla="*/ 2147483647 h 207"/>
              <a:gd name="T14" fmla="*/ 2147483647 w 472"/>
              <a:gd name="T15" fmla="*/ 2147483647 h 207"/>
              <a:gd name="T16" fmla="*/ 2147483647 w 472"/>
              <a:gd name="T17" fmla="*/ 2147483647 h 207"/>
              <a:gd name="T18" fmla="*/ 2147483647 w 472"/>
              <a:gd name="T19" fmla="*/ 2147483647 h 207"/>
              <a:gd name="T20" fmla="*/ 2147483647 w 472"/>
              <a:gd name="T21" fmla="*/ 2147483647 h 207"/>
              <a:gd name="T22" fmla="*/ 2147483647 w 472"/>
              <a:gd name="T23" fmla="*/ 2147483647 h 207"/>
              <a:gd name="T24" fmla="*/ 2147483647 w 472"/>
              <a:gd name="T25" fmla="*/ 2147483647 h 207"/>
              <a:gd name="T26" fmla="*/ 2147483647 w 472"/>
              <a:gd name="T27" fmla="*/ 2147483647 h 207"/>
              <a:gd name="T28" fmla="*/ 2147483647 w 472"/>
              <a:gd name="T29" fmla="*/ 2147483647 h 207"/>
              <a:gd name="T30" fmla="*/ 2147483647 w 472"/>
              <a:gd name="T31" fmla="*/ 2147483647 h 207"/>
              <a:gd name="T32" fmla="*/ 2147483647 w 472"/>
              <a:gd name="T33" fmla="*/ 2147483647 h 207"/>
              <a:gd name="T34" fmla="*/ 2147483647 w 472"/>
              <a:gd name="T35" fmla="*/ 2147483647 h 207"/>
              <a:gd name="T36" fmla="*/ 2147483647 w 472"/>
              <a:gd name="T37" fmla="*/ 2147483647 h 207"/>
              <a:gd name="T38" fmla="*/ 2147483647 w 472"/>
              <a:gd name="T39" fmla="*/ 2147483647 h 207"/>
              <a:gd name="T40" fmla="*/ 2147483647 w 472"/>
              <a:gd name="T41" fmla="*/ 2147483647 h 207"/>
              <a:gd name="T42" fmla="*/ 2147483647 w 472"/>
              <a:gd name="T43" fmla="*/ 2147483647 h 207"/>
              <a:gd name="T44" fmla="*/ 2147483647 w 472"/>
              <a:gd name="T45" fmla="*/ 2147483647 h 207"/>
              <a:gd name="T46" fmla="*/ 2147483647 w 472"/>
              <a:gd name="T47" fmla="*/ 2147483647 h 207"/>
              <a:gd name="T48" fmla="*/ 2147483647 w 472"/>
              <a:gd name="T49" fmla="*/ 2147483647 h 207"/>
              <a:gd name="T50" fmla="*/ 2147483647 w 472"/>
              <a:gd name="T51" fmla="*/ 2147483647 h 207"/>
              <a:gd name="T52" fmla="*/ 2147483647 w 472"/>
              <a:gd name="T53" fmla="*/ 2147483647 h 207"/>
              <a:gd name="T54" fmla="*/ 2147483647 w 472"/>
              <a:gd name="T55" fmla="*/ 2147483647 h 207"/>
              <a:gd name="T56" fmla="*/ 2147483647 w 472"/>
              <a:gd name="T57" fmla="*/ 2147483647 h 207"/>
              <a:gd name="T58" fmla="*/ 2147483647 w 472"/>
              <a:gd name="T59" fmla="*/ 0 h 207"/>
              <a:gd name="T60" fmla="*/ 2147483647 w 472"/>
              <a:gd name="T61" fmla="*/ 2147483647 h 207"/>
              <a:gd name="T62" fmla="*/ 2147483647 w 472"/>
              <a:gd name="T63" fmla="*/ 2147483647 h 207"/>
              <a:gd name="T64" fmla="*/ 2147483647 w 472"/>
              <a:gd name="T65" fmla="*/ 2147483647 h 207"/>
              <a:gd name="T66" fmla="*/ 2147483647 w 472"/>
              <a:gd name="T67" fmla="*/ 2147483647 h 20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72"/>
              <a:gd name="T103" fmla="*/ 0 h 207"/>
              <a:gd name="T104" fmla="*/ 472 w 472"/>
              <a:gd name="T105" fmla="*/ 207 h 20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72" h="207">
                <a:moveTo>
                  <a:pt x="16" y="153"/>
                </a:moveTo>
                <a:lnTo>
                  <a:pt x="0" y="197"/>
                </a:lnTo>
                <a:lnTo>
                  <a:pt x="61" y="191"/>
                </a:lnTo>
                <a:lnTo>
                  <a:pt x="85" y="171"/>
                </a:lnTo>
                <a:lnTo>
                  <a:pt x="168" y="149"/>
                </a:lnTo>
                <a:lnTo>
                  <a:pt x="191" y="161"/>
                </a:lnTo>
                <a:lnTo>
                  <a:pt x="246" y="153"/>
                </a:lnTo>
                <a:lnTo>
                  <a:pt x="246" y="156"/>
                </a:lnTo>
                <a:lnTo>
                  <a:pt x="328" y="207"/>
                </a:lnTo>
                <a:lnTo>
                  <a:pt x="376" y="192"/>
                </a:lnTo>
                <a:lnTo>
                  <a:pt x="403" y="135"/>
                </a:lnTo>
                <a:lnTo>
                  <a:pt x="450" y="119"/>
                </a:lnTo>
                <a:lnTo>
                  <a:pt x="472" y="77"/>
                </a:lnTo>
                <a:lnTo>
                  <a:pt x="471" y="26"/>
                </a:lnTo>
                <a:lnTo>
                  <a:pt x="465" y="68"/>
                </a:lnTo>
                <a:lnTo>
                  <a:pt x="439" y="104"/>
                </a:lnTo>
                <a:lnTo>
                  <a:pt x="429" y="101"/>
                </a:lnTo>
                <a:lnTo>
                  <a:pt x="394" y="111"/>
                </a:lnTo>
                <a:lnTo>
                  <a:pt x="394" y="99"/>
                </a:lnTo>
                <a:lnTo>
                  <a:pt x="429" y="87"/>
                </a:lnTo>
                <a:lnTo>
                  <a:pt x="397" y="83"/>
                </a:lnTo>
                <a:lnTo>
                  <a:pt x="433" y="72"/>
                </a:lnTo>
                <a:lnTo>
                  <a:pt x="447" y="78"/>
                </a:lnTo>
                <a:lnTo>
                  <a:pt x="454" y="38"/>
                </a:lnTo>
                <a:lnTo>
                  <a:pt x="445" y="29"/>
                </a:lnTo>
                <a:lnTo>
                  <a:pt x="402" y="45"/>
                </a:lnTo>
                <a:lnTo>
                  <a:pt x="403" y="21"/>
                </a:lnTo>
                <a:lnTo>
                  <a:pt x="421" y="27"/>
                </a:lnTo>
                <a:lnTo>
                  <a:pt x="445" y="9"/>
                </a:lnTo>
                <a:lnTo>
                  <a:pt x="432" y="0"/>
                </a:lnTo>
                <a:lnTo>
                  <a:pt x="291" y="32"/>
                </a:lnTo>
                <a:lnTo>
                  <a:pt x="118" y="67"/>
                </a:lnTo>
                <a:lnTo>
                  <a:pt x="39" y="152"/>
                </a:lnTo>
                <a:lnTo>
                  <a:pt x="16" y="153"/>
                </a:lnTo>
                <a:close/>
              </a:path>
            </a:pathLst>
          </a:custGeom>
          <a:solidFill>
            <a:schemeClr val="accent6">
              <a:lumMod val="60000"/>
              <a:lumOff val="4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151" name="Freeform 41"/>
          <p:cNvSpPr>
            <a:spLocks/>
          </p:cNvSpPr>
          <p:nvPr/>
        </p:nvSpPr>
        <p:spPr bwMode="auto">
          <a:xfrm>
            <a:off x="6797675" y="2590800"/>
            <a:ext cx="577850" cy="587375"/>
          </a:xfrm>
          <a:custGeom>
            <a:avLst/>
            <a:gdLst>
              <a:gd name="T0" fmla="*/ 2147483647 w 234"/>
              <a:gd name="T1" fmla="*/ 2147483647 h 245"/>
              <a:gd name="T2" fmla="*/ 2147483647 w 234"/>
              <a:gd name="T3" fmla="*/ 2147483647 h 245"/>
              <a:gd name="T4" fmla="*/ 0 w 234"/>
              <a:gd name="T5" fmla="*/ 2147483647 h 245"/>
              <a:gd name="T6" fmla="*/ 2147483647 w 234"/>
              <a:gd name="T7" fmla="*/ 2147483647 h 245"/>
              <a:gd name="T8" fmla="*/ 2147483647 w 234"/>
              <a:gd name="T9" fmla="*/ 2147483647 h 245"/>
              <a:gd name="T10" fmla="*/ 2147483647 w 234"/>
              <a:gd name="T11" fmla="*/ 2147483647 h 245"/>
              <a:gd name="T12" fmla="*/ 2147483647 w 234"/>
              <a:gd name="T13" fmla="*/ 2147483647 h 245"/>
              <a:gd name="T14" fmla="*/ 2147483647 w 234"/>
              <a:gd name="T15" fmla="*/ 2147483647 h 245"/>
              <a:gd name="T16" fmla="*/ 2147483647 w 234"/>
              <a:gd name="T17" fmla="*/ 2147483647 h 245"/>
              <a:gd name="T18" fmla="*/ 2147483647 w 234"/>
              <a:gd name="T19" fmla="*/ 2147483647 h 245"/>
              <a:gd name="T20" fmla="*/ 2147483647 w 234"/>
              <a:gd name="T21" fmla="*/ 2147483647 h 245"/>
              <a:gd name="T22" fmla="*/ 2147483647 w 234"/>
              <a:gd name="T23" fmla="*/ 2147483647 h 245"/>
              <a:gd name="T24" fmla="*/ 2147483647 w 234"/>
              <a:gd name="T25" fmla="*/ 2147483647 h 245"/>
              <a:gd name="T26" fmla="*/ 2147483647 w 234"/>
              <a:gd name="T27" fmla="*/ 2147483647 h 245"/>
              <a:gd name="T28" fmla="*/ 2147483647 w 234"/>
              <a:gd name="T29" fmla="*/ 2147483647 h 245"/>
              <a:gd name="T30" fmla="*/ 2147483647 w 234"/>
              <a:gd name="T31" fmla="*/ 2147483647 h 245"/>
              <a:gd name="T32" fmla="*/ 2147483647 w 234"/>
              <a:gd name="T33" fmla="*/ 0 h 245"/>
              <a:gd name="T34" fmla="*/ 2147483647 w 234"/>
              <a:gd name="T35" fmla="*/ 2147483647 h 245"/>
              <a:gd name="T36" fmla="*/ 2147483647 w 234"/>
              <a:gd name="T37" fmla="*/ 2147483647 h 245"/>
              <a:gd name="T38" fmla="*/ 2147483647 w 234"/>
              <a:gd name="T39" fmla="*/ 2147483647 h 245"/>
              <a:gd name="T40" fmla="*/ 2147483647 w 234"/>
              <a:gd name="T41" fmla="*/ 2147483647 h 24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34"/>
              <a:gd name="T64" fmla="*/ 0 h 245"/>
              <a:gd name="T65" fmla="*/ 234 w 234"/>
              <a:gd name="T66" fmla="*/ 245 h 24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34" h="245">
                <a:moveTo>
                  <a:pt x="24" y="128"/>
                </a:moveTo>
                <a:lnTo>
                  <a:pt x="6" y="123"/>
                </a:lnTo>
                <a:lnTo>
                  <a:pt x="0" y="162"/>
                </a:lnTo>
                <a:lnTo>
                  <a:pt x="6" y="203"/>
                </a:lnTo>
                <a:lnTo>
                  <a:pt x="40" y="231"/>
                </a:lnTo>
                <a:lnTo>
                  <a:pt x="48" y="245"/>
                </a:lnTo>
                <a:lnTo>
                  <a:pt x="91" y="231"/>
                </a:lnTo>
                <a:lnTo>
                  <a:pt x="142" y="198"/>
                </a:lnTo>
                <a:lnTo>
                  <a:pt x="157" y="126"/>
                </a:lnTo>
                <a:lnTo>
                  <a:pt x="190" y="107"/>
                </a:lnTo>
                <a:lnTo>
                  <a:pt x="208" y="63"/>
                </a:lnTo>
                <a:lnTo>
                  <a:pt x="234" y="51"/>
                </a:lnTo>
                <a:lnTo>
                  <a:pt x="200" y="45"/>
                </a:lnTo>
                <a:lnTo>
                  <a:pt x="141" y="77"/>
                </a:lnTo>
                <a:lnTo>
                  <a:pt x="132" y="46"/>
                </a:lnTo>
                <a:lnTo>
                  <a:pt x="81" y="49"/>
                </a:lnTo>
                <a:lnTo>
                  <a:pt x="69" y="0"/>
                </a:lnTo>
                <a:lnTo>
                  <a:pt x="56" y="13"/>
                </a:lnTo>
                <a:lnTo>
                  <a:pt x="60" y="83"/>
                </a:lnTo>
                <a:lnTo>
                  <a:pt x="37" y="89"/>
                </a:lnTo>
                <a:lnTo>
                  <a:pt x="24" y="128"/>
                </a:lnTo>
                <a:close/>
              </a:path>
            </a:pathLst>
          </a:custGeom>
          <a:solidFill>
            <a:schemeClr val="accent6">
              <a:lumMod val="20000"/>
              <a:lumOff val="8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152" name="Freeform 44"/>
          <p:cNvSpPr>
            <a:spLocks/>
          </p:cNvSpPr>
          <p:nvPr/>
        </p:nvSpPr>
        <p:spPr bwMode="auto">
          <a:xfrm>
            <a:off x="7640638" y="2270125"/>
            <a:ext cx="207962" cy="396875"/>
          </a:xfrm>
          <a:custGeom>
            <a:avLst/>
            <a:gdLst>
              <a:gd name="T0" fmla="*/ 2147483647 w 84"/>
              <a:gd name="T1" fmla="*/ 2147483647 h 166"/>
              <a:gd name="T2" fmla="*/ 2147483647 w 84"/>
              <a:gd name="T3" fmla="*/ 0 h 166"/>
              <a:gd name="T4" fmla="*/ 2147483647 w 84"/>
              <a:gd name="T5" fmla="*/ 2147483647 h 166"/>
              <a:gd name="T6" fmla="*/ 2147483647 w 84"/>
              <a:gd name="T7" fmla="*/ 2147483647 h 166"/>
              <a:gd name="T8" fmla="*/ 2147483647 w 84"/>
              <a:gd name="T9" fmla="*/ 2147483647 h 166"/>
              <a:gd name="T10" fmla="*/ 2147483647 w 84"/>
              <a:gd name="T11" fmla="*/ 2147483647 h 166"/>
              <a:gd name="T12" fmla="*/ 2147483647 w 84"/>
              <a:gd name="T13" fmla="*/ 2147483647 h 166"/>
              <a:gd name="T14" fmla="*/ 2147483647 w 84"/>
              <a:gd name="T15" fmla="*/ 2147483647 h 166"/>
              <a:gd name="T16" fmla="*/ 2147483647 w 84"/>
              <a:gd name="T17" fmla="*/ 2147483647 h 166"/>
              <a:gd name="T18" fmla="*/ 2147483647 w 84"/>
              <a:gd name="T19" fmla="*/ 2147483647 h 166"/>
              <a:gd name="T20" fmla="*/ 2147483647 w 84"/>
              <a:gd name="T21" fmla="*/ 2147483647 h 166"/>
              <a:gd name="T22" fmla="*/ 0 w 84"/>
              <a:gd name="T23" fmla="*/ 2147483647 h 166"/>
              <a:gd name="T24" fmla="*/ 2147483647 w 84"/>
              <a:gd name="T25" fmla="*/ 2147483647 h 1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4"/>
              <a:gd name="T40" fmla="*/ 0 h 166"/>
              <a:gd name="T41" fmla="*/ 84 w 84"/>
              <a:gd name="T42" fmla="*/ 166 h 16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4" h="166">
                <a:moveTo>
                  <a:pt x="15" y="1"/>
                </a:moveTo>
                <a:lnTo>
                  <a:pt x="35" y="0"/>
                </a:lnTo>
                <a:lnTo>
                  <a:pt x="75" y="25"/>
                </a:lnTo>
                <a:lnTo>
                  <a:pt x="69" y="45"/>
                </a:lnTo>
                <a:lnTo>
                  <a:pt x="83" y="58"/>
                </a:lnTo>
                <a:lnTo>
                  <a:pt x="84" y="136"/>
                </a:lnTo>
                <a:lnTo>
                  <a:pt x="70" y="166"/>
                </a:lnTo>
                <a:lnTo>
                  <a:pt x="54" y="155"/>
                </a:lnTo>
                <a:lnTo>
                  <a:pt x="37" y="154"/>
                </a:lnTo>
                <a:lnTo>
                  <a:pt x="8" y="138"/>
                </a:lnTo>
                <a:lnTo>
                  <a:pt x="30" y="89"/>
                </a:lnTo>
                <a:lnTo>
                  <a:pt x="0" y="63"/>
                </a:lnTo>
                <a:lnTo>
                  <a:pt x="15" y="1"/>
                </a:lnTo>
                <a:close/>
              </a:path>
            </a:pathLst>
          </a:custGeom>
          <a:solidFill>
            <a:schemeClr val="accent6">
              <a:lumMod val="20000"/>
              <a:lumOff val="8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153" name="Freeform 45"/>
          <p:cNvSpPr>
            <a:spLocks/>
          </p:cNvSpPr>
          <p:nvPr/>
        </p:nvSpPr>
        <p:spPr bwMode="auto">
          <a:xfrm>
            <a:off x="7696200" y="1600200"/>
            <a:ext cx="228600" cy="412750"/>
          </a:xfrm>
          <a:custGeom>
            <a:avLst/>
            <a:gdLst>
              <a:gd name="T0" fmla="*/ 0 w 93"/>
              <a:gd name="T1" fmla="*/ 2147483647 h 172"/>
              <a:gd name="T2" fmla="*/ 2147483647 w 93"/>
              <a:gd name="T3" fmla="*/ 0 h 172"/>
              <a:gd name="T4" fmla="*/ 2147483647 w 93"/>
              <a:gd name="T5" fmla="*/ 2147483647 h 172"/>
              <a:gd name="T6" fmla="*/ 2147483647 w 93"/>
              <a:gd name="T7" fmla="*/ 2147483647 h 172"/>
              <a:gd name="T8" fmla="*/ 2147483647 w 93"/>
              <a:gd name="T9" fmla="*/ 2147483647 h 172"/>
              <a:gd name="T10" fmla="*/ 2147483647 w 93"/>
              <a:gd name="T11" fmla="*/ 2147483647 h 172"/>
              <a:gd name="T12" fmla="*/ 2147483647 w 93"/>
              <a:gd name="T13" fmla="*/ 2147483647 h 172"/>
              <a:gd name="T14" fmla="*/ 2147483647 w 93"/>
              <a:gd name="T15" fmla="*/ 2147483647 h 172"/>
              <a:gd name="T16" fmla="*/ 2147483647 w 93"/>
              <a:gd name="T17" fmla="*/ 2147483647 h 172"/>
              <a:gd name="T18" fmla="*/ 0 w 93"/>
              <a:gd name="T19" fmla="*/ 2147483647 h 1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3"/>
              <a:gd name="T31" fmla="*/ 0 h 172"/>
              <a:gd name="T32" fmla="*/ 93 w 93"/>
              <a:gd name="T33" fmla="*/ 172 h 17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3" h="172">
                <a:moveTo>
                  <a:pt x="0" y="18"/>
                </a:moveTo>
                <a:lnTo>
                  <a:pt x="68" y="0"/>
                </a:lnTo>
                <a:lnTo>
                  <a:pt x="93" y="47"/>
                </a:lnTo>
                <a:lnTo>
                  <a:pt x="80" y="59"/>
                </a:lnTo>
                <a:lnTo>
                  <a:pt x="85" y="163"/>
                </a:lnTo>
                <a:lnTo>
                  <a:pt x="46" y="172"/>
                </a:lnTo>
                <a:lnTo>
                  <a:pt x="27" y="129"/>
                </a:lnTo>
                <a:lnTo>
                  <a:pt x="26" y="78"/>
                </a:lnTo>
                <a:lnTo>
                  <a:pt x="9" y="63"/>
                </a:lnTo>
                <a:lnTo>
                  <a:pt x="0" y="18"/>
                </a:lnTo>
                <a:close/>
              </a:path>
            </a:pathLst>
          </a:custGeom>
          <a:solidFill>
            <a:schemeClr val="bg1"/>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154" name="Freeform 47"/>
          <p:cNvSpPr>
            <a:spLocks/>
          </p:cNvSpPr>
          <p:nvPr/>
        </p:nvSpPr>
        <p:spPr bwMode="auto">
          <a:xfrm>
            <a:off x="7805738" y="2057400"/>
            <a:ext cx="255587" cy="188913"/>
          </a:xfrm>
          <a:custGeom>
            <a:avLst/>
            <a:gdLst>
              <a:gd name="T0" fmla="*/ 0 w 103"/>
              <a:gd name="T1" fmla="*/ 2147483647 h 79"/>
              <a:gd name="T2" fmla="*/ 2147483647 w 103"/>
              <a:gd name="T3" fmla="*/ 0 h 79"/>
              <a:gd name="T4" fmla="*/ 2147483647 w 103"/>
              <a:gd name="T5" fmla="*/ 2147483647 h 79"/>
              <a:gd name="T6" fmla="*/ 2147483647 w 103"/>
              <a:gd name="T7" fmla="*/ 2147483647 h 79"/>
              <a:gd name="T8" fmla="*/ 2147483647 w 103"/>
              <a:gd name="T9" fmla="*/ 2147483647 h 79"/>
              <a:gd name="T10" fmla="*/ 2147483647 w 103"/>
              <a:gd name="T11" fmla="*/ 2147483647 h 79"/>
              <a:gd name="T12" fmla="*/ 2147483647 w 103"/>
              <a:gd name="T13" fmla="*/ 2147483647 h 79"/>
              <a:gd name="T14" fmla="*/ 0 w 103"/>
              <a:gd name="T15" fmla="*/ 2147483647 h 79"/>
              <a:gd name="T16" fmla="*/ 0 60000 65536"/>
              <a:gd name="T17" fmla="*/ 0 60000 65536"/>
              <a:gd name="T18" fmla="*/ 0 60000 65536"/>
              <a:gd name="T19" fmla="*/ 0 60000 65536"/>
              <a:gd name="T20" fmla="*/ 0 60000 65536"/>
              <a:gd name="T21" fmla="*/ 0 60000 65536"/>
              <a:gd name="T22" fmla="*/ 0 60000 65536"/>
              <a:gd name="T23" fmla="*/ 0 60000 65536"/>
              <a:gd name="T24" fmla="*/ 0 w 103"/>
              <a:gd name="T25" fmla="*/ 0 h 79"/>
              <a:gd name="T26" fmla="*/ 103 w 103"/>
              <a:gd name="T27" fmla="*/ 79 h 7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3" h="79">
                <a:moveTo>
                  <a:pt x="0" y="20"/>
                </a:moveTo>
                <a:lnTo>
                  <a:pt x="79" y="0"/>
                </a:lnTo>
                <a:lnTo>
                  <a:pt x="103" y="36"/>
                </a:lnTo>
                <a:lnTo>
                  <a:pt x="89" y="52"/>
                </a:lnTo>
                <a:lnTo>
                  <a:pt x="64" y="46"/>
                </a:lnTo>
                <a:lnTo>
                  <a:pt x="25" y="79"/>
                </a:lnTo>
                <a:lnTo>
                  <a:pt x="4" y="62"/>
                </a:lnTo>
                <a:lnTo>
                  <a:pt x="0" y="20"/>
                </a:lnTo>
                <a:close/>
              </a:path>
            </a:pathLst>
          </a:custGeom>
          <a:solidFill>
            <a:schemeClr val="bg1"/>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155" name="Freeform 49"/>
          <p:cNvSpPr>
            <a:spLocks/>
          </p:cNvSpPr>
          <p:nvPr/>
        </p:nvSpPr>
        <p:spPr bwMode="auto">
          <a:xfrm>
            <a:off x="7839075" y="2227263"/>
            <a:ext cx="255588" cy="144462"/>
          </a:xfrm>
          <a:custGeom>
            <a:avLst/>
            <a:gdLst>
              <a:gd name="T0" fmla="*/ 0 w 102"/>
              <a:gd name="T1" fmla="*/ 2147483647 h 61"/>
              <a:gd name="T2" fmla="*/ 2147483647 w 102"/>
              <a:gd name="T3" fmla="*/ 2147483647 h 61"/>
              <a:gd name="T4" fmla="*/ 2147483647 w 102"/>
              <a:gd name="T5" fmla="*/ 0 h 61"/>
              <a:gd name="T6" fmla="*/ 2147483647 w 102"/>
              <a:gd name="T7" fmla="*/ 2147483647 h 61"/>
              <a:gd name="T8" fmla="*/ 2147483647 w 102"/>
              <a:gd name="T9" fmla="*/ 2147483647 h 61"/>
              <a:gd name="T10" fmla="*/ 2147483647 w 102"/>
              <a:gd name="T11" fmla="*/ 2147483647 h 61"/>
              <a:gd name="T12" fmla="*/ 2147483647 w 102"/>
              <a:gd name="T13" fmla="*/ 2147483647 h 61"/>
              <a:gd name="T14" fmla="*/ 0 w 102"/>
              <a:gd name="T15" fmla="*/ 2147483647 h 61"/>
              <a:gd name="T16" fmla="*/ 0 60000 65536"/>
              <a:gd name="T17" fmla="*/ 0 60000 65536"/>
              <a:gd name="T18" fmla="*/ 0 60000 65536"/>
              <a:gd name="T19" fmla="*/ 0 60000 65536"/>
              <a:gd name="T20" fmla="*/ 0 60000 65536"/>
              <a:gd name="T21" fmla="*/ 0 60000 65536"/>
              <a:gd name="T22" fmla="*/ 0 60000 65536"/>
              <a:gd name="T23" fmla="*/ 0 60000 65536"/>
              <a:gd name="T24" fmla="*/ 0 w 102"/>
              <a:gd name="T25" fmla="*/ 0 h 61"/>
              <a:gd name="T26" fmla="*/ 102 w 102"/>
              <a:gd name="T27" fmla="*/ 61 h 6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2" h="61">
                <a:moveTo>
                  <a:pt x="0" y="45"/>
                </a:moveTo>
                <a:lnTo>
                  <a:pt x="42" y="25"/>
                </a:lnTo>
                <a:lnTo>
                  <a:pt x="83" y="0"/>
                </a:lnTo>
                <a:lnTo>
                  <a:pt x="90" y="1"/>
                </a:lnTo>
                <a:lnTo>
                  <a:pt x="102" y="2"/>
                </a:lnTo>
                <a:lnTo>
                  <a:pt x="62" y="34"/>
                </a:lnTo>
                <a:lnTo>
                  <a:pt x="12" y="61"/>
                </a:lnTo>
                <a:lnTo>
                  <a:pt x="0" y="45"/>
                </a:lnTo>
                <a:close/>
              </a:path>
            </a:pathLst>
          </a:custGeom>
          <a:solidFill>
            <a:schemeClr val="accent6">
              <a:lumMod val="20000"/>
              <a:lumOff val="8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156" name="Freeform 51"/>
          <p:cNvSpPr>
            <a:spLocks/>
          </p:cNvSpPr>
          <p:nvPr/>
        </p:nvSpPr>
        <p:spPr bwMode="auto">
          <a:xfrm>
            <a:off x="8001000" y="2030412"/>
            <a:ext cx="127000" cy="103188"/>
          </a:xfrm>
          <a:custGeom>
            <a:avLst/>
            <a:gdLst>
              <a:gd name="T0" fmla="*/ 0 w 52"/>
              <a:gd name="T1" fmla="*/ 2147483647 h 43"/>
              <a:gd name="T2" fmla="*/ 2147483647 w 52"/>
              <a:gd name="T3" fmla="*/ 0 h 43"/>
              <a:gd name="T4" fmla="*/ 2147483647 w 52"/>
              <a:gd name="T5" fmla="*/ 2147483647 h 43"/>
              <a:gd name="T6" fmla="*/ 2147483647 w 52"/>
              <a:gd name="T7" fmla="*/ 2147483647 h 43"/>
              <a:gd name="T8" fmla="*/ 2147483647 w 52"/>
              <a:gd name="T9" fmla="*/ 2147483647 h 43"/>
              <a:gd name="T10" fmla="*/ 2147483647 w 52"/>
              <a:gd name="T11" fmla="*/ 2147483647 h 43"/>
              <a:gd name="T12" fmla="*/ 0 w 52"/>
              <a:gd name="T13" fmla="*/ 2147483647 h 43"/>
              <a:gd name="T14" fmla="*/ 0 60000 65536"/>
              <a:gd name="T15" fmla="*/ 0 60000 65536"/>
              <a:gd name="T16" fmla="*/ 0 60000 65536"/>
              <a:gd name="T17" fmla="*/ 0 60000 65536"/>
              <a:gd name="T18" fmla="*/ 0 60000 65536"/>
              <a:gd name="T19" fmla="*/ 0 60000 65536"/>
              <a:gd name="T20" fmla="*/ 0 60000 65536"/>
              <a:gd name="T21" fmla="*/ 0 w 52"/>
              <a:gd name="T22" fmla="*/ 0 h 43"/>
              <a:gd name="T23" fmla="*/ 52 w 52"/>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3">
                <a:moveTo>
                  <a:pt x="0" y="7"/>
                </a:moveTo>
                <a:lnTo>
                  <a:pt x="22" y="0"/>
                </a:lnTo>
                <a:lnTo>
                  <a:pt x="52" y="22"/>
                </a:lnTo>
                <a:lnTo>
                  <a:pt x="46" y="28"/>
                </a:lnTo>
                <a:lnTo>
                  <a:pt x="31" y="28"/>
                </a:lnTo>
                <a:lnTo>
                  <a:pt x="24" y="43"/>
                </a:lnTo>
                <a:lnTo>
                  <a:pt x="0" y="7"/>
                </a:lnTo>
                <a:close/>
              </a:path>
            </a:pathLst>
          </a:custGeom>
          <a:solidFill>
            <a:schemeClr val="accent6">
              <a:lumMod val="20000"/>
              <a:lumOff val="8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grpSp>
        <p:nvGrpSpPr>
          <p:cNvPr id="4" name="Group 52"/>
          <p:cNvGrpSpPr>
            <a:grpSpLocks/>
          </p:cNvGrpSpPr>
          <p:nvPr/>
        </p:nvGrpSpPr>
        <p:grpSpPr bwMode="auto">
          <a:xfrm>
            <a:off x="6726238" y="2713038"/>
            <a:ext cx="1062037" cy="614362"/>
            <a:chOff x="4439" y="1997"/>
            <a:chExt cx="669" cy="387"/>
          </a:xfrm>
          <a:noFill/>
        </p:grpSpPr>
        <p:sp>
          <p:nvSpPr>
            <p:cNvPr id="158" name="Freeform 53"/>
            <p:cNvSpPr>
              <a:spLocks/>
            </p:cNvSpPr>
            <p:nvPr/>
          </p:nvSpPr>
          <p:spPr bwMode="auto">
            <a:xfrm>
              <a:off x="4439" y="1997"/>
              <a:ext cx="644" cy="387"/>
            </a:xfrm>
            <a:custGeom>
              <a:avLst/>
              <a:gdLst>
                <a:gd name="T0" fmla="*/ 5763 w 413"/>
                <a:gd name="T1" fmla="*/ 10786 h 257"/>
                <a:gd name="T2" fmla="*/ 4759 w 413"/>
                <a:gd name="T3" fmla="*/ 12351 h 257"/>
                <a:gd name="T4" fmla="*/ 3317 w 413"/>
                <a:gd name="T5" fmla="*/ 12766 h 257"/>
                <a:gd name="T6" fmla="*/ 3212 w 413"/>
                <a:gd name="T7" fmla="*/ 13781 h 257"/>
                <a:gd name="T8" fmla="*/ 178 w 413"/>
                <a:gd name="T9" fmla="*/ 14573 h 257"/>
                <a:gd name="T10" fmla="*/ 0 w 413"/>
                <a:gd name="T11" fmla="*/ 15412 h 257"/>
                <a:gd name="T12" fmla="*/ 8372 w 413"/>
                <a:gd name="T13" fmla="*/ 14376 h 257"/>
                <a:gd name="T14" fmla="*/ 23441 w 413"/>
                <a:gd name="T15" fmla="*/ 12185 h 257"/>
                <a:gd name="T16" fmla="*/ 35105 w 413"/>
                <a:gd name="T17" fmla="*/ 10181 h 257"/>
                <a:gd name="T18" fmla="*/ 35105 w 413"/>
                <a:gd name="T19" fmla="*/ 8642 h 257"/>
                <a:gd name="T20" fmla="*/ 33825 w 413"/>
                <a:gd name="T21" fmla="*/ 8162 h 257"/>
                <a:gd name="T22" fmla="*/ 32817 w 413"/>
                <a:gd name="T23" fmla="*/ 8895 h 257"/>
                <a:gd name="T24" fmla="*/ 32227 w 413"/>
                <a:gd name="T25" fmla="*/ 6844 h 257"/>
                <a:gd name="T26" fmla="*/ 32817 w 413"/>
                <a:gd name="T27" fmla="*/ 4962 h 257"/>
                <a:gd name="T28" fmla="*/ 28448 w 413"/>
                <a:gd name="T29" fmla="*/ 3599 h 257"/>
                <a:gd name="T30" fmla="*/ 25517 w 413"/>
                <a:gd name="T31" fmla="*/ 3923 h 257"/>
                <a:gd name="T32" fmla="*/ 25419 w 413"/>
                <a:gd name="T33" fmla="*/ 1086 h 257"/>
                <a:gd name="T34" fmla="*/ 22331 w 413"/>
                <a:gd name="T35" fmla="*/ 0 h 257"/>
                <a:gd name="T36" fmla="*/ 20072 w 413"/>
                <a:gd name="T37" fmla="*/ 690 h 257"/>
                <a:gd name="T38" fmla="*/ 18511 w 413"/>
                <a:gd name="T39" fmla="*/ 3335 h 257"/>
                <a:gd name="T40" fmla="*/ 15802 w 413"/>
                <a:gd name="T41" fmla="*/ 4408 h 257"/>
                <a:gd name="T42" fmla="*/ 14703 w 413"/>
                <a:gd name="T43" fmla="*/ 8674 h 257"/>
                <a:gd name="T44" fmla="*/ 10304 w 413"/>
                <a:gd name="T45" fmla="*/ 10786 h 257"/>
                <a:gd name="T46" fmla="*/ 6704 w 413"/>
                <a:gd name="T47" fmla="*/ 11637 h 257"/>
                <a:gd name="T48" fmla="*/ 5763 w 413"/>
                <a:gd name="T49" fmla="*/ 10786 h 25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13"/>
                <a:gd name="T76" fmla="*/ 0 h 257"/>
                <a:gd name="T77" fmla="*/ 413 w 413"/>
                <a:gd name="T78" fmla="*/ 257 h 25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13" h="257">
                  <a:moveTo>
                    <a:pt x="68" y="180"/>
                  </a:moveTo>
                  <a:lnTo>
                    <a:pt x="56" y="206"/>
                  </a:lnTo>
                  <a:lnTo>
                    <a:pt x="39" y="213"/>
                  </a:lnTo>
                  <a:lnTo>
                    <a:pt x="38" y="230"/>
                  </a:lnTo>
                  <a:lnTo>
                    <a:pt x="2" y="243"/>
                  </a:lnTo>
                  <a:lnTo>
                    <a:pt x="0" y="257"/>
                  </a:lnTo>
                  <a:lnTo>
                    <a:pt x="98" y="240"/>
                  </a:lnTo>
                  <a:lnTo>
                    <a:pt x="276" y="203"/>
                  </a:lnTo>
                  <a:lnTo>
                    <a:pt x="413" y="170"/>
                  </a:lnTo>
                  <a:lnTo>
                    <a:pt x="413" y="144"/>
                  </a:lnTo>
                  <a:lnTo>
                    <a:pt x="398" y="136"/>
                  </a:lnTo>
                  <a:lnTo>
                    <a:pt x="386" y="149"/>
                  </a:lnTo>
                  <a:lnTo>
                    <a:pt x="379" y="114"/>
                  </a:lnTo>
                  <a:lnTo>
                    <a:pt x="386" y="83"/>
                  </a:lnTo>
                  <a:lnTo>
                    <a:pt x="335" y="60"/>
                  </a:lnTo>
                  <a:lnTo>
                    <a:pt x="300" y="66"/>
                  </a:lnTo>
                  <a:lnTo>
                    <a:pt x="299" y="18"/>
                  </a:lnTo>
                  <a:lnTo>
                    <a:pt x="263" y="0"/>
                  </a:lnTo>
                  <a:lnTo>
                    <a:pt x="236" y="11"/>
                  </a:lnTo>
                  <a:lnTo>
                    <a:pt x="218" y="56"/>
                  </a:lnTo>
                  <a:lnTo>
                    <a:pt x="186" y="74"/>
                  </a:lnTo>
                  <a:lnTo>
                    <a:pt x="173" y="145"/>
                  </a:lnTo>
                  <a:lnTo>
                    <a:pt x="121" y="180"/>
                  </a:lnTo>
                  <a:lnTo>
                    <a:pt x="79" y="194"/>
                  </a:lnTo>
                  <a:lnTo>
                    <a:pt x="68" y="180"/>
                  </a:lnTo>
                  <a:close/>
                </a:path>
              </a:pathLst>
            </a:custGeom>
            <a:solidFill>
              <a:schemeClr val="accent6">
                <a:lumMod val="20000"/>
                <a:lumOff val="8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159" name="Freeform 54"/>
            <p:cNvSpPr>
              <a:spLocks/>
            </p:cNvSpPr>
            <p:nvPr/>
          </p:nvSpPr>
          <p:spPr bwMode="auto">
            <a:xfrm>
              <a:off x="5064" y="2093"/>
              <a:ext cx="44" cy="72"/>
            </a:xfrm>
            <a:custGeom>
              <a:avLst/>
              <a:gdLst>
                <a:gd name="T0" fmla="*/ 0 w 28"/>
                <a:gd name="T1" fmla="*/ 243 h 48"/>
                <a:gd name="T2" fmla="*/ 2561 w 28"/>
                <a:gd name="T3" fmla="*/ 0 h 48"/>
                <a:gd name="T4" fmla="*/ 1109 w 28"/>
                <a:gd name="T5" fmla="*/ 2763 h 48"/>
                <a:gd name="T6" fmla="*/ 121 w 28"/>
                <a:gd name="T7" fmla="*/ 2734 h 48"/>
                <a:gd name="T8" fmla="*/ 0 w 28"/>
                <a:gd name="T9" fmla="*/ 243 h 48"/>
                <a:gd name="T10" fmla="*/ 0 60000 65536"/>
                <a:gd name="T11" fmla="*/ 0 60000 65536"/>
                <a:gd name="T12" fmla="*/ 0 60000 65536"/>
                <a:gd name="T13" fmla="*/ 0 60000 65536"/>
                <a:gd name="T14" fmla="*/ 0 60000 65536"/>
                <a:gd name="T15" fmla="*/ 0 w 28"/>
                <a:gd name="T16" fmla="*/ 0 h 48"/>
                <a:gd name="T17" fmla="*/ 28 w 28"/>
                <a:gd name="T18" fmla="*/ 48 h 48"/>
              </a:gdLst>
              <a:ahLst/>
              <a:cxnLst>
                <a:cxn ang="T10">
                  <a:pos x="T0" y="T1"/>
                </a:cxn>
                <a:cxn ang="T11">
                  <a:pos x="T2" y="T3"/>
                </a:cxn>
                <a:cxn ang="T12">
                  <a:pos x="T4" y="T5"/>
                </a:cxn>
                <a:cxn ang="T13">
                  <a:pos x="T6" y="T7"/>
                </a:cxn>
                <a:cxn ang="T14">
                  <a:pos x="T8" y="T9"/>
                </a:cxn>
              </a:cxnLst>
              <a:rect l="T15" t="T16" r="T17" b="T18"/>
              <a:pathLst>
                <a:path w="28" h="48">
                  <a:moveTo>
                    <a:pt x="0" y="4"/>
                  </a:moveTo>
                  <a:lnTo>
                    <a:pt x="28" y="0"/>
                  </a:lnTo>
                  <a:lnTo>
                    <a:pt x="12" y="48"/>
                  </a:lnTo>
                  <a:lnTo>
                    <a:pt x="1" y="47"/>
                  </a:lnTo>
                  <a:lnTo>
                    <a:pt x="0" y="4"/>
                  </a:lnTo>
                  <a:close/>
                </a:path>
              </a:pathLst>
            </a:custGeom>
            <a:solidFill>
              <a:schemeClr val="accent6">
                <a:lumMod val="20000"/>
                <a:lumOff val="8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grpSp>
      <p:sp>
        <p:nvSpPr>
          <p:cNvPr id="160" name="Text Box 84"/>
          <p:cNvSpPr txBox="1">
            <a:spLocks noChangeArrowheads="1"/>
          </p:cNvSpPr>
          <p:nvPr/>
        </p:nvSpPr>
        <p:spPr bwMode="gray">
          <a:xfrm>
            <a:off x="2803525" y="2819400"/>
            <a:ext cx="338138" cy="234950"/>
          </a:xfrm>
          <a:prstGeom prst="rect">
            <a:avLst/>
          </a:prstGeom>
          <a:noFill/>
          <a:ln w="9525">
            <a:noFill/>
            <a:miter lim="800000"/>
            <a:headEnd/>
            <a:tailEnd/>
          </a:ln>
          <a:effectLst/>
        </p:spPr>
        <p:txBody>
          <a:bodyPr lIns="82058" tIns="41029" rIns="82058" bIns="41029">
            <a:spAutoFit/>
          </a:bodyPr>
          <a:lstStyle/>
          <a:p>
            <a:pPr defTabSz="820738" eaLnBrk="0" hangingPunct="0">
              <a:spcBef>
                <a:spcPct val="50000"/>
              </a:spcBef>
            </a:pPr>
            <a:r>
              <a:rPr lang="en-US" sz="1000" b="1" dirty="0"/>
              <a:t>UT</a:t>
            </a:r>
          </a:p>
        </p:txBody>
      </p:sp>
      <p:sp>
        <p:nvSpPr>
          <p:cNvPr id="161" name="Text Box 85"/>
          <p:cNvSpPr txBox="1">
            <a:spLocks noChangeArrowheads="1"/>
          </p:cNvSpPr>
          <p:nvPr/>
        </p:nvSpPr>
        <p:spPr bwMode="gray">
          <a:xfrm>
            <a:off x="3565525" y="2965450"/>
            <a:ext cx="457200" cy="234950"/>
          </a:xfrm>
          <a:prstGeom prst="rect">
            <a:avLst/>
          </a:prstGeom>
          <a:noFill/>
          <a:ln w="9525" algn="ctr">
            <a:noFill/>
            <a:miter lim="800000"/>
            <a:headEnd/>
            <a:tailEnd/>
          </a:ln>
          <a:effectLst/>
        </p:spPr>
        <p:txBody>
          <a:bodyPr lIns="82058" tIns="41029" rIns="82058" bIns="41029">
            <a:spAutoFit/>
          </a:bodyPr>
          <a:lstStyle/>
          <a:p>
            <a:pPr defTabSz="820738" eaLnBrk="0" hangingPunct="0">
              <a:spcBef>
                <a:spcPct val="50000"/>
              </a:spcBef>
            </a:pPr>
            <a:r>
              <a:rPr lang="en-US" sz="1000" b="1" dirty="0"/>
              <a:t>CO</a:t>
            </a:r>
          </a:p>
        </p:txBody>
      </p:sp>
      <p:sp>
        <p:nvSpPr>
          <p:cNvPr id="162" name="Text Box 86"/>
          <p:cNvSpPr txBox="1">
            <a:spLocks noChangeArrowheads="1"/>
          </p:cNvSpPr>
          <p:nvPr/>
        </p:nvSpPr>
        <p:spPr bwMode="gray">
          <a:xfrm>
            <a:off x="4495800" y="3048000"/>
            <a:ext cx="457200" cy="234950"/>
          </a:xfrm>
          <a:prstGeom prst="rect">
            <a:avLst/>
          </a:prstGeom>
          <a:noFill/>
          <a:ln w="9525" algn="ctr">
            <a:noFill/>
            <a:miter lim="800000"/>
            <a:headEnd/>
            <a:tailEnd/>
          </a:ln>
          <a:effectLst/>
        </p:spPr>
        <p:txBody>
          <a:bodyPr lIns="82058" tIns="41029" rIns="82058" bIns="41029">
            <a:spAutoFit/>
          </a:bodyPr>
          <a:lstStyle/>
          <a:p>
            <a:pPr defTabSz="820738" eaLnBrk="0" hangingPunct="0">
              <a:spcBef>
                <a:spcPct val="50000"/>
              </a:spcBef>
            </a:pPr>
            <a:r>
              <a:rPr lang="en-US" sz="1000" b="1" dirty="0"/>
              <a:t>KS</a:t>
            </a:r>
          </a:p>
        </p:txBody>
      </p:sp>
      <p:sp>
        <p:nvSpPr>
          <p:cNvPr id="163" name="Text Box 87"/>
          <p:cNvSpPr txBox="1">
            <a:spLocks noChangeArrowheads="1"/>
          </p:cNvSpPr>
          <p:nvPr/>
        </p:nvSpPr>
        <p:spPr bwMode="gray">
          <a:xfrm>
            <a:off x="4344459" y="2548465"/>
            <a:ext cx="398463" cy="234950"/>
          </a:xfrm>
          <a:prstGeom prst="rect">
            <a:avLst/>
          </a:prstGeom>
          <a:noFill/>
          <a:ln w="9525">
            <a:noFill/>
            <a:miter lim="800000"/>
            <a:headEnd/>
            <a:tailEnd/>
          </a:ln>
          <a:effectLst/>
        </p:spPr>
        <p:txBody>
          <a:bodyPr lIns="82058" tIns="41029" rIns="82058" bIns="41029">
            <a:spAutoFit/>
          </a:bodyPr>
          <a:lstStyle/>
          <a:p>
            <a:pPr defTabSz="820738" eaLnBrk="0" hangingPunct="0">
              <a:spcBef>
                <a:spcPct val="50000"/>
              </a:spcBef>
            </a:pPr>
            <a:r>
              <a:rPr lang="en-US" sz="1000" b="1" dirty="0"/>
              <a:t>NE</a:t>
            </a:r>
          </a:p>
        </p:txBody>
      </p:sp>
      <p:sp>
        <p:nvSpPr>
          <p:cNvPr id="164" name="Text Box 93"/>
          <p:cNvSpPr txBox="1">
            <a:spLocks noChangeArrowheads="1"/>
          </p:cNvSpPr>
          <p:nvPr/>
        </p:nvSpPr>
        <p:spPr bwMode="gray">
          <a:xfrm>
            <a:off x="5165725" y="2438400"/>
            <a:ext cx="323850" cy="234950"/>
          </a:xfrm>
          <a:prstGeom prst="rect">
            <a:avLst/>
          </a:prstGeom>
          <a:noFill/>
          <a:ln w="9525">
            <a:noFill/>
            <a:miter lim="800000"/>
            <a:headEnd/>
            <a:tailEnd/>
          </a:ln>
          <a:effectLst/>
        </p:spPr>
        <p:txBody>
          <a:bodyPr lIns="82058" tIns="41029" rIns="82058" bIns="41029">
            <a:spAutoFit/>
          </a:bodyPr>
          <a:lstStyle/>
          <a:p>
            <a:pPr defTabSz="820738" eaLnBrk="0" hangingPunct="0">
              <a:spcBef>
                <a:spcPct val="50000"/>
              </a:spcBef>
            </a:pPr>
            <a:r>
              <a:rPr lang="en-US" sz="1000" b="1" dirty="0"/>
              <a:t>IA</a:t>
            </a:r>
          </a:p>
        </p:txBody>
      </p:sp>
      <p:sp>
        <p:nvSpPr>
          <p:cNvPr id="165" name="Text Box 94"/>
          <p:cNvSpPr txBox="1">
            <a:spLocks noChangeArrowheads="1"/>
          </p:cNvSpPr>
          <p:nvPr/>
        </p:nvSpPr>
        <p:spPr bwMode="gray">
          <a:xfrm>
            <a:off x="5275790" y="3039533"/>
            <a:ext cx="381000" cy="234950"/>
          </a:xfrm>
          <a:prstGeom prst="rect">
            <a:avLst/>
          </a:prstGeom>
          <a:noFill/>
          <a:ln w="9525">
            <a:noFill/>
            <a:miter lim="800000"/>
            <a:headEnd/>
            <a:tailEnd/>
          </a:ln>
          <a:effectLst/>
        </p:spPr>
        <p:txBody>
          <a:bodyPr lIns="82058" tIns="41029" rIns="82058" bIns="41029">
            <a:spAutoFit/>
          </a:bodyPr>
          <a:lstStyle/>
          <a:p>
            <a:pPr defTabSz="820738" eaLnBrk="0" hangingPunct="0">
              <a:spcBef>
                <a:spcPct val="50000"/>
              </a:spcBef>
            </a:pPr>
            <a:r>
              <a:rPr lang="en-US" sz="1000" b="1" dirty="0"/>
              <a:t>MO</a:t>
            </a:r>
          </a:p>
        </p:txBody>
      </p:sp>
      <p:sp>
        <p:nvSpPr>
          <p:cNvPr id="166" name="Text Box 96"/>
          <p:cNvSpPr txBox="1">
            <a:spLocks noChangeArrowheads="1"/>
          </p:cNvSpPr>
          <p:nvPr/>
        </p:nvSpPr>
        <p:spPr bwMode="gray">
          <a:xfrm>
            <a:off x="5732990" y="2743200"/>
            <a:ext cx="381000" cy="234950"/>
          </a:xfrm>
          <a:prstGeom prst="rect">
            <a:avLst/>
          </a:prstGeom>
          <a:noFill/>
          <a:ln w="9525" algn="ctr">
            <a:noFill/>
            <a:miter lim="800000"/>
            <a:headEnd/>
            <a:tailEnd/>
          </a:ln>
          <a:effectLst/>
        </p:spPr>
        <p:txBody>
          <a:bodyPr lIns="82058" tIns="41029" rIns="82058" bIns="41029">
            <a:spAutoFit/>
          </a:bodyPr>
          <a:lstStyle/>
          <a:p>
            <a:pPr defTabSz="820738" eaLnBrk="0" hangingPunct="0">
              <a:spcBef>
                <a:spcPct val="50000"/>
              </a:spcBef>
            </a:pPr>
            <a:r>
              <a:rPr lang="en-US" sz="1000" b="1" dirty="0"/>
              <a:t>IL</a:t>
            </a:r>
          </a:p>
        </p:txBody>
      </p:sp>
      <p:sp>
        <p:nvSpPr>
          <p:cNvPr id="167" name="Text Box 97"/>
          <p:cNvSpPr txBox="1">
            <a:spLocks noChangeArrowheads="1"/>
          </p:cNvSpPr>
          <p:nvPr/>
        </p:nvSpPr>
        <p:spPr bwMode="gray">
          <a:xfrm>
            <a:off x="6119282" y="2667000"/>
            <a:ext cx="476250" cy="236748"/>
          </a:xfrm>
          <a:prstGeom prst="rect">
            <a:avLst/>
          </a:prstGeom>
          <a:noFill/>
          <a:ln w="9525" algn="ctr">
            <a:noFill/>
            <a:miter lim="800000"/>
            <a:headEnd/>
            <a:tailEnd/>
          </a:ln>
          <a:effectLst/>
        </p:spPr>
        <p:txBody>
          <a:bodyPr wrap="square" lIns="82058" tIns="41029" rIns="82058" bIns="41029">
            <a:spAutoFit/>
          </a:bodyPr>
          <a:lstStyle/>
          <a:p>
            <a:pPr defTabSz="820738" eaLnBrk="0" hangingPunct="0">
              <a:spcBef>
                <a:spcPct val="50000"/>
              </a:spcBef>
            </a:pPr>
            <a:r>
              <a:rPr lang="en-US" sz="1000" b="1" dirty="0" smtClean="0"/>
              <a:t>IN</a:t>
            </a:r>
            <a:endParaRPr lang="en-US" sz="1000" b="1" dirty="0"/>
          </a:p>
        </p:txBody>
      </p:sp>
      <p:sp>
        <p:nvSpPr>
          <p:cNvPr id="168" name="Text Box 99"/>
          <p:cNvSpPr txBox="1">
            <a:spLocks noChangeArrowheads="1"/>
          </p:cNvSpPr>
          <p:nvPr/>
        </p:nvSpPr>
        <p:spPr bwMode="gray">
          <a:xfrm>
            <a:off x="6384925" y="3081868"/>
            <a:ext cx="412750" cy="234950"/>
          </a:xfrm>
          <a:prstGeom prst="rect">
            <a:avLst/>
          </a:prstGeom>
          <a:noFill/>
          <a:ln w="9525" algn="ctr">
            <a:noFill/>
            <a:miter lim="800000"/>
            <a:headEnd/>
            <a:tailEnd/>
          </a:ln>
          <a:effectLst/>
        </p:spPr>
        <p:txBody>
          <a:bodyPr wrap="square" lIns="82058" tIns="41029" rIns="82058" bIns="41029">
            <a:spAutoFit/>
          </a:bodyPr>
          <a:lstStyle/>
          <a:p>
            <a:pPr defTabSz="820738" eaLnBrk="0" hangingPunct="0">
              <a:spcBef>
                <a:spcPct val="50000"/>
              </a:spcBef>
            </a:pPr>
            <a:r>
              <a:rPr lang="en-US" sz="1000" b="1" dirty="0" smtClean="0"/>
              <a:t>KY</a:t>
            </a:r>
            <a:endParaRPr lang="en-US" sz="1000" b="1" dirty="0"/>
          </a:p>
        </p:txBody>
      </p:sp>
      <p:sp>
        <p:nvSpPr>
          <p:cNvPr id="169" name="Text Box 100"/>
          <p:cNvSpPr txBox="1">
            <a:spLocks noChangeArrowheads="1"/>
          </p:cNvSpPr>
          <p:nvPr/>
        </p:nvSpPr>
        <p:spPr bwMode="gray">
          <a:xfrm>
            <a:off x="6765925" y="2826641"/>
            <a:ext cx="533400" cy="221359"/>
          </a:xfrm>
          <a:prstGeom prst="rect">
            <a:avLst/>
          </a:prstGeom>
          <a:noFill/>
          <a:ln w="9525" algn="ctr">
            <a:noFill/>
            <a:miter lim="800000"/>
            <a:headEnd/>
            <a:tailEnd/>
          </a:ln>
          <a:effectLst/>
        </p:spPr>
        <p:txBody>
          <a:bodyPr lIns="82058" tIns="41029" rIns="82058" bIns="41029">
            <a:spAutoFit/>
          </a:bodyPr>
          <a:lstStyle/>
          <a:p>
            <a:pPr defTabSz="820738" eaLnBrk="0" hangingPunct="0">
              <a:spcBef>
                <a:spcPct val="50000"/>
              </a:spcBef>
            </a:pPr>
            <a:r>
              <a:rPr lang="en-US" sz="900" b="1" dirty="0"/>
              <a:t>  </a:t>
            </a:r>
            <a:r>
              <a:rPr lang="en-US" sz="900" b="1" dirty="0" smtClean="0"/>
              <a:t>WV</a:t>
            </a:r>
            <a:endParaRPr lang="en-US" sz="900" b="1" dirty="0"/>
          </a:p>
        </p:txBody>
      </p:sp>
      <p:sp>
        <p:nvSpPr>
          <p:cNvPr id="170" name="Text Box 101"/>
          <p:cNvSpPr txBox="1">
            <a:spLocks noChangeArrowheads="1"/>
          </p:cNvSpPr>
          <p:nvPr/>
        </p:nvSpPr>
        <p:spPr bwMode="gray">
          <a:xfrm>
            <a:off x="7181850" y="2895600"/>
            <a:ext cx="346075" cy="234950"/>
          </a:xfrm>
          <a:prstGeom prst="rect">
            <a:avLst/>
          </a:prstGeom>
          <a:noFill/>
          <a:ln w="9525" algn="ctr">
            <a:noFill/>
            <a:miter lim="800000"/>
            <a:headEnd/>
            <a:tailEnd/>
          </a:ln>
          <a:effectLst/>
        </p:spPr>
        <p:txBody>
          <a:bodyPr lIns="82058" tIns="41029" rIns="82058" bIns="41029">
            <a:spAutoFit/>
          </a:bodyPr>
          <a:lstStyle/>
          <a:p>
            <a:pPr defTabSz="820738" eaLnBrk="0" hangingPunct="0">
              <a:spcBef>
                <a:spcPct val="50000"/>
              </a:spcBef>
            </a:pPr>
            <a:r>
              <a:rPr lang="en-US" sz="1000" b="1" dirty="0"/>
              <a:t>VA</a:t>
            </a:r>
          </a:p>
        </p:txBody>
      </p:sp>
      <p:sp>
        <p:nvSpPr>
          <p:cNvPr id="171" name="Text Box 102"/>
          <p:cNvSpPr txBox="1">
            <a:spLocks noChangeArrowheads="1"/>
          </p:cNvSpPr>
          <p:nvPr/>
        </p:nvSpPr>
        <p:spPr bwMode="gray">
          <a:xfrm>
            <a:off x="7223125" y="3276600"/>
            <a:ext cx="914400" cy="234950"/>
          </a:xfrm>
          <a:prstGeom prst="rect">
            <a:avLst/>
          </a:prstGeom>
          <a:noFill/>
          <a:ln w="9525" algn="ctr">
            <a:noFill/>
            <a:miter lim="800000"/>
            <a:headEnd/>
            <a:tailEnd/>
          </a:ln>
          <a:effectLst/>
        </p:spPr>
        <p:txBody>
          <a:bodyPr lIns="82058" tIns="41029" rIns="82058" bIns="41029">
            <a:spAutoFit/>
          </a:bodyPr>
          <a:lstStyle/>
          <a:p>
            <a:pPr defTabSz="820738" eaLnBrk="0" hangingPunct="0">
              <a:spcBef>
                <a:spcPct val="50000"/>
              </a:spcBef>
            </a:pPr>
            <a:r>
              <a:rPr lang="en-US" sz="1000" b="1" dirty="0" smtClean="0"/>
              <a:t>NC</a:t>
            </a:r>
            <a:endParaRPr lang="en-US" sz="1000" b="1" dirty="0"/>
          </a:p>
        </p:txBody>
      </p:sp>
      <p:sp>
        <p:nvSpPr>
          <p:cNvPr id="172" name="Text Box 103"/>
          <p:cNvSpPr txBox="1">
            <a:spLocks noChangeArrowheads="1"/>
          </p:cNvSpPr>
          <p:nvPr/>
        </p:nvSpPr>
        <p:spPr bwMode="gray">
          <a:xfrm>
            <a:off x="7069669" y="3539068"/>
            <a:ext cx="533400" cy="234950"/>
          </a:xfrm>
          <a:prstGeom prst="rect">
            <a:avLst/>
          </a:prstGeom>
          <a:noFill/>
          <a:ln w="9525" algn="ctr">
            <a:noFill/>
            <a:miter lim="800000"/>
            <a:headEnd/>
            <a:tailEnd/>
          </a:ln>
          <a:effectLst/>
        </p:spPr>
        <p:txBody>
          <a:bodyPr lIns="82058" tIns="41029" rIns="82058" bIns="41029">
            <a:spAutoFit/>
          </a:bodyPr>
          <a:lstStyle/>
          <a:p>
            <a:pPr defTabSz="820738" eaLnBrk="0" hangingPunct="0">
              <a:spcBef>
                <a:spcPct val="50000"/>
              </a:spcBef>
            </a:pPr>
            <a:r>
              <a:rPr lang="en-US" sz="1000" b="1" dirty="0"/>
              <a:t>SC</a:t>
            </a:r>
          </a:p>
        </p:txBody>
      </p:sp>
      <p:sp>
        <p:nvSpPr>
          <p:cNvPr id="173" name="Text Box 108"/>
          <p:cNvSpPr txBox="1">
            <a:spLocks noChangeArrowheads="1"/>
          </p:cNvSpPr>
          <p:nvPr/>
        </p:nvSpPr>
        <p:spPr bwMode="gray">
          <a:xfrm>
            <a:off x="7756525" y="2965450"/>
            <a:ext cx="373063" cy="234950"/>
          </a:xfrm>
          <a:prstGeom prst="rect">
            <a:avLst/>
          </a:prstGeom>
          <a:noFill/>
          <a:ln w="9525">
            <a:noFill/>
            <a:miter lim="800000"/>
            <a:headEnd/>
            <a:tailEnd/>
          </a:ln>
          <a:effectLst/>
        </p:spPr>
        <p:txBody>
          <a:bodyPr lIns="82058" tIns="41029" rIns="82058" bIns="41029">
            <a:spAutoFit/>
          </a:bodyPr>
          <a:lstStyle/>
          <a:p>
            <a:pPr defTabSz="820738" eaLnBrk="0" hangingPunct="0">
              <a:spcBef>
                <a:spcPct val="50000"/>
              </a:spcBef>
            </a:pPr>
            <a:r>
              <a:rPr lang="en-US" sz="1000" b="1"/>
              <a:t>DC</a:t>
            </a:r>
          </a:p>
        </p:txBody>
      </p:sp>
      <p:sp>
        <p:nvSpPr>
          <p:cNvPr id="174" name="Text Box 109"/>
          <p:cNvSpPr txBox="1">
            <a:spLocks noChangeArrowheads="1"/>
          </p:cNvSpPr>
          <p:nvPr/>
        </p:nvSpPr>
        <p:spPr bwMode="gray">
          <a:xfrm>
            <a:off x="7832725" y="2813050"/>
            <a:ext cx="449263" cy="234950"/>
          </a:xfrm>
          <a:prstGeom prst="rect">
            <a:avLst/>
          </a:prstGeom>
          <a:noFill/>
          <a:ln w="9525">
            <a:noFill/>
            <a:miter lim="800000"/>
            <a:headEnd/>
            <a:tailEnd/>
          </a:ln>
          <a:effectLst/>
        </p:spPr>
        <p:txBody>
          <a:bodyPr lIns="82058" tIns="41029" rIns="82058" bIns="41029">
            <a:spAutoFit/>
          </a:bodyPr>
          <a:lstStyle/>
          <a:p>
            <a:pPr defTabSz="820738" eaLnBrk="0" hangingPunct="0">
              <a:spcBef>
                <a:spcPct val="50000"/>
              </a:spcBef>
            </a:pPr>
            <a:r>
              <a:rPr lang="en-US" sz="1000" b="1" dirty="0"/>
              <a:t>MD</a:t>
            </a:r>
          </a:p>
        </p:txBody>
      </p:sp>
      <p:sp>
        <p:nvSpPr>
          <p:cNvPr id="175" name="Text Box 110"/>
          <p:cNvSpPr txBox="1">
            <a:spLocks noChangeArrowheads="1"/>
          </p:cNvSpPr>
          <p:nvPr/>
        </p:nvSpPr>
        <p:spPr bwMode="gray">
          <a:xfrm>
            <a:off x="7985125" y="2660650"/>
            <a:ext cx="533400" cy="234950"/>
          </a:xfrm>
          <a:prstGeom prst="rect">
            <a:avLst/>
          </a:prstGeom>
          <a:noFill/>
          <a:ln w="9525">
            <a:noFill/>
            <a:miter lim="800000"/>
            <a:headEnd/>
            <a:tailEnd/>
          </a:ln>
          <a:effectLst/>
        </p:spPr>
        <p:txBody>
          <a:bodyPr lIns="82058" tIns="41029" rIns="82058" bIns="41029">
            <a:spAutoFit/>
          </a:bodyPr>
          <a:lstStyle/>
          <a:p>
            <a:pPr defTabSz="820738" eaLnBrk="0" hangingPunct="0">
              <a:spcBef>
                <a:spcPct val="50000"/>
              </a:spcBef>
            </a:pPr>
            <a:r>
              <a:rPr lang="en-US" sz="1000" b="1"/>
              <a:t>DE</a:t>
            </a:r>
          </a:p>
        </p:txBody>
      </p:sp>
      <p:sp>
        <p:nvSpPr>
          <p:cNvPr id="176" name="Text Box 111"/>
          <p:cNvSpPr txBox="1">
            <a:spLocks noChangeArrowheads="1"/>
          </p:cNvSpPr>
          <p:nvPr/>
        </p:nvSpPr>
        <p:spPr bwMode="gray">
          <a:xfrm>
            <a:off x="7795155" y="2396065"/>
            <a:ext cx="350837" cy="234950"/>
          </a:xfrm>
          <a:prstGeom prst="rect">
            <a:avLst/>
          </a:prstGeom>
          <a:noFill/>
          <a:ln w="9525">
            <a:noFill/>
            <a:miter lim="800000"/>
            <a:headEnd/>
            <a:tailEnd/>
          </a:ln>
          <a:effectLst/>
        </p:spPr>
        <p:txBody>
          <a:bodyPr lIns="82058" tIns="41029" rIns="82058" bIns="41029">
            <a:spAutoFit/>
          </a:bodyPr>
          <a:lstStyle/>
          <a:p>
            <a:pPr defTabSz="820738" eaLnBrk="0" hangingPunct="0">
              <a:spcBef>
                <a:spcPct val="50000"/>
              </a:spcBef>
            </a:pPr>
            <a:r>
              <a:rPr lang="en-US" sz="1000" b="1" dirty="0"/>
              <a:t>NJ</a:t>
            </a:r>
          </a:p>
        </p:txBody>
      </p:sp>
      <p:sp>
        <p:nvSpPr>
          <p:cNvPr id="177" name="Text Box 112"/>
          <p:cNvSpPr txBox="1">
            <a:spLocks noChangeArrowheads="1"/>
          </p:cNvSpPr>
          <p:nvPr/>
        </p:nvSpPr>
        <p:spPr bwMode="gray">
          <a:xfrm>
            <a:off x="8153400" y="2209800"/>
            <a:ext cx="363538" cy="234950"/>
          </a:xfrm>
          <a:prstGeom prst="rect">
            <a:avLst/>
          </a:prstGeom>
          <a:noFill/>
          <a:ln w="9525">
            <a:noFill/>
            <a:miter lim="800000"/>
            <a:headEnd/>
            <a:tailEnd/>
          </a:ln>
          <a:effectLst/>
        </p:spPr>
        <p:txBody>
          <a:bodyPr lIns="82058" tIns="41029" rIns="82058" bIns="41029">
            <a:spAutoFit/>
          </a:bodyPr>
          <a:lstStyle/>
          <a:p>
            <a:pPr defTabSz="820738" eaLnBrk="0" hangingPunct="0">
              <a:spcBef>
                <a:spcPct val="50000"/>
              </a:spcBef>
            </a:pPr>
            <a:r>
              <a:rPr lang="en-US" sz="1000" b="1" dirty="0"/>
              <a:t>CT</a:t>
            </a:r>
          </a:p>
        </p:txBody>
      </p:sp>
      <p:sp>
        <p:nvSpPr>
          <p:cNvPr id="178" name="Text Box 113"/>
          <p:cNvSpPr txBox="1">
            <a:spLocks noChangeArrowheads="1"/>
          </p:cNvSpPr>
          <p:nvPr/>
        </p:nvSpPr>
        <p:spPr bwMode="gray">
          <a:xfrm>
            <a:off x="8229600" y="2057400"/>
            <a:ext cx="396875" cy="234950"/>
          </a:xfrm>
          <a:prstGeom prst="rect">
            <a:avLst/>
          </a:prstGeom>
          <a:noFill/>
          <a:ln w="9525">
            <a:noFill/>
            <a:miter lim="800000"/>
            <a:headEnd/>
            <a:tailEnd/>
          </a:ln>
          <a:effectLst/>
        </p:spPr>
        <p:txBody>
          <a:bodyPr lIns="82058" tIns="41029" rIns="82058" bIns="41029">
            <a:spAutoFit/>
          </a:bodyPr>
          <a:lstStyle/>
          <a:p>
            <a:pPr defTabSz="820738" eaLnBrk="0" hangingPunct="0">
              <a:spcBef>
                <a:spcPct val="50000"/>
              </a:spcBef>
            </a:pPr>
            <a:r>
              <a:rPr lang="en-US" sz="1000" b="1" dirty="0"/>
              <a:t>RI</a:t>
            </a:r>
          </a:p>
        </p:txBody>
      </p:sp>
      <p:sp>
        <p:nvSpPr>
          <p:cNvPr id="179" name="Line 118"/>
          <p:cNvSpPr>
            <a:spLocks noChangeShapeType="1"/>
          </p:cNvSpPr>
          <p:nvPr/>
        </p:nvSpPr>
        <p:spPr bwMode="auto">
          <a:xfrm flipH="1" flipV="1">
            <a:off x="7663394" y="1524000"/>
            <a:ext cx="152400" cy="228600"/>
          </a:xfrm>
          <a:prstGeom prst="line">
            <a:avLst/>
          </a:prstGeom>
          <a:noFill/>
          <a:ln w="9525">
            <a:solidFill>
              <a:schemeClr val="tx1"/>
            </a:solidFill>
            <a:round/>
            <a:headEnd/>
            <a:tailEnd/>
          </a:ln>
          <a:effectLst/>
        </p:spPr>
        <p:txBody>
          <a:bodyPr/>
          <a:lstStyle/>
          <a:p>
            <a:endParaRPr lang="en-US"/>
          </a:p>
        </p:txBody>
      </p:sp>
      <p:sp>
        <p:nvSpPr>
          <p:cNvPr id="180" name="Line 119"/>
          <p:cNvSpPr>
            <a:spLocks noChangeShapeType="1"/>
          </p:cNvSpPr>
          <p:nvPr/>
        </p:nvSpPr>
        <p:spPr bwMode="auto">
          <a:xfrm flipH="1" flipV="1">
            <a:off x="7832725" y="1447800"/>
            <a:ext cx="76200" cy="152400"/>
          </a:xfrm>
          <a:prstGeom prst="line">
            <a:avLst/>
          </a:prstGeom>
          <a:solidFill>
            <a:srgbClr val="7030A0"/>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181" name="Line 120"/>
          <p:cNvSpPr>
            <a:spLocks noChangeShapeType="1"/>
          </p:cNvSpPr>
          <p:nvPr/>
        </p:nvSpPr>
        <p:spPr bwMode="auto">
          <a:xfrm>
            <a:off x="8153400" y="1981200"/>
            <a:ext cx="381000" cy="76200"/>
          </a:xfrm>
          <a:prstGeom prst="line">
            <a:avLst/>
          </a:prstGeom>
          <a:noFill/>
          <a:ln w="9525">
            <a:solidFill>
              <a:schemeClr val="tx1"/>
            </a:solidFill>
            <a:round/>
            <a:headEnd/>
            <a:tailEnd/>
          </a:ln>
          <a:effectLst/>
        </p:spPr>
        <p:txBody>
          <a:bodyPr/>
          <a:lstStyle/>
          <a:p>
            <a:endParaRPr lang="en-US"/>
          </a:p>
        </p:txBody>
      </p:sp>
      <p:sp>
        <p:nvSpPr>
          <p:cNvPr id="182" name="Line 121"/>
          <p:cNvSpPr>
            <a:spLocks noChangeShapeType="1"/>
          </p:cNvSpPr>
          <p:nvPr/>
        </p:nvSpPr>
        <p:spPr bwMode="auto">
          <a:xfrm>
            <a:off x="8077200" y="2057400"/>
            <a:ext cx="228600" cy="76200"/>
          </a:xfrm>
          <a:prstGeom prst="line">
            <a:avLst/>
          </a:prstGeom>
          <a:solidFill>
            <a:schemeClr val="accent6">
              <a:lumMod val="40000"/>
              <a:lumOff val="6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183" name="Line 123"/>
          <p:cNvSpPr>
            <a:spLocks noChangeShapeType="1"/>
          </p:cNvSpPr>
          <p:nvPr/>
        </p:nvSpPr>
        <p:spPr bwMode="auto">
          <a:xfrm>
            <a:off x="7451725" y="2743200"/>
            <a:ext cx="381000" cy="304800"/>
          </a:xfrm>
          <a:prstGeom prst="line">
            <a:avLst/>
          </a:prstGeom>
          <a:noFill/>
          <a:ln w="9525">
            <a:solidFill>
              <a:schemeClr val="tx1"/>
            </a:solidFill>
            <a:round/>
            <a:headEnd/>
            <a:tailEnd/>
          </a:ln>
          <a:effectLst/>
        </p:spPr>
        <p:txBody>
          <a:bodyPr/>
          <a:lstStyle/>
          <a:p>
            <a:endParaRPr lang="en-US"/>
          </a:p>
        </p:txBody>
      </p:sp>
      <p:sp>
        <p:nvSpPr>
          <p:cNvPr id="184" name="Line 124"/>
          <p:cNvSpPr>
            <a:spLocks noChangeShapeType="1"/>
          </p:cNvSpPr>
          <p:nvPr/>
        </p:nvSpPr>
        <p:spPr bwMode="auto">
          <a:xfrm>
            <a:off x="7527925" y="2743200"/>
            <a:ext cx="381000" cy="152400"/>
          </a:xfrm>
          <a:prstGeom prst="line">
            <a:avLst/>
          </a:prstGeom>
          <a:solidFill>
            <a:srgbClr val="000080"/>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185" name="Line 125"/>
          <p:cNvSpPr>
            <a:spLocks noChangeShapeType="1"/>
          </p:cNvSpPr>
          <p:nvPr/>
        </p:nvSpPr>
        <p:spPr bwMode="auto">
          <a:xfrm>
            <a:off x="7680325" y="2667000"/>
            <a:ext cx="381000" cy="76200"/>
          </a:xfrm>
          <a:prstGeom prst="line">
            <a:avLst/>
          </a:prstGeom>
          <a:noFill/>
          <a:ln w="9525">
            <a:solidFill>
              <a:schemeClr val="tx1"/>
            </a:solidFill>
            <a:round/>
            <a:headEnd/>
            <a:tailEnd/>
          </a:ln>
          <a:effectLst/>
        </p:spPr>
        <p:txBody>
          <a:bodyPr/>
          <a:lstStyle/>
          <a:p>
            <a:endParaRPr lang="en-US"/>
          </a:p>
        </p:txBody>
      </p:sp>
      <p:sp>
        <p:nvSpPr>
          <p:cNvPr id="186" name="Oval 185"/>
          <p:cNvSpPr/>
          <p:nvPr/>
        </p:nvSpPr>
        <p:spPr>
          <a:xfrm>
            <a:off x="7375525" y="2697481"/>
            <a:ext cx="76200" cy="45719"/>
          </a:xfrm>
          <a:prstGeom prst="ellipse">
            <a:avLst/>
          </a:prstGeom>
          <a:solidFill>
            <a:schemeClr val="bg1"/>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188" name="Rectangle 66"/>
          <p:cNvSpPr>
            <a:spLocks noChangeArrowheads="1"/>
          </p:cNvSpPr>
          <p:nvPr/>
        </p:nvSpPr>
        <p:spPr bwMode="auto">
          <a:xfrm>
            <a:off x="381000" y="4800600"/>
            <a:ext cx="457200" cy="228600"/>
          </a:xfrm>
          <a:prstGeom prst="rect">
            <a:avLst/>
          </a:prstGeom>
          <a:solidFill>
            <a:schemeClr val="bg1"/>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191" name="TextBox 190"/>
          <p:cNvSpPr txBox="1"/>
          <p:nvPr/>
        </p:nvSpPr>
        <p:spPr>
          <a:xfrm>
            <a:off x="914400" y="4800600"/>
            <a:ext cx="1755775" cy="276999"/>
          </a:xfrm>
          <a:prstGeom prst="rect">
            <a:avLst/>
          </a:prstGeom>
          <a:noFill/>
        </p:spPr>
        <p:txBody>
          <a:bodyPr wrap="square" rtlCol="0">
            <a:spAutoFit/>
          </a:bodyPr>
          <a:lstStyle/>
          <a:p>
            <a:r>
              <a:rPr lang="en-US" sz="1200" b="1" dirty="0" smtClean="0"/>
              <a:t>3%</a:t>
            </a:r>
            <a:r>
              <a:rPr lang="en-US" sz="1200" dirty="0" smtClean="0"/>
              <a:t>–</a:t>
            </a:r>
            <a:r>
              <a:rPr lang="en-US" sz="1200" b="1" dirty="0" smtClean="0"/>
              <a:t>&lt;10% uninsured</a:t>
            </a:r>
            <a:endParaRPr lang="en-US" sz="1200" b="1" dirty="0"/>
          </a:p>
        </p:txBody>
      </p:sp>
      <p:sp>
        <p:nvSpPr>
          <p:cNvPr id="192" name="TextBox 191"/>
          <p:cNvSpPr txBox="1"/>
          <p:nvPr/>
        </p:nvSpPr>
        <p:spPr>
          <a:xfrm>
            <a:off x="914400" y="5181600"/>
            <a:ext cx="2058194" cy="276999"/>
          </a:xfrm>
          <a:prstGeom prst="rect">
            <a:avLst/>
          </a:prstGeom>
          <a:noFill/>
        </p:spPr>
        <p:txBody>
          <a:bodyPr wrap="square" rtlCol="0">
            <a:spAutoFit/>
          </a:bodyPr>
          <a:lstStyle/>
          <a:p>
            <a:r>
              <a:rPr lang="en-US" sz="1200" b="1" dirty="0" smtClean="0"/>
              <a:t>10%</a:t>
            </a:r>
            <a:r>
              <a:rPr lang="en-US" sz="1200" dirty="0"/>
              <a:t>–</a:t>
            </a:r>
            <a:r>
              <a:rPr lang="en-US" sz="1200" b="1" u="sng" dirty="0" smtClean="0"/>
              <a:t>&lt;</a:t>
            </a:r>
            <a:r>
              <a:rPr lang="en-US" sz="1200" b="1" dirty="0" smtClean="0"/>
              <a:t>15.6% uninsured</a:t>
            </a:r>
            <a:endParaRPr lang="en-US" sz="1200" b="1" dirty="0"/>
          </a:p>
        </p:txBody>
      </p:sp>
      <p:sp>
        <p:nvSpPr>
          <p:cNvPr id="193" name="TextBox 192"/>
          <p:cNvSpPr txBox="1"/>
          <p:nvPr/>
        </p:nvSpPr>
        <p:spPr>
          <a:xfrm>
            <a:off x="914399" y="5562600"/>
            <a:ext cx="2003425" cy="276999"/>
          </a:xfrm>
          <a:prstGeom prst="rect">
            <a:avLst/>
          </a:prstGeom>
          <a:noFill/>
        </p:spPr>
        <p:txBody>
          <a:bodyPr wrap="square" rtlCol="0">
            <a:spAutoFit/>
          </a:bodyPr>
          <a:lstStyle/>
          <a:p>
            <a:r>
              <a:rPr lang="en-US" sz="1200" b="1" dirty="0" smtClean="0"/>
              <a:t>15.7%</a:t>
            </a:r>
            <a:r>
              <a:rPr lang="en-US" sz="1200" dirty="0" smtClean="0"/>
              <a:t>–</a:t>
            </a:r>
            <a:r>
              <a:rPr lang="en-US" sz="1200" b="1" dirty="0" smtClean="0"/>
              <a:t>&lt;20% uninsured</a:t>
            </a:r>
            <a:endParaRPr lang="en-US" sz="1200" b="1" dirty="0"/>
          </a:p>
        </p:txBody>
      </p:sp>
      <p:sp>
        <p:nvSpPr>
          <p:cNvPr id="194" name="TextBox 193"/>
          <p:cNvSpPr txBox="1"/>
          <p:nvPr/>
        </p:nvSpPr>
        <p:spPr>
          <a:xfrm>
            <a:off x="914400" y="5943600"/>
            <a:ext cx="1812925" cy="276999"/>
          </a:xfrm>
          <a:prstGeom prst="rect">
            <a:avLst/>
          </a:prstGeom>
          <a:noFill/>
        </p:spPr>
        <p:txBody>
          <a:bodyPr wrap="square" rtlCol="0">
            <a:spAutoFit/>
          </a:bodyPr>
          <a:lstStyle/>
          <a:p>
            <a:r>
              <a:rPr lang="en-US" sz="1200" b="1" dirty="0" smtClean="0"/>
              <a:t>20%</a:t>
            </a:r>
            <a:r>
              <a:rPr lang="en-US" sz="1200" dirty="0" smtClean="0"/>
              <a:t>–&lt;</a:t>
            </a:r>
            <a:r>
              <a:rPr lang="en-US" sz="1200" b="1" dirty="0" smtClean="0"/>
              <a:t>25% uninsured</a:t>
            </a:r>
            <a:endParaRPr lang="en-US" sz="1200" b="1" dirty="0"/>
          </a:p>
        </p:txBody>
      </p:sp>
      <p:sp>
        <p:nvSpPr>
          <p:cNvPr id="195" name="Freeform 34"/>
          <p:cNvSpPr>
            <a:spLocks/>
          </p:cNvSpPr>
          <p:nvPr/>
        </p:nvSpPr>
        <p:spPr bwMode="auto">
          <a:xfrm>
            <a:off x="5848350" y="3276600"/>
            <a:ext cx="1162050" cy="409575"/>
          </a:xfrm>
          <a:custGeom>
            <a:avLst/>
            <a:gdLst>
              <a:gd name="T0" fmla="*/ 2147483647 w 469"/>
              <a:gd name="T1" fmla="*/ 2147483647 h 171"/>
              <a:gd name="T2" fmla="*/ 2147483647 w 469"/>
              <a:gd name="T3" fmla="*/ 2147483647 h 171"/>
              <a:gd name="T4" fmla="*/ 2147483647 w 469"/>
              <a:gd name="T5" fmla="*/ 2147483647 h 171"/>
              <a:gd name="T6" fmla="*/ 2147483647 w 469"/>
              <a:gd name="T7" fmla="*/ 2147483647 h 171"/>
              <a:gd name="T8" fmla="*/ 0 w 469"/>
              <a:gd name="T9" fmla="*/ 2147483647 h 171"/>
              <a:gd name="T10" fmla="*/ 2147483647 w 469"/>
              <a:gd name="T11" fmla="*/ 2147483647 h 171"/>
              <a:gd name="T12" fmla="*/ 2147483647 w 469"/>
              <a:gd name="T13" fmla="*/ 2147483647 h 171"/>
              <a:gd name="T14" fmla="*/ 2147483647 w 469"/>
              <a:gd name="T15" fmla="*/ 2147483647 h 171"/>
              <a:gd name="T16" fmla="*/ 2147483647 w 469"/>
              <a:gd name="T17" fmla="*/ 2147483647 h 171"/>
              <a:gd name="T18" fmla="*/ 2147483647 w 469"/>
              <a:gd name="T19" fmla="*/ 2147483647 h 171"/>
              <a:gd name="T20" fmla="*/ 2147483647 w 469"/>
              <a:gd name="T21" fmla="*/ 2147483647 h 171"/>
              <a:gd name="T22" fmla="*/ 2147483647 w 469"/>
              <a:gd name="T23" fmla="*/ 0 h 171"/>
              <a:gd name="T24" fmla="*/ 2147483647 w 469"/>
              <a:gd name="T25" fmla="*/ 2147483647 h 171"/>
              <a:gd name="T26" fmla="*/ 2147483647 w 469"/>
              <a:gd name="T27" fmla="*/ 2147483647 h 171"/>
              <a:gd name="T28" fmla="*/ 2147483647 w 469"/>
              <a:gd name="T29" fmla="*/ 2147483647 h 171"/>
              <a:gd name="T30" fmla="*/ 2147483647 w 469"/>
              <a:gd name="T31" fmla="*/ 2147483647 h 17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69"/>
              <a:gd name="T49" fmla="*/ 0 h 171"/>
              <a:gd name="T50" fmla="*/ 469 w 469"/>
              <a:gd name="T51" fmla="*/ 171 h 17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69" h="171">
                <a:moveTo>
                  <a:pt x="28" y="78"/>
                </a:moveTo>
                <a:lnTo>
                  <a:pt x="28" y="81"/>
                </a:lnTo>
                <a:lnTo>
                  <a:pt x="20" y="97"/>
                </a:lnTo>
                <a:lnTo>
                  <a:pt x="29" y="119"/>
                </a:lnTo>
                <a:lnTo>
                  <a:pt x="0" y="138"/>
                </a:lnTo>
                <a:lnTo>
                  <a:pt x="6" y="171"/>
                </a:lnTo>
                <a:lnTo>
                  <a:pt x="129" y="161"/>
                </a:lnTo>
                <a:lnTo>
                  <a:pt x="275" y="144"/>
                </a:lnTo>
                <a:lnTo>
                  <a:pt x="348" y="131"/>
                </a:lnTo>
                <a:lnTo>
                  <a:pt x="363" y="87"/>
                </a:lnTo>
                <a:lnTo>
                  <a:pt x="389" y="85"/>
                </a:lnTo>
                <a:lnTo>
                  <a:pt x="469" y="0"/>
                </a:lnTo>
                <a:lnTo>
                  <a:pt x="365" y="21"/>
                </a:lnTo>
                <a:lnTo>
                  <a:pt x="123" y="56"/>
                </a:lnTo>
                <a:lnTo>
                  <a:pt x="125" y="66"/>
                </a:lnTo>
                <a:lnTo>
                  <a:pt x="28" y="78"/>
                </a:lnTo>
                <a:close/>
              </a:path>
            </a:pathLst>
          </a:custGeom>
          <a:solidFill>
            <a:schemeClr val="accent6">
              <a:lumMod val="20000"/>
              <a:lumOff val="80000"/>
            </a:schemeClr>
          </a:solidFill>
          <a:ln w="9525">
            <a:solidFill>
              <a:schemeClr val="tx1"/>
            </a:solidFill>
            <a:miter lim="800000"/>
            <a:headEnd/>
            <a:tailEnd/>
          </a:ln>
        </p:spPr>
        <p:txBody>
          <a:bodyPr wrap="none" anchor="ctr"/>
          <a:lstStyle/>
          <a:p>
            <a:endParaRPr lang="en-US">
              <a:latin typeface="Verdana" pitchFamily="34" charset="0"/>
              <a:cs typeface="Arial" charset="0"/>
            </a:endParaRPr>
          </a:p>
        </p:txBody>
      </p:sp>
      <p:sp>
        <p:nvSpPr>
          <p:cNvPr id="219214" name="Text Box 78"/>
          <p:cNvSpPr txBox="1">
            <a:spLocks noChangeArrowheads="1"/>
          </p:cNvSpPr>
          <p:nvPr/>
        </p:nvSpPr>
        <p:spPr bwMode="gray">
          <a:xfrm>
            <a:off x="6096000" y="3422650"/>
            <a:ext cx="381001" cy="234950"/>
          </a:xfrm>
          <a:prstGeom prst="rect">
            <a:avLst/>
          </a:prstGeom>
          <a:noFill/>
          <a:ln w="9525">
            <a:noFill/>
            <a:miter lim="800000"/>
            <a:headEnd/>
            <a:tailEnd/>
          </a:ln>
          <a:effectLst/>
        </p:spPr>
        <p:txBody>
          <a:bodyPr wrap="square" lIns="82058" tIns="41029" rIns="82058" bIns="41029">
            <a:spAutoFit/>
          </a:bodyPr>
          <a:lstStyle/>
          <a:p>
            <a:pPr algn="ctr" defTabSz="820738" eaLnBrk="0" hangingPunct="0">
              <a:spcBef>
                <a:spcPct val="50000"/>
              </a:spcBef>
            </a:pPr>
            <a:r>
              <a:rPr lang="en-US" sz="1000" b="1" dirty="0"/>
              <a:t>TN</a:t>
            </a:r>
          </a:p>
        </p:txBody>
      </p:sp>
      <p:sp>
        <p:nvSpPr>
          <p:cNvPr id="134" name="Text Box 4"/>
          <p:cNvSpPr txBox="1">
            <a:spLocks noChangeArrowheads="1"/>
          </p:cNvSpPr>
          <p:nvPr/>
        </p:nvSpPr>
        <p:spPr bwMode="auto">
          <a:xfrm>
            <a:off x="43200" y="6361775"/>
            <a:ext cx="8334375" cy="461665"/>
          </a:xfrm>
          <a:prstGeom prst="rect">
            <a:avLst/>
          </a:prstGeom>
          <a:noFill/>
          <a:ln w="9525">
            <a:noFill/>
            <a:miter lim="800000"/>
            <a:headEnd/>
            <a:tailEnd/>
          </a:ln>
        </p:spPr>
        <p:txBody>
          <a:bodyPr>
            <a:spAutoFit/>
          </a:bodyPr>
          <a:lstStyle/>
          <a:p>
            <a:r>
              <a:rPr lang="en-US" sz="1200" dirty="0" smtClean="0"/>
              <a:t>Source</a:t>
            </a:r>
            <a:r>
              <a:rPr lang="en-US" sz="1200" dirty="0"/>
              <a:t>: </a:t>
            </a:r>
            <a:r>
              <a:rPr lang="en-US" sz="1200" i="1" dirty="0" smtClean="0"/>
              <a:t>Income, Poverty, and Health Insurance Coverage in the United States: 2012</a:t>
            </a:r>
            <a:r>
              <a:rPr lang="en-US" sz="1200" dirty="0" smtClean="0"/>
              <a:t>. United States Census Bureau, Sept. 2013. Percentages are two-year averages, 2011–12.</a:t>
            </a:r>
            <a:endParaRPr lang="en-US" sz="1200" dirty="0"/>
          </a:p>
        </p:txBody>
      </p:sp>
      <p:sp>
        <p:nvSpPr>
          <p:cNvPr id="5" name="TextBox 4"/>
          <p:cNvSpPr txBox="1"/>
          <p:nvPr/>
        </p:nvSpPr>
        <p:spPr>
          <a:xfrm>
            <a:off x="3124212" y="5359401"/>
            <a:ext cx="2028019" cy="276999"/>
          </a:xfrm>
          <a:prstGeom prst="rect">
            <a:avLst/>
          </a:prstGeom>
          <a:noFill/>
        </p:spPr>
        <p:txBody>
          <a:bodyPr wrap="none" rtlCol="0">
            <a:spAutoFit/>
          </a:bodyPr>
          <a:lstStyle/>
          <a:p>
            <a:r>
              <a:rPr lang="en-US" sz="1200" b="1" dirty="0" smtClean="0"/>
              <a:t>National average = 15.6%</a:t>
            </a:r>
            <a:endParaRPr lang="en-US" sz="1200" b="1" dirty="0"/>
          </a:p>
        </p:txBody>
      </p:sp>
      <p:cxnSp>
        <p:nvCxnSpPr>
          <p:cNvPr id="7" name="Straight Connector 6"/>
          <p:cNvCxnSpPr>
            <a:endCxn id="5" idx="1"/>
          </p:cNvCxnSpPr>
          <p:nvPr/>
        </p:nvCxnSpPr>
        <p:spPr>
          <a:xfrm>
            <a:off x="203205" y="5477933"/>
            <a:ext cx="2921007" cy="19968"/>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6_Default Design">
  <a:themeElements>
    <a:clrScheme name="6_Default Design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33FF"/>
      </a:folHlink>
    </a:clrScheme>
    <a:fontScheme name="6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6_Default Design 13">
        <a:dk1>
          <a:srgbClr val="000000"/>
        </a:dk1>
        <a:lt1>
          <a:srgbClr val="0000FF"/>
        </a:lt1>
        <a:dk2>
          <a:srgbClr val="000000"/>
        </a:dk2>
        <a:lt2>
          <a:srgbClr val="808080"/>
        </a:lt2>
        <a:accent1>
          <a:srgbClr val="BBE0E3"/>
        </a:accent1>
        <a:accent2>
          <a:srgbClr val="333399"/>
        </a:accent2>
        <a:accent3>
          <a:srgbClr val="AAAA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14">
        <a:dk1>
          <a:srgbClr val="808080"/>
        </a:dk1>
        <a:lt1>
          <a:srgbClr val="FFFFFF"/>
        </a:lt1>
        <a:dk2>
          <a:srgbClr val="0000FF"/>
        </a:dk2>
        <a:lt2>
          <a:srgbClr val="FFFF00"/>
        </a:lt2>
        <a:accent1>
          <a:srgbClr val="BBE0E3"/>
        </a:accent1>
        <a:accent2>
          <a:srgbClr val="333399"/>
        </a:accent2>
        <a:accent3>
          <a:srgbClr val="AAAAFF"/>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6_Default Design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33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2921</TotalTime>
  <Words>716</Words>
  <Application>Microsoft Office PowerPoint</Application>
  <PresentationFormat>On-screen Show (4:3)</PresentationFormat>
  <Paragraphs>88</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6_Default Design</vt:lpstr>
      <vt:lpstr>Exhibit 1. Forty Eight Million People Uninsured in 2012 </vt:lpstr>
      <vt:lpstr>Exhibit 2. Uninsured Rates Unchanged Across Age Groups, 2011–2012</vt:lpstr>
      <vt:lpstr>Exhibit 3. The Decline in Percent of People with  Employment-Based Insurance Has Slowed</vt:lpstr>
      <vt:lpstr>Exhibit 4. Public Insurance Is an Important Source of Coverage Across the Age Spectrum</vt:lpstr>
      <vt:lpstr>PowerPoint Presentation</vt:lpstr>
    </vt:vector>
  </TitlesOfParts>
  <Company>Your Company Name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Your User Name</dc:creator>
  <cp:lastModifiedBy>Tracy Garber</cp:lastModifiedBy>
  <cp:revision>362</cp:revision>
  <dcterms:created xsi:type="dcterms:W3CDTF">2011-03-03T21:36:47Z</dcterms:created>
  <dcterms:modified xsi:type="dcterms:W3CDTF">2013-09-19T13:40:55Z</dcterms:modified>
</cp:coreProperties>
</file>