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719" autoAdjust="0"/>
  </p:normalViewPr>
  <p:slideViewPr>
    <p:cSldViewPr>
      <p:cViewPr varScale="1">
        <p:scale>
          <a:sx n="110" d="100"/>
          <a:sy n="110" d="100"/>
        </p:scale>
        <p:origin x="-16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9880738591887E-2"/>
          <c:y val="4.5162373771075202E-2"/>
          <c:w val="0.70987832113091132"/>
          <c:h val="0.825992083650833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Rx spending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strCache>
            </c:strRef>
          </c:cat>
          <c:val>
            <c:numRef>
              <c:f>Sheet1!$B$2:$V$2</c:f>
              <c:numCache>
                <c:formatCode>0.0%</c:formatCode>
                <c:ptCount val="21"/>
                <c:pt idx="0">
                  <c:v>5.9507648175896787E-2</c:v>
                </c:pt>
                <c:pt idx="1">
                  <c:v>4.9250112634290133E-2</c:v>
                </c:pt>
                <c:pt idx="2">
                  <c:v>7.1839397161146554E-2</c:v>
                </c:pt>
                <c:pt idx="3">
                  <c:v>0.10112977199393502</c:v>
                </c:pt>
                <c:pt idx="4">
                  <c:v>0.12406626177477305</c:v>
                </c:pt>
                <c:pt idx="5">
                  <c:v>0.12814952593787657</c:v>
                </c:pt>
                <c:pt idx="6">
                  <c:v>0.14177945304638176</c:v>
                </c:pt>
                <c:pt idx="7">
                  <c:v>0.14822979583635823</c:v>
                </c:pt>
                <c:pt idx="8">
                  <c:v>0.15097536751532389</c:v>
                </c:pt>
                <c:pt idx="9">
                  <c:v>0.13657585321222987</c:v>
                </c:pt>
                <c:pt idx="10">
                  <c:v>0.12291452559448206</c:v>
                </c:pt>
                <c:pt idx="11">
                  <c:v>0.10475912927042523</c:v>
                </c:pt>
                <c:pt idx="12">
                  <c:v>8.1295981567231015E-2</c:v>
                </c:pt>
                <c:pt idx="13">
                  <c:v>7.4207973388402529E-2</c:v>
                </c:pt>
                <c:pt idx="14">
                  <c:v>6.131398914951669E-2</c:v>
                </c:pt>
                <c:pt idx="15">
                  <c:v>4.7974098420558997E-2</c:v>
                </c:pt>
                <c:pt idx="16">
                  <c:v>3.3140038250073355E-2</c:v>
                </c:pt>
                <c:pt idx="17">
                  <c:v>1.8383352804224984E-2</c:v>
                </c:pt>
                <c:pt idx="18">
                  <c:v>1.9697588525544523E-2</c:v>
                </c:pt>
                <c:pt idx="19">
                  <c:v>1.6532468341158661E-3</c:v>
                </c:pt>
                <c:pt idx="20">
                  <c:v>3.6321939259548186E-3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Health spending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strCache>
            </c:strRef>
          </c:cat>
          <c:val>
            <c:numRef>
              <c:f>Sheet1!$B$3:$V$3</c:f>
              <c:numCache>
                <c:formatCode>0.0%</c:formatCode>
                <c:ptCount val="21"/>
                <c:pt idx="0">
                  <c:v>7.1104655470384984E-2</c:v>
                </c:pt>
                <c:pt idx="1">
                  <c:v>5.8958618581718435E-2</c:v>
                </c:pt>
                <c:pt idx="2">
                  <c:v>5.0004812479000682E-2</c:v>
                </c:pt>
                <c:pt idx="3">
                  <c:v>4.4449046822086391E-2</c:v>
                </c:pt>
                <c:pt idx="4">
                  <c:v>4.4768506948996777E-2</c:v>
                </c:pt>
                <c:pt idx="5">
                  <c:v>4.5459837388681278E-2</c:v>
                </c:pt>
                <c:pt idx="6">
                  <c:v>4.7970058899426071E-2</c:v>
                </c:pt>
                <c:pt idx="7">
                  <c:v>5.4076151980277265E-2</c:v>
                </c:pt>
                <c:pt idx="8">
                  <c:v>6.2863672074778013E-2</c:v>
                </c:pt>
                <c:pt idx="9">
                  <c:v>7.3759114404888582E-2</c:v>
                </c:pt>
                <c:pt idx="10">
                  <c:v>7.8269702803108673E-2</c:v>
                </c:pt>
                <c:pt idx="11">
                  <c:v>7.3987477381898037E-2</c:v>
                </c:pt>
                <c:pt idx="12">
                  <c:v>6.5699032544638866E-2</c:v>
                </c:pt>
                <c:pt idx="13">
                  <c:v>5.8437344099251387E-2</c:v>
                </c:pt>
                <c:pt idx="14">
                  <c:v>5.5675048200789723E-2</c:v>
                </c:pt>
                <c:pt idx="15">
                  <c:v>4.7767212902393309E-2</c:v>
                </c:pt>
                <c:pt idx="16">
                  <c:v>3.9249374335227648E-2</c:v>
                </c:pt>
                <c:pt idx="17">
                  <c:v>3.2902795297350407E-2</c:v>
                </c:pt>
                <c:pt idx="18">
                  <c:v>3.1324093773913285E-2</c:v>
                </c:pt>
                <c:pt idx="19">
                  <c:v>3.2473420068019676E-2</c:v>
                </c:pt>
                <c:pt idx="20">
                  <c:v>3.2327436118350983E-2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035648"/>
        <c:axId val="169037184"/>
      </c:lineChart>
      <c:catAx>
        <c:axId val="16903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169037184"/>
        <c:crosses val="autoZero"/>
        <c:auto val="1"/>
        <c:lblAlgn val="ctr"/>
        <c:lblOffset val="100"/>
        <c:tickLblSkip val="1"/>
        <c:noMultiLvlLbl val="0"/>
      </c:catAx>
      <c:valAx>
        <c:axId val="1690371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903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11217018925196"/>
          <c:y val="0.38385922628761432"/>
          <c:w val="0.19996385320255999"/>
          <c:h val="0.1528640526604356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486EE-9211-E941-BCC3-608348CC36B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FB527-C584-B740-84C1-5754D310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0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9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7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9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8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3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0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041A-AE67-4613-80BB-08C0BE16965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4FA12-7DEF-4496-855F-0CF7112A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2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793014"/>
              </p:ext>
            </p:extLst>
          </p:nvPr>
        </p:nvGraphicFramePr>
        <p:xfrm>
          <a:off x="152400" y="1143000"/>
          <a:ext cx="8839200" cy="4957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/>
          <a:p>
            <a:pPr algn="ctr"/>
            <a:r>
              <a:rPr lang="en-US" sz="2400" b="1" dirty="0" smtClean="0"/>
              <a:t>Per Capita Annual Growth in Rx and Total Health Spending, 1992–2012</a:t>
            </a:r>
          </a:p>
          <a:p>
            <a:pPr algn="ctr"/>
            <a:r>
              <a:rPr lang="en-US" i="1" dirty="0" smtClean="0"/>
              <a:t>three-year weighted average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3200" y="6536600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National Health Expenditure Accounts and U.S. Census Bureau.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916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onwealth Fund Standard Web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7300"/>
      </a:accent1>
      <a:accent2>
        <a:srgbClr val="104068"/>
      </a:accent2>
      <a:accent3>
        <a:srgbClr val="E6F5FC"/>
      </a:accent3>
      <a:accent4>
        <a:srgbClr val="AA3607"/>
      </a:accent4>
      <a:accent5>
        <a:srgbClr val="576258"/>
      </a:accent5>
      <a:accent6>
        <a:srgbClr val="33383B"/>
      </a:accent6>
      <a:hlink>
        <a:srgbClr val="104068"/>
      </a:hlink>
      <a:folHlink>
        <a:srgbClr val="FF7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Squires</dc:creator>
  <cp:lastModifiedBy>Paul Frame</cp:lastModifiedBy>
  <cp:revision>24</cp:revision>
  <dcterms:created xsi:type="dcterms:W3CDTF">2014-06-16T19:16:03Z</dcterms:created>
  <dcterms:modified xsi:type="dcterms:W3CDTF">2014-07-24T18:37:25Z</dcterms:modified>
</cp:coreProperties>
</file>