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4"/>
  </p:handoutMasterIdLst>
  <p:sldIdLst>
    <p:sldId id="260" r:id="rId2"/>
    <p:sldId id="261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10/20/2014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458200"/>
            <a:ext cx="198120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228600" y="288916"/>
            <a:ext cx="8915400" cy="954107"/>
          </a:xfrm>
        </p:spPr>
        <p:txBody>
          <a:bodyPr/>
          <a:lstStyle/>
          <a:p>
            <a:r>
              <a:rPr lang="en-US" sz="2800" dirty="0" smtClean="0">
                <a:latin typeface="Georgia" charset="0"/>
                <a:ea typeface="ＭＳ Ｐゴシック" charset="0"/>
              </a:rPr>
              <a:t>Exhibit 1. 2015 </a:t>
            </a:r>
            <a:r>
              <a:rPr lang="en-US" sz="2800" dirty="0" smtClean="0">
                <a:latin typeface="Georgia" charset="0"/>
                <a:ea typeface="ＭＳ Ｐゴシック" charset="0"/>
              </a:rPr>
              <a:t>Auto-Enrollment for </a:t>
            </a:r>
            <a:r>
              <a:rPr lang="en-US" sz="2800" dirty="0" smtClean="0">
                <a:latin typeface="Georgia" charset="0"/>
                <a:ea typeface="ＭＳ Ｐゴシック" charset="0"/>
              </a:rPr>
              <a:t>People Who Currently Have Marketplace Plans </a:t>
            </a:r>
            <a:endParaRPr lang="en-US" sz="2800" dirty="0">
              <a:latin typeface="Georgia" charset="0"/>
              <a:ea typeface="ＭＳ Ｐゴシック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1771356"/>
              </p:ext>
            </p:extLst>
          </p:nvPr>
        </p:nvGraphicFramePr>
        <p:xfrm>
          <a:off x="228600" y="1295400"/>
          <a:ext cx="8763000" cy="3601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763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Insurers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Will Auto-Enroll People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 same health</a:t>
                      </a:r>
                      <a:r>
                        <a:rPr lang="en-US" baseline="0" dirty="0" smtClean="0"/>
                        <a:t> plan if it is available; 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plan at the same metal level (e.g., bronze, silver, gold, platinum) in the same product type (HMO, PPO, etc.) if the current plan is not available;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 plan at a</a:t>
                      </a:r>
                      <a:r>
                        <a:rPr lang="en-US" baseline="0" dirty="0" smtClean="0"/>
                        <a:t> metal level above or below the current metal level, in the same product type, if a plan is not available at the current metal level; 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Any plan in the same product</a:t>
                      </a:r>
                      <a:r>
                        <a:rPr lang="en-US" baseline="0" dirty="0" smtClean="0"/>
                        <a:t> type, if one is not available at a metal level above or below;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If the product</a:t>
                      </a:r>
                      <a:r>
                        <a:rPr lang="en-US" baseline="0" dirty="0" smtClean="0"/>
                        <a:t> type is not available, then the insurer may </a:t>
                      </a:r>
                      <a:r>
                        <a:rPr lang="en-US" baseline="0" dirty="0" smtClean="0"/>
                        <a:t>reenroll </a:t>
                      </a:r>
                      <a:r>
                        <a:rPr lang="en-US" baseline="0" dirty="0" smtClean="0"/>
                        <a:t>someone in another product it offers on the marketplace using the same hierarchy as above (same metal level, the metal level above or below, any metal level). 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88916"/>
            <a:ext cx="8534400" cy="954107"/>
          </a:xfrm>
        </p:spPr>
        <p:txBody>
          <a:bodyPr/>
          <a:lstStyle/>
          <a:p>
            <a:r>
              <a:rPr lang="en-US" sz="2800" dirty="0" smtClean="0"/>
              <a:t>Exhibit 2.  Insurer Notices to Current Enrollees About 2015 </a:t>
            </a:r>
            <a:r>
              <a:rPr lang="en-US" sz="2800" dirty="0" smtClean="0"/>
              <a:t>Reenrollment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2279815"/>
              </p:ext>
            </p:extLst>
          </p:nvPr>
        </p:nvGraphicFramePr>
        <p:xfrm>
          <a:off x="228600" y="1305560"/>
          <a:ext cx="8610600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Insurers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Will Send Consumers Notices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that Explain…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Whether</a:t>
                      </a:r>
                      <a:r>
                        <a:rPr lang="en-US" baseline="0" dirty="0" smtClean="0"/>
                        <a:t> their plan is available for renewal or will be discontinued; 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Whether the insurer is auto-enrolling them into a new product and if</a:t>
                      </a:r>
                      <a:r>
                        <a:rPr lang="en-US" baseline="0" dirty="0" smtClean="0"/>
                        <a:t> there are </a:t>
                      </a:r>
                      <a:r>
                        <a:rPr lang="en-US" baseline="0" dirty="0" smtClean="0"/>
                        <a:t>any </a:t>
                      </a:r>
                      <a:r>
                        <a:rPr lang="en-US" dirty="0" smtClean="0"/>
                        <a:t>changes in benefits;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 monthly premium for the renewed or new plan in 2015 and the amount of the tax credit that the enrollee received in 2014;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That the enrollee should visit</a:t>
                      </a:r>
                      <a:r>
                        <a:rPr lang="en-US" baseline="0" dirty="0" smtClean="0"/>
                        <a:t> the marketplaces and</a:t>
                      </a:r>
                      <a:r>
                        <a:rPr lang="en-US" dirty="0" smtClean="0"/>
                        <a:t> update</a:t>
                      </a:r>
                      <a:r>
                        <a:rPr lang="en-US" baseline="0" dirty="0" smtClean="0"/>
                        <a:t> information like income that may </a:t>
                      </a:r>
                      <a:r>
                        <a:rPr lang="en-US" dirty="0" smtClean="0"/>
                        <a:t>effect their eligibility for tax credits, and implications of not reporting changes; 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That if the enrollee is receiving subsidies that lower </a:t>
                      </a:r>
                      <a:r>
                        <a:rPr lang="en-US" dirty="0" smtClean="0"/>
                        <a:t>cost-sharing and the enrollee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is not being </a:t>
                      </a:r>
                      <a:r>
                        <a:rPr lang="en-US" dirty="0" smtClean="0"/>
                        <a:t>reenrolled </a:t>
                      </a:r>
                      <a:r>
                        <a:rPr lang="en-US" dirty="0" smtClean="0"/>
                        <a:t>in a silver plan, </a:t>
                      </a:r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enrollee </a:t>
                      </a:r>
                      <a:r>
                        <a:rPr lang="en-US" dirty="0" smtClean="0"/>
                        <a:t>will </a:t>
                      </a:r>
                      <a:r>
                        <a:rPr lang="en-US" dirty="0" smtClean="0"/>
                        <a:t>not receive those subsidies this year unless </a:t>
                      </a:r>
                      <a:r>
                        <a:rPr lang="en-US" dirty="0" smtClean="0"/>
                        <a:t>s/he </a:t>
                      </a:r>
                      <a:r>
                        <a:rPr lang="en-US" dirty="0" smtClean="0"/>
                        <a:t>goes back to the marketplace and enrolls in a silver plan. 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0447"/>
      </p:ext>
    </p:extLst>
  </p:cSld>
  <p:clrMapOvr>
    <a:masterClrMapping/>
  </p:clrMapOvr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1733</TotalTime>
  <Words>310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CMWF_template_5-2014_white_bg</vt:lpstr>
      <vt:lpstr>Exhibit 1. 2015 Auto-Enrollment for People Who Currently Have Marketplace Plans </vt:lpstr>
      <vt:lpstr>Exhibit 2.  Insurer Notices to Current Enrollees About 2015 Reenrollment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Beutel</dc:creator>
  <cp:lastModifiedBy>Christine F. Haran</cp:lastModifiedBy>
  <cp:revision>5</cp:revision>
  <dcterms:created xsi:type="dcterms:W3CDTF">2014-10-20T13:43:47Z</dcterms:created>
  <dcterms:modified xsi:type="dcterms:W3CDTF">2014-10-21T18:51:25Z</dcterms:modified>
</cp:coreProperties>
</file>