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71" r:id="rId2"/>
    <p:sldId id="265" r:id="rId3"/>
    <p:sldId id="270" r:id="rId4"/>
    <p:sldId id="26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959"/>
    <a:srgbClr val="104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6" autoAdjust="0"/>
    <p:restoredTop sz="86423" autoAdjust="0"/>
  </p:normalViewPr>
  <p:slideViewPr>
    <p:cSldViewPr>
      <p:cViewPr varScale="1">
        <p:scale>
          <a:sx n="150" d="100"/>
          <a:sy n="150" d="100"/>
        </p:scale>
        <p:origin x="-12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99381327334083"/>
          <c:y val="0.0626743906501342"/>
          <c:w val="0.939463699850019"/>
          <c:h val="0.7452850129237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Non-Hispanic 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20.0</c:v>
                </c:pt>
                <c:pt idx="1">
                  <c:v>15.0</c:v>
                </c:pt>
                <c:pt idx="2">
                  <c:v>24.0</c:v>
                </c:pt>
                <c:pt idx="3">
                  <c:v>39.0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Non-Hispanic 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19.0</c:v>
                </c:pt>
                <c:pt idx="1">
                  <c:v>14.0</c:v>
                </c:pt>
                <c:pt idx="2">
                  <c:v>20.0</c:v>
                </c:pt>
                <c:pt idx="3">
                  <c:v>40.0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Non-Hispanic 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16.0</c:v>
                </c:pt>
                <c:pt idx="1">
                  <c:v>10.0</c:v>
                </c:pt>
                <c:pt idx="2">
                  <c:v>18.0</c:v>
                </c:pt>
                <c:pt idx="3">
                  <c:v>34.0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-2121749080"/>
        <c:axId val="-2121745960"/>
      </c:barChart>
      <c:catAx>
        <c:axId val="-2121749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2121745960"/>
        <c:crosses val="autoZero"/>
        <c:auto val="1"/>
        <c:lblAlgn val="ctr"/>
        <c:lblOffset val="100"/>
        <c:noMultiLvlLbl val="0"/>
      </c:catAx>
      <c:valAx>
        <c:axId val="-2121745960"/>
        <c:scaling>
          <c:orientation val="minMax"/>
          <c:max val="50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Cabin" panose="020B0803050202020004" pitchFamily="34" charset="0"/>
              </a:defRPr>
            </a:pPr>
            <a:endParaRPr lang="en-US"/>
          </a:p>
        </c:txPr>
        <c:crossAx val="-2121749080"/>
        <c:crosses val="autoZero"/>
        <c:crossBetween val="between"/>
        <c:majorUnit val="10.0"/>
      </c:valAx>
    </c:plotArea>
    <c:legend>
      <c:legendPos val="t"/>
      <c:legendEntry>
        <c:idx val="0"/>
        <c:txPr>
          <a:bodyPr/>
          <a:lstStyle/>
          <a:p>
            <a:pPr>
              <a:defRPr sz="1600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77052985564304"/>
          <c:y val="0.0427405603229353"/>
          <c:w val="0.544825060929884"/>
          <c:h val="0.0898391941249774"/>
        </c:manualLayout>
      </c:layout>
      <c:overlay val="0"/>
      <c:txPr>
        <a:bodyPr/>
        <a:lstStyle/>
        <a:p>
          <a:pPr>
            <a:defRPr sz="1600">
              <a:latin typeface="Cabin" panose="020B08030502020200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3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08792650918635"/>
          <c:y val="0.0366537074605448"/>
          <c:w val="0.923178705922629"/>
          <c:h val="0.8353421240164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expanded Medicaid 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Total </c:v>
                </c:pt>
                <c:pt idx="1">
                  <c:v>Non-Hispanic White</c:v>
                </c:pt>
                <c:pt idx="2">
                  <c:v>Black </c:v>
                </c:pt>
                <c:pt idx="3">
                  <c:v>Latino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12.0</c:v>
                </c:pt>
                <c:pt idx="1">
                  <c:v>8.0</c:v>
                </c:pt>
                <c:pt idx="2">
                  <c:v>11.0</c:v>
                </c:pt>
                <c:pt idx="3">
                  <c:v>26.0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 did not expand Medicaid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Total </c:v>
                </c:pt>
                <c:pt idx="1">
                  <c:v>Non-Hispanic White</c:v>
                </c:pt>
                <c:pt idx="2">
                  <c:v>Black </c:v>
                </c:pt>
                <c:pt idx="3">
                  <c:v>Latino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20.0</c:v>
                </c:pt>
                <c:pt idx="1">
                  <c:v>13.0</c:v>
                </c:pt>
                <c:pt idx="2">
                  <c:v>23.0</c:v>
                </c:pt>
                <c:pt idx="3">
                  <c:v>46.0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4493672"/>
        <c:axId val="2134439256"/>
      </c:barChart>
      <c:catAx>
        <c:axId val="2134493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bin" panose="020B0803050202020004" pitchFamily="34" charset="0"/>
              </a:defRPr>
            </a:pPr>
            <a:endParaRPr lang="en-US"/>
          </a:p>
        </c:txPr>
        <c:crossAx val="2134439256"/>
        <c:crosses val="autoZero"/>
        <c:auto val="1"/>
        <c:lblAlgn val="ctr"/>
        <c:lblOffset val="100"/>
        <c:noMultiLvlLbl val="0"/>
      </c:catAx>
      <c:valAx>
        <c:axId val="2134439256"/>
        <c:scaling>
          <c:orientation val="minMax"/>
          <c:max val="75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bin" panose="020B0803050202020004" pitchFamily="34" charset="0"/>
              </a:defRPr>
            </a:pPr>
            <a:endParaRPr lang="en-US"/>
          </a:p>
        </c:txPr>
        <c:crossAx val="2134493672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0987121212121212"/>
          <c:y val="0.0752298488081787"/>
          <c:w val="0.860941914869337"/>
          <c:h val="0.0731365698203226"/>
        </c:manualLayout>
      </c:layout>
      <c:overlay val="0"/>
      <c:txPr>
        <a:bodyPr/>
        <a:lstStyle/>
        <a:p>
          <a:pPr>
            <a:defRPr>
              <a:latin typeface="Cabin" panose="020B08030502020200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2394416607015"/>
          <c:y val="0.0652970421966485"/>
          <c:w val="0.923178705922629"/>
          <c:h val="0.8066987179487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latin typeface="Cabin" panose="020B08030502020200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Any cost-related access problem*</c:v>
                </c:pt>
                <c:pt idx="1">
                  <c:v>Any medical bill problem or accrued debt**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40.0</c:v>
                </c:pt>
                <c:pt idx="1">
                  <c:v>33.0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all year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latin typeface="Cabin" panose="020B08030502020200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Any cost-related access problem*</c:v>
                </c:pt>
                <c:pt idx="1">
                  <c:v>Any medical bill problem or accrued debt** 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33.0</c:v>
                </c:pt>
                <c:pt idx="1">
                  <c:v>28.0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Uninsured during the year^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latin typeface="Cabin" panose="020B08030502020200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Any cost-related access problem*</c:v>
                </c:pt>
                <c:pt idx="1">
                  <c:v>Any medical bill problem or accrued debt** 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48.0</c:v>
                </c:pt>
                <c:pt idx="1">
                  <c:v>38.0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19951368"/>
        <c:axId val="-2119948312"/>
      </c:barChart>
      <c:catAx>
        <c:axId val="-2119951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19948312"/>
        <c:crosses val="autoZero"/>
        <c:auto val="1"/>
        <c:lblAlgn val="ctr"/>
        <c:lblOffset val="100"/>
        <c:noMultiLvlLbl val="0"/>
      </c:catAx>
      <c:valAx>
        <c:axId val="-2119948312"/>
        <c:scaling>
          <c:orientation val="minMax"/>
          <c:max val="75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bin" panose="020B0803050202020004" pitchFamily="34" charset="0"/>
              </a:defRPr>
            </a:pPr>
            <a:endParaRPr lang="en-US"/>
          </a:p>
        </c:txPr>
        <c:crossAx val="-2119951368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0911363735783027"/>
          <c:y val="0.072764230498756"/>
          <c:w val="0.865731189851268"/>
          <c:h val="0.103408444111235"/>
        </c:manualLayout>
      </c:layout>
      <c:overlay val="0"/>
      <c:txPr>
        <a:bodyPr/>
        <a:lstStyle/>
        <a:p>
          <a:pPr>
            <a:defRPr>
              <a:latin typeface="Cabin" panose="020B08030502020200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97588888345"/>
          <c:y val="0.0814713361736523"/>
          <c:w val="0.641908959749597"/>
          <c:h val="0.9185286638263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104168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Sheet1!$A$2:$A$4</c:f>
              <c:strCache>
                <c:ptCount val="3"/>
                <c:pt idx="0">
                  <c:v>19-34</c:v>
                </c:pt>
                <c:pt idx="1">
                  <c:v>35-49</c:v>
                </c:pt>
                <c:pt idx="2">
                  <c:v>50-64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50.0</c:v>
                </c:pt>
                <c:pt idx="1">
                  <c:v>33.0</c:v>
                </c:pt>
                <c:pt idx="2">
                  <c:v>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97588888345"/>
          <c:y val="0.0814713361736523"/>
          <c:w val="0.641908959749597"/>
          <c:h val="0.9185286638263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104168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575959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Sheet1!$A$2:$A$6</c:f>
              <c:strCache>
                <c:ptCount val="5"/>
                <c:pt idx="0">
                  <c:v>Full-time</c:v>
                </c:pt>
                <c:pt idx="1">
                  <c:v>Part-time</c:v>
                </c:pt>
                <c:pt idx="2">
                  <c:v>Not currently employed</c:v>
                </c:pt>
                <c:pt idx="3">
                  <c:v>Student/Retired/Other</c:v>
                </c:pt>
                <c:pt idx="4">
                  <c:v>Don't know/refused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45.0</c:v>
                </c:pt>
                <c:pt idx="1">
                  <c:v>16.0</c:v>
                </c:pt>
                <c:pt idx="2">
                  <c:v>17.0</c:v>
                </c:pt>
                <c:pt idx="3">
                  <c:v>22.0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4"/>
      </c:pieChart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97588888345"/>
          <c:y val="0.0814713361736523"/>
          <c:w val="0.641908959749597"/>
          <c:h val="0.9185286638263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104168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&lt;133%</c:v>
                </c:pt>
                <c:pt idx="1">
                  <c:v>133-249</c:v>
                </c:pt>
                <c:pt idx="2">
                  <c:v>250 or more</c:v>
                </c:pt>
                <c:pt idx="3">
                  <c:v>Refused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52.0</c:v>
                </c:pt>
                <c:pt idx="1">
                  <c:v>22.0</c:v>
                </c:pt>
                <c:pt idx="2">
                  <c:v>12.0</c:v>
                </c:pt>
                <c:pt idx="3">
                  <c:v>14.0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74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em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4/27/15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DF4EF-B5F3-4137-9F50-C64E3078FB4D}" type="datetimeFigureOut">
              <a:rPr lang="en-US" smtClean="0"/>
              <a:t>4/27/15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31495-809F-4118-87B7-2B4F3E8D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4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3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31495-809F-4118-87B7-2B4F3E8D5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00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31495-809F-4118-87B7-2B4F3E8D5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00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14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5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+mj-lt"/>
                <a:cs typeface="Arial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  <a:t>1. </a:t>
            </a:r>
            <a:r>
              <a:rPr lang="en-US" sz="2000" b="1" dirty="0">
                <a:solidFill>
                  <a:srgbClr val="000000"/>
                </a:solidFill>
                <a:latin typeface="+mj-lt"/>
                <a:cs typeface="Arial"/>
              </a:rPr>
              <a:t>U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  <a:t>ninsured Rates Declined Among Whites, </a:t>
            </a:r>
            <a:b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</a:b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  <a:t>Blacks, and Latinos in 2014</a:t>
            </a:r>
            <a:endParaRPr lang="en-US" sz="2000" b="1"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228600" y="6547136"/>
            <a:ext cx="6172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</a:rPr>
              <a:t>: The Commonwealth Fund Biennial Health Insurance Surveys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(2010, 2012, and 2014).</a:t>
            </a:r>
            <a:endParaRPr lang="en-US" sz="1200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301744"/>
            <a:ext cx="533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Percent of adults ages 19–64 who were uninsured 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64985701"/>
              </p:ext>
            </p:extLst>
          </p:nvPr>
        </p:nvGraphicFramePr>
        <p:xfrm>
          <a:off x="304800" y="1981201"/>
          <a:ext cx="8534400" cy="388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9027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/>
          <a:lstStyle/>
          <a:p>
            <a:pPr algn="ctr"/>
            <a:r>
              <a:rPr lang="en-US" sz="2000" b="1" dirty="0" smtClean="0">
                <a:latin typeface="Georgia" charset="0"/>
                <a:ea typeface="ＭＳ Ｐゴシック" charset="0"/>
              </a:rPr>
              <a:t>Exhibit 2. Latinos </a:t>
            </a:r>
            <a:r>
              <a:rPr lang="en-US" sz="2000" b="1" dirty="0">
                <a:latin typeface="Georgia" charset="0"/>
                <a:ea typeface="ＭＳ Ｐゴシック" charset="0"/>
              </a:rPr>
              <a:t>Have the Highest Uninsured </a:t>
            </a:r>
            <a:r>
              <a:rPr lang="en-US" sz="2000" b="1" dirty="0" smtClean="0">
                <a:latin typeface="Georgia" charset="0"/>
                <a:ea typeface="ＭＳ Ｐゴシック" charset="0"/>
              </a:rPr>
              <a:t>Rates, </a:t>
            </a:r>
            <a:br>
              <a:rPr lang="en-US" sz="2000" b="1" dirty="0" smtClean="0">
                <a:latin typeface="Georgia" charset="0"/>
                <a:ea typeface="ＭＳ Ｐゴシック" charset="0"/>
              </a:rPr>
            </a:br>
            <a:r>
              <a:rPr lang="en-US" sz="2000" b="1" dirty="0" smtClean="0">
                <a:latin typeface="Georgia" charset="0"/>
                <a:ea typeface="ＭＳ Ｐゴシック" charset="0"/>
              </a:rPr>
              <a:t>Particularly if They Live in States That Did Not Expand Medicaid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699321"/>
              </p:ext>
            </p:extLst>
          </p:nvPr>
        </p:nvGraphicFramePr>
        <p:xfrm>
          <a:off x="228600" y="1905000"/>
          <a:ext cx="8686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219200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Percent of adults ages 19–64 who were uninsured </a:t>
            </a:r>
          </a:p>
        </p:txBody>
      </p: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228600" y="5993138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Note: 26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states and DC had expanded eligibility for their state Medicaid program and begun enrolling individuals by July 2014: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/>
            </a:r>
            <a:b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</a:b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AR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, AZ, CA, CO, CT, DC, DE, HI, IA, IL, KY, MA, MD, MI, MN, ND, NH, NJ, NM, NV, NY, OH, OR, RI, VT, WA, WV.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All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other states were counted as not expanding Medicaid. AK and HI were not included in the survey sample. </a:t>
            </a:r>
            <a:endParaRPr lang="en-US" sz="1200" dirty="0" smtClean="0">
              <a:solidFill>
                <a:schemeClr val="accent6"/>
              </a:solidFill>
              <a:latin typeface="Cabin" panose="020B0803050202020004" pitchFamily="34" charset="0"/>
            </a:endParaRP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Survey (2014).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45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b="1" dirty="0" smtClean="0">
                <a:latin typeface="Georgia" charset="0"/>
                <a:ea typeface="ＭＳ Ｐゴシック" charset="0"/>
              </a:rPr>
              <a:t>Exhibit 3. Cost-Related </a:t>
            </a:r>
            <a:r>
              <a:rPr lang="en-US" sz="2000" b="1" dirty="0">
                <a:latin typeface="Georgia" charset="0"/>
                <a:ea typeface="ＭＳ Ｐゴシック" charset="0"/>
              </a:rPr>
              <a:t>Access Problems and Medical </a:t>
            </a:r>
            <a:r>
              <a:rPr lang="en-US" sz="2000" b="1" dirty="0" smtClean="0">
                <a:latin typeface="Georgia" charset="0"/>
                <a:ea typeface="ＭＳ Ｐゴシック" charset="0"/>
              </a:rPr>
              <a:t>Bill Problems Are Significantly Higher </a:t>
            </a:r>
            <a:r>
              <a:rPr lang="en-US" sz="2000" b="1" dirty="0">
                <a:latin typeface="Georgia" charset="0"/>
                <a:ea typeface="ＭＳ Ｐゴシック" charset="0"/>
              </a:rPr>
              <a:t>Among </a:t>
            </a:r>
            <a:r>
              <a:rPr lang="en-US" sz="2000" b="1" dirty="0" smtClean="0">
                <a:latin typeface="Georgia" charset="0"/>
                <a:ea typeface="ＭＳ Ｐゴシック" charset="0"/>
              </a:rPr>
              <a:t>Latinos Uninsured During the Year </a:t>
            </a:r>
            <a:endParaRPr lang="en-US" sz="2000" b="1" dirty="0">
              <a:latin typeface="Georgia" charset="0"/>
              <a:ea typeface="ＭＳ Ｐゴシック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660563"/>
              </p:ext>
            </p:extLst>
          </p:nvPr>
        </p:nvGraphicFramePr>
        <p:xfrm>
          <a:off x="182880" y="1468159"/>
          <a:ext cx="8763000" cy="3700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016001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Percent Latino adults ages 19–64</a:t>
            </a:r>
          </a:p>
        </p:txBody>
      </p: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228600" y="5439140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^ Combines “Uninsured now” and “Insured now, uninsured during the year.” 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* Respondent experienced at least one of the following because of cost in the past 12 months: did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not fill a prescription; did not see a specialist when needed; skipped recommended medical test, treatment, or follow-up; had a medical problem but did not visit doctor or clinic. </a:t>
            </a:r>
            <a:endParaRPr lang="en-US" sz="1200" dirty="0" smtClean="0">
              <a:solidFill>
                <a:schemeClr val="accent6"/>
              </a:solidFill>
              <a:latin typeface="Cabin" panose="020B0803050202020004" pitchFamily="34" charset="0"/>
            </a:endParaRP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** Respondent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experienced at least one of the following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in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the past 12 months: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had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problems paying medical bills, contacted by a collection agency for unpaid bills, had to change way of life in order to pay medical bills, or has outstanding medical debt. </a:t>
            </a:r>
            <a:endParaRPr lang="en-US" sz="1200" dirty="0" smtClean="0">
              <a:solidFill>
                <a:schemeClr val="accent6"/>
              </a:solidFill>
              <a:latin typeface="Cabin" panose="020B0803050202020004" pitchFamily="34" charset="0"/>
            </a:endParaRP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Survey (2014).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7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768543043"/>
              </p:ext>
            </p:extLst>
          </p:nvPr>
        </p:nvGraphicFramePr>
        <p:xfrm>
          <a:off x="-609600" y="1519397"/>
          <a:ext cx="4145280" cy="3481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518385" y="3925531"/>
            <a:ext cx="920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50–64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17% </a:t>
            </a:r>
            <a:endParaRPr lang="en-US" sz="12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520" y="3148885"/>
            <a:ext cx="957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19–34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Cabin" panose="020B0803050202020004" pitchFamily="34" charset="0"/>
              </a:rPr>
              <a:t>5</a:t>
            </a:r>
            <a:r>
              <a:rPr lang="en-US" sz="12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0% </a:t>
            </a:r>
            <a:endParaRPr lang="en-US" sz="12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2600" y="2772351"/>
            <a:ext cx="86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bin" panose="020B0803050202020004" pitchFamily="34" charset="0"/>
              </a:rPr>
              <a:t>35–49</a:t>
            </a:r>
          </a:p>
          <a:p>
            <a:pPr algn="ctr"/>
            <a:r>
              <a:rPr lang="en-US" sz="1200" b="1" dirty="0" smtClean="0">
                <a:latin typeface="Cabin" panose="020B0803050202020004" pitchFamily="34" charset="0"/>
              </a:rPr>
              <a:t>33% </a:t>
            </a:r>
            <a:endParaRPr lang="en-US" sz="1200" b="1" dirty="0">
              <a:latin typeface="Cabin" panose="020B0803050202020004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"/>
            <a:ext cx="9144000" cy="100584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latin typeface="Georgia" panose="02040502050405020303" pitchFamily="18" charset="0"/>
                <a:ea typeface="ＭＳ Ｐゴシック"/>
              </a:rPr>
              <a:t>Exhibit 4. At the End of 2014, Half of Latinos </a:t>
            </a:r>
            <a:br>
              <a:rPr lang="en-US" sz="2000" b="1" kern="0" dirty="0" smtClean="0">
                <a:latin typeface="Georgia" panose="02040502050405020303" pitchFamily="18" charset="0"/>
                <a:ea typeface="ＭＳ Ｐゴシック"/>
              </a:rPr>
            </a:br>
            <a:r>
              <a:rPr lang="en-US" sz="2000" b="1" kern="0" dirty="0" smtClean="0">
                <a:latin typeface="Georgia" panose="02040502050405020303" pitchFamily="18" charset="0"/>
                <a:ea typeface="ＭＳ Ｐゴシック"/>
              </a:rPr>
              <a:t>Who Remained Uninsured Were Ages 19 to 34 and </a:t>
            </a:r>
            <a:br>
              <a:rPr lang="en-US" sz="2000" b="1" kern="0" dirty="0" smtClean="0">
                <a:latin typeface="Georgia" panose="02040502050405020303" pitchFamily="18" charset="0"/>
                <a:ea typeface="ＭＳ Ｐゴシック"/>
              </a:rPr>
            </a:br>
            <a:r>
              <a:rPr lang="en-US" sz="2000" b="1" kern="0" dirty="0" smtClean="0">
                <a:latin typeface="Georgia" panose="02040502050405020303" pitchFamily="18" charset="0"/>
                <a:ea typeface="ＭＳ Ｐゴシック"/>
              </a:rPr>
              <a:t>Most Were Employed or Had Low Incomes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" y="1558866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43600" y="1519397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</a:rPr>
              <a:t>Employment status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76200" y="6177804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Notes: </a:t>
            </a:r>
            <a:r>
              <a:rPr lang="en-US" sz="1200" dirty="0">
                <a:latin typeface="Cabin" panose="020B0803050202020004" pitchFamily="34" charset="0"/>
              </a:rPr>
              <a:t>FPL refers to federal poverty level</a:t>
            </a:r>
            <a:r>
              <a:rPr lang="en-US" sz="1200" dirty="0" smtClean="0">
                <a:latin typeface="Cabin" panose="020B0803050202020004" pitchFamily="34" charset="0"/>
              </a:rPr>
              <a:t>. Segments </a:t>
            </a:r>
            <a:r>
              <a:rPr lang="en-US" sz="1200" dirty="0">
                <a:latin typeface="Cabin" panose="020B0803050202020004" pitchFamily="34" charset="0"/>
              </a:rPr>
              <a:t>may not sum to 100 percent because of </a:t>
            </a:r>
            <a:r>
              <a:rPr lang="en-US" sz="1200" dirty="0" smtClean="0">
                <a:latin typeface="Cabin" panose="020B0803050202020004" pitchFamily="34" charset="0"/>
              </a:rPr>
              <a:t>rounding.</a:t>
            </a:r>
            <a:br>
              <a:rPr lang="en-US" sz="1200" dirty="0" smtClean="0">
                <a:latin typeface="Cabin" panose="020B0803050202020004" pitchFamily="34" charset="0"/>
              </a:rPr>
            </a:br>
            <a:r>
              <a:rPr lang="en-US" sz="1200" dirty="0" smtClean="0">
                <a:latin typeface="Cabin" panose="020B0803050202020004" pitchFamily="34" charset="0"/>
              </a:rPr>
              <a:t>* Includes those who said they were not employed for pay.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Cabin" panose="020B0803050202020004" pitchFamily="34" charset="0"/>
              </a:rPr>
              <a:t>Source</a:t>
            </a:r>
            <a:r>
              <a:rPr lang="en-US" sz="1200" dirty="0">
                <a:latin typeface="Cabin" panose="020B0803050202020004" pitchFamily="34" charset="0"/>
              </a:rPr>
              <a:t>: </a:t>
            </a:r>
            <a:r>
              <a:rPr lang="en-US" sz="1200" dirty="0">
                <a:latin typeface="Cabin" panose="020B0803050202020004" pitchFamily="34" charset="0"/>
                <a:cs typeface="Arial" pitchFamily="34" charset="0"/>
              </a:rPr>
              <a:t>The Commonwealth Fund </a:t>
            </a:r>
            <a:r>
              <a:rPr lang="en-US" sz="1200" dirty="0" smtClean="0">
                <a:latin typeface="Cabin" panose="020B0803050202020004" pitchFamily="34" charset="0"/>
                <a:cs typeface="Arial" pitchFamily="34" charset="0"/>
              </a:rPr>
              <a:t>Biennial Health Insurance Survey</a:t>
            </a:r>
            <a:r>
              <a:rPr lang="en-US" sz="1200" dirty="0">
                <a:latin typeface="Cabin" panose="020B0803050202020004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Cabin" panose="020B0803050202020004" pitchFamily="34" charset="0"/>
                <a:cs typeface="Arial" pitchFamily="34" charset="0"/>
              </a:rPr>
              <a:t>(2014).</a:t>
            </a:r>
            <a:endParaRPr lang="en-US" sz="1200" dirty="0">
              <a:latin typeface="Cabin" panose="020B0803050202020004" pitchFamily="34" charset="0"/>
              <a:ea typeface="ＭＳ Ｐゴシック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1519397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</a:rPr>
              <a:t>Income</a:t>
            </a:r>
          </a:p>
        </p:txBody>
      </p:sp>
      <p:graphicFrame>
        <p:nvGraphicFramePr>
          <p:cNvPr id="42" name="Chart 41"/>
          <p:cNvGraphicFramePr/>
          <p:nvPr>
            <p:extLst>
              <p:ext uri="{D42A27DB-BD31-4B8C-83A1-F6EECF244321}">
                <p14:modId xmlns:p14="http://schemas.microsoft.com/office/powerpoint/2010/main" val="2258912747"/>
              </p:ext>
            </p:extLst>
          </p:nvPr>
        </p:nvGraphicFramePr>
        <p:xfrm>
          <a:off x="5257800" y="1529186"/>
          <a:ext cx="4069080" cy="342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7924800" y="1857951"/>
            <a:ext cx="125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bin" panose="020B0803050202020004" pitchFamily="34" charset="0"/>
              </a:rPr>
              <a:t>Not employed, but looking for work</a:t>
            </a:r>
          </a:p>
          <a:p>
            <a:pPr algn="ctr"/>
            <a:r>
              <a:rPr lang="en-US" sz="1200" b="1" dirty="0" smtClean="0">
                <a:latin typeface="Cabin" panose="020B0803050202020004" pitchFamily="34" charset="0"/>
              </a:rPr>
              <a:t>17%</a:t>
            </a:r>
            <a:endParaRPr lang="en-US" sz="1200" b="1" dirty="0">
              <a:latin typeface="Cabin" panose="020B08030502020200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72200" y="3225086"/>
            <a:ext cx="957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Full-time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45% </a:t>
            </a:r>
            <a:endParaRPr lang="en-US" sz="12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58000" y="239135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bin" panose="020B0803050202020004" pitchFamily="34" charset="0"/>
              </a:rPr>
              <a:t>Part-time</a:t>
            </a:r>
          </a:p>
          <a:p>
            <a:pPr algn="ctr"/>
            <a:r>
              <a:rPr lang="en-US" sz="1200" b="1" dirty="0" smtClean="0">
                <a:latin typeface="Cabin" panose="020B0803050202020004" pitchFamily="34" charset="0"/>
              </a:rPr>
              <a:t>16% </a:t>
            </a:r>
            <a:endParaRPr lang="en-US" sz="1200" b="1" dirty="0">
              <a:latin typeface="Cabin" panose="020B08030502020200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0" y="5605046"/>
            <a:ext cx="91439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  <a:cs typeface="Arial" pitchFamily="34" charset="0"/>
              </a:rPr>
              <a:t>10.7 million uninsured Latinos ages 19 to 64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53200" y="47638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bin" panose="020B0803050202020004" pitchFamily="34" charset="0"/>
              </a:rPr>
              <a:t>Don’t know </a:t>
            </a:r>
            <a:br>
              <a:rPr lang="en-US" sz="1200" b="1" dirty="0" smtClean="0">
                <a:latin typeface="Cabin" panose="020B0803050202020004" pitchFamily="34" charset="0"/>
              </a:rPr>
            </a:br>
            <a:r>
              <a:rPr lang="en-US" sz="1200" b="1" dirty="0" smtClean="0">
                <a:latin typeface="Cabin" panose="020B0803050202020004" pitchFamily="34" charset="0"/>
              </a:rPr>
              <a:t>or refused</a:t>
            </a:r>
          </a:p>
          <a:p>
            <a:pPr algn="ctr"/>
            <a:r>
              <a:rPr lang="en-US" sz="1200" b="1" dirty="0" smtClean="0">
                <a:latin typeface="Cabin" panose="020B0803050202020004" pitchFamily="34" charset="0"/>
              </a:rPr>
              <a:t>1%</a:t>
            </a:r>
            <a:endParaRPr lang="en-US" sz="1200" b="1" dirty="0">
              <a:latin typeface="Cabin" panose="020B08030502020200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62779" y="362136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bin" panose="020B0803050202020004" pitchFamily="34" charset="0"/>
              </a:rPr>
              <a:t>Student/Retired/</a:t>
            </a:r>
          </a:p>
          <a:p>
            <a:pPr algn="ctr"/>
            <a:r>
              <a:rPr lang="en-US" sz="1200" b="1" dirty="0" smtClean="0">
                <a:latin typeface="Cabin" panose="020B0803050202020004" pitchFamily="34" charset="0"/>
              </a:rPr>
              <a:t>Disabled/Other*</a:t>
            </a:r>
          </a:p>
          <a:p>
            <a:pPr algn="ctr"/>
            <a:r>
              <a:rPr lang="en-US" sz="1200" b="1" dirty="0" smtClean="0">
                <a:latin typeface="Cabin" panose="020B0803050202020004" pitchFamily="34" charset="0"/>
              </a:rPr>
              <a:t>22%</a:t>
            </a:r>
            <a:endParaRPr lang="en-US" sz="1200" b="1" dirty="0">
              <a:latin typeface="Cabin" panose="020B08030502020200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243729" y="4687669"/>
            <a:ext cx="38100" cy="159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56101041"/>
              </p:ext>
            </p:extLst>
          </p:nvPr>
        </p:nvGraphicFramePr>
        <p:xfrm>
          <a:off x="2385060" y="1487269"/>
          <a:ext cx="4069080" cy="3513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50945" y="3148886"/>
            <a:ext cx="1168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&lt;133% FPL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52%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40936" y="398708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bin" panose="020B0803050202020004" pitchFamily="34" charset="0"/>
                <a:cs typeface="Arial" panose="020B0604020202020204" pitchFamily="34" charset="0"/>
              </a:rPr>
              <a:t>Undesignated </a:t>
            </a:r>
          </a:p>
          <a:p>
            <a:pPr algn="ctr"/>
            <a:r>
              <a:rPr lang="en-US" sz="1200" b="1" dirty="0" smtClean="0">
                <a:latin typeface="Cabin" panose="020B0803050202020004" pitchFamily="34" charset="0"/>
                <a:cs typeface="Arial" panose="020B0604020202020204" pitchFamily="34" charset="0"/>
              </a:rPr>
              <a:t>14%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70145" y="2526906"/>
            <a:ext cx="1168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bin" panose="020B0803050202020004" pitchFamily="34" charset="0"/>
                <a:cs typeface="Arial" panose="020B0604020202020204" pitchFamily="34" charset="0"/>
              </a:rPr>
              <a:t>133%–249% FPL</a:t>
            </a:r>
          </a:p>
          <a:p>
            <a:pPr algn="ctr"/>
            <a:r>
              <a:rPr lang="en-US" sz="1200" b="1" dirty="0" smtClean="0">
                <a:latin typeface="Cabin" panose="020B0803050202020004" pitchFamily="34" charset="0"/>
                <a:cs typeface="Arial" panose="020B0604020202020204" pitchFamily="34" charset="0"/>
              </a:rPr>
              <a:t>22%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74945" y="3269020"/>
            <a:ext cx="1168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250% FPL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or more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12%</a:t>
            </a:r>
          </a:p>
        </p:txBody>
      </p:sp>
    </p:spTree>
    <p:extLst>
      <p:ext uri="{BB962C8B-B14F-4D97-AF65-F5344CB8AC3E}">
        <p14:creationId xmlns:p14="http://schemas.microsoft.com/office/powerpoint/2010/main" val="2620936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harts - Access and Medical Bill problem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Charts - Access and Medical Bill problems</Template>
  <TotalTime>946</TotalTime>
  <Words>361</Words>
  <Application>Microsoft Macintosh PowerPoint</Application>
  <PresentationFormat>On-screen Show (4:3)</PresentationFormat>
  <Paragraphs>50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Charts - Access and Medical Bill problems</vt:lpstr>
      <vt:lpstr>Exhibit 1. Uninsured Rates Declined Among Whites,  Blacks, and Latinos in 2014</vt:lpstr>
      <vt:lpstr>Exhibit 2. Latinos Have the Highest Uninsured Rates,  Particularly if They Live in States That Did Not Expand Medicaid</vt:lpstr>
      <vt:lpstr>Exhibit 3. Cost-Related Access Problems and Medical Bill Problems Are Significantly Higher Among Latinos Uninsured During the Year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Sophie Beutel</dc:creator>
  <cp:lastModifiedBy>Paul Frame</cp:lastModifiedBy>
  <cp:revision>141</cp:revision>
  <cp:lastPrinted>2015-03-30T16:00:36Z</cp:lastPrinted>
  <dcterms:created xsi:type="dcterms:W3CDTF">2015-03-23T14:49:47Z</dcterms:created>
  <dcterms:modified xsi:type="dcterms:W3CDTF">2015-04-27T18:15:02Z</dcterms:modified>
</cp:coreProperties>
</file>