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EE3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1" autoAdjust="0"/>
    <p:restoredTop sz="87825" autoAdjust="0"/>
  </p:normalViewPr>
  <p:slideViewPr>
    <p:cSldViewPr snapToGrid="0" snapToObjects="1">
      <p:cViewPr varScale="1">
        <p:scale>
          <a:sx n="108" d="100"/>
          <a:sy n="108" d="100"/>
        </p:scale>
        <p:origin x="1164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3784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i="1" dirty="0"/>
              <a:t>Millions of </a:t>
            </a:r>
            <a:r>
              <a:rPr lang="en-US" sz="1050" i="1" dirty="0" smtClean="0"/>
              <a:t>uninsured</a:t>
            </a:r>
            <a:r>
              <a:rPr lang="en-US" sz="1050" i="1" baseline="0" dirty="0" smtClean="0"/>
              <a:t> people </a:t>
            </a:r>
            <a:r>
              <a:rPr lang="en-US" sz="1050" i="1" baseline="0" dirty="0"/>
              <a:t>u</a:t>
            </a:r>
            <a:r>
              <a:rPr lang="en-US" sz="1050" i="1" baseline="0" dirty="0" smtClean="0"/>
              <a:t>nder age </a:t>
            </a:r>
            <a:r>
              <a:rPr lang="en-US" sz="1050" i="1" baseline="0" dirty="0"/>
              <a:t>65</a:t>
            </a:r>
            <a:endParaRPr lang="en-US" sz="1050" i="1" dirty="0"/>
          </a:p>
        </c:rich>
      </c:tx>
      <c:layout>
        <c:manualLayout>
          <c:xMode val="edge"/>
          <c:yMode val="edge"/>
          <c:x val="8.0752771400361897E-3"/>
          <c:y val="0.144087705559905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688946049100698E-2"/>
          <c:y val="0.244776943993982"/>
          <c:w val="0.87797261492232503"/>
          <c:h val="0.5871598665671879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</c:v>
                </c:pt>
                <c:pt idx="1">
                  <c:v>26</c:v>
                </c:pt>
                <c:pt idx="2">
                  <c:v>27</c:v>
                </c:pt>
                <c:pt idx="3">
                  <c:v>27</c:v>
                </c:pt>
                <c:pt idx="4">
                  <c:v>27</c:v>
                </c:pt>
                <c:pt idx="5">
                  <c:v>27</c:v>
                </c:pt>
                <c:pt idx="6">
                  <c:v>27</c:v>
                </c:pt>
                <c:pt idx="7">
                  <c:v>28</c:v>
                </c:pt>
                <c:pt idx="8">
                  <c:v>28</c:v>
                </c:pt>
                <c:pt idx="9">
                  <c:v>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F3D-49B2-8059-9245109FDB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AHCA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28</c:v>
                </c:pt>
                <c:pt idx="1">
                  <c:v>41</c:v>
                </c:pt>
                <c:pt idx="2">
                  <c:v>43</c:v>
                </c:pt>
                <c:pt idx="3">
                  <c:v>46</c:v>
                </c:pt>
                <c:pt idx="4">
                  <c:v>48</c:v>
                </c:pt>
                <c:pt idx="5">
                  <c:v>48</c:v>
                </c:pt>
                <c:pt idx="6">
                  <c:v>49</c:v>
                </c:pt>
                <c:pt idx="7">
                  <c:v>50</c:v>
                </c:pt>
                <c:pt idx="8">
                  <c:v>50</c:v>
                </c:pt>
                <c:pt idx="9">
                  <c:v>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F3D-49B2-8059-9245109FD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5372112"/>
        <c:axId val="345370544"/>
      </c:lineChart>
      <c:catAx>
        <c:axId val="34537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370544"/>
        <c:crosses val="autoZero"/>
        <c:auto val="1"/>
        <c:lblAlgn val="ctr"/>
        <c:lblOffset val="100"/>
        <c:noMultiLvlLbl val="0"/>
      </c:catAx>
      <c:valAx>
        <c:axId val="34537054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37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653485323525797"/>
          <c:y val="7.0443398960407896E-2"/>
          <c:w val="0.26536074271638799"/>
          <c:h val="6.1898026254940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05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i="1" dirty="0"/>
              <a:t>Annual</a:t>
            </a:r>
            <a:r>
              <a:rPr lang="en-US" sz="1050" i="1" baseline="0" dirty="0"/>
              <a:t> </a:t>
            </a:r>
            <a:r>
              <a:rPr lang="en-US" sz="1050" i="1" baseline="0" dirty="0" smtClean="0"/>
              <a:t>premium </a:t>
            </a:r>
            <a:r>
              <a:rPr lang="en-US" sz="1050" i="1" baseline="0" dirty="0"/>
              <a:t>a</a:t>
            </a:r>
            <a:r>
              <a:rPr lang="en-US" sz="1050" i="1" baseline="0" dirty="0" smtClean="0"/>
              <a:t>mounts </a:t>
            </a:r>
            <a:r>
              <a:rPr lang="en-US" sz="1050" i="1" dirty="0"/>
              <a:t>for </a:t>
            </a:r>
            <a:r>
              <a:rPr lang="en-US" sz="1050" i="1" dirty="0" smtClean="0"/>
              <a:t>individuals </a:t>
            </a:r>
            <a:endParaRPr lang="en-US" sz="1050" i="1" dirty="0"/>
          </a:p>
          <a:p>
            <a:pPr algn="l">
              <a:defRPr sz="1050" i="1"/>
            </a:pPr>
            <a:r>
              <a:rPr lang="en-US" sz="1050" i="1" dirty="0"/>
              <a:t>with </a:t>
            </a:r>
            <a:r>
              <a:rPr lang="en-US" sz="1050" i="1" dirty="0" smtClean="0"/>
              <a:t>annual income </a:t>
            </a:r>
            <a:r>
              <a:rPr lang="en-US" sz="1050" i="1" dirty="0"/>
              <a:t>of $26,500 (</a:t>
            </a:r>
            <a:r>
              <a:rPr lang="en-US" sz="1050" i="1" dirty="0" smtClean="0"/>
              <a:t>175% </a:t>
            </a:r>
            <a:r>
              <a:rPr lang="en-US" sz="1050" i="1" dirty="0"/>
              <a:t>of FPL)</a:t>
            </a:r>
          </a:p>
        </c:rich>
      </c:tx>
      <c:layout>
        <c:manualLayout>
          <c:xMode val="edge"/>
          <c:yMode val="edge"/>
          <c:x val="7.6594079679050296E-3"/>
          <c:y val="0.122161315583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05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983156248041904E-2"/>
          <c:y val="0.26490211433046201"/>
          <c:w val="0.88975178480790995"/>
          <c:h val="0.567034696230708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Premium tax credit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ACA</c:v>
                </c:pt>
                <c:pt idx="1">
                  <c:v>AHCA</c:v>
                </c:pt>
                <c:pt idx="3">
                  <c:v>ACA</c:v>
                </c:pt>
                <c:pt idx="4">
                  <c:v>AHCA</c:v>
                </c:pt>
                <c:pt idx="6">
                  <c:v>ACA</c:v>
                </c:pt>
                <c:pt idx="7">
                  <c:v>AHCA</c:v>
                </c:pt>
              </c:strCache>
            </c:strRef>
          </c:cat>
          <c:val>
            <c:numRef>
              <c:f>Sheet1!$B$2:$B$9</c:f>
              <c:numCache>
                <c:formatCode>"$"#,##0</c:formatCode>
                <c:ptCount val="8"/>
                <c:pt idx="0">
                  <c:v>3400</c:v>
                </c:pt>
                <c:pt idx="1">
                  <c:v>2450</c:v>
                </c:pt>
                <c:pt idx="3">
                  <c:v>4800</c:v>
                </c:pt>
                <c:pt idx="4">
                  <c:v>3650</c:v>
                </c:pt>
                <c:pt idx="6">
                  <c:v>13600</c:v>
                </c:pt>
                <c:pt idx="7">
                  <c:v>4900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B5-40EC-BA5C-1456D214A5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Net premium paid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ACA</c:v>
                </c:pt>
                <c:pt idx="1">
                  <c:v>AHCA</c:v>
                </c:pt>
                <c:pt idx="3">
                  <c:v>ACA</c:v>
                </c:pt>
                <c:pt idx="4">
                  <c:v>AHCA</c:v>
                </c:pt>
                <c:pt idx="6">
                  <c:v>ACA</c:v>
                </c:pt>
                <c:pt idx="7">
                  <c:v>AHCA</c:v>
                </c:pt>
              </c:strCache>
            </c:strRef>
          </c:cat>
          <c:val>
            <c:numRef>
              <c:f>Sheet1!$C$2:$C$9</c:f>
              <c:numCache>
                <c:formatCode>"$"#,##0</c:formatCode>
                <c:ptCount val="8"/>
                <c:pt idx="0">
                  <c:v>1700</c:v>
                </c:pt>
                <c:pt idx="1">
                  <c:v>1750</c:v>
                </c:pt>
                <c:pt idx="3">
                  <c:v>1700</c:v>
                </c:pt>
                <c:pt idx="4">
                  <c:v>2900</c:v>
                </c:pt>
                <c:pt idx="6">
                  <c:v>1700</c:v>
                </c:pt>
                <c:pt idx="7">
                  <c:v>16100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8B5-40EC-BA5C-1456D214A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overlap val="100"/>
        <c:axId val="346595120"/>
        <c:axId val="346595512"/>
      </c:barChart>
      <c:catAx>
        <c:axId val="34659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595512"/>
        <c:crosses val="autoZero"/>
        <c:auto val="1"/>
        <c:lblAlgn val="ctr"/>
        <c:lblOffset val="100"/>
        <c:noMultiLvlLbl val="0"/>
      </c:catAx>
      <c:valAx>
        <c:axId val="34659551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59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476568892713998"/>
          <c:y val="3.91199847082545E-2"/>
          <c:w val="0.467224503975598"/>
          <c:h val="6.200654832006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i="1" dirty="0"/>
              <a:t>Billions of </a:t>
            </a:r>
            <a:r>
              <a:rPr lang="en-US" sz="1050" i="1" dirty="0" smtClean="0"/>
              <a:t>dollars </a:t>
            </a:r>
            <a:r>
              <a:rPr lang="en-US" sz="1050" i="1" dirty="0"/>
              <a:t>on Medicaid</a:t>
            </a:r>
            <a:r>
              <a:rPr lang="en-US" sz="1050" i="1" baseline="0" dirty="0"/>
              <a:t> </a:t>
            </a:r>
            <a:r>
              <a:rPr lang="en-US" sz="1050" i="1" baseline="0" dirty="0" smtClean="0"/>
              <a:t>outlays</a:t>
            </a:r>
            <a:r>
              <a:rPr lang="en-US" sz="1050" i="1" dirty="0"/>
              <a:t>, by </a:t>
            </a:r>
            <a:r>
              <a:rPr lang="en-US" sz="1050" i="1" dirty="0" smtClean="0"/>
              <a:t>fiscal year</a:t>
            </a:r>
            <a:endParaRPr lang="en-US" sz="1050" i="1" dirty="0"/>
          </a:p>
        </c:rich>
      </c:tx>
      <c:layout>
        <c:manualLayout>
          <c:xMode val="edge"/>
          <c:yMode val="edge"/>
          <c:x val="1.0759209030429101E-2"/>
          <c:y val="3.75880971025841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436176811505707E-2"/>
          <c:y val="0.15707138408795199"/>
          <c:w val="0.91929876424444601"/>
          <c:h val="0.755557501279449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  <c:pt idx="8">
                  <c:v>2025</c:v>
                </c:pt>
                <c:pt idx="9">
                  <c:v>2026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-14</c:v>
                </c:pt>
                <c:pt idx="2">
                  <c:v>-26</c:v>
                </c:pt>
                <c:pt idx="3">
                  <c:v>-65</c:v>
                </c:pt>
                <c:pt idx="4">
                  <c:v>-89</c:v>
                </c:pt>
                <c:pt idx="5">
                  <c:v>-105</c:v>
                </c:pt>
                <c:pt idx="6">
                  <c:v>-117</c:v>
                </c:pt>
                <c:pt idx="7">
                  <c:v>-129</c:v>
                </c:pt>
                <c:pt idx="8">
                  <c:v>-139</c:v>
                </c:pt>
                <c:pt idx="9">
                  <c:v>-150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48E-4E21-94F0-72B2B849A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6886264"/>
        <c:axId val="346886656"/>
      </c:lineChart>
      <c:catAx>
        <c:axId val="34688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886656"/>
        <c:crosses val="autoZero"/>
        <c:auto val="1"/>
        <c:lblAlgn val="ctr"/>
        <c:lblOffset val="100"/>
        <c:noMultiLvlLbl val="0"/>
      </c:catAx>
      <c:valAx>
        <c:axId val="3468866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886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0.13417</cdr:x>
      <cdr:y>0.91351</cdr:y>
    </cdr:from>
    <cdr:to>
      <cdr:x>0.28966</cdr:x>
      <cdr:y>0.98171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85645" y="3703808"/>
          <a:ext cx="1258151" cy="27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>
                  <a:lumMod val="60000"/>
                  <a:lumOff val="40000"/>
                </a:schemeClr>
              </a:solidFill>
            </a:rPr>
            <a:t>21-year-old</a:t>
          </a:r>
          <a:endParaRPr lang="en-US" sz="1400" dirty="0">
            <a:solidFill>
              <a:schemeClr val="tx1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0.80824</cdr:x>
      <cdr:y>0.90572</cdr:y>
    </cdr:from>
    <cdr:to>
      <cdr:x>0.96373</cdr:x>
      <cdr:y>0.97393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539859" y="3672229"/>
          <a:ext cx="1258151" cy="27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tx1">
                  <a:lumMod val="60000"/>
                  <a:lumOff val="40000"/>
                </a:schemeClr>
              </a:solidFill>
            </a:rPr>
            <a:t>64-year-old</a:t>
          </a:r>
          <a:endParaRPr lang="en-US" sz="1400" dirty="0">
            <a:solidFill>
              <a:schemeClr val="tx1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0.47401</cdr:x>
      <cdr:y>0.90802</cdr:y>
    </cdr:from>
    <cdr:to>
      <cdr:x>0.6295</cdr:x>
      <cdr:y>0.97623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35414" y="3681554"/>
          <a:ext cx="1258151" cy="276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tx1">
                  <a:lumMod val="60000"/>
                  <a:lumOff val="40000"/>
                </a:schemeClr>
              </a:solidFill>
            </a:rPr>
            <a:t>40-year-old</a:t>
          </a:r>
          <a:endParaRPr lang="en-US" sz="1400" dirty="0">
            <a:solidFill>
              <a:schemeClr val="tx1">
                <a:lumMod val="60000"/>
                <a:lumOff val="40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/>
              <a:t>5/25/2017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8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800"/>
            <a:ext cx="7919046" cy="402336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700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627435" y="1828798"/>
            <a:ext cx="3834781" cy="402336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1200"/>
              </a:spcAft>
              <a:buClr>
                <a:schemeClr val="accent1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88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9939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tx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35" name="Straight Connector 34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Source Info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226650" y="6288148"/>
            <a:ext cx="33198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90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0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080001" y="6024225"/>
            <a:ext cx="3750732" cy="197428"/>
          </a:xfrm>
        </p:spPr>
        <p:txBody>
          <a:bodyPr anchor="ctr">
            <a:noAutofit/>
          </a:bodyPr>
          <a:lstStyle>
            <a:lvl1pPr marL="0" indent="0" algn="r">
              <a:buNone/>
              <a:defRPr sz="1050" baseline="0">
                <a:solidFill>
                  <a:schemeClr val="bg1"/>
                </a:solidFill>
              </a:defRPr>
            </a:lvl1pPr>
            <a:lvl2pPr marL="171446" indent="0" algn="r">
              <a:buNone/>
              <a:defRPr sz="1000">
                <a:solidFill>
                  <a:schemeClr val="bg1"/>
                </a:solidFill>
              </a:defRPr>
            </a:lvl2pPr>
            <a:lvl3pPr marL="344479" indent="0" algn="r">
              <a:buNone/>
              <a:defRPr sz="1000">
                <a:solidFill>
                  <a:schemeClr val="bg1"/>
                </a:solidFill>
              </a:defRPr>
            </a:lvl3pPr>
            <a:lvl4pPr marL="515925" indent="0" algn="r">
              <a:buNone/>
              <a:defRPr sz="1000">
                <a:solidFill>
                  <a:schemeClr val="bg1"/>
                </a:solidFill>
              </a:defRPr>
            </a:lvl4pPr>
            <a:lvl5pPr marL="687371" indent="0" algn="r"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 or presentation name | Month, Day YEAR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751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750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o.gov/system/files/115th-congress-2017-2018/costestimate/hr1628aspassed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o.gov/system/files/115th-congress-2017-2018/costestimate/hr1628aspassed.pdf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o.gov/system/files/115th-congress-2017-2018/costestimate/hr1628aspassed.pdf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11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56114650"/>
              </p:ext>
            </p:extLst>
          </p:nvPr>
        </p:nvGraphicFramePr>
        <p:xfrm>
          <a:off x="627063" y="1700213"/>
          <a:ext cx="8091487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Congressional Budget Office, </a:t>
            </a:r>
            <a:r>
              <a:rPr lang="en-US" dirty="0" smtClean="0">
                <a:solidFill>
                  <a:schemeClr val="tx1"/>
                </a:solidFill>
              </a:rPr>
              <a:t>Cost Estimate </a:t>
            </a:r>
            <a:r>
              <a:rPr lang="en-US" dirty="0">
                <a:solidFill>
                  <a:schemeClr val="tx1"/>
                </a:solidFill>
              </a:rPr>
              <a:t>for H.R. 1628, the American Health Care Act of 2017 (May 24, 2017),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https://www.cbo.gov/system/files/115th-congress-2017-2018/costestimate/hr1628aspassed.pdf</a:t>
            </a:r>
            <a:r>
              <a:rPr lang="en-US" dirty="0">
                <a:solidFill>
                  <a:schemeClr val="tx1"/>
                </a:solidFill>
              </a:rPr>
              <a:t>, Table </a:t>
            </a:r>
            <a:r>
              <a:rPr lang="en-US" dirty="0" smtClean="0">
                <a:solidFill>
                  <a:schemeClr val="tx1"/>
                </a:solidFill>
              </a:rPr>
              <a:t>4.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434188" cy="1185034"/>
          </a:xfrm>
        </p:spPr>
        <p:txBody>
          <a:bodyPr>
            <a:normAutofit fontScale="90000"/>
          </a:bodyPr>
          <a:lstStyle/>
          <a:p>
            <a:r>
              <a:rPr lang="en-US" dirty="0"/>
              <a:t>CBO Projects the Number of People Without Health Insurance Would Nearly Double to 51 Million by </a:t>
            </a:r>
            <a:r>
              <a:rPr lang="en-US" dirty="0" smtClean="0"/>
              <a:t>2026 Under the AHCA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>
            <a:off x="7804965" y="3019382"/>
            <a:ext cx="423045" cy="9485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228010" y="3219619"/>
            <a:ext cx="915990" cy="55399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Difference of 23 million by 2026</a:t>
            </a:r>
          </a:p>
        </p:txBody>
      </p:sp>
    </p:spTree>
    <p:extLst>
      <p:ext uri="{BB962C8B-B14F-4D97-AF65-F5344CB8AC3E}">
        <p14:creationId xmlns:p14="http://schemas.microsoft.com/office/powerpoint/2010/main" val="218870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1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015761973"/>
              </p:ext>
            </p:extLst>
          </p:nvPr>
        </p:nvGraphicFramePr>
        <p:xfrm>
          <a:off x="627061" y="1699589"/>
          <a:ext cx="8091487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Note: FPL = federal poverty level.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Congressional </a:t>
            </a:r>
            <a:r>
              <a:rPr lang="en-US" dirty="0">
                <a:solidFill>
                  <a:schemeClr val="tx1"/>
                </a:solidFill>
              </a:rPr>
              <a:t>Budget Office, </a:t>
            </a:r>
            <a:r>
              <a:rPr lang="en-US" dirty="0" smtClean="0">
                <a:solidFill>
                  <a:schemeClr val="tx1"/>
                </a:solidFill>
              </a:rPr>
              <a:t>Cost Estimate </a:t>
            </a:r>
            <a:r>
              <a:rPr lang="en-US" dirty="0">
                <a:solidFill>
                  <a:schemeClr val="tx1"/>
                </a:solidFill>
              </a:rPr>
              <a:t>for H.R. 1628, the American Health Care Act of 2017 (May 24, 2017),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https://www.cbo.gov/system/files/115th-congress-2017-2018/costestimate/hr1628aspassed.pdf</a:t>
            </a:r>
            <a:r>
              <a:rPr lang="en-US" dirty="0">
                <a:solidFill>
                  <a:schemeClr val="tx1"/>
                </a:solidFill>
              </a:rPr>
              <a:t>, Table </a:t>
            </a:r>
            <a:r>
              <a:rPr lang="en-US" dirty="0" smtClean="0">
                <a:solidFill>
                  <a:schemeClr val="tx1"/>
                </a:solidFill>
              </a:rPr>
              <a:t>5.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27435" y="514555"/>
            <a:ext cx="8448200" cy="1185034"/>
          </a:xfrm>
        </p:spPr>
        <p:txBody>
          <a:bodyPr>
            <a:noAutofit/>
          </a:bodyPr>
          <a:lstStyle/>
          <a:p>
            <a:r>
              <a:rPr lang="en-US" sz="2700" dirty="0" smtClean="0"/>
              <a:t>Older, Low-Income </a:t>
            </a:r>
            <a:r>
              <a:rPr lang="en-US" sz="2700" dirty="0"/>
              <a:t>Adults Who Buy Coverage </a:t>
            </a:r>
            <a:r>
              <a:rPr lang="en-US" sz="2700" dirty="0" smtClean="0"/>
              <a:t>on </a:t>
            </a:r>
            <a:r>
              <a:rPr lang="en-US" sz="2700" dirty="0"/>
              <a:t>Their Own Would Pay Much More in Premiums Under </a:t>
            </a:r>
            <a:r>
              <a:rPr lang="en-US" sz="2700" dirty="0" smtClean="0"/>
              <a:t>the </a:t>
            </a:r>
            <a:r>
              <a:rPr lang="en-US" sz="2700" dirty="0"/>
              <a:t>AHCA Than They Do Now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01523" y="4275439"/>
            <a:ext cx="675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$5,100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7158" y="4395919"/>
            <a:ext cx="675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$4,200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89268" y="3365164"/>
            <a:ext cx="755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$15,300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50266" y="2884623"/>
            <a:ext cx="755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$21,000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24491" y="4181737"/>
            <a:ext cx="675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$6,500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91551" y="4195636"/>
            <a:ext cx="675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$6,550</a:t>
            </a:r>
          </a:p>
        </p:txBody>
      </p:sp>
    </p:spTree>
    <p:extLst>
      <p:ext uri="{BB962C8B-B14F-4D97-AF65-F5344CB8AC3E}">
        <p14:creationId xmlns:p14="http://schemas.microsoft.com/office/powerpoint/2010/main" val="97803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12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778767084"/>
              </p:ext>
            </p:extLst>
          </p:nvPr>
        </p:nvGraphicFramePr>
        <p:xfrm>
          <a:off x="627063" y="1700213"/>
          <a:ext cx="8091487" cy="405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Congressional Budget Office, </a:t>
            </a:r>
            <a:r>
              <a:rPr lang="en-US" dirty="0" smtClean="0">
                <a:solidFill>
                  <a:schemeClr val="tx1"/>
                </a:solidFill>
              </a:rPr>
              <a:t>Cost Estimate </a:t>
            </a:r>
            <a:r>
              <a:rPr lang="en-US" dirty="0">
                <a:solidFill>
                  <a:schemeClr val="tx1"/>
                </a:solidFill>
              </a:rPr>
              <a:t>for H.R. 1628, the American Health Care Act of 2017 (May 24, 2017),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https://www.cbo.gov/system/files/115th-congress-2017-2018/costestimate/hr1628aspassed.pdf</a:t>
            </a:r>
            <a:r>
              <a:rPr lang="en-US" dirty="0">
                <a:solidFill>
                  <a:schemeClr val="tx1"/>
                </a:solidFill>
              </a:rPr>
              <a:t>, Table </a:t>
            </a:r>
            <a:r>
              <a:rPr lang="en-US" dirty="0" smtClean="0">
                <a:solidFill>
                  <a:schemeClr val="tx1"/>
                </a:solidFill>
              </a:rPr>
              <a:t>3.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States Would Lose </a:t>
            </a:r>
            <a:r>
              <a:rPr lang="en-US" dirty="0" smtClean="0"/>
              <a:t>a </a:t>
            </a:r>
            <a:r>
              <a:rPr lang="en-US" dirty="0"/>
              <a:t>Total </a:t>
            </a:r>
            <a:r>
              <a:rPr lang="en-US" dirty="0" smtClean="0"/>
              <a:t>of </a:t>
            </a:r>
            <a:r>
              <a:rPr lang="en-US" dirty="0"/>
              <a:t>$834 Billion </a:t>
            </a:r>
            <a:r>
              <a:rPr lang="en-US" dirty="0" smtClean="0"/>
              <a:t>in </a:t>
            </a:r>
            <a:r>
              <a:rPr lang="en-US" dirty="0"/>
              <a:t>Federal Funds </a:t>
            </a:r>
            <a:r>
              <a:rPr lang="en-US" dirty="0" smtClean="0"/>
              <a:t>for </a:t>
            </a:r>
            <a:r>
              <a:rPr lang="en-US" dirty="0"/>
              <a:t>Their Medicaid </a:t>
            </a:r>
            <a:r>
              <a:rPr lang="en-US" dirty="0" smtClean="0"/>
              <a:t>Programs Under the AHCA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918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Apr2017 [Read-Only]" id="{BAA804D5-27CE-4C43-9A6D-356D1AB2E708}" vid="{D15AFD4A-BF6A-4E22-98D1-086A07A5CA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86F167E7CC7A4FA5999C49E55F608F" ma:contentTypeVersion="2" ma:contentTypeDescription="Create a new document." ma:contentTypeScope="" ma:versionID="492d209523774751f0959466f17efcf6">
  <xsd:schema xmlns:xsd="http://www.w3.org/2001/XMLSchema" xmlns:xs="http://www.w3.org/2001/XMLSchema" xmlns:p="http://schemas.microsoft.com/office/2006/metadata/properties" xmlns:ns2="29bc6a8d-14dd-4a95-baab-e16a8c685bba" targetNamespace="http://schemas.microsoft.com/office/2006/metadata/properties" ma:root="true" ma:fieldsID="077375251318b122ba2ebfe9f4ae84dd" ns2:_="">
    <xsd:import namespace="29bc6a8d-14dd-4a95-baab-e16a8c685bb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6a8d-14dd-4a95-baab-e16a8c685b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2B60CF-40F9-4360-8516-8A258CFA1767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29bc6a8d-14dd-4a95-baab-e16a8c685bba"/>
  </ds:schemaRefs>
</ds:datastoreItem>
</file>

<file path=customXml/itemProps2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115047-4FA5-4C9E-9C61-8D7669932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bc6a8d-14dd-4a95-baab-e16a8c685b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268</TotalTime>
  <Words>218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Open Sans Light</vt:lpstr>
      <vt:lpstr>Trebuchet MS</vt:lpstr>
      <vt:lpstr>1_Office Theme</vt:lpstr>
      <vt:lpstr>CBO Projects the Number of People Without Health Insurance Would Nearly Double to 51 Million by 2026 Under the AHCA</vt:lpstr>
      <vt:lpstr>Older, Low-Income Adults Who Buy Coverage on Their Own Would Pay Much More in Premiums Under the AHCA Than They Do Now</vt:lpstr>
      <vt:lpstr>States Would Lose a Total of $834 Billion in Federal Funds for Their Medicaid Programs Under the AHCA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2026, 52 Million People Are Estimated to be Uninsured Under the AHCA</dc:title>
  <dc:creator>Munira Gunja</dc:creator>
  <cp:lastModifiedBy>Samantha Chase</cp:lastModifiedBy>
  <cp:revision>39</cp:revision>
  <dcterms:created xsi:type="dcterms:W3CDTF">2017-05-24T17:38:08Z</dcterms:created>
  <dcterms:modified xsi:type="dcterms:W3CDTF">2017-05-25T20:22:00Z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0x010100EA86F167E7CC7A4FA5999C49E55F608F</vt:lpwstr>
  </property>
</Properties>
</file>