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7.xml" ContentType="application/vnd.openxmlformats-officedocument.presentationml.notesSlide+xml"/>
  <Override PartName="/ppt/charts/chart11.xml" ContentType="application/vnd.openxmlformats-officedocument.drawingml.chart+xml"/>
  <Override PartName="/ppt/notesSlides/notesSlide8.xml" ContentType="application/vnd.openxmlformats-officedocument.presentationml.notesSlide+xml"/>
  <Override PartName="/ppt/charts/chart12.xml" ContentType="application/vnd.openxmlformats-officedocument.drawingml.chart+xml"/>
  <Override PartName="/ppt/drawings/drawing4.xml" ContentType="application/vnd.openxmlformats-officedocument.drawingml.chartshapes+xml"/>
  <Override PartName="/ppt/notesSlides/notesSlide9.xml" ContentType="application/vnd.openxmlformats-officedocument.presentationml.notesSlide+xml"/>
  <Override PartName="/ppt/charts/chart13.xml" ContentType="application/vnd.openxmlformats-officedocument.drawingml.chart+xml"/>
  <Override PartName="/ppt/notesSlides/notesSlide10.xml" ContentType="application/vnd.openxmlformats-officedocument.presentationml.notesSlide+xml"/>
  <Override PartName="/ppt/charts/chart1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0" r:id="rId2"/>
    <p:sldId id="313" r:id="rId3"/>
    <p:sldId id="335" r:id="rId4"/>
    <p:sldId id="310" r:id="rId5"/>
    <p:sldId id="339" r:id="rId6"/>
    <p:sldId id="336" r:id="rId7"/>
    <p:sldId id="314" r:id="rId8"/>
    <p:sldId id="341" r:id="rId9"/>
    <p:sldId id="326" r:id="rId10"/>
    <p:sldId id="338" r:id="rId11"/>
    <p:sldId id="331" r:id="rId12"/>
    <p:sldId id="33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ra W. Rasmussen" initials="PW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7" autoAdjust="0"/>
    <p:restoredTop sz="99537" autoAdjust="0"/>
  </p:normalViewPr>
  <p:slideViewPr>
    <p:cSldViewPr>
      <p:cViewPr varScale="1">
        <p:scale>
          <a:sx n="149" d="100"/>
          <a:sy n="149" d="100"/>
        </p:scale>
        <p:origin x="-1672"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2.xlsx"/><Relationship Id="rId2" Type="http://schemas.openxmlformats.org/officeDocument/2006/relationships/chartUserShapes" Target="../drawings/drawing4.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 Id="rId2"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bg1">
                  <a:lumMod val="50000"/>
                </a:schemeClr>
              </a:solidFill>
            </c:spPr>
          </c:dPt>
          <c:dPt>
            <c:idx val="2"/>
            <c:bubble3D val="0"/>
            <c:spPr>
              <a:solidFill>
                <a:schemeClr val="accent3">
                  <a:lumMod val="75000"/>
                </a:schemeClr>
              </a:solidFill>
            </c:spPr>
          </c:dPt>
          <c:cat>
            <c:strRef>
              <c:f>Sheet1!$A$2:$A$4</c:f>
              <c:strCache>
                <c:ptCount val="3"/>
                <c:pt idx="0">
                  <c:v>No</c:v>
                </c:pt>
                <c:pt idx="1">
                  <c:v>Don't know/refused</c:v>
                </c:pt>
                <c:pt idx="2">
                  <c:v>Yes</c:v>
                </c:pt>
              </c:strCache>
            </c:strRef>
          </c:cat>
          <c:val>
            <c:numRef>
              <c:f>Sheet1!$B$2:$B$4</c:f>
              <c:numCache>
                <c:formatCode>General</c:formatCode>
                <c:ptCount val="3"/>
                <c:pt idx="0">
                  <c:v>39.0</c:v>
                </c:pt>
                <c:pt idx="1">
                  <c:v>1.0</c:v>
                </c:pt>
                <c:pt idx="2">
                  <c:v>60.0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99381327334083"/>
          <c:y val="0.217346575668559"/>
          <c:w val="0.939463699850019"/>
          <c:h val="0.696025581560858"/>
        </c:manualLayout>
      </c:layout>
      <c:barChart>
        <c:barDir val="bar"/>
        <c:grouping val="stacked"/>
        <c:varyColors val="0"/>
        <c:ser>
          <c:idx val="0"/>
          <c:order val="0"/>
          <c:tx>
            <c:strRef>
              <c:f>Sheet1!$B$1</c:f>
              <c:strCache>
                <c:ptCount val="1"/>
                <c:pt idx="0">
                  <c:v>Somewhat difficult</c:v>
                </c:pt>
              </c:strCache>
            </c:strRef>
          </c:tx>
          <c:spPr>
            <a:solidFill>
              <a:schemeClr val="accent5">
                <a:lumMod val="40000"/>
                <a:lumOff val="60000"/>
                <a:alpha val="99000"/>
              </a:schemeClr>
            </a:solidFill>
            <a:ln>
              <a:solidFill>
                <a:schemeClr val="tx1"/>
              </a:solidFill>
            </a:ln>
            <a:effectLst/>
          </c:spPr>
          <c:invertIfNegative val="0"/>
          <c:dLbls>
            <c:dLbl>
              <c:idx val="0"/>
              <c:layout/>
              <c:tx>
                <c:rich>
                  <a:bodyPr/>
                  <a:lstStyle/>
                  <a:p>
                    <a:r>
                      <a:rPr lang="en-US" smtClean="0"/>
                      <a:t>20</a:t>
                    </a:r>
                    <a:endParaRPr lang="en-US"/>
                  </a:p>
                </c:rich>
              </c:tx>
              <c:dLblPos val="ctr"/>
              <c:showLegendKey val="0"/>
              <c:showVal val="1"/>
              <c:showCatName val="0"/>
              <c:showSerName val="0"/>
              <c:showPercent val="0"/>
              <c:showBubbleSize val="0"/>
            </c:dLbl>
            <c:dLbl>
              <c:idx val="1"/>
              <c:layout/>
              <c:tx>
                <c:rich>
                  <a:bodyPr/>
                  <a:lstStyle/>
                  <a:p>
                    <a:r>
                      <a:rPr lang="en-US" smtClean="0"/>
                      <a:t>25</a:t>
                    </a:r>
                    <a:endParaRPr lang="en-US"/>
                  </a:p>
                </c:rich>
              </c:tx>
              <c:dLblPos val="ctr"/>
              <c:showLegendKey val="0"/>
              <c:showVal val="1"/>
              <c:showCatName val="0"/>
              <c:showSerName val="0"/>
              <c:showPercent val="0"/>
              <c:showBubbleSize val="0"/>
            </c:dLbl>
            <c:dLbl>
              <c:idx val="2"/>
              <c:layout/>
              <c:tx>
                <c:rich>
                  <a:bodyPr/>
                  <a:lstStyle/>
                  <a:p>
                    <a:r>
                      <a:rPr lang="en-US" smtClean="0"/>
                      <a:t>25</a:t>
                    </a:r>
                    <a:endParaRPr lang="en-US"/>
                  </a:p>
                </c:rich>
              </c:tx>
              <c:dLblPos val="ctr"/>
              <c:showLegendKey val="0"/>
              <c:showVal val="1"/>
              <c:showCatName val="0"/>
              <c:showSerName val="0"/>
              <c:showPercent val="0"/>
              <c:showBubbleSize val="0"/>
            </c:dLbl>
            <c:txPr>
              <a:bodyPr/>
              <a:lstStyle/>
              <a:p>
                <a:pPr>
                  <a:defRPr sz="1400" b="1" i="0">
                    <a:solidFill>
                      <a:schemeClr val="tx1"/>
                    </a:solidFill>
                    <a:latin typeface="+mj-lt"/>
                  </a:defRPr>
                </a:pPr>
                <a:endParaRPr lang="en-US"/>
              </a:p>
            </c:txPr>
            <c:dLblPos val="ctr"/>
            <c:showLegendKey val="0"/>
            <c:showVal val="1"/>
            <c:showCatName val="0"/>
            <c:showSerName val="0"/>
            <c:showPercent val="0"/>
            <c:showBubbleSize val="0"/>
            <c:showLeaderLines val="0"/>
          </c:dLbls>
          <c:cat>
            <c:strRef>
              <c:f>Sheet1!$A$2:$A$4</c:f>
              <c:strCache>
                <c:ptCount val="3"/>
                <c:pt idx="0">
                  <c:v>Potential out-of-pocket costs*</c:v>
                </c:pt>
                <c:pt idx="1">
                  <c:v>Premium costs</c:v>
                </c:pt>
                <c:pt idx="2">
                  <c:v>Benefits covered</c:v>
                </c:pt>
              </c:strCache>
            </c:strRef>
          </c:cat>
          <c:val>
            <c:numRef>
              <c:f>Sheet1!$B$2:$B$4</c:f>
              <c:numCache>
                <c:formatCode>General</c:formatCode>
                <c:ptCount val="3"/>
                <c:pt idx="0">
                  <c:v>-20.0</c:v>
                </c:pt>
                <c:pt idx="1">
                  <c:v>-25.0</c:v>
                </c:pt>
                <c:pt idx="2">
                  <c:v>-25.0</c:v>
                </c:pt>
              </c:numCache>
            </c:numRef>
          </c:val>
        </c:ser>
        <c:ser>
          <c:idx val="1"/>
          <c:order val="1"/>
          <c:tx>
            <c:strRef>
              <c:f>Sheet1!$C$1</c:f>
              <c:strCache>
                <c:ptCount val="1"/>
                <c:pt idx="0">
                  <c:v>Very difficult or impossible</c:v>
                </c:pt>
              </c:strCache>
            </c:strRef>
          </c:tx>
          <c:spPr>
            <a:solidFill>
              <a:schemeClr val="accent5">
                <a:lumMod val="75000"/>
              </a:schemeClr>
            </a:solidFill>
            <a:ln>
              <a:solidFill>
                <a:schemeClr val="tx1"/>
              </a:solidFill>
            </a:ln>
            <a:effectLst/>
          </c:spPr>
          <c:invertIfNegative val="0"/>
          <c:dLbls>
            <c:dLbl>
              <c:idx val="0"/>
              <c:layout/>
              <c:tx>
                <c:rich>
                  <a:bodyPr/>
                  <a:lstStyle/>
                  <a:p>
                    <a:r>
                      <a:rPr lang="en-US" smtClean="0"/>
                      <a:t>31</a:t>
                    </a:r>
                    <a:endParaRPr lang="en-US"/>
                  </a:p>
                </c:rich>
              </c:tx>
              <c:showLegendKey val="0"/>
              <c:showVal val="1"/>
              <c:showCatName val="0"/>
              <c:showSerName val="0"/>
              <c:showPercent val="0"/>
              <c:showBubbleSize val="0"/>
            </c:dLbl>
            <c:dLbl>
              <c:idx val="1"/>
              <c:layout/>
              <c:tx>
                <c:rich>
                  <a:bodyPr/>
                  <a:lstStyle/>
                  <a:p>
                    <a:r>
                      <a:rPr lang="en-US" smtClean="0"/>
                      <a:t>27</a:t>
                    </a:r>
                    <a:endParaRPr lang="en-US"/>
                  </a:p>
                </c:rich>
              </c:tx>
              <c:showLegendKey val="0"/>
              <c:showVal val="1"/>
              <c:showCatName val="0"/>
              <c:showSerName val="0"/>
              <c:showPercent val="0"/>
              <c:showBubbleSize val="0"/>
            </c:dLbl>
            <c:dLbl>
              <c:idx val="2"/>
              <c:layout/>
              <c:tx>
                <c:rich>
                  <a:bodyPr/>
                  <a:lstStyle/>
                  <a:p>
                    <a:r>
                      <a:rPr lang="en-US" smtClean="0"/>
                      <a:t>33</a:t>
                    </a:r>
                    <a:endParaRPr lang="en-US"/>
                  </a:p>
                </c:rich>
              </c:tx>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Potential out-of-pocket costs*</c:v>
                </c:pt>
                <c:pt idx="1">
                  <c:v>Premium costs</c:v>
                </c:pt>
                <c:pt idx="2">
                  <c:v>Benefits covered</c:v>
                </c:pt>
              </c:strCache>
            </c:strRef>
          </c:cat>
          <c:val>
            <c:numRef>
              <c:f>Sheet1!$C$2:$C$4</c:f>
              <c:numCache>
                <c:formatCode>General</c:formatCode>
                <c:ptCount val="3"/>
                <c:pt idx="0">
                  <c:v>-31.0</c:v>
                </c:pt>
                <c:pt idx="1">
                  <c:v>-27.0</c:v>
                </c:pt>
                <c:pt idx="2">
                  <c:v>-33.0</c:v>
                </c:pt>
              </c:numCache>
            </c:numRef>
          </c:val>
        </c:ser>
        <c:ser>
          <c:idx val="2"/>
          <c:order val="2"/>
          <c:tx>
            <c:strRef>
              <c:f>Sheet1!$D$1</c:f>
              <c:strCache>
                <c:ptCount val="1"/>
                <c:pt idx="0">
                  <c:v>Somewhat easy</c:v>
                </c:pt>
              </c:strCache>
            </c:strRef>
          </c:tx>
          <c:spPr>
            <a:solidFill>
              <a:schemeClr val="accent3">
                <a:lumMod val="60000"/>
                <a:lumOff val="40000"/>
              </a:schemeClr>
            </a:solidFill>
            <a:ln>
              <a:solidFill>
                <a:schemeClr val="tx1"/>
              </a:solidFill>
            </a:ln>
            <a:effectLst/>
          </c:spPr>
          <c:invertIfNegative val="0"/>
          <c:dLbls>
            <c:txPr>
              <a:bodyPr/>
              <a:lstStyle/>
              <a:p>
                <a:pPr>
                  <a:defRPr sz="1400" b="1">
                    <a:latin typeface="+mj-lt"/>
                  </a:defRPr>
                </a:pPr>
                <a:endParaRPr lang="en-US"/>
              </a:p>
            </c:txPr>
            <c:showLegendKey val="0"/>
            <c:showVal val="1"/>
            <c:showCatName val="0"/>
            <c:showSerName val="0"/>
            <c:showPercent val="0"/>
            <c:showBubbleSize val="0"/>
            <c:showLeaderLines val="0"/>
          </c:dLbls>
          <c:cat>
            <c:strRef>
              <c:f>Sheet1!$A$2:$A$4</c:f>
              <c:strCache>
                <c:ptCount val="3"/>
                <c:pt idx="0">
                  <c:v>Potential out-of-pocket costs*</c:v>
                </c:pt>
                <c:pt idx="1">
                  <c:v>Premium costs</c:v>
                </c:pt>
                <c:pt idx="2">
                  <c:v>Benefits covered</c:v>
                </c:pt>
              </c:strCache>
            </c:strRef>
          </c:cat>
          <c:val>
            <c:numRef>
              <c:f>Sheet1!$D$2:$D$4</c:f>
              <c:numCache>
                <c:formatCode>General</c:formatCode>
                <c:ptCount val="3"/>
                <c:pt idx="0">
                  <c:v>14.0</c:v>
                </c:pt>
                <c:pt idx="1">
                  <c:v>21.0</c:v>
                </c:pt>
                <c:pt idx="2">
                  <c:v>19.0</c:v>
                </c:pt>
              </c:numCache>
            </c:numRef>
          </c:val>
        </c:ser>
        <c:ser>
          <c:idx val="3"/>
          <c:order val="3"/>
          <c:tx>
            <c:strRef>
              <c:f>Sheet1!$E$1</c:f>
              <c:strCache>
                <c:ptCount val="1"/>
                <c:pt idx="0">
                  <c:v>Very easy</c:v>
                </c:pt>
              </c:strCache>
            </c:strRef>
          </c:tx>
          <c:spPr>
            <a:solidFill>
              <a:schemeClr val="accent3">
                <a:lumMod val="75000"/>
              </a:schemeClr>
            </a:solidFill>
            <a:ln>
              <a:solidFill>
                <a:schemeClr val="tx1"/>
              </a:solidFill>
            </a:ln>
            <a:effectLst/>
          </c:spPr>
          <c:invertIfNegative val="0"/>
          <c:dLbls>
            <c:txPr>
              <a:bodyPr/>
              <a:lstStyle/>
              <a:p>
                <a:pPr>
                  <a:defRPr sz="1400" b="1">
                    <a:solidFill>
                      <a:schemeClr val="bg1"/>
                    </a:solidFill>
                    <a:latin typeface="+mj-lt"/>
                  </a:defRPr>
                </a:pPr>
                <a:endParaRPr lang="en-US"/>
              </a:p>
            </c:txPr>
            <c:showLegendKey val="0"/>
            <c:showVal val="1"/>
            <c:showCatName val="0"/>
            <c:showSerName val="0"/>
            <c:showPercent val="0"/>
            <c:showBubbleSize val="0"/>
            <c:showLeaderLines val="0"/>
          </c:dLbls>
          <c:cat>
            <c:strRef>
              <c:f>Sheet1!$A$2:$A$4</c:f>
              <c:strCache>
                <c:ptCount val="3"/>
                <c:pt idx="0">
                  <c:v>Potential out-of-pocket costs*</c:v>
                </c:pt>
                <c:pt idx="1">
                  <c:v>Premium costs</c:v>
                </c:pt>
                <c:pt idx="2">
                  <c:v>Benefits covered</c:v>
                </c:pt>
              </c:strCache>
            </c:strRef>
          </c:cat>
          <c:val>
            <c:numRef>
              <c:f>Sheet1!$E$2:$E$4</c:f>
              <c:numCache>
                <c:formatCode>General</c:formatCode>
                <c:ptCount val="3"/>
                <c:pt idx="0">
                  <c:v>19.0</c:v>
                </c:pt>
                <c:pt idx="1">
                  <c:v>16.0</c:v>
                </c:pt>
                <c:pt idx="2">
                  <c:v>11.0</c:v>
                </c:pt>
              </c:numCache>
            </c:numRef>
          </c:val>
        </c:ser>
        <c:dLbls>
          <c:showLegendKey val="0"/>
          <c:showVal val="0"/>
          <c:showCatName val="0"/>
          <c:showSerName val="0"/>
          <c:showPercent val="0"/>
          <c:showBubbleSize val="0"/>
        </c:dLbls>
        <c:gapWidth val="132"/>
        <c:overlap val="100"/>
        <c:axId val="2145327208"/>
        <c:axId val="2145330792"/>
      </c:barChart>
      <c:catAx>
        <c:axId val="2145327208"/>
        <c:scaling>
          <c:orientation val="minMax"/>
        </c:scaling>
        <c:delete val="0"/>
        <c:axPos val="l"/>
        <c:numFmt formatCode="General" sourceLinked="1"/>
        <c:majorTickMark val="none"/>
        <c:minorTickMark val="none"/>
        <c:tickLblPos val="low"/>
        <c:spPr>
          <a:ln w="50800" cmpd="sng">
            <a:solidFill>
              <a:schemeClr val="tx1"/>
            </a:solidFill>
          </a:ln>
        </c:spPr>
        <c:txPr>
          <a:bodyPr rot="0"/>
          <a:lstStyle/>
          <a:p>
            <a:pPr>
              <a:defRPr sz="1200" b="1" i="0">
                <a:solidFill>
                  <a:schemeClr val="bg1"/>
                </a:solidFill>
                <a:latin typeface="+mj-lt"/>
                <a:cs typeface="Arial"/>
              </a:defRPr>
            </a:pPr>
            <a:endParaRPr lang="en-US"/>
          </a:p>
        </c:txPr>
        <c:crossAx val="2145330792"/>
        <c:crosses val="autoZero"/>
        <c:auto val="1"/>
        <c:lblAlgn val="ctr"/>
        <c:lblOffset val="100"/>
        <c:noMultiLvlLbl val="0"/>
      </c:catAx>
      <c:valAx>
        <c:axId val="2145330792"/>
        <c:scaling>
          <c:orientation val="minMax"/>
          <c:max val="70.0"/>
          <c:min val="-80.0"/>
        </c:scaling>
        <c:delete val="1"/>
        <c:axPos val="b"/>
        <c:numFmt formatCode="General" sourceLinked="1"/>
        <c:majorTickMark val="none"/>
        <c:minorTickMark val="none"/>
        <c:tickLblPos val="nextTo"/>
        <c:crossAx val="2145327208"/>
        <c:crosses val="autoZero"/>
        <c:crossBetween val="between"/>
        <c:majorUnit val="10.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bg1">
                  <a:lumMod val="50000"/>
                </a:schemeClr>
              </a:solidFill>
            </c:spPr>
          </c:dPt>
          <c:dPt>
            <c:idx val="2"/>
            <c:bubble3D val="0"/>
            <c:spPr>
              <a:solidFill>
                <a:schemeClr val="accent3">
                  <a:lumMod val="75000"/>
                </a:schemeClr>
              </a:solidFill>
            </c:spPr>
          </c:dPt>
          <c:cat>
            <c:strRef>
              <c:f>Sheet1!$A$2:$A$4</c:f>
              <c:strCache>
                <c:ptCount val="3"/>
                <c:pt idx="0">
                  <c:v>Tried to find out if eligible for financial assistance/Medicaid</c:v>
                </c:pt>
                <c:pt idx="1">
                  <c:v>Don't know/refused</c:v>
                </c:pt>
                <c:pt idx="2">
                  <c:v>Did not try to find out if eligible for financial asssistance/Medicaid</c:v>
                </c:pt>
              </c:strCache>
            </c:strRef>
          </c:cat>
          <c:val>
            <c:numRef>
              <c:f>Sheet1!$B$2:$B$4</c:f>
              <c:numCache>
                <c:formatCode>General</c:formatCode>
                <c:ptCount val="3"/>
                <c:pt idx="0">
                  <c:v>47.0</c:v>
                </c:pt>
                <c:pt idx="1">
                  <c:v>5.0</c:v>
                </c:pt>
                <c:pt idx="2">
                  <c:v>47.0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63493469521842"/>
          <c:y val="0.123559563510588"/>
          <c:w val="0.917671044720941"/>
          <c:h val="0.711605210217304"/>
        </c:manualLayout>
      </c:layout>
      <c:barChart>
        <c:barDir val="col"/>
        <c:grouping val="stacked"/>
        <c:varyColors val="0"/>
        <c:ser>
          <c:idx val="0"/>
          <c:order val="0"/>
          <c:tx>
            <c:strRef>
              <c:f>Sheet1!$B$1</c:f>
              <c:strCache>
                <c:ptCount val="1"/>
                <c:pt idx="0">
                  <c:v>Very </c:v>
                </c:pt>
              </c:strCache>
            </c:strRef>
          </c:tx>
          <c:invertIfNegative val="0"/>
          <c:dPt>
            <c:idx val="0"/>
            <c:invertIfNegative val="0"/>
            <c:bubble3D val="0"/>
            <c:spPr>
              <a:solidFill>
                <a:schemeClr val="accent3">
                  <a:lumMod val="75000"/>
                </a:schemeClr>
              </a:solidFill>
            </c:spPr>
          </c:dPt>
          <c:dPt>
            <c:idx val="1"/>
            <c:invertIfNegative val="0"/>
            <c:bubble3D val="0"/>
            <c:spPr>
              <a:solidFill>
                <a:schemeClr val="accent5">
                  <a:lumMod val="75000"/>
                </a:schemeClr>
              </a:solidFill>
            </c:spPr>
          </c:dPt>
          <c:dPt>
            <c:idx val="2"/>
            <c:invertIfNegative val="0"/>
            <c:bubble3D val="0"/>
            <c:spPr>
              <a:solidFill>
                <a:schemeClr val="bg1">
                  <a:lumMod val="50000"/>
                </a:schemeClr>
              </a:solidFill>
            </c:spPr>
          </c:dPt>
          <c:dPt>
            <c:idx val="3"/>
            <c:invertIfNegative val="0"/>
            <c:bubble3D val="0"/>
            <c:spPr>
              <a:solidFill>
                <a:schemeClr val="accent5">
                  <a:lumMod val="40000"/>
                  <a:lumOff val="60000"/>
                </a:schemeClr>
              </a:solidFill>
            </c:spPr>
          </c:dPt>
          <c:dPt>
            <c:idx val="4"/>
            <c:invertIfNegative val="0"/>
            <c:bubble3D val="0"/>
            <c:spPr>
              <a:solidFill>
                <a:schemeClr val="accent5">
                  <a:lumMod val="75000"/>
                </a:schemeClr>
              </a:solidFill>
            </c:spPr>
          </c:dPt>
          <c:dLbls>
            <c:dLbl>
              <c:idx val="2"/>
              <c:layout>
                <c:manualLayout>
                  <c:x val="-0.00290538333215898"/>
                  <c:y val="-0.0562104511837972"/>
                </c:manualLayout>
              </c:layout>
              <c:tx>
                <c:rich>
                  <a:bodyPr/>
                  <a:lstStyle/>
                  <a:p>
                    <a:pPr>
                      <a:defRPr sz="1600" b="1">
                        <a:solidFill>
                          <a:schemeClr val="tx1"/>
                        </a:solidFill>
                      </a:defRPr>
                    </a:pPr>
                    <a:r>
                      <a:rPr lang="en-US" dirty="0" smtClean="0">
                        <a:solidFill>
                          <a:schemeClr val="tx1"/>
                        </a:solidFill>
                      </a:rPr>
                      <a:t>3</a:t>
                    </a:r>
                    <a:endParaRPr lang="en-US" dirty="0">
                      <a:solidFill>
                        <a:schemeClr val="tx1"/>
                      </a:solidFill>
                    </a:endParaRPr>
                  </a:p>
                </c:rich>
              </c:tx>
              <c:spPr/>
              <c:showLegendKey val="0"/>
              <c:showVal val="1"/>
              <c:showCatName val="0"/>
              <c:showSerName val="0"/>
              <c:showPercent val="0"/>
              <c:showBubbleSize val="0"/>
            </c:dLbl>
            <c:txPr>
              <a:bodyPr/>
              <a:lstStyle/>
              <a:p>
                <a:pPr>
                  <a:defRPr sz="16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Excellent or good</c:v>
                </c:pt>
                <c:pt idx="1">
                  <c:v>Fair or poor</c:v>
                </c:pt>
                <c:pt idx="2">
                  <c:v>Don't know or refused</c:v>
                </c:pt>
              </c:strCache>
            </c:strRef>
          </c:cat>
          <c:val>
            <c:numRef>
              <c:f>Sheet1!$B$2:$B$4</c:f>
              <c:numCache>
                <c:formatCode>General</c:formatCode>
                <c:ptCount val="3"/>
                <c:pt idx="0">
                  <c:v>14.0</c:v>
                </c:pt>
                <c:pt idx="1">
                  <c:v>38.0</c:v>
                </c:pt>
                <c:pt idx="2">
                  <c:v>3.0</c:v>
                </c:pt>
              </c:numCache>
            </c:numRef>
          </c:val>
        </c:ser>
        <c:ser>
          <c:idx val="1"/>
          <c:order val="1"/>
          <c:tx>
            <c:strRef>
              <c:f>Sheet1!$C$1</c:f>
              <c:strCache>
                <c:ptCount val="1"/>
                <c:pt idx="0">
                  <c:v>Somewhat</c:v>
                </c:pt>
              </c:strCache>
            </c:strRef>
          </c:tx>
          <c:spPr>
            <a:solidFill>
              <a:schemeClr val="accent5">
                <a:lumMod val="60000"/>
                <a:lumOff val="40000"/>
              </a:schemeClr>
            </a:solidFill>
          </c:spPr>
          <c:invertIfNegative val="0"/>
          <c:dPt>
            <c:idx val="0"/>
            <c:invertIfNegative val="0"/>
            <c:bubble3D val="0"/>
            <c:spPr>
              <a:solidFill>
                <a:schemeClr val="accent3">
                  <a:lumMod val="60000"/>
                  <a:lumOff val="40000"/>
                </a:schemeClr>
              </a:solidFill>
            </c:spPr>
          </c:dPt>
          <c:dPt>
            <c:idx val="1"/>
            <c:invertIfNegative val="0"/>
            <c:bubble3D val="0"/>
            <c:spPr>
              <a:solidFill>
                <a:schemeClr val="accent5">
                  <a:lumMod val="40000"/>
                  <a:lumOff val="60000"/>
                </a:schemeClr>
              </a:solidFill>
            </c:spPr>
          </c:dPt>
          <c:dPt>
            <c:idx val="2"/>
            <c:invertIfNegative val="0"/>
            <c:bubble3D val="0"/>
            <c:spPr>
              <a:solidFill>
                <a:schemeClr val="accent3">
                  <a:lumMod val="75000"/>
                </a:schemeClr>
              </a:solidFill>
            </c:spPr>
          </c:dPt>
          <c:dLbls>
            <c:txPr>
              <a:bodyPr/>
              <a:lstStyle/>
              <a:p>
                <a:pPr>
                  <a:defRPr sz="1600" b="1"/>
                </a:pPr>
                <a:endParaRPr lang="en-US"/>
              </a:p>
            </c:txPr>
            <c:showLegendKey val="0"/>
            <c:showVal val="1"/>
            <c:showCatName val="0"/>
            <c:showSerName val="0"/>
            <c:showPercent val="0"/>
            <c:showBubbleSize val="0"/>
            <c:showLeaderLines val="0"/>
          </c:dLbls>
          <c:cat>
            <c:strRef>
              <c:f>Sheet1!$A$2:$A$4</c:f>
              <c:strCache>
                <c:ptCount val="3"/>
                <c:pt idx="0">
                  <c:v>Excellent or good</c:v>
                </c:pt>
                <c:pt idx="1">
                  <c:v>Fair or poor</c:v>
                </c:pt>
                <c:pt idx="2">
                  <c:v>Don't know or refused</c:v>
                </c:pt>
              </c:strCache>
            </c:strRef>
          </c:cat>
          <c:val>
            <c:numRef>
              <c:f>Sheet1!$C$2:$C$4</c:f>
              <c:numCache>
                <c:formatCode>General</c:formatCode>
                <c:ptCount val="3"/>
                <c:pt idx="0">
                  <c:v>13.0</c:v>
                </c:pt>
                <c:pt idx="1">
                  <c:v>32.0</c:v>
                </c:pt>
              </c:numCache>
            </c:numRef>
          </c:val>
        </c:ser>
        <c:dLbls>
          <c:showLegendKey val="0"/>
          <c:showVal val="0"/>
          <c:showCatName val="0"/>
          <c:showSerName val="0"/>
          <c:showPercent val="0"/>
          <c:showBubbleSize val="0"/>
        </c:dLbls>
        <c:gapWidth val="166"/>
        <c:overlap val="100"/>
        <c:axId val="2070160312"/>
        <c:axId val="2070068120"/>
      </c:barChart>
      <c:catAx>
        <c:axId val="2070160312"/>
        <c:scaling>
          <c:orientation val="minMax"/>
        </c:scaling>
        <c:delete val="0"/>
        <c:axPos val="b"/>
        <c:majorTickMark val="out"/>
        <c:minorTickMark val="none"/>
        <c:tickLblPos val="nextTo"/>
        <c:txPr>
          <a:bodyPr/>
          <a:lstStyle/>
          <a:p>
            <a:pPr>
              <a:defRPr sz="1600" b="1"/>
            </a:pPr>
            <a:endParaRPr lang="en-US"/>
          </a:p>
        </c:txPr>
        <c:crossAx val="2070068120"/>
        <c:crosses val="autoZero"/>
        <c:auto val="1"/>
        <c:lblAlgn val="ctr"/>
        <c:lblOffset val="100"/>
        <c:noMultiLvlLbl val="0"/>
      </c:catAx>
      <c:valAx>
        <c:axId val="2070068120"/>
        <c:scaling>
          <c:orientation val="minMax"/>
          <c:max val="100.0"/>
        </c:scaling>
        <c:delete val="0"/>
        <c:axPos val="l"/>
        <c:numFmt formatCode="General" sourceLinked="1"/>
        <c:majorTickMark val="out"/>
        <c:minorTickMark val="none"/>
        <c:tickLblPos val="nextTo"/>
        <c:txPr>
          <a:bodyPr/>
          <a:lstStyle/>
          <a:p>
            <a:pPr>
              <a:defRPr sz="1600" b="1"/>
            </a:pPr>
            <a:endParaRPr lang="en-US"/>
          </a:p>
        </c:txPr>
        <c:crossAx val="2070160312"/>
        <c:crosses val="autoZero"/>
        <c:crossBetween val="between"/>
        <c:majorUnit val="25.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99381327334083"/>
          <c:y val="0.141447122683741"/>
          <c:w val="0.939463699850019"/>
          <c:h val="0.771925033817991"/>
        </c:manualLayout>
      </c:layout>
      <c:barChart>
        <c:barDir val="bar"/>
        <c:grouping val="stacked"/>
        <c:varyColors val="0"/>
        <c:ser>
          <c:idx val="0"/>
          <c:order val="0"/>
          <c:tx>
            <c:strRef>
              <c:f>Sheet1!$B$1</c:f>
              <c:strCache>
                <c:ptCount val="1"/>
                <c:pt idx="0">
                  <c:v>Somewhat oppose</c:v>
                </c:pt>
              </c:strCache>
            </c:strRef>
          </c:tx>
          <c:spPr>
            <a:solidFill>
              <a:schemeClr val="accent5">
                <a:lumMod val="40000"/>
                <a:lumOff val="60000"/>
                <a:alpha val="99000"/>
              </a:schemeClr>
            </a:solidFill>
            <a:ln>
              <a:solidFill>
                <a:schemeClr val="tx1"/>
              </a:solidFill>
            </a:ln>
            <a:effectLst/>
          </c:spPr>
          <c:invertIfNegative val="0"/>
          <c:dLbls>
            <c:dLbl>
              <c:idx val="0"/>
              <c:layout/>
              <c:tx>
                <c:rich>
                  <a:bodyPr/>
                  <a:lstStyle/>
                  <a:p>
                    <a:r>
                      <a:rPr lang="en-US" smtClean="0"/>
                      <a:t>8</a:t>
                    </a:r>
                    <a:endParaRPr lang="en-US"/>
                  </a:p>
                </c:rich>
              </c:tx>
              <c:dLblPos val="ctr"/>
              <c:showLegendKey val="0"/>
              <c:showVal val="1"/>
              <c:showCatName val="0"/>
              <c:showSerName val="0"/>
              <c:showPercent val="0"/>
              <c:showBubbleSize val="0"/>
            </c:dLbl>
            <c:dLbl>
              <c:idx val="1"/>
              <c:layout/>
              <c:tx>
                <c:rich>
                  <a:bodyPr/>
                  <a:lstStyle/>
                  <a:p>
                    <a:r>
                      <a:rPr lang="en-US" smtClean="0"/>
                      <a:t>18</a:t>
                    </a:r>
                    <a:endParaRPr lang="en-US"/>
                  </a:p>
                </c:rich>
              </c:tx>
              <c:dLblPos val="ctr"/>
              <c:showLegendKey val="0"/>
              <c:showVal val="1"/>
              <c:showCatName val="0"/>
              <c:showSerName val="0"/>
              <c:showPercent val="0"/>
              <c:showBubbleSize val="0"/>
            </c:dLbl>
            <c:dLbl>
              <c:idx val="2"/>
              <c:layout/>
              <c:tx>
                <c:rich>
                  <a:bodyPr/>
                  <a:lstStyle/>
                  <a:p>
                    <a:r>
                      <a:rPr lang="en-US" smtClean="0"/>
                      <a:t>7</a:t>
                    </a:r>
                    <a:endParaRPr lang="en-US"/>
                  </a:p>
                </c:rich>
              </c:tx>
              <c:dLblPos val="ctr"/>
              <c:showLegendKey val="0"/>
              <c:showVal val="1"/>
              <c:showCatName val="0"/>
              <c:showSerName val="0"/>
              <c:showPercent val="0"/>
              <c:showBubbleSize val="0"/>
            </c:dLbl>
            <c:dLbl>
              <c:idx val="4"/>
              <c:layout/>
              <c:tx>
                <c:rich>
                  <a:bodyPr/>
                  <a:lstStyle/>
                  <a:p>
                    <a:r>
                      <a:rPr lang="en-US" smtClean="0"/>
                      <a:t>12</a:t>
                    </a:r>
                    <a:endParaRPr lang="en-US"/>
                  </a:p>
                </c:rich>
              </c:tx>
              <c:dLblPos val="ctr"/>
              <c:showLegendKey val="0"/>
              <c:showVal val="1"/>
              <c:showCatName val="0"/>
              <c:showSerName val="0"/>
              <c:showPercent val="0"/>
              <c:showBubbleSize val="0"/>
            </c:dLbl>
            <c:dLbl>
              <c:idx val="5"/>
              <c:layout/>
              <c:tx>
                <c:rich>
                  <a:bodyPr/>
                  <a:lstStyle/>
                  <a:p>
                    <a:r>
                      <a:rPr lang="en-US" smtClean="0"/>
                      <a:t>5</a:t>
                    </a:r>
                    <a:endParaRPr lang="en-US"/>
                  </a:p>
                </c:rich>
              </c:tx>
              <c:dLblPos val="ctr"/>
              <c:showLegendKey val="0"/>
              <c:showVal val="1"/>
              <c:showCatName val="0"/>
              <c:showSerName val="0"/>
              <c:showPercent val="0"/>
              <c:showBubbleSize val="0"/>
            </c:dLbl>
            <c:dLbl>
              <c:idx val="6"/>
              <c:layout/>
              <c:tx>
                <c:rich>
                  <a:bodyPr/>
                  <a:lstStyle/>
                  <a:p>
                    <a:r>
                      <a:rPr lang="en-US" smtClean="0"/>
                      <a:t>7</a:t>
                    </a:r>
                    <a:endParaRPr lang="en-US"/>
                  </a:p>
                </c:rich>
              </c:tx>
              <c:dLblPos val="ctr"/>
              <c:showLegendKey val="0"/>
              <c:showVal val="1"/>
              <c:showCatName val="0"/>
              <c:showSerName val="0"/>
              <c:showPercent val="0"/>
              <c:showBubbleSize val="0"/>
            </c:dLbl>
            <c:dLbl>
              <c:idx val="8"/>
              <c:layout/>
              <c:tx>
                <c:rich>
                  <a:bodyPr/>
                  <a:lstStyle/>
                  <a:p>
                    <a:r>
                      <a:rPr lang="en-US" smtClean="0"/>
                      <a:t>8</a:t>
                    </a:r>
                    <a:endParaRPr lang="en-US"/>
                  </a:p>
                </c:rich>
              </c:tx>
              <c:dLblPos val="ctr"/>
              <c:showLegendKey val="0"/>
              <c:showVal val="1"/>
              <c:showCatName val="0"/>
              <c:showSerName val="0"/>
              <c:showPercent val="0"/>
              <c:showBubbleSize val="0"/>
            </c:dLbl>
            <c:dLbl>
              <c:idx val="9"/>
              <c:layout/>
              <c:tx>
                <c:rich>
                  <a:bodyPr/>
                  <a:lstStyle/>
                  <a:p>
                    <a:r>
                      <a:rPr lang="en-US" smtClean="0"/>
                      <a:t>8</a:t>
                    </a:r>
                    <a:endParaRPr lang="en-US"/>
                  </a:p>
                </c:rich>
              </c:tx>
              <c:dLblPos val="ctr"/>
              <c:showLegendKey val="0"/>
              <c:showVal val="1"/>
              <c:showCatName val="0"/>
              <c:showSerName val="0"/>
              <c:showPercent val="0"/>
              <c:showBubbleSize val="0"/>
            </c:dLbl>
            <c:dLbl>
              <c:idx val="10"/>
              <c:layout/>
              <c:tx>
                <c:rich>
                  <a:bodyPr/>
                  <a:lstStyle/>
                  <a:p>
                    <a:r>
                      <a:rPr lang="en-US" smtClean="0"/>
                      <a:t>10</a:t>
                    </a:r>
                    <a:endParaRPr lang="en-US"/>
                  </a:p>
                </c:rich>
              </c:tx>
              <c:dLblPos val="ctr"/>
              <c:showLegendKey val="0"/>
              <c:showVal val="1"/>
              <c:showCatName val="0"/>
              <c:showSerName val="0"/>
              <c:showPercent val="0"/>
              <c:showBubbleSize val="0"/>
            </c:dLbl>
            <c:dLbl>
              <c:idx val="12"/>
              <c:layout/>
              <c:tx>
                <c:rich>
                  <a:bodyPr/>
                  <a:lstStyle/>
                  <a:p>
                    <a:r>
                      <a:rPr lang="en-US" smtClean="0"/>
                      <a:t>8</a:t>
                    </a:r>
                    <a:endParaRPr lang="en-US"/>
                  </a:p>
                </c:rich>
              </c:tx>
              <c:dLblPos val="ctr"/>
              <c:showLegendKey val="0"/>
              <c:showVal val="1"/>
              <c:showCatName val="0"/>
              <c:showSerName val="0"/>
              <c:showPercent val="0"/>
              <c:showBubbleSize val="0"/>
            </c:dLbl>
            <c:txPr>
              <a:bodyPr/>
              <a:lstStyle/>
              <a:p>
                <a:pPr>
                  <a:defRPr sz="1400" b="1" i="0">
                    <a:solidFill>
                      <a:schemeClr val="tx1"/>
                    </a:solidFill>
                    <a:latin typeface="+mj-lt"/>
                  </a:defRPr>
                </a:pPr>
                <a:endParaRPr lang="en-US"/>
              </a:p>
            </c:txPr>
            <c:dLblPos val="ct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Sheet1!$B$2:$B$14</c:f>
              <c:numCache>
                <c:formatCode>General</c:formatCode>
                <c:ptCount val="13"/>
                <c:pt idx="0">
                  <c:v>-8.0</c:v>
                </c:pt>
                <c:pt idx="1">
                  <c:v>-18.0</c:v>
                </c:pt>
                <c:pt idx="2">
                  <c:v>-7.0</c:v>
                </c:pt>
                <c:pt idx="4">
                  <c:v>-12.0</c:v>
                </c:pt>
                <c:pt idx="5">
                  <c:v>-5.0</c:v>
                </c:pt>
                <c:pt idx="6">
                  <c:v>-7.0</c:v>
                </c:pt>
                <c:pt idx="8">
                  <c:v>-8.0</c:v>
                </c:pt>
                <c:pt idx="9">
                  <c:v>-8.0</c:v>
                </c:pt>
                <c:pt idx="10">
                  <c:v>-10.0</c:v>
                </c:pt>
                <c:pt idx="12">
                  <c:v>-8.0</c:v>
                </c:pt>
              </c:numCache>
            </c:numRef>
          </c:val>
        </c:ser>
        <c:ser>
          <c:idx val="1"/>
          <c:order val="1"/>
          <c:tx>
            <c:strRef>
              <c:f>Sheet1!$C$1</c:f>
              <c:strCache>
                <c:ptCount val="1"/>
                <c:pt idx="0">
                  <c:v>Strongly oppose</c:v>
                </c:pt>
              </c:strCache>
            </c:strRef>
          </c:tx>
          <c:spPr>
            <a:solidFill>
              <a:schemeClr val="accent5">
                <a:lumMod val="75000"/>
              </a:schemeClr>
            </a:solidFill>
            <a:ln>
              <a:solidFill>
                <a:schemeClr val="tx1"/>
              </a:solidFill>
            </a:ln>
            <a:effectLst/>
          </c:spPr>
          <c:invertIfNegative val="0"/>
          <c:dLbls>
            <c:dLbl>
              <c:idx val="0"/>
              <c:layout/>
              <c:tx>
                <c:rich>
                  <a:bodyPr/>
                  <a:lstStyle/>
                  <a:p>
                    <a:r>
                      <a:rPr lang="en-US" smtClean="0"/>
                      <a:t>11</a:t>
                    </a:r>
                    <a:endParaRPr lang="en-US"/>
                  </a:p>
                </c:rich>
              </c:tx>
              <c:showLegendKey val="0"/>
              <c:showVal val="1"/>
              <c:showCatName val="0"/>
              <c:showSerName val="0"/>
              <c:showPercent val="0"/>
              <c:showBubbleSize val="0"/>
            </c:dLbl>
            <c:dLbl>
              <c:idx val="1"/>
              <c:layout/>
              <c:tx>
                <c:rich>
                  <a:bodyPr/>
                  <a:lstStyle/>
                  <a:p>
                    <a:r>
                      <a:rPr lang="en-US" smtClean="0"/>
                      <a:t>21</a:t>
                    </a:r>
                    <a:endParaRPr lang="en-US"/>
                  </a:p>
                </c:rich>
              </c:tx>
              <c:showLegendKey val="0"/>
              <c:showVal val="1"/>
              <c:showCatName val="0"/>
              <c:showSerName val="0"/>
              <c:showPercent val="0"/>
              <c:showBubbleSize val="0"/>
            </c:dLbl>
            <c:dLbl>
              <c:idx val="2"/>
              <c:layout/>
              <c:tx>
                <c:rich>
                  <a:bodyPr/>
                  <a:lstStyle/>
                  <a:p>
                    <a:r>
                      <a:rPr lang="en-US" smtClean="0"/>
                      <a:t>3</a:t>
                    </a:r>
                    <a:endParaRPr lang="en-US"/>
                  </a:p>
                </c:rich>
              </c:tx>
              <c:showLegendKey val="0"/>
              <c:showVal val="1"/>
              <c:showCatName val="0"/>
              <c:showSerName val="0"/>
              <c:showPercent val="0"/>
              <c:showBubbleSize val="0"/>
            </c:dLbl>
            <c:dLbl>
              <c:idx val="4"/>
              <c:layout/>
              <c:tx>
                <c:rich>
                  <a:bodyPr/>
                  <a:lstStyle/>
                  <a:p>
                    <a:r>
                      <a:rPr lang="en-US" smtClean="0"/>
                      <a:t>17</a:t>
                    </a:r>
                    <a:endParaRPr lang="en-US"/>
                  </a:p>
                </c:rich>
              </c:tx>
              <c:showLegendKey val="0"/>
              <c:showVal val="1"/>
              <c:showCatName val="0"/>
              <c:showSerName val="0"/>
              <c:showPercent val="0"/>
              <c:showBubbleSize val="0"/>
            </c:dLbl>
            <c:dLbl>
              <c:idx val="5"/>
              <c:layout/>
              <c:tx>
                <c:rich>
                  <a:bodyPr/>
                  <a:lstStyle/>
                  <a:p>
                    <a:r>
                      <a:rPr lang="en-US" smtClean="0"/>
                      <a:t>10</a:t>
                    </a:r>
                    <a:endParaRPr lang="en-US"/>
                  </a:p>
                </c:rich>
              </c:tx>
              <c:showLegendKey val="0"/>
              <c:showVal val="1"/>
              <c:showCatName val="0"/>
              <c:showSerName val="0"/>
              <c:showPercent val="0"/>
              <c:showBubbleSize val="0"/>
            </c:dLbl>
            <c:dLbl>
              <c:idx val="6"/>
              <c:layout/>
              <c:tx>
                <c:rich>
                  <a:bodyPr/>
                  <a:lstStyle/>
                  <a:p>
                    <a:r>
                      <a:rPr lang="en-US" smtClean="0"/>
                      <a:t>7</a:t>
                    </a:r>
                    <a:endParaRPr lang="en-US"/>
                  </a:p>
                </c:rich>
              </c:tx>
              <c:showLegendKey val="0"/>
              <c:showVal val="1"/>
              <c:showCatName val="0"/>
              <c:showSerName val="0"/>
              <c:showPercent val="0"/>
              <c:showBubbleSize val="0"/>
            </c:dLbl>
            <c:dLbl>
              <c:idx val="8"/>
              <c:layout/>
              <c:tx>
                <c:rich>
                  <a:bodyPr/>
                  <a:lstStyle/>
                  <a:p>
                    <a:r>
                      <a:rPr lang="en-US" smtClean="0"/>
                      <a:t>13</a:t>
                    </a:r>
                    <a:endParaRPr lang="en-US"/>
                  </a:p>
                </c:rich>
              </c:tx>
              <c:showLegendKey val="0"/>
              <c:showVal val="1"/>
              <c:showCatName val="0"/>
              <c:showSerName val="0"/>
              <c:showPercent val="0"/>
              <c:showBubbleSize val="0"/>
            </c:dLbl>
            <c:dLbl>
              <c:idx val="9"/>
              <c:layout/>
              <c:tx>
                <c:rich>
                  <a:bodyPr/>
                  <a:lstStyle/>
                  <a:p>
                    <a:r>
                      <a:rPr lang="en-US" smtClean="0"/>
                      <a:t>9</a:t>
                    </a:r>
                    <a:endParaRPr lang="en-US"/>
                  </a:p>
                </c:rich>
              </c:tx>
              <c:showLegendKey val="0"/>
              <c:showVal val="1"/>
              <c:showCatName val="0"/>
              <c:showSerName val="0"/>
              <c:showPercent val="0"/>
              <c:showBubbleSize val="0"/>
            </c:dLbl>
            <c:dLbl>
              <c:idx val="10"/>
              <c:layout/>
              <c:tx>
                <c:rich>
                  <a:bodyPr/>
                  <a:lstStyle/>
                  <a:p>
                    <a:r>
                      <a:rPr lang="en-US" smtClean="0"/>
                      <a:t>7</a:t>
                    </a:r>
                    <a:endParaRPr lang="en-US"/>
                  </a:p>
                </c:rich>
              </c:tx>
              <c:showLegendKey val="0"/>
              <c:showVal val="1"/>
              <c:showCatName val="0"/>
              <c:showSerName val="0"/>
              <c:showPercent val="0"/>
              <c:showBubbleSize val="0"/>
            </c:dLbl>
            <c:dLbl>
              <c:idx val="12"/>
              <c:layout/>
              <c:tx>
                <c:rich>
                  <a:bodyPr/>
                  <a:lstStyle/>
                  <a:p>
                    <a:r>
                      <a:rPr lang="en-US" smtClean="0"/>
                      <a:t>10</a:t>
                    </a:r>
                    <a:endParaRPr lang="en-US"/>
                  </a:p>
                </c:rich>
              </c:tx>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Sheet1!$C$2:$C$14</c:f>
              <c:numCache>
                <c:formatCode>General</c:formatCode>
                <c:ptCount val="13"/>
                <c:pt idx="0">
                  <c:v>-11.0</c:v>
                </c:pt>
                <c:pt idx="1">
                  <c:v>-21.0</c:v>
                </c:pt>
                <c:pt idx="2">
                  <c:v>-3.0</c:v>
                </c:pt>
                <c:pt idx="4">
                  <c:v>-17.0</c:v>
                </c:pt>
                <c:pt idx="5">
                  <c:v>-10.0</c:v>
                </c:pt>
                <c:pt idx="6">
                  <c:v>-7.0</c:v>
                </c:pt>
                <c:pt idx="8">
                  <c:v>-13.0</c:v>
                </c:pt>
                <c:pt idx="9">
                  <c:v>-9.0</c:v>
                </c:pt>
                <c:pt idx="10">
                  <c:v>-7.0</c:v>
                </c:pt>
                <c:pt idx="12">
                  <c:v>-10.0</c:v>
                </c:pt>
              </c:numCache>
            </c:numRef>
          </c:val>
        </c:ser>
        <c:ser>
          <c:idx val="2"/>
          <c:order val="2"/>
          <c:tx>
            <c:strRef>
              <c:f>Sheet1!$D$1</c:f>
              <c:strCache>
                <c:ptCount val="1"/>
                <c:pt idx="0">
                  <c:v>Somewhat favor</c:v>
                </c:pt>
              </c:strCache>
            </c:strRef>
          </c:tx>
          <c:spPr>
            <a:solidFill>
              <a:schemeClr val="accent3">
                <a:lumMod val="60000"/>
                <a:lumOff val="40000"/>
              </a:schemeClr>
            </a:solidFill>
            <a:ln>
              <a:solidFill>
                <a:schemeClr val="tx1"/>
              </a:solidFill>
            </a:ln>
            <a:effectLst/>
          </c:spPr>
          <c:invertIfNegative val="0"/>
          <c:dLbls>
            <c:txPr>
              <a:bodyPr/>
              <a:lstStyle/>
              <a:p>
                <a:pPr>
                  <a:defRPr sz="1400" b="1">
                    <a:latin typeface="+mj-lt"/>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Sheet1!$D$2:$D$14</c:f>
              <c:numCache>
                <c:formatCode>General</c:formatCode>
                <c:ptCount val="13"/>
                <c:pt idx="0">
                  <c:v>27.0</c:v>
                </c:pt>
                <c:pt idx="1">
                  <c:v>34.0</c:v>
                </c:pt>
                <c:pt idx="2">
                  <c:v>22.0</c:v>
                </c:pt>
                <c:pt idx="4">
                  <c:v>25.0</c:v>
                </c:pt>
                <c:pt idx="5">
                  <c:v>24.0</c:v>
                </c:pt>
                <c:pt idx="6">
                  <c:v>29.0</c:v>
                </c:pt>
                <c:pt idx="8">
                  <c:v>19.0</c:v>
                </c:pt>
                <c:pt idx="9">
                  <c:v>30.0</c:v>
                </c:pt>
                <c:pt idx="10">
                  <c:v>27.0</c:v>
                </c:pt>
                <c:pt idx="12">
                  <c:v>26.0</c:v>
                </c:pt>
              </c:numCache>
            </c:numRef>
          </c:val>
        </c:ser>
        <c:ser>
          <c:idx val="3"/>
          <c:order val="3"/>
          <c:tx>
            <c:strRef>
              <c:f>Sheet1!$E$1</c:f>
              <c:strCache>
                <c:ptCount val="1"/>
                <c:pt idx="0">
                  <c:v>Strongly favor</c:v>
                </c:pt>
              </c:strCache>
            </c:strRef>
          </c:tx>
          <c:spPr>
            <a:solidFill>
              <a:schemeClr val="accent3">
                <a:lumMod val="75000"/>
              </a:schemeClr>
            </a:solidFill>
            <a:ln>
              <a:solidFill>
                <a:schemeClr val="tx1"/>
              </a:solidFill>
            </a:ln>
            <a:effectLst/>
          </c:spPr>
          <c:invertIfNegative val="0"/>
          <c:dLbls>
            <c:txPr>
              <a:bodyPr/>
              <a:lstStyle/>
              <a:p>
                <a:pPr>
                  <a:defRPr sz="1400" b="1">
                    <a:solidFill>
                      <a:schemeClr val="bg1"/>
                    </a:solidFill>
                    <a:latin typeface="+mj-lt"/>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Sheet1!$E$2:$E$14</c:f>
              <c:numCache>
                <c:formatCode>General</c:formatCode>
                <c:ptCount val="13"/>
                <c:pt idx="0">
                  <c:v>45.0</c:v>
                </c:pt>
                <c:pt idx="1">
                  <c:v>20.0</c:v>
                </c:pt>
                <c:pt idx="2">
                  <c:v>63.0</c:v>
                </c:pt>
                <c:pt idx="4">
                  <c:v>40.0</c:v>
                </c:pt>
                <c:pt idx="5">
                  <c:v>57.0</c:v>
                </c:pt>
                <c:pt idx="6">
                  <c:v>48.0</c:v>
                </c:pt>
                <c:pt idx="8">
                  <c:v>48.0</c:v>
                </c:pt>
                <c:pt idx="9">
                  <c:v>45.0</c:v>
                </c:pt>
                <c:pt idx="10">
                  <c:v>50.0</c:v>
                </c:pt>
                <c:pt idx="12">
                  <c:v>47.0</c:v>
                </c:pt>
              </c:numCache>
            </c:numRef>
          </c:val>
        </c:ser>
        <c:dLbls>
          <c:showLegendKey val="0"/>
          <c:showVal val="0"/>
          <c:showCatName val="0"/>
          <c:showSerName val="0"/>
          <c:showPercent val="0"/>
          <c:showBubbleSize val="0"/>
        </c:dLbls>
        <c:gapWidth val="41"/>
        <c:overlap val="100"/>
        <c:axId val="2145406600"/>
        <c:axId val="2145403000"/>
      </c:barChart>
      <c:catAx>
        <c:axId val="2145406600"/>
        <c:scaling>
          <c:orientation val="minMax"/>
        </c:scaling>
        <c:delete val="0"/>
        <c:axPos val="l"/>
        <c:numFmt formatCode="General" sourceLinked="1"/>
        <c:majorTickMark val="none"/>
        <c:minorTickMark val="none"/>
        <c:tickLblPos val="low"/>
        <c:spPr>
          <a:ln w="50800" cmpd="sng">
            <a:solidFill>
              <a:schemeClr val="tx1"/>
            </a:solidFill>
          </a:ln>
        </c:spPr>
        <c:txPr>
          <a:bodyPr rot="0"/>
          <a:lstStyle/>
          <a:p>
            <a:pPr>
              <a:defRPr sz="1200" b="1" i="0">
                <a:solidFill>
                  <a:schemeClr val="bg1"/>
                </a:solidFill>
                <a:latin typeface="+mj-lt"/>
                <a:cs typeface="Arial"/>
              </a:defRPr>
            </a:pPr>
            <a:endParaRPr lang="en-US"/>
          </a:p>
        </c:txPr>
        <c:crossAx val="2145403000"/>
        <c:crosses val="autoZero"/>
        <c:auto val="1"/>
        <c:lblAlgn val="ctr"/>
        <c:lblOffset val="100"/>
        <c:noMultiLvlLbl val="0"/>
      </c:catAx>
      <c:valAx>
        <c:axId val="2145403000"/>
        <c:scaling>
          <c:orientation val="minMax"/>
          <c:max val="100.0"/>
          <c:min val="-50.0"/>
        </c:scaling>
        <c:delete val="1"/>
        <c:axPos val="b"/>
        <c:numFmt formatCode="General" sourceLinked="1"/>
        <c:majorTickMark val="none"/>
        <c:minorTickMark val="none"/>
        <c:tickLblPos val="nextTo"/>
        <c:crossAx val="2145406600"/>
        <c:crosses val="autoZero"/>
        <c:crossBetween val="between"/>
        <c:majorUnit val="10.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99381327334083"/>
          <c:y val="0.141447122683741"/>
          <c:w val="0.939463699850019"/>
          <c:h val="0.771925033817991"/>
        </c:manualLayout>
      </c:layout>
      <c:barChart>
        <c:barDir val="bar"/>
        <c:grouping val="stacked"/>
        <c:varyColors val="0"/>
        <c:ser>
          <c:idx val="0"/>
          <c:order val="0"/>
          <c:tx>
            <c:strRef>
              <c:f>Sheet1!$B$1</c:f>
              <c:strCache>
                <c:ptCount val="1"/>
                <c:pt idx="0">
                  <c:v>Somewhat unfavorable</c:v>
                </c:pt>
              </c:strCache>
            </c:strRef>
          </c:tx>
          <c:spPr>
            <a:solidFill>
              <a:schemeClr val="accent5">
                <a:lumMod val="40000"/>
                <a:lumOff val="60000"/>
                <a:alpha val="99000"/>
              </a:schemeClr>
            </a:solidFill>
            <a:ln>
              <a:solidFill>
                <a:schemeClr val="tx1"/>
              </a:solidFill>
            </a:ln>
            <a:effectLst/>
          </c:spPr>
          <c:invertIfNegative val="0"/>
          <c:dLbls>
            <c:dLbl>
              <c:idx val="0"/>
              <c:layout/>
              <c:tx>
                <c:rich>
                  <a:bodyPr/>
                  <a:lstStyle/>
                  <a:p>
                    <a:r>
                      <a:rPr lang="en-US" smtClean="0"/>
                      <a:t>19</a:t>
                    </a:r>
                    <a:endParaRPr lang="en-US"/>
                  </a:p>
                </c:rich>
              </c:tx>
              <c:dLblPos val="ctr"/>
              <c:showLegendKey val="0"/>
              <c:showVal val="1"/>
              <c:showCatName val="0"/>
              <c:showSerName val="0"/>
              <c:showPercent val="0"/>
              <c:showBubbleSize val="0"/>
            </c:dLbl>
            <c:dLbl>
              <c:idx val="1"/>
              <c:layout/>
              <c:tx>
                <c:rich>
                  <a:bodyPr/>
                  <a:lstStyle/>
                  <a:p>
                    <a:r>
                      <a:rPr lang="en-US" smtClean="0"/>
                      <a:t>15</a:t>
                    </a:r>
                    <a:endParaRPr lang="en-US"/>
                  </a:p>
                </c:rich>
              </c:tx>
              <c:dLblPos val="ctr"/>
              <c:showLegendKey val="0"/>
              <c:showVal val="1"/>
              <c:showCatName val="0"/>
              <c:showSerName val="0"/>
              <c:showPercent val="0"/>
              <c:showBubbleSize val="0"/>
            </c:dLbl>
            <c:dLbl>
              <c:idx val="2"/>
              <c:layout/>
              <c:tx>
                <c:rich>
                  <a:bodyPr/>
                  <a:lstStyle/>
                  <a:p>
                    <a:r>
                      <a:rPr lang="en-US" smtClean="0"/>
                      <a:t>12</a:t>
                    </a:r>
                    <a:endParaRPr lang="en-US"/>
                  </a:p>
                </c:rich>
              </c:tx>
              <c:dLblPos val="ctr"/>
              <c:showLegendKey val="0"/>
              <c:showVal val="1"/>
              <c:showCatName val="0"/>
              <c:showSerName val="0"/>
              <c:showPercent val="0"/>
              <c:showBubbleSize val="0"/>
            </c:dLbl>
            <c:dLbl>
              <c:idx val="4"/>
              <c:layout/>
              <c:tx>
                <c:rich>
                  <a:bodyPr/>
                  <a:lstStyle/>
                  <a:p>
                    <a:r>
                      <a:rPr lang="en-US" dirty="0" smtClean="0"/>
                      <a:t>15</a:t>
                    </a:r>
                    <a:endParaRPr lang="en-US" dirty="0"/>
                  </a:p>
                </c:rich>
              </c:tx>
              <c:dLblPos val="ctr"/>
              <c:showLegendKey val="0"/>
              <c:showVal val="1"/>
              <c:showCatName val="0"/>
              <c:showSerName val="0"/>
              <c:showPercent val="0"/>
              <c:showBubbleSize val="0"/>
            </c:dLbl>
            <c:dLbl>
              <c:idx val="5"/>
              <c:layout/>
              <c:tx>
                <c:rich>
                  <a:bodyPr/>
                  <a:lstStyle/>
                  <a:p>
                    <a:r>
                      <a:rPr lang="en-US" smtClean="0"/>
                      <a:t>15</a:t>
                    </a:r>
                    <a:endParaRPr lang="en-US"/>
                  </a:p>
                </c:rich>
              </c:tx>
              <c:dLblPos val="ctr"/>
              <c:showLegendKey val="0"/>
              <c:showVal val="1"/>
              <c:showCatName val="0"/>
              <c:showSerName val="0"/>
              <c:showPercent val="0"/>
              <c:showBubbleSize val="0"/>
            </c:dLbl>
            <c:dLbl>
              <c:idx val="6"/>
              <c:layout/>
              <c:tx>
                <c:rich>
                  <a:bodyPr/>
                  <a:lstStyle/>
                  <a:p>
                    <a:r>
                      <a:rPr lang="en-US" smtClean="0"/>
                      <a:t>15</a:t>
                    </a:r>
                    <a:endParaRPr lang="en-US"/>
                  </a:p>
                </c:rich>
              </c:tx>
              <c:dLblPos val="ctr"/>
              <c:showLegendKey val="0"/>
              <c:showVal val="1"/>
              <c:showCatName val="0"/>
              <c:showSerName val="0"/>
              <c:showPercent val="0"/>
              <c:showBubbleSize val="0"/>
            </c:dLbl>
            <c:dLbl>
              <c:idx val="8"/>
              <c:layout/>
              <c:tx>
                <c:rich>
                  <a:bodyPr/>
                  <a:lstStyle/>
                  <a:p>
                    <a:r>
                      <a:rPr lang="en-US" smtClean="0"/>
                      <a:t>12</a:t>
                    </a:r>
                    <a:endParaRPr lang="en-US"/>
                  </a:p>
                </c:rich>
              </c:tx>
              <c:dLblPos val="ctr"/>
              <c:showLegendKey val="0"/>
              <c:showVal val="1"/>
              <c:showCatName val="0"/>
              <c:showSerName val="0"/>
              <c:showPercent val="0"/>
              <c:showBubbleSize val="0"/>
            </c:dLbl>
            <c:dLbl>
              <c:idx val="9"/>
              <c:layout/>
              <c:tx>
                <c:rich>
                  <a:bodyPr/>
                  <a:lstStyle/>
                  <a:p>
                    <a:r>
                      <a:rPr lang="en-US" smtClean="0"/>
                      <a:t>14</a:t>
                    </a:r>
                    <a:endParaRPr lang="en-US"/>
                  </a:p>
                </c:rich>
              </c:tx>
              <c:dLblPos val="ctr"/>
              <c:showLegendKey val="0"/>
              <c:showVal val="1"/>
              <c:showCatName val="0"/>
              <c:showSerName val="0"/>
              <c:showPercent val="0"/>
              <c:showBubbleSize val="0"/>
            </c:dLbl>
            <c:dLbl>
              <c:idx val="10"/>
              <c:layout/>
              <c:tx>
                <c:rich>
                  <a:bodyPr/>
                  <a:lstStyle/>
                  <a:p>
                    <a:r>
                      <a:rPr lang="en-US" smtClean="0"/>
                      <a:t>19</a:t>
                    </a:r>
                    <a:endParaRPr lang="en-US"/>
                  </a:p>
                </c:rich>
              </c:tx>
              <c:dLblPos val="ctr"/>
              <c:showLegendKey val="0"/>
              <c:showVal val="1"/>
              <c:showCatName val="0"/>
              <c:showSerName val="0"/>
              <c:showPercent val="0"/>
              <c:showBubbleSize val="0"/>
            </c:dLbl>
            <c:dLbl>
              <c:idx val="12"/>
              <c:layout/>
              <c:tx>
                <c:rich>
                  <a:bodyPr/>
                  <a:lstStyle/>
                  <a:p>
                    <a:r>
                      <a:rPr lang="en-US" smtClean="0"/>
                      <a:t>15</a:t>
                    </a:r>
                    <a:endParaRPr lang="en-US"/>
                  </a:p>
                </c:rich>
              </c:tx>
              <c:dLblPos val="ctr"/>
              <c:showLegendKey val="0"/>
              <c:showVal val="1"/>
              <c:showCatName val="0"/>
              <c:showSerName val="0"/>
              <c:showPercent val="0"/>
              <c:showBubbleSize val="0"/>
            </c:dLbl>
            <c:txPr>
              <a:bodyPr/>
              <a:lstStyle/>
              <a:p>
                <a:pPr>
                  <a:defRPr sz="1400" b="1" i="0">
                    <a:solidFill>
                      <a:schemeClr val="tx1"/>
                    </a:solidFill>
                    <a:latin typeface="+mj-lt"/>
                  </a:defRPr>
                </a:pPr>
                <a:endParaRPr lang="en-US"/>
              </a:p>
            </c:txPr>
            <c:dLblPos val="ct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Sheet1!$B$2:$B$14</c:f>
              <c:numCache>
                <c:formatCode>General</c:formatCode>
                <c:ptCount val="13"/>
                <c:pt idx="0">
                  <c:v>-19.0</c:v>
                </c:pt>
                <c:pt idx="1">
                  <c:v>-15.0</c:v>
                </c:pt>
                <c:pt idx="2">
                  <c:v>-12.0</c:v>
                </c:pt>
                <c:pt idx="4">
                  <c:v>-15.0</c:v>
                </c:pt>
                <c:pt idx="5">
                  <c:v>-15.0</c:v>
                </c:pt>
                <c:pt idx="6">
                  <c:v>-15.0</c:v>
                </c:pt>
                <c:pt idx="8">
                  <c:v>-12.0</c:v>
                </c:pt>
                <c:pt idx="9">
                  <c:v>-14.0</c:v>
                </c:pt>
                <c:pt idx="10">
                  <c:v>-19.0</c:v>
                </c:pt>
                <c:pt idx="12">
                  <c:v>-15.0</c:v>
                </c:pt>
              </c:numCache>
            </c:numRef>
          </c:val>
        </c:ser>
        <c:ser>
          <c:idx val="1"/>
          <c:order val="1"/>
          <c:tx>
            <c:strRef>
              <c:f>Sheet1!$C$1</c:f>
              <c:strCache>
                <c:ptCount val="1"/>
                <c:pt idx="0">
                  <c:v>Very unfavorable</c:v>
                </c:pt>
              </c:strCache>
            </c:strRef>
          </c:tx>
          <c:spPr>
            <a:solidFill>
              <a:schemeClr val="accent5">
                <a:lumMod val="75000"/>
              </a:schemeClr>
            </a:solidFill>
            <a:ln>
              <a:solidFill>
                <a:schemeClr val="tx1"/>
              </a:solidFill>
            </a:ln>
            <a:effectLst/>
          </c:spPr>
          <c:invertIfNegative val="0"/>
          <c:dLbls>
            <c:dLbl>
              <c:idx val="0"/>
              <c:layout/>
              <c:tx>
                <c:rich>
                  <a:bodyPr/>
                  <a:lstStyle/>
                  <a:p>
                    <a:r>
                      <a:rPr lang="en-US" smtClean="0"/>
                      <a:t>23</a:t>
                    </a:r>
                    <a:endParaRPr lang="en-US"/>
                  </a:p>
                </c:rich>
              </c:tx>
              <c:showLegendKey val="0"/>
              <c:showVal val="1"/>
              <c:showCatName val="0"/>
              <c:showSerName val="0"/>
              <c:showPercent val="0"/>
              <c:showBubbleSize val="0"/>
            </c:dLbl>
            <c:dLbl>
              <c:idx val="1"/>
              <c:layout/>
              <c:tx>
                <c:rich>
                  <a:bodyPr/>
                  <a:lstStyle/>
                  <a:p>
                    <a:r>
                      <a:rPr lang="en-US" smtClean="0"/>
                      <a:t>45</a:t>
                    </a:r>
                    <a:endParaRPr lang="en-US"/>
                  </a:p>
                </c:rich>
              </c:tx>
              <c:showLegendKey val="0"/>
              <c:showVal val="1"/>
              <c:showCatName val="0"/>
              <c:showSerName val="0"/>
              <c:showPercent val="0"/>
              <c:showBubbleSize val="0"/>
            </c:dLbl>
            <c:dLbl>
              <c:idx val="2"/>
              <c:layout/>
              <c:tx>
                <c:rich>
                  <a:bodyPr/>
                  <a:lstStyle/>
                  <a:p>
                    <a:r>
                      <a:rPr lang="en-US" smtClean="0"/>
                      <a:t>13</a:t>
                    </a:r>
                    <a:endParaRPr lang="en-US"/>
                  </a:p>
                </c:rich>
              </c:tx>
              <c:showLegendKey val="0"/>
              <c:showVal val="1"/>
              <c:showCatName val="0"/>
              <c:showSerName val="0"/>
              <c:showPercent val="0"/>
              <c:showBubbleSize val="0"/>
            </c:dLbl>
            <c:dLbl>
              <c:idx val="4"/>
              <c:layout/>
              <c:tx>
                <c:rich>
                  <a:bodyPr/>
                  <a:lstStyle/>
                  <a:p>
                    <a:r>
                      <a:rPr lang="en-US" dirty="0" smtClean="0"/>
                      <a:t>31</a:t>
                    </a:r>
                    <a:endParaRPr lang="en-US" dirty="0"/>
                  </a:p>
                </c:rich>
              </c:tx>
              <c:showLegendKey val="0"/>
              <c:showVal val="1"/>
              <c:showCatName val="0"/>
              <c:showSerName val="0"/>
              <c:showPercent val="0"/>
              <c:showBubbleSize val="0"/>
            </c:dLbl>
            <c:dLbl>
              <c:idx val="5"/>
              <c:layout/>
              <c:tx>
                <c:rich>
                  <a:bodyPr/>
                  <a:lstStyle/>
                  <a:p>
                    <a:r>
                      <a:rPr lang="en-US" smtClean="0"/>
                      <a:t>20</a:t>
                    </a:r>
                    <a:endParaRPr lang="en-US"/>
                  </a:p>
                </c:rich>
              </c:tx>
              <c:showLegendKey val="0"/>
              <c:showVal val="1"/>
              <c:showCatName val="0"/>
              <c:showSerName val="0"/>
              <c:showPercent val="0"/>
              <c:showBubbleSize val="0"/>
            </c:dLbl>
            <c:dLbl>
              <c:idx val="6"/>
              <c:layout/>
              <c:tx>
                <c:rich>
                  <a:bodyPr/>
                  <a:lstStyle/>
                  <a:p>
                    <a:r>
                      <a:rPr lang="en-US" smtClean="0"/>
                      <a:t>21</a:t>
                    </a:r>
                    <a:endParaRPr lang="en-US"/>
                  </a:p>
                </c:rich>
              </c:tx>
              <c:showLegendKey val="0"/>
              <c:showVal val="1"/>
              <c:showCatName val="0"/>
              <c:showSerName val="0"/>
              <c:showPercent val="0"/>
              <c:showBubbleSize val="0"/>
            </c:dLbl>
            <c:dLbl>
              <c:idx val="8"/>
              <c:layout/>
              <c:tx>
                <c:rich>
                  <a:bodyPr/>
                  <a:lstStyle/>
                  <a:p>
                    <a:r>
                      <a:rPr lang="en-US" smtClean="0"/>
                      <a:t>29</a:t>
                    </a:r>
                    <a:endParaRPr lang="en-US"/>
                  </a:p>
                </c:rich>
              </c:tx>
              <c:showLegendKey val="0"/>
              <c:showVal val="1"/>
              <c:showCatName val="0"/>
              <c:showSerName val="0"/>
              <c:showPercent val="0"/>
              <c:showBubbleSize val="0"/>
            </c:dLbl>
            <c:dLbl>
              <c:idx val="9"/>
              <c:layout/>
              <c:tx>
                <c:rich>
                  <a:bodyPr/>
                  <a:lstStyle/>
                  <a:p>
                    <a:r>
                      <a:rPr lang="en-US" smtClean="0"/>
                      <a:t>24</a:t>
                    </a:r>
                    <a:endParaRPr lang="en-US"/>
                  </a:p>
                </c:rich>
              </c:tx>
              <c:showLegendKey val="0"/>
              <c:showVal val="1"/>
              <c:showCatName val="0"/>
              <c:showSerName val="0"/>
              <c:showPercent val="0"/>
              <c:showBubbleSize val="0"/>
            </c:dLbl>
            <c:dLbl>
              <c:idx val="10"/>
              <c:layout/>
              <c:tx>
                <c:rich>
                  <a:bodyPr/>
                  <a:lstStyle/>
                  <a:p>
                    <a:r>
                      <a:rPr lang="en-US" smtClean="0"/>
                      <a:t>15</a:t>
                    </a:r>
                    <a:endParaRPr lang="en-US"/>
                  </a:p>
                </c:rich>
              </c:tx>
              <c:showLegendKey val="0"/>
              <c:showVal val="1"/>
              <c:showCatName val="0"/>
              <c:showSerName val="0"/>
              <c:showPercent val="0"/>
              <c:showBubbleSize val="0"/>
            </c:dLbl>
            <c:dLbl>
              <c:idx val="12"/>
              <c:layout/>
              <c:tx>
                <c:rich>
                  <a:bodyPr/>
                  <a:lstStyle/>
                  <a:p>
                    <a:r>
                      <a:rPr lang="en-US" smtClean="0"/>
                      <a:t>23</a:t>
                    </a:r>
                    <a:endParaRPr lang="en-US"/>
                  </a:p>
                </c:rich>
              </c:tx>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Sheet1!$C$2:$C$14</c:f>
              <c:numCache>
                <c:formatCode>General</c:formatCode>
                <c:ptCount val="13"/>
                <c:pt idx="0">
                  <c:v>-23.0</c:v>
                </c:pt>
                <c:pt idx="1">
                  <c:v>-45.0</c:v>
                </c:pt>
                <c:pt idx="2">
                  <c:v>-13.0</c:v>
                </c:pt>
                <c:pt idx="4">
                  <c:v>-31.0</c:v>
                </c:pt>
                <c:pt idx="5">
                  <c:v>-20.0</c:v>
                </c:pt>
                <c:pt idx="6">
                  <c:v>-21.0</c:v>
                </c:pt>
                <c:pt idx="8">
                  <c:v>-29.0</c:v>
                </c:pt>
                <c:pt idx="9">
                  <c:v>-24.0</c:v>
                </c:pt>
                <c:pt idx="10">
                  <c:v>-15.0</c:v>
                </c:pt>
                <c:pt idx="12">
                  <c:v>-23.0</c:v>
                </c:pt>
              </c:numCache>
            </c:numRef>
          </c:val>
        </c:ser>
        <c:ser>
          <c:idx val="2"/>
          <c:order val="2"/>
          <c:tx>
            <c:strRef>
              <c:f>Sheet1!$D$1</c:f>
              <c:strCache>
                <c:ptCount val="1"/>
                <c:pt idx="0">
                  <c:v>Somewhat favorable</c:v>
                </c:pt>
              </c:strCache>
            </c:strRef>
          </c:tx>
          <c:spPr>
            <a:solidFill>
              <a:schemeClr val="accent3">
                <a:lumMod val="60000"/>
                <a:lumOff val="40000"/>
              </a:schemeClr>
            </a:solidFill>
            <a:ln>
              <a:solidFill>
                <a:schemeClr val="tx1"/>
              </a:solidFill>
            </a:ln>
            <a:effectLst/>
          </c:spPr>
          <c:invertIfNegative val="0"/>
          <c:dLbls>
            <c:txPr>
              <a:bodyPr/>
              <a:lstStyle/>
              <a:p>
                <a:pPr>
                  <a:defRPr sz="1400" b="1">
                    <a:latin typeface="+mj-lt"/>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Sheet1!$D$2:$D$14</c:f>
              <c:numCache>
                <c:formatCode>General</c:formatCode>
                <c:ptCount val="13"/>
                <c:pt idx="0">
                  <c:v>22.0</c:v>
                </c:pt>
                <c:pt idx="1">
                  <c:v>20.0</c:v>
                </c:pt>
                <c:pt idx="2">
                  <c:v>30.0</c:v>
                </c:pt>
                <c:pt idx="4">
                  <c:v>21.0</c:v>
                </c:pt>
                <c:pt idx="5">
                  <c:v>28.0</c:v>
                </c:pt>
                <c:pt idx="6">
                  <c:v>24.0</c:v>
                </c:pt>
                <c:pt idx="8">
                  <c:v>19.0</c:v>
                </c:pt>
                <c:pt idx="9">
                  <c:v>23.0</c:v>
                </c:pt>
                <c:pt idx="10">
                  <c:v>31.0</c:v>
                </c:pt>
                <c:pt idx="12">
                  <c:v>24.0</c:v>
                </c:pt>
              </c:numCache>
            </c:numRef>
          </c:val>
        </c:ser>
        <c:ser>
          <c:idx val="3"/>
          <c:order val="3"/>
          <c:tx>
            <c:strRef>
              <c:f>Sheet1!$E$1</c:f>
              <c:strCache>
                <c:ptCount val="1"/>
                <c:pt idx="0">
                  <c:v>Very favorable</c:v>
                </c:pt>
              </c:strCache>
            </c:strRef>
          </c:tx>
          <c:spPr>
            <a:solidFill>
              <a:schemeClr val="accent3">
                <a:lumMod val="75000"/>
              </a:schemeClr>
            </a:solidFill>
            <a:ln>
              <a:solidFill>
                <a:schemeClr val="tx1"/>
              </a:solidFill>
            </a:ln>
            <a:effectLst/>
          </c:spPr>
          <c:invertIfNegative val="0"/>
          <c:dLbls>
            <c:txPr>
              <a:bodyPr/>
              <a:lstStyle/>
              <a:p>
                <a:pPr>
                  <a:defRPr sz="1400" b="1">
                    <a:solidFill>
                      <a:schemeClr val="bg1"/>
                    </a:solidFill>
                    <a:latin typeface="+mj-lt"/>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Sheet1!$E$2:$E$14</c:f>
              <c:numCache>
                <c:formatCode>General</c:formatCode>
                <c:ptCount val="13"/>
                <c:pt idx="0">
                  <c:v>15.0</c:v>
                </c:pt>
                <c:pt idx="1">
                  <c:v>4.0</c:v>
                </c:pt>
                <c:pt idx="2">
                  <c:v>30.0</c:v>
                </c:pt>
                <c:pt idx="4">
                  <c:v>18.0</c:v>
                </c:pt>
                <c:pt idx="5">
                  <c:v>20.0</c:v>
                </c:pt>
                <c:pt idx="6">
                  <c:v>18.0</c:v>
                </c:pt>
                <c:pt idx="8">
                  <c:v>18.0</c:v>
                </c:pt>
                <c:pt idx="9">
                  <c:v>18.0</c:v>
                </c:pt>
                <c:pt idx="10">
                  <c:v>18.0</c:v>
                </c:pt>
                <c:pt idx="12">
                  <c:v>18.0</c:v>
                </c:pt>
              </c:numCache>
            </c:numRef>
          </c:val>
        </c:ser>
        <c:dLbls>
          <c:showLegendKey val="0"/>
          <c:showVal val="0"/>
          <c:showCatName val="0"/>
          <c:showSerName val="0"/>
          <c:showPercent val="0"/>
          <c:showBubbleSize val="0"/>
        </c:dLbls>
        <c:gapWidth val="41"/>
        <c:overlap val="100"/>
        <c:axId val="-2130385864"/>
        <c:axId val="-2130389464"/>
      </c:barChart>
      <c:catAx>
        <c:axId val="-2130385864"/>
        <c:scaling>
          <c:orientation val="minMax"/>
        </c:scaling>
        <c:delete val="0"/>
        <c:axPos val="l"/>
        <c:numFmt formatCode="General" sourceLinked="1"/>
        <c:majorTickMark val="none"/>
        <c:minorTickMark val="none"/>
        <c:tickLblPos val="low"/>
        <c:spPr>
          <a:ln w="50800" cmpd="sng">
            <a:solidFill>
              <a:schemeClr val="tx1"/>
            </a:solidFill>
          </a:ln>
        </c:spPr>
        <c:txPr>
          <a:bodyPr rot="0"/>
          <a:lstStyle/>
          <a:p>
            <a:pPr>
              <a:defRPr sz="1200" b="1" i="0">
                <a:solidFill>
                  <a:schemeClr val="bg1"/>
                </a:solidFill>
                <a:latin typeface="+mj-lt"/>
                <a:cs typeface="Arial"/>
              </a:defRPr>
            </a:pPr>
            <a:endParaRPr lang="en-US"/>
          </a:p>
        </c:txPr>
        <c:crossAx val="-2130389464"/>
        <c:crosses val="autoZero"/>
        <c:auto val="1"/>
        <c:lblAlgn val="ctr"/>
        <c:lblOffset val="100"/>
        <c:noMultiLvlLbl val="0"/>
      </c:catAx>
      <c:valAx>
        <c:axId val="-2130389464"/>
        <c:scaling>
          <c:orientation val="minMax"/>
          <c:max val="70.0"/>
          <c:min val="-80.0"/>
        </c:scaling>
        <c:delete val="1"/>
        <c:axPos val="b"/>
        <c:numFmt formatCode="General" sourceLinked="1"/>
        <c:majorTickMark val="none"/>
        <c:minorTickMark val="none"/>
        <c:tickLblPos val="nextTo"/>
        <c:crossAx val="-2130385864"/>
        <c:crosses val="autoZero"/>
        <c:crossBetween val="between"/>
        <c:majorUnit val="10.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bg1">
                  <a:lumMod val="50000"/>
                </a:schemeClr>
              </a:solidFill>
            </c:spPr>
          </c:dPt>
          <c:dPt>
            <c:idx val="2"/>
            <c:bubble3D val="0"/>
            <c:spPr>
              <a:solidFill>
                <a:schemeClr val="accent3">
                  <a:lumMod val="75000"/>
                </a:schemeClr>
              </a:solidFill>
            </c:spPr>
          </c:dPt>
          <c:cat>
            <c:strRef>
              <c:f>Sheet1!$A$2:$A$4</c:f>
              <c:strCache>
                <c:ptCount val="3"/>
                <c:pt idx="0">
                  <c:v>No</c:v>
                </c:pt>
                <c:pt idx="1">
                  <c:v>Don't know/refused</c:v>
                </c:pt>
                <c:pt idx="2">
                  <c:v>Yes</c:v>
                </c:pt>
              </c:strCache>
            </c:strRef>
          </c:cat>
          <c:val>
            <c:numRef>
              <c:f>Sheet1!$B$2:$B$4</c:f>
              <c:numCache>
                <c:formatCode>General</c:formatCode>
                <c:ptCount val="3"/>
                <c:pt idx="0">
                  <c:v>46.0</c:v>
                </c:pt>
                <c:pt idx="1">
                  <c:v>1.0</c:v>
                </c:pt>
                <c:pt idx="2">
                  <c:v>53.0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explosion val="15"/>
            <c:spPr>
              <a:solidFill>
                <a:schemeClr val="accent3">
                  <a:lumMod val="75000"/>
                </a:schemeClr>
              </a:solidFill>
            </c:spPr>
          </c:dPt>
          <c:dPt>
            <c:idx val="2"/>
            <c:bubble3D val="0"/>
            <c:spPr>
              <a:solidFill>
                <a:schemeClr val="accent5">
                  <a:lumMod val="75000"/>
                </a:schemeClr>
              </a:solidFill>
            </c:spPr>
          </c:dPt>
          <c:cat>
            <c:strRef>
              <c:f>Sheet1!$A$2:$A$3</c:f>
              <c:strCache>
                <c:ptCount val="2"/>
                <c:pt idx="0">
                  <c:v>Has not gone to new marketplace</c:v>
                </c:pt>
                <c:pt idx="1">
                  <c:v>Has gone </c:v>
                </c:pt>
              </c:strCache>
            </c:strRef>
          </c:cat>
          <c:val>
            <c:numRef>
              <c:f>Sheet1!$B$2:$B$3</c:f>
              <c:numCache>
                <c:formatCode>General</c:formatCode>
                <c:ptCount val="2"/>
                <c:pt idx="0">
                  <c:v>82.0</c:v>
                </c:pt>
                <c:pt idx="1">
                  <c:v>17.0</c:v>
                </c:pt>
              </c:numCache>
            </c:numRef>
          </c:val>
        </c:ser>
        <c:dLbls>
          <c:showLegendKey val="0"/>
          <c:showVal val="0"/>
          <c:showCatName val="0"/>
          <c:showSerName val="0"/>
          <c:showPercent val="0"/>
          <c:showBubbleSize val="0"/>
          <c:showLeaderLines val="1"/>
        </c:dLbls>
        <c:firstSliceAng val="12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3">
                  <a:lumMod val="75000"/>
                </a:schemeClr>
              </a:solidFill>
            </c:spPr>
          </c:dPt>
          <c:dPt>
            <c:idx val="1"/>
            <c:bubble3D val="0"/>
            <c:spPr>
              <a:solidFill>
                <a:schemeClr val="accent5">
                  <a:lumMod val="75000"/>
                </a:schemeClr>
              </a:solidFill>
            </c:spPr>
          </c:dPt>
          <c:dPt>
            <c:idx val="2"/>
            <c:bubble3D val="0"/>
            <c:spPr>
              <a:solidFill>
                <a:schemeClr val="bg1">
                  <a:lumMod val="50000"/>
                </a:schemeClr>
              </a:solidFill>
            </c:spPr>
          </c:dPt>
          <c:cat>
            <c:strRef>
              <c:f>Sheet1!$A$2:$A$4</c:f>
              <c:strCache>
                <c:ptCount val="3"/>
                <c:pt idx="0">
                  <c:v>19-29</c:v>
                </c:pt>
                <c:pt idx="1">
                  <c:v>30-49</c:v>
                </c:pt>
                <c:pt idx="2">
                  <c:v>50-64</c:v>
                </c:pt>
              </c:strCache>
            </c:strRef>
          </c:cat>
          <c:val>
            <c:numRef>
              <c:f>Sheet1!$B$2:$B$4</c:f>
              <c:numCache>
                <c:formatCode>General</c:formatCode>
                <c:ptCount val="3"/>
                <c:pt idx="0">
                  <c:v>21.0</c:v>
                </c:pt>
                <c:pt idx="1">
                  <c:v>52.0</c:v>
                </c:pt>
                <c:pt idx="2">
                  <c:v>26.0</c:v>
                </c:pt>
              </c:numCache>
            </c:numRef>
          </c:val>
        </c:ser>
        <c:dLbls>
          <c:showLegendKey val="0"/>
          <c:showVal val="0"/>
          <c:showCatName val="0"/>
          <c:showSerName val="0"/>
          <c:showPercent val="0"/>
          <c:showBubbleSize val="0"/>
          <c:showLeaderLines val="1"/>
        </c:dLbls>
        <c:firstSliceAng val="28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3">
                  <a:lumMod val="75000"/>
                </a:schemeClr>
              </a:solidFill>
            </c:spPr>
          </c:dPt>
          <c:dPt>
            <c:idx val="1"/>
            <c:bubble3D val="0"/>
            <c:spPr>
              <a:solidFill>
                <a:schemeClr val="accent5">
                  <a:lumMod val="75000"/>
                </a:schemeClr>
              </a:solidFill>
            </c:spPr>
          </c:dPt>
          <c:dPt>
            <c:idx val="2"/>
            <c:bubble3D val="0"/>
            <c:spPr>
              <a:solidFill>
                <a:schemeClr val="accent4">
                  <a:lumMod val="75000"/>
                </a:schemeClr>
              </a:solidFill>
            </c:spPr>
          </c:dPt>
          <c:dPt>
            <c:idx val="3"/>
            <c:bubble3D val="0"/>
            <c:spPr>
              <a:solidFill>
                <a:schemeClr val="accent2">
                  <a:lumMod val="75000"/>
                </a:schemeClr>
              </a:solidFill>
            </c:spPr>
          </c:dPt>
          <c:dPt>
            <c:idx val="4"/>
            <c:bubble3D val="0"/>
            <c:spPr>
              <a:solidFill>
                <a:schemeClr val="accent6">
                  <a:lumMod val="75000"/>
                </a:schemeClr>
              </a:solidFill>
            </c:spPr>
          </c:dPt>
          <c:dPt>
            <c:idx val="5"/>
            <c:bubble3D val="0"/>
            <c:spPr>
              <a:solidFill>
                <a:schemeClr val="bg1">
                  <a:lumMod val="50000"/>
                </a:schemeClr>
              </a:solidFill>
            </c:spPr>
          </c:dPt>
          <c:cat>
            <c:strRef>
              <c:f>Sheet1!$A$2:$A$7</c:f>
              <c:strCache>
                <c:ptCount val="6"/>
                <c:pt idx="0">
                  <c:v>Excellent</c:v>
                </c:pt>
                <c:pt idx="1">
                  <c:v>Very good</c:v>
                </c:pt>
                <c:pt idx="2">
                  <c:v>Good</c:v>
                </c:pt>
                <c:pt idx="3">
                  <c:v>Fair</c:v>
                </c:pt>
                <c:pt idx="4">
                  <c:v>Poor</c:v>
                </c:pt>
                <c:pt idx="5">
                  <c:v>Don't know/refused</c:v>
                </c:pt>
              </c:strCache>
            </c:strRef>
          </c:cat>
          <c:val>
            <c:numRef>
              <c:f>Sheet1!$B$2:$B$7</c:f>
              <c:numCache>
                <c:formatCode>General</c:formatCode>
                <c:ptCount val="6"/>
                <c:pt idx="0">
                  <c:v>27.0</c:v>
                </c:pt>
                <c:pt idx="1">
                  <c:v>21.0</c:v>
                </c:pt>
                <c:pt idx="2">
                  <c:v>25.0</c:v>
                </c:pt>
                <c:pt idx="3">
                  <c:v>19.0</c:v>
                </c:pt>
                <c:pt idx="4">
                  <c:v>7.0</c:v>
                </c:pt>
                <c:pt idx="5">
                  <c:v>2.0</c:v>
                </c:pt>
              </c:numCache>
            </c:numRef>
          </c:val>
        </c:ser>
        <c:dLbls>
          <c:showLegendKey val="0"/>
          <c:showVal val="0"/>
          <c:showCatName val="0"/>
          <c:showSerName val="0"/>
          <c:showPercent val="0"/>
          <c:showBubbleSize val="0"/>
          <c:showLeaderLines val="1"/>
        </c:dLbls>
        <c:firstSliceAng val="19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accent3">
                  <a:lumMod val="75000"/>
                </a:schemeClr>
              </a:solidFill>
            </c:spPr>
          </c:dPt>
          <c:dPt>
            <c:idx val="2"/>
            <c:bubble3D val="0"/>
            <c:spPr>
              <a:solidFill>
                <a:schemeClr val="bg1">
                  <a:lumMod val="50000"/>
                </a:schemeClr>
              </a:solidFill>
            </c:spPr>
          </c:dPt>
          <c:cat>
            <c:strRef>
              <c:f>Sheet1!$A$2:$A$4</c:f>
              <c:strCache>
                <c:ptCount val="3"/>
                <c:pt idx="0">
                  <c:v>Did not enroll</c:v>
                </c:pt>
                <c:pt idx="1">
                  <c:v>Enrolled</c:v>
                </c:pt>
                <c:pt idx="2">
                  <c:v>Don't know or refused</c:v>
                </c:pt>
              </c:strCache>
            </c:strRef>
          </c:cat>
          <c:val>
            <c:numRef>
              <c:f>Sheet1!$B$2:$B$4</c:f>
              <c:numCache>
                <c:formatCode>General</c:formatCode>
                <c:ptCount val="3"/>
                <c:pt idx="0">
                  <c:v>76.0</c:v>
                </c:pt>
                <c:pt idx="1">
                  <c:v>21.0</c:v>
                </c:pt>
                <c:pt idx="2">
                  <c:v>3.0</c:v>
                </c:pt>
              </c:numCache>
            </c:numRef>
          </c:val>
        </c:ser>
        <c:dLbls>
          <c:showLegendKey val="0"/>
          <c:showVal val="0"/>
          <c:showCatName val="0"/>
          <c:showSerName val="0"/>
          <c:showPercent val="0"/>
          <c:showBubbleSize val="0"/>
          <c:showLeaderLines val="1"/>
        </c:dLbls>
        <c:firstSliceAng val="86"/>
      </c:pieChart>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16462525517643"/>
          <c:y val="0.017934337155224"/>
          <c:w val="0.930335711241223"/>
          <c:h val="0.88668255283879"/>
        </c:manualLayout>
      </c:layout>
      <c:barChart>
        <c:barDir val="bar"/>
        <c:grouping val="clustered"/>
        <c:varyColors val="0"/>
        <c:ser>
          <c:idx val="0"/>
          <c:order val="0"/>
          <c:tx>
            <c:strRef>
              <c:f>Sheet1!$B$1</c:f>
              <c:strCache>
                <c:ptCount val="1"/>
                <c:pt idx="0">
                  <c:v>Yes</c:v>
                </c:pt>
              </c:strCache>
            </c:strRef>
          </c:tx>
          <c:spPr>
            <a:solidFill>
              <a:schemeClr val="accent5">
                <a:lumMod val="75000"/>
              </a:schemeClr>
            </a:solidFill>
          </c:spPr>
          <c:invertIfNegative val="0"/>
          <c:dLbls>
            <c:txPr>
              <a:bodyPr/>
              <a:lstStyle/>
              <a:p>
                <a:pPr>
                  <a:defRPr sz="1400" b="1"/>
                </a:pPr>
                <a:endParaRPr lang="en-US"/>
              </a:p>
            </c:txPr>
            <c:showLegendKey val="0"/>
            <c:showVal val="1"/>
            <c:showCatName val="0"/>
            <c:showSerName val="0"/>
            <c:showPercent val="0"/>
            <c:showBubbleSize val="0"/>
            <c:showLeaderLines val="0"/>
          </c:dLbls>
          <c:cat>
            <c:strRef>
              <c:f>Sheet1!$A$2:$A$9</c:f>
              <c:strCache>
                <c:ptCount val="8"/>
                <c:pt idx="0">
                  <c:v>Some other reason</c:v>
                </c:pt>
                <c:pt idx="1">
                  <c:v>Couldn't find a plan with the doctors you wanted</c:v>
                </c:pt>
                <c:pt idx="2">
                  <c:v>Not eligible for financial assistance or Medicaid</c:v>
                </c:pt>
                <c:pt idx="3">
                  <c:v>Have not been able to find out if you can get 
financial assistance or Medicaid</c:v>
                </c:pt>
                <c:pt idx="4">
                  <c:v>Website you were using was experiencing 
technical difficulties</c:v>
                </c:pt>
                <c:pt idx="5">
                  <c:v>Thought the deductibles and copays were too high</c:v>
                </c:pt>
                <c:pt idx="6">
                  <c:v>Still trying to decide which plan you want</c:v>
                </c:pt>
                <c:pt idx="7">
                  <c:v>Not certain you can afford a plan</c:v>
                </c:pt>
              </c:strCache>
            </c:strRef>
          </c:cat>
          <c:val>
            <c:numRef>
              <c:f>Sheet1!$B$2:$B$9</c:f>
              <c:numCache>
                <c:formatCode>General</c:formatCode>
                <c:ptCount val="8"/>
                <c:pt idx="0">
                  <c:v>17.0</c:v>
                </c:pt>
                <c:pt idx="1">
                  <c:v>21.0</c:v>
                </c:pt>
                <c:pt idx="2">
                  <c:v>28.0</c:v>
                </c:pt>
                <c:pt idx="3">
                  <c:v>29.0</c:v>
                </c:pt>
                <c:pt idx="4">
                  <c:v>37.0</c:v>
                </c:pt>
                <c:pt idx="5">
                  <c:v>42.0</c:v>
                </c:pt>
                <c:pt idx="6">
                  <c:v>46.0</c:v>
                </c:pt>
                <c:pt idx="7">
                  <c:v>48.0</c:v>
                </c:pt>
              </c:numCache>
            </c:numRef>
          </c:val>
        </c:ser>
        <c:dLbls>
          <c:showLegendKey val="0"/>
          <c:showVal val="0"/>
          <c:showCatName val="0"/>
          <c:showSerName val="0"/>
          <c:showPercent val="0"/>
          <c:showBubbleSize val="0"/>
        </c:dLbls>
        <c:gapWidth val="150"/>
        <c:axId val="2145179784"/>
        <c:axId val="2145182840"/>
      </c:barChart>
      <c:catAx>
        <c:axId val="2145179784"/>
        <c:scaling>
          <c:orientation val="minMax"/>
        </c:scaling>
        <c:delete val="0"/>
        <c:axPos val="l"/>
        <c:majorTickMark val="out"/>
        <c:minorTickMark val="none"/>
        <c:tickLblPos val="nextTo"/>
        <c:txPr>
          <a:bodyPr/>
          <a:lstStyle/>
          <a:p>
            <a:pPr>
              <a:defRPr sz="1400" b="1"/>
            </a:pPr>
            <a:endParaRPr lang="en-US"/>
          </a:p>
        </c:txPr>
        <c:crossAx val="2145182840"/>
        <c:crosses val="autoZero"/>
        <c:auto val="1"/>
        <c:lblAlgn val="ctr"/>
        <c:lblOffset val="0"/>
        <c:noMultiLvlLbl val="0"/>
      </c:catAx>
      <c:valAx>
        <c:axId val="2145182840"/>
        <c:scaling>
          <c:orientation val="minMax"/>
          <c:max val="60.0"/>
          <c:min val="0.0"/>
        </c:scaling>
        <c:delete val="0"/>
        <c:axPos val="b"/>
        <c:numFmt formatCode="General" sourceLinked="1"/>
        <c:majorTickMark val="out"/>
        <c:minorTickMark val="none"/>
        <c:tickLblPos val="nextTo"/>
        <c:txPr>
          <a:bodyPr/>
          <a:lstStyle/>
          <a:p>
            <a:pPr>
              <a:defRPr sz="1400" b="1"/>
            </a:pPr>
            <a:endParaRPr lang="en-US"/>
          </a:p>
        </c:txPr>
        <c:crossAx val="2145179784"/>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c:v>
                </c:pt>
              </c:strCache>
            </c:strRef>
          </c:tx>
          <c:invertIfNegative val="0"/>
          <c:dPt>
            <c:idx val="0"/>
            <c:invertIfNegative val="0"/>
            <c:bubble3D val="0"/>
            <c:spPr>
              <a:solidFill>
                <a:schemeClr val="accent3">
                  <a:lumMod val="75000"/>
                </a:schemeClr>
              </a:solidFill>
            </c:spPr>
          </c:dPt>
          <c:dPt>
            <c:idx val="1"/>
            <c:invertIfNegative val="0"/>
            <c:bubble3D val="0"/>
            <c:spPr>
              <a:solidFill>
                <a:schemeClr val="accent5">
                  <a:lumMod val="75000"/>
                </a:schemeClr>
              </a:solidFill>
            </c:spPr>
          </c:dPt>
          <c:dPt>
            <c:idx val="2"/>
            <c:invertIfNegative val="0"/>
            <c:bubble3D val="0"/>
            <c:spPr>
              <a:solidFill>
                <a:schemeClr val="bg1">
                  <a:lumMod val="50000"/>
                </a:schemeClr>
              </a:solidFill>
            </c:spPr>
          </c:dPt>
          <c:dPt>
            <c:idx val="3"/>
            <c:invertIfNegative val="0"/>
            <c:bubble3D val="0"/>
            <c:spPr>
              <a:solidFill>
                <a:schemeClr val="accent5">
                  <a:lumMod val="40000"/>
                  <a:lumOff val="60000"/>
                </a:schemeClr>
              </a:solidFill>
            </c:spPr>
          </c:dPt>
          <c:dPt>
            <c:idx val="4"/>
            <c:invertIfNegative val="0"/>
            <c:bubble3D val="0"/>
            <c:spPr>
              <a:solidFill>
                <a:schemeClr val="accent5">
                  <a:lumMod val="75000"/>
                </a:schemeClr>
              </a:solidFill>
            </c:spPr>
          </c:dPt>
          <c:dLbls>
            <c:dLbl>
              <c:idx val="2"/>
              <c:layout>
                <c:manualLayout>
                  <c:x val="-0.00290538333215898"/>
                  <c:y val="-0.0562104511837972"/>
                </c:manualLayout>
              </c:layout>
              <c:tx>
                <c:rich>
                  <a:bodyPr/>
                  <a:lstStyle/>
                  <a:p>
                    <a:pPr>
                      <a:defRPr sz="1600" b="1">
                        <a:solidFill>
                          <a:schemeClr val="tx1"/>
                        </a:solidFill>
                      </a:defRPr>
                    </a:pPr>
                    <a:r>
                      <a:rPr lang="en-US" dirty="0" smtClean="0">
                        <a:solidFill>
                          <a:schemeClr val="tx1"/>
                        </a:solidFill>
                      </a:rPr>
                      <a:t>3</a:t>
                    </a:r>
                    <a:endParaRPr lang="en-US" dirty="0">
                      <a:solidFill>
                        <a:schemeClr val="tx1"/>
                      </a:solidFill>
                    </a:endParaRPr>
                  </a:p>
                </c:rich>
              </c:tx>
              <c:spPr/>
              <c:showLegendKey val="0"/>
              <c:showVal val="1"/>
              <c:showCatName val="0"/>
              <c:showSerName val="0"/>
              <c:showPercent val="0"/>
              <c:showBubbleSize val="0"/>
            </c:dLbl>
            <c:txPr>
              <a:bodyPr/>
              <a:lstStyle/>
              <a:p>
                <a:pPr>
                  <a:defRPr sz="16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Likely</c:v>
                </c:pt>
                <c:pt idx="1">
                  <c:v>Unlikely</c:v>
                </c:pt>
                <c:pt idx="2">
                  <c:v>Don't know, haven't decided, or refused</c:v>
                </c:pt>
              </c:strCache>
            </c:strRef>
          </c:cat>
          <c:val>
            <c:numRef>
              <c:f>Sheet1!$B$2:$B$4</c:f>
              <c:numCache>
                <c:formatCode>General</c:formatCode>
                <c:ptCount val="3"/>
                <c:pt idx="0">
                  <c:v>34.0</c:v>
                </c:pt>
                <c:pt idx="1">
                  <c:v>27.0</c:v>
                </c:pt>
                <c:pt idx="2">
                  <c:v>3.0</c:v>
                </c:pt>
              </c:numCache>
            </c:numRef>
          </c:val>
        </c:ser>
        <c:ser>
          <c:idx val="1"/>
          <c:order val="1"/>
          <c:tx>
            <c:strRef>
              <c:f>Sheet1!$C$1</c:f>
              <c:strCache>
                <c:ptCount val="1"/>
                <c:pt idx="0">
                  <c:v>Somewhat</c:v>
                </c:pt>
              </c:strCache>
            </c:strRef>
          </c:tx>
          <c:spPr>
            <a:solidFill>
              <a:schemeClr val="accent3">
                <a:lumMod val="60000"/>
                <a:lumOff val="40000"/>
              </a:schemeClr>
            </a:solidFill>
          </c:spPr>
          <c:invertIfNegative val="0"/>
          <c:dPt>
            <c:idx val="0"/>
            <c:invertIfNegative val="0"/>
            <c:bubble3D val="0"/>
            <c:spPr>
              <a:solidFill>
                <a:schemeClr val="accent3">
                  <a:lumMod val="60000"/>
                  <a:lumOff val="40000"/>
                </a:schemeClr>
              </a:solidFill>
            </c:spPr>
          </c:dPt>
          <c:dPt>
            <c:idx val="1"/>
            <c:invertIfNegative val="0"/>
            <c:bubble3D val="0"/>
            <c:spPr>
              <a:solidFill>
                <a:schemeClr val="accent5">
                  <a:lumMod val="40000"/>
                  <a:lumOff val="60000"/>
                </a:schemeClr>
              </a:solidFill>
            </c:spPr>
          </c:dPt>
          <c:dPt>
            <c:idx val="2"/>
            <c:invertIfNegative val="0"/>
            <c:bubble3D val="0"/>
            <c:spPr>
              <a:solidFill>
                <a:schemeClr val="accent3">
                  <a:lumMod val="60000"/>
                  <a:lumOff val="40000"/>
                </a:schemeClr>
              </a:solidFill>
            </c:spPr>
          </c:dPt>
          <c:dLbls>
            <c:txPr>
              <a:bodyPr/>
              <a:lstStyle/>
              <a:p>
                <a:pPr>
                  <a:defRPr sz="1600" b="1"/>
                </a:pPr>
                <a:endParaRPr lang="en-US"/>
              </a:p>
            </c:txPr>
            <c:showLegendKey val="0"/>
            <c:showVal val="1"/>
            <c:showCatName val="0"/>
            <c:showSerName val="0"/>
            <c:showPercent val="0"/>
            <c:showBubbleSize val="0"/>
            <c:showLeaderLines val="0"/>
          </c:dLbls>
          <c:cat>
            <c:strRef>
              <c:f>Sheet1!$A$2:$A$4</c:f>
              <c:strCache>
                <c:ptCount val="3"/>
                <c:pt idx="0">
                  <c:v>Likely</c:v>
                </c:pt>
                <c:pt idx="1">
                  <c:v>Unlikely</c:v>
                </c:pt>
                <c:pt idx="2">
                  <c:v>Don't know, haven't decided, or refused</c:v>
                </c:pt>
              </c:strCache>
            </c:strRef>
          </c:cat>
          <c:val>
            <c:numRef>
              <c:f>Sheet1!$C$2:$C$4</c:f>
              <c:numCache>
                <c:formatCode>General</c:formatCode>
                <c:ptCount val="3"/>
                <c:pt idx="0">
                  <c:v>24.0</c:v>
                </c:pt>
                <c:pt idx="1">
                  <c:v>11.0</c:v>
                </c:pt>
              </c:numCache>
            </c:numRef>
          </c:val>
        </c:ser>
        <c:dLbls>
          <c:showLegendKey val="0"/>
          <c:showVal val="0"/>
          <c:showCatName val="0"/>
          <c:showSerName val="0"/>
          <c:showPercent val="0"/>
          <c:showBubbleSize val="0"/>
        </c:dLbls>
        <c:gapWidth val="166"/>
        <c:overlap val="100"/>
        <c:axId val="-2130230824"/>
        <c:axId val="-2130233848"/>
      </c:barChart>
      <c:catAx>
        <c:axId val="-2130230824"/>
        <c:scaling>
          <c:orientation val="minMax"/>
        </c:scaling>
        <c:delete val="0"/>
        <c:axPos val="b"/>
        <c:majorTickMark val="out"/>
        <c:minorTickMark val="none"/>
        <c:tickLblPos val="nextTo"/>
        <c:txPr>
          <a:bodyPr/>
          <a:lstStyle/>
          <a:p>
            <a:pPr>
              <a:defRPr sz="1600" b="1"/>
            </a:pPr>
            <a:endParaRPr lang="en-US"/>
          </a:p>
        </c:txPr>
        <c:crossAx val="-2130233848"/>
        <c:crosses val="autoZero"/>
        <c:auto val="1"/>
        <c:lblAlgn val="ctr"/>
        <c:lblOffset val="100"/>
        <c:noMultiLvlLbl val="0"/>
      </c:catAx>
      <c:valAx>
        <c:axId val="-2130233848"/>
        <c:scaling>
          <c:orientation val="minMax"/>
          <c:max val="100.0"/>
        </c:scaling>
        <c:delete val="0"/>
        <c:axPos val="l"/>
        <c:numFmt formatCode="General" sourceLinked="1"/>
        <c:majorTickMark val="out"/>
        <c:minorTickMark val="none"/>
        <c:tickLblPos val="nextTo"/>
        <c:txPr>
          <a:bodyPr/>
          <a:lstStyle/>
          <a:p>
            <a:pPr>
              <a:defRPr sz="1600" b="1"/>
            </a:pPr>
            <a:endParaRPr lang="en-US"/>
          </a:p>
        </c:txPr>
        <c:crossAx val="-2130230824"/>
        <c:crosses val="autoZero"/>
        <c:crossBetween val="between"/>
        <c:majorUnit val="25.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99381327334083"/>
          <c:y val="0.217346575668559"/>
          <c:w val="0.67713398982251"/>
          <c:h val="0.696025581560858"/>
        </c:manualLayout>
      </c:layout>
      <c:barChart>
        <c:barDir val="bar"/>
        <c:grouping val="stacked"/>
        <c:varyColors val="0"/>
        <c:ser>
          <c:idx val="0"/>
          <c:order val="0"/>
          <c:tx>
            <c:strRef>
              <c:f>Sheet1!$B$1</c:f>
              <c:strCache>
                <c:ptCount val="1"/>
                <c:pt idx="0">
                  <c:v>Somewhat difficult</c:v>
                </c:pt>
              </c:strCache>
            </c:strRef>
          </c:tx>
          <c:spPr>
            <a:solidFill>
              <a:schemeClr val="accent5">
                <a:lumMod val="40000"/>
                <a:lumOff val="60000"/>
                <a:alpha val="99000"/>
              </a:schemeClr>
            </a:solidFill>
            <a:ln>
              <a:solidFill>
                <a:schemeClr val="tx1"/>
              </a:solidFill>
            </a:ln>
            <a:effectLst/>
          </c:spPr>
          <c:invertIfNegative val="0"/>
          <c:dLbls>
            <c:dLbl>
              <c:idx val="0"/>
              <c:layout/>
              <c:tx>
                <c:rich>
                  <a:bodyPr/>
                  <a:lstStyle/>
                  <a:p>
                    <a:r>
                      <a:rPr lang="en-US" smtClean="0"/>
                      <a:t>21</a:t>
                    </a:r>
                    <a:endParaRPr lang="en-US"/>
                  </a:p>
                </c:rich>
              </c:tx>
              <c:dLblPos val="ctr"/>
              <c:showLegendKey val="0"/>
              <c:showVal val="1"/>
              <c:showCatName val="0"/>
              <c:showSerName val="0"/>
              <c:showPercent val="0"/>
              <c:showBubbleSize val="0"/>
            </c:dLbl>
            <c:dLbl>
              <c:idx val="1"/>
              <c:layout/>
              <c:tx>
                <c:rich>
                  <a:bodyPr/>
                  <a:lstStyle/>
                  <a:p>
                    <a:r>
                      <a:rPr lang="en-US" smtClean="0"/>
                      <a:t>19</a:t>
                    </a:r>
                    <a:endParaRPr lang="en-US"/>
                  </a:p>
                </c:rich>
              </c:tx>
              <c:dLblPos val="ctr"/>
              <c:showLegendKey val="0"/>
              <c:showVal val="1"/>
              <c:showCatName val="0"/>
              <c:showSerName val="0"/>
              <c:showPercent val="0"/>
              <c:showBubbleSize val="0"/>
            </c:dLbl>
            <c:txPr>
              <a:bodyPr/>
              <a:lstStyle/>
              <a:p>
                <a:pPr>
                  <a:defRPr sz="1400" b="1" i="0">
                    <a:solidFill>
                      <a:schemeClr val="tx1"/>
                    </a:solidFill>
                    <a:latin typeface="+mj-lt"/>
                  </a:defRPr>
                </a:pPr>
                <a:endParaRPr lang="en-US"/>
              </a:p>
            </c:txPr>
            <c:dLblPos val="ctr"/>
            <c:showLegendKey val="0"/>
            <c:showVal val="1"/>
            <c:showCatName val="0"/>
            <c:showSerName val="0"/>
            <c:showPercent val="0"/>
            <c:showBubbleSize val="0"/>
            <c:showLeaderLines val="0"/>
          </c:dLbls>
          <c:cat>
            <c:strRef>
              <c:f>Sheet1!$A$2:$A$3</c:f>
              <c:strCache>
                <c:ptCount val="2"/>
                <c:pt idx="0">
                  <c:v>A plan you could afford</c:v>
                </c:pt>
                <c:pt idx="1">
                  <c:v>A plan with the type of coverage you need</c:v>
                </c:pt>
              </c:strCache>
            </c:strRef>
          </c:cat>
          <c:val>
            <c:numRef>
              <c:f>Sheet1!$B$2:$B$3</c:f>
              <c:numCache>
                <c:formatCode>General</c:formatCode>
                <c:ptCount val="2"/>
                <c:pt idx="0">
                  <c:v>-21.0</c:v>
                </c:pt>
                <c:pt idx="1">
                  <c:v>-19.0</c:v>
                </c:pt>
              </c:numCache>
            </c:numRef>
          </c:val>
        </c:ser>
        <c:ser>
          <c:idx val="1"/>
          <c:order val="1"/>
          <c:tx>
            <c:strRef>
              <c:f>Sheet1!$C$1</c:f>
              <c:strCache>
                <c:ptCount val="1"/>
                <c:pt idx="0">
                  <c:v>Very difficult or impossible</c:v>
                </c:pt>
              </c:strCache>
            </c:strRef>
          </c:tx>
          <c:spPr>
            <a:solidFill>
              <a:schemeClr val="accent5">
                <a:lumMod val="75000"/>
              </a:schemeClr>
            </a:solidFill>
            <a:ln>
              <a:solidFill>
                <a:schemeClr val="tx1"/>
              </a:solidFill>
            </a:ln>
            <a:effectLst/>
          </c:spPr>
          <c:invertIfNegative val="0"/>
          <c:dLbls>
            <c:dLbl>
              <c:idx val="0"/>
              <c:layout/>
              <c:tx>
                <c:rich>
                  <a:bodyPr/>
                  <a:lstStyle/>
                  <a:p>
                    <a:r>
                      <a:rPr lang="en-US" smtClean="0"/>
                      <a:t>40</a:t>
                    </a:r>
                    <a:endParaRPr lang="en-US"/>
                  </a:p>
                </c:rich>
              </c:tx>
              <c:showLegendKey val="0"/>
              <c:showVal val="1"/>
              <c:showCatName val="0"/>
              <c:showSerName val="0"/>
              <c:showPercent val="0"/>
              <c:showBubbleSize val="0"/>
            </c:dLbl>
            <c:dLbl>
              <c:idx val="1"/>
              <c:layout/>
              <c:tx>
                <c:rich>
                  <a:bodyPr/>
                  <a:lstStyle/>
                  <a:p>
                    <a:r>
                      <a:rPr lang="en-US" smtClean="0"/>
                      <a:t>38</a:t>
                    </a:r>
                    <a:endParaRPr lang="en-US"/>
                  </a:p>
                </c:rich>
              </c:tx>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Sheet1!$A$2:$A$3</c:f>
              <c:strCache>
                <c:ptCount val="2"/>
                <c:pt idx="0">
                  <c:v>A plan you could afford</c:v>
                </c:pt>
                <c:pt idx="1">
                  <c:v>A plan with the type of coverage you need</c:v>
                </c:pt>
              </c:strCache>
            </c:strRef>
          </c:cat>
          <c:val>
            <c:numRef>
              <c:f>Sheet1!$C$2:$C$3</c:f>
              <c:numCache>
                <c:formatCode>General</c:formatCode>
                <c:ptCount val="2"/>
                <c:pt idx="0">
                  <c:v>-40.0</c:v>
                </c:pt>
                <c:pt idx="1">
                  <c:v>-38.0</c:v>
                </c:pt>
              </c:numCache>
            </c:numRef>
          </c:val>
        </c:ser>
        <c:ser>
          <c:idx val="2"/>
          <c:order val="2"/>
          <c:tx>
            <c:strRef>
              <c:f>Sheet1!$D$1</c:f>
              <c:strCache>
                <c:ptCount val="1"/>
                <c:pt idx="0">
                  <c:v>Somewhat easy</c:v>
                </c:pt>
              </c:strCache>
            </c:strRef>
          </c:tx>
          <c:spPr>
            <a:solidFill>
              <a:schemeClr val="accent3">
                <a:lumMod val="60000"/>
                <a:lumOff val="40000"/>
              </a:schemeClr>
            </a:solidFill>
            <a:ln>
              <a:solidFill>
                <a:schemeClr val="tx1"/>
              </a:solidFill>
            </a:ln>
            <a:effectLst/>
          </c:spPr>
          <c:invertIfNegative val="0"/>
          <c:dLbls>
            <c:txPr>
              <a:bodyPr/>
              <a:lstStyle/>
              <a:p>
                <a:pPr>
                  <a:defRPr sz="1400" b="1">
                    <a:latin typeface="+mj-lt"/>
                  </a:defRPr>
                </a:pPr>
                <a:endParaRPr lang="en-US"/>
              </a:p>
            </c:txPr>
            <c:showLegendKey val="0"/>
            <c:showVal val="1"/>
            <c:showCatName val="0"/>
            <c:showSerName val="0"/>
            <c:showPercent val="0"/>
            <c:showBubbleSize val="0"/>
            <c:showLeaderLines val="0"/>
          </c:dLbls>
          <c:cat>
            <c:strRef>
              <c:f>Sheet1!$A$2:$A$3</c:f>
              <c:strCache>
                <c:ptCount val="2"/>
                <c:pt idx="0">
                  <c:v>A plan you could afford</c:v>
                </c:pt>
                <c:pt idx="1">
                  <c:v>A plan with the type of coverage you need</c:v>
                </c:pt>
              </c:strCache>
            </c:strRef>
          </c:cat>
          <c:val>
            <c:numRef>
              <c:f>Sheet1!$D$2:$D$3</c:f>
              <c:numCache>
                <c:formatCode>General</c:formatCode>
                <c:ptCount val="2"/>
                <c:pt idx="0">
                  <c:v>14.0</c:v>
                </c:pt>
                <c:pt idx="1">
                  <c:v>16.0</c:v>
                </c:pt>
              </c:numCache>
            </c:numRef>
          </c:val>
        </c:ser>
        <c:ser>
          <c:idx val="3"/>
          <c:order val="3"/>
          <c:tx>
            <c:strRef>
              <c:f>Sheet1!$E$1</c:f>
              <c:strCache>
                <c:ptCount val="1"/>
                <c:pt idx="0">
                  <c:v>Very easy</c:v>
                </c:pt>
              </c:strCache>
            </c:strRef>
          </c:tx>
          <c:spPr>
            <a:solidFill>
              <a:schemeClr val="accent3">
                <a:lumMod val="75000"/>
              </a:schemeClr>
            </a:solidFill>
            <a:ln>
              <a:solidFill>
                <a:schemeClr val="tx1"/>
              </a:solidFill>
            </a:ln>
            <a:effectLst/>
          </c:spPr>
          <c:invertIfNegative val="0"/>
          <c:dLbls>
            <c:txPr>
              <a:bodyPr/>
              <a:lstStyle/>
              <a:p>
                <a:pPr>
                  <a:defRPr sz="1400" b="1">
                    <a:solidFill>
                      <a:schemeClr val="bg1"/>
                    </a:solidFill>
                    <a:latin typeface="+mj-lt"/>
                  </a:defRPr>
                </a:pPr>
                <a:endParaRPr lang="en-US"/>
              </a:p>
            </c:txPr>
            <c:showLegendKey val="0"/>
            <c:showVal val="1"/>
            <c:showCatName val="0"/>
            <c:showSerName val="0"/>
            <c:showPercent val="0"/>
            <c:showBubbleSize val="0"/>
            <c:showLeaderLines val="0"/>
          </c:dLbls>
          <c:cat>
            <c:strRef>
              <c:f>Sheet1!$A$2:$A$3</c:f>
              <c:strCache>
                <c:ptCount val="2"/>
                <c:pt idx="0">
                  <c:v>A plan you could afford</c:v>
                </c:pt>
                <c:pt idx="1">
                  <c:v>A plan with the type of coverage you need</c:v>
                </c:pt>
              </c:strCache>
            </c:strRef>
          </c:cat>
          <c:val>
            <c:numRef>
              <c:f>Sheet1!$E$2:$E$3</c:f>
              <c:numCache>
                <c:formatCode>General</c:formatCode>
                <c:ptCount val="2"/>
                <c:pt idx="0">
                  <c:v>16.0</c:v>
                </c:pt>
                <c:pt idx="1">
                  <c:v>21.0</c:v>
                </c:pt>
              </c:numCache>
            </c:numRef>
          </c:val>
        </c:ser>
        <c:dLbls>
          <c:showLegendKey val="0"/>
          <c:showVal val="0"/>
          <c:showCatName val="0"/>
          <c:showSerName val="0"/>
          <c:showPercent val="0"/>
          <c:showBubbleSize val="0"/>
        </c:dLbls>
        <c:gapWidth val="132"/>
        <c:overlap val="100"/>
        <c:axId val="2145242488"/>
        <c:axId val="2145246232"/>
      </c:barChart>
      <c:catAx>
        <c:axId val="2145242488"/>
        <c:scaling>
          <c:orientation val="minMax"/>
        </c:scaling>
        <c:delete val="0"/>
        <c:axPos val="l"/>
        <c:numFmt formatCode="General" sourceLinked="1"/>
        <c:majorTickMark val="none"/>
        <c:minorTickMark val="none"/>
        <c:tickLblPos val="low"/>
        <c:spPr>
          <a:ln w="50800" cmpd="sng">
            <a:solidFill>
              <a:schemeClr val="tx1"/>
            </a:solidFill>
          </a:ln>
        </c:spPr>
        <c:txPr>
          <a:bodyPr rot="0"/>
          <a:lstStyle/>
          <a:p>
            <a:pPr>
              <a:defRPr sz="1200" b="1" i="0">
                <a:solidFill>
                  <a:schemeClr val="bg1"/>
                </a:solidFill>
                <a:latin typeface="+mj-lt"/>
                <a:cs typeface="Arial"/>
              </a:defRPr>
            </a:pPr>
            <a:endParaRPr lang="en-US"/>
          </a:p>
        </c:txPr>
        <c:crossAx val="2145246232"/>
        <c:crosses val="autoZero"/>
        <c:auto val="1"/>
        <c:lblAlgn val="ctr"/>
        <c:lblOffset val="100"/>
        <c:noMultiLvlLbl val="0"/>
      </c:catAx>
      <c:valAx>
        <c:axId val="2145246232"/>
        <c:scaling>
          <c:orientation val="minMax"/>
          <c:max val="70.0"/>
          <c:min val="-80.0"/>
        </c:scaling>
        <c:delete val="1"/>
        <c:axPos val="b"/>
        <c:numFmt formatCode="General" sourceLinked="1"/>
        <c:majorTickMark val="none"/>
        <c:minorTickMark val="none"/>
        <c:tickLblPos val="nextTo"/>
        <c:crossAx val="2145242488"/>
        <c:crosses val="autoZero"/>
        <c:crossBetween val="between"/>
        <c:majorUnit val="10.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0.53653</cdr:x>
      <cdr:y>0.3855</cdr:y>
    </cdr:from>
    <cdr:to>
      <cdr:x>0.8282</cdr:x>
      <cdr:y>0.63575</cdr:y>
    </cdr:to>
    <cdr:sp macro="" textlink="">
      <cdr:nvSpPr>
        <cdr:cNvPr id="3" name="TextBox 1"/>
        <cdr:cNvSpPr txBox="1"/>
      </cdr:nvSpPr>
      <cdr:spPr>
        <a:xfrm xmlns:a="http://schemas.openxmlformats.org/drawingml/2006/main">
          <a:off x="2575672" y="1328928"/>
          <a:ext cx="1400191" cy="8626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No, I was not aware</a:t>
          </a:r>
        </a:p>
        <a:p xmlns:a="http://schemas.openxmlformats.org/drawingml/2006/main">
          <a:pPr algn="ctr"/>
          <a:r>
            <a:rPr lang="en-US" sz="1400" b="1" dirty="0" smtClean="0">
              <a:solidFill>
                <a:schemeClr val="bg1"/>
              </a:solidFill>
            </a:rPr>
            <a:t>39%</a:t>
          </a:r>
          <a:endParaRPr lang="en-US" sz="1400" b="1" dirty="0">
            <a:solidFill>
              <a:schemeClr val="bg1"/>
            </a:solidFill>
          </a:endParaRPr>
        </a:p>
      </cdr:txBody>
    </cdr:sp>
  </cdr:relSizeAnchor>
  <cdr:relSizeAnchor xmlns:cdr="http://schemas.openxmlformats.org/drawingml/2006/chartDrawing">
    <cdr:from>
      <cdr:x>0.1936</cdr:x>
      <cdr:y>0.42971</cdr:y>
    </cdr:from>
    <cdr:to>
      <cdr:x>0.48526</cdr:x>
      <cdr:y>0.67996</cdr:y>
    </cdr:to>
    <cdr:sp macro="" textlink="">
      <cdr:nvSpPr>
        <cdr:cNvPr id="4" name="TextBox 1"/>
        <cdr:cNvSpPr txBox="1"/>
      </cdr:nvSpPr>
      <cdr:spPr>
        <a:xfrm xmlns:a="http://schemas.openxmlformats.org/drawingml/2006/main">
          <a:off x="929399" y="1481328"/>
          <a:ext cx="1400143" cy="8626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Yes, I am aware</a:t>
          </a:r>
        </a:p>
        <a:p xmlns:a="http://schemas.openxmlformats.org/drawingml/2006/main">
          <a:pPr algn="ctr"/>
          <a:r>
            <a:rPr lang="en-US" sz="1400" b="1" dirty="0" smtClean="0">
              <a:solidFill>
                <a:schemeClr val="bg1"/>
              </a:solidFill>
            </a:rPr>
            <a:t>60%</a:t>
          </a:r>
          <a:endParaRPr lang="en-US" sz="14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0.53951</cdr:x>
      <cdr:y>0.42934</cdr:y>
    </cdr:from>
    <cdr:to>
      <cdr:x>0.83118</cdr:x>
      <cdr:y>0.67959</cdr:y>
    </cdr:to>
    <cdr:sp macro="" textlink="">
      <cdr:nvSpPr>
        <cdr:cNvPr id="3" name="TextBox 1"/>
        <cdr:cNvSpPr txBox="1"/>
      </cdr:nvSpPr>
      <cdr:spPr>
        <a:xfrm xmlns:a="http://schemas.openxmlformats.org/drawingml/2006/main">
          <a:off x="2589968" y="1480064"/>
          <a:ext cx="1400191" cy="8626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No, I was not aware</a:t>
          </a:r>
        </a:p>
        <a:p xmlns:a="http://schemas.openxmlformats.org/drawingml/2006/main">
          <a:pPr algn="ctr"/>
          <a:r>
            <a:rPr lang="en-US" sz="1400" b="1" dirty="0" smtClean="0">
              <a:solidFill>
                <a:schemeClr val="bg1"/>
              </a:solidFill>
            </a:rPr>
            <a:t>46%</a:t>
          </a:r>
          <a:endParaRPr lang="en-US" sz="1400" b="1" dirty="0">
            <a:solidFill>
              <a:schemeClr val="bg1"/>
            </a:solidFill>
          </a:endParaRPr>
        </a:p>
      </cdr:txBody>
    </cdr:sp>
  </cdr:relSizeAnchor>
  <cdr:relSizeAnchor xmlns:cdr="http://schemas.openxmlformats.org/drawingml/2006/chartDrawing">
    <cdr:from>
      <cdr:x>0.18917</cdr:x>
      <cdr:y>0.42934</cdr:y>
    </cdr:from>
    <cdr:to>
      <cdr:x>0.48083</cdr:x>
      <cdr:y>0.67959</cdr:y>
    </cdr:to>
    <cdr:sp macro="" textlink="">
      <cdr:nvSpPr>
        <cdr:cNvPr id="4" name="TextBox 1"/>
        <cdr:cNvSpPr txBox="1"/>
      </cdr:nvSpPr>
      <cdr:spPr>
        <a:xfrm xmlns:a="http://schemas.openxmlformats.org/drawingml/2006/main">
          <a:off x="908134" y="1480064"/>
          <a:ext cx="1400143" cy="8626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Yes, I am aware</a:t>
          </a:r>
        </a:p>
        <a:p xmlns:a="http://schemas.openxmlformats.org/drawingml/2006/main">
          <a:pPr algn="ctr"/>
          <a:r>
            <a:rPr lang="en-US" sz="1400" b="1" dirty="0" smtClean="0">
              <a:solidFill>
                <a:schemeClr val="bg1"/>
              </a:solidFill>
            </a:rPr>
            <a:t>53%</a:t>
          </a:r>
          <a:endParaRPr lang="en-US" sz="1400" b="1"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0.18068</cdr:x>
      <cdr:y>0.27222</cdr:y>
    </cdr:from>
    <cdr:to>
      <cdr:x>0.25912</cdr:x>
      <cdr:y>0.36097</cdr:y>
    </cdr:to>
    <cdr:sp macro="" textlink="">
      <cdr:nvSpPr>
        <cdr:cNvPr id="6" name="TextBox 1"/>
        <cdr:cNvSpPr txBox="1"/>
      </cdr:nvSpPr>
      <cdr:spPr>
        <a:xfrm xmlns:a="http://schemas.openxmlformats.org/drawingml/2006/main">
          <a:off x="1579592" y="1168569"/>
          <a:ext cx="685754"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t>58</a:t>
          </a:r>
          <a:endParaRPr lang="en-US" sz="1600" b="1" dirty="0"/>
        </a:p>
      </cdr:txBody>
    </cdr:sp>
  </cdr:relSizeAnchor>
  <cdr:relSizeAnchor xmlns:cdr="http://schemas.openxmlformats.org/drawingml/2006/chartDrawing">
    <cdr:from>
      <cdr:x>0.47703</cdr:x>
      <cdr:y>0.43197</cdr:y>
    </cdr:from>
    <cdr:to>
      <cdr:x>0.57291</cdr:x>
      <cdr:y>0.52072</cdr:y>
    </cdr:to>
    <cdr:sp macro="" textlink="">
      <cdr:nvSpPr>
        <cdr:cNvPr id="7" name="TextBox 1"/>
        <cdr:cNvSpPr txBox="1"/>
      </cdr:nvSpPr>
      <cdr:spPr>
        <a:xfrm xmlns:a="http://schemas.openxmlformats.org/drawingml/2006/main">
          <a:off x="4170392" y="1854359"/>
          <a:ext cx="838212"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t>39</a:t>
          </a:r>
          <a:endParaRPr lang="en-US" sz="16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0.16325</cdr:x>
      <cdr:y>0.55623</cdr:y>
    </cdr:from>
    <cdr:to>
      <cdr:x>0.27656</cdr:x>
      <cdr:y>0.64498</cdr:y>
    </cdr:to>
    <cdr:sp macro="" textlink="">
      <cdr:nvSpPr>
        <cdr:cNvPr id="6" name="TextBox 1"/>
        <cdr:cNvSpPr txBox="1"/>
      </cdr:nvSpPr>
      <cdr:spPr>
        <a:xfrm xmlns:a="http://schemas.openxmlformats.org/drawingml/2006/main">
          <a:off x="1427192" y="2387782"/>
          <a:ext cx="990604"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t>27</a:t>
          </a:r>
          <a:endParaRPr lang="en-US" sz="1600" b="1" dirty="0"/>
        </a:p>
      </cdr:txBody>
    </cdr:sp>
  </cdr:relSizeAnchor>
  <cdr:relSizeAnchor xmlns:cdr="http://schemas.openxmlformats.org/drawingml/2006/chartDrawing">
    <cdr:from>
      <cdr:x>0.48052</cdr:x>
      <cdr:y>0.25447</cdr:y>
    </cdr:from>
    <cdr:to>
      <cdr:x>0.57048</cdr:x>
      <cdr:y>0.34322</cdr:y>
    </cdr:to>
    <cdr:sp macro="" textlink="">
      <cdr:nvSpPr>
        <cdr:cNvPr id="7" name="TextBox 1"/>
        <cdr:cNvSpPr txBox="1"/>
      </cdr:nvSpPr>
      <cdr:spPr>
        <a:xfrm xmlns:a="http://schemas.openxmlformats.org/drawingml/2006/main">
          <a:off x="4200872" y="1092369"/>
          <a:ext cx="786466"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t>70</a:t>
          </a:r>
          <a:endParaRPr lang="en-US"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4981"/>
          </a:xfrm>
          <a:prstGeom prst="rect">
            <a:avLst/>
          </a:prstGeom>
        </p:spPr>
        <p:txBody>
          <a:bodyPr vert="horz" lIns="91768" tIns="45884" rIns="91768" bIns="45884"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4981"/>
          </a:xfrm>
          <a:prstGeom prst="rect">
            <a:avLst/>
          </a:prstGeom>
        </p:spPr>
        <p:txBody>
          <a:bodyPr vert="horz" lIns="91768" tIns="45884" rIns="91768" bIns="45884" rtlCol="0"/>
          <a:lstStyle>
            <a:lvl1pPr algn="r">
              <a:defRPr sz="1200"/>
            </a:lvl1pPr>
          </a:lstStyle>
          <a:p>
            <a:fld id="{AF8695F8-9C89-456C-9993-63E6FEF02E6F}" type="datetimeFigureOut">
              <a:rPr lang="en-US" smtClean="0"/>
              <a:t>11/1/13</a:t>
            </a:fld>
            <a:endParaRPr lang="en-US"/>
          </a:p>
        </p:txBody>
      </p:sp>
      <p:sp>
        <p:nvSpPr>
          <p:cNvPr id="4" name="Footer Placeholder 3"/>
          <p:cNvSpPr>
            <a:spLocks noGrp="1"/>
          </p:cNvSpPr>
          <p:nvPr>
            <p:ph type="ftr" sz="quarter" idx="2"/>
          </p:nvPr>
        </p:nvSpPr>
        <p:spPr>
          <a:xfrm>
            <a:off x="1" y="8829822"/>
            <a:ext cx="3038475" cy="464981"/>
          </a:xfrm>
          <a:prstGeom prst="rect">
            <a:avLst/>
          </a:prstGeom>
        </p:spPr>
        <p:txBody>
          <a:bodyPr vert="horz" lIns="91768" tIns="45884" rIns="91768" bIns="45884"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822"/>
            <a:ext cx="3038475" cy="464981"/>
          </a:xfrm>
          <a:prstGeom prst="rect">
            <a:avLst/>
          </a:prstGeom>
        </p:spPr>
        <p:txBody>
          <a:bodyPr vert="horz" lIns="91768" tIns="45884" rIns="91768" bIns="45884" rtlCol="0" anchor="b"/>
          <a:lstStyle>
            <a:lvl1pPr algn="r">
              <a:defRPr sz="1200"/>
            </a:lvl1pPr>
          </a:lstStyle>
          <a:p>
            <a:fld id="{8799B601-E631-4498-9453-2CF4E5A9C369}" type="slidenum">
              <a:rPr lang="en-US" smtClean="0"/>
              <a:t>‹#›</a:t>
            </a:fld>
            <a:endParaRPr lang="en-US"/>
          </a:p>
        </p:txBody>
      </p:sp>
    </p:spTree>
    <p:extLst>
      <p:ext uri="{BB962C8B-B14F-4D97-AF65-F5344CB8AC3E}">
        <p14:creationId xmlns:p14="http://schemas.microsoft.com/office/powerpoint/2010/main" val="271539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8" tIns="45884" rIns="91768" bIns="45884"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1768" tIns="45884" rIns="91768" bIns="45884" rtlCol="0"/>
          <a:lstStyle>
            <a:lvl1pPr algn="r">
              <a:defRPr sz="1200"/>
            </a:lvl1pPr>
          </a:lstStyle>
          <a:p>
            <a:fld id="{AF145393-933F-4EE3-BD7E-18F2062657D4}" type="datetimeFigureOut">
              <a:rPr lang="en-US" smtClean="0"/>
              <a:t>11/1/13</a:t>
            </a:fld>
            <a:endParaRPr lang="en-US"/>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1768" tIns="45884" rIns="91768" bIns="45884" rtlCol="0" anchor="ctr"/>
          <a:lstStyle/>
          <a:p>
            <a:endParaRPr lang="en-US"/>
          </a:p>
        </p:txBody>
      </p:sp>
      <p:sp>
        <p:nvSpPr>
          <p:cNvPr id="5" name="Notes Placeholder 4"/>
          <p:cNvSpPr>
            <a:spLocks noGrp="1"/>
          </p:cNvSpPr>
          <p:nvPr>
            <p:ph type="body" sz="quarter" idx="3"/>
          </p:nvPr>
        </p:nvSpPr>
        <p:spPr>
          <a:xfrm>
            <a:off x="701040" y="4415793"/>
            <a:ext cx="5608320" cy="4183380"/>
          </a:xfrm>
          <a:prstGeom prst="rect">
            <a:avLst/>
          </a:prstGeom>
        </p:spPr>
        <p:txBody>
          <a:bodyPr vert="horz" lIns="91768" tIns="45884" rIns="91768" bIns="458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768" tIns="45884" rIns="91768" bIns="458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1768" tIns="45884" rIns="91768" bIns="45884" rtlCol="0" anchor="b"/>
          <a:lstStyle>
            <a:lvl1pPr algn="r">
              <a:defRPr sz="1200"/>
            </a:lvl1pPr>
          </a:lstStyle>
          <a:p>
            <a:fld id="{8B2D0FD8-40C2-49A7-B4DA-63C3384FD869}" type="slidenum">
              <a:rPr lang="en-US" smtClean="0"/>
              <a:t>‹#›</a:t>
            </a:fld>
            <a:endParaRPr lang="en-US"/>
          </a:p>
        </p:txBody>
      </p:sp>
    </p:spTree>
    <p:extLst>
      <p:ext uri="{BB962C8B-B14F-4D97-AF65-F5344CB8AC3E}">
        <p14:creationId xmlns:p14="http://schemas.microsoft.com/office/powerpoint/2010/main" val="839257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45E0795-274E-4D2A-8F6B-56C78C8F5A59}" type="slidenum">
              <a:rPr lang="en-US">
                <a:solidFill>
                  <a:prstClr val="black"/>
                </a:solidFill>
              </a:rPr>
              <a:pPr/>
              <a:t>11</a:t>
            </a:fld>
            <a:endParaRPr lang="en-US">
              <a:solidFill>
                <a:prstClr val="black"/>
              </a:solidFill>
            </a:endParaRPr>
          </a:p>
        </p:txBody>
      </p:sp>
      <p:sp>
        <p:nvSpPr>
          <p:cNvPr id="62467" name="Rectangle 2"/>
          <p:cNvSpPr>
            <a:spLocks noGrp="1" noRot="1" noChangeAspect="1" noChangeArrowheads="1" noTextEdit="1"/>
          </p:cNvSpPr>
          <p:nvPr>
            <p:ph type="sldImg"/>
          </p:nvPr>
        </p:nvSpPr>
        <p:spPr>
          <a:xfrm>
            <a:off x="1182688" y="696913"/>
            <a:ext cx="4648200" cy="3486150"/>
          </a:xfrm>
          <a:ln/>
        </p:spPr>
      </p:sp>
      <p:sp>
        <p:nvSpPr>
          <p:cNvPr id="62468" name="Rectangle 3"/>
          <p:cNvSpPr>
            <a:spLocks noGrp="1" noChangeArrowheads="1"/>
          </p:cNvSpPr>
          <p:nvPr>
            <p:ph type="body" idx="1"/>
          </p:nvPr>
        </p:nvSpPr>
        <p:spPr>
          <a:noFill/>
          <a:ln/>
        </p:spPr>
        <p:txBody>
          <a:bodyPr/>
          <a:lstStyle/>
          <a:p>
            <a:pPr eaLnBrk="1" hangingPunct="1"/>
            <a:endParaRPr lang="en-US" b="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45E0795-274E-4D2A-8F6B-56C78C8F5A59}" type="slidenum">
              <a:rPr lang="en-US">
                <a:solidFill>
                  <a:prstClr val="black"/>
                </a:solidFill>
              </a:rPr>
              <a:pPr/>
              <a:t>12</a:t>
            </a:fld>
            <a:endParaRPr lang="en-US">
              <a:solidFill>
                <a:prstClr val="black"/>
              </a:solidFill>
            </a:endParaRPr>
          </a:p>
        </p:txBody>
      </p:sp>
      <p:sp>
        <p:nvSpPr>
          <p:cNvPr id="62467" name="Rectangle 2"/>
          <p:cNvSpPr>
            <a:spLocks noGrp="1" noRot="1" noChangeAspect="1" noChangeArrowheads="1" noTextEdit="1"/>
          </p:cNvSpPr>
          <p:nvPr>
            <p:ph type="sldImg"/>
          </p:nvPr>
        </p:nvSpPr>
        <p:spPr>
          <a:xfrm>
            <a:off x="1182688" y="696913"/>
            <a:ext cx="4648200" cy="3486150"/>
          </a:xfrm>
          <a:ln/>
        </p:spPr>
      </p:sp>
      <p:sp>
        <p:nvSpPr>
          <p:cNvPr id="62468" name="Rectangle 3"/>
          <p:cNvSpPr>
            <a:spLocks noGrp="1" noChangeArrowheads="1"/>
          </p:cNvSpPr>
          <p:nvPr>
            <p:ph type="body" idx="1"/>
          </p:nvPr>
        </p:nvSpPr>
        <p:spPr>
          <a:noFill/>
          <a:ln/>
        </p:spPr>
        <p:txBody>
          <a:bodyPr/>
          <a:lstStyle/>
          <a:p>
            <a:pPr eaLnBrk="1" hangingPunct="1"/>
            <a:endParaRPr lang="en-US" b="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9CFA8-673A-458F-8DCA-3D70159E581E}" type="datetimeFigureOut">
              <a:rPr lang="en-US" smtClean="0"/>
              <a:t>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296284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9CFA8-673A-458F-8DCA-3D70159E581E}" type="datetimeFigureOut">
              <a:rPr lang="en-US" smtClean="0"/>
              <a:t>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169836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9CFA8-673A-458F-8DCA-3D70159E581E}" type="datetimeFigureOut">
              <a:rPr lang="en-US" smtClean="0"/>
              <a:t>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4193439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36150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9CFA8-673A-458F-8DCA-3D70159E581E}" type="datetimeFigureOut">
              <a:rPr lang="en-US" smtClean="0"/>
              <a:t>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361742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9CFA8-673A-458F-8DCA-3D70159E581E}" type="datetimeFigureOut">
              <a:rPr lang="en-US" smtClean="0"/>
              <a:t>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77972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9CFA8-673A-458F-8DCA-3D70159E581E}" type="datetimeFigureOut">
              <a:rPr lang="en-US" smtClean="0"/>
              <a:t>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175810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9CFA8-673A-458F-8DCA-3D70159E581E}" type="datetimeFigureOut">
              <a:rPr lang="en-US" smtClean="0"/>
              <a:t>11/1/13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87374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9CFA8-673A-458F-8DCA-3D70159E581E}" type="datetimeFigureOut">
              <a:rPr lang="en-US" smtClean="0"/>
              <a:t>11/1/13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288217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9CFA8-673A-458F-8DCA-3D70159E581E}" type="datetimeFigureOut">
              <a:rPr lang="en-US" smtClean="0"/>
              <a:t>11/1/13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327291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9CFA8-673A-458F-8DCA-3D70159E581E}" type="datetimeFigureOut">
              <a:rPr lang="en-US" smtClean="0"/>
              <a:t>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416684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9CFA8-673A-458F-8DCA-3D70159E581E}" type="datetimeFigureOut">
              <a:rPr lang="en-US" smtClean="0"/>
              <a:t>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21887510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9CFA8-673A-458F-8DCA-3D70159E581E}" type="datetimeFigureOut">
              <a:rPr lang="en-US" smtClean="0"/>
              <a:t>11/1/13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54275-F03F-440E-8B90-7618ED9A9BF2}" type="slidenum">
              <a:rPr lang="en-US" smtClean="0"/>
              <a:t>‹#›</a:t>
            </a:fld>
            <a:endParaRPr lang="en-US"/>
          </a:p>
        </p:txBody>
      </p:sp>
    </p:spTree>
    <p:extLst>
      <p:ext uri="{BB962C8B-B14F-4D97-AF65-F5344CB8AC3E}">
        <p14:creationId xmlns:p14="http://schemas.microsoft.com/office/powerpoint/2010/main" val="2715001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chart" Target="../charts/char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5" Type="http://schemas.openxmlformats.org/officeDocument/2006/relationships/chart" Target="../charts/chart5.xml"/><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chart" Target="../charts/char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chart" Target="../charts/char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chart" Target="../charts/chart10.xm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chart" Target="../charts/char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chart" Target="../charts/char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1005840"/>
          </a:xfrm>
        </p:spPr>
        <p:txBody>
          <a:bodyPr anchor="t" anchorCtr="1">
            <a:noAutofit/>
          </a:bodyPr>
          <a:lstStyle/>
          <a:p>
            <a:r>
              <a:rPr lang="en-US" sz="2000" b="1" kern="0" dirty="0" smtClean="0">
                <a:ea typeface="ＭＳ Ｐゴシック"/>
              </a:rPr>
              <a:t>Exhibit </a:t>
            </a:r>
            <a:r>
              <a:rPr lang="en-US" sz="2000" b="1" kern="0" dirty="0">
                <a:ea typeface="ＭＳ Ｐゴシック"/>
              </a:rPr>
              <a:t>1</a:t>
            </a:r>
            <a:r>
              <a:rPr lang="en-US" sz="2000" b="1" kern="0" dirty="0" smtClean="0">
                <a:ea typeface="ＭＳ Ｐゴシック"/>
              </a:rPr>
              <a:t>. A </a:t>
            </a:r>
            <a:r>
              <a:rPr lang="en-US" sz="2000" b="1" dirty="0" smtClean="0"/>
              <a:t>Majority </a:t>
            </a:r>
            <a:r>
              <a:rPr lang="en-US" sz="2000" b="1" dirty="0"/>
              <a:t>of Adults Who Are Potentially Eligible </a:t>
            </a:r>
            <a:r>
              <a:rPr lang="en-US" sz="2000" b="1" dirty="0" smtClean="0"/>
              <a:t/>
            </a:r>
            <a:br>
              <a:rPr lang="en-US" sz="2000" b="1" dirty="0" smtClean="0"/>
            </a:br>
            <a:r>
              <a:rPr lang="en-US" sz="2000" b="1" dirty="0" smtClean="0"/>
              <a:t>for the </a:t>
            </a:r>
            <a:r>
              <a:rPr lang="en-US" sz="2000" b="1" dirty="0"/>
              <a:t>Law’s New Insurance Options </a:t>
            </a:r>
            <a:r>
              <a:rPr lang="en-US" sz="2000" b="1" dirty="0" smtClean="0"/>
              <a:t>Are </a:t>
            </a:r>
            <a:r>
              <a:rPr lang="en-US" sz="2000" b="1" dirty="0"/>
              <a:t>Aware of the </a:t>
            </a:r>
            <a:r>
              <a:rPr lang="en-US" sz="2000" b="1" dirty="0" smtClean="0"/>
              <a:t/>
            </a:r>
            <a:br>
              <a:rPr lang="en-US" sz="2000" b="1" dirty="0" smtClean="0"/>
            </a:br>
            <a:r>
              <a:rPr lang="en-US" sz="2000" b="1" dirty="0" smtClean="0"/>
              <a:t>Marketplaces and the Availability of Financial Assistance</a:t>
            </a:r>
            <a:r>
              <a:rPr lang="en-US" sz="2000" dirty="0"/>
              <a:t/>
            </a:r>
            <a:br>
              <a:rPr lang="en-US" sz="2000" dirty="0"/>
            </a:br>
            <a:endParaRPr lang="en-US" sz="2000" b="1" dirty="0">
              <a:cs typeface="Arial"/>
            </a:endParaRPr>
          </a:p>
        </p:txBody>
      </p:sp>
      <p:sp>
        <p:nvSpPr>
          <p:cNvPr id="4"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8" name="TextBox 7"/>
          <p:cNvSpPr txBox="1"/>
          <p:nvPr/>
        </p:nvSpPr>
        <p:spPr>
          <a:xfrm>
            <a:off x="95518" y="6230035"/>
            <a:ext cx="8991600"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a:t>
            </a:r>
            <a:endParaRPr lang="en-US" sz="1500" b="1" i="0" u="none" strike="noStrike" dirty="0">
              <a:solidFill>
                <a:srgbClr val="000000"/>
              </a:solidFill>
              <a:effectLst/>
              <a:latin typeface="+mj-lt"/>
              <a:cs typeface="Arial" pitchFamily="34" charset="0"/>
            </a:endParaRPr>
          </a:p>
        </p:txBody>
      </p:sp>
      <p:sp>
        <p:nvSpPr>
          <p:cNvPr id="5" name="TextBox 4"/>
          <p:cNvSpPr txBox="1"/>
          <p:nvPr/>
        </p:nvSpPr>
        <p:spPr>
          <a:xfrm>
            <a:off x="95518" y="1165848"/>
            <a:ext cx="4278593" cy="1292662"/>
          </a:xfrm>
          <a:prstGeom prst="rect">
            <a:avLst/>
          </a:prstGeom>
          <a:noFill/>
        </p:spPr>
        <p:txBody>
          <a:bodyPr wrap="square" rtlCol="0">
            <a:spAutoFit/>
          </a:bodyPr>
          <a:lstStyle/>
          <a:p>
            <a:pPr algn="ctr" fontAlgn="b"/>
            <a:r>
              <a:rPr lang="en-US" sz="1300" b="1" i="0" u="none" strike="noStrike" dirty="0" smtClean="0">
                <a:solidFill>
                  <a:srgbClr val="000000"/>
                </a:solidFill>
                <a:effectLst/>
                <a:latin typeface="+mj-lt"/>
                <a:cs typeface="Arial" pitchFamily="34" charset="0"/>
              </a:rPr>
              <a:t>Since the beginning of October, under the health reform law, also known as the Affordable Care Act, new marketplaces have been open in each state where people who do not have affordable health insurance through a job can shop and sign up for health insurance. </a:t>
            </a:r>
          </a:p>
          <a:p>
            <a:pPr algn="ctr" fontAlgn="b"/>
            <a:r>
              <a:rPr lang="en-US" sz="1300" b="1" i="0" u="none" strike="noStrike" dirty="0" smtClean="0">
                <a:solidFill>
                  <a:srgbClr val="000000"/>
                </a:solidFill>
                <a:effectLst/>
                <a:latin typeface="+mj-lt"/>
                <a:cs typeface="Arial" pitchFamily="34" charset="0"/>
              </a:rPr>
              <a:t>Are you aware of this new marketplace in your state? </a:t>
            </a:r>
            <a:endParaRPr lang="en-US" sz="1300" b="1" i="0" u="none" strike="noStrike" dirty="0">
              <a:solidFill>
                <a:srgbClr val="000000"/>
              </a:solidFill>
              <a:effectLst/>
              <a:latin typeface="+mj-lt"/>
              <a:cs typeface="Arial" pitchFamily="34" charset="0"/>
            </a:endParaRPr>
          </a:p>
        </p:txBody>
      </p:sp>
      <p:graphicFrame>
        <p:nvGraphicFramePr>
          <p:cNvPr id="11" name="Chart 10"/>
          <p:cNvGraphicFramePr/>
          <p:nvPr>
            <p:extLst>
              <p:ext uri="{D42A27DB-BD31-4B8C-83A1-F6EECF244321}">
                <p14:modId xmlns:p14="http://schemas.microsoft.com/office/powerpoint/2010/main" val="3778576186"/>
              </p:ext>
            </p:extLst>
          </p:nvPr>
        </p:nvGraphicFramePr>
        <p:xfrm>
          <a:off x="304800" y="2458510"/>
          <a:ext cx="3657600"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p:cNvSpPr txBox="1"/>
          <p:nvPr/>
        </p:nvSpPr>
        <p:spPr>
          <a:xfrm>
            <a:off x="2816134" y="5433048"/>
            <a:ext cx="12954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Don’t know </a:t>
            </a:r>
            <a:br>
              <a:rPr lang="en-US" sz="1400" b="1" dirty="0" smtClean="0"/>
            </a:br>
            <a:r>
              <a:rPr lang="en-US" sz="1400" b="1" dirty="0" smtClean="0"/>
              <a:t>or refused</a:t>
            </a:r>
          </a:p>
          <a:p>
            <a:pPr algn="ctr"/>
            <a:r>
              <a:rPr lang="en-US" sz="1400" b="1" dirty="0"/>
              <a:t>1</a:t>
            </a:r>
            <a:r>
              <a:rPr lang="en-US" sz="1400" b="1" dirty="0" smtClean="0"/>
              <a:t>%</a:t>
            </a:r>
            <a:endParaRPr lang="en-US" sz="1400" b="1" dirty="0"/>
          </a:p>
        </p:txBody>
      </p:sp>
      <p:sp>
        <p:nvSpPr>
          <p:cNvPr id="9" name="TextBox 8"/>
          <p:cNvSpPr txBox="1"/>
          <p:nvPr/>
        </p:nvSpPr>
        <p:spPr>
          <a:xfrm>
            <a:off x="4800600" y="1168896"/>
            <a:ext cx="4171682" cy="1092607"/>
          </a:xfrm>
          <a:prstGeom prst="rect">
            <a:avLst/>
          </a:prstGeom>
          <a:noFill/>
        </p:spPr>
        <p:txBody>
          <a:bodyPr wrap="square" rtlCol="0">
            <a:spAutoFit/>
          </a:bodyPr>
          <a:lstStyle/>
          <a:p>
            <a:pPr algn="ctr" fontAlgn="b"/>
            <a:r>
              <a:rPr lang="en-US" sz="1300" b="1" dirty="0">
                <a:solidFill>
                  <a:srgbClr val="000000"/>
                </a:solidFill>
                <a:cs typeface="Arial" pitchFamily="34" charset="0"/>
              </a:rPr>
              <a:t>Many people without affordable health benefits through a job may be eligible for financial help </a:t>
            </a:r>
            <a:r>
              <a:rPr lang="en-US" sz="1300" b="1" dirty="0" smtClean="0">
                <a:solidFill>
                  <a:srgbClr val="000000"/>
                </a:solidFill>
                <a:cs typeface="Arial" pitchFamily="34" charset="0"/>
              </a:rPr>
              <a:t>to </a:t>
            </a:r>
            <a:r>
              <a:rPr lang="en-US" sz="1300" b="1" dirty="0">
                <a:solidFill>
                  <a:srgbClr val="000000"/>
                </a:solidFill>
                <a:cs typeface="Arial" pitchFamily="34" charset="0"/>
              </a:rPr>
              <a:t>pay for their health insurance in these new marketplaces. </a:t>
            </a:r>
          </a:p>
          <a:p>
            <a:pPr algn="ctr" fontAlgn="b"/>
            <a:r>
              <a:rPr lang="en-US" sz="1300" b="1" dirty="0">
                <a:solidFill>
                  <a:srgbClr val="000000"/>
                </a:solidFill>
                <a:cs typeface="Arial" pitchFamily="34" charset="0"/>
              </a:rPr>
              <a:t>Are you aware that financial assistance for health insurance is available under the reform law</a:t>
            </a:r>
            <a:r>
              <a:rPr lang="en-US" sz="1300" b="1" dirty="0" smtClean="0">
                <a:solidFill>
                  <a:srgbClr val="000000"/>
                </a:solidFill>
                <a:cs typeface="Arial" pitchFamily="34" charset="0"/>
              </a:rPr>
              <a:t>?</a:t>
            </a:r>
            <a:endParaRPr lang="en-US" sz="1300" b="1" i="0" u="none" strike="noStrike" dirty="0">
              <a:solidFill>
                <a:srgbClr val="000000"/>
              </a:solidFill>
              <a:effectLst/>
              <a:latin typeface="+mj-lt"/>
              <a:cs typeface="Arial" pitchFamily="34" charset="0"/>
            </a:endParaRPr>
          </a:p>
        </p:txBody>
      </p:sp>
      <p:graphicFrame>
        <p:nvGraphicFramePr>
          <p:cNvPr id="10" name="Chart 9"/>
          <p:cNvGraphicFramePr/>
          <p:nvPr>
            <p:extLst>
              <p:ext uri="{D42A27DB-BD31-4B8C-83A1-F6EECF244321}">
                <p14:modId xmlns:p14="http://schemas.microsoft.com/office/powerpoint/2010/main" val="1561980246"/>
              </p:ext>
            </p:extLst>
          </p:nvPr>
        </p:nvGraphicFramePr>
        <p:xfrm>
          <a:off x="5105400" y="2458510"/>
          <a:ext cx="3657600" cy="3447288"/>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
          <p:cNvSpPr txBox="1"/>
          <p:nvPr/>
        </p:nvSpPr>
        <p:spPr>
          <a:xfrm>
            <a:off x="7239000" y="5664369"/>
            <a:ext cx="12954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Don’t know </a:t>
            </a:r>
            <a:br>
              <a:rPr lang="en-US" sz="1400" b="1" dirty="0" smtClean="0"/>
            </a:br>
            <a:r>
              <a:rPr lang="en-US" sz="1400" b="1" dirty="0" smtClean="0"/>
              <a:t>or refused</a:t>
            </a:r>
          </a:p>
          <a:p>
            <a:pPr algn="ctr"/>
            <a:r>
              <a:rPr lang="en-US" sz="1400" b="1" dirty="0"/>
              <a:t>1</a:t>
            </a:r>
            <a:r>
              <a:rPr lang="en-US" sz="1400" b="1" dirty="0" smtClean="0"/>
              <a:t>%</a:t>
            </a:r>
            <a:endParaRPr lang="en-US" sz="1400" b="1" dirty="0"/>
          </a:p>
        </p:txBody>
      </p:sp>
    </p:spTree>
    <p:extLst>
      <p:ext uri="{BB962C8B-B14F-4D97-AF65-F5344CB8AC3E}">
        <p14:creationId xmlns:p14="http://schemas.microsoft.com/office/powerpoint/2010/main" val="29568755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3028" y="5955304"/>
            <a:ext cx="8991600"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a:t>
            </a:r>
            <a:endParaRPr lang="en-US" sz="1500" b="1" i="0" u="none" strike="noStrike" dirty="0">
              <a:solidFill>
                <a:srgbClr val="000000"/>
              </a:solidFill>
              <a:effectLst/>
              <a:latin typeface="+mj-lt"/>
              <a:cs typeface="Arial" pitchFamily="34" charset="0"/>
            </a:endParaRPr>
          </a:p>
        </p:txBody>
      </p:sp>
      <p:sp>
        <p:nvSpPr>
          <p:cNvPr id="9" name="TextBox 8"/>
          <p:cNvSpPr txBox="1"/>
          <p:nvPr/>
        </p:nvSpPr>
        <p:spPr>
          <a:xfrm>
            <a:off x="63065" y="1005840"/>
            <a:ext cx="9033479" cy="553998"/>
          </a:xfrm>
          <a:prstGeom prst="rect">
            <a:avLst/>
          </a:prstGeom>
          <a:noFill/>
        </p:spPr>
        <p:txBody>
          <a:bodyPr wrap="square" rtlCol="0">
            <a:spAutoFit/>
          </a:bodyPr>
          <a:lstStyle/>
          <a:p>
            <a:pPr algn="ctr" fontAlgn="b"/>
            <a:r>
              <a:rPr lang="en-US" sz="1500" b="1" dirty="0">
                <a:solidFill>
                  <a:srgbClr val="000000"/>
                </a:solidFill>
                <a:cs typeface="Arial" pitchFamily="34" charset="0"/>
              </a:rPr>
              <a:t>Do you have a generally favorable or a generally unfavorable opinion of the new insurance options </a:t>
            </a:r>
            <a:r>
              <a:rPr lang="en-US" sz="1500" b="1" dirty="0" smtClean="0">
                <a:solidFill>
                  <a:srgbClr val="000000"/>
                </a:solidFill>
                <a:cs typeface="Arial" pitchFamily="34" charset="0"/>
              </a:rPr>
              <a:t/>
            </a:r>
            <a:br>
              <a:rPr lang="en-US" sz="1500" b="1" dirty="0" smtClean="0">
                <a:solidFill>
                  <a:srgbClr val="000000"/>
                </a:solidFill>
                <a:cs typeface="Arial" pitchFamily="34" charset="0"/>
              </a:rPr>
            </a:br>
            <a:r>
              <a:rPr lang="en-US" sz="1500" b="1" dirty="0" smtClean="0">
                <a:solidFill>
                  <a:srgbClr val="000000"/>
                </a:solidFill>
                <a:cs typeface="Arial" pitchFamily="34" charset="0"/>
              </a:rPr>
              <a:t>available </a:t>
            </a:r>
            <a:r>
              <a:rPr lang="en-US" sz="1500" b="1" dirty="0">
                <a:solidFill>
                  <a:srgbClr val="000000"/>
                </a:solidFill>
                <a:cs typeface="Arial" pitchFamily="34" charset="0"/>
              </a:rPr>
              <a:t>under the health reform law? </a:t>
            </a:r>
          </a:p>
        </p:txBody>
      </p:sp>
      <p:graphicFrame>
        <p:nvGraphicFramePr>
          <p:cNvPr id="11" name="Chart 10"/>
          <p:cNvGraphicFramePr/>
          <p:nvPr>
            <p:extLst>
              <p:ext uri="{D42A27DB-BD31-4B8C-83A1-F6EECF244321}">
                <p14:modId xmlns:p14="http://schemas.microsoft.com/office/powerpoint/2010/main" val="951399919"/>
              </p:ext>
            </p:extLst>
          </p:nvPr>
        </p:nvGraphicFramePr>
        <p:xfrm>
          <a:off x="103067" y="1597122"/>
          <a:ext cx="8895907" cy="435049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591647" y="2160918"/>
            <a:ext cx="457200" cy="338554"/>
          </a:xfrm>
          <a:prstGeom prst="rect">
            <a:avLst/>
          </a:prstGeom>
          <a:noFill/>
        </p:spPr>
        <p:txBody>
          <a:bodyPr wrap="square" rtlCol="0">
            <a:spAutoFit/>
          </a:bodyPr>
          <a:lstStyle/>
          <a:p>
            <a:r>
              <a:rPr lang="en-US" sz="1600" b="1" dirty="0" smtClean="0"/>
              <a:t>42</a:t>
            </a:r>
            <a:endParaRPr lang="en-US" sz="1600" b="1" dirty="0"/>
          </a:p>
        </p:txBody>
      </p:sp>
      <p:sp>
        <p:nvSpPr>
          <p:cNvPr id="13" name="TextBox 12"/>
          <p:cNvSpPr txBox="1"/>
          <p:nvPr/>
        </p:nvSpPr>
        <p:spPr>
          <a:xfrm>
            <a:off x="7962013" y="2672982"/>
            <a:ext cx="457200" cy="338554"/>
          </a:xfrm>
          <a:prstGeom prst="rect">
            <a:avLst/>
          </a:prstGeom>
          <a:noFill/>
        </p:spPr>
        <p:txBody>
          <a:bodyPr wrap="square" rtlCol="0">
            <a:spAutoFit/>
          </a:bodyPr>
          <a:lstStyle/>
          <a:p>
            <a:r>
              <a:rPr lang="en-US" sz="1600" b="1" dirty="0" smtClean="0"/>
              <a:t>49</a:t>
            </a:r>
            <a:endParaRPr lang="en-US" sz="1600" b="1" dirty="0"/>
          </a:p>
        </p:txBody>
      </p:sp>
      <p:sp>
        <p:nvSpPr>
          <p:cNvPr id="14" name="TextBox 13"/>
          <p:cNvSpPr txBox="1"/>
          <p:nvPr/>
        </p:nvSpPr>
        <p:spPr>
          <a:xfrm>
            <a:off x="7545570" y="2938158"/>
            <a:ext cx="457200" cy="338554"/>
          </a:xfrm>
          <a:prstGeom prst="rect">
            <a:avLst/>
          </a:prstGeom>
          <a:noFill/>
        </p:spPr>
        <p:txBody>
          <a:bodyPr wrap="square" rtlCol="0">
            <a:spAutoFit/>
          </a:bodyPr>
          <a:lstStyle/>
          <a:p>
            <a:r>
              <a:rPr lang="en-US" sz="1600" b="1" dirty="0" smtClean="0"/>
              <a:t>41</a:t>
            </a:r>
            <a:endParaRPr lang="en-US" sz="1600" b="1" dirty="0"/>
          </a:p>
        </p:txBody>
      </p:sp>
      <p:sp>
        <p:nvSpPr>
          <p:cNvPr id="15" name="TextBox 14"/>
          <p:cNvSpPr txBox="1"/>
          <p:nvPr/>
        </p:nvSpPr>
        <p:spPr>
          <a:xfrm>
            <a:off x="7304567" y="3212478"/>
            <a:ext cx="457200" cy="338554"/>
          </a:xfrm>
          <a:prstGeom prst="rect">
            <a:avLst/>
          </a:prstGeom>
          <a:noFill/>
        </p:spPr>
        <p:txBody>
          <a:bodyPr wrap="square" rtlCol="0">
            <a:spAutoFit/>
          </a:bodyPr>
          <a:lstStyle/>
          <a:p>
            <a:r>
              <a:rPr lang="en-US" sz="1600" b="1" dirty="0" smtClean="0"/>
              <a:t>37</a:t>
            </a:r>
            <a:endParaRPr lang="en-US" sz="1600" b="1" dirty="0"/>
          </a:p>
        </p:txBody>
      </p:sp>
      <p:sp>
        <p:nvSpPr>
          <p:cNvPr id="16" name="TextBox 15"/>
          <p:cNvSpPr txBox="1"/>
          <p:nvPr/>
        </p:nvSpPr>
        <p:spPr>
          <a:xfrm>
            <a:off x="7579241" y="3724542"/>
            <a:ext cx="457200" cy="338554"/>
          </a:xfrm>
          <a:prstGeom prst="rect">
            <a:avLst/>
          </a:prstGeom>
          <a:noFill/>
        </p:spPr>
        <p:txBody>
          <a:bodyPr wrap="square" rtlCol="0">
            <a:spAutoFit/>
          </a:bodyPr>
          <a:lstStyle/>
          <a:p>
            <a:r>
              <a:rPr lang="en-US" sz="1600" b="1" dirty="0" smtClean="0"/>
              <a:t>42</a:t>
            </a:r>
            <a:endParaRPr lang="en-US" sz="1600" b="1" dirty="0"/>
          </a:p>
        </p:txBody>
      </p:sp>
      <p:sp>
        <p:nvSpPr>
          <p:cNvPr id="17" name="TextBox 16"/>
          <p:cNvSpPr txBox="1"/>
          <p:nvPr/>
        </p:nvSpPr>
        <p:spPr>
          <a:xfrm>
            <a:off x="7876953" y="3988307"/>
            <a:ext cx="457200" cy="338554"/>
          </a:xfrm>
          <a:prstGeom prst="rect">
            <a:avLst/>
          </a:prstGeom>
          <a:noFill/>
        </p:spPr>
        <p:txBody>
          <a:bodyPr wrap="square" rtlCol="0">
            <a:spAutoFit/>
          </a:bodyPr>
          <a:lstStyle/>
          <a:p>
            <a:r>
              <a:rPr lang="en-US" sz="1600" b="1" dirty="0" smtClean="0"/>
              <a:t>48</a:t>
            </a:r>
            <a:endParaRPr lang="en-US" sz="1600" b="1" dirty="0"/>
          </a:p>
        </p:txBody>
      </p:sp>
      <p:sp>
        <p:nvSpPr>
          <p:cNvPr id="20" name="TextBox 19"/>
          <p:cNvSpPr txBox="1"/>
          <p:nvPr/>
        </p:nvSpPr>
        <p:spPr>
          <a:xfrm>
            <a:off x="8479464" y="4734867"/>
            <a:ext cx="457200" cy="338554"/>
          </a:xfrm>
          <a:prstGeom prst="rect">
            <a:avLst/>
          </a:prstGeom>
          <a:noFill/>
        </p:spPr>
        <p:txBody>
          <a:bodyPr wrap="square" rtlCol="0">
            <a:spAutoFit/>
          </a:bodyPr>
          <a:lstStyle/>
          <a:p>
            <a:r>
              <a:rPr lang="en-US" sz="1600" b="1" dirty="0" smtClean="0"/>
              <a:t>60</a:t>
            </a:r>
            <a:endParaRPr lang="en-US" sz="1600" b="1" dirty="0"/>
          </a:p>
        </p:txBody>
      </p:sp>
      <p:sp>
        <p:nvSpPr>
          <p:cNvPr id="21" name="TextBox 20"/>
          <p:cNvSpPr txBox="1"/>
          <p:nvPr/>
        </p:nvSpPr>
        <p:spPr>
          <a:xfrm>
            <a:off x="6647688" y="4995558"/>
            <a:ext cx="457200" cy="338554"/>
          </a:xfrm>
          <a:prstGeom prst="rect">
            <a:avLst/>
          </a:prstGeom>
          <a:noFill/>
        </p:spPr>
        <p:txBody>
          <a:bodyPr wrap="square" rtlCol="0">
            <a:spAutoFit/>
          </a:bodyPr>
          <a:lstStyle/>
          <a:p>
            <a:r>
              <a:rPr lang="en-US" sz="1600" b="1" dirty="0" smtClean="0"/>
              <a:t>24</a:t>
            </a:r>
            <a:endParaRPr lang="en-US" sz="1600" b="1" dirty="0"/>
          </a:p>
        </p:txBody>
      </p:sp>
      <p:sp>
        <p:nvSpPr>
          <p:cNvPr id="22" name="TextBox 21"/>
          <p:cNvSpPr txBox="1"/>
          <p:nvPr/>
        </p:nvSpPr>
        <p:spPr>
          <a:xfrm>
            <a:off x="7334689" y="5269878"/>
            <a:ext cx="457200" cy="338554"/>
          </a:xfrm>
          <a:prstGeom prst="rect">
            <a:avLst/>
          </a:prstGeom>
          <a:noFill/>
        </p:spPr>
        <p:txBody>
          <a:bodyPr wrap="square" rtlCol="0">
            <a:spAutoFit/>
          </a:bodyPr>
          <a:lstStyle/>
          <a:p>
            <a:r>
              <a:rPr lang="en-US" sz="1600" b="1" dirty="0" smtClean="0"/>
              <a:t>38</a:t>
            </a:r>
            <a:endParaRPr lang="en-US" sz="1600" b="1" dirty="0"/>
          </a:p>
        </p:txBody>
      </p:sp>
      <p:sp>
        <p:nvSpPr>
          <p:cNvPr id="23" name="TextBox 22"/>
          <p:cNvSpPr txBox="1"/>
          <p:nvPr/>
        </p:nvSpPr>
        <p:spPr>
          <a:xfrm>
            <a:off x="3107668" y="2160918"/>
            <a:ext cx="457200" cy="338554"/>
          </a:xfrm>
          <a:prstGeom prst="rect">
            <a:avLst/>
          </a:prstGeom>
          <a:noFill/>
        </p:spPr>
        <p:txBody>
          <a:bodyPr wrap="square" rtlCol="0">
            <a:spAutoFit/>
          </a:bodyPr>
          <a:lstStyle/>
          <a:p>
            <a:pPr algn="r"/>
            <a:r>
              <a:rPr lang="en-US" sz="1600" b="1" dirty="0"/>
              <a:t>3</a:t>
            </a:r>
            <a:r>
              <a:rPr lang="en-US" sz="1600" b="1" dirty="0" smtClean="0"/>
              <a:t>8</a:t>
            </a:r>
            <a:endParaRPr lang="en-US" sz="1600" b="1" dirty="0"/>
          </a:p>
        </p:txBody>
      </p:sp>
      <p:sp>
        <p:nvSpPr>
          <p:cNvPr id="24" name="TextBox 23"/>
          <p:cNvSpPr txBox="1"/>
          <p:nvPr/>
        </p:nvSpPr>
        <p:spPr>
          <a:xfrm>
            <a:off x="3295420" y="2672982"/>
            <a:ext cx="457200" cy="338554"/>
          </a:xfrm>
          <a:prstGeom prst="rect">
            <a:avLst/>
          </a:prstGeom>
          <a:noFill/>
        </p:spPr>
        <p:txBody>
          <a:bodyPr wrap="square" rtlCol="0">
            <a:spAutoFit/>
          </a:bodyPr>
          <a:lstStyle/>
          <a:p>
            <a:pPr algn="r"/>
            <a:r>
              <a:rPr lang="en-US" sz="1600" b="1" dirty="0" smtClean="0"/>
              <a:t>34</a:t>
            </a:r>
            <a:endParaRPr lang="en-US" sz="1600" b="1" dirty="0"/>
          </a:p>
        </p:txBody>
      </p:sp>
      <p:sp>
        <p:nvSpPr>
          <p:cNvPr id="25" name="TextBox 24"/>
          <p:cNvSpPr txBox="1"/>
          <p:nvPr/>
        </p:nvSpPr>
        <p:spPr>
          <a:xfrm>
            <a:off x="3099144" y="2938158"/>
            <a:ext cx="457200" cy="338554"/>
          </a:xfrm>
          <a:prstGeom prst="rect">
            <a:avLst/>
          </a:prstGeom>
          <a:noFill/>
        </p:spPr>
        <p:txBody>
          <a:bodyPr wrap="square" rtlCol="0">
            <a:spAutoFit/>
          </a:bodyPr>
          <a:lstStyle/>
          <a:p>
            <a:pPr algn="r"/>
            <a:r>
              <a:rPr lang="en-US" sz="1600" b="1" dirty="0" smtClean="0"/>
              <a:t>38</a:t>
            </a:r>
            <a:endParaRPr lang="en-US" sz="1600" b="1" dirty="0"/>
          </a:p>
        </p:txBody>
      </p:sp>
      <p:sp>
        <p:nvSpPr>
          <p:cNvPr id="26" name="TextBox 25"/>
          <p:cNvSpPr txBox="1"/>
          <p:nvPr/>
        </p:nvSpPr>
        <p:spPr>
          <a:xfrm>
            <a:off x="2946744" y="3212478"/>
            <a:ext cx="457200" cy="338554"/>
          </a:xfrm>
          <a:prstGeom prst="rect">
            <a:avLst/>
          </a:prstGeom>
          <a:noFill/>
        </p:spPr>
        <p:txBody>
          <a:bodyPr wrap="square" rtlCol="0">
            <a:spAutoFit/>
          </a:bodyPr>
          <a:lstStyle/>
          <a:p>
            <a:pPr algn="r"/>
            <a:r>
              <a:rPr lang="en-US" sz="1600" b="1" dirty="0" smtClean="0"/>
              <a:t>42</a:t>
            </a:r>
            <a:endParaRPr lang="en-US" sz="1600" b="1" dirty="0"/>
          </a:p>
        </p:txBody>
      </p:sp>
      <p:sp>
        <p:nvSpPr>
          <p:cNvPr id="27" name="TextBox 26"/>
          <p:cNvSpPr txBox="1"/>
          <p:nvPr/>
        </p:nvSpPr>
        <p:spPr>
          <a:xfrm>
            <a:off x="3191203" y="3724542"/>
            <a:ext cx="457200" cy="338554"/>
          </a:xfrm>
          <a:prstGeom prst="rect">
            <a:avLst/>
          </a:prstGeom>
          <a:noFill/>
        </p:spPr>
        <p:txBody>
          <a:bodyPr wrap="square" rtlCol="0">
            <a:spAutoFit/>
          </a:bodyPr>
          <a:lstStyle/>
          <a:p>
            <a:pPr algn="r"/>
            <a:r>
              <a:rPr lang="en-US" sz="1600" b="1" dirty="0" smtClean="0"/>
              <a:t>36</a:t>
            </a:r>
            <a:endParaRPr lang="en-US" sz="1600" b="1" dirty="0"/>
          </a:p>
        </p:txBody>
      </p:sp>
      <p:sp>
        <p:nvSpPr>
          <p:cNvPr id="28" name="TextBox 27"/>
          <p:cNvSpPr txBox="1"/>
          <p:nvPr/>
        </p:nvSpPr>
        <p:spPr>
          <a:xfrm>
            <a:off x="3254414" y="3988307"/>
            <a:ext cx="457200" cy="338554"/>
          </a:xfrm>
          <a:prstGeom prst="rect">
            <a:avLst/>
          </a:prstGeom>
          <a:noFill/>
        </p:spPr>
        <p:txBody>
          <a:bodyPr wrap="square" rtlCol="0">
            <a:spAutoFit/>
          </a:bodyPr>
          <a:lstStyle/>
          <a:p>
            <a:pPr algn="r"/>
            <a:r>
              <a:rPr lang="en-US" sz="1600" b="1" dirty="0"/>
              <a:t>3</a:t>
            </a:r>
            <a:r>
              <a:rPr lang="en-US" sz="1600" b="1" dirty="0" smtClean="0"/>
              <a:t>5</a:t>
            </a:r>
            <a:endParaRPr lang="en-US" sz="1600" b="1" dirty="0"/>
          </a:p>
        </p:txBody>
      </p:sp>
      <p:sp>
        <p:nvSpPr>
          <p:cNvPr id="31" name="TextBox 30"/>
          <p:cNvSpPr txBox="1"/>
          <p:nvPr/>
        </p:nvSpPr>
        <p:spPr>
          <a:xfrm>
            <a:off x="3762580" y="4743390"/>
            <a:ext cx="457200" cy="338554"/>
          </a:xfrm>
          <a:prstGeom prst="rect">
            <a:avLst/>
          </a:prstGeom>
          <a:noFill/>
        </p:spPr>
        <p:txBody>
          <a:bodyPr wrap="square" rtlCol="0">
            <a:spAutoFit/>
          </a:bodyPr>
          <a:lstStyle/>
          <a:p>
            <a:pPr algn="r"/>
            <a:r>
              <a:rPr lang="en-US" sz="1600" b="1" dirty="0" smtClean="0"/>
              <a:t>25</a:t>
            </a:r>
            <a:endParaRPr lang="en-US" sz="1600" b="1" dirty="0"/>
          </a:p>
        </p:txBody>
      </p:sp>
      <p:sp>
        <p:nvSpPr>
          <p:cNvPr id="32" name="TextBox 31"/>
          <p:cNvSpPr txBox="1"/>
          <p:nvPr/>
        </p:nvSpPr>
        <p:spPr>
          <a:xfrm>
            <a:off x="1992259" y="5004081"/>
            <a:ext cx="457200" cy="338554"/>
          </a:xfrm>
          <a:prstGeom prst="rect">
            <a:avLst/>
          </a:prstGeom>
          <a:noFill/>
        </p:spPr>
        <p:txBody>
          <a:bodyPr wrap="square" rtlCol="0">
            <a:spAutoFit/>
          </a:bodyPr>
          <a:lstStyle/>
          <a:p>
            <a:pPr algn="r"/>
            <a:r>
              <a:rPr lang="en-US" sz="1600" b="1" dirty="0" smtClean="0"/>
              <a:t>60</a:t>
            </a:r>
            <a:endParaRPr lang="en-US" sz="1600" b="1" dirty="0"/>
          </a:p>
        </p:txBody>
      </p:sp>
      <p:sp>
        <p:nvSpPr>
          <p:cNvPr id="33" name="TextBox 32"/>
          <p:cNvSpPr txBox="1"/>
          <p:nvPr/>
        </p:nvSpPr>
        <p:spPr>
          <a:xfrm>
            <a:off x="2901768" y="5276470"/>
            <a:ext cx="457200" cy="338554"/>
          </a:xfrm>
          <a:prstGeom prst="rect">
            <a:avLst/>
          </a:prstGeom>
          <a:noFill/>
        </p:spPr>
        <p:txBody>
          <a:bodyPr wrap="square" rtlCol="0">
            <a:spAutoFit/>
          </a:bodyPr>
          <a:lstStyle/>
          <a:p>
            <a:pPr algn="r"/>
            <a:r>
              <a:rPr lang="en-US" sz="1600" b="1" dirty="0" smtClean="0"/>
              <a:t>42</a:t>
            </a:r>
            <a:endParaRPr lang="en-US" sz="1600" b="1" dirty="0"/>
          </a:p>
        </p:txBody>
      </p:sp>
      <p:sp>
        <p:nvSpPr>
          <p:cNvPr id="29" name="Title 1"/>
          <p:cNvSpPr>
            <a:spLocks noGrp="1"/>
          </p:cNvSpPr>
          <p:nvPr>
            <p:ph type="title"/>
          </p:nvPr>
        </p:nvSpPr>
        <p:spPr>
          <a:xfrm>
            <a:off x="0" y="91440"/>
            <a:ext cx="9144000" cy="731520"/>
          </a:xfrm>
        </p:spPr>
        <p:txBody>
          <a:bodyPr anchor="t" anchorCtr="1">
            <a:normAutofit/>
          </a:bodyPr>
          <a:lstStyle/>
          <a:p>
            <a:r>
              <a:rPr lang="en-US" sz="2000" b="1" kern="0" dirty="0">
                <a:ea typeface="ＭＳ Ｐゴシック"/>
              </a:rPr>
              <a:t>Exhibit </a:t>
            </a:r>
            <a:r>
              <a:rPr lang="en-US" sz="2000" b="1" kern="0" dirty="0" smtClean="0">
                <a:ea typeface="ＭＳ Ｐゴシック"/>
              </a:rPr>
              <a:t>10. Two of Five Adults </a:t>
            </a:r>
            <a:r>
              <a:rPr lang="en-US" sz="2000" b="1" kern="0" dirty="0" smtClean="0">
                <a:ea typeface="ＭＳ Ｐゴシック"/>
              </a:rPr>
              <a:t>Surveyed Have </a:t>
            </a:r>
            <a:r>
              <a:rPr lang="en-US" sz="2000" b="1" kern="0" dirty="0" smtClean="0">
                <a:ea typeface="ＭＳ Ｐゴシック"/>
              </a:rPr>
              <a:t>a Favorable Opinion of the </a:t>
            </a:r>
            <a:r>
              <a:rPr lang="en-US" sz="2000" b="1" kern="0" dirty="0" smtClean="0">
                <a:ea typeface="ＭＳ Ｐゴシック"/>
              </a:rPr>
              <a:t/>
            </a:r>
            <a:br>
              <a:rPr lang="en-US" sz="2000" b="1" kern="0" dirty="0" smtClean="0">
                <a:ea typeface="ＭＳ Ｐゴシック"/>
              </a:rPr>
            </a:br>
            <a:r>
              <a:rPr lang="en-US" sz="2000" b="1" kern="0" dirty="0" smtClean="0">
                <a:ea typeface="ＭＳ Ｐゴシック"/>
              </a:rPr>
              <a:t>Affordable </a:t>
            </a:r>
            <a:r>
              <a:rPr lang="en-US" sz="2000" b="1" kern="0" dirty="0" smtClean="0">
                <a:ea typeface="ＭＳ Ｐゴシック"/>
              </a:rPr>
              <a:t>Care Act’s New Insurance Options</a:t>
            </a:r>
            <a:endParaRPr lang="en-US" sz="2000" b="1" dirty="0">
              <a:cs typeface="Arial"/>
            </a:endParaRPr>
          </a:p>
        </p:txBody>
      </p:sp>
      <p:sp>
        <p:nvSpPr>
          <p:cNvPr id="30" name="TextBox 29"/>
          <p:cNvSpPr txBox="1"/>
          <p:nvPr/>
        </p:nvSpPr>
        <p:spPr>
          <a:xfrm>
            <a:off x="7419753" y="4236606"/>
            <a:ext cx="457200" cy="338554"/>
          </a:xfrm>
          <a:prstGeom prst="rect">
            <a:avLst/>
          </a:prstGeom>
          <a:noFill/>
        </p:spPr>
        <p:txBody>
          <a:bodyPr wrap="square" rtlCol="0">
            <a:spAutoFit/>
          </a:bodyPr>
          <a:lstStyle/>
          <a:p>
            <a:r>
              <a:rPr lang="en-US" sz="1600" b="1" dirty="0" smtClean="0"/>
              <a:t>39</a:t>
            </a:r>
            <a:endParaRPr lang="en-US" sz="1600" b="1" dirty="0"/>
          </a:p>
        </p:txBody>
      </p:sp>
      <p:sp>
        <p:nvSpPr>
          <p:cNvPr id="34" name="TextBox 33"/>
          <p:cNvSpPr txBox="1"/>
          <p:nvPr/>
        </p:nvSpPr>
        <p:spPr>
          <a:xfrm>
            <a:off x="2691135" y="4238017"/>
            <a:ext cx="457200" cy="338554"/>
          </a:xfrm>
          <a:prstGeom prst="rect">
            <a:avLst/>
          </a:prstGeom>
          <a:noFill/>
        </p:spPr>
        <p:txBody>
          <a:bodyPr wrap="square" rtlCol="0">
            <a:spAutoFit/>
          </a:bodyPr>
          <a:lstStyle/>
          <a:p>
            <a:pPr algn="r"/>
            <a:r>
              <a:rPr lang="en-US" sz="1600" b="1" dirty="0" smtClean="0"/>
              <a:t>46</a:t>
            </a:r>
            <a:endParaRPr lang="en-US" sz="1600" b="1" dirty="0"/>
          </a:p>
        </p:txBody>
      </p:sp>
      <p:sp>
        <p:nvSpPr>
          <p:cNvPr id="35" name="Text Box 49"/>
          <p:cNvSpPr txBox="1">
            <a:spLocks noChangeArrowheads="1"/>
          </p:cNvSpPr>
          <p:nvPr/>
        </p:nvSpPr>
        <p:spPr bwMode="auto">
          <a:xfrm>
            <a:off x="45720" y="6383754"/>
            <a:ext cx="731520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Note: Segments may not sum to 100 percent because of “don’t know” responses or refusal to respond.</a:t>
            </a:r>
          </a:p>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39" name="TextBox 38"/>
          <p:cNvSpPr txBox="1"/>
          <p:nvPr/>
        </p:nvSpPr>
        <p:spPr>
          <a:xfrm>
            <a:off x="5105400" y="5546061"/>
            <a:ext cx="800219" cy="323165"/>
          </a:xfrm>
          <a:prstGeom prst="rect">
            <a:avLst/>
          </a:prstGeom>
          <a:noFill/>
        </p:spPr>
        <p:txBody>
          <a:bodyPr wrap="none" rtlCol="0">
            <a:spAutoFit/>
          </a:bodyPr>
          <a:lstStyle/>
          <a:p>
            <a:pPr algn="ctr"/>
            <a:r>
              <a:rPr lang="en-US" sz="1500" b="1" dirty="0" smtClean="0"/>
              <a:t>Percent</a:t>
            </a:r>
            <a:endParaRPr lang="en-US" sz="1500" b="1" dirty="0"/>
          </a:p>
        </p:txBody>
      </p:sp>
      <p:sp>
        <p:nvSpPr>
          <p:cNvPr id="36" name="TextBox 35"/>
          <p:cNvSpPr txBox="1"/>
          <p:nvPr/>
        </p:nvSpPr>
        <p:spPr>
          <a:xfrm>
            <a:off x="45720" y="3553599"/>
            <a:ext cx="1478280" cy="276999"/>
          </a:xfrm>
          <a:prstGeom prst="rect">
            <a:avLst/>
          </a:prstGeom>
          <a:noFill/>
        </p:spPr>
        <p:txBody>
          <a:bodyPr wrap="square" rtlCol="0">
            <a:spAutoFit/>
          </a:bodyPr>
          <a:lstStyle/>
          <a:p>
            <a:pPr algn="r"/>
            <a:r>
              <a:rPr lang="en-US" sz="1200" b="1" u="sng" dirty="0" smtClean="0"/>
              <a:t>Household income</a:t>
            </a:r>
            <a:endParaRPr lang="en-US" sz="1200" b="1" u="sng" dirty="0"/>
          </a:p>
        </p:txBody>
      </p:sp>
      <p:sp>
        <p:nvSpPr>
          <p:cNvPr id="37" name="TextBox 36"/>
          <p:cNvSpPr txBox="1"/>
          <p:nvPr/>
        </p:nvSpPr>
        <p:spPr>
          <a:xfrm>
            <a:off x="45720" y="3782199"/>
            <a:ext cx="1478280" cy="276999"/>
          </a:xfrm>
          <a:prstGeom prst="rect">
            <a:avLst/>
          </a:prstGeom>
          <a:noFill/>
        </p:spPr>
        <p:txBody>
          <a:bodyPr wrap="square" rtlCol="0">
            <a:spAutoFit/>
          </a:bodyPr>
          <a:lstStyle/>
          <a:p>
            <a:pPr algn="r"/>
            <a:r>
              <a:rPr lang="en-US" sz="1200" b="1" dirty="0" smtClean="0"/>
              <a:t>Less than $25,000</a:t>
            </a:r>
            <a:endParaRPr lang="en-US" sz="1200" b="1" dirty="0"/>
          </a:p>
        </p:txBody>
      </p:sp>
      <p:sp>
        <p:nvSpPr>
          <p:cNvPr id="38" name="TextBox 37"/>
          <p:cNvSpPr txBox="1"/>
          <p:nvPr/>
        </p:nvSpPr>
        <p:spPr>
          <a:xfrm>
            <a:off x="45720" y="4047375"/>
            <a:ext cx="1478280" cy="276999"/>
          </a:xfrm>
          <a:prstGeom prst="rect">
            <a:avLst/>
          </a:prstGeom>
          <a:noFill/>
        </p:spPr>
        <p:txBody>
          <a:bodyPr wrap="square" rtlCol="0">
            <a:spAutoFit/>
          </a:bodyPr>
          <a:lstStyle/>
          <a:p>
            <a:pPr algn="r"/>
            <a:r>
              <a:rPr lang="en-US" sz="1200" b="1" dirty="0" smtClean="0"/>
              <a:t>$25,000 – &lt;$50,000</a:t>
            </a:r>
            <a:endParaRPr lang="en-US" sz="1200" b="1" dirty="0"/>
          </a:p>
        </p:txBody>
      </p:sp>
      <p:sp>
        <p:nvSpPr>
          <p:cNvPr id="40" name="TextBox 39"/>
          <p:cNvSpPr txBox="1"/>
          <p:nvPr/>
        </p:nvSpPr>
        <p:spPr>
          <a:xfrm>
            <a:off x="45720" y="4285119"/>
            <a:ext cx="1478280" cy="276999"/>
          </a:xfrm>
          <a:prstGeom prst="rect">
            <a:avLst/>
          </a:prstGeom>
          <a:noFill/>
        </p:spPr>
        <p:txBody>
          <a:bodyPr wrap="square" rtlCol="0">
            <a:spAutoFit/>
          </a:bodyPr>
          <a:lstStyle/>
          <a:p>
            <a:pPr algn="r"/>
            <a:r>
              <a:rPr lang="en-US" sz="1200" b="1" dirty="0" smtClean="0"/>
              <a:t>$50,000 or more</a:t>
            </a:r>
            <a:endParaRPr lang="en-US" sz="1200" b="1" dirty="0"/>
          </a:p>
        </p:txBody>
      </p:sp>
      <p:sp>
        <p:nvSpPr>
          <p:cNvPr id="41" name="TextBox 40"/>
          <p:cNvSpPr txBox="1"/>
          <p:nvPr/>
        </p:nvSpPr>
        <p:spPr>
          <a:xfrm>
            <a:off x="45720" y="4572000"/>
            <a:ext cx="1478280" cy="276999"/>
          </a:xfrm>
          <a:prstGeom prst="rect">
            <a:avLst/>
          </a:prstGeom>
          <a:noFill/>
        </p:spPr>
        <p:txBody>
          <a:bodyPr wrap="square" rtlCol="0">
            <a:spAutoFit/>
          </a:bodyPr>
          <a:lstStyle/>
          <a:p>
            <a:pPr algn="r"/>
            <a:r>
              <a:rPr lang="en-US" sz="1200" b="1" u="sng" dirty="0" smtClean="0"/>
              <a:t>Political affiliation</a:t>
            </a:r>
            <a:endParaRPr lang="en-US" sz="1200" b="1" u="sng" dirty="0"/>
          </a:p>
        </p:txBody>
      </p:sp>
      <p:sp>
        <p:nvSpPr>
          <p:cNvPr id="42" name="TextBox 41"/>
          <p:cNvSpPr txBox="1"/>
          <p:nvPr/>
        </p:nvSpPr>
        <p:spPr>
          <a:xfrm>
            <a:off x="45720" y="4800600"/>
            <a:ext cx="1478280" cy="276999"/>
          </a:xfrm>
          <a:prstGeom prst="rect">
            <a:avLst/>
          </a:prstGeom>
          <a:noFill/>
        </p:spPr>
        <p:txBody>
          <a:bodyPr wrap="square" rtlCol="0">
            <a:spAutoFit/>
          </a:bodyPr>
          <a:lstStyle/>
          <a:p>
            <a:pPr algn="r"/>
            <a:r>
              <a:rPr lang="en-US" sz="1200" b="1" dirty="0" smtClean="0"/>
              <a:t>Democrat</a:t>
            </a:r>
            <a:endParaRPr lang="en-US" sz="1200" b="1" dirty="0"/>
          </a:p>
        </p:txBody>
      </p:sp>
      <p:sp>
        <p:nvSpPr>
          <p:cNvPr id="43" name="TextBox 42"/>
          <p:cNvSpPr txBox="1"/>
          <p:nvPr/>
        </p:nvSpPr>
        <p:spPr>
          <a:xfrm>
            <a:off x="45720" y="5062359"/>
            <a:ext cx="1478280" cy="276999"/>
          </a:xfrm>
          <a:prstGeom prst="rect">
            <a:avLst/>
          </a:prstGeom>
          <a:noFill/>
        </p:spPr>
        <p:txBody>
          <a:bodyPr wrap="square" rtlCol="0">
            <a:spAutoFit/>
          </a:bodyPr>
          <a:lstStyle/>
          <a:p>
            <a:pPr algn="r"/>
            <a:r>
              <a:rPr lang="en-US" sz="1200" b="1" dirty="0" smtClean="0"/>
              <a:t>Republican</a:t>
            </a:r>
            <a:endParaRPr lang="en-US" sz="1200" b="1" dirty="0"/>
          </a:p>
        </p:txBody>
      </p:sp>
      <p:sp>
        <p:nvSpPr>
          <p:cNvPr id="44" name="TextBox 43"/>
          <p:cNvSpPr txBox="1"/>
          <p:nvPr/>
        </p:nvSpPr>
        <p:spPr>
          <a:xfrm>
            <a:off x="45720" y="5334000"/>
            <a:ext cx="1478280" cy="276999"/>
          </a:xfrm>
          <a:prstGeom prst="rect">
            <a:avLst/>
          </a:prstGeom>
          <a:noFill/>
        </p:spPr>
        <p:txBody>
          <a:bodyPr wrap="square" rtlCol="0">
            <a:spAutoFit/>
          </a:bodyPr>
          <a:lstStyle/>
          <a:p>
            <a:pPr algn="r"/>
            <a:r>
              <a:rPr lang="en-US" sz="1200" b="1" dirty="0" smtClean="0"/>
              <a:t>Independent</a:t>
            </a:r>
            <a:endParaRPr lang="en-US" sz="1200" b="1" dirty="0"/>
          </a:p>
        </p:txBody>
      </p:sp>
      <p:sp>
        <p:nvSpPr>
          <p:cNvPr id="45" name="TextBox 44"/>
          <p:cNvSpPr txBox="1"/>
          <p:nvPr/>
        </p:nvSpPr>
        <p:spPr>
          <a:xfrm>
            <a:off x="45720" y="2486799"/>
            <a:ext cx="1478280" cy="276999"/>
          </a:xfrm>
          <a:prstGeom prst="rect">
            <a:avLst/>
          </a:prstGeom>
          <a:noFill/>
        </p:spPr>
        <p:txBody>
          <a:bodyPr wrap="square" rtlCol="0">
            <a:spAutoFit/>
          </a:bodyPr>
          <a:lstStyle/>
          <a:p>
            <a:pPr algn="r"/>
            <a:r>
              <a:rPr lang="en-US" sz="1200" b="1" u="sng" dirty="0" smtClean="0"/>
              <a:t>Age</a:t>
            </a:r>
            <a:endParaRPr lang="en-US" sz="1200" b="1" u="sng" dirty="0"/>
          </a:p>
        </p:txBody>
      </p:sp>
      <p:sp>
        <p:nvSpPr>
          <p:cNvPr id="46" name="TextBox 45"/>
          <p:cNvSpPr txBox="1"/>
          <p:nvPr/>
        </p:nvSpPr>
        <p:spPr>
          <a:xfrm>
            <a:off x="45720" y="2715399"/>
            <a:ext cx="1478280" cy="276999"/>
          </a:xfrm>
          <a:prstGeom prst="rect">
            <a:avLst/>
          </a:prstGeom>
          <a:noFill/>
        </p:spPr>
        <p:txBody>
          <a:bodyPr wrap="square" rtlCol="0">
            <a:spAutoFit/>
          </a:bodyPr>
          <a:lstStyle/>
          <a:p>
            <a:pPr algn="r"/>
            <a:r>
              <a:rPr lang="en-US" sz="1200" b="1" dirty="0" smtClean="0"/>
              <a:t>19–29</a:t>
            </a:r>
            <a:endParaRPr lang="en-US" sz="1200" b="1" dirty="0"/>
          </a:p>
        </p:txBody>
      </p:sp>
      <p:sp>
        <p:nvSpPr>
          <p:cNvPr id="47" name="TextBox 46"/>
          <p:cNvSpPr txBox="1"/>
          <p:nvPr/>
        </p:nvSpPr>
        <p:spPr>
          <a:xfrm>
            <a:off x="45720" y="2980575"/>
            <a:ext cx="1478280" cy="276999"/>
          </a:xfrm>
          <a:prstGeom prst="rect">
            <a:avLst/>
          </a:prstGeom>
          <a:noFill/>
        </p:spPr>
        <p:txBody>
          <a:bodyPr wrap="square" rtlCol="0">
            <a:spAutoFit/>
          </a:bodyPr>
          <a:lstStyle/>
          <a:p>
            <a:pPr algn="r"/>
            <a:r>
              <a:rPr lang="en-US" sz="1200" b="1" dirty="0" smtClean="0"/>
              <a:t>30–49</a:t>
            </a:r>
            <a:endParaRPr lang="en-US" sz="1200" b="1" dirty="0"/>
          </a:p>
        </p:txBody>
      </p:sp>
      <p:sp>
        <p:nvSpPr>
          <p:cNvPr id="48" name="TextBox 47"/>
          <p:cNvSpPr txBox="1"/>
          <p:nvPr/>
        </p:nvSpPr>
        <p:spPr>
          <a:xfrm>
            <a:off x="45720" y="3248799"/>
            <a:ext cx="1478280" cy="276999"/>
          </a:xfrm>
          <a:prstGeom prst="rect">
            <a:avLst/>
          </a:prstGeom>
          <a:noFill/>
        </p:spPr>
        <p:txBody>
          <a:bodyPr wrap="square" rtlCol="0">
            <a:spAutoFit/>
          </a:bodyPr>
          <a:lstStyle/>
          <a:p>
            <a:pPr algn="r"/>
            <a:r>
              <a:rPr lang="en-US" sz="1200" b="1" dirty="0" smtClean="0"/>
              <a:t>50–64</a:t>
            </a:r>
            <a:endParaRPr lang="en-US" sz="1200" b="1" dirty="0"/>
          </a:p>
        </p:txBody>
      </p:sp>
      <p:sp>
        <p:nvSpPr>
          <p:cNvPr id="49" name="TextBox 48"/>
          <p:cNvSpPr txBox="1"/>
          <p:nvPr/>
        </p:nvSpPr>
        <p:spPr>
          <a:xfrm>
            <a:off x="45720" y="2209800"/>
            <a:ext cx="1478280" cy="276999"/>
          </a:xfrm>
          <a:prstGeom prst="rect">
            <a:avLst/>
          </a:prstGeom>
          <a:noFill/>
        </p:spPr>
        <p:txBody>
          <a:bodyPr wrap="square" rtlCol="0">
            <a:spAutoFit/>
          </a:bodyPr>
          <a:lstStyle/>
          <a:p>
            <a:pPr algn="r"/>
            <a:r>
              <a:rPr lang="en-US" sz="1200" b="1" u="sng" dirty="0" smtClean="0"/>
              <a:t>Total</a:t>
            </a:r>
            <a:endParaRPr lang="en-US" sz="1200" b="1" u="sng" dirty="0"/>
          </a:p>
        </p:txBody>
      </p:sp>
      <p:sp>
        <p:nvSpPr>
          <p:cNvPr id="50" name="TextBox 49"/>
          <p:cNvSpPr txBox="1"/>
          <p:nvPr/>
        </p:nvSpPr>
        <p:spPr>
          <a:xfrm>
            <a:off x="5727354" y="1676400"/>
            <a:ext cx="1511646" cy="276999"/>
          </a:xfrm>
          <a:prstGeom prst="rect">
            <a:avLst/>
          </a:prstGeom>
          <a:noFill/>
        </p:spPr>
        <p:txBody>
          <a:bodyPr wrap="square" rtlCol="0">
            <a:spAutoFit/>
          </a:bodyPr>
          <a:lstStyle/>
          <a:p>
            <a:r>
              <a:rPr lang="en-US" sz="1200" b="1" dirty="0" smtClean="0"/>
              <a:t>Somewhat favorable</a:t>
            </a:r>
            <a:endParaRPr lang="en-US" sz="1200" b="1" dirty="0"/>
          </a:p>
        </p:txBody>
      </p:sp>
      <p:sp>
        <p:nvSpPr>
          <p:cNvPr id="51" name="TextBox 50"/>
          <p:cNvSpPr txBox="1"/>
          <p:nvPr/>
        </p:nvSpPr>
        <p:spPr>
          <a:xfrm>
            <a:off x="7479954" y="1676400"/>
            <a:ext cx="1130646" cy="276999"/>
          </a:xfrm>
          <a:prstGeom prst="rect">
            <a:avLst/>
          </a:prstGeom>
          <a:noFill/>
        </p:spPr>
        <p:txBody>
          <a:bodyPr wrap="square" rtlCol="0">
            <a:spAutoFit/>
          </a:bodyPr>
          <a:lstStyle/>
          <a:p>
            <a:r>
              <a:rPr lang="en-US" sz="1200" b="1" dirty="0" smtClean="0"/>
              <a:t>Very favorable</a:t>
            </a:r>
            <a:endParaRPr lang="en-US" sz="1200" b="1" dirty="0"/>
          </a:p>
        </p:txBody>
      </p:sp>
      <p:sp>
        <p:nvSpPr>
          <p:cNvPr id="52" name="TextBox 51"/>
          <p:cNvSpPr txBox="1"/>
          <p:nvPr/>
        </p:nvSpPr>
        <p:spPr>
          <a:xfrm>
            <a:off x="3713758" y="1678510"/>
            <a:ext cx="1685896" cy="276999"/>
          </a:xfrm>
          <a:prstGeom prst="rect">
            <a:avLst/>
          </a:prstGeom>
          <a:noFill/>
        </p:spPr>
        <p:txBody>
          <a:bodyPr wrap="square" rtlCol="0">
            <a:spAutoFit/>
          </a:bodyPr>
          <a:lstStyle/>
          <a:p>
            <a:r>
              <a:rPr lang="en-US" sz="1200" b="1" dirty="0" smtClean="0"/>
              <a:t>Somewhat unfavorable</a:t>
            </a:r>
            <a:endParaRPr lang="en-US" sz="1200" b="1" dirty="0"/>
          </a:p>
        </p:txBody>
      </p:sp>
      <p:sp>
        <p:nvSpPr>
          <p:cNvPr id="53" name="TextBox 52"/>
          <p:cNvSpPr txBox="1"/>
          <p:nvPr/>
        </p:nvSpPr>
        <p:spPr>
          <a:xfrm>
            <a:off x="2265959" y="1676400"/>
            <a:ext cx="1315441" cy="276999"/>
          </a:xfrm>
          <a:prstGeom prst="rect">
            <a:avLst/>
          </a:prstGeom>
          <a:noFill/>
        </p:spPr>
        <p:txBody>
          <a:bodyPr wrap="square" rtlCol="0">
            <a:spAutoFit/>
          </a:bodyPr>
          <a:lstStyle/>
          <a:p>
            <a:r>
              <a:rPr lang="en-US" sz="1200" b="1" dirty="0" smtClean="0"/>
              <a:t>Very unfavorable</a:t>
            </a:r>
            <a:endParaRPr lang="en-US" sz="1200" b="1" dirty="0"/>
          </a:p>
        </p:txBody>
      </p:sp>
      <p:sp>
        <p:nvSpPr>
          <p:cNvPr id="54" name="Rectangle 53"/>
          <p:cNvSpPr/>
          <p:nvPr/>
        </p:nvSpPr>
        <p:spPr>
          <a:xfrm>
            <a:off x="5591379" y="1767840"/>
            <a:ext cx="137160" cy="13716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343979" y="1767840"/>
            <a:ext cx="137160" cy="13716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81400" y="1767840"/>
            <a:ext cx="137160" cy="13716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133600" y="1767840"/>
            <a:ext cx="137160" cy="13716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27795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4" name="Rectangle 48"/>
          <p:cNvSpPr>
            <a:spLocks noChangeArrowheads="1"/>
          </p:cNvSpPr>
          <p:nvPr/>
        </p:nvSpPr>
        <p:spPr bwMode="auto">
          <a:xfrm>
            <a:off x="0" y="91440"/>
            <a:ext cx="9140825" cy="384721"/>
          </a:xfrm>
          <a:prstGeom prst="rect">
            <a:avLst/>
          </a:prstGeom>
          <a:noFill/>
          <a:ln w="9525">
            <a:noFill/>
            <a:miter lim="800000"/>
            <a:headEnd/>
            <a:tailEnd/>
          </a:ln>
        </p:spPr>
        <p:txBody>
          <a:bodyPr anchorCtr="1">
            <a:spAutoFit/>
          </a:bodyPr>
          <a:lstStyle/>
          <a:p>
            <a:pPr algn="ctr"/>
            <a:r>
              <a:rPr lang="en-US" sz="1900" b="1" dirty="0" smtClean="0">
                <a:cs typeface="Arial" charset="0"/>
              </a:rPr>
              <a:t>Appendix Table 1. Awareness of Marketplaces and Financial Assistance by Demographics</a:t>
            </a:r>
            <a:endParaRPr lang="en-US" sz="1900" b="1" dirty="0">
              <a:cs typeface="Arial" charset="0"/>
            </a:endParaRPr>
          </a:p>
        </p:txBody>
      </p:sp>
      <p:graphicFrame>
        <p:nvGraphicFramePr>
          <p:cNvPr id="274632" name="Group 200"/>
          <p:cNvGraphicFramePr>
            <a:graphicFrameLocks noGrp="1"/>
          </p:cNvGraphicFramePr>
          <p:nvPr>
            <p:ph idx="1"/>
            <p:extLst>
              <p:ext uri="{D42A27DB-BD31-4B8C-83A1-F6EECF244321}">
                <p14:modId xmlns:p14="http://schemas.microsoft.com/office/powerpoint/2010/main" val="2327512114"/>
              </p:ext>
            </p:extLst>
          </p:nvPr>
        </p:nvGraphicFramePr>
        <p:xfrm>
          <a:off x="205911" y="640080"/>
          <a:ext cx="8729002" cy="5684526"/>
        </p:xfrm>
        <a:graphic>
          <a:graphicData uri="http://schemas.openxmlformats.org/drawingml/2006/table">
            <a:tbl>
              <a:tblPr/>
              <a:tblGrid>
                <a:gridCol w="2996806"/>
                <a:gridCol w="1433049"/>
                <a:gridCol w="1433049"/>
                <a:gridCol w="1433049"/>
                <a:gridCol w="1433049"/>
              </a:tblGrid>
              <a:tr h="3158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300" b="1" i="0" u="none" strike="noStrike" cap="none" normalizeH="0" baseline="0" dirty="0" smtClean="0">
                        <a:ln>
                          <a:noFill/>
                        </a:ln>
                        <a:solidFill>
                          <a:schemeClr val="tx1"/>
                        </a:solidFill>
                        <a:effectLst/>
                        <a:latin typeface="+mj-lt"/>
                        <a:ea typeface="ＭＳ Ｐゴシック" charset="-128"/>
                        <a:cs typeface="Arial" charset="0"/>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algn="ctr"/>
                      <a:r>
                        <a:rPr lang="en-US" sz="1300" b="1" dirty="0" smtClean="0">
                          <a:latin typeface="+mj-lt"/>
                        </a:rPr>
                        <a:t>Awareness of marketplaces</a:t>
                      </a:r>
                      <a:endParaRPr lang="en-US" sz="1300"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algn="ctr"/>
                      <a:r>
                        <a:rPr lang="en-US" sz="1300" b="1" dirty="0" smtClean="0">
                          <a:latin typeface="+mj-lt"/>
                        </a:rPr>
                        <a:t>Awareness of financial</a:t>
                      </a:r>
                      <a:r>
                        <a:rPr lang="en-US" sz="1300" b="1" baseline="0" dirty="0" smtClean="0">
                          <a:latin typeface="+mj-lt"/>
                        </a:rPr>
                        <a:t> assistance</a:t>
                      </a:r>
                      <a:endParaRPr lang="en-US" sz="1300"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a:endParaRPr lang="en-US"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mj-lt"/>
                        <a:ea typeface="ＭＳ Ｐゴシック" charset="-128"/>
                        <a:cs typeface="Arial" charset="0"/>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u="none" dirty="0" smtClean="0">
                          <a:latin typeface="+mj-lt"/>
                        </a:rPr>
                        <a:t>Yes</a:t>
                      </a:r>
                      <a:endParaRPr lang="en-US" sz="1300" b="1" u="none"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u="none" dirty="0" smtClean="0">
                          <a:latin typeface="+mj-lt"/>
                        </a:rPr>
                        <a:t>No</a:t>
                      </a:r>
                      <a:endParaRPr lang="en-US" sz="1300" b="1" u="none"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u="none" dirty="0" smtClean="0">
                          <a:latin typeface="+mj-lt"/>
                        </a:rPr>
                        <a:t>Yes</a:t>
                      </a:r>
                      <a:endParaRPr lang="en-US" sz="1300" b="1" u="none"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u="none" dirty="0" smtClean="0">
                          <a:latin typeface="+mj-lt"/>
                        </a:rPr>
                        <a:t>No</a:t>
                      </a:r>
                      <a:endParaRPr lang="en-US" sz="1300" b="1" u="none"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TOTAL</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60%</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39%</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53%</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Age </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19–29 </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49%</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50%</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48%</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52%</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30–49 </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63%</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36%</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54%</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50–64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67%</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32%</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42%</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r>
                        <a:rPr lang="en-US" sz="1300" b="1" dirty="0" smtClean="0">
                          <a:latin typeface="+mj-lt"/>
                        </a:rPr>
                        <a:t>Household income</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Less</a:t>
                      </a:r>
                      <a:r>
                        <a:rPr lang="en-US" sz="1300" b="1" baseline="0" dirty="0" smtClean="0">
                          <a:latin typeface="+mj-lt"/>
                        </a:rPr>
                        <a:t> than</a:t>
                      </a:r>
                      <a:r>
                        <a:rPr lang="en-US" sz="1300" b="1" dirty="0" smtClean="0">
                          <a:latin typeface="+mj-lt"/>
                        </a:rPr>
                        <a:t> $25,000</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$25,000 – &lt;$50,000</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32%</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43%</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solidFill>
                            <a:schemeClr val="tx1"/>
                          </a:solidFill>
                          <a:latin typeface="+mj-lt"/>
                        </a:rPr>
                        <a:t>$50,000 or more</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t>70%</a:t>
                      </a:r>
                      <a:endParaRPr lang="en-US" sz="1300" b="1" dirty="0"/>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t>29%</a:t>
                      </a:r>
                      <a:endParaRPr lang="en-US" sz="1300" b="1" dirty="0"/>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t>66%</a:t>
                      </a:r>
                      <a:endParaRPr lang="en-US" sz="1300" b="1" dirty="0"/>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t>32%</a:t>
                      </a:r>
                      <a:endParaRPr lang="en-US" sz="1300" b="1" dirty="0"/>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r>
                        <a:rPr lang="en-US" sz="1300" b="1" dirty="0" smtClean="0">
                          <a:latin typeface="+mj-lt"/>
                        </a:rPr>
                        <a:t>Political affiliation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Democrat</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Republican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57%</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40%</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Independent</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60%</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39%</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r>
                        <a:rPr lang="en-US" sz="1300" b="1" dirty="0" smtClean="0">
                          <a:latin typeface="+mj-lt"/>
                        </a:rPr>
                        <a:t>Marketplace</a:t>
                      </a:r>
                      <a:r>
                        <a:rPr lang="en-US" sz="1300" b="1" baseline="0" dirty="0" smtClean="0">
                          <a:latin typeface="+mj-lt"/>
                        </a:rPr>
                        <a:t> type</a:t>
                      </a:r>
                      <a:endParaRPr lang="en-US" sz="1300" b="1" dirty="0" smtClean="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State-run</a:t>
                      </a:r>
                      <a:r>
                        <a:rPr lang="en-US" sz="1300" b="1" baseline="0" dirty="0" smtClean="0">
                          <a:latin typeface="+mj-lt"/>
                        </a:rPr>
                        <a:t> marketplace</a:t>
                      </a:r>
                      <a:endParaRPr lang="en-US" sz="1300" b="1" dirty="0" smtClean="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43%</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Federal</a:t>
                      </a:r>
                      <a:r>
                        <a:rPr lang="en-US" sz="1300" b="1" baseline="0" dirty="0" smtClean="0">
                          <a:latin typeface="+mj-lt"/>
                        </a:rPr>
                        <a:t> </a:t>
                      </a:r>
                      <a:r>
                        <a:rPr lang="en-US" sz="1300" b="1" dirty="0" smtClean="0">
                          <a:latin typeface="+mj-lt"/>
                        </a:rPr>
                        <a:t>marketplace</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59%</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40%</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52%</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48%</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Tree>
    <p:extLst>
      <p:ext uri="{BB962C8B-B14F-4D97-AF65-F5344CB8AC3E}">
        <p14:creationId xmlns:p14="http://schemas.microsoft.com/office/powerpoint/2010/main" val="366817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4" name="Rectangle 48"/>
          <p:cNvSpPr>
            <a:spLocks noChangeArrowheads="1"/>
          </p:cNvSpPr>
          <p:nvPr/>
        </p:nvSpPr>
        <p:spPr bwMode="auto">
          <a:xfrm>
            <a:off x="0" y="91440"/>
            <a:ext cx="9140825" cy="384721"/>
          </a:xfrm>
          <a:prstGeom prst="rect">
            <a:avLst/>
          </a:prstGeom>
          <a:noFill/>
          <a:ln w="9525">
            <a:noFill/>
            <a:miter lim="800000"/>
            <a:headEnd/>
            <a:tailEnd/>
          </a:ln>
        </p:spPr>
        <p:txBody>
          <a:bodyPr anchorCtr="1">
            <a:spAutoFit/>
          </a:bodyPr>
          <a:lstStyle/>
          <a:p>
            <a:pPr algn="ctr"/>
            <a:r>
              <a:rPr lang="en-US" sz="1900" b="1" dirty="0" smtClean="0">
                <a:cs typeface="Arial" charset="0"/>
              </a:rPr>
              <a:t>Appendix Table 2. Demographics of Survey Sample and Those Who Visited Marketplaces</a:t>
            </a:r>
            <a:endParaRPr lang="en-US" sz="1900" b="1" dirty="0">
              <a:cs typeface="Arial" charset="0"/>
            </a:endParaRPr>
          </a:p>
        </p:txBody>
      </p:sp>
      <p:graphicFrame>
        <p:nvGraphicFramePr>
          <p:cNvPr id="274632" name="Group 200"/>
          <p:cNvGraphicFramePr>
            <a:graphicFrameLocks noGrp="1"/>
          </p:cNvGraphicFramePr>
          <p:nvPr>
            <p:ph idx="1"/>
            <p:extLst>
              <p:ext uri="{D42A27DB-BD31-4B8C-83A1-F6EECF244321}">
                <p14:modId xmlns:p14="http://schemas.microsoft.com/office/powerpoint/2010/main" val="55096323"/>
              </p:ext>
            </p:extLst>
          </p:nvPr>
        </p:nvGraphicFramePr>
        <p:xfrm>
          <a:off x="205910" y="634548"/>
          <a:ext cx="8729003" cy="5800344"/>
        </p:xfrm>
        <a:graphic>
          <a:graphicData uri="http://schemas.openxmlformats.org/drawingml/2006/table">
            <a:tbl>
              <a:tblPr/>
              <a:tblGrid>
                <a:gridCol w="2842090"/>
                <a:gridCol w="1066800"/>
                <a:gridCol w="4820113"/>
              </a:tblGrid>
              <a:tr h="44536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300" b="1" i="0" u="none" strike="noStrike" cap="none" normalizeH="0" baseline="0" dirty="0" smtClean="0">
                        <a:ln>
                          <a:noFill/>
                        </a:ln>
                        <a:solidFill>
                          <a:schemeClr val="tx1"/>
                        </a:solidFill>
                        <a:effectLst/>
                        <a:latin typeface="+mj-lt"/>
                        <a:ea typeface="ＭＳ Ｐゴシック" charset="-128"/>
                        <a:cs typeface="Arial" charset="0"/>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Total </a:t>
                      </a:r>
                      <a:endParaRPr lang="en-US" sz="1300"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Adults</a:t>
                      </a:r>
                      <a:r>
                        <a:rPr lang="en-US" sz="1300" b="1" baseline="0" dirty="0" smtClean="0">
                          <a:latin typeface="+mj-lt"/>
                        </a:rPr>
                        <a:t> ages 19–64 who are uninsured or have </a:t>
                      </a:r>
                      <a:br>
                        <a:rPr lang="en-US" sz="1300" b="1" baseline="0" dirty="0" smtClean="0">
                          <a:latin typeface="+mj-lt"/>
                        </a:rPr>
                      </a:br>
                      <a:r>
                        <a:rPr lang="en-US" sz="1300" b="1" baseline="0" dirty="0" smtClean="0">
                          <a:latin typeface="+mj-lt"/>
                        </a:rPr>
                        <a:t>individual coverage and who w</a:t>
                      </a:r>
                      <a:r>
                        <a:rPr lang="en-US" sz="1300" b="1" dirty="0" smtClean="0">
                          <a:latin typeface="+mj-lt"/>
                        </a:rPr>
                        <a:t>ent to marketplace </a:t>
                      </a:r>
                      <a:endParaRPr lang="en-US" sz="1300"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err="1" smtClean="0">
                          <a:ln>
                            <a:noFill/>
                          </a:ln>
                          <a:solidFill>
                            <a:schemeClr val="tx1"/>
                          </a:solidFill>
                          <a:effectLst/>
                          <a:latin typeface="+mj-lt"/>
                          <a:ea typeface="ＭＳ Ｐゴシック" charset="-128"/>
                          <a:cs typeface="Arial" charset="0"/>
                        </a:rPr>
                        <a:t>Unweighted</a:t>
                      </a:r>
                      <a:r>
                        <a:rPr kumimoji="0" lang="en-US" sz="1300" b="1" i="0" u="none" strike="noStrike" cap="none" normalizeH="0" baseline="0" dirty="0" smtClean="0">
                          <a:ln>
                            <a:noFill/>
                          </a:ln>
                          <a:solidFill>
                            <a:schemeClr val="tx1"/>
                          </a:solidFill>
                          <a:effectLst/>
                          <a:latin typeface="+mj-lt"/>
                          <a:ea typeface="ＭＳ Ｐゴシック" charset="-128"/>
                          <a:cs typeface="Arial" charset="0"/>
                        </a:rPr>
                        <a:t> n </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682</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118</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Percent distribution</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100%</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17%</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Age</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19–29 </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27%</a:t>
                      </a:r>
                    </a:p>
                  </a:txBody>
                  <a:tcPr marL="9525" marR="9525" marT="27432" marB="27432"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21%</a:t>
                      </a:r>
                    </a:p>
                  </a:txBody>
                  <a:tcPr marL="9525" marR="9525" marT="27432" marB="27432"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30–49 </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47%</a:t>
                      </a:r>
                      <a:endParaRPr lang="en-US" sz="1300" b="1" dirty="0">
                        <a:latin typeface="+mj-lt"/>
                      </a:endParaRPr>
                    </a:p>
                  </a:txBody>
                  <a:tcPr marL="9525" marR="9525" marT="27432" marB="27432"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52%</a:t>
                      </a:r>
                      <a:endParaRPr lang="en-US" sz="1300" b="1" dirty="0">
                        <a:latin typeface="+mj-lt"/>
                      </a:endParaRPr>
                    </a:p>
                  </a:txBody>
                  <a:tcPr marL="9525" marR="9525" marT="27432" marB="27432"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50–64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r>
                        <a:rPr lang="en-US" sz="1300" b="1" dirty="0" smtClean="0">
                          <a:latin typeface="+mj-lt"/>
                        </a:rPr>
                        <a:t>Health status</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Very</a:t>
                      </a:r>
                      <a:r>
                        <a:rPr lang="en-US" sz="1300" b="1" baseline="0" dirty="0" smtClean="0">
                          <a:latin typeface="+mj-lt"/>
                        </a:rPr>
                        <a:t> good or excellent </a:t>
                      </a:r>
                      <a:endParaRPr lang="en-US" sz="1300" b="1" dirty="0" smtClean="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49%</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47%</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Good</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25%</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Fair or poor</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25%</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r>
                        <a:rPr lang="en-US" sz="1300" b="1" dirty="0" smtClean="0">
                          <a:latin typeface="+mj-lt"/>
                        </a:rPr>
                        <a:t>Household income</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Less than $25,000</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43%</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38%</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kern="1200" dirty="0" smtClean="0">
                          <a:solidFill>
                            <a:schemeClr val="tx1"/>
                          </a:solidFill>
                          <a:latin typeface="+mn-lt"/>
                          <a:ea typeface="+mn-ea"/>
                          <a:cs typeface="+mn-cs"/>
                        </a:rPr>
                        <a:t>$25,000 – &lt;$50,000</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29%</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$50,000</a:t>
                      </a:r>
                      <a:r>
                        <a:rPr lang="en-US" sz="1300" b="1" baseline="0" dirty="0" smtClean="0">
                          <a:latin typeface="+mj-lt"/>
                        </a:rPr>
                        <a:t> or more</a:t>
                      </a:r>
                      <a:endParaRPr lang="en-US" sz="1300" b="1" dirty="0" smtClean="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21%</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r>
                        <a:rPr lang="en-US" sz="1300" b="1" dirty="0" smtClean="0">
                          <a:latin typeface="+mj-lt"/>
                        </a:rPr>
                        <a:t>Political affiliation</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Democrat</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31%</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Republican</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15%</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Independent</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41%</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r>
                        <a:rPr lang="en-US" sz="1300" b="1" dirty="0" smtClean="0">
                          <a:latin typeface="+mj-lt"/>
                        </a:rPr>
                        <a:t>Marketplace</a:t>
                      </a:r>
                      <a:r>
                        <a:rPr lang="en-US" sz="1300" b="1" baseline="0" dirty="0" smtClean="0">
                          <a:latin typeface="+mj-lt"/>
                        </a:rPr>
                        <a:t> type</a:t>
                      </a:r>
                      <a:endParaRPr lang="en-US" sz="1300" b="1" dirty="0" smtClean="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State-run</a:t>
                      </a:r>
                      <a:r>
                        <a:rPr lang="en-US" sz="1300" b="1" baseline="0" dirty="0" smtClean="0">
                          <a:latin typeface="+mj-lt"/>
                        </a:rPr>
                        <a:t> marketplace</a:t>
                      </a:r>
                      <a:endParaRPr lang="en-US" sz="1300" b="1" dirty="0" smtClean="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Federal marketplace</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Tree>
    <p:extLst>
      <p:ext uri="{BB962C8B-B14F-4D97-AF65-F5344CB8AC3E}">
        <p14:creationId xmlns:p14="http://schemas.microsoft.com/office/powerpoint/2010/main" val="18430335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5083" y="5901492"/>
            <a:ext cx="4065289" cy="553998"/>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a:t>
            </a:r>
            <a:br>
              <a:rPr lang="en-US" sz="1500" b="1" dirty="0" smtClean="0">
                <a:solidFill>
                  <a:srgbClr val="000000"/>
                </a:solidFill>
                <a:cs typeface="Arial" pitchFamily="34" charset="0"/>
              </a:rPr>
            </a:br>
            <a:r>
              <a:rPr lang="en-US" sz="1500" b="1" dirty="0" smtClean="0">
                <a:solidFill>
                  <a:srgbClr val="000000"/>
                </a:solidFill>
                <a:cs typeface="Arial" pitchFamily="34" charset="0"/>
              </a:rPr>
              <a:t>or have individual coverage</a:t>
            </a:r>
            <a:endParaRPr lang="en-US" sz="1500" b="1" i="0" u="none" strike="noStrike" dirty="0">
              <a:solidFill>
                <a:srgbClr val="000000"/>
              </a:solidFill>
              <a:effectLst/>
              <a:latin typeface="+mj-lt"/>
              <a:cs typeface="Arial" pitchFamily="34" charset="0"/>
            </a:endParaRPr>
          </a:p>
        </p:txBody>
      </p:sp>
      <p:graphicFrame>
        <p:nvGraphicFramePr>
          <p:cNvPr id="10" name="Chart 9"/>
          <p:cNvGraphicFramePr/>
          <p:nvPr>
            <p:extLst>
              <p:ext uri="{D42A27DB-BD31-4B8C-83A1-F6EECF244321}">
                <p14:modId xmlns:p14="http://schemas.microsoft.com/office/powerpoint/2010/main" val="2354826535"/>
              </p:ext>
            </p:extLst>
          </p:nvPr>
        </p:nvGraphicFramePr>
        <p:xfrm>
          <a:off x="165931" y="1524000"/>
          <a:ext cx="3948869" cy="33133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3747094504"/>
              </p:ext>
            </p:extLst>
          </p:nvPr>
        </p:nvGraphicFramePr>
        <p:xfrm>
          <a:off x="5164598" y="1022090"/>
          <a:ext cx="3950208" cy="2095206"/>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685800" y="2668147"/>
            <a:ext cx="1385119" cy="954107"/>
          </a:xfrm>
          <a:prstGeom prst="rect">
            <a:avLst/>
          </a:prstGeom>
          <a:noFill/>
        </p:spPr>
        <p:txBody>
          <a:bodyPr wrap="square" rtlCol="0">
            <a:spAutoFit/>
          </a:bodyPr>
          <a:lstStyle/>
          <a:p>
            <a:pPr algn="ctr"/>
            <a:r>
              <a:rPr lang="en-US" sz="1400" b="1" dirty="0" smtClean="0">
                <a:solidFill>
                  <a:schemeClr val="bg1"/>
                </a:solidFill>
              </a:rPr>
              <a:t>No, has not gone to marketplace</a:t>
            </a:r>
          </a:p>
          <a:p>
            <a:pPr algn="ctr"/>
            <a:r>
              <a:rPr lang="en-US" sz="1400" b="1" dirty="0" smtClean="0">
                <a:solidFill>
                  <a:schemeClr val="bg1"/>
                </a:solidFill>
              </a:rPr>
              <a:t>82%</a:t>
            </a:r>
            <a:endParaRPr lang="en-US" sz="1400" b="1" dirty="0">
              <a:solidFill>
                <a:schemeClr val="bg1"/>
              </a:solidFill>
            </a:endParaRPr>
          </a:p>
        </p:txBody>
      </p:sp>
      <p:sp>
        <p:nvSpPr>
          <p:cNvPr id="18" name="TextBox 17"/>
          <p:cNvSpPr txBox="1"/>
          <p:nvPr/>
        </p:nvSpPr>
        <p:spPr>
          <a:xfrm>
            <a:off x="2667000" y="2831431"/>
            <a:ext cx="1219200" cy="738664"/>
          </a:xfrm>
          <a:prstGeom prst="rect">
            <a:avLst/>
          </a:prstGeom>
          <a:noFill/>
        </p:spPr>
        <p:txBody>
          <a:bodyPr wrap="square" rtlCol="0">
            <a:spAutoFit/>
          </a:bodyPr>
          <a:lstStyle/>
          <a:p>
            <a:pPr algn="ctr"/>
            <a:r>
              <a:rPr lang="en-US" sz="1400" b="1" dirty="0" smtClean="0">
                <a:solidFill>
                  <a:schemeClr val="bg1"/>
                </a:solidFill>
              </a:rPr>
              <a:t>Yes, went to marketplace</a:t>
            </a:r>
          </a:p>
          <a:p>
            <a:pPr algn="ctr"/>
            <a:r>
              <a:rPr lang="en-US" sz="1400" b="1" dirty="0" smtClean="0">
                <a:solidFill>
                  <a:schemeClr val="bg1"/>
                </a:solidFill>
              </a:rPr>
              <a:t>17%</a:t>
            </a:r>
            <a:endParaRPr lang="en-US" sz="1400" b="1" dirty="0">
              <a:solidFill>
                <a:schemeClr val="bg1"/>
              </a:solidFill>
            </a:endParaRPr>
          </a:p>
        </p:txBody>
      </p:sp>
      <p:sp>
        <p:nvSpPr>
          <p:cNvPr id="19" name="TextBox 18"/>
          <p:cNvSpPr txBox="1"/>
          <p:nvPr/>
        </p:nvSpPr>
        <p:spPr>
          <a:xfrm>
            <a:off x="6248400" y="2102672"/>
            <a:ext cx="920015" cy="523220"/>
          </a:xfrm>
          <a:prstGeom prst="rect">
            <a:avLst/>
          </a:prstGeom>
          <a:noFill/>
        </p:spPr>
        <p:txBody>
          <a:bodyPr wrap="square" rtlCol="0">
            <a:spAutoFit/>
          </a:bodyPr>
          <a:lstStyle/>
          <a:p>
            <a:pPr algn="ctr"/>
            <a:r>
              <a:rPr lang="en-US" sz="1400" b="1" dirty="0" smtClean="0">
                <a:solidFill>
                  <a:schemeClr val="bg1"/>
                </a:solidFill>
              </a:rPr>
              <a:t>50–64</a:t>
            </a:r>
          </a:p>
          <a:p>
            <a:pPr algn="ctr"/>
            <a:r>
              <a:rPr lang="en-US" sz="1400" b="1" dirty="0" smtClean="0">
                <a:solidFill>
                  <a:schemeClr val="bg1"/>
                </a:solidFill>
              </a:rPr>
              <a:t>26%</a:t>
            </a:r>
            <a:endParaRPr lang="en-US" sz="1400" b="1" dirty="0">
              <a:solidFill>
                <a:schemeClr val="bg1"/>
              </a:solidFill>
            </a:endParaRPr>
          </a:p>
        </p:txBody>
      </p:sp>
      <p:sp>
        <p:nvSpPr>
          <p:cNvPr id="20" name="TextBox 19"/>
          <p:cNvSpPr txBox="1"/>
          <p:nvPr/>
        </p:nvSpPr>
        <p:spPr>
          <a:xfrm>
            <a:off x="6305992" y="1444777"/>
            <a:ext cx="957229" cy="523220"/>
          </a:xfrm>
          <a:prstGeom prst="rect">
            <a:avLst/>
          </a:prstGeom>
          <a:noFill/>
        </p:spPr>
        <p:txBody>
          <a:bodyPr wrap="square" rtlCol="0">
            <a:spAutoFit/>
          </a:bodyPr>
          <a:lstStyle/>
          <a:p>
            <a:pPr algn="ctr"/>
            <a:r>
              <a:rPr lang="en-US" sz="1400" b="1" dirty="0" smtClean="0">
                <a:solidFill>
                  <a:schemeClr val="bg1"/>
                </a:solidFill>
              </a:rPr>
              <a:t>19–29</a:t>
            </a:r>
          </a:p>
          <a:p>
            <a:pPr algn="ctr"/>
            <a:r>
              <a:rPr lang="en-US" sz="1400" b="1" dirty="0" smtClean="0">
                <a:solidFill>
                  <a:schemeClr val="bg1"/>
                </a:solidFill>
              </a:rPr>
              <a:t>21%</a:t>
            </a:r>
            <a:endParaRPr lang="en-US" sz="1400" b="1" dirty="0">
              <a:solidFill>
                <a:schemeClr val="bg1"/>
              </a:solidFill>
            </a:endParaRPr>
          </a:p>
        </p:txBody>
      </p:sp>
      <p:sp>
        <p:nvSpPr>
          <p:cNvPr id="21" name="TextBox 20"/>
          <p:cNvSpPr txBox="1"/>
          <p:nvPr/>
        </p:nvSpPr>
        <p:spPr>
          <a:xfrm>
            <a:off x="7139637" y="1808083"/>
            <a:ext cx="861363" cy="523220"/>
          </a:xfrm>
          <a:prstGeom prst="rect">
            <a:avLst/>
          </a:prstGeom>
          <a:noFill/>
        </p:spPr>
        <p:txBody>
          <a:bodyPr wrap="square" rtlCol="0">
            <a:spAutoFit/>
          </a:bodyPr>
          <a:lstStyle/>
          <a:p>
            <a:pPr algn="ctr"/>
            <a:r>
              <a:rPr lang="en-US" sz="1400" b="1" dirty="0" smtClean="0">
                <a:solidFill>
                  <a:schemeClr val="bg1"/>
                </a:solidFill>
              </a:rPr>
              <a:t>30–49</a:t>
            </a:r>
          </a:p>
          <a:p>
            <a:pPr algn="ctr"/>
            <a:r>
              <a:rPr lang="en-US" sz="1400" b="1" dirty="0" smtClean="0">
                <a:solidFill>
                  <a:schemeClr val="bg1"/>
                </a:solidFill>
              </a:rPr>
              <a:t>52%</a:t>
            </a:r>
            <a:endParaRPr lang="en-US" sz="1400" b="1" dirty="0">
              <a:solidFill>
                <a:schemeClr val="bg1"/>
              </a:solidFill>
            </a:endParaRPr>
          </a:p>
        </p:txBody>
      </p:sp>
      <p:sp>
        <p:nvSpPr>
          <p:cNvPr id="22" name="TextBox 21"/>
          <p:cNvSpPr txBox="1"/>
          <p:nvPr/>
        </p:nvSpPr>
        <p:spPr>
          <a:xfrm>
            <a:off x="5181600" y="5901492"/>
            <a:ext cx="3933206" cy="553998"/>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Adults ages 19–64 who are uninsured or have individual coverage and went to marketplace</a:t>
            </a:r>
            <a:endParaRPr lang="en-US" sz="1500" b="1" i="0" u="none" strike="noStrike" dirty="0">
              <a:solidFill>
                <a:srgbClr val="000000"/>
              </a:solidFill>
              <a:effectLst/>
              <a:latin typeface="+mj-lt"/>
              <a:cs typeface="Arial" pitchFamily="34" charset="0"/>
            </a:endParaRPr>
          </a:p>
        </p:txBody>
      </p:sp>
      <p:sp>
        <p:nvSpPr>
          <p:cNvPr id="15" name="TextBox 14"/>
          <p:cNvSpPr txBox="1"/>
          <p:nvPr/>
        </p:nvSpPr>
        <p:spPr>
          <a:xfrm>
            <a:off x="153232" y="838200"/>
            <a:ext cx="4038600" cy="784830"/>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Have you gone to this new marketplace to shop for health insurance? This could be by mail, in person, by phone, or on the Internet. </a:t>
            </a:r>
            <a:endParaRPr lang="en-US" sz="1500" b="1" dirty="0">
              <a:solidFill>
                <a:srgbClr val="000000"/>
              </a:solidFill>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ea typeface="ＭＳ Ｐゴシック"/>
              </a:rPr>
              <a:t>Exhibit 2. Seventeen Percent of</a:t>
            </a:r>
            <a:r>
              <a:rPr lang="en-US" sz="2000" b="1" dirty="0" smtClean="0"/>
              <a:t> </a:t>
            </a:r>
            <a:r>
              <a:rPr lang="en-US" sz="2000" b="1" dirty="0"/>
              <a:t>Adults </a:t>
            </a:r>
            <a:r>
              <a:rPr lang="en-US" sz="2000" b="1" dirty="0" smtClean="0"/>
              <a:t>Who Are </a:t>
            </a:r>
            <a:r>
              <a:rPr lang="en-US" sz="2000" b="1" dirty="0" smtClean="0"/>
              <a:t>Potentially </a:t>
            </a:r>
            <a:r>
              <a:rPr lang="en-US" sz="2000" b="1" dirty="0" smtClean="0"/>
              <a:t>Eligible </a:t>
            </a:r>
            <a:r>
              <a:rPr lang="en-US" sz="2000" b="1" dirty="0" smtClean="0"/>
              <a:t>for </a:t>
            </a:r>
            <a:r>
              <a:rPr lang="en-US" sz="2000" b="1" dirty="0"/>
              <a:t>Coverage </a:t>
            </a:r>
            <a:r>
              <a:rPr lang="en-US" sz="2000" b="1" dirty="0" smtClean="0"/>
              <a:t/>
            </a:r>
            <a:br>
              <a:rPr lang="en-US" sz="2000" b="1" dirty="0" smtClean="0"/>
            </a:br>
            <a:r>
              <a:rPr lang="en-US" sz="2000" b="1" dirty="0" smtClean="0"/>
              <a:t>Visited </a:t>
            </a:r>
            <a:r>
              <a:rPr lang="en-US" sz="2000" b="1" dirty="0"/>
              <a:t>a Marketplace</a:t>
            </a:r>
            <a:endParaRPr lang="en-US" sz="2000" dirty="0"/>
          </a:p>
        </p:txBody>
      </p:sp>
      <p:sp>
        <p:nvSpPr>
          <p:cNvPr id="17" name="TextBox 16"/>
          <p:cNvSpPr txBox="1"/>
          <p:nvPr/>
        </p:nvSpPr>
        <p:spPr>
          <a:xfrm>
            <a:off x="5079750" y="685800"/>
            <a:ext cx="4038600" cy="323165"/>
          </a:xfrm>
          <a:prstGeom prst="rect">
            <a:avLst/>
          </a:prstGeom>
          <a:noFill/>
        </p:spPr>
        <p:txBody>
          <a:bodyPr wrap="square" rtlCol="0">
            <a:spAutoFit/>
          </a:bodyPr>
          <a:lstStyle/>
          <a:p>
            <a:pPr algn="ctr" fontAlgn="b"/>
            <a:r>
              <a:rPr lang="en-US" sz="1500" b="1" dirty="0" smtClean="0">
                <a:cs typeface="Arial" pitchFamily="34" charset="0"/>
              </a:rPr>
              <a:t>Age</a:t>
            </a:r>
          </a:p>
        </p:txBody>
      </p:sp>
      <p:graphicFrame>
        <p:nvGraphicFramePr>
          <p:cNvPr id="16" name="Chart 15"/>
          <p:cNvGraphicFramePr/>
          <p:nvPr>
            <p:extLst>
              <p:ext uri="{D42A27DB-BD31-4B8C-83A1-F6EECF244321}">
                <p14:modId xmlns:p14="http://schemas.microsoft.com/office/powerpoint/2010/main" val="95353905"/>
              </p:ext>
            </p:extLst>
          </p:nvPr>
        </p:nvGraphicFramePr>
        <p:xfrm>
          <a:off x="5173130" y="3305830"/>
          <a:ext cx="3950208" cy="2095206"/>
        </p:xfrm>
        <a:graphic>
          <a:graphicData uri="http://schemas.openxmlformats.org/drawingml/2006/chart">
            <c:chart xmlns:c="http://schemas.openxmlformats.org/drawingml/2006/chart" xmlns:r="http://schemas.openxmlformats.org/officeDocument/2006/relationships" r:id="rId5"/>
          </a:graphicData>
        </a:graphic>
      </p:graphicFrame>
      <p:sp>
        <p:nvSpPr>
          <p:cNvPr id="24" name="TextBox 23"/>
          <p:cNvSpPr txBox="1"/>
          <p:nvPr/>
        </p:nvSpPr>
        <p:spPr>
          <a:xfrm>
            <a:off x="6185971" y="4300808"/>
            <a:ext cx="957229" cy="523220"/>
          </a:xfrm>
          <a:prstGeom prst="rect">
            <a:avLst/>
          </a:prstGeom>
          <a:noFill/>
        </p:spPr>
        <p:txBody>
          <a:bodyPr wrap="square" rtlCol="0">
            <a:spAutoFit/>
          </a:bodyPr>
          <a:lstStyle/>
          <a:p>
            <a:pPr algn="ctr"/>
            <a:r>
              <a:rPr lang="en-US" sz="1400" b="1" dirty="0" smtClean="0">
                <a:solidFill>
                  <a:schemeClr val="bg1"/>
                </a:solidFill>
              </a:rPr>
              <a:t>Excellent</a:t>
            </a:r>
          </a:p>
          <a:p>
            <a:pPr algn="ctr"/>
            <a:r>
              <a:rPr lang="en-US" sz="1400" b="1" dirty="0" smtClean="0">
                <a:solidFill>
                  <a:schemeClr val="bg1"/>
                </a:solidFill>
              </a:rPr>
              <a:t>27%</a:t>
            </a:r>
            <a:endParaRPr lang="en-US" sz="1400" b="1" dirty="0">
              <a:solidFill>
                <a:schemeClr val="bg1"/>
              </a:solidFill>
            </a:endParaRPr>
          </a:p>
        </p:txBody>
      </p:sp>
      <p:sp>
        <p:nvSpPr>
          <p:cNvPr id="25" name="TextBox 24"/>
          <p:cNvSpPr txBox="1"/>
          <p:nvPr/>
        </p:nvSpPr>
        <p:spPr>
          <a:xfrm>
            <a:off x="6427223" y="3550115"/>
            <a:ext cx="917687" cy="738664"/>
          </a:xfrm>
          <a:prstGeom prst="rect">
            <a:avLst/>
          </a:prstGeom>
          <a:noFill/>
        </p:spPr>
        <p:txBody>
          <a:bodyPr wrap="square" rtlCol="0">
            <a:spAutoFit/>
          </a:bodyPr>
          <a:lstStyle/>
          <a:p>
            <a:pPr algn="ctr"/>
            <a:r>
              <a:rPr lang="en-US" sz="1400" b="1" dirty="0" smtClean="0">
                <a:solidFill>
                  <a:schemeClr val="bg1"/>
                </a:solidFill>
              </a:rPr>
              <a:t>Very good</a:t>
            </a:r>
          </a:p>
          <a:p>
            <a:pPr algn="ctr"/>
            <a:r>
              <a:rPr lang="en-US" sz="1400" b="1" dirty="0" smtClean="0">
                <a:solidFill>
                  <a:schemeClr val="bg1"/>
                </a:solidFill>
              </a:rPr>
              <a:t>21%</a:t>
            </a:r>
            <a:endParaRPr lang="en-US" sz="1400" b="1" dirty="0">
              <a:solidFill>
                <a:schemeClr val="bg1"/>
              </a:solidFill>
            </a:endParaRPr>
          </a:p>
        </p:txBody>
      </p:sp>
      <p:sp>
        <p:nvSpPr>
          <p:cNvPr id="26" name="TextBox 25"/>
          <p:cNvSpPr txBox="1"/>
          <p:nvPr/>
        </p:nvSpPr>
        <p:spPr>
          <a:xfrm>
            <a:off x="7083615" y="3664550"/>
            <a:ext cx="957229" cy="523220"/>
          </a:xfrm>
          <a:prstGeom prst="rect">
            <a:avLst/>
          </a:prstGeom>
          <a:noFill/>
        </p:spPr>
        <p:txBody>
          <a:bodyPr wrap="square" rtlCol="0">
            <a:spAutoFit/>
          </a:bodyPr>
          <a:lstStyle/>
          <a:p>
            <a:pPr algn="ctr"/>
            <a:r>
              <a:rPr lang="en-US" sz="1400" b="1" dirty="0" smtClean="0">
                <a:solidFill>
                  <a:schemeClr val="bg1"/>
                </a:solidFill>
              </a:rPr>
              <a:t>Good</a:t>
            </a:r>
          </a:p>
          <a:p>
            <a:pPr algn="ctr"/>
            <a:r>
              <a:rPr lang="en-US" sz="1400" b="1" dirty="0" smtClean="0">
                <a:solidFill>
                  <a:schemeClr val="bg1"/>
                </a:solidFill>
              </a:rPr>
              <a:t>25%</a:t>
            </a:r>
            <a:endParaRPr lang="en-US" sz="1400" b="1" dirty="0">
              <a:solidFill>
                <a:schemeClr val="bg1"/>
              </a:solidFill>
            </a:endParaRPr>
          </a:p>
        </p:txBody>
      </p:sp>
      <p:sp>
        <p:nvSpPr>
          <p:cNvPr id="27" name="TextBox 26"/>
          <p:cNvSpPr txBox="1"/>
          <p:nvPr/>
        </p:nvSpPr>
        <p:spPr>
          <a:xfrm>
            <a:off x="7165979" y="4430207"/>
            <a:ext cx="957229" cy="523220"/>
          </a:xfrm>
          <a:prstGeom prst="rect">
            <a:avLst/>
          </a:prstGeom>
          <a:noFill/>
        </p:spPr>
        <p:txBody>
          <a:bodyPr wrap="square" rtlCol="0">
            <a:spAutoFit/>
          </a:bodyPr>
          <a:lstStyle/>
          <a:p>
            <a:pPr algn="ctr"/>
            <a:r>
              <a:rPr lang="en-US" sz="1400" b="1" dirty="0" smtClean="0">
                <a:solidFill>
                  <a:schemeClr val="bg1"/>
                </a:solidFill>
              </a:rPr>
              <a:t>Fair</a:t>
            </a:r>
          </a:p>
          <a:p>
            <a:pPr algn="ctr"/>
            <a:r>
              <a:rPr lang="en-US" sz="1400" b="1" dirty="0" smtClean="0">
                <a:solidFill>
                  <a:schemeClr val="bg1"/>
                </a:solidFill>
              </a:rPr>
              <a:t>19%</a:t>
            </a:r>
            <a:endParaRPr lang="en-US" sz="1400" b="1" dirty="0">
              <a:solidFill>
                <a:schemeClr val="bg1"/>
              </a:solidFill>
            </a:endParaRPr>
          </a:p>
        </p:txBody>
      </p:sp>
      <p:sp>
        <p:nvSpPr>
          <p:cNvPr id="28" name="TextBox 27"/>
          <p:cNvSpPr txBox="1"/>
          <p:nvPr/>
        </p:nvSpPr>
        <p:spPr>
          <a:xfrm>
            <a:off x="6989849" y="5156844"/>
            <a:ext cx="957229" cy="523220"/>
          </a:xfrm>
          <a:prstGeom prst="rect">
            <a:avLst/>
          </a:prstGeom>
          <a:noFill/>
        </p:spPr>
        <p:txBody>
          <a:bodyPr wrap="square" rtlCol="0">
            <a:spAutoFit/>
          </a:bodyPr>
          <a:lstStyle/>
          <a:p>
            <a:pPr algn="ctr"/>
            <a:r>
              <a:rPr lang="en-US" sz="1400" b="1" dirty="0" smtClean="0"/>
              <a:t>Poor</a:t>
            </a:r>
          </a:p>
          <a:p>
            <a:pPr algn="ctr"/>
            <a:r>
              <a:rPr lang="en-US" sz="1400" b="1" dirty="0"/>
              <a:t>7</a:t>
            </a:r>
            <a:r>
              <a:rPr lang="en-US" sz="1400" b="1" dirty="0" smtClean="0"/>
              <a:t>%</a:t>
            </a:r>
            <a:endParaRPr lang="en-US" sz="1400" b="1" dirty="0"/>
          </a:p>
        </p:txBody>
      </p:sp>
      <p:sp>
        <p:nvSpPr>
          <p:cNvPr id="29" name="TextBox 28"/>
          <p:cNvSpPr txBox="1"/>
          <p:nvPr/>
        </p:nvSpPr>
        <p:spPr>
          <a:xfrm>
            <a:off x="5257800" y="5156844"/>
            <a:ext cx="1991106" cy="523220"/>
          </a:xfrm>
          <a:prstGeom prst="rect">
            <a:avLst/>
          </a:prstGeom>
          <a:noFill/>
        </p:spPr>
        <p:txBody>
          <a:bodyPr wrap="square" rtlCol="0">
            <a:spAutoFit/>
          </a:bodyPr>
          <a:lstStyle/>
          <a:p>
            <a:pPr algn="ctr"/>
            <a:r>
              <a:rPr lang="en-US" sz="1400" b="1" dirty="0" smtClean="0"/>
              <a:t>Don’t know or refused</a:t>
            </a:r>
          </a:p>
          <a:p>
            <a:pPr algn="ctr"/>
            <a:r>
              <a:rPr lang="en-US" sz="1400" b="1" dirty="0" smtClean="0"/>
              <a:t>2%</a:t>
            </a:r>
            <a:endParaRPr lang="en-US" sz="1400" b="1" dirty="0"/>
          </a:p>
        </p:txBody>
      </p:sp>
      <p:sp>
        <p:nvSpPr>
          <p:cNvPr id="30" name="TextBox 29"/>
          <p:cNvSpPr txBox="1"/>
          <p:nvPr/>
        </p:nvSpPr>
        <p:spPr>
          <a:xfrm>
            <a:off x="5064315" y="3077439"/>
            <a:ext cx="4038600" cy="323165"/>
          </a:xfrm>
          <a:prstGeom prst="rect">
            <a:avLst/>
          </a:prstGeom>
          <a:noFill/>
        </p:spPr>
        <p:txBody>
          <a:bodyPr wrap="square" rtlCol="0">
            <a:spAutoFit/>
          </a:bodyPr>
          <a:lstStyle/>
          <a:p>
            <a:pPr algn="ctr" fontAlgn="b"/>
            <a:r>
              <a:rPr lang="en-US" sz="1500" b="1" dirty="0" smtClean="0">
                <a:cs typeface="Arial" pitchFamily="34" charset="0"/>
              </a:rPr>
              <a:t>Health status</a:t>
            </a:r>
          </a:p>
        </p:txBody>
      </p:sp>
      <p:sp>
        <p:nvSpPr>
          <p:cNvPr id="31"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cxnSp>
        <p:nvCxnSpPr>
          <p:cNvPr id="3" name="Straight Connector 2"/>
          <p:cNvCxnSpPr/>
          <p:nvPr/>
        </p:nvCxnSpPr>
        <p:spPr>
          <a:xfrm flipV="1">
            <a:off x="3784944" y="1371600"/>
            <a:ext cx="2463456" cy="973554"/>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810000" y="3987969"/>
            <a:ext cx="2463456" cy="973554"/>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3329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4108285982"/>
              </p:ext>
            </p:extLst>
          </p:nvPr>
        </p:nvGraphicFramePr>
        <p:xfrm>
          <a:off x="2212848" y="1719072"/>
          <a:ext cx="4800600"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4603897" y="2286000"/>
            <a:ext cx="1264722" cy="738664"/>
          </a:xfrm>
          <a:prstGeom prst="rect">
            <a:avLst/>
          </a:prstGeom>
          <a:noFill/>
        </p:spPr>
        <p:txBody>
          <a:bodyPr wrap="square" rtlCol="0">
            <a:spAutoFit/>
          </a:bodyPr>
          <a:lstStyle/>
          <a:p>
            <a:pPr algn="ctr"/>
            <a:r>
              <a:rPr lang="en-US" sz="1400" b="1" dirty="0" smtClean="0">
                <a:solidFill>
                  <a:schemeClr val="bg1"/>
                </a:solidFill>
              </a:rPr>
              <a:t>Enrolled in </a:t>
            </a:r>
            <a:br>
              <a:rPr lang="en-US" sz="1400" b="1" dirty="0" smtClean="0">
                <a:solidFill>
                  <a:schemeClr val="bg1"/>
                </a:solidFill>
              </a:rPr>
            </a:br>
            <a:r>
              <a:rPr lang="en-US" sz="1400" b="1" dirty="0" smtClean="0">
                <a:solidFill>
                  <a:schemeClr val="bg1"/>
                </a:solidFill>
              </a:rPr>
              <a:t>a plan</a:t>
            </a:r>
          </a:p>
          <a:p>
            <a:pPr algn="ctr"/>
            <a:r>
              <a:rPr lang="en-US" sz="1400" b="1" dirty="0" smtClean="0">
                <a:solidFill>
                  <a:schemeClr val="bg1"/>
                </a:solidFill>
              </a:rPr>
              <a:t>21%</a:t>
            </a:r>
            <a:endParaRPr lang="en-US" sz="1400" b="1" dirty="0">
              <a:solidFill>
                <a:schemeClr val="bg1"/>
              </a:solidFill>
            </a:endParaRPr>
          </a:p>
        </p:txBody>
      </p:sp>
      <p:sp>
        <p:nvSpPr>
          <p:cNvPr id="20" name="TextBox 19"/>
          <p:cNvSpPr txBox="1"/>
          <p:nvPr/>
        </p:nvSpPr>
        <p:spPr>
          <a:xfrm>
            <a:off x="3124200" y="3581400"/>
            <a:ext cx="1308265" cy="738664"/>
          </a:xfrm>
          <a:prstGeom prst="rect">
            <a:avLst/>
          </a:prstGeom>
          <a:noFill/>
        </p:spPr>
        <p:txBody>
          <a:bodyPr wrap="square" rtlCol="0">
            <a:spAutoFit/>
          </a:bodyPr>
          <a:lstStyle/>
          <a:p>
            <a:pPr algn="ctr"/>
            <a:r>
              <a:rPr lang="en-US" sz="1400" b="1" dirty="0" smtClean="0">
                <a:solidFill>
                  <a:schemeClr val="bg1"/>
                </a:solidFill>
              </a:rPr>
              <a:t>Did not enroll in a plan</a:t>
            </a:r>
          </a:p>
          <a:p>
            <a:pPr algn="ctr"/>
            <a:r>
              <a:rPr lang="en-US" sz="1400" b="1" dirty="0" smtClean="0">
                <a:solidFill>
                  <a:schemeClr val="bg1"/>
                </a:solidFill>
              </a:rPr>
              <a:t>76%</a:t>
            </a:r>
            <a:endParaRPr lang="en-US" sz="1400" b="1" dirty="0">
              <a:solidFill>
                <a:schemeClr val="bg1"/>
              </a:solidFill>
            </a:endParaRPr>
          </a:p>
        </p:txBody>
      </p:sp>
      <p:sp>
        <p:nvSpPr>
          <p:cNvPr id="21" name="TextBox 20"/>
          <p:cNvSpPr txBox="1"/>
          <p:nvPr/>
        </p:nvSpPr>
        <p:spPr>
          <a:xfrm>
            <a:off x="5840796" y="2895600"/>
            <a:ext cx="1676400" cy="738664"/>
          </a:xfrm>
          <a:prstGeom prst="rect">
            <a:avLst/>
          </a:prstGeom>
          <a:noFill/>
        </p:spPr>
        <p:txBody>
          <a:bodyPr wrap="square" rtlCol="0">
            <a:spAutoFit/>
          </a:bodyPr>
          <a:lstStyle/>
          <a:p>
            <a:pPr algn="ctr"/>
            <a:r>
              <a:rPr lang="en-US" sz="1400" b="1" dirty="0" smtClean="0"/>
              <a:t>Don’t know </a:t>
            </a:r>
            <a:br>
              <a:rPr lang="en-US" sz="1400" b="1" dirty="0" smtClean="0"/>
            </a:br>
            <a:r>
              <a:rPr lang="en-US" sz="1400" b="1" dirty="0" smtClean="0"/>
              <a:t>or refused</a:t>
            </a:r>
          </a:p>
          <a:p>
            <a:pPr algn="ctr"/>
            <a:r>
              <a:rPr lang="en-US" sz="1400" b="1" dirty="0"/>
              <a:t>3</a:t>
            </a:r>
            <a:r>
              <a:rPr lang="en-US" sz="1400" b="1" dirty="0" smtClean="0"/>
              <a:t>%</a:t>
            </a:r>
            <a:endParaRPr lang="en-US" sz="1400" b="1" dirty="0"/>
          </a:p>
        </p:txBody>
      </p:sp>
      <p:sp>
        <p:nvSpPr>
          <p:cNvPr id="22" name="TextBox 21"/>
          <p:cNvSpPr txBox="1"/>
          <p:nvPr/>
        </p:nvSpPr>
        <p:spPr>
          <a:xfrm>
            <a:off x="40821" y="5867400"/>
            <a:ext cx="9062357"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went to marketplace</a:t>
            </a:r>
            <a:endParaRPr lang="en-US" sz="1500" b="1" i="0" u="none" strike="noStrike" dirty="0">
              <a:solidFill>
                <a:srgbClr val="000000"/>
              </a:solidFill>
              <a:effectLst/>
              <a:latin typeface="+mj-lt"/>
              <a:cs typeface="Arial" pitchFamily="34" charset="0"/>
            </a:endParaRPr>
          </a:p>
        </p:txBody>
      </p:sp>
      <p:sp>
        <p:nvSpPr>
          <p:cNvPr id="17" name="TextBox 16"/>
          <p:cNvSpPr txBox="1"/>
          <p:nvPr/>
        </p:nvSpPr>
        <p:spPr>
          <a:xfrm>
            <a:off x="0" y="1005840"/>
            <a:ext cx="9144000" cy="323165"/>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Did you end up enrolling in a health plan? </a:t>
            </a:r>
            <a:endParaRPr lang="en-US" sz="1500" b="1" dirty="0">
              <a:solidFill>
                <a:srgbClr val="000000"/>
              </a:solidFill>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ea typeface="ＭＳ Ｐゴシック"/>
              </a:rPr>
              <a:t>Exhibit 3. </a:t>
            </a:r>
            <a:r>
              <a:rPr lang="en-US" sz="2000" b="1" dirty="0" smtClean="0"/>
              <a:t>One </a:t>
            </a:r>
            <a:r>
              <a:rPr lang="en-US" sz="2000" b="1" dirty="0"/>
              <a:t>of Five Adults Who Visited the Marketplaces Enrolled in a Health Plan</a:t>
            </a:r>
            <a:endParaRPr lang="en-US" sz="2000" dirty="0"/>
          </a:p>
        </p:txBody>
      </p:sp>
      <p:sp>
        <p:nvSpPr>
          <p:cNvPr id="10"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Tree>
    <p:extLst>
      <p:ext uri="{BB962C8B-B14F-4D97-AF65-F5344CB8AC3E}">
        <p14:creationId xmlns:p14="http://schemas.microsoft.com/office/powerpoint/2010/main" val="15051641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r>
              <a:rPr lang="en-US" sz="2000" b="1" kern="0" dirty="0">
                <a:ea typeface="ＭＳ Ｐゴシック"/>
              </a:rPr>
              <a:t>Exhibit 4</a:t>
            </a:r>
            <a:r>
              <a:rPr lang="en-US" sz="2000" b="1" kern="0" dirty="0" smtClean="0">
                <a:ea typeface="ＭＳ Ｐゴシック"/>
              </a:rPr>
              <a:t>. </a:t>
            </a:r>
            <a:r>
              <a:rPr lang="en-US" sz="2000" b="1" dirty="0" smtClean="0"/>
              <a:t>Reasons </a:t>
            </a:r>
            <a:r>
              <a:rPr lang="en-US" sz="2000" b="1" dirty="0"/>
              <a:t>for Not Enrolling in October Included Uncertainty </a:t>
            </a:r>
            <a:r>
              <a:rPr lang="en-US" sz="2000" b="1" dirty="0" smtClean="0"/>
              <a:t>over </a:t>
            </a:r>
            <a:r>
              <a:rPr lang="en-US" sz="2000" b="1" dirty="0"/>
              <a:t>Affordability, Still Deciding Among Plans, </a:t>
            </a:r>
            <a:r>
              <a:rPr lang="en-US" sz="2000" b="1" dirty="0" smtClean="0"/>
              <a:t>and </a:t>
            </a:r>
            <a:r>
              <a:rPr lang="en-US" sz="2000" b="1" dirty="0"/>
              <a:t>Website Technical Difficulties</a:t>
            </a:r>
            <a:r>
              <a:rPr lang="en-US" sz="2000" dirty="0"/>
              <a:t/>
            </a:r>
            <a:br>
              <a:rPr lang="en-US" sz="2000" dirty="0"/>
            </a:br>
            <a:endParaRPr lang="en-US" sz="2000" b="1" dirty="0">
              <a:cs typeface="Arial"/>
            </a:endParaRPr>
          </a:p>
        </p:txBody>
      </p:sp>
      <p:sp>
        <p:nvSpPr>
          <p:cNvPr id="8" name="TextBox 7"/>
          <p:cNvSpPr txBox="1"/>
          <p:nvPr/>
        </p:nvSpPr>
        <p:spPr>
          <a:xfrm>
            <a:off x="55980" y="6053385"/>
            <a:ext cx="9021461"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went to marketplace but did not enroll</a:t>
            </a:r>
            <a:endParaRPr lang="en-US" sz="1500" b="1" i="0" u="none" strike="noStrike" dirty="0">
              <a:solidFill>
                <a:srgbClr val="000000"/>
              </a:solidFill>
              <a:effectLst/>
              <a:latin typeface="+mj-lt"/>
              <a:cs typeface="Arial" pitchFamily="34" charset="0"/>
            </a:endParaRPr>
          </a:p>
        </p:txBody>
      </p:sp>
      <p:graphicFrame>
        <p:nvGraphicFramePr>
          <p:cNvPr id="23" name="Chart 22"/>
          <p:cNvGraphicFramePr/>
          <p:nvPr>
            <p:extLst>
              <p:ext uri="{D42A27DB-BD31-4B8C-83A1-F6EECF244321}">
                <p14:modId xmlns:p14="http://schemas.microsoft.com/office/powerpoint/2010/main" val="2535609226"/>
              </p:ext>
            </p:extLst>
          </p:nvPr>
        </p:nvGraphicFramePr>
        <p:xfrm>
          <a:off x="38932" y="1557585"/>
          <a:ext cx="9028868"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27374" y="963225"/>
            <a:ext cx="8898924" cy="553998"/>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Can you tell me why you did not enroll in a health insurance plan or Medicaid </a:t>
            </a:r>
            <a:br>
              <a:rPr lang="en-US" sz="1500" b="1" dirty="0" smtClean="0">
                <a:solidFill>
                  <a:srgbClr val="000000"/>
                </a:solidFill>
                <a:cs typeface="Arial" pitchFamily="34" charset="0"/>
              </a:rPr>
            </a:br>
            <a:r>
              <a:rPr lang="en-US" sz="1500" b="1" dirty="0" smtClean="0">
                <a:solidFill>
                  <a:srgbClr val="000000"/>
                </a:solidFill>
                <a:cs typeface="Arial" pitchFamily="34" charset="0"/>
              </a:rPr>
              <a:t>when you visited the marketplace? </a:t>
            </a:r>
            <a:endParaRPr lang="en-US" sz="1500" b="1" dirty="0">
              <a:solidFill>
                <a:srgbClr val="000000"/>
              </a:solidFill>
              <a:cs typeface="Arial" pitchFamily="34" charset="0"/>
            </a:endParaRPr>
          </a:p>
        </p:txBody>
      </p:sp>
      <p:sp>
        <p:nvSpPr>
          <p:cNvPr id="7" name="Text Box 49"/>
          <p:cNvSpPr txBox="1">
            <a:spLocks noChangeArrowheads="1"/>
          </p:cNvSpPr>
          <p:nvPr/>
        </p:nvSpPr>
        <p:spPr bwMode="auto">
          <a:xfrm>
            <a:off x="45720" y="6392277"/>
            <a:ext cx="731520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Note: Respondents could identify more than one reason.</a:t>
            </a:r>
          </a:p>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3" name="TextBox 2"/>
          <p:cNvSpPr txBox="1"/>
          <p:nvPr/>
        </p:nvSpPr>
        <p:spPr>
          <a:xfrm>
            <a:off x="6087476" y="5740569"/>
            <a:ext cx="800219" cy="323165"/>
          </a:xfrm>
          <a:prstGeom prst="rect">
            <a:avLst/>
          </a:prstGeom>
          <a:noFill/>
        </p:spPr>
        <p:txBody>
          <a:bodyPr wrap="none" rtlCol="0">
            <a:spAutoFit/>
          </a:bodyPr>
          <a:lstStyle/>
          <a:p>
            <a:pPr algn="ctr"/>
            <a:r>
              <a:rPr lang="en-US" sz="1500" b="1" dirty="0" smtClean="0"/>
              <a:t>Percent</a:t>
            </a:r>
            <a:endParaRPr lang="en-US" sz="1500" b="1" dirty="0"/>
          </a:p>
        </p:txBody>
      </p:sp>
    </p:spTree>
    <p:extLst>
      <p:ext uri="{BB962C8B-B14F-4D97-AF65-F5344CB8AC3E}">
        <p14:creationId xmlns:p14="http://schemas.microsoft.com/office/powerpoint/2010/main" val="20969578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r>
              <a:rPr lang="en-US" sz="2000" b="1" kern="0" dirty="0">
                <a:ea typeface="ＭＳ Ｐゴシック"/>
              </a:rPr>
              <a:t>Exhibit 5</a:t>
            </a:r>
            <a:r>
              <a:rPr lang="en-US" sz="2000" b="1" kern="0" dirty="0" smtClean="0">
                <a:ea typeface="ＭＳ Ｐゴシック"/>
              </a:rPr>
              <a:t>. </a:t>
            </a:r>
            <a:r>
              <a:rPr lang="en-US" sz="2000" b="1" dirty="0"/>
              <a:t>A Majority of Adults Potentially Eligible </a:t>
            </a:r>
            <a:r>
              <a:rPr lang="en-US" sz="2000" b="1" dirty="0" smtClean="0"/>
              <a:t>for </a:t>
            </a:r>
            <a:r>
              <a:rPr lang="en-US" sz="2000" b="1" dirty="0"/>
              <a:t>Coverage Who Have Not Yet Enrolled Say They Are Likely to </a:t>
            </a:r>
            <a:r>
              <a:rPr lang="en-US" sz="2000" b="1" dirty="0" smtClean="0"/>
              <a:t>Shop for Coverage </a:t>
            </a:r>
            <a:r>
              <a:rPr lang="en-US" sz="2000" b="1" dirty="0" smtClean="0"/>
              <a:t>by March 31, 2014</a:t>
            </a:r>
            <a:r>
              <a:rPr lang="en-US" sz="2000" dirty="0"/>
              <a:t/>
            </a:r>
            <a:br>
              <a:rPr lang="en-US" sz="2000" dirty="0"/>
            </a:br>
            <a:endParaRPr lang="en-US" sz="2000" b="1" dirty="0">
              <a:cs typeface="Arial"/>
            </a:endParaRPr>
          </a:p>
        </p:txBody>
      </p:sp>
      <p:sp>
        <p:nvSpPr>
          <p:cNvPr id="8" name="TextBox 7"/>
          <p:cNvSpPr txBox="1"/>
          <p:nvPr/>
        </p:nvSpPr>
        <p:spPr>
          <a:xfrm>
            <a:off x="14462" y="5825319"/>
            <a:ext cx="9111006" cy="553998"/>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who </a:t>
            </a:r>
            <a:r>
              <a:rPr lang="en-US" sz="1500" b="1" dirty="0" smtClean="0">
                <a:solidFill>
                  <a:srgbClr val="000000"/>
                </a:solidFill>
                <a:cs typeface="Arial" pitchFamily="34" charset="0"/>
              </a:rPr>
              <a:t>have </a:t>
            </a:r>
            <a:r>
              <a:rPr lang="en-US" sz="1500" b="1" dirty="0" smtClean="0">
                <a:solidFill>
                  <a:srgbClr val="000000"/>
                </a:solidFill>
                <a:cs typeface="Arial" pitchFamily="34" charset="0"/>
              </a:rPr>
              <a:t>not gone to marketplace, </a:t>
            </a:r>
            <a:r>
              <a:rPr lang="en-US" sz="1500" b="1" dirty="0" smtClean="0">
                <a:solidFill>
                  <a:srgbClr val="000000"/>
                </a:solidFill>
                <a:cs typeface="Arial" pitchFamily="34" charset="0"/>
              </a:rPr>
              <a:t/>
            </a:r>
            <a:br>
              <a:rPr lang="en-US" sz="1500" b="1" dirty="0" smtClean="0">
                <a:solidFill>
                  <a:srgbClr val="000000"/>
                </a:solidFill>
                <a:cs typeface="Arial" pitchFamily="34" charset="0"/>
              </a:rPr>
            </a:br>
            <a:r>
              <a:rPr lang="en-US" sz="1500" b="1" dirty="0" smtClean="0">
                <a:solidFill>
                  <a:srgbClr val="000000"/>
                </a:solidFill>
                <a:cs typeface="Arial" pitchFamily="34" charset="0"/>
              </a:rPr>
              <a:t>or </a:t>
            </a:r>
            <a:r>
              <a:rPr lang="en-US" sz="1500" b="1" dirty="0" smtClean="0">
                <a:solidFill>
                  <a:srgbClr val="000000"/>
                </a:solidFill>
                <a:cs typeface="Arial" pitchFamily="34" charset="0"/>
              </a:rPr>
              <a:t>went to marketplace but did not enroll</a:t>
            </a:r>
            <a:endParaRPr lang="en-US" sz="1500" b="1" i="0" u="none" strike="noStrike" dirty="0">
              <a:solidFill>
                <a:srgbClr val="000000"/>
              </a:solidFill>
              <a:effectLst/>
              <a:latin typeface="+mj-lt"/>
              <a:cs typeface="Arial" pitchFamily="34" charset="0"/>
            </a:endParaRPr>
          </a:p>
        </p:txBody>
      </p:sp>
      <p:graphicFrame>
        <p:nvGraphicFramePr>
          <p:cNvPr id="10" name="Chart 9"/>
          <p:cNvGraphicFramePr/>
          <p:nvPr>
            <p:extLst>
              <p:ext uri="{D42A27DB-BD31-4B8C-83A1-F6EECF244321}">
                <p14:modId xmlns:p14="http://schemas.microsoft.com/office/powerpoint/2010/main" val="1482956666"/>
              </p:ext>
            </p:extLst>
          </p:nvPr>
        </p:nvGraphicFramePr>
        <p:xfrm>
          <a:off x="173008" y="1498431"/>
          <a:ext cx="8742392" cy="4292796"/>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121864" y="762000"/>
            <a:ext cx="8898924" cy="784830"/>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The enrollment period for health insurance in the marketplaces ends on March 31, 2014. How likely </a:t>
            </a:r>
            <a:br>
              <a:rPr lang="en-US" sz="1500" b="1" dirty="0" smtClean="0">
                <a:solidFill>
                  <a:srgbClr val="000000"/>
                </a:solidFill>
                <a:cs typeface="Arial" pitchFamily="34" charset="0"/>
              </a:rPr>
            </a:br>
            <a:r>
              <a:rPr lang="en-US" sz="1500" b="1" dirty="0" smtClean="0">
                <a:solidFill>
                  <a:srgbClr val="000000"/>
                </a:solidFill>
                <a:cs typeface="Arial" pitchFamily="34" charset="0"/>
              </a:rPr>
              <a:t>are you to go to/go back to the marketplace by March 31, 2014, to enroll in a health plan or find out </a:t>
            </a:r>
            <a:br>
              <a:rPr lang="en-US" sz="1500" b="1" dirty="0" smtClean="0">
                <a:solidFill>
                  <a:srgbClr val="000000"/>
                </a:solidFill>
                <a:cs typeface="Arial" pitchFamily="34" charset="0"/>
              </a:rPr>
            </a:br>
            <a:r>
              <a:rPr lang="en-US" sz="1500" b="1" dirty="0" smtClean="0">
                <a:solidFill>
                  <a:srgbClr val="000000"/>
                </a:solidFill>
                <a:cs typeface="Arial" pitchFamily="34" charset="0"/>
              </a:rPr>
              <a:t>if you are eligible for financial help to pay for your plan or for Medicaid?</a:t>
            </a:r>
            <a:endParaRPr lang="en-US" sz="1500" b="1" dirty="0">
              <a:solidFill>
                <a:srgbClr val="000000"/>
              </a:solidFill>
              <a:cs typeface="Arial" pitchFamily="34" charset="0"/>
            </a:endParaRPr>
          </a:p>
        </p:txBody>
      </p:sp>
      <p:sp>
        <p:nvSpPr>
          <p:cNvPr id="3" name="TextBox 2"/>
          <p:cNvSpPr txBox="1"/>
          <p:nvPr/>
        </p:nvSpPr>
        <p:spPr>
          <a:xfrm>
            <a:off x="3048000" y="1927134"/>
            <a:ext cx="1447800" cy="307777"/>
          </a:xfrm>
          <a:prstGeom prst="rect">
            <a:avLst/>
          </a:prstGeom>
          <a:noFill/>
        </p:spPr>
        <p:txBody>
          <a:bodyPr wrap="square" rtlCol="0">
            <a:spAutoFit/>
          </a:bodyPr>
          <a:lstStyle/>
          <a:p>
            <a:r>
              <a:rPr lang="en-US" sz="1400" b="1" dirty="0" smtClean="0"/>
              <a:t>Somewhat likely</a:t>
            </a:r>
            <a:endParaRPr lang="en-US" sz="1400" b="1" dirty="0"/>
          </a:p>
        </p:txBody>
      </p:sp>
      <p:sp>
        <p:nvSpPr>
          <p:cNvPr id="11" name="TextBox 10"/>
          <p:cNvSpPr txBox="1"/>
          <p:nvPr/>
        </p:nvSpPr>
        <p:spPr>
          <a:xfrm>
            <a:off x="3048000" y="2291546"/>
            <a:ext cx="1447800" cy="307777"/>
          </a:xfrm>
          <a:prstGeom prst="rect">
            <a:avLst/>
          </a:prstGeom>
          <a:noFill/>
        </p:spPr>
        <p:txBody>
          <a:bodyPr wrap="square" rtlCol="0">
            <a:spAutoFit/>
          </a:bodyPr>
          <a:lstStyle/>
          <a:p>
            <a:r>
              <a:rPr lang="en-US" sz="1400" b="1" dirty="0" smtClean="0"/>
              <a:t>Very likely</a:t>
            </a:r>
            <a:endParaRPr lang="en-US" sz="1400" b="1" dirty="0"/>
          </a:p>
        </p:txBody>
      </p:sp>
      <p:sp>
        <p:nvSpPr>
          <p:cNvPr id="12" name="TextBox 11"/>
          <p:cNvSpPr txBox="1"/>
          <p:nvPr/>
        </p:nvSpPr>
        <p:spPr>
          <a:xfrm>
            <a:off x="5667579" y="1929244"/>
            <a:ext cx="1905000" cy="307777"/>
          </a:xfrm>
          <a:prstGeom prst="rect">
            <a:avLst/>
          </a:prstGeom>
          <a:noFill/>
        </p:spPr>
        <p:txBody>
          <a:bodyPr wrap="square" rtlCol="0">
            <a:spAutoFit/>
          </a:bodyPr>
          <a:lstStyle/>
          <a:p>
            <a:r>
              <a:rPr lang="en-US" sz="1400" b="1" dirty="0" smtClean="0"/>
              <a:t>Somewhat unlikely</a:t>
            </a:r>
            <a:endParaRPr lang="en-US" sz="1400" b="1" dirty="0"/>
          </a:p>
        </p:txBody>
      </p:sp>
      <p:sp>
        <p:nvSpPr>
          <p:cNvPr id="13" name="TextBox 12"/>
          <p:cNvSpPr txBox="1"/>
          <p:nvPr/>
        </p:nvSpPr>
        <p:spPr>
          <a:xfrm>
            <a:off x="5667579" y="2282812"/>
            <a:ext cx="1905000" cy="307777"/>
          </a:xfrm>
          <a:prstGeom prst="rect">
            <a:avLst/>
          </a:prstGeom>
          <a:noFill/>
        </p:spPr>
        <p:txBody>
          <a:bodyPr wrap="square" rtlCol="0">
            <a:spAutoFit/>
          </a:bodyPr>
          <a:lstStyle/>
          <a:p>
            <a:r>
              <a:rPr lang="en-US" sz="1400" b="1" dirty="0" smtClean="0"/>
              <a:t>Very unlikely</a:t>
            </a:r>
            <a:endParaRPr lang="en-US" sz="1400" b="1" dirty="0"/>
          </a:p>
        </p:txBody>
      </p:sp>
      <p:sp>
        <p:nvSpPr>
          <p:cNvPr id="4" name="Rectangle 3"/>
          <p:cNvSpPr/>
          <p:nvPr/>
        </p:nvSpPr>
        <p:spPr>
          <a:xfrm>
            <a:off x="2819400" y="2000215"/>
            <a:ext cx="182880" cy="18288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19400" y="2353995"/>
            <a:ext cx="182880" cy="18288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42595" y="1998727"/>
            <a:ext cx="182880" cy="18288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442595" y="2355343"/>
            <a:ext cx="182880" cy="18288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18" name="TextBox 17"/>
          <p:cNvSpPr txBox="1"/>
          <p:nvPr/>
        </p:nvSpPr>
        <p:spPr>
          <a:xfrm>
            <a:off x="169448" y="1276021"/>
            <a:ext cx="800219" cy="323165"/>
          </a:xfrm>
          <a:prstGeom prst="rect">
            <a:avLst/>
          </a:prstGeom>
          <a:noFill/>
        </p:spPr>
        <p:txBody>
          <a:bodyPr wrap="none" rtlCol="0">
            <a:spAutoFit/>
          </a:bodyPr>
          <a:lstStyle/>
          <a:p>
            <a:r>
              <a:rPr lang="en-US" sz="1500" b="1" dirty="0" smtClean="0"/>
              <a:t>Percent</a:t>
            </a:r>
            <a:endParaRPr lang="en-US" sz="1500" b="1" dirty="0"/>
          </a:p>
        </p:txBody>
      </p:sp>
    </p:spTree>
    <p:extLst>
      <p:ext uri="{BB962C8B-B14F-4D97-AF65-F5344CB8AC3E}">
        <p14:creationId xmlns:p14="http://schemas.microsoft.com/office/powerpoint/2010/main" val="39936938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a:bodyPr>
          <a:lstStyle/>
          <a:p>
            <a:r>
              <a:rPr lang="en-US" sz="2000" b="1" kern="0" dirty="0">
                <a:ea typeface="ＭＳ Ｐゴシック"/>
              </a:rPr>
              <a:t>Exhibit 6</a:t>
            </a:r>
            <a:r>
              <a:rPr lang="en-US" sz="2000" b="1" kern="0" dirty="0" smtClean="0">
                <a:ea typeface="ＭＳ Ｐゴシック"/>
              </a:rPr>
              <a:t>. </a:t>
            </a:r>
            <a:r>
              <a:rPr lang="en-US" sz="2000" b="1" dirty="0"/>
              <a:t>Many Adults Who Visited the Marketplaces </a:t>
            </a:r>
            <a:r>
              <a:rPr lang="en-US" sz="2000" b="1" dirty="0" smtClean="0"/>
              <a:t>Found It </a:t>
            </a:r>
            <a:r>
              <a:rPr lang="en-US" sz="2000" b="1" dirty="0"/>
              <a:t>Difficult </a:t>
            </a:r>
            <a:r>
              <a:rPr lang="en-US" sz="2000" b="1" dirty="0" smtClean="0"/>
              <a:t/>
            </a:r>
            <a:br>
              <a:rPr lang="en-US" sz="2000" b="1" dirty="0" smtClean="0"/>
            </a:br>
            <a:r>
              <a:rPr lang="en-US" sz="2000" b="1" dirty="0" smtClean="0"/>
              <a:t>to </a:t>
            </a:r>
            <a:r>
              <a:rPr lang="en-US" sz="2000" b="1" dirty="0"/>
              <a:t>Select and Compare Health </a:t>
            </a:r>
            <a:r>
              <a:rPr lang="en-US" sz="2000" b="1" dirty="0" smtClean="0"/>
              <a:t>Plans</a:t>
            </a:r>
            <a:endParaRPr lang="en-US" sz="2000" b="1" dirty="0">
              <a:cs typeface="Arial"/>
            </a:endParaRPr>
          </a:p>
        </p:txBody>
      </p:sp>
      <p:sp>
        <p:nvSpPr>
          <p:cNvPr id="5" name="TextBox 4"/>
          <p:cNvSpPr txBox="1"/>
          <p:nvPr/>
        </p:nvSpPr>
        <p:spPr>
          <a:xfrm>
            <a:off x="121469" y="796566"/>
            <a:ext cx="8898924" cy="323165"/>
          </a:xfrm>
          <a:prstGeom prst="rect">
            <a:avLst/>
          </a:prstGeom>
          <a:noFill/>
        </p:spPr>
        <p:txBody>
          <a:bodyPr wrap="square" rtlCol="0">
            <a:spAutoFit/>
          </a:bodyPr>
          <a:lstStyle/>
          <a:p>
            <a:pPr algn="ctr"/>
            <a:r>
              <a:rPr lang="en-US" sz="1500" b="1" dirty="0"/>
              <a:t>How easy or difficult was it to find…?</a:t>
            </a:r>
          </a:p>
        </p:txBody>
      </p:sp>
      <p:graphicFrame>
        <p:nvGraphicFramePr>
          <p:cNvPr id="6" name="Chart 5"/>
          <p:cNvGraphicFramePr/>
          <p:nvPr>
            <p:extLst>
              <p:ext uri="{D42A27DB-BD31-4B8C-83A1-F6EECF244321}">
                <p14:modId xmlns:p14="http://schemas.microsoft.com/office/powerpoint/2010/main" val="2123647153"/>
              </p:ext>
            </p:extLst>
          </p:nvPr>
        </p:nvGraphicFramePr>
        <p:xfrm>
          <a:off x="122412" y="990600"/>
          <a:ext cx="8895907" cy="2189805"/>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p:cNvSpPr txBox="1"/>
          <p:nvPr/>
        </p:nvSpPr>
        <p:spPr>
          <a:xfrm>
            <a:off x="93605" y="3276600"/>
            <a:ext cx="9034654" cy="323165"/>
          </a:xfrm>
          <a:prstGeom prst="rect">
            <a:avLst/>
          </a:prstGeom>
          <a:noFill/>
        </p:spPr>
        <p:txBody>
          <a:bodyPr wrap="square" rtlCol="0">
            <a:spAutoFit/>
          </a:bodyPr>
          <a:lstStyle/>
          <a:p>
            <a:pPr algn="ctr"/>
            <a:r>
              <a:rPr lang="en-US" sz="1500" b="1" dirty="0"/>
              <a:t>How easy or difficult was it to compare the … of different insurance plans?</a:t>
            </a:r>
          </a:p>
        </p:txBody>
      </p:sp>
      <p:sp>
        <p:nvSpPr>
          <p:cNvPr id="30" name="TextBox 29"/>
          <p:cNvSpPr txBox="1"/>
          <p:nvPr/>
        </p:nvSpPr>
        <p:spPr>
          <a:xfrm>
            <a:off x="97940" y="5895093"/>
            <a:ext cx="8952668"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went to marketplace</a:t>
            </a:r>
            <a:endParaRPr lang="en-US" sz="1500" b="1" i="0" u="none" strike="noStrike" dirty="0">
              <a:solidFill>
                <a:srgbClr val="000000"/>
              </a:solidFill>
              <a:effectLst/>
              <a:latin typeface="+mj-lt"/>
              <a:cs typeface="Arial" pitchFamily="34" charset="0"/>
            </a:endParaRPr>
          </a:p>
        </p:txBody>
      </p:sp>
      <p:graphicFrame>
        <p:nvGraphicFramePr>
          <p:cNvPr id="31" name="Chart 30"/>
          <p:cNvGraphicFramePr/>
          <p:nvPr>
            <p:extLst>
              <p:ext uri="{D42A27DB-BD31-4B8C-83A1-F6EECF244321}">
                <p14:modId xmlns:p14="http://schemas.microsoft.com/office/powerpoint/2010/main" val="328105834"/>
              </p:ext>
            </p:extLst>
          </p:nvPr>
        </p:nvGraphicFramePr>
        <p:xfrm>
          <a:off x="116169" y="3581400"/>
          <a:ext cx="8895907" cy="2313693"/>
        </p:xfrm>
        <a:graphic>
          <a:graphicData uri="http://schemas.openxmlformats.org/drawingml/2006/chart">
            <c:chart xmlns:c="http://schemas.openxmlformats.org/drawingml/2006/chart" xmlns:r="http://schemas.openxmlformats.org/officeDocument/2006/relationships" r:id="rId4"/>
          </a:graphicData>
        </a:graphic>
      </p:graphicFrame>
      <p:sp>
        <p:nvSpPr>
          <p:cNvPr id="32" name="Text Box 49"/>
          <p:cNvSpPr txBox="1">
            <a:spLocks noChangeArrowheads="1"/>
          </p:cNvSpPr>
          <p:nvPr/>
        </p:nvSpPr>
        <p:spPr bwMode="auto">
          <a:xfrm>
            <a:off x="45720" y="6222831"/>
            <a:ext cx="7315200" cy="600164"/>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Note: Segments may not sum to 100 percent because of “don’t know” responses or refusal to respond.</a:t>
            </a:r>
          </a:p>
          <a:p>
            <a:pPr fontAlgn="base">
              <a:spcBef>
                <a:spcPct val="0"/>
              </a:spcBef>
              <a:spcAft>
                <a:spcPct val="0"/>
              </a:spcAft>
            </a:pPr>
            <a:r>
              <a:rPr lang="en-US" sz="1100" dirty="0" smtClean="0">
                <a:solidFill>
                  <a:srgbClr val="000000"/>
                </a:solidFill>
                <a:latin typeface="+mj-lt"/>
              </a:rPr>
              <a:t>* Potential out-of-pocket costs from deductibles and copayments. </a:t>
            </a:r>
          </a:p>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33" name="TextBox 32"/>
          <p:cNvSpPr txBox="1"/>
          <p:nvPr/>
        </p:nvSpPr>
        <p:spPr>
          <a:xfrm>
            <a:off x="7703288" y="1693952"/>
            <a:ext cx="457200" cy="338554"/>
          </a:xfrm>
          <a:prstGeom prst="rect">
            <a:avLst/>
          </a:prstGeom>
          <a:noFill/>
        </p:spPr>
        <p:txBody>
          <a:bodyPr wrap="square" rtlCol="0">
            <a:spAutoFit/>
          </a:bodyPr>
          <a:lstStyle/>
          <a:p>
            <a:r>
              <a:rPr lang="en-US" sz="1600" b="1" dirty="0" smtClean="0"/>
              <a:t>38</a:t>
            </a:r>
            <a:endParaRPr lang="en-US" sz="1600" b="1" dirty="0"/>
          </a:p>
        </p:txBody>
      </p:sp>
      <p:sp>
        <p:nvSpPr>
          <p:cNvPr id="34" name="TextBox 33"/>
          <p:cNvSpPr txBox="1"/>
          <p:nvPr/>
        </p:nvSpPr>
        <p:spPr>
          <a:xfrm>
            <a:off x="7448106" y="2438400"/>
            <a:ext cx="457200" cy="338554"/>
          </a:xfrm>
          <a:prstGeom prst="rect">
            <a:avLst/>
          </a:prstGeom>
          <a:noFill/>
        </p:spPr>
        <p:txBody>
          <a:bodyPr wrap="square" rtlCol="0">
            <a:spAutoFit/>
          </a:bodyPr>
          <a:lstStyle/>
          <a:p>
            <a:r>
              <a:rPr lang="en-US" sz="1600" b="1" dirty="0" smtClean="0"/>
              <a:t>30</a:t>
            </a:r>
            <a:endParaRPr lang="en-US" sz="1600" b="1" dirty="0"/>
          </a:p>
        </p:txBody>
      </p:sp>
      <p:sp>
        <p:nvSpPr>
          <p:cNvPr id="35" name="TextBox 34"/>
          <p:cNvSpPr txBox="1"/>
          <p:nvPr/>
        </p:nvSpPr>
        <p:spPr>
          <a:xfrm>
            <a:off x="3429000" y="1677075"/>
            <a:ext cx="457200" cy="338554"/>
          </a:xfrm>
          <a:prstGeom prst="rect">
            <a:avLst/>
          </a:prstGeom>
          <a:noFill/>
        </p:spPr>
        <p:txBody>
          <a:bodyPr wrap="square" rtlCol="0">
            <a:spAutoFit/>
          </a:bodyPr>
          <a:lstStyle/>
          <a:p>
            <a:pPr algn="r"/>
            <a:r>
              <a:rPr lang="en-US" sz="1600" b="1" dirty="0" smtClean="0"/>
              <a:t>56</a:t>
            </a:r>
            <a:endParaRPr lang="en-US" sz="1600" b="1" dirty="0"/>
          </a:p>
        </p:txBody>
      </p:sp>
      <p:sp>
        <p:nvSpPr>
          <p:cNvPr id="36" name="TextBox 35"/>
          <p:cNvSpPr txBox="1"/>
          <p:nvPr/>
        </p:nvSpPr>
        <p:spPr>
          <a:xfrm>
            <a:off x="3276600" y="2431312"/>
            <a:ext cx="457200" cy="338554"/>
          </a:xfrm>
          <a:prstGeom prst="rect">
            <a:avLst/>
          </a:prstGeom>
          <a:noFill/>
        </p:spPr>
        <p:txBody>
          <a:bodyPr wrap="square" rtlCol="0">
            <a:spAutoFit/>
          </a:bodyPr>
          <a:lstStyle/>
          <a:p>
            <a:pPr algn="r"/>
            <a:r>
              <a:rPr lang="en-US" sz="1600" b="1" dirty="0" smtClean="0"/>
              <a:t>61</a:t>
            </a:r>
            <a:endParaRPr lang="en-US" sz="1600" b="1" dirty="0"/>
          </a:p>
        </p:txBody>
      </p:sp>
      <p:sp>
        <p:nvSpPr>
          <p:cNvPr id="37" name="TextBox 36"/>
          <p:cNvSpPr txBox="1"/>
          <p:nvPr/>
        </p:nvSpPr>
        <p:spPr>
          <a:xfrm>
            <a:off x="7203557" y="4169664"/>
            <a:ext cx="457200" cy="338554"/>
          </a:xfrm>
          <a:prstGeom prst="rect">
            <a:avLst/>
          </a:prstGeom>
          <a:noFill/>
        </p:spPr>
        <p:txBody>
          <a:bodyPr wrap="square" rtlCol="0">
            <a:spAutoFit/>
          </a:bodyPr>
          <a:lstStyle/>
          <a:p>
            <a:r>
              <a:rPr lang="en-US" sz="1600" b="1" dirty="0" smtClean="0"/>
              <a:t>30</a:t>
            </a:r>
            <a:endParaRPr lang="en-US" sz="1600" b="1" dirty="0"/>
          </a:p>
        </p:txBody>
      </p:sp>
      <p:sp>
        <p:nvSpPr>
          <p:cNvPr id="38" name="TextBox 37"/>
          <p:cNvSpPr txBox="1"/>
          <p:nvPr/>
        </p:nvSpPr>
        <p:spPr>
          <a:xfrm>
            <a:off x="2743200" y="4169664"/>
            <a:ext cx="457200" cy="338554"/>
          </a:xfrm>
          <a:prstGeom prst="rect">
            <a:avLst/>
          </a:prstGeom>
          <a:noFill/>
        </p:spPr>
        <p:txBody>
          <a:bodyPr wrap="square" rtlCol="0">
            <a:spAutoFit/>
          </a:bodyPr>
          <a:lstStyle/>
          <a:p>
            <a:pPr algn="r"/>
            <a:r>
              <a:rPr lang="en-US" sz="1600" b="1" dirty="0"/>
              <a:t>5</a:t>
            </a:r>
            <a:r>
              <a:rPr lang="en-US" sz="1600" b="1" dirty="0" smtClean="0"/>
              <a:t>8</a:t>
            </a:r>
            <a:endParaRPr lang="en-US" sz="1600" b="1" dirty="0"/>
          </a:p>
        </p:txBody>
      </p:sp>
      <p:sp>
        <p:nvSpPr>
          <p:cNvPr id="39" name="TextBox 38"/>
          <p:cNvSpPr txBox="1"/>
          <p:nvPr/>
        </p:nvSpPr>
        <p:spPr>
          <a:xfrm>
            <a:off x="7520761" y="4709160"/>
            <a:ext cx="457200" cy="338554"/>
          </a:xfrm>
          <a:prstGeom prst="rect">
            <a:avLst/>
          </a:prstGeom>
          <a:noFill/>
        </p:spPr>
        <p:txBody>
          <a:bodyPr wrap="square" rtlCol="0">
            <a:spAutoFit/>
          </a:bodyPr>
          <a:lstStyle/>
          <a:p>
            <a:r>
              <a:rPr lang="en-US" sz="1600" b="1" dirty="0" smtClean="0"/>
              <a:t>37</a:t>
            </a:r>
            <a:endParaRPr lang="en-US" sz="1600" b="1" dirty="0"/>
          </a:p>
        </p:txBody>
      </p:sp>
      <p:sp>
        <p:nvSpPr>
          <p:cNvPr id="40" name="TextBox 39"/>
          <p:cNvSpPr txBox="1"/>
          <p:nvPr/>
        </p:nvSpPr>
        <p:spPr>
          <a:xfrm>
            <a:off x="2971800" y="4709160"/>
            <a:ext cx="457200" cy="338554"/>
          </a:xfrm>
          <a:prstGeom prst="rect">
            <a:avLst/>
          </a:prstGeom>
          <a:noFill/>
        </p:spPr>
        <p:txBody>
          <a:bodyPr wrap="square" rtlCol="0">
            <a:spAutoFit/>
          </a:bodyPr>
          <a:lstStyle/>
          <a:p>
            <a:pPr algn="r"/>
            <a:r>
              <a:rPr lang="en-US" sz="1600" b="1" dirty="0" smtClean="0"/>
              <a:t>52</a:t>
            </a:r>
            <a:endParaRPr lang="en-US" sz="1600" b="1" dirty="0"/>
          </a:p>
        </p:txBody>
      </p:sp>
      <p:sp>
        <p:nvSpPr>
          <p:cNvPr id="41" name="TextBox 40"/>
          <p:cNvSpPr txBox="1"/>
          <p:nvPr/>
        </p:nvSpPr>
        <p:spPr>
          <a:xfrm>
            <a:off x="7340009" y="5257800"/>
            <a:ext cx="457200" cy="338554"/>
          </a:xfrm>
          <a:prstGeom prst="rect">
            <a:avLst/>
          </a:prstGeom>
          <a:noFill/>
        </p:spPr>
        <p:txBody>
          <a:bodyPr wrap="square" rtlCol="0">
            <a:spAutoFit/>
          </a:bodyPr>
          <a:lstStyle/>
          <a:p>
            <a:r>
              <a:rPr lang="en-US" sz="1600" b="1" dirty="0" smtClean="0"/>
              <a:t>34</a:t>
            </a:r>
            <a:endParaRPr lang="en-US" sz="1600" b="1" dirty="0"/>
          </a:p>
        </p:txBody>
      </p:sp>
      <p:sp>
        <p:nvSpPr>
          <p:cNvPr id="42" name="TextBox 41"/>
          <p:cNvSpPr txBox="1"/>
          <p:nvPr/>
        </p:nvSpPr>
        <p:spPr>
          <a:xfrm>
            <a:off x="3048000" y="5254087"/>
            <a:ext cx="457200" cy="338554"/>
          </a:xfrm>
          <a:prstGeom prst="rect">
            <a:avLst/>
          </a:prstGeom>
          <a:noFill/>
        </p:spPr>
        <p:txBody>
          <a:bodyPr wrap="square" rtlCol="0">
            <a:spAutoFit/>
          </a:bodyPr>
          <a:lstStyle/>
          <a:p>
            <a:pPr algn="r"/>
            <a:r>
              <a:rPr lang="en-US" sz="1600" b="1" dirty="0" smtClean="0"/>
              <a:t>51</a:t>
            </a:r>
            <a:endParaRPr lang="en-US" sz="1600" b="1" dirty="0"/>
          </a:p>
        </p:txBody>
      </p:sp>
      <p:sp>
        <p:nvSpPr>
          <p:cNvPr id="19" name="TextBox 18"/>
          <p:cNvSpPr txBox="1"/>
          <p:nvPr/>
        </p:nvSpPr>
        <p:spPr>
          <a:xfrm>
            <a:off x="5435772" y="5587155"/>
            <a:ext cx="800219" cy="323165"/>
          </a:xfrm>
          <a:prstGeom prst="rect">
            <a:avLst/>
          </a:prstGeom>
          <a:noFill/>
        </p:spPr>
        <p:txBody>
          <a:bodyPr wrap="none" rtlCol="0">
            <a:spAutoFit/>
          </a:bodyPr>
          <a:lstStyle/>
          <a:p>
            <a:pPr algn="ctr"/>
            <a:r>
              <a:rPr lang="en-US" sz="1500" b="1" dirty="0" smtClean="0"/>
              <a:t>Percent</a:t>
            </a:r>
            <a:endParaRPr lang="en-US" sz="1500" b="1" dirty="0"/>
          </a:p>
        </p:txBody>
      </p:sp>
      <p:sp>
        <p:nvSpPr>
          <p:cNvPr id="20" name="TextBox 19"/>
          <p:cNvSpPr txBox="1"/>
          <p:nvPr/>
        </p:nvSpPr>
        <p:spPr>
          <a:xfrm>
            <a:off x="5782160" y="2886570"/>
            <a:ext cx="800219" cy="323165"/>
          </a:xfrm>
          <a:prstGeom prst="rect">
            <a:avLst/>
          </a:prstGeom>
          <a:noFill/>
        </p:spPr>
        <p:txBody>
          <a:bodyPr wrap="none" rtlCol="0">
            <a:spAutoFit/>
          </a:bodyPr>
          <a:lstStyle/>
          <a:p>
            <a:pPr algn="ctr"/>
            <a:r>
              <a:rPr lang="en-US" sz="1500" b="1" dirty="0" smtClean="0"/>
              <a:t>Percent</a:t>
            </a:r>
            <a:endParaRPr lang="en-US" sz="1500" b="1" dirty="0"/>
          </a:p>
        </p:txBody>
      </p:sp>
      <p:sp>
        <p:nvSpPr>
          <p:cNvPr id="21" name="TextBox 20"/>
          <p:cNvSpPr txBox="1"/>
          <p:nvPr/>
        </p:nvSpPr>
        <p:spPr>
          <a:xfrm>
            <a:off x="45720" y="1682496"/>
            <a:ext cx="2926080" cy="276999"/>
          </a:xfrm>
          <a:prstGeom prst="rect">
            <a:avLst/>
          </a:prstGeom>
          <a:noFill/>
        </p:spPr>
        <p:txBody>
          <a:bodyPr wrap="square" rtlCol="0">
            <a:spAutoFit/>
          </a:bodyPr>
          <a:lstStyle/>
          <a:p>
            <a:pPr algn="r"/>
            <a:r>
              <a:rPr lang="en-US" sz="1200" b="1" dirty="0" smtClean="0"/>
              <a:t>A plan with the type of coverage you need</a:t>
            </a:r>
            <a:endParaRPr lang="en-US" sz="1200" b="1" dirty="0"/>
          </a:p>
        </p:txBody>
      </p:sp>
      <p:sp>
        <p:nvSpPr>
          <p:cNvPr id="22" name="TextBox 21"/>
          <p:cNvSpPr txBox="1"/>
          <p:nvPr/>
        </p:nvSpPr>
        <p:spPr>
          <a:xfrm>
            <a:off x="0" y="2450592"/>
            <a:ext cx="2926080" cy="276999"/>
          </a:xfrm>
          <a:prstGeom prst="rect">
            <a:avLst/>
          </a:prstGeom>
          <a:noFill/>
        </p:spPr>
        <p:txBody>
          <a:bodyPr wrap="square" rtlCol="0">
            <a:spAutoFit/>
          </a:bodyPr>
          <a:lstStyle/>
          <a:p>
            <a:pPr algn="r"/>
            <a:r>
              <a:rPr lang="en-US" sz="1200" b="1" dirty="0" smtClean="0"/>
              <a:t>A plan you could afford</a:t>
            </a:r>
            <a:endParaRPr lang="en-US" sz="1200" b="1" dirty="0"/>
          </a:p>
        </p:txBody>
      </p:sp>
      <p:sp>
        <p:nvSpPr>
          <p:cNvPr id="23" name="TextBox 22"/>
          <p:cNvSpPr txBox="1"/>
          <p:nvPr/>
        </p:nvSpPr>
        <p:spPr>
          <a:xfrm>
            <a:off x="45720" y="4184904"/>
            <a:ext cx="2682240" cy="276999"/>
          </a:xfrm>
          <a:prstGeom prst="rect">
            <a:avLst/>
          </a:prstGeom>
          <a:noFill/>
        </p:spPr>
        <p:txBody>
          <a:bodyPr wrap="square" rtlCol="0">
            <a:spAutoFit/>
          </a:bodyPr>
          <a:lstStyle/>
          <a:p>
            <a:pPr algn="r"/>
            <a:r>
              <a:rPr lang="en-US" sz="1200" b="1" dirty="0" smtClean="0"/>
              <a:t>Benefits covered</a:t>
            </a:r>
            <a:endParaRPr lang="en-US" sz="1200" b="1" dirty="0"/>
          </a:p>
        </p:txBody>
      </p:sp>
      <p:sp>
        <p:nvSpPr>
          <p:cNvPr id="24" name="TextBox 23"/>
          <p:cNvSpPr txBox="1"/>
          <p:nvPr/>
        </p:nvSpPr>
        <p:spPr>
          <a:xfrm>
            <a:off x="45720" y="4718304"/>
            <a:ext cx="2682240" cy="276999"/>
          </a:xfrm>
          <a:prstGeom prst="rect">
            <a:avLst/>
          </a:prstGeom>
          <a:noFill/>
        </p:spPr>
        <p:txBody>
          <a:bodyPr wrap="square" rtlCol="0">
            <a:spAutoFit/>
          </a:bodyPr>
          <a:lstStyle/>
          <a:p>
            <a:pPr algn="r"/>
            <a:r>
              <a:rPr lang="en-US" sz="1200" b="1" dirty="0" smtClean="0"/>
              <a:t>Premium costs</a:t>
            </a:r>
            <a:endParaRPr lang="en-US" sz="1200" b="1" dirty="0"/>
          </a:p>
        </p:txBody>
      </p:sp>
      <p:sp>
        <p:nvSpPr>
          <p:cNvPr id="25" name="TextBox 24"/>
          <p:cNvSpPr txBox="1"/>
          <p:nvPr/>
        </p:nvSpPr>
        <p:spPr>
          <a:xfrm>
            <a:off x="45720" y="5276088"/>
            <a:ext cx="2682240" cy="276999"/>
          </a:xfrm>
          <a:prstGeom prst="rect">
            <a:avLst/>
          </a:prstGeom>
          <a:noFill/>
        </p:spPr>
        <p:txBody>
          <a:bodyPr wrap="square" rtlCol="0">
            <a:spAutoFit/>
          </a:bodyPr>
          <a:lstStyle/>
          <a:p>
            <a:pPr algn="r"/>
            <a:r>
              <a:rPr lang="en-US" sz="1200" b="1" dirty="0" smtClean="0"/>
              <a:t>Potential out-of-pocket costs*</a:t>
            </a:r>
            <a:endParaRPr lang="en-US" sz="1200" b="1" dirty="0"/>
          </a:p>
        </p:txBody>
      </p:sp>
      <p:sp>
        <p:nvSpPr>
          <p:cNvPr id="26" name="TextBox 25"/>
          <p:cNvSpPr txBox="1"/>
          <p:nvPr/>
        </p:nvSpPr>
        <p:spPr>
          <a:xfrm>
            <a:off x="6509395" y="1143000"/>
            <a:ext cx="1186805" cy="276999"/>
          </a:xfrm>
          <a:prstGeom prst="rect">
            <a:avLst/>
          </a:prstGeom>
          <a:noFill/>
        </p:spPr>
        <p:txBody>
          <a:bodyPr wrap="square" rtlCol="0">
            <a:spAutoFit/>
          </a:bodyPr>
          <a:lstStyle/>
          <a:p>
            <a:r>
              <a:rPr lang="en-US" sz="1200" b="1" dirty="0" smtClean="0"/>
              <a:t>Somewhat easy</a:t>
            </a:r>
            <a:endParaRPr lang="en-US" sz="1200" b="1" dirty="0"/>
          </a:p>
        </p:txBody>
      </p:sp>
      <p:sp>
        <p:nvSpPr>
          <p:cNvPr id="27" name="TextBox 26"/>
          <p:cNvSpPr txBox="1"/>
          <p:nvPr/>
        </p:nvSpPr>
        <p:spPr>
          <a:xfrm>
            <a:off x="8033395" y="1143000"/>
            <a:ext cx="1034405" cy="276999"/>
          </a:xfrm>
          <a:prstGeom prst="rect">
            <a:avLst/>
          </a:prstGeom>
          <a:noFill/>
        </p:spPr>
        <p:txBody>
          <a:bodyPr wrap="square" rtlCol="0">
            <a:spAutoFit/>
          </a:bodyPr>
          <a:lstStyle/>
          <a:p>
            <a:r>
              <a:rPr lang="en-US" sz="1200" b="1" dirty="0" smtClean="0"/>
              <a:t>Very easy</a:t>
            </a:r>
            <a:endParaRPr lang="en-US" sz="1200" b="1" dirty="0"/>
          </a:p>
        </p:txBody>
      </p:sp>
      <p:sp>
        <p:nvSpPr>
          <p:cNvPr id="28" name="TextBox 27"/>
          <p:cNvSpPr txBox="1"/>
          <p:nvPr/>
        </p:nvSpPr>
        <p:spPr>
          <a:xfrm>
            <a:off x="4680595" y="1145110"/>
            <a:ext cx="1415405" cy="276999"/>
          </a:xfrm>
          <a:prstGeom prst="rect">
            <a:avLst/>
          </a:prstGeom>
          <a:noFill/>
        </p:spPr>
        <p:txBody>
          <a:bodyPr wrap="square" rtlCol="0">
            <a:spAutoFit/>
          </a:bodyPr>
          <a:lstStyle/>
          <a:p>
            <a:r>
              <a:rPr lang="en-US" sz="1200" b="1" dirty="0" smtClean="0"/>
              <a:t>Somewhat difficult</a:t>
            </a:r>
            <a:endParaRPr lang="en-US" sz="1200" b="1" dirty="0"/>
          </a:p>
        </p:txBody>
      </p:sp>
      <p:sp>
        <p:nvSpPr>
          <p:cNvPr id="43" name="TextBox 42"/>
          <p:cNvSpPr txBox="1"/>
          <p:nvPr/>
        </p:nvSpPr>
        <p:spPr>
          <a:xfrm>
            <a:off x="2438400" y="1143000"/>
            <a:ext cx="1905000" cy="276999"/>
          </a:xfrm>
          <a:prstGeom prst="rect">
            <a:avLst/>
          </a:prstGeom>
          <a:noFill/>
        </p:spPr>
        <p:txBody>
          <a:bodyPr wrap="square" rtlCol="0">
            <a:spAutoFit/>
          </a:bodyPr>
          <a:lstStyle/>
          <a:p>
            <a:r>
              <a:rPr lang="en-US" sz="1200" b="1" dirty="0" smtClean="0"/>
              <a:t>Very difficult or impossible</a:t>
            </a:r>
            <a:endParaRPr lang="en-US" sz="1200" b="1" dirty="0"/>
          </a:p>
        </p:txBody>
      </p:sp>
      <p:sp>
        <p:nvSpPr>
          <p:cNvPr id="44" name="Rectangle 43"/>
          <p:cNvSpPr/>
          <p:nvPr/>
        </p:nvSpPr>
        <p:spPr>
          <a:xfrm>
            <a:off x="6373420" y="1234440"/>
            <a:ext cx="137160" cy="13716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897420" y="1234440"/>
            <a:ext cx="137160" cy="13716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548236" y="1234440"/>
            <a:ext cx="137160" cy="13716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306041" y="1234440"/>
            <a:ext cx="137160" cy="13716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509395" y="3759491"/>
            <a:ext cx="1186805" cy="276999"/>
          </a:xfrm>
          <a:prstGeom prst="rect">
            <a:avLst/>
          </a:prstGeom>
          <a:noFill/>
        </p:spPr>
        <p:txBody>
          <a:bodyPr wrap="square" rtlCol="0">
            <a:spAutoFit/>
          </a:bodyPr>
          <a:lstStyle/>
          <a:p>
            <a:r>
              <a:rPr lang="en-US" sz="1200" b="1" dirty="0" smtClean="0"/>
              <a:t>Somewhat easy</a:t>
            </a:r>
            <a:endParaRPr lang="en-US" sz="1200" b="1" dirty="0"/>
          </a:p>
        </p:txBody>
      </p:sp>
      <p:sp>
        <p:nvSpPr>
          <p:cNvPr id="49" name="TextBox 48"/>
          <p:cNvSpPr txBox="1"/>
          <p:nvPr/>
        </p:nvSpPr>
        <p:spPr>
          <a:xfrm>
            <a:off x="8033395" y="3759491"/>
            <a:ext cx="1034405" cy="276999"/>
          </a:xfrm>
          <a:prstGeom prst="rect">
            <a:avLst/>
          </a:prstGeom>
          <a:noFill/>
        </p:spPr>
        <p:txBody>
          <a:bodyPr wrap="square" rtlCol="0">
            <a:spAutoFit/>
          </a:bodyPr>
          <a:lstStyle/>
          <a:p>
            <a:r>
              <a:rPr lang="en-US" sz="1200" b="1" dirty="0" smtClean="0"/>
              <a:t>Very easy</a:t>
            </a:r>
            <a:endParaRPr lang="en-US" sz="1200" b="1" dirty="0"/>
          </a:p>
        </p:txBody>
      </p:sp>
      <p:sp>
        <p:nvSpPr>
          <p:cNvPr id="50" name="TextBox 49"/>
          <p:cNvSpPr txBox="1"/>
          <p:nvPr/>
        </p:nvSpPr>
        <p:spPr>
          <a:xfrm>
            <a:off x="4680595" y="3761601"/>
            <a:ext cx="1491605" cy="276999"/>
          </a:xfrm>
          <a:prstGeom prst="rect">
            <a:avLst/>
          </a:prstGeom>
          <a:noFill/>
        </p:spPr>
        <p:txBody>
          <a:bodyPr wrap="square" rtlCol="0">
            <a:spAutoFit/>
          </a:bodyPr>
          <a:lstStyle/>
          <a:p>
            <a:r>
              <a:rPr lang="en-US" sz="1200" b="1" dirty="0" smtClean="0"/>
              <a:t>Somewhat difficult</a:t>
            </a:r>
            <a:endParaRPr lang="en-US" sz="1200" b="1" dirty="0"/>
          </a:p>
        </p:txBody>
      </p:sp>
      <p:sp>
        <p:nvSpPr>
          <p:cNvPr id="51" name="TextBox 50"/>
          <p:cNvSpPr txBox="1"/>
          <p:nvPr/>
        </p:nvSpPr>
        <p:spPr>
          <a:xfrm>
            <a:off x="2438400" y="3759491"/>
            <a:ext cx="1905000" cy="276999"/>
          </a:xfrm>
          <a:prstGeom prst="rect">
            <a:avLst/>
          </a:prstGeom>
          <a:noFill/>
        </p:spPr>
        <p:txBody>
          <a:bodyPr wrap="square" rtlCol="0">
            <a:spAutoFit/>
          </a:bodyPr>
          <a:lstStyle/>
          <a:p>
            <a:r>
              <a:rPr lang="en-US" sz="1200" b="1" dirty="0" smtClean="0"/>
              <a:t>Very difficult or impossible</a:t>
            </a:r>
            <a:endParaRPr lang="en-US" sz="1200" b="1" dirty="0"/>
          </a:p>
        </p:txBody>
      </p:sp>
      <p:sp>
        <p:nvSpPr>
          <p:cNvPr id="52" name="Rectangle 51"/>
          <p:cNvSpPr/>
          <p:nvPr/>
        </p:nvSpPr>
        <p:spPr>
          <a:xfrm>
            <a:off x="6373420" y="3850931"/>
            <a:ext cx="137160" cy="13716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897420" y="3850931"/>
            <a:ext cx="137160" cy="13716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548236" y="3850931"/>
            <a:ext cx="137160" cy="13716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306041" y="3850931"/>
            <a:ext cx="137160" cy="13716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15980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a:bodyPr>
          <a:lstStyle/>
          <a:p>
            <a:r>
              <a:rPr lang="en-US" sz="2000" b="1" kern="0" dirty="0">
                <a:solidFill>
                  <a:srgbClr val="000000"/>
                </a:solidFill>
                <a:ea typeface="ＭＳ Ｐゴシック"/>
              </a:rPr>
              <a:t>Exhibit 7</a:t>
            </a:r>
            <a:r>
              <a:rPr lang="en-US" sz="2000" b="1" kern="0" dirty="0" smtClean="0">
                <a:solidFill>
                  <a:srgbClr val="000000"/>
                </a:solidFill>
                <a:ea typeface="ＭＳ Ｐゴシック"/>
              </a:rPr>
              <a:t>. Nearly </a:t>
            </a:r>
            <a:r>
              <a:rPr lang="en-US" sz="2000" b="1" dirty="0" smtClean="0">
                <a:solidFill>
                  <a:srgbClr val="000000"/>
                </a:solidFill>
                <a:cs typeface="Arial"/>
              </a:rPr>
              <a:t>Half </a:t>
            </a:r>
            <a:r>
              <a:rPr lang="en-US" sz="2000" b="1" dirty="0">
                <a:solidFill>
                  <a:srgbClr val="000000"/>
                </a:solidFill>
                <a:cs typeface="Arial"/>
              </a:rPr>
              <a:t>of Adults Who Visited the Marketplaces Tried to Find Out </a:t>
            </a:r>
            <a:r>
              <a:rPr lang="en-US" sz="2000" b="1" dirty="0">
                <a:cs typeface="Arial"/>
              </a:rPr>
              <a:t>About Financial Help to Pay </a:t>
            </a:r>
            <a:r>
              <a:rPr lang="en-US" sz="2000" b="1" dirty="0" smtClean="0">
                <a:cs typeface="Arial"/>
              </a:rPr>
              <a:t>for Their </a:t>
            </a:r>
            <a:r>
              <a:rPr lang="en-US" sz="2000" b="1" dirty="0">
                <a:cs typeface="Arial"/>
              </a:rPr>
              <a:t>Health Plans</a:t>
            </a:r>
          </a:p>
        </p:txBody>
      </p:sp>
      <p:sp>
        <p:nvSpPr>
          <p:cNvPr id="8" name="TextBox 7"/>
          <p:cNvSpPr txBox="1"/>
          <p:nvPr/>
        </p:nvSpPr>
        <p:spPr>
          <a:xfrm>
            <a:off x="46023" y="5848951"/>
            <a:ext cx="9050976"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went to marketplace</a:t>
            </a:r>
            <a:endParaRPr lang="en-US" sz="1500" b="1" i="0" u="none" strike="noStrike" dirty="0">
              <a:solidFill>
                <a:srgbClr val="000000"/>
              </a:solidFill>
              <a:effectLst/>
              <a:latin typeface="+mj-lt"/>
              <a:cs typeface="Arial" pitchFamily="34" charset="0"/>
            </a:endParaRPr>
          </a:p>
        </p:txBody>
      </p:sp>
      <p:graphicFrame>
        <p:nvGraphicFramePr>
          <p:cNvPr id="10" name="Chart 9"/>
          <p:cNvGraphicFramePr/>
          <p:nvPr>
            <p:extLst>
              <p:ext uri="{D42A27DB-BD31-4B8C-83A1-F6EECF244321}">
                <p14:modId xmlns:p14="http://schemas.microsoft.com/office/powerpoint/2010/main" val="1316305237"/>
              </p:ext>
            </p:extLst>
          </p:nvPr>
        </p:nvGraphicFramePr>
        <p:xfrm>
          <a:off x="2212847" y="1719072"/>
          <a:ext cx="4800600"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4614104" y="2691315"/>
            <a:ext cx="1476499" cy="1600438"/>
          </a:xfrm>
          <a:prstGeom prst="rect">
            <a:avLst/>
          </a:prstGeom>
          <a:noFill/>
        </p:spPr>
        <p:txBody>
          <a:bodyPr wrap="square" rtlCol="0">
            <a:spAutoFit/>
          </a:bodyPr>
          <a:lstStyle/>
          <a:p>
            <a:pPr algn="ctr"/>
            <a:r>
              <a:rPr lang="en-US" sz="1400" b="1" dirty="0" smtClean="0">
                <a:solidFill>
                  <a:schemeClr val="bg1"/>
                </a:solidFill>
              </a:rPr>
              <a:t>Did not try to find out if eligible for financial assistance or Medicaid</a:t>
            </a:r>
          </a:p>
          <a:p>
            <a:pPr algn="ctr"/>
            <a:r>
              <a:rPr lang="en-US" sz="1400" b="1" dirty="0" smtClean="0">
                <a:solidFill>
                  <a:schemeClr val="bg1"/>
                </a:solidFill>
              </a:rPr>
              <a:t>47%</a:t>
            </a:r>
            <a:endParaRPr lang="en-US" sz="1400" b="1" dirty="0">
              <a:solidFill>
                <a:schemeClr val="bg1"/>
              </a:solidFill>
            </a:endParaRPr>
          </a:p>
        </p:txBody>
      </p:sp>
      <p:sp>
        <p:nvSpPr>
          <p:cNvPr id="16" name="TextBox 15"/>
          <p:cNvSpPr txBox="1"/>
          <p:nvPr/>
        </p:nvSpPr>
        <p:spPr>
          <a:xfrm>
            <a:off x="3765310" y="5016534"/>
            <a:ext cx="1676400" cy="738664"/>
          </a:xfrm>
          <a:prstGeom prst="rect">
            <a:avLst/>
          </a:prstGeom>
          <a:noFill/>
        </p:spPr>
        <p:txBody>
          <a:bodyPr wrap="square" rtlCol="0">
            <a:spAutoFit/>
          </a:bodyPr>
          <a:lstStyle/>
          <a:p>
            <a:pPr algn="ctr"/>
            <a:r>
              <a:rPr lang="en-US" sz="1400" b="1" dirty="0" smtClean="0"/>
              <a:t>Don’t know </a:t>
            </a:r>
            <a:br>
              <a:rPr lang="en-US" sz="1400" b="1" dirty="0" smtClean="0"/>
            </a:br>
            <a:r>
              <a:rPr lang="en-US" sz="1400" b="1" dirty="0" smtClean="0"/>
              <a:t>or refused</a:t>
            </a:r>
          </a:p>
          <a:p>
            <a:pPr algn="ctr"/>
            <a:r>
              <a:rPr lang="en-US" sz="1400" b="1" dirty="0"/>
              <a:t>5</a:t>
            </a:r>
            <a:r>
              <a:rPr lang="en-US" sz="1400" b="1" dirty="0" smtClean="0"/>
              <a:t>%</a:t>
            </a:r>
            <a:endParaRPr lang="en-US" sz="1400" b="1" dirty="0"/>
          </a:p>
        </p:txBody>
      </p:sp>
      <p:sp>
        <p:nvSpPr>
          <p:cNvPr id="18" name="TextBox 17"/>
          <p:cNvSpPr txBox="1"/>
          <p:nvPr/>
        </p:nvSpPr>
        <p:spPr>
          <a:xfrm>
            <a:off x="3124200" y="2691315"/>
            <a:ext cx="1485068" cy="1384995"/>
          </a:xfrm>
          <a:prstGeom prst="rect">
            <a:avLst/>
          </a:prstGeom>
          <a:noFill/>
        </p:spPr>
        <p:txBody>
          <a:bodyPr wrap="square" rtlCol="0">
            <a:spAutoFit/>
          </a:bodyPr>
          <a:lstStyle/>
          <a:p>
            <a:pPr algn="ctr"/>
            <a:r>
              <a:rPr lang="en-US" sz="1400" b="1" dirty="0" smtClean="0">
                <a:solidFill>
                  <a:schemeClr val="bg1"/>
                </a:solidFill>
              </a:rPr>
              <a:t>Tried to find out if eligible for financial assistance or Medicaid</a:t>
            </a:r>
          </a:p>
          <a:p>
            <a:pPr algn="ctr"/>
            <a:r>
              <a:rPr lang="en-US" sz="1400" b="1" dirty="0" smtClean="0">
                <a:solidFill>
                  <a:schemeClr val="bg1"/>
                </a:solidFill>
              </a:rPr>
              <a:t>47%</a:t>
            </a:r>
            <a:endParaRPr lang="en-US" sz="1400" b="1" dirty="0">
              <a:solidFill>
                <a:schemeClr val="bg1"/>
              </a:solidFill>
            </a:endParaRPr>
          </a:p>
        </p:txBody>
      </p:sp>
      <p:sp>
        <p:nvSpPr>
          <p:cNvPr id="15" name="TextBox 14"/>
          <p:cNvSpPr txBox="1"/>
          <p:nvPr/>
        </p:nvSpPr>
        <p:spPr>
          <a:xfrm>
            <a:off x="195852" y="1005840"/>
            <a:ext cx="8762168" cy="553998"/>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Did you try to find out if you are either eligible for financial assistance to help pay for your plan, </a:t>
            </a:r>
            <a:br>
              <a:rPr lang="en-US" sz="1500" b="1" dirty="0" smtClean="0">
                <a:solidFill>
                  <a:srgbClr val="000000"/>
                </a:solidFill>
                <a:cs typeface="Arial" pitchFamily="34" charset="0"/>
              </a:rPr>
            </a:br>
            <a:r>
              <a:rPr lang="en-US" sz="1500" b="1" dirty="0" smtClean="0">
                <a:solidFill>
                  <a:srgbClr val="000000"/>
                </a:solidFill>
                <a:cs typeface="Arial" pitchFamily="34" charset="0"/>
              </a:rPr>
              <a:t>or if you are eligible for Medicaid? </a:t>
            </a:r>
            <a:endParaRPr lang="en-US" sz="1500" b="1" dirty="0">
              <a:solidFill>
                <a:srgbClr val="000000"/>
              </a:solidFill>
              <a:cs typeface="Arial" pitchFamily="34" charset="0"/>
            </a:endParaRPr>
          </a:p>
        </p:txBody>
      </p:sp>
      <p:sp>
        <p:nvSpPr>
          <p:cNvPr id="11"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Tree>
    <p:extLst>
      <p:ext uri="{BB962C8B-B14F-4D97-AF65-F5344CB8AC3E}">
        <p14:creationId xmlns:p14="http://schemas.microsoft.com/office/powerpoint/2010/main" val="6559457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r>
              <a:rPr lang="en-US" sz="2000" b="1" kern="0" dirty="0">
                <a:ea typeface="ＭＳ Ｐゴシック"/>
              </a:rPr>
              <a:t>Exhibit 8. </a:t>
            </a:r>
            <a:r>
              <a:rPr lang="en-US" sz="2000" b="1" dirty="0">
                <a:cs typeface="Arial"/>
              </a:rPr>
              <a:t>A Majority of Adults Who Visited the Marketplaces </a:t>
            </a:r>
            <a:r>
              <a:rPr lang="en-US" sz="2000" b="1" dirty="0" smtClean="0">
                <a:cs typeface="Arial"/>
              </a:rPr>
              <a:t/>
            </a:r>
            <a:br>
              <a:rPr lang="en-US" sz="2000" b="1" dirty="0" smtClean="0">
                <a:cs typeface="Arial"/>
              </a:rPr>
            </a:br>
            <a:r>
              <a:rPr lang="en-US" sz="2000" b="1" dirty="0" smtClean="0">
                <a:cs typeface="Arial"/>
              </a:rPr>
              <a:t>Rated </a:t>
            </a:r>
            <a:r>
              <a:rPr lang="en-US" sz="2000" b="1" dirty="0">
                <a:cs typeface="Arial"/>
              </a:rPr>
              <a:t>Their Experience as Fair or Poor</a:t>
            </a:r>
          </a:p>
        </p:txBody>
      </p:sp>
      <p:sp>
        <p:nvSpPr>
          <p:cNvPr id="8" name="TextBox 7"/>
          <p:cNvSpPr txBox="1"/>
          <p:nvPr/>
        </p:nvSpPr>
        <p:spPr>
          <a:xfrm>
            <a:off x="5938" y="6001435"/>
            <a:ext cx="9111006"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ages 19–64 who are uninsured or have individual coverage and went to marketplace</a:t>
            </a:r>
          </a:p>
        </p:txBody>
      </p:sp>
      <p:graphicFrame>
        <p:nvGraphicFramePr>
          <p:cNvPr id="10" name="Chart 9"/>
          <p:cNvGraphicFramePr/>
          <p:nvPr>
            <p:extLst>
              <p:ext uri="{D42A27DB-BD31-4B8C-83A1-F6EECF244321}">
                <p14:modId xmlns:p14="http://schemas.microsoft.com/office/powerpoint/2010/main" val="1498477282"/>
              </p:ext>
            </p:extLst>
          </p:nvPr>
        </p:nvGraphicFramePr>
        <p:xfrm>
          <a:off x="173008" y="1708639"/>
          <a:ext cx="8742392" cy="4292796"/>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138912" y="1005840"/>
            <a:ext cx="8898924" cy="553998"/>
          </a:xfrm>
          <a:prstGeom prst="rect">
            <a:avLst/>
          </a:prstGeom>
          <a:noFill/>
        </p:spPr>
        <p:txBody>
          <a:bodyPr wrap="square" rtlCol="0">
            <a:spAutoFit/>
          </a:bodyPr>
          <a:lstStyle/>
          <a:p>
            <a:pPr algn="ctr" fontAlgn="b"/>
            <a:r>
              <a:rPr lang="en-US" sz="1500" b="1" dirty="0">
                <a:solidFill>
                  <a:srgbClr val="000000"/>
                </a:solidFill>
                <a:cs typeface="Arial" pitchFamily="34" charset="0"/>
              </a:rPr>
              <a:t>Overall, how would you describe your experience in trying to get health insurance </a:t>
            </a:r>
            <a:r>
              <a:rPr lang="en-US" sz="1500" b="1" dirty="0" smtClean="0">
                <a:solidFill>
                  <a:srgbClr val="000000"/>
                </a:solidFill>
                <a:cs typeface="Arial" pitchFamily="34" charset="0"/>
              </a:rPr>
              <a:t/>
            </a:r>
            <a:br>
              <a:rPr lang="en-US" sz="1500" b="1" dirty="0" smtClean="0">
                <a:solidFill>
                  <a:srgbClr val="000000"/>
                </a:solidFill>
                <a:cs typeface="Arial" pitchFamily="34" charset="0"/>
              </a:rPr>
            </a:br>
            <a:r>
              <a:rPr lang="en-US" sz="1500" b="1" dirty="0" smtClean="0">
                <a:solidFill>
                  <a:srgbClr val="000000"/>
                </a:solidFill>
                <a:cs typeface="Arial" pitchFamily="34" charset="0"/>
              </a:rPr>
              <a:t>through </a:t>
            </a:r>
            <a:r>
              <a:rPr lang="en-US" sz="1500" b="1" dirty="0">
                <a:solidFill>
                  <a:srgbClr val="000000"/>
                </a:solidFill>
                <a:cs typeface="Arial" pitchFamily="34" charset="0"/>
              </a:rPr>
              <a:t>the marketplace in your state? </a:t>
            </a:r>
          </a:p>
        </p:txBody>
      </p:sp>
      <p:sp>
        <p:nvSpPr>
          <p:cNvPr id="3" name="TextBox 2"/>
          <p:cNvSpPr txBox="1"/>
          <p:nvPr/>
        </p:nvSpPr>
        <p:spPr>
          <a:xfrm>
            <a:off x="2808979" y="1875975"/>
            <a:ext cx="1447800" cy="307777"/>
          </a:xfrm>
          <a:prstGeom prst="rect">
            <a:avLst/>
          </a:prstGeom>
          <a:noFill/>
        </p:spPr>
        <p:txBody>
          <a:bodyPr wrap="square" rtlCol="0">
            <a:spAutoFit/>
          </a:bodyPr>
          <a:lstStyle/>
          <a:p>
            <a:r>
              <a:rPr lang="en-US" sz="1400" b="1" dirty="0" smtClean="0"/>
              <a:t>Good</a:t>
            </a:r>
            <a:endParaRPr lang="en-US" sz="1400" b="1" dirty="0"/>
          </a:p>
        </p:txBody>
      </p:sp>
      <p:sp>
        <p:nvSpPr>
          <p:cNvPr id="11" name="TextBox 10"/>
          <p:cNvSpPr txBox="1"/>
          <p:nvPr/>
        </p:nvSpPr>
        <p:spPr>
          <a:xfrm>
            <a:off x="2808979" y="2240387"/>
            <a:ext cx="1447800" cy="307777"/>
          </a:xfrm>
          <a:prstGeom prst="rect">
            <a:avLst/>
          </a:prstGeom>
          <a:noFill/>
        </p:spPr>
        <p:txBody>
          <a:bodyPr wrap="square" rtlCol="0">
            <a:spAutoFit/>
          </a:bodyPr>
          <a:lstStyle/>
          <a:p>
            <a:r>
              <a:rPr lang="en-US" sz="1400" b="1" dirty="0" smtClean="0"/>
              <a:t>Excellent</a:t>
            </a:r>
            <a:endParaRPr lang="en-US" sz="1400" b="1" dirty="0"/>
          </a:p>
        </p:txBody>
      </p:sp>
      <p:sp>
        <p:nvSpPr>
          <p:cNvPr id="12" name="TextBox 11"/>
          <p:cNvSpPr txBox="1"/>
          <p:nvPr/>
        </p:nvSpPr>
        <p:spPr>
          <a:xfrm>
            <a:off x="5715000" y="1886608"/>
            <a:ext cx="1905000" cy="307777"/>
          </a:xfrm>
          <a:prstGeom prst="rect">
            <a:avLst/>
          </a:prstGeom>
          <a:noFill/>
        </p:spPr>
        <p:txBody>
          <a:bodyPr wrap="square" rtlCol="0">
            <a:spAutoFit/>
          </a:bodyPr>
          <a:lstStyle/>
          <a:p>
            <a:r>
              <a:rPr lang="en-US" sz="1400" b="1" dirty="0" smtClean="0"/>
              <a:t>Fair</a:t>
            </a:r>
            <a:endParaRPr lang="en-US" sz="1400" b="1" dirty="0"/>
          </a:p>
        </p:txBody>
      </p:sp>
      <p:sp>
        <p:nvSpPr>
          <p:cNvPr id="13" name="TextBox 12"/>
          <p:cNvSpPr txBox="1"/>
          <p:nvPr/>
        </p:nvSpPr>
        <p:spPr>
          <a:xfrm>
            <a:off x="5715000" y="2240176"/>
            <a:ext cx="1905000" cy="307777"/>
          </a:xfrm>
          <a:prstGeom prst="rect">
            <a:avLst/>
          </a:prstGeom>
          <a:noFill/>
        </p:spPr>
        <p:txBody>
          <a:bodyPr wrap="square" rtlCol="0">
            <a:spAutoFit/>
          </a:bodyPr>
          <a:lstStyle/>
          <a:p>
            <a:r>
              <a:rPr lang="en-US" sz="1400" b="1" dirty="0" smtClean="0"/>
              <a:t>Poor</a:t>
            </a:r>
            <a:endParaRPr lang="en-US" sz="1400" b="1" dirty="0"/>
          </a:p>
        </p:txBody>
      </p:sp>
      <p:sp>
        <p:nvSpPr>
          <p:cNvPr id="4" name="Rectangle 3"/>
          <p:cNvSpPr/>
          <p:nvPr/>
        </p:nvSpPr>
        <p:spPr>
          <a:xfrm>
            <a:off x="2553655" y="1949056"/>
            <a:ext cx="182880" cy="18288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553655" y="2302836"/>
            <a:ext cx="182880" cy="18288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81650" y="1947568"/>
            <a:ext cx="182880" cy="18288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481650" y="2304184"/>
            <a:ext cx="182880" cy="18288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18" name="TextBox 17"/>
          <p:cNvSpPr txBox="1"/>
          <p:nvPr/>
        </p:nvSpPr>
        <p:spPr>
          <a:xfrm>
            <a:off x="152400" y="1658035"/>
            <a:ext cx="800219" cy="323165"/>
          </a:xfrm>
          <a:prstGeom prst="rect">
            <a:avLst/>
          </a:prstGeom>
          <a:noFill/>
        </p:spPr>
        <p:txBody>
          <a:bodyPr wrap="none" rtlCol="0">
            <a:spAutoFit/>
          </a:bodyPr>
          <a:lstStyle/>
          <a:p>
            <a:r>
              <a:rPr lang="en-US" sz="1500" b="1" dirty="0" smtClean="0"/>
              <a:t>Percent</a:t>
            </a:r>
            <a:endParaRPr lang="en-US" sz="1500" b="1" dirty="0"/>
          </a:p>
        </p:txBody>
      </p:sp>
    </p:spTree>
    <p:extLst>
      <p:ext uri="{BB962C8B-B14F-4D97-AF65-F5344CB8AC3E}">
        <p14:creationId xmlns:p14="http://schemas.microsoft.com/office/powerpoint/2010/main" val="4827144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a:bodyPr>
          <a:lstStyle/>
          <a:p>
            <a:r>
              <a:rPr lang="en-US" sz="2000" b="1" kern="0" dirty="0" smtClean="0">
                <a:ea typeface="ＭＳ Ｐゴシック"/>
              </a:rPr>
              <a:t>Exhibit </a:t>
            </a:r>
            <a:r>
              <a:rPr lang="en-US" sz="2000" b="1" kern="0" dirty="0">
                <a:ea typeface="ＭＳ Ｐゴシック"/>
              </a:rPr>
              <a:t>9</a:t>
            </a:r>
            <a:r>
              <a:rPr lang="en-US" sz="2000" b="1" kern="0" dirty="0" smtClean="0">
                <a:ea typeface="ＭＳ Ｐゴシック"/>
              </a:rPr>
              <a:t>. Nearly Three-Fourths of Adults </a:t>
            </a:r>
            <a:r>
              <a:rPr lang="en-US" sz="2000" b="1" kern="0" dirty="0" smtClean="0">
                <a:ea typeface="ＭＳ Ｐゴシック"/>
              </a:rPr>
              <a:t>Surveyed </a:t>
            </a:r>
            <a:r>
              <a:rPr lang="en-US" sz="2000" b="1" dirty="0" smtClean="0">
                <a:cs typeface="Arial"/>
              </a:rPr>
              <a:t>Favor </a:t>
            </a:r>
            <a:r>
              <a:rPr lang="en-US" sz="2000" b="1" dirty="0" smtClean="0">
                <a:cs typeface="Arial"/>
              </a:rPr>
              <a:t>Making Medicaid </a:t>
            </a:r>
            <a:r>
              <a:rPr lang="en-US" sz="2000" b="1" dirty="0" smtClean="0">
                <a:cs typeface="Arial"/>
              </a:rPr>
              <a:t/>
            </a:r>
            <a:br>
              <a:rPr lang="en-US" sz="2000" b="1" dirty="0" smtClean="0">
                <a:cs typeface="Arial"/>
              </a:rPr>
            </a:br>
            <a:r>
              <a:rPr lang="en-US" sz="2000" b="1" dirty="0" smtClean="0">
                <a:cs typeface="Arial"/>
              </a:rPr>
              <a:t>Available </a:t>
            </a:r>
            <a:r>
              <a:rPr lang="en-US" sz="2000" b="1" dirty="0" smtClean="0">
                <a:cs typeface="Arial"/>
              </a:rPr>
              <a:t>to </a:t>
            </a:r>
            <a:r>
              <a:rPr lang="en-US" sz="2000" b="1" dirty="0" smtClean="0">
                <a:cs typeface="Arial"/>
              </a:rPr>
              <a:t>More </a:t>
            </a:r>
            <a:r>
              <a:rPr lang="en-US" sz="2000" b="1" dirty="0" smtClean="0">
                <a:cs typeface="Arial"/>
              </a:rPr>
              <a:t>Residents in Their State</a:t>
            </a:r>
            <a:endParaRPr lang="en-US" sz="2000" b="1" dirty="0">
              <a:cs typeface="Arial"/>
            </a:endParaRPr>
          </a:p>
        </p:txBody>
      </p:sp>
      <p:sp>
        <p:nvSpPr>
          <p:cNvPr id="8" name="TextBox 7"/>
          <p:cNvSpPr txBox="1"/>
          <p:nvPr/>
        </p:nvSpPr>
        <p:spPr>
          <a:xfrm>
            <a:off x="1676400" y="6077635"/>
            <a:ext cx="6934200"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a:t>
            </a:r>
            <a:endParaRPr lang="en-US" sz="1500" b="1" i="0" u="none" strike="noStrike" dirty="0">
              <a:solidFill>
                <a:srgbClr val="000000"/>
              </a:solidFill>
              <a:effectLst/>
              <a:latin typeface="+mj-lt"/>
              <a:cs typeface="Arial" pitchFamily="34" charset="0"/>
            </a:endParaRPr>
          </a:p>
        </p:txBody>
      </p:sp>
      <p:sp>
        <p:nvSpPr>
          <p:cNvPr id="9" name="TextBox 8"/>
          <p:cNvSpPr txBox="1"/>
          <p:nvPr/>
        </p:nvSpPr>
        <p:spPr>
          <a:xfrm>
            <a:off x="63065" y="893361"/>
            <a:ext cx="9033479" cy="784830"/>
          </a:xfrm>
          <a:prstGeom prst="rect">
            <a:avLst/>
          </a:prstGeom>
          <a:noFill/>
        </p:spPr>
        <p:txBody>
          <a:bodyPr wrap="square" rtlCol="0">
            <a:spAutoFit/>
          </a:bodyPr>
          <a:lstStyle/>
          <a:p>
            <a:pPr algn="ctr" fontAlgn="b"/>
            <a:r>
              <a:rPr lang="en-US" sz="1500" b="1" dirty="0">
                <a:solidFill>
                  <a:srgbClr val="000000"/>
                </a:solidFill>
                <a:cs typeface="Arial" pitchFamily="34" charset="0"/>
              </a:rPr>
              <a:t>More Americans will become eligible for Medicaid under the health reform law. But the Supreme Court </a:t>
            </a:r>
            <a:r>
              <a:rPr lang="en-US" sz="1500" b="1" dirty="0" smtClean="0">
                <a:solidFill>
                  <a:srgbClr val="000000"/>
                </a:solidFill>
                <a:cs typeface="Arial" pitchFamily="34" charset="0"/>
              </a:rPr>
              <a:t/>
            </a:r>
            <a:br>
              <a:rPr lang="en-US" sz="1500" b="1" dirty="0" smtClean="0">
                <a:solidFill>
                  <a:srgbClr val="000000"/>
                </a:solidFill>
                <a:cs typeface="Arial" pitchFamily="34" charset="0"/>
              </a:rPr>
            </a:br>
            <a:r>
              <a:rPr lang="en-US" sz="1500" b="1" dirty="0" smtClean="0">
                <a:solidFill>
                  <a:srgbClr val="000000"/>
                </a:solidFill>
                <a:cs typeface="Arial" pitchFamily="34" charset="0"/>
              </a:rPr>
              <a:t>has </a:t>
            </a:r>
            <a:r>
              <a:rPr lang="en-US" sz="1500" b="1" dirty="0">
                <a:solidFill>
                  <a:srgbClr val="000000"/>
                </a:solidFill>
                <a:cs typeface="Arial" pitchFamily="34" charset="0"/>
              </a:rPr>
              <a:t>allowed states to choose whether to expand Medicaid to cover more of their residents. </a:t>
            </a:r>
            <a:br>
              <a:rPr lang="en-US" sz="1500" b="1" dirty="0">
                <a:solidFill>
                  <a:srgbClr val="000000"/>
                </a:solidFill>
                <a:cs typeface="Arial" pitchFamily="34" charset="0"/>
              </a:rPr>
            </a:br>
            <a:r>
              <a:rPr lang="en-US" sz="1500" b="1" dirty="0">
                <a:solidFill>
                  <a:srgbClr val="000000"/>
                </a:solidFill>
                <a:cs typeface="Arial" pitchFamily="34" charset="0"/>
              </a:rPr>
              <a:t>Do you generally favor or oppose making Medicaid available to more residents in your state? </a:t>
            </a:r>
          </a:p>
        </p:txBody>
      </p:sp>
      <p:graphicFrame>
        <p:nvGraphicFramePr>
          <p:cNvPr id="11" name="Chart 10"/>
          <p:cNvGraphicFramePr/>
          <p:nvPr>
            <p:extLst>
              <p:ext uri="{D42A27DB-BD31-4B8C-83A1-F6EECF244321}">
                <p14:modId xmlns:p14="http://schemas.microsoft.com/office/powerpoint/2010/main" val="4071929147"/>
              </p:ext>
            </p:extLst>
          </p:nvPr>
        </p:nvGraphicFramePr>
        <p:xfrm>
          <a:off x="103067" y="1719453"/>
          <a:ext cx="8895907" cy="435049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662672" y="2283249"/>
            <a:ext cx="457200" cy="338554"/>
          </a:xfrm>
          <a:prstGeom prst="rect">
            <a:avLst/>
          </a:prstGeom>
          <a:noFill/>
        </p:spPr>
        <p:txBody>
          <a:bodyPr wrap="square" rtlCol="0">
            <a:spAutoFit/>
          </a:bodyPr>
          <a:lstStyle/>
          <a:p>
            <a:r>
              <a:rPr lang="en-US" sz="1600" b="1" dirty="0" smtClean="0"/>
              <a:t>73</a:t>
            </a:r>
            <a:endParaRPr lang="en-US" sz="1600" b="1" dirty="0"/>
          </a:p>
        </p:txBody>
      </p:sp>
      <p:sp>
        <p:nvSpPr>
          <p:cNvPr id="13" name="TextBox 12"/>
          <p:cNvSpPr txBox="1"/>
          <p:nvPr/>
        </p:nvSpPr>
        <p:spPr>
          <a:xfrm>
            <a:off x="7848600" y="2795313"/>
            <a:ext cx="457200" cy="338554"/>
          </a:xfrm>
          <a:prstGeom prst="rect">
            <a:avLst/>
          </a:prstGeom>
          <a:noFill/>
        </p:spPr>
        <p:txBody>
          <a:bodyPr wrap="square" rtlCol="0">
            <a:spAutoFit/>
          </a:bodyPr>
          <a:lstStyle/>
          <a:p>
            <a:r>
              <a:rPr lang="en-US" sz="1600" b="1" dirty="0" smtClean="0"/>
              <a:t>77</a:t>
            </a:r>
            <a:endParaRPr lang="en-US" sz="1600" b="1" dirty="0"/>
          </a:p>
        </p:txBody>
      </p:sp>
      <p:sp>
        <p:nvSpPr>
          <p:cNvPr id="14" name="TextBox 13"/>
          <p:cNvSpPr txBox="1"/>
          <p:nvPr/>
        </p:nvSpPr>
        <p:spPr>
          <a:xfrm>
            <a:off x="7742274" y="3060489"/>
            <a:ext cx="457200" cy="338554"/>
          </a:xfrm>
          <a:prstGeom prst="rect">
            <a:avLst/>
          </a:prstGeom>
          <a:noFill/>
        </p:spPr>
        <p:txBody>
          <a:bodyPr wrap="square" rtlCol="0">
            <a:spAutoFit/>
          </a:bodyPr>
          <a:lstStyle/>
          <a:p>
            <a:r>
              <a:rPr lang="en-US" sz="1600" b="1" dirty="0" smtClean="0"/>
              <a:t>74</a:t>
            </a:r>
            <a:endParaRPr lang="en-US" sz="1600" b="1" dirty="0"/>
          </a:p>
        </p:txBody>
      </p:sp>
      <p:sp>
        <p:nvSpPr>
          <p:cNvPr id="15" name="TextBox 14"/>
          <p:cNvSpPr txBox="1"/>
          <p:nvPr/>
        </p:nvSpPr>
        <p:spPr>
          <a:xfrm>
            <a:off x="7304567" y="3334809"/>
            <a:ext cx="457200" cy="338554"/>
          </a:xfrm>
          <a:prstGeom prst="rect">
            <a:avLst/>
          </a:prstGeom>
          <a:noFill/>
        </p:spPr>
        <p:txBody>
          <a:bodyPr wrap="square" rtlCol="0">
            <a:spAutoFit/>
          </a:bodyPr>
          <a:lstStyle/>
          <a:p>
            <a:r>
              <a:rPr lang="en-US" sz="1600" b="1" dirty="0" smtClean="0"/>
              <a:t>67</a:t>
            </a:r>
            <a:endParaRPr lang="en-US" sz="1600" b="1" dirty="0"/>
          </a:p>
        </p:txBody>
      </p:sp>
      <p:sp>
        <p:nvSpPr>
          <p:cNvPr id="16" name="TextBox 15"/>
          <p:cNvSpPr txBox="1"/>
          <p:nvPr/>
        </p:nvSpPr>
        <p:spPr>
          <a:xfrm>
            <a:off x="7843283" y="3846873"/>
            <a:ext cx="457200" cy="338554"/>
          </a:xfrm>
          <a:prstGeom prst="rect">
            <a:avLst/>
          </a:prstGeom>
          <a:noFill/>
        </p:spPr>
        <p:txBody>
          <a:bodyPr wrap="square" rtlCol="0">
            <a:spAutoFit/>
          </a:bodyPr>
          <a:lstStyle/>
          <a:p>
            <a:r>
              <a:rPr lang="en-US" sz="1600" b="1" dirty="0" smtClean="0"/>
              <a:t>76</a:t>
            </a:r>
            <a:endParaRPr lang="en-US" sz="1600" b="1" dirty="0"/>
          </a:p>
        </p:txBody>
      </p:sp>
      <p:sp>
        <p:nvSpPr>
          <p:cNvPr id="17" name="TextBox 16"/>
          <p:cNvSpPr txBox="1"/>
          <p:nvPr/>
        </p:nvSpPr>
        <p:spPr>
          <a:xfrm>
            <a:off x="8022264" y="4110638"/>
            <a:ext cx="457200" cy="338554"/>
          </a:xfrm>
          <a:prstGeom prst="rect">
            <a:avLst/>
          </a:prstGeom>
          <a:noFill/>
        </p:spPr>
        <p:txBody>
          <a:bodyPr wrap="square" rtlCol="0">
            <a:spAutoFit/>
          </a:bodyPr>
          <a:lstStyle/>
          <a:p>
            <a:r>
              <a:rPr lang="en-US" sz="1600" b="1" dirty="0" smtClean="0"/>
              <a:t>80</a:t>
            </a:r>
            <a:endParaRPr lang="en-US" sz="1600" b="1" dirty="0"/>
          </a:p>
        </p:txBody>
      </p:sp>
      <p:sp>
        <p:nvSpPr>
          <p:cNvPr id="20" name="TextBox 19"/>
          <p:cNvSpPr txBox="1"/>
          <p:nvPr/>
        </p:nvSpPr>
        <p:spPr>
          <a:xfrm>
            <a:off x="8250864" y="4850277"/>
            <a:ext cx="457200" cy="338554"/>
          </a:xfrm>
          <a:prstGeom prst="rect">
            <a:avLst/>
          </a:prstGeom>
          <a:noFill/>
        </p:spPr>
        <p:txBody>
          <a:bodyPr wrap="square" rtlCol="0">
            <a:spAutoFit/>
          </a:bodyPr>
          <a:lstStyle/>
          <a:p>
            <a:r>
              <a:rPr lang="en-US" sz="1600" b="1" dirty="0" smtClean="0"/>
              <a:t>85</a:t>
            </a:r>
            <a:endParaRPr lang="en-US" sz="1600" b="1" dirty="0"/>
          </a:p>
        </p:txBody>
      </p:sp>
      <p:sp>
        <p:nvSpPr>
          <p:cNvPr id="21" name="TextBox 20"/>
          <p:cNvSpPr txBox="1"/>
          <p:nvPr/>
        </p:nvSpPr>
        <p:spPr>
          <a:xfrm>
            <a:off x="6647688" y="5117889"/>
            <a:ext cx="457200" cy="338554"/>
          </a:xfrm>
          <a:prstGeom prst="rect">
            <a:avLst/>
          </a:prstGeom>
          <a:noFill/>
        </p:spPr>
        <p:txBody>
          <a:bodyPr wrap="square" rtlCol="0">
            <a:spAutoFit/>
          </a:bodyPr>
          <a:lstStyle/>
          <a:p>
            <a:r>
              <a:rPr lang="en-US" sz="1600" b="1" dirty="0" smtClean="0"/>
              <a:t>54</a:t>
            </a:r>
            <a:endParaRPr lang="en-US" sz="1600" b="1" dirty="0"/>
          </a:p>
        </p:txBody>
      </p:sp>
      <p:sp>
        <p:nvSpPr>
          <p:cNvPr id="22" name="TextBox 21"/>
          <p:cNvSpPr txBox="1"/>
          <p:nvPr/>
        </p:nvSpPr>
        <p:spPr>
          <a:xfrm>
            <a:off x="7596963" y="5392209"/>
            <a:ext cx="457200" cy="338554"/>
          </a:xfrm>
          <a:prstGeom prst="rect">
            <a:avLst/>
          </a:prstGeom>
          <a:noFill/>
        </p:spPr>
        <p:txBody>
          <a:bodyPr wrap="square" rtlCol="0">
            <a:spAutoFit/>
          </a:bodyPr>
          <a:lstStyle/>
          <a:p>
            <a:r>
              <a:rPr lang="en-US" sz="1600" b="1" dirty="0" smtClean="0"/>
              <a:t>72</a:t>
            </a:r>
            <a:endParaRPr lang="en-US" sz="1600" b="1" dirty="0"/>
          </a:p>
        </p:txBody>
      </p:sp>
      <p:sp>
        <p:nvSpPr>
          <p:cNvPr id="23" name="TextBox 22"/>
          <p:cNvSpPr txBox="1"/>
          <p:nvPr/>
        </p:nvSpPr>
        <p:spPr>
          <a:xfrm>
            <a:off x="2590800" y="2283249"/>
            <a:ext cx="457200" cy="338554"/>
          </a:xfrm>
          <a:prstGeom prst="rect">
            <a:avLst/>
          </a:prstGeom>
          <a:noFill/>
        </p:spPr>
        <p:txBody>
          <a:bodyPr wrap="square" rtlCol="0">
            <a:spAutoFit/>
          </a:bodyPr>
          <a:lstStyle/>
          <a:p>
            <a:pPr algn="r"/>
            <a:r>
              <a:rPr lang="en-US" sz="1600" b="1" dirty="0" smtClean="0"/>
              <a:t>18</a:t>
            </a:r>
            <a:endParaRPr lang="en-US" sz="1600" b="1" dirty="0"/>
          </a:p>
        </p:txBody>
      </p:sp>
      <p:sp>
        <p:nvSpPr>
          <p:cNvPr id="24" name="TextBox 23"/>
          <p:cNvSpPr txBox="1"/>
          <p:nvPr/>
        </p:nvSpPr>
        <p:spPr>
          <a:xfrm>
            <a:off x="2612065" y="2795313"/>
            <a:ext cx="457200" cy="338554"/>
          </a:xfrm>
          <a:prstGeom prst="rect">
            <a:avLst/>
          </a:prstGeom>
          <a:noFill/>
        </p:spPr>
        <p:txBody>
          <a:bodyPr wrap="square" rtlCol="0">
            <a:spAutoFit/>
          </a:bodyPr>
          <a:lstStyle/>
          <a:p>
            <a:pPr algn="r"/>
            <a:r>
              <a:rPr lang="en-US" sz="1600" b="1" dirty="0" smtClean="0"/>
              <a:t>17</a:t>
            </a:r>
            <a:endParaRPr lang="en-US" sz="1600" b="1" dirty="0"/>
          </a:p>
        </p:txBody>
      </p:sp>
      <p:sp>
        <p:nvSpPr>
          <p:cNvPr id="25" name="TextBox 24"/>
          <p:cNvSpPr txBox="1"/>
          <p:nvPr/>
        </p:nvSpPr>
        <p:spPr>
          <a:xfrm>
            <a:off x="2612065" y="3060489"/>
            <a:ext cx="457200" cy="338554"/>
          </a:xfrm>
          <a:prstGeom prst="rect">
            <a:avLst/>
          </a:prstGeom>
          <a:noFill/>
        </p:spPr>
        <p:txBody>
          <a:bodyPr wrap="square" rtlCol="0">
            <a:spAutoFit/>
          </a:bodyPr>
          <a:lstStyle/>
          <a:p>
            <a:pPr algn="r"/>
            <a:r>
              <a:rPr lang="en-US" sz="1600" b="1" dirty="0" smtClean="0"/>
              <a:t>17</a:t>
            </a:r>
            <a:endParaRPr lang="en-US" sz="1600" b="1" dirty="0"/>
          </a:p>
        </p:txBody>
      </p:sp>
      <p:sp>
        <p:nvSpPr>
          <p:cNvPr id="26" name="TextBox 25"/>
          <p:cNvSpPr txBox="1"/>
          <p:nvPr/>
        </p:nvSpPr>
        <p:spPr>
          <a:xfrm>
            <a:off x="2404730" y="3334809"/>
            <a:ext cx="457200" cy="338554"/>
          </a:xfrm>
          <a:prstGeom prst="rect">
            <a:avLst/>
          </a:prstGeom>
          <a:noFill/>
        </p:spPr>
        <p:txBody>
          <a:bodyPr wrap="square" rtlCol="0">
            <a:spAutoFit/>
          </a:bodyPr>
          <a:lstStyle/>
          <a:p>
            <a:pPr algn="r"/>
            <a:r>
              <a:rPr lang="en-US" sz="1600" b="1" dirty="0" smtClean="0"/>
              <a:t>21</a:t>
            </a:r>
            <a:endParaRPr lang="en-US" sz="1600" b="1" dirty="0"/>
          </a:p>
        </p:txBody>
      </p:sp>
      <p:sp>
        <p:nvSpPr>
          <p:cNvPr id="27" name="TextBox 26"/>
          <p:cNvSpPr txBox="1"/>
          <p:nvPr/>
        </p:nvSpPr>
        <p:spPr>
          <a:xfrm>
            <a:off x="2739656" y="3846873"/>
            <a:ext cx="457200" cy="338554"/>
          </a:xfrm>
          <a:prstGeom prst="rect">
            <a:avLst/>
          </a:prstGeom>
          <a:noFill/>
        </p:spPr>
        <p:txBody>
          <a:bodyPr wrap="square" rtlCol="0">
            <a:spAutoFit/>
          </a:bodyPr>
          <a:lstStyle/>
          <a:p>
            <a:pPr algn="r"/>
            <a:r>
              <a:rPr lang="en-US" sz="1600" b="1" dirty="0" smtClean="0"/>
              <a:t>14</a:t>
            </a:r>
            <a:endParaRPr lang="en-US" sz="1600" b="1" dirty="0"/>
          </a:p>
        </p:txBody>
      </p:sp>
      <p:sp>
        <p:nvSpPr>
          <p:cNvPr id="28" name="TextBox 27"/>
          <p:cNvSpPr txBox="1"/>
          <p:nvPr/>
        </p:nvSpPr>
        <p:spPr>
          <a:xfrm>
            <a:off x="2753832" y="4110638"/>
            <a:ext cx="457200" cy="338554"/>
          </a:xfrm>
          <a:prstGeom prst="rect">
            <a:avLst/>
          </a:prstGeom>
          <a:noFill/>
        </p:spPr>
        <p:txBody>
          <a:bodyPr wrap="square" rtlCol="0">
            <a:spAutoFit/>
          </a:bodyPr>
          <a:lstStyle/>
          <a:p>
            <a:pPr algn="r"/>
            <a:r>
              <a:rPr lang="en-US" sz="1600" b="1" dirty="0" smtClean="0"/>
              <a:t>15</a:t>
            </a:r>
            <a:endParaRPr lang="en-US" sz="1600" b="1" dirty="0"/>
          </a:p>
        </p:txBody>
      </p:sp>
      <p:sp>
        <p:nvSpPr>
          <p:cNvPr id="31" name="TextBox 30"/>
          <p:cNvSpPr txBox="1"/>
          <p:nvPr/>
        </p:nvSpPr>
        <p:spPr>
          <a:xfrm>
            <a:off x="2971800" y="4850277"/>
            <a:ext cx="457200" cy="338554"/>
          </a:xfrm>
          <a:prstGeom prst="rect">
            <a:avLst/>
          </a:prstGeom>
          <a:noFill/>
        </p:spPr>
        <p:txBody>
          <a:bodyPr wrap="square" rtlCol="0">
            <a:spAutoFit/>
          </a:bodyPr>
          <a:lstStyle/>
          <a:p>
            <a:pPr algn="r"/>
            <a:r>
              <a:rPr lang="en-US" sz="1600" b="1" dirty="0" smtClean="0"/>
              <a:t>10</a:t>
            </a:r>
            <a:endParaRPr lang="en-US" sz="1600" b="1" dirty="0"/>
          </a:p>
        </p:txBody>
      </p:sp>
      <p:sp>
        <p:nvSpPr>
          <p:cNvPr id="32" name="TextBox 31"/>
          <p:cNvSpPr txBox="1"/>
          <p:nvPr/>
        </p:nvSpPr>
        <p:spPr>
          <a:xfrm>
            <a:off x="1524000" y="5117889"/>
            <a:ext cx="478536" cy="338554"/>
          </a:xfrm>
          <a:prstGeom prst="rect">
            <a:avLst/>
          </a:prstGeom>
          <a:noFill/>
        </p:spPr>
        <p:txBody>
          <a:bodyPr wrap="square" rtlCol="0">
            <a:spAutoFit/>
          </a:bodyPr>
          <a:lstStyle/>
          <a:p>
            <a:pPr algn="r"/>
            <a:r>
              <a:rPr lang="en-US" sz="1600" b="1" dirty="0" smtClean="0"/>
              <a:t>39</a:t>
            </a:r>
            <a:endParaRPr lang="en-US" sz="1600" b="1" dirty="0"/>
          </a:p>
        </p:txBody>
      </p:sp>
      <p:sp>
        <p:nvSpPr>
          <p:cNvPr id="33" name="TextBox 32"/>
          <p:cNvSpPr txBox="1"/>
          <p:nvPr/>
        </p:nvSpPr>
        <p:spPr>
          <a:xfrm>
            <a:off x="2514600" y="5392209"/>
            <a:ext cx="457200" cy="338554"/>
          </a:xfrm>
          <a:prstGeom prst="rect">
            <a:avLst/>
          </a:prstGeom>
          <a:noFill/>
        </p:spPr>
        <p:txBody>
          <a:bodyPr wrap="square" rtlCol="0">
            <a:spAutoFit/>
          </a:bodyPr>
          <a:lstStyle/>
          <a:p>
            <a:pPr algn="r"/>
            <a:r>
              <a:rPr lang="en-US" sz="1600" b="1" dirty="0" smtClean="0"/>
              <a:t>19</a:t>
            </a:r>
            <a:endParaRPr lang="en-US" sz="1600" b="1" dirty="0"/>
          </a:p>
        </p:txBody>
      </p:sp>
      <p:sp>
        <p:nvSpPr>
          <p:cNvPr id="29" name="TextBox 28"/>
          <p:cNvSpPr txBox="1"/>
          <p:nvPr/>
        </p:nvSpPr>
        <p:spPr>
          <a:xfrm>
            <a:off x="7235454" y="4358937"/>
            <a:ext cx="457200" cy="338554"/>
          </a:xfrm>
          <a:prstGeom prst="rect">
            <a:avLst/>
          </a:prstGeom>
          <a:noFill/>
        </p:spPr>
        <p:txBody>
          <a:bodyPr wrap="square" rtlCol="0">
            <a:spAutoFit/>
          </a:bodyPr>
          <a:lstStyle/>
          <a:p>
            <a:r>
              <a:rPr lang="en-US" sz="1600" b="1" dirty="0" smtClean="0"/>
              <a:t>65</a:t>
            </a:r>
            <a:endParaRPr lang="en-US" sz="1600" b="1" dirty="0"/>
          </a:p>
        </p:txBody>
      </p:sp>
      <p:sp>
        <p:nvSpPr>
          <p:cNvPr id="30" name="TextBox 29"/>
          <p:cNvSpPr txBox="1"/>
          <p:nvPr/>
        </p:nvSpPr>
        <p:spPr>
          <a:xfrm>
            <a:off x="2002536" y="4358937"/>
            <a:ext cx="457200" cy="338554"/>
          </a:xfrm>
          <a:prstGeom prst="rect">
            <a:avLst/>
          </a:prstGeom>
          <a:noFill/>
        </p:spPr>
        <p:txBody>
          <a:bodyPr wrap="square" rtlCol="0">
            <a:spAutoFit/>
          </a:bodyPr>
          <a:lstStyle/>
          <a:p>
            <a:pPr algn="r"/>
            <a:r>
              <a:rPr lang="en-US" sz="1600" b="1" dirty="0" smtClean="0"/>
              <a:t>29</a:t>
            </a:r>
            <a:endParaRPr lang="en-US" sz="1600" b="1" dirty="0"/>
          </a:p>
        </p:txBody>
      </p:sp>
      <p:sp>
        <p:nvSpPr>
          <p:cNvPr id="34" name="Text Box 49"/>
          <p:cNvSpPr txBox="1">
            <a:spLocks noChangeArrowheads="1"/>
          </p:cNvSpPr>
          <p:nvPr/>
        </p:nvSpPr>
        <p:spPr bwMode="auto">
          <a:xfrm>
            <a:off x="45720" y="6383754"/>
            <a:ext cx="731520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Note: Segments may not sum to 100 percent because of “don</a:t>
            </a:r>
            <a:r>
              <a:rPr lang="fr-FR" sz="1100" dirty="0" smtClean="0">
                <a:solidFill>
                  <a:srgbClr val="000000"/>
                </a:solidFill>
                <a:latin typeface="+mj-lt"/>
              </a:rPr>
              <a:t>’</a:t>
            </a:r>
            <a:r>
              <a:rPr lang="en-US" sz="1100" dirty="0" smtClean="0">
                <a:solidFill>
                  <a:srgbClr val="000000"/>
                </a:solidFill>
                <a:latin typeface="+mj-lt"/>
              </a:rPr>
              <a:t>t know” responses or refusal to respond.</a:t>
            </a:r>
          </a:p>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35" name="TextBox 34"/>
          <p:cNvSpPr txBox="1"/>
          <p:nvPr/>
        </p:nvSpPr>
        <p:spPr>
          <a:xfrm>
            <a:off x="3581400" y="5680908"/>
            <a:ext cx="800219" cy="323165"/>
          </a:xfrm>
          <a:prstGeom prst="rect">
            <a:avLst/>
          </a:prstGeom>
          <a:noFill/>
        </p:spPr>
        <p:txBody>
          <a:bodyPr wrap="none" rtlCol="0">
            <a:spAutoFit/>
          </a:bodyPr>
          <a:lstStyle/>
          <a:p>
            <a:pPr algn="ctr"/>
            <a:r>
              <a:rPr lang="en-US" sz="1500" b="1" dirty="0" smtClean="0"/>
              <a:t>Percent</a:t>
            </a:r>
            <a:endParaRPr lang="en-US" sz="1500" b="1" dirty="0"/>
          </a:p>
        </p:txBody>
      </p:sp>
      <p:sp>
        <p:nvSpPr>
          <p:cNvPr id="36" name="TextBox 35"/>
          <p:cNvSpPr txBox="1"/>
          <p:nvPr/>
        </p:nvSpPr>
        <p:spPr>
          <a:xfrm>
            <a:off x="45720" y="3657600"/>
            <a:ext cx="1478280" cy="276999"/>
          </a:xfrm>
          <a:prstGeom prst="rect">
            <a:avLst/>
          </a:prstGeom>
          <a:noFill/>
        </p:spPr>
        <p:txBody>
          <a:bodyPr wrap="square" rtlCol="0">
            <a:spAutoFit/>
          </a:bodyPr>
          <a:lstStyle/>
          <a:p>
            <a:pPr algn="r"/>
            <a:r>
              <a:rPr lang="en-US" sz="1200" b="1" u="sng" dirty="0" smtClean="0"/>
              <a:t>Household income</a:t>
            </a:r>
            <a:endParaRPr lang="en-US" sz="1200" b="1" u="sng" dirty="0"/>
          </a:p>
        </p:txBody>
      </p:sp>
      <p:sp>
        <p:nvSpPr>
          <p:cNvPr id="37" name="TextBox 36"/>
          <p:cNvSpPr txBox="1"/>
          <p:nvPr/>
        </p:nvSpPr>
        <p:spPr>
          <a:xfrm>
            <a:off x="45720" y="3886200"/>
            <a:ext cx="1478280" cy="276999"/>
          </a:xfrm>
          <a:prstGeom prst="rect">
            <a:avLst/>
          </a:prstGeom>
          <a:noFill/>
        </p:spPr>
        <p:txBody>
          <a:bodyPr wrap="square" rtlCol="0">
            <a:spAutoFit/>
          </a:bodyPr>
          <a:lstStyle/>
          <a:p>
            <a:pPr algn="r"/>
            <a:r>
              <a:rPr lang="en-US" sz="1200" b="1" dirty="0" smtClean="0"/>
              <a:t>Less than $25,000</a:t>
            </a:r>
            <a:endParaRPr lang="en-US" sz="1200" b="1" dirty="0"/>
          </a:p>
        </p:txBody>
      </p:sp>
      <p:sp>
        <p:nvSpPr>
          <p:cNvPr id="38" name="TextBox 37"/>
          <p:cNvSpPr txBox="1"/>
          <p:nvPr/>
        </p:nvSpPr>
        <p:spPr>
          <a:xfrm>
            <a:off x="45720" y="4151376"/>
            <a:ext cx="1478280" cy="276999"/>
          </a:xfrm>
          <a:prstGeom prst="rect">
            <a:avLst/>
          </a:prstGeom>
          <a:noFill/>
        </p:spPr>
        <p:txBody>
          <a:bodyPr wrap="square" rtlCol="0">
            <a:spAutoFit/>
          </a:bodyPr>
          <a:lstStyle/>
          <a:p>
            <a:pPr algn="r"/>
            <a:r>
              <a:rPr lang="en-US" sz="1200" b="1" dirty="0" smtClean="0"/>
              <a:t>$25,000 – &lt;$50,000</a:t>
            </a:r>
            <a:endParaRPr lang="en-US" sz="1200" b="1" dirty="0"/>
          </a:p>
        </p:txBody>
      </p:sp>
      <p:sp>
        <p:nvSpPr>
          <p:cNvPr id="39" name="TextBox 38"/>
          <p:cNvSpPr txBox="1"/>
          <p:nvPr/>
        </p:nvSpPr>
        <p:spPr>
          <a:xfrm>
            <a:off x="45720" y="4389120"/>
            <a:ext cx="1478280" cy="276999"/>
          </a:xfrm>
          <a:prstGeom prst="rect">
            <a:avLst/>
          </a:prstGeom>
          <a:noFill/>
        </p:spPr>
        <p:txBody>
          <a:bodyPr wrap="square" rtlCol="0">
            <a:spAutoFit/>
          </a:bodyPr>
          <a:lstStyle/>
          <a:p>
            <a:pPr algn="r"/>
            <a:r>
              <a:rPr lang="en-US" sz="1200" b="1" dirty="0" smtClean="0"/>
              <a:t>$50,000 or more</a:t>
            </a:r>
            <a:endParaRPr lang="en-US" sz="1200" b="1" dirty="0"/>
          </a:p>
        </p:txBody>
      </p:sp>
      <p:sp>
        <p:nvSpPr>
          <p:cNvPr id="40" name="TextBox 39"/>
          <p:cNvSpPr txBox="1"/>
          <p:nvPr/>
        </p:nvSpPr>
        <p:spPr>
          <a:xfrm>
            <a:off x="45720" y="4676001"/>
            <a:ext cx="1478280" cy="276999"/>
          </a:xfrm>
          <a:prstGeom prst="rect">
            <a:avLst/>
          </a:prstGeom>
          <a:noFill/>
        </p:spPr>
        <p:txBody>
          <a:bodyPr wrap="square" rtlCol="0">
            <a:spAutoFit/>
          </a:bodyPr>
          <a:lstStyle/>
          <a:p>
            <a:pPr algn="r"/>
            <a:r>
              <a:rPr lang="en-US" sz="1200" b="1" u="sng" dirty="0" smtClean="0"/>
              <a:t>Political affiliation</a:t>
            </a:r>
            <a:endParaRPr lang="en-US" sz="1200" b="1" u="sng" dirty="0"/>
          </a:p>
        </p:txBody>
      </p:sp>
      <p:sp>
        <p:nvSpPr>
          <p:cNvPr id="41" name="TextBox 40"/>
          <p:cNvSpPr txBox="1"/>
          <p:nvPr/>
        </p:nvSpPr>
        <p:spPr>
          <a:xfrm>
            <a:off x="45720" y="4904601"/>
            <a:ext cx="1478280" cy="276999"/>
          </a:xfrm>
          <a:prstGeom prst="rect">
            <a:avLst/>
          </a:prstGeom>
          <a:noFill/>
        </p:spPr>
        <p:txBody>
          <a:bodyPr wrap="square" rtlCol="0">
            <a:spAutoFit/>
          </a:bodyPr>
          <a:lstStyle/>
          <a:p>
            <a:pPr algn="r"/>
            <a:r>
              <a:rPr lang="en-US" sz="1200" b="1" dirty="0" smtClean="0"/>
              <a:t>Democrat</a:t>
            </a:r>
            <a:endParaRPr lang="en-US" sz="1200" b="1" dirty="0"/>
          </a:p>
        </p:txBody>
      </p:sp>
      <p:sp>
        <p:nvSpPr>
          <p:cNvPr id="42" name="TextBox 41"/>
          <p:cNvSpPr txBox="1"/>
          <p:nvPr/>
        </p:nvSpPr>
        <p:spPr>
          <a:xfrm>
            <a:off x="45720" y="5166360"/>
            <a:ext cx="1478280" cy="276999"/>
          </a:xfrm>
          <a:prstGeom prst="rect">
            <a:avLst/>
          </a:prstGeom>
          <a:noFill/>
        </p:spPr>
        <p:txBody>
          <a:bodyPr wrap="square" rtlCol="0">
            <a:spAutoFit/>
          </a:bodyPr>
          <a:lstStyle/>
          <a:p>
            <a:pPr algn="r"/>
            <a:r>
              <a:rPr lang="en-US" sz="1200" b="1" dirty="0" smtClean="0"/>
              <a:t>Republican</a:t>
            </a:r>
            <a:endParaRPr lang="en-US" sz="1200" b="1" dirty="0"/>
          </a:p>
        </p:txBody>
      </p:sp>
      <p:sp>
        <p:nvSpPr>
          <p:cNvPr id="43" name="TextBox 42"/>
          <p:cNvSpPr txBox="1"/>
          <p:nvPr/>
        </p:nvSpPr>
        <p:spPr>
          <a:xfrm>
            <a:off x="45720" y="5438001"/>
            <a:ext cx="1478280" cy="276999"/>
          </a:xfrm>
          <a:prstGeom prst="rect">
            <a:avLst/>
          </a:prstGeom>
          <a:noFill/>
        </p:spPr>
        <p:txBody>
          <a:bodyPr wrap="square" rtlCol="0">
            <a:spAutoFit/>
          </a:bodyPr>
          <a:lstStyle/>
          <a:p>
            <a:pPr algn="r"/>
            <a:r>
              <a:rPr lang="en-US" sz="1200" b="1" dirty="0" smtClean="0"/>
              <a:t>Independent</a:t>
            </a:r>
            <a:endParaRPr lang="en-US" sz="1200" b="1" dirty="0"/>
          </a:p>
        </p:txBody>
      </p:sp>
      <p:sp>
        <p:nvSpPr>
          <p:cNvPr id="44" name="TextBox 43"/>
          <p:cNvSpPr txBox="1"/>
          <p:nvPr/>
        </p:nvSpPr>
        <p:spPr>
          <a:xfrm>
            <a:off x="45720" y="2590800"/>
            <a:ext cx="1478280" cy="276999"/>
          </a:xfrm>
          <a:prstGeom prst="rect">
            <a:avLst/>
          </a:prstGeom>
          <a:noFill/>
        </p:spPr>
        <p:txBody>
          <a:bodyPr wrap="square" rtlCol="0">
            <a:spAutoFit/>
          </a:bodyPr>
          <a:lstStyle/>
          <a:p>
            <a:pPr algn="r"/>
            <a:r>
              <a:rPr lang="en-US" sz="1200" b="1" u="sng" dirty="0" smtClean="0"/>
              <a:t>Age</a:t>
            </a:r>
            <a:endParaRPr lang="en-US" sz="1200" b="1" u="sng" dirty="0"/>
          </a:p>
        </p:txBody>
      </p:sp>
      <p:sp>
        <p:nvSpPr>
          <p:cNvPr id="45" name="TextBox 44"/>
          <p:cNvSpPr txBox="1"/>
          <p:nvPr/>
        </p:nvSpPr>
        <p:spPr>
          <a:xfrm>
            <a:off x="45720" y="2819400"/>
            <a:ext cx="1478280" cy="276999"/>
          </a:xfrm>
          <a:prstGeom prst="rect">
            <a:avLst/>
          </a:prstGeom>
          <a:noFill/>
        </p:spPr>
        <p:txBody>
          <a:bodyPr wrap="square" rtlCol="0">
            <a:spAutoFit/>
          </a:bodyPr>
          <a:lstStyle/>
          <a:p>
            <a:pPr algn="r"/>
            <a:r>
              <a:rPr lang="en-US" sz="1200" b="1" dirty="0" smtClean="0"/>
              <a:t>19–29</a:t>
            </a:r>
            <a:endParaRPr lang="en-US" sz="1200" b="1" dirty="0"/>
          </a:p>
        </p:txBody>
      </p:sp>
      <p:sp>
        <p:nvSpPr>
          <p:cNvPr id="46" name="TextBox 45"/>
          <p:cNvSpPr txBox="1"/>
          <p:nvPr/>
        </p:nvSpPr>
        <p:spPr>
          <a:xfrm>
            <a:off x="45720" y="3084576"/>
            <a:ext cx="1478280" cy="276999"/>
          </a:xfrm>
          <a:prstGeom prst="rect">
            <a:avLst/>
          </a:prstGeom>
          <a:noFill/>
        </p:spPr>
        <p:txBody>
          <a:bodyPr wrap="square" rtlCol="0">
            <a:spAutoFit/>
          </a:bodyPr>
          <a:lstStyle/>
          <a:p>
            <a:pPr algn="r"/>
            <a:r>
              <a:rPr lang="en-US" sz="1200" b="1" dirty="0" smtClean="0"/>
              <a:t>30–49</a:t>
            </a:r>
            <a:endParaRPr lang="en-US" sz="1200" b="1" dirty="0"/>
          </a:p>
        </p:txBody>
      </p:sp>
      <p:sp>
        <p:nvSpPr>
          <p:cNvPr id="47" name="TextBox 46"/>
          <p:cNvSpPr txBox="1"/>
          <p:nvPr/>
        </p:nvSpPr>
        <p:spPr>
          <a:xfrm>
            <a:off x="45720" y="3352800"/>
            <a:ext cx="1478280" cy="276999"/>
          </a:xfrm>
          <a:prstGeom prst="rect">
            <a:avLst/>
          </a:prstGeom>
          <a:noFill/>
        </p:spPr>
        <p:txBody>
          <a:bodyPr wrap="square" rtlCol="0">
            <a:spAutoFit/>
          </a:bodyPr>
          <a:lstStyle/>
          <a:p>
            <a:pPr algn="r"/>
            <a:r>
              <a:rPr lang="en-US" sz="1200" b="1" dirty="0" smtClean="0"/>
              <a:t>50–64</a:t>
            </a:r>
            <a:endParaRPr lang="en-US" sz="1200" b="1" dirty="0"/>
          </a:p>
        </p:txBody>
      </p:sp>
      <p:sp>
        <p:nvSpPr>
          <p:cNvPr id="48" name="TextBox 47"/>
          <p:cNvSpPr txBox="1"/>
          <p:nvPr/>
        </p:nvSpPr>
        <p:spPr>
          <a:xfrm>
            <a:off x="45720" y="2313801"/>
            <a:ext cx="1478280" cy="276999"/>
          </a:xfrm>
          <a:prstGeom prst="rect">
            <a:avLst/>
          </a:prstGeom>
          <a:noFill/>
        </p:spPr>
        <p:txBody>
          <a:bodyPr wrap="square" rtlCol="0">
            <a:spAutoFit/>
          </a:bodyPr>
          <a:lstStyle/>
          <a:p>
            <a:pPr algn="r"/>
            <a:r>
              <a:rPr lang="en-US" sz="1200" b="1" u="sng" dirty="0" smtClean="0"/>
              <a:t>Total</a:t>
            </a:r>
            <a:endParaRPr lang="en-US" sz="1200" b="1" u="sng" dirty="0"/>
          </a:p>
        </p:txBody>
      </p:sp>
      <p:sp>
        <p:nvSpPr>
          <p:cNvPr id="49" name="TextBox 48"/>
          <p:cNvSpPr txBox="1"/>
          <p:nvPr/>
        </p:nvSpPr>
        <p:spPr>
          <a:xfrm>
            <a:off x="4965354" y="1854491"/>
            <a:ext cx="1283046" cy="276999"/>
          </a:xfrm>
          <a:prstGeom prst="rect">
            <a:avLst/>
          </a:prstGeom>
          <a:noFill/>
        </p:spPr>
        <p:txBody>
          <a:bodyPr wrap="square" rtlCol="0">
            <a:spAutoFit/>
          </a:bodyPr>
          <a:lstStyle/>
          <a:p>
            <a:r>
              <a:rPr lang="en-US" sz="1200" b="1" dirty="0" smtClean="0"/>
              <a:t>Somewhat favor</a:t>
            </a:r>
            <a:endParaRPr lang="en-US" sz="1200" b="1" dirty="0"/>
          </a:p>
        </p:txBody>
      </p:sp>
      <p:sp>
        <p:nvSpPr>
          <p:cNvPr id="50" name="TextBox 49"/>
          <p:cNvSpPr txBox="1"/>
          <p:nvPr/>
        </p:nvSpPr>
        <p:spPr>
          <a:xfrm>
            <a:off x="6489354" y="1854491"/>
            <a:ext cx="1130646" cy="276999"/>
          </a:xfrm>
          <a:prstGeom prst="rect">
            <a:avLst/>
          </a:prstGeom>
          <a:noFill/>
        </p:spPr>
        <p:txBody>
          <a:bodyPr wrap="square" rtlCol="0">
            <a:spAutoFit/>
          </a:bodyPr>
          <a:lstStyle/>
          <a:p>
            <a:r>
              <a:rPr lang="en-US" sz="1200" b="1" dirty="0" smtClean="0"/>
              <a:t>Strongly favor</a:t>
            </a:r>
            <a:endParaRPr lang="en-US" sz="1200" b="1" dirty="0"/>
          </a:p>
        </p:txBody>
      </p:sp>
      <p:sp>
        <p:nvSpPr>
          <p:cNvPr id="51" name="TextBox 50"/>
          <p:cNvSpPr txBox="1"/>
          <p:nvPr/>
        </p:nvSpPr>
        <p:spPr>
          <a:xfrm>
            <a:off x="3267105" y="1856601"/>
            <a:ext cx="1359246" cy="276999"/>
          </a:xfrm>
          <a:prstGeom prst="rect">
            <a:avLst/>
          </a:prstGeom>
          <a:noFill/>
        </p:spPr>
        <p:txBody>
          <a:bodyPr wrap="square" rtlCol="0">
            <a:spAutoFit/>
          </a:bodyPr>
          <a:lstStyle/>
          <a:p>
            <a:r>
              <a:rPr lang="en-US" sz="1200" b="1" dirty="0" smtClean="0"/>
              <a:t>Somewhat oppose</a:t>
            </a:r>
            <a:endParaRPr lang="en-US" sz="1200" b="1" dirty="0"/>
          </a:p>
        </p:txBody>
      </p:sp>
      <p:sp>
        <p:nvSpPr>
          <p:cNvPr id="52" name="TextBox 51"/>
          <p:cNvSpPr txBox="1"/>
          <p:nvPr/>
        </p:nvSpPr>
        <p:spPr>
          <a:xfrm>
            <a:off x="1786910" y="1854491"/>
            <a:ext cx="1315441" cy="276999"/>
          </a:xfrm>
          <a:prstGeom prst="rect">
            <a:avLst/>
          </a:prstGeom>
          <a:noFill/>
        </p:spPr>
        <p:txBody>
          <a:bodyPr wrap="square" rtlCol="0">
            <a:spAutoFit/>
          </a:bodyPr>
          <a:lstStyle/>
          <a:p>
            <a:r>
              <a:rPr lang="en-US" sz="1200" b="1" dirty="0" smtClean="0"/>
              <a:t>Strongly oppose</a:t>
            </a:r>
            <a:endParaRPr lang="en-US" sz="1200" b="1" dirty="0"/>
          </a:p>
        </p:txBody>
      </p:sp>
      <p:sp>
        <p:nvSpPr>
          <p:cNvPr id="53" name="Rectangle 52"/>
          <p:cNvSpPr/>
          <p:nvPr/>
        </p:nvSpPr>
        <p:spPr>
          <a:xfrm>
            <a:off x="4829379" y="1945931"/>
            <a:ext cx="137160" cy="13716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353379" y="1945931"/>
            <a:ext cx="137160" cy="13716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34746" y="1945931"/>
            <a:ext cx="137160" cy="13716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654551" y="1945931"/>
            <a:ext cx="137160" cy="13716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56341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6258</TotalTime>
  <Words>1558</Words>
  <Application>Microsoft Macintosh PowerPoint</Application>
  <PresentationFormat>On-screen Show (4:3)</PresentationFormat>
  <Paragraphs>407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Exhibit 1. A Majority of Adults Who Are Potentially Eligible  for the Law’s New Insurance Options Are Aware of the  Marketplaces and the Availability of Financial Assistance </vt:lpstr>
      <vt:lpstr>PowerPoint Presentation</vt:lpstr>
      <vt:lpstr>PowerPoint Presentation</vt:lpstr>
      <vt:lpstr>Exhibit 4. Reasons for Not Enrolling in October Included Uncertainty over Affordability, Still Deciding Among Plans, and Website Technical Difficulties </vt:lpstr>
      <vt:lpstr>Exhibit 5. A Majority of Adults Potentially Eligible for Coverage Who Have Not Yet Enrolled Say They Are Likely to Shop for Coverage by March 31, 2014 </vt:lpstr>
      <vt:lpstr>Exhibit 6. Many Adults Who Visited the Marketplaces Found It Difficult  to Select and Compare Health Plans</vt:lpstr>
      <vt:lpstr>Exhibit 7. Nearly Half of Adults Who Visited the Marketplaces Tried to Find Out About Financial Help to Pay for Their Health Plans</vt:lpstr>
      <vt:lpstr>Exhibit 8. A Majority of Adults Who Visited the Marketplaces  Rated Their Experience as Fair or Poor</vt:lpstr>
      <vt:lpstr>Exhibit 9. Nearly Three-Fourths of Adults Surveyed Favor Making Medicaid  Available to More Residents in Their State</vt:lpstr>
      <vt:lpstr>Exhibit 10. Two of Five Adults Surveyed Have a Favorable Opinion of the  Affordable Care Act’s New Insurance Options</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Petra W. Rasmussen</dc:creator>
  <cp:lastModifiedBy>Paul Frame</cp:lastModifiedBy>
  <cp:revision>570</cp:revision>
  <cp:lastPrinted>2013-10-31T21:40:18Z</cp:lastPrinted>
  <dcterms:created xsi:type="dcterms:W3CDTF">2013-08-07T14:09:41Z</dcterms:created>
  <dcterms:modified xsi:type="dcterms:W3CDTF">2013-11-01T20:43:16Z</dcterms:modified>
</cp:coreProperties>
</file>