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notesSlides/notesSlide9.xml" ContentType="application/vnd.openxmlformats-officedocument.presentationml.notesSlide+xml"/>
  <Override PartName="/ppt/charts/chart8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9.xml" ContentType="application/vnd.openxmlformats-officedocument.drawingml.chart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notesSlides/notesSlide17.xml" ContentType="application/vnd.openxmlformats-officedocument.presentationml.notesSlide+xml"/>
  <Override PartName="/ppt/charts/chart13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1" r:id="rId2"/>
    <p:sldMasterId id="2147487135" r:id="rId3"/>
    <p:sldMasterId id="2147487149" r:id="rId4"/>
  </p:sldMasterIdLst>
  <p:notesMasterIdLst>
    <p:notesMasterId r:id="rId27"/>
  </p:notesMasterIdLst>
  <p:handoutMasterIdLst>
    <p:handoutMasterId r:id="rId28"/>
  </p:handoutMasterIdLst>
  <p:sldIdLst>
    <p:sldId id="535" r:id="rId5"/>
    <p:sldId id="531" r:id="rId6"/>
    <p:sldId id="532" r:id="rId7"/>
    <p:sldId id="534" r:id="rId8"/>
    <p:sldId id="533" r:id="rId9"/>
    <p:sldId id="536" r:id="rId10"/>
    <p:sldId id="537" r:id="rId11"/>
    <p:sldId id="477" r:id="rId12"/>
    <p:sldId id="315" r:id="rId13"/>
    <p:sldId id="538" r:id="rId14"/>
    <p:sldId id="529" r:id="rId15"/>
    <p:sldId id="370" r:id="rId16"/>
    <p:sldId id="508" r:id="rId17"/>
    <p:sldId id="383" r:id="rId18"/>
    <p:sldId id="394" r:id="rId19"/>
    <p:sldId id="527" r:id="rId20"/>
    <p:sldId id="405" r:id="rId21"/>
    <p:sldId id="513" r:id="rId22"/>
    <p:sldId id="306" r:id="rId23"/>
    <p:sldId id="519" r:id="rId24"/>
    <p:sldId id="540" r:id="rId25"/>
    <p:sldId id="456" r:id="rId26"/>
  </p:sldIdLst>
  <p:sldSz cx="9144000" cy="6858000" type="screen4x3"/>
  <p:notesSz cx="6858000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33CC"/>
    <a:srgbClr val="FF0000"/>
    <a:srgbClr val="66CCFF"/>
    <a:srgbClr val="0099FF"/>
    <a:srgbClr val="6699FF"/>
    <a:srgbClr val="3333FF"/>
    <a:srgbClr val="000066"/>
    <a:srgbClr val="0000FF"/>
    <a:srgbClr val="3366F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171" autoAdjust="0"/>
    <p:restoredTop sz="99885" autoAdjust="0"/>
  </p:normalViewPr>
  <p:slideViewPr>
    <p:cSldViewPr>
      <p:cViewPr varScale="1">
        <p:scale>
          <a:sx n="150" d="100"/>
          <a:sy n="150" d="100"/>
        </p:scale>
        <p:origin x="-96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notesMaster" Target="notesMasters/notesMaster1.xml"/><Relationship Id="rId28" Type="http://schemas.openxmlformats.org/officeDocument/2006/relationships/handoutMaster" Target="handoutMasters/handout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" Target="slides/slide1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5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3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4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499381327334083"/>
          <c:y val="0.0457546311046379"/>
          <c:w val="0.939463699850019"/>
          <c:h val="0.86854307951390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Uninsured now</c:v>
                </c:pt>
              </c:strCache>
            </c:strRef>
          </c:tx>
          <c:spPr>
            <a:solidFill>
              <a:srgbClr val="000090"/>
            </a:solidFill>
            <a:ln>
              <a:solidFill>
                <a:srgbClr val="000090"/>
              </a:solidFill>
            </a:ln>
            <a:effectLst/>
          </c:spPr>
          <c:invertIfNegative val="0"/>
          <c:dLbls>
            <c:txPr>
              <a:bodyPr/>
              <a:lstStyle/>
              <a:p>
                <a:pPr>
                  <a:defRPr sz="1600" b="1" i="0">
                    <a:solidFill>
                      <a:schemeClr val="bg1"/>
                    </a:solidFill>
                    <a:latin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Sheet1!$A$2:$A$20</c:f>
              <c:numCache>
                <c:formatCode>General</c:formatCode>
                <c:ptCount val="19"/>
                <c:pt idx="0">
                  <c:v>2003.0</c:v>
                </c:pt>
                <c:pt idx="1">
                  <c:v>2005.0</c:v>
                </c:pt>
                <c:pt idx="2">
                  <c:v>2010.0</c:v>
                </c:pt>
                <c:pt idx="3">
                  <c:v>2012.0</c:v>
                </c:pt>
                <c:pt idx="5">
                  <c:v>2003.0</c:v>
                </c:pt>
                <c:pt idx="6">
                  <c:v>2005.0</c:v>
                </c:pt>
                <c:pt idx="7">
                  <c:v>2010.0</c:v>
                </c:pt>
                <c:pt idx="8">
                  <c:v>2012.0</c:v>
                </c:pt>
                <c:pt idx="10">
                  <c:v>2003.0</c:v>
                </c:pt>
                <c:pt idx="11">
                  <c:v>2005.0</c:v>
                </c:pt>
                <c:pt idx="12">
                  <c:v>2010.0</c:v>
                </c:pt>
                <c:pt idx="13">
                  <c:v>2012.0</c:v>
                </c:pt>
                <c:pt idx="15">
                  <c:v>2003.0</c:v>
                </c:pt>
                <c:pt idx="16">
                  <c:v>2005.0</c:v>
                </c:pt>
                <c:pt idx="17">
                  <c:v>2010.0</c:v>
                </c:pt>
                <c:pt idx="18">
                  <c:v>2012.0</c:v>
                </c:pt>
              </c:numCache>
            </c:numRef>
          </c:cat>
          <c:val>
            <c:numRef>
              <c:f>Sheet1!$B$2:$B$20</c:f>
              <c:numCache>
                <c:formatCode>General</c:formatCode>
                <c:ptCount val="19"/>
                <c:pt idx="0">
                  <c:v>17.0</c:v>
                </c:pt>
                <c:pt idx="1">
                  <c:v>18.0</c:v>
                </c:pt>
                <c:pt idx="2">
                  <c:v>20.0</c:v>
                </c:pt>
                <c:pt idx="3">
                  <c:v>19.0</c:v>
                </c:pt>
                <c:pt idx="5">
                  <c:v>24.0</c:v>
                </c:pt>
                <c:pt idx="6">
                  <c:v>24.0</c:v>
                </c:pt>
                <c:pt idx="7">
                  <c:v>31.0</c:v>
                </c:pt>
                <c:pt idx="8">
                  <c:v>21.0</c:v>
                </c:pt>
                <c:pt idx="10">
                  <c:v>18.0</c:v>
                </c:pt>
                <c:pt idx="11">
                  <c:v>21.0</c:v>
                </c:pt>
                <c:pt idx="12">
                  <c:v>22.0</c:v>
                </c:pt>
                <c:pt idx="13">
                  <c:v>24.0</c:v>
                </c:pt>
                <c:pt idx="15">
                  <c:v>11.0</c:v>
                </c:pt>
                <c:pt idx="16">
                  <c:v>10.0</c:v>
                </c:pt>
                <c:pt idx="17">
                  <c:v>13.0</c:v>
                </c:pt>
                <c:pt idx="18">
                  <c:v>13.0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Insured now, time uninsured in past year</c:v>
                </c:pt>
              </c:strCache>
            </c:strRef>
          </c:tx>
          <c:spPr>
            <a:solidFill>
              <a:schemeClr val="accent5"/>
            </a:solidFill>
            <a:ln>
              <a:solidFill>
                <a:schemeClr val="accent5"/>
              </a:solidFill>
            </a:ln>
            <a:effectLst/>
          </c:spPr>
          <c:invertIfNegative val="0"/>
          <c:dLbls>
            <c:txPr>
              <a:bodyPr/>
              <a:lstStyle/>
              <a:p>
                <a:pPr>
                  <a:defRPr sz="1600" b="1" i="0">
                    <a:latin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Sheet1!$A$2:$A$20</c:f>
              <c:numCache>
                <c:formatCode>General</c:formatCode>
                <c:ptCount val="19"/>
                <c:pt idx="0">
                  <c:v>2003.0</c:v>
                </c:pt>
                <c:pt idx="1">
                  <c:v>2005.0</c:v>
                </c:pt>
                <c:pt idx="2">
                  <c:v>2010.0</c:v>
                </c:pt>
                <c:pt idx="3">
                  <c:v>2012.0</c:v>
                </c:pt>
                <c:pt idx="5">
                  <c:v>2003.0</c:v>
                </c:pt>
                <c:pt idx="6">
                  <c:v>2005.0</c:v>
                </c:pt>
                <c:pt idx="7">
                  <c:v>2010.0</c:v>
                </c:pt>
                <c:pt idx="8">
                  <c:v>2012.0</c:v>
                </c:pt>
                <c:pt idx="10">
                  <c:v>2003.0</c:v>
                </c:pt>
                <c:pt idx="11">
                  <c:v>2005.0</c:v>
                </c:pt>
                <c:pt idx="12">
                  <c:v>2010.0</c:v>
                </c:pt>
                <c:pt idx="13">
                  <c:v>2012.0</c:v>
                </c:pt>
                <c:pt idx="15">
                  <c:v>2003.0</c:v>
                </c:pt>
                <c:pt idx="16">
                  <c:v>2005.0</c:v>
                </c:pt>
                <c:pt idx="17">
                  <c:v>2010.0</c:v>
                </c:pt>
                <c:pt idx="18">
                  <c:v>2012.0</c:v>
                </c:pt>
              </c:numCache>
            </c:numRef>
          </c:cat>
          <c:val>
            <c:numRef>
              <c:f>Sheet1!$C$2:$C$20</c:f>
              <c:numCache>
                <c:formatCode>General</c:formatCode>
                <c:ptCount val="19"/>
                <c:pt idx="0">
                  <c:v>9.0</c:v>
                </c:pt>
                <c:pt idx="1">
                  <c:v>9.0</c:v>
                </c:pt>
                <c:pt idx="2">
                  <c:v>8.0</c:v>
                </c:pt>
                <c:pt idx="3">
                  <c:v>10.0</c:v>
                </c:pt>
                <c:pt idx="5">
                  <c:v>17.0</c:v>
                </c:pt>
                <c:pt idx="6">
                  <c:v>22.0</c:v>
                </c:pt>
                <c:pt idx="7">
                  <c:v>17.0</c:v>
                </c:pt>
                <c:pt idx="8">
                  <c:v>20.0</c:v>
                </c:pt>
                <c:pt idx="10">
                  <c:v>9.0</c:v>
                </c:pt>
                <c:pt idx="11">
                  <c:v>9.0</c:v>
                </c:pt>
                <c:pt idx="12">
                  <c:v>8.0</c:v>
                </c:pt>
                <c:pt idx="13">
                  <c:v>10.0</c:v>
                </c:pt>
                <c:pt idx="15">
                  <c:v>4.0</c:v>
                </c:pt>
                <c:pt idx="16">
                  <c:v>5.0</c:v>
                </c:pt>
                <c:pt idx="17">
                  <c:v>5.0</c:v>
                </c:pt>
                <c:pt idx="18">
                  <c:v>7.0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100"/>
        <c:axId val="2131132040"/>
        <c:axId val="2131135080"/>
      </c:barChart>
      <c:catAx>
        <c:axId val="2131132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 i="0">
                <a:latin typeface="Arial"/>
                <a:cs typeface="Arial"/>
              </a:defRPr>
            </a:pPr>
            <a:endParaRPr lang="en-US"/>
          </a:p>
        </c:txPr>
        <c:crossAx val="2131135080"/>
        <c:crosses val="autoZero"/>
        <c:auto val="1"/>
        <c:lblAlgn val="ctr"/>
        <c:lblOffset val="100"/>
        <c:noMultiLvlLbl val="0"/>
      </c:catAx>
      <c:valAx>
        <c:axId val="2131135080"/>
        <c:scaling>
          <c:orientation val="minMax"/>
          <c:max val="75.0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 i="0">
                <a:latin typeface="Arial"/>
                <a:cs typeface="Arial"/>
              </a:defRPr>
            </a:pPr>
            <a:endParaRPr lang="en-US"/>
          </a:p>
        </c:txPr>
        <c:crossAx val="2131132040"/>
        <c:crosses val="autoZero"/>
        <c:crossBetween val="between"/>
        <c:majorUnit val="25.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35799441172901"/>
          <c:y val="0.0375798695879134"/>
          <c:w val="0.940896801500835"/>
          <c:h val="0.6543609933373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accprob</c:v>
                </c:pt>
              </c:strCache>
            </c:strRef>
          </c:tx>
          <c:spPr>
            <a:solidFill>
              <a:srgbClr val="000090"/>
            </a:solidFill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Sheet1!$A$2:$A$10</c:f>
              <c:strCache>
                <c:ptCount val="9"/>
                <c:pt idx="0">
                  <c:v>Total</c:v>
                </c:pt>
                <c:pt idx="1">
                  <c:v>&lt;133%
FPL</c:v>
                </c:pt>
                <c:pt idx="2">
                  <c:v>133%–
249%
FPL</c:v>
                </c:pt>
                <c:pt idx="3">
                  <c:v>250%–
399%
FPL</c:v>
                </c:pt>
                <c:pt idx="4">
                  <c:v>400%+
FPL</c:v>
                </c:pt>
                <c:pt idx="6">
                  <c:v>Insured 
all year, 
not under-
insured^</c:v>
                </c:pt>
                <c:pt idx="7">
                  <c:v>Insured 
all year, 
under-
insured^</c:v>
                </c:pt>
                <c:pt idx="8">
                  <c:v>Uninsured 
during 
the 
year*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43.0</c:v>
                </c:pt>
                <c:pt idx="1">
                  <c:v>53.0</c:v>
                </c:pt>
                <c:pt idx="2">
                  <c:v>53.0</c:v>
                </c:pt>
                <c:pt idx="3">
                  <c:v>43.0</c:v>
                </c:pt>
                <c:pt idx="4">
                  <c:v>28.0</c:v>
                </c:pt>
                <c:pt idx="6">
                  <c:v>28.0</c:v>
                </c:pt>
                <c:pt idx="7">
                  <c:v>51.0</c:v>
                </c:pt>
                <c:pt idx="8">
                  <c:v>67.0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3"/>
        <c:axId val="-2088255208"/>
        <c:axId val="-2088252200"/>
      </c:barChart>
      <c:catAx>
        <c:axId val="-20882552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0" vert="horz" anchor="ctr" anchorCtr="0"/>
          <a:lstStyle/>
          <a:p>
            <a:pPr>
              <a:defRPr sz="1500"/>
            </a:pPr>
            <a:endParaRPr lang="en-US"/>
          </a:p>
        </c:txPr>
        <c:crossAx val="-2088252200"/>
        <c:crosses val="autoZero"/>
        <c:auto val="1"/>
        <c:lblAlgn val="ctr"/>
        <c:lblOffset val="100"/>
        <c:noMultiLvlLbl val="0"/>
      </c:catAx>
      <c:valAx>
        <c:axId val="-2088252200"/>
        <c:scaling>
          <c:orientation val="minMax"/>
          <c:max val="75.0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-2088255208"/>
        <c:crosses val="autoZero"/>
        <c:crossBetween val="between"/>
        <c:majorUnit val="25.0"/>
      </c:valAx>
    </c:plotArea>
    <c:plotVisOnly val="1"/>
    <c:dispBlanksAs val="gap"/>
    <c:showDLblsOverMax val="0"/>
  </c:chart>
  <c:txPr>
    <a:bodyPr/>
    <a:lstStyle/>
    <a:p>
      <a:pPr>
        <a:defRPr sz="1200" b="1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0090"/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Total</c:v>
                </c:pt>
                <c:pt idx="1">
                  <c:v>Insured all _x000d_year, not underinsured^</c:v>
                </c:pt>
                <c:pt idx="2">
                  <c:v>Insured all year, underinsured^</c:v>
                </c:pt>
                <c:pt idx="3">
                  <c:v>Insured now, time uninsured in past year</c:v>
                </c:pt>
                <c:pt idx="4">
                  <c:v>Uninsured now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28.0</c:v>
                </c:pt>
                <c:pt idx="1">
                  <c:v>14.0</c:v>
                </c:pt>
                <c:pt idx="2">
                  <c:v>33.0</c:v>
                </c:pt>
                <c:pt idx="3">
                  <c:v>52.0</c:v>
                </c:pt>
                <c:pt idx="4">
                  <c:v>60.0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79267480"/>
        <c:axId val="2079262840"/>
      </c:barChart>
      <c:catAx>
        <c:axId val="20792674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079262840"/>
        <c:crosses val="autoZero"/>
        <c:auto val="1"/>
        <c:lblAlgn val="ctr"/>
        <c:lblOffset val="100"/>
        <c:noMultiLvlLbl val="0"/>
      </c:catAx>
      <c:valAx>
        <c:axId val="2079262840"/>
        <c:scaling>
          <c:orientation val="minMax"/>
          <c:max val="75.0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079267480"/>
        <c:crosses val="autoZero"/>
        <c:crossBetween val="between"/>
        <c:majorUnit val="25.0"/>
      </c:valAx>
    </c:plotArea>
    <c:plotVisOnly val="1"/>
    <c:dispBlanksAs val="gap"/>
    <c:showDLblsOverMax val="0"/>
  </c:chart>
  <c:txPr>
    <a:bodyPr/>
    <a:lstStyle/>
    <a:p>
      <a:pPr>
        <a:defRPr sz="1400" b="1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605769256695118"/>
          <c:y val="0.359923360349904"/>
          <c:w val="0.947351409576691"/>
          <c:h val="0.5494629460977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bg1"/>
            </a:solidFill>
            <a:ln>
              <a:solidFill>
                <a:schemeClr val="bg2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Regular source of care</c:v>
                </c:pt>
                <c:pt idx="1">
                  <c:v>Seasonal flu shot</c:v>
                </c:pt>
                <c:pt idx="2">
                  <c:v>Cholesterol checked</c:v>
                </c:pt>
                <c:pt idx="3">
                  <c:v>Blood pressure checked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88.0</c:v>
                </c:pt>
                <c:pt idx="1">
                  <c:v>40.0</c:v>
                </c:pt>
                <c:pt idx="2">
                  <c:v>70.0</c:v>
                </c:pt>
                <c:pt idx="3">
                  <c:v>89.0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Insured all year, not underinsured^</c:v>
                </c:pt>
              </c:strCache>
            </c:strRef>
          </c:tx>
          <c:spPr>
            <a:solidFill>
              <a:schemeClr val="accent5"/>
            </a:solidFill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Regular source of care</c:v>
                </c:pt>
                <c:pt idx="1">
                  <c:v>Seasonal flu shot</c:v>
                </c:pt>
                <c:pt idx="2">
                  <c:v>Cholesterol checked</c:v>
                </c:pt>
                <c:pt idx="3">
                  <c:v>Blood pressure checked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94.0</c:v>
                </c:pt>
                <c:pt idx="1">
                  <c:v>46.0</c:v>
                </c:pt>
                <c:pt idx="2">
                  <c:v>79.0</c:v>
                </c:pt>
                <c:pt idx="3">
                  <c:v>93.0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Insured all year, underinsured^</c:v>
                </c:pt>
              </c:strCache>
            </c:strRef>
          </c:tx>
          <c:spPr>
            <a:solidFill>
              <a:schemeClr val="accent1">
                <a:lumMod val="9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Regular source of care</c:v>
                </c:pt>
                <c:pt idx="1">
                  <c:v>Seasonal flu shot</c:v>
                </c:pt>
                <c:pt idx="2">
                  <c:v>Cholesterol checked</c:v>
                </c:pt>
                <c:pt idx="3">
                  <c:v>Blood pressure checked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96.0</c:v>
                </c:pt>
                <c:pt idx="1">
                  <c:v>44.0</c:v>
                </c:pt>
                <c:pt idx="2">
                  <c:v>73.0</c:v>
                </c:pt>
                <c:pt idx="3">
                  <c:v>93.0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Insured now, time uninsured in past year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Regular source of care</c:v>
                </c:pt>
                <c:pt idx="1">
                  <c:v>Seasonal flu shot</c:v>
                </c:pt>
                <c:pt idx="2">
                  <c:v>Cholesterol checked</c:v>
                </c:pt>
                <c:pt idx="3">
                  <c:v>Blood pressure checked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88.0</c:v>
                </c:pt>
                <c:pt idx="1">
                  <c:v>32.0</c:v>
                </c:pt>
                <c:pt idx="2">
                  <c:v>64.0</c:v>
                </c:pt>
                <c:pt idx="3">
                  <c:v>90.0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Uninsured now</c:v>
                </c:pt>
              </c:strCache>
            </c:strRef>
          </c:tx>
          <c:spPr>
            <a:solidFill>
              <a:srgbClr val="000090"/>
            </a:solidFill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Regular source of care</c:v>
                </c:pt>
                <c:pt idx="1">
                  <c:v>Seasonal flu shot</c:v>
                </c:pt>
                <c:pt idx="2">
                  <c:v>Cholesterol checked</c:v>
                </c:pt>
                <c:pt idx="3">
                  <c:v>Blood pressure checked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64.0</c:v>
                </c:pt>
                <c:pt idx="1">
                  <c:v>26.0</c:v>
                </c:pt>
                <c:pt idx="2">
                  <c:v>45.0</c:v>
                </c:pt>
                <c:pt idx="3">
                  <c:v>75.0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86810456"/>
        <c:axId val="-2086807448"/>
      </c:barChart>
      <c:catAx>
        <c:axId val="-20868104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-2086807448"/>
        <c:crosses val="autoZero"/>
        <c:auto val="1"/>
        <c:lblAlgn val="ctr"/>
        <c:lblOffset val="100"/>
        <c:noMultiLvlLbl val="0"/>
      </c:catAx>
      <c:valAx>
        <c:axId val="-2086807448"/>
        <c:scaling>
          <c:orientation val="minMax"/>
          <c:max val="100.0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-2086810456"/>
        <c:crosses val="autoZero"/>
        <c:crossBetween val="between"/>
        <c:majorUnit val="25.0"/>
      </c:valAx>
    </c:plotArea>
    <c:legend>
      <c:legendPos val="t"/>
      <c:layout>
        <c:manualLayout>
          <c:xMode val="edge"/>
          <c:yMode val="edge"/>
          <c:x val="0.339638013767269"/>
          <c:y val="0.0136139856136601"/>
          <c:w val="0.530461924307884"/>
          <c:h val="0.295668361687169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400" b="1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519453245119508"/>
          <c:y val="0.151022869452359"/>
          <c:w val="0.940237967665284"/>
          <c:h val="0.67265600722033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bg1"/>
            </a:solidFill>
            <a:ln>
              <a:solidFill>
                <a:schemeClr val="bg2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Received Pap test</c:v>
                </c:pt>
                <c:pt idx="1">
                  <c:v>Received colon cancer screening</c:v>
                </c:pt>
                <c:pt idx="2">
                  <c:v>Received mammogram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75.0</c:v>
                </c:pt>
                <c:pt idx="1">
                  <c:v>52.0</c:v>
                </c:pt>
                <c:pt idx="2">
                  <c:v>69.0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Insured all year, not underinsured^</c:v>
                </c:pt>
              </c:strCache>
            </c:strRef>
          </c:tx>
          <c:spPr>
            <a:solidFill>
              <a:schemeClr val="accent5"/>
            </a:solidFill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Received Pap test</c:v>
                </c:pt>
                <c:pt idx="1">
                  <c:v>Received colon cancer screening</c:v>
                </c:pt>
                <c:pt idx="2">
                  <c:v>Received mammogram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81.0</c:v>
                </c:pt>
                <c:pt idx="1">
                  <c:v>58.0</c:v>
                </c:pt>
                <c:pt idx="2">
                  <c:v>77.0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Insured all year, underinsured^</c:v>
                </c:pt>
              </c:strCache>
            </c:strRef>
          </c:tx>
          <c:spPr>
            <a:solidFill>
              <a:schemeClr val="accent1">
                <a:lumMod val="90000"/>
              </a:schemeClr>
            </a:solidFill>
          </c:spPr>
          <c:invertIfNegative val="0"/>
          <c:dPt>
            <c:idx val="1"/>
            <c:invertIfNegative val="0"/>
            <c:bubble3D val="0"/>
          </c:dPt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Received Pap test</c:v>
                </c:pt>
                <c:pt idx="1">
                  <c:v>Received colon cancer screening</c:v>
                </c:pt>
                <c:pt idx="2">
                  <c:v>Received mammogram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73.0</c:v>
                </c:pt>
                <c:pt idx="1">
                  <c:v>53.0</c:v>
                </c:pt>
                <c:pt idx="2">
                  <c:v>70.0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Uninsured during the year*</c:v>
                </c:pt>
              </c:strCache>
            </c:strRef>
          </c:tx>
          <c:spPr>
            <a:solidFill>
              <a:srgbClr val="000090"/>
            </a:solidFill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Received Pap test</c:v>
                </c:pt>
                <c:pt idx="1">
                  <c:v>Received colon cancer screening</c:v>
                </c:pt>
                <c:pt idx="2">
                  <c:v>Received mammogram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64.0</c:v>
                </c:pt>
                <c:pt idx="1">
                  <c:v>33.0</c:v>
                </c:pt>
                <c:pt idx="2">
                  <c:v>48.0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79228488"/>
        <c:axId val="2079231656"/>
      </c:barChart>
      <c:catAx>
        <c:axId val="20792284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079231656"/>
        <c:crosses val="autoZero"/>
        <c:auto val="1"/>
        <c:lblAlgn val="ctr"/>
        <c:lblOffset val="100"/>
        <c:noMultiLvlLbl val="0"/>
      </c:catAx>
      <c:valAx>
        <c:axId val="2079231656"/>
        <c:scaling>
          <c:orientation val="minMax"/>
          <c:max val="100.0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079228488"/>
        <c:crosses val="autoZero"/>
        <c:crossBetween val="between"/>
        <c:majorUnit val="25.0"/>
      </c:valAx>
    </c:plotArea>
    <c:legend>
      <c:legendPos val="r"/>
      <c:layout>
        <c:manualLayout>
          <c:xMode val="edge"/>
          <c:yMode val="edge"/>
          <c:x val="0.297241377566141"/>
          <c:y val="0.00891987031032886"/>
          <c:w val="0.482058251507513"/>
          <c:h val="0.242232427143112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400" b="1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89090223097113"/>
          <c:y val="0.0949304872047244"/>
          <c:w val="0.910909776902888"/>
          <c:h val="0.81881971784776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Premium paid by holder</c:v>
                </c:pt>
              </c:strCache>
            </c:strRef>
          </c:tx>
          <c:spPr>
            <a:solidFill>
              <a:srgbClr val="000090"/>
            </a:solidFill>
            <a:ln>
              <a:solidFill>
                <a:srgbClr val="000090"/>
              </a:solidFill>
            </a:ln>
          </c:spPr>
          <c:invertIfNegative val="0"/>
          <c:dLbls>
            <c:numFmt formatCode="#,##0" sourceLinked="0"/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138% FPL</c:v>
                </c:pt>
                <c:pt idx="1">
                  <c:v>150% FPL</c:v>
                </c:pt>
                <c:pt idx="2">
                  <c:v>200% FPL</c:v>
                </c:pt>
                <c:pt idx="3">
                  <c:v>250% FPL</c:v>
                </c:pt>
                <c:pt idx="4">
                  <c:v>300% FPL</c:v>
                </c:pt>
                <c:pt idx="5">
                  <c:v>500% FPL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1065.0</c:v>
                </c:pt>
                <c:pt idx="1">
                  <c:v>1405.0</c:v>
                </c:pt>
                <c:pt idx="2">
                  <c:v>2952.0</c:v>
                </c:pt>
                <c:pt idx="3">
                  <c:v>4714.0</c:v>
                </c:pt>
                <c:pt idx="4">
                  <c:v>6676.0</c:v>
                </c:pt>
                <c:pt idx="5">
                  <c:v>12130.0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tax credit</c:v>
                </c:pt>
              </c:strCache>
            </c:strRef>
          </c:tx>
          <c:spPr>
            <a:noFill/>
            <a:ln>
              <a:solidFill>
                <a:srgbClr val="002060"/>
              </a:solidFill>
            </a:ln>
          </c:spPr>
          <c:invertIfNegative val="0"/>
          <c:dLbls>
            <c:dLbl>
              <c:idx val="5"/>
              <c:delete val="1"/>
            </c:dLbl>
            <c:numFmt formatCode="#,##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138% FPL</c:v>
                </c:pt>
                <c:pt idx="1">
                  <c:v>150% FPL</c:v>
                </c:pt>
                <c:pt idx="2">
                  <c:v>200% FPL</c:v>
                </c:pt>
                <c:pt idx="3">
                  <c:v>250% FPL</c:v>
                </c:pt>
                <c:pt idx="4">
                  <c:v>300% FPL</c:v>
                </c:pt>
                <c:pt idx="5">
                  <c:v>500% FPL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11065.0</c:v>
                </c:pt>
                <c:pt idx="1">
                  <c:v>10725.0</c:v>
                </c:pt>
                <c:pt idx="2">
                  <c:v>9179.0</c:v>
                </c:pt>
                <c:pt idx="3">
                  <c:v>7416.0</c:v>
                </c:pt>
                <c:pt idx="4">
                  <c:v>5454.0</c:v>
                </c:pt>
                <c:pt idx="5">
                  <c:v>0.0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138% FPL</c:v>
                </c:pt>
                <c:pt idx="1">
                  <c:v>150% FPL</c:v>
                </c:pt>
                <c:pt idx="2">
                  <c:v>200% FPL</c:v>
                </c:pt>
                <c:pt idx="3">
                  <c:v>250% FPL</c:v>
                </c:pt>
                <c:pt idx="4">
                  <c:v>300% FPL</c:v>
                </c:pt>
                <c:pt idx="5">
                  <c:v>500% FPL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2083106840"/>
        <c:axId val="-2083103720"/>
      </c:barChart>
      <c:catAx>
        <c:axId val="-2083106840"/>
        <c:scaling>
          <c:orientation val="minMax"/>
        </c:scaling>
        <c:delete val="0"/>
        <c:axPos val="b"/>
        <c:majorTickMark val="out"/>
        <c:minorTickMark val="none"/>
        <c:tickLblPos val="nextTo"/>
        <c:crossAx val="-2083103720"/>
        <c:crosses val="autoZero"/>
        <c:auto val="1"/>
        <c:lblAlgn val="ctr"/>
        <c:lblOffset val="100"/>
        <c:noMultiLvlLbl val="0"/>
      </c:catAx>
      <c:valAx>
        <c:axId val="-2083103720"/>
        <c:scaling>
          <c:orientation val="minMax"/>
          <c:max val="15000.0"/>
          <c:min val="0.0"/>
        </c:scaling>
        <c:delete val="0"/>
        <c:axPos val="l"/>
        <c:numFmt formatCode="&quot;$&quot;#,##0" sourceLinked="0"/>
        <c:majorTickMark val="out"/>
        <c:minorTickMark val="none"/>
        <c:tickLblPos val="nextTo"/>
        <c:crossAx val="-2083106840"/>
        <c:crosses val="autoZero"/>
        <c:crossBetween val="between"/>
        <c:majorUnit val="2500.0"/>
      </c:valAx>
      <c:spPr>
        <a:noFill/>
      </c:spPr>
    </c:plotArea>
    <c:plotVisOnly val="1"/>
    <c:dispBlanksAs val="gap"/>
    <c:showDLblsOverMax val="0"/>
  </c:chart>
  <c:txPr>
    <a:bodyPr/>
    <a:lstStyle/>
    <a:p>
      <a:pPr>
        <a:defRPr sz="1400" b="1">
          <a:latin typeface="+mn-lt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rgbClr val="000090"/>
              </a:solidFill>
            </c:spPr>
          </c:dPt>
          <c:dPt>
            <c:idx val="1"/>
            <c:bubble3D val="0"/>
            <c:spPr>
              <a:solidFill>
                <a:schemeClr val="accent1">
                  <a:lumMod val="75000"/>
                </a:schemeClr>
              </a:solidFill>
            </c:spPr>
          </c:dPt>
          <c:dPt>
            <c:idx val="2"/>
            <c:bubble3D val="0"/>
            <c:spPr>
              <a:solidFill>
                <a:schemeClr val="accent5"/>
              </a:solidFill>
            </c:spPr>
          </c:dPt>
          <c:dPt>
            <c:idx val="3"/>
            <c:bubble3D val="0"/>
            <c:spPr>
              <a:solidFill>
                <a:schemeClr val="accent5"/>
              </a:solidFill>
            </c:spPr>
          </c:dPt>
          <c:dLbls>
            <c:delete val="1"/>
          </c:dLbls>
          <c:cat>
            <c:strRef>
              <c:f>Sheet1!$A$2:$A$4</c:f>
              <c:strCache>
                <c:ptCount val="3"/>
                <c:pt idx="0">
                  <c:v>Uninsured during the year</c:v>
                </c:pt>
                <c:pt idx="1">
                  <c:v>Insured all year, underinsured</c:v>
                </c:pt>
                <c:pt idx="2">
                  <c:v>Insured all year, not underinsured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30.0</c:v>
                </c:pt>
                <c:pt idx="1">
                  <c:v>16.0</c:v>
                </c:pt>
                <c:pt idx="2">
                  <c:v>54.0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2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626207232945439"/>
          <c:y val="0.0660570213576865"/>
          <c:w val="0.937379276705456"/>
          <c:h val="0.75071375412350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Uninsured now</c:v>
                </c:pt>
              </c:strCache>
            </c:strRef>
          </c:tx>
          <c:spPr>
            <a:solidFill>
              <a:srgbClr val="000090"/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Total</c:v>
                </c:pt>
                <c:pt idx="1">
                  <c:v>&lt;133% FPL</c:v>
                </c:pt>
                <c:pt idx="2">
                  <c:v>133%–249% FPL</c:v>
                </c:pt>
                <c:pt idx="3">
                  <c:v>250%–399% FPL</c:v>
                </c:pt>
                <c:pt idx="4">
                  <c:v>400%+ FPL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19.0</c:v>
                </c:pt>
                <c:pt idx="1">
                  <c:v>35.0</c:v>
                </c:pt>
                <c:pt idx="2">
                  <c:v>22.0</c:v>
                </c:pt>
                <c:pt idx="3">
                  <c:v>11.0</c:v>
                </c:pt>
                <c:pt idx="4">
                  <c:v>5.0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Insured now, time uninsured in past year</c:v>
                </c:pt>
              </c:strCache>
            </c:strRef>
          </c:tx>
          <c:spPr>
            <a:solidFill>
              <a:schemeClr val="accent5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Total</c:v>
                </c:pt>
                <c:pt idx="1">
                  <c:v>&lt;133% FPL</c:v>
                </c:pt>
                <c:pt idx="2">
                  <c:v>133%–249% FPL</c:v>
                </c:pt>
                <c:pt idx="3">
                  <c:v>250%–399% FPL</c:v>
                </c:pt>
                <c:pt idx="4">
                  <c:v>400%+ FPL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10.0</c:v>
                </c:pt>
                <c:pt idx="1">
                  <c:v>17.0</c:v>
                </c:pt>
                <c:pt idx="2">
                  <c:v>15.0</c:v>
                </c:pt>
                <c:pt idx="3">
                  <c:v>8.0</c:v>
                </c:pt>
                <c:pt idx="4">
                  <c:v>3.0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Insured all year, underinsured^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Total</c:v>
                </c:pt>
                <c:pt idx="1">
                  <c:v>&lt;133% FPL</c:v>
                </c:pt>
                <c:pt idx="2">
                  <c:v>133%–249% FPL</c:v>
                </c:pt>
                <c:pt idx="3">
                  <c:v>250%–399% FPL</c:v>
                </c:pt>
                <c:pt idx="4">
                  <c:v>400%+ FPL</c:v>
                </c:pt>
              </c:strCache>
            </c:strRef>
          </c:cat>
          <c:val>
            <c:numRef>
              <c:f>Sheet1!$D$2:$D$6</c:f>
              <c:numCache>
                <c:formatCode>0</c:formatCode>
                <c:ptCount val="5"/>
                <c:pt idx="0" formatCode="General">
                  <c:v>16.0</c:v>
                </c:pt>
                <c:pt idx="1">
                  <c:v>23.0</c:v>
                </c:pt>
                <c:pt idx="2">
                  <c:v>22.0</c:v>
                </c:pt>
                <c:pt idx="3">
                  <c:v>16.0</c:v>
                </c:pt>
                <c:pt idx="4">
                  <c:v>10.0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7"/>
        <c:overlap val="100"/>
        <c:axId val="2133479848"/>
        <c:axId val="2133482872"/>
      </c:barChart>
      <c:catAx>
        <c:axId val="21334798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133482872"/>
        <c:crosses val="autoZero"/>
        <c:auto val="1"/>
        <c:lblAlgn val="ctr"/>
        <c:lblOffset val="100"/>
        <c:noMultiLvlLbl val="0"/>
      </c:catAx>
      <c:valAx>
        <c:axId val="2133482872"/>
        <c:scaling>
          <c:orientation val="minMax"/>
          <c:max val="100.0"/>
        </c:scaling>
        <c:delete val="0"/>
        <c:axPos val="l"/>
        <c:numFmt formatCode="General" sourceLinked="1"/>
        <c:majorTickMark val="out"/>
        <c:minorTickMark val="none"/>
        <c:tickLblPos val="nextTo"/>
        <c:crossAx val="2133479848"/>
        <c:crosses val="autoZero"/>
        <c:crossBetween val="between"/>
        <c:majorUnit val="25.0"/>
      </c:valAx>
    </c:plotArea>
    <c:plotVisOnly val="1"/>
    <c:dispBlanksAs val="gap"/>
    <c:showDLblsOverMax val="0"/>
  </c:chart>
  <c:txPr>
    <a:bodyPr/>
    <a:lstStyle/>
    <a:p>
      <a:pPr>
        <a:defRPr sz="1600" b="1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499381327334083"/>
          <c:y val="0.0457546311046379"/>
          <c:w val="0.939463699850019"/>
          <c:h val="0.86854307951390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Uninsured now</c:v>
                </c:pt>
              </c:strCache>
            </c:strRef>
          </c:tx>
          <c:spPr>
            <a:solidFill>
              <a:srgbClr val="000090"/>
            </a:solidFill>
            <a:ln>
              <a:solidFill>
                <a:srgbClr val="000090"/>
              </a:solidFill>
            </a:ln>
            <a:effectLst/>
          </c:spPr>
          <c:invertIfNegative val="0"/>
          <c:dLbls>
            <c:txPr>
              <a:bodyPr/>
              <a:lstStyle/>
              <a:p>
                <a:pPr>
                  <a:defRPr sz="1600" b="1" i="0">
                    <a:solidFill>
                      <a:schemeClr val="bg1"/>
                    </a:solidFill>
                    <a:latin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Sheet1!$A$2:$A$20</c:f>
              <c:numCache>
                <c:formatCode>General</c:formatCode>
                <c:ptCount val="19"/>
                <c:pt idx="0">
                  <c:v>2003.0</c:v>
                </c:pt>
                <c:pt idx="1">
                  <c:v>2005.0</c:v>
                </c:pt>
                <c:pt idx="2">
                  <c:v>2010.0</c:v>
                </c:pt>
                <c:pt idx="3">
                  <c:v>2012.0</c:v>
                </c:pt>
                <c:pt idx="5">
                  <c:v>2003.0</c:v>
                </c:pt>
                <c:pt idx="6">
                  <c:v>2005.0</c:v>
                </c:pt>
                <c:pt idx="7">
                  <c:v>2010.0</c:v>
                </c:pt>
                <c:pt idx="8">
                  <c:v>2012.0</c:v>
                </c:pt>
                <c:pt idx="10">
                  <c:v>2003.0</c:v>
                </c:pt>
                <c:pt idx="11">
                  <c:v>2005.0</c:v>
                </c:pt>
                <c:pt idx="12">
                  <c:v>2010.0</c:v>
                </c:pt>
                <c:pt idx="13">
                  <c:v>2012.0</c:v>
                </c:pt>
                <c:pt idx="15">
                  <c:v>2003.0</c:v>
                </c:pt>
                <c:pt idx="16">
                  <c:v>2005.0</c:v>
                </c:pt>
                <c:pt idx="17">
                  <c:v>2010.0</c:v>
                </c:pt>
                <c:pt idx="18">
                  <c:v>2012.0</c:v>
                </c:pt>
              </c:numCache>
            </c:numRef>
          </c:cat>
          <c:val>
            <c:numRef>
              <c:f>Sheet1!$B$2:$B$20</c:f>
              <c:numCache>
                <c:formatCode>General</c:formatCode>
                <c:ptCount val="19"/>
                <c:pt idx="0">
                  <c:v>17.0</c:v>
                </c:pt>
                <c:pt idx="1">
                  <c:v>18.0</c:v>
                </c:pt>
                <c:pt idx="2">
                  <c:v>20.0</c:v>
                </c:pt>
                <c:pt idx="3">
                  <c:v>19.0</c:v>
                </c:pt>
                <c:pt idx="5">
                  <c:v>24.0</c:v>
                </c:pt>
                <c:pt idx="6">
                  <c:v>24.0</c:v>
                </c:pt>
                <c:pt idx="7">
                  <c:v>31.0</c:v>
                </c:pt>
                <c:pt idx="8">
                  <c:v>21.0</c:v>
                </c:pt>
                <c:pt idx="10">
                  <c:v>18.0</c:v>
                </c:pt>
                <c:pt idx="11">
                  <c:v>21.0</c:v>
                </c:pt>
                <c:pt idx="12">
                  <c:v>22.0</c:v>
                </c:pt>
                <c:pt idx="13">
                  <c:v>24.0</c:v>
                </c:pt>
                <c:pt idx="15">
                  <c:v>11.0</c:v>
                </c:pt>
                <c:pt idx="16">
                  <c:v>10.0</c:v>
                </c:pt>
                <c:pt idx="17">
                  <c:v>13.0</c:v>
                </c:pt>
                <c:pt idx="18">
                  <c:v>13.0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Insured now, time uninsured in past year</c:v>
                </c:pt>
              </c:strCache>
            </c:strRef>
          </c:tx>
          <c:spPr>
            <a:solidFill>
              <a:schemeClr val="accent5"/>
            </a:solidFill>
            <a:ln>
              <a:solidFill>
                <a:schemeClr val="accent5"/>
              </a:solidFill>
            </a:ln>
            <a:effectLst/>
          </c:spPr>
          <c:invertIfNegative val="0"/>
          <c:dLbls>
            <c:txPr>
              <a:bodyPr/>
              <a:lstStyle/>
              <a:p>
                <a:pPr>
                  <a:defRPr sz="1600" b="1" i="0">
                    <a:latin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Sheet1!$A$2:$A$20</c:f>
              <c:numCache>
                <c:formatCode>General</c:formatCode>
                <c:ptCount val="19"/>
                <c:pt idx="0">
                  <c:v>2003.0</c:v>
                </c:pt>
                <c:pt idx="1">
                  <c:v>2005.0</c:v>
                </c:pt>
                <c:pt idx="2">
                  <c:v>2010.0</c:v>
                </c:pt>
                <c:pt idx="3">
                  <c:v>2012.0</c:v>
                </c:pt>
                <c:pt idx="5">
                  <c:v>2003.0</c:v>
                </c:pt>
                <c:pt idx="6">
                  <c:v>2005.0</c:v>
                </c:pt>
                <c:pt idx="7">
                  <c:v>2010.0</c:v>
                </c:pt>
                <c:pt idx="8">
                  <c:v>2012.0</c:v>
                </c:pt>
                <c:pt idx="10">
                  <c:v>2003.0</c:v>
                </c:pt>
                <c:pt idx="11">
                  <c:v>2005.0</c:v>
                </c:pt>
                <c:pt idx="12">
                  <c:v>2010.0</c:v>
                </c:pt>
                <c:pt idx="13">
                  <c:v>2012.0</c:v>
                </c:pt>
                <c:pt idx="15">
                  <c:v>2003.0</c:v>
                </c:pt>
                <c:pt idx="16">
                  <c:v>2005.0</c:v>
                </c:pt>
                <c:pt idx="17">
                  <c:v>2010.0</c:v>
                </c:pt>
                <c:pt idx="18">
                  <c:v>2012.0</c:v>
                </c:pt>
              </c:numCache>
            </c:numRef>
          </c:cat>
          <c:val>
            <c:numRef>
              <c:f>Sheet1!$C$2:$C$20</c:f>
              <c:numCache>
                <c:formatCode>General</c:formatCode>
                <c:ptCount val="19"/>
                <c:pt idx="0">
                  <c:v>9.0</c:v>
                </c:pt>
                <c:pt idx="1">
                  <c:v>9.0</c:v>
                </c:pt>
                <c:pt idx="2">
                  <c:v>8.0</c:v>
                </c:pt>
                <c:pt idx="3">
                  <c:v>10.0</c:v>
                </c:pt>
                <c:pt idx="5">
                  <c:v>17.0</c:v>
                </c:pt>
                <c:pt idx="6">
                  <c:v>22.0</c:v>
                </c:pt>
                <c:pt idx="7">
                  <c:v>17.0</c:v>
                </c:pt>
                <c:pt idx="8">
                  <c:v>20.0</c:v>
                </c:pt>
                <c:pt idx="10">
                  <c:v>9.0</c:v>
                </c:pt>
                <c:pt idx="11">
                  <c:v>9.0</c:v>
                </c:pt>
                <c:pt idx="12">
                  <c:v>8.0</c:v>
                </c:pt>
                <c:pt idx="13">
                  <c:v>10.0</c:v>
                </c:pt>
                <c:pt idx="15">
                  <c:v>4.0</c:v>
                </c:pt>
                <c:pt idx="16">
                  <c:v>5.0</c:v>
                </c:pt>
                <c:pt idx="17">
                  <c:v>5.0</c:v>
                </c:pt>
                <c:pt idx="18">
                  <c:v>7.0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100"/>
        <c:axId val="2133752280"/>
        <c:axId val="2133728040"/>
      </c:barChart>
      <c:catAx>
        <c:axId val="21337522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 i="0">
                <a:latin typeface="Arial"/>
                <a:cs typeface="Arial"/>
              </a:defRPr>
            </a:pPr>
            <a:endParaRPr lang="en-US"/>
          </a:p>
        </c:txPr>
        <c:crossAx val="2133728040"/>
        <c:crosses val="autoZero"/>
        <c:auto val="1"/>
        <c:lblAlgn val="ctr"/>
        <c:lblOffset val="100"/>
        <c:noMultiLvlLbl val="0"/>
      </c:catAx>
      <c:valAx>
        <c:axId val="2133728040"/>
        <c:scaling>
          <c:orientation val="minMax"/>
          <c:max val="75.0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 i="0">
                <a:latin typeface="Arial"/>
                <a:cs typeface="Arial"/>
              </a:defRPr>
            </a:pPr>
            <a:endParaRPr lang="en-US"/>
          </a:p>
        </c:txPr>
        <c:crossAx val="2133752280"/>
        <c:crosses val="autoZero"/>
        <c:crossBetween val="between"/>
        <c:majorUnit val="25.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rgbClr val="000090"/>
              </a:solidFill>
            </c:spPr>
          </c:dPt>
          <c:dPt>
            <c:idx val="1"/>
            <c:bubble3D val="0"/>
            <c:spPr>
              <a:solidFill>
                <a:schemeClr val="accent1">
                  <a:lumMod val="75000"/>
                </a:schemeClr>
              </a:solidFill>
            </c:spPr>
          </c:dPt>
          <c:dPt>
            <c:idx val="2"/>
            <c:bubble3D val="0"/>
            <c:spPr>
              <a:solidFill>
                <a:schemeClr val="accent5"/>
              </a:solidFill>
            </c:spPr>
          </c:dPt>
          <c:dPt>
            <c:idx val="3"/>
            <c:bubble3D val="0"/>
            <c:spPr>
              <a:solidFill>
                <a:schemeClr val="accent5"/>
              </a:solidFill>
            </c:spPr>
          </c:dPt>
          <c:dLbls>
            <c:delete val="1"/>
          </c:dLbls>
          <c:cat>
            <c:strRef>
              <c:f>Sheet1!$A$2:$A$4</c:f>
              <c:strCache>
                <c:ptCount val="3"/>
                <c:pt idx="0">
                  <c:v>Uninsured during the year</c:v>
                </c:pt>
                <c:pt idx="1">
                  <c:v>Insured all year, underinsured</c:v>
                </c:pt>
                <c:pt idx="2">
                  <c:v>Insured all year, not underinsured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30.0</c:v>
                </c:pt>
                <c:pt idx="1">
                  <c:v>16.0</c:v>
                </c:pt>
                <c:pt idx="2">
                  <c:v>54.0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2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504660345711224"/>
          <c:y val="0.0377058823529412"/>
          <c:w val="0.92554547360574"/>
          <c:h val="0.87851879153403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2003</c:v>
                </c:pt>
              </c:strCache>
            </c:strRef>
          </c:tx>
          <c:spPr>
            <a:solidFill>
              <a:schemeClr val="bg1"/>
            </a:solidFill>
            <a:ln w="6350">
              <a:solidFill>
                <a:schemeClr val="bg2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No deductible</c:v>
                </c:pt>
                <c:pt idx="1">
                  <c:v>$1–$499</c:v>
                </c:pt>
                <c:pt idx="2">
                  <c:v>$500–$999</c:v>
                </c:pt>
                <c:pt idx="3">
                  <c:v>$1,000 or more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47.0</c:v>
                </c:pt>
                <c:pt idx="1">
                  <c:v>35.0</c:v>
                </c:pt>
                <c:pt idx="2">
                  <c:v>11.0</c:v>
                </c:pt>
                <c:pt idx="3">
                  <c:v>7.0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2005</c:v>
                </c:pt>
              </c:strCache>
            </c:strRef>
          </c:tx>
          <c:spPr>
            <a:solidFill>
              <a:schemeClr val="accent5"/>
            </a:solidFill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No deductible</c:v>
                </c:pt>
                <c:pt idx="1">
                  <c:v>$1–$499</c:v>
                </c:pt>
                <c:pt idx="2">
                  <c:v>$500–$999</c:v>
                </c:pt>
                <c:pt idx="3">
                  <c:v>$1,000 or more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45.0</c:v>
                </c:pt>
                <c:pt idx="1">
                  <c:v>33.0</c:v>
                </c:pt>
                <c:pt idx="2">
                  <c:v>12.0</c:v>
                </c:pt>
                <c:pt idx="3">
                  <c:v>10.0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No deductible</c:v>
                </c:pt>
                <c:pt idx="1">
                  <c:v>$1–$499</c:v>
                </c:pt>
                <c:pt idx="2">
                  <c:v>$500–$999</c:v>
                </c:pt>
                <c:pt idx="3">
                  <c:v>$1,000 or more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44.0</c:v>
                </c:pt>
                <c:pt idx="1">
                  <c:v>26.0</c:v>
                </c:pt>
                <c:pt idx="2">
                  <c:v>12.0</c:v>
                </c:pt>
                <c:pt idx="3">
                  <c:v>18.0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000090"/>
            </a:solidFill>
          </c:spPr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Sheet1!$A$2:$A$5</c:f>
              <c:strCache>
                <c:ptCount val="4"/>
                <c:pt idx="0">
                  <c:v>No deductible</c:v>
                </c:pt>
                <c:pt idx="1">
                  <c:v>$1–$499</c:v>
                </c:pt>
                <c:pt idx="2">
                  <c:v>$500–$999</c:v>
                </c:pt>
                <c:pt idx="3">
                  <c:v>$1,000 or more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43.0</c:v>
                </c:pt>
                <c:pt idx="1">
                  <c:v>20.0</c:v>
                </c:pt>
                <c:pt idx="2">
                  <c:v>12.0</c:v>
                </c:pt>
                <c:pt idx="3">
                  <c:v>25.0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15798184"/>
        <c:axId val="-2115801080"/>
      </c:barChart>
      <c:catAx>
        <c:axId val="-21157981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-2115801080"/>
        <c:crosses val="autoZero"/>
        <c:auto val="1"/>
        <c:lblAlgn val="ctr"/>
        <c:lblOffset val="100"/>
        <c:noMultiLvlLbl val="0"/>
      </c:catAx>
      <c:valAx>
        <c:axId val="-2115801080"/>
        <c:scaling>
          <c:orientation val="minMax"/>
          <c:max val="75.0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-2115798184"/>
        <c:crosses val="autoZero"/>
        <c:crossBetween val="between"/>
        <c:majorUnit val="25.0"/>
      </c:valAx>
    </c:plotArea>
    <c:plotVisOnly val="1"/>
    <c:dispBlanksAs val="gap"/>
    <c:showDLblsOverMax val="0"/>
  </c:chart>
  <c:txPr>
    <a:bodyPr/>
    <a:lstStyle/>
    <a:p>
      <a:pPr>
        <a:defRPr sz="1400" b="1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626207232945439"/>
          <c:y val="0.0660570213576865"/>
          <c:w val="0.937379276705456"/>
          <c:h val="0.75071375412350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Uninsured now</c:v>
                </c:pt>
              </c:strCache>
            </c:strRef>
          </c:tx>
          <c:spPr>
            <a:solidFill>
              <a:srgbClr val="000090"/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Total</c:v>
                </c:pt>
                <c:pt idx="1">
                  <c:v>&lt;133% FPL</c:v>
                </c:pt>
                <c:pt idx="2">
                  <c:v>133%–249% FPL</c:v>
                </c:pt>
                <c:pt idx="3">
                  <c:v>250%–399% FPL</c:v>
                </c:pt>
                <c:pt idx="4">
                  <c:v>400%+ FPL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19.0</c:v>
                </c:pt>
                <c:pt idx="1">
                  <c:v>35.0</c:v>
                </c:pt>
                <c:pt idx="2">
                  <c:v>22.0</c:v>
                </c:pt>
                <c:pt idx="3">
                  <c:v>11.0</c:v>
                </c:pt>
                <c:pt idx="4">
                  <c:v>5.0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Insured now, time uninsured in past year</c:v>
                </c:pt>
              </c:strCache>
            </c:strRef>
          </c:tx>
          <c:spPr>
            <a:solidFill>
              <a:schemeClr val="accent5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Total</c:v>
                </c:pt>
                <c:pt idx="1">
                  <c:v>&lt;133% FPL</c:v>
                </c:pt>
                <c:pt idx="2">
                  <c:v>133%–249% FPL</c:v>
                </c:pt>
                <c:pt idx="3">
                  <c:v>250%–399% FPL</c:v>
                </c:pt>
                <c:pt idx="4">
                  <c:v>400%+ FPL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10.0</c:v>
                </c:pt>
                <c:pt idx="1">
                  <c:v>17.0</c:v>
                </c:pt>
                <c:pt idx="2">
                  <c:v>15.0</c:v>
                </c:pt>
                <c:pt idx="3">
                  <c:v>8.0</c:v>
                </c:pt>
                <c:pt idx="4">
                  <c:v>3.0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Insured all year, underinsured^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Total</c:v>
                </c:pt>
                <c:pt idx="1">
                  <c:v>&lt;133% FPL</c:v>
                </c:pt>
                <c:pt idx="2">
                  <c:v>133%–249% FPL</c:v>
                </c:pt>
                <c:pt idx="3">
                  <c:v>250%–399% FPL</c:v>
                </c:pt>
                <c:pt idx="4">
                  <c:v>400%+ FPL</c:v>
                </c:pt>
              </c:strCache>
            </c:strRef>
          </c:cat>
          <c:val>
            <c:numRef>
              <c:f>Sheet1!$D$2:$D$6</c:f>
              <c:numCache>
                <c:formatCode>0</c:formatCode>
                <c:ptCount val="5"/>
                <c:pt idx="0" formatCode="General">
                  <c:v>16.0</c:v>
                </c:pt>
                <c:pt idx="1">
                  <c:v>23.0</c:v>
                </c:pt>
                <c:pt idx="2">
                  <c:v>22.0</c:v>
                </c:pt>
                <c:pt idx="3">
                  <c:v>16.0</c:v>
                </c:pt>
                <c:pt idx="4">
                  <c:v>10.0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7"/>
        <c:overlap val="100"/>
        <c:axId val="-2115873144"/>
        <c:axId val="-2115876184"/>
      </c:barChart>
      <c:catAx>
        <c:axId val="-2115873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-2115876184"/>
        <c:crosses val="autoZero"/>
        <c:auto val="1"/>
        <c:lblAlgn val="ctr"/>
        <c:lblOffset val="100"/>
        <c:noMultiLvlLbl val="0"/>
      </c:catAx>
      <c:valAx>
        <c:axId val="-2115876184"/>
        <c:scaling>
          <c:orientation val="minMax"/>
          <c:max val="100.0"/>
        </c:scaling>
        <c:delete val="0"/>
        <c:axPos val="l"/>
        <c:numFmt formatCode="General" sourceLinked="1"/>
        <c:majorTickMark val="out"/>
        <c:minorTickMark val="none"/>
        <c:tickLblPos val="nextTo"/>
        <c:crossAx val="-2115873144"/>
        <c:crosses val="autoZero"/>
        <c:crossBetween val="between"/>
        <c:majorUnit val="25.0"/>
      </c:valAx>
    </c:plotArea>
    <c:plotVisOnly val="1"/>
    <c:dispBlanksAs val="gap"/>
    <c:showDLblsOverMax val="0"/>
  </c:chart>
  <c:txPr>
    <a:bodyPr/>
    <a:lstStyle/>
    <a:p>
      <a:pPr>
        <a:defRPr sz="1600" b="1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424962742601338"/>
          <c:y val="0.0377058823529412"/>
          <c:w val="0.939525731872348"/>
          <c:h val="0.8301573559229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Spent 10% or more of income on premiums*</c:v>
                </c:pt>
              </c:strCache>
            </c:strRef>
          </c:tx>
          <c:spPr>
            <a:solidFill>
              <a:srgbClr val="000090"/>
            </a:solidFill>
            <a:ln>
              <a:solidFill>
                <a:srgbClr val="000090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Sheet1!$A$2:$A$9</c:f>
              <c:strCache>
                <c:ptCount val="8"/>
                <c:pt idx="0">
                  <c:v>Total</c:v>
                </c:pt>
                <c:pt idx="1">
                  <c:v>&lt;133% FPL</c:v>
                </c:pt>
                <c:pt idx="2">
                  <c:v>133%–_x000d_249%_x000d_FPL</c:v>
                </c:pt>
                <c:pt idx="3">
                  <c:v>250%–_x000d_399%_x000d_FPL</c:v>
                </c:pt>
                <c:pt idx="4">
                  <c:v>400%+ FPL</c:v>
                </c:pt>
                <c:pt idx="6">
                  <c:v>Employer</c:v>
                </c:pt>
                <c:pt idx="7">
                  <c:v>Individual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15.0</c:v>
                </c:pt>
                <c:pt idx="1">
                  <c:v>36.0</c:v>
                </c:pt>
                <c:pt idx="2">
                  <c:v>23.0</c:v>
                </c:pt>
                <c:pt idx="3">
                  <c:v>13.0</c:v>
                </c:pt>
                <c:pt idx="4">
                  <c:v>4.0</c:v>
                </c:pt>
                <c:pt idx="6">
                  <c:v>13.0</c:v>
                </c:pt>
                <c:pt idx="7">
                  <c:v>31.0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2"/>
        <c:axId val="-2115990776"/>
        <c:axId val="-2115993800"/>
      </c:barChart>
      <c:catAx>
        <c:axId val="-21159907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-2115993800"/>
        <c:crosses val="autoZero"/>
        <c:auto val="1"/>
        <c:lblAlgn val="ctr"/>
        <c:lblOffset val="100"/>
        <c:noMultiLvlLbl val="0"/>
      </c:catAx>
      <c:valAx>
        <c:axId val="-2115993800"/>
        <c:scaling>
          <c:orientation val="minMax"/>
          <c:max val="75.0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-2115990776"/>
        <c:crosses val="autoZero"/>
        <c:crossBetween val="between"/>
        <c:majorUnit val="25.0"/>
      </c:valAx>
    </c:plotArea>
    <c:plotVisOnly val="1"/>
    <c:dispBlanksAs val="gap"/>
    <c:showDLblsOverMax val="0"/>
  </c:chart>
  <c:txPr>
    <a:bodyPr/>
    <a:lstStyle/>
    <a:p>
      <a:pPr>
        <a:defRPr sz="1400" b="1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35799441172901"/>
          <c:y val="0.0375798695879134"/>
          <c:w val="0.937723784994431"/>
          <c:h val="0.6723941780004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any med bill prob or debt</c:v>
                </c:pt>
              </c:strCache>
            </c:strRef>
          </c:tx>
          <c:spPr>
            <a:solidFill>
              <a:srgbClr val="000090"/>
            </a:solidFill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Sheet1!$A$2:$A$10</c:f>
              <c:strCache>
                <c:ptCount val="9"/>
                <c:pt idx="0">
                  <c:v>Total</c:v>
                </c:pt>
                <c:pt idx="1">
                  <c:v>&lt;133%
FPL</c:v>
                </c:pt>
                <c:pt idx="2">
                  <c:v>133%–
249% 
FPL</c:v>
                </c:pt>
                <c:pt idx="3">
                  <c:v>250%–
399% 
FPL</c:v>
                </c:pt>
                <c:pt idx="4">
                  <c:v>400%+
FPL</c:v>
                </c:pt>
                <c:pt idx="6">
                  <c:v>Insured 
all year, 
not under-
insured^</c:v>
                </c:pt>
                <c:pt idx="7">
                  <c:v>Insured 
all year, 
under-
insured^</c:v>
                </c:pt>
                <c:pt idx="8">
                  <c:v>Uninsured 
during 
the year*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41.0</c:v>
                </c:pt>
                <c:pt idx="1">
                  <c:v>51.0</c:v>
                </c:pt>
                <c:pt idx="2">
                  <c:v>52.0</c:v>
                </c:pt>
                <c:pt idx="3">
                  <c:v>40.0</c:v>
                </c:pt>
                <c:pt idx="4">
                  <c:v>25.0</c:v>
                </c:pt>
                <c:pt idx="6">
                  <c:v>26.0</c:v>
                </c:pt>
                <c:pt idx="7">
                  <c:v>55.0</c:v>
                </c:pt>
                <c:pt idx="8">
                  <c:v>61.0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3"/>
        <c:axId val="-2087270184"/>
        <c:axId val="-2087267176"/>
      </c:barChart>
      <c:catAx>
        <c:axId val="-20872701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0" vert="horz" anchor="ctr" anchorCtr="0"/>
          <a:lstStyle/>
          <a:p>
            <a:pPr>
              <a:defRPr sz="1500"/>
            </a:pPr>
            <a:endParaRPr lang="en-US"/>
          </a:p>
        </c:txPr>
        <c:crossAx val="-2087267176"/>
        <c:crosses val="autoZero"/>
        <c:auto val="1"/>
        <c:lblAlgn val="ctr"/>
        <c:lblOffset val="100"/>
        <c:noMultiLvlLbl val="0"/>
      </c:catAx>
      <c:valAx>
        <c:axId val="-2087267176"/>
        <c:scaling>
          <c:orientation val="minMax"/>
          <c:max val="75.0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-2087270184"/>
        <c:crosses val="autoZero"/>
        <c:crossBetween val="between"/>
        <c:majorUnit val="25.0"/>
      </c:valAx>
    </c:plotArea>
    <c:plotVisOnly val="1"/>
    <c:dispBlanksAs val="gap"/>
    <c:showDLblsOverMax val="0"/>
  </c:chart>
  <c:txPr>
    <a:bodyPr/>
    <a:lstStyle/>
    <a:p>
      <a:pPr>
        <a:defRPr sz="1200" b="1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72421" cy="471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031" y="0"/>
            <a:ext cx="2972421" cy="471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16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8945777"/>
            <a:ext cx="2972421" cy="471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16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031" y="8945777"/>
            <a:ext cx="2972421" cy="471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ACD2599-9449-4294-BE00-CB95C2E79F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9885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72421" cy="471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031" y="0"/>
            <a:ext cx="2972421" cy="471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4738" y="706438"/>
            <a:ext cx="4708525" cy="35321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6421" y="4474499"/>
            <a:ext cx="5485158" cy="4238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8945777"/>
            <a:ext cx="2972421" cy="471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031" y="8945777"/>
            <a:ext cx="2972421" cy="471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F00FC04-CD9B-4012-BBE3-6A8ED7A529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1388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D27DC6-04FE-4358-A9E3-AD80326DBF10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11FCA7-9D39-44C0-BCF7-865C828B5D6F}" type="slidenum">
              <a:rPr lang="en-US"/>
              <a:pPr/>
              <a:t>12</a:t>
            </a:fld>
            <a:endParaRPr lang="en-US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6325" y="706438"/>
            <a:ext cx="4708525" cy="3532187"/>
          </a:xfrm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b="0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EC6D7D-4438-4E13-91B4-1D60DA460598}" type="slidenum">
              <a:rPr lang="en-US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6325" y="706438"/>
            <a:ext cx="4708525" cy="3532187"/>
          </a:xfrm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C9FEEA-14C6-4F5C-A09F-59FF6E726C19}" type="slidenum">
              <a:rPr lang="en-US"/>
              <a:pPr/>
              <a:t>14</a:t>
            </a:fld>
            <a:endParaRPr lang="en-US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6325" y="706438"/>
            <a:ext cx="4708525" cy="3532187"/>
          </a:xfrm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 txBox="1">
            <a:spLocks noGrp="1" noChangeArrowheads="1"/>
          </p:cNvSpPr>
          <p:nvPr/>
        </p:nvSpPr>
        <p:spPr bwMode="auto">
          <a:xfrm>
            <a:off x="3884031" y="8945777"/>
            <a:ext cx="2972421" cy="471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17" tIns="46659" rIns="93317" bIns="46659" anchor="b"/>
          <a:lstStyle/>
          <a:p>
            <a:pPr algn="r"/>
            <a:fld id="{D560F11D-893C-4E56-9C22-10D58CC7116F}" type="slidenum">
              <a:rPr lang="en-US" sz="1200"/>
              <a:pPr algn="r"/>
              <a:t>15</a:t>
            </a:fld>
            <a:endParaRPr lang="en-US" sz="120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6325" y="706438"/>
            <a:ext cx="4708525" cy="3532187"/>
          </a:xfrm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EC6D7D-4438-4E13-91B4-1D60DA460598}" type="slidenum">
              <a:rPr lang="en-US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6325" y="706438"/>
            <a:ext cx="4708525" cy="3532187"/>
          </a:xfrm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12B6D5-A582-4E4F-9C09-5DE623AB1672}" type="slidenum">
              <a:rPr lang="en-US"/>
              <a:pPr/>
              <a:t>17</a:t>
            </a:fld>
            <a:endParaRPr lang="en-US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6325" y="706438"/>
            <a:ext cx="4708525" cy="3532187"/>
          </a:xfrm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6265" y="4474499"/>
            <a:ext cx="5025472" cy="4238066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78C882-F58D-4A21-B50D-8E282911C592}" type="slidenum">
              <a:rPr lang="en-US"/>
              <a:pPr/>
              <a:t>18</a:t>
            </a:fld>
            <a:endParaRPr lang="en-US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6325" y="706438"/>
            <a:ext cx="4708525" cy="3532187"/>
          </a:xfrm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6265" y="4474499"/>
            <a:ext cx="5025472" cy="4238066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88616B-B065-4257-8D83-32CB73B59734}" type="slidenum">
              <a:rPr lang="en-US"/>
              <a:pPr/>
              <a:t>19</a:t>
            </a:fld>
            <a:endParaRPr lang="en-US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6325" y="706438"/>
            <a:ext cx="4708525" cy="3532187"/>
          </a:xfrm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6265" y="4474499"/>
            <a:ext cx="5025472" cy="4238066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64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915722">
              <a:defRPr/>
            </a:pPr>
            <a:endParaRPr lang="en-US" dirty="0" smtClean="0"/>
          </a:p>
        </p:txBody>
      </p:sp>
      <p:sp>
        <p:nvSpPr>
          <p:cNvPr id="1065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CC542A-2124-48EB-971F-E51FDB7A5FD7}" type="slidenum">
              <a:rPr lang="en-US">
                <a:solidFill>
                  <a:prstClr val="black"/>
                </a:solidFill>
              </a:rPr>
              <a:pPr/>
              <a:t>20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0FC04-CD9B-4012-BBE3-6A8ED7A52949}" type="slidenum">
              <a:rPr lang="en-US" smtClean="0">
                <a:solidFill>
                  <a:prstClr val="black"/>
                </a:solidFill>
              </a:rPr>
              <a:pPr/>
              <a:t>21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67818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5E0795-274E-4D2A-8F6B-56C78C8F5A59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6325" y="706438"/>
            <a:ext cx="4708525" cy="3532187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b="0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94A6D8-1E13-41FF-9700-24EE8D86F380}" type="slidenum">
              <a:rPr lang="en-US">
                <a:solidFill>
                  <a:prstClr val="black"/>
                </a:solidFill>
              </a:rPr>
              <a:pPr/>
              <a:t>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76482" name="Rectangle 7"/>
          <p:cNvSpPr txBox="1">
            <a:spLocks noGrp="1" noChangeArrowheads="1"/>
          </p:cNvSpPr>
          <p:nvPr/>
        </p:nvSpPr>
        <p:spPr bwMode="auto">
          <a:xfrm>
            <a:off x="3884033" y="8948997"/>
            <a:ext cx="2972421" cy="46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563" tIns="46283" rIns="92563" bIns="46283" anchor="b"/>
          <a:lstStyle/>
          <a:p>
            <a:pPr algn="r" defTabSz="926193"/>
            <a:fld id="{7E49C247-E26B-422B-97E8-9D2E14588DE3}" type="slidenum">
              <a:rPr lang="en-US" sz="1300">
                <a:solidFill>
                  <a:prstClr val="black"/>
                </a:solidFill>
                <a:ea typeface="ＭＳ Ｐゴシック" pitchFamily="-111" charset="-128"/>
              </a:rPr>
              <a:pPr algn="r" defTabSz="926193"/>
              <a:t>22</a:t>
            </a:fld>
            <a:endParaRPr lang="en-US" sz="1300">
              <a:solidFill>
                <a:prstClr val="black"/>
              </a:solidFill>
              <a:ea typeface="ＭＳ Ｐゴシック" pitchFamily="-111" charset="-128"/>
            </a:endParaRPr>
          </a:p>
        </p:txBody>
      </p:sp>
      <p:sp>
        <p:nvSpPr>
          <p:cNvPr id="276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6325" y="711200"/>
            <a:ext cx="4706938" cy="3532188"/>
          </a:xfrm>
          <a:ln/>
        </p:spPr>
      </p:sp>
      <p:sp>
        <p:nvSpPr>
          <p:cNvPr id="276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422" y="4474498"/>
            <a:ext cx="5485158" cy="4234849"/>
          </a:xfrm>
        </p:spPr>
        <p:txBody>
          <a:bodyPr lIns="92563" tIns="46283" rIns="92563" bIns="4628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0FC04-CD9B-4012-BBE3-6A8ED7A52949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32033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0FC04-CD9B-4012-BBE3-6A8ED7A52949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67818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D27DC6-04FE-4358-A9E3-AD80326DBF10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 txBox="1">
            <a:spLocks noGrp="1" noChangeArrowheads="1"/>
          </p:cNvSpPr>
          <p:nvPr/>
        </p:nvSpPr>
        <p:spPr bwMode="auto">
          <a:xfrm>
            <a:off x="3884031" y="8945777"/>
            <a:ext cx="2972421" cy="471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17" tIns="46659" rIns="93317" bIns="46659" anchor="b"/>
          <a:lstStyle/>
          <a:p>
            <a:pPr algn="r"/>
            <a:fld id="{D560F11D-893C-4E56-9C22-10D58CC7116F}" type="slidenum">
              <a:rPr lang="en-US" sz="1200">
                <a:solidFill>
                  <a:prstClr val="black"/>
                </a:solidFill>
              </a:rPr>
              <a:pPr algn="r"/>
              <a:t>8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6325" y="706438"/>
            <a:ext cx="4708525" cy="3532187"/>
          </a:xfrm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7CBC25-CF63-495D-AF49-382A8C4E5359}" type="slidenum">
              <a:rPr lang="en-US"/>
              <a:pPr/>
              <a:t>9</a:t>
            </a:fld>
            <a:endParaRPr lang="en-US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6325" y="706438"/>
            <a:ext cx="4708525" cy="3532187"/>
          </a:xfrm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baseline="0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0FC04-CD9B-4012-BBE3-6A8ED7A52949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32033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70954C-3E6A-4226-BB5F-C902943E12A1}" type="slidenum">
              <a:rPr lang="en-US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6325" y="706438"/>
            <a:ext cx="4708525" cy="3532187"/>
          </a:xfrm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b="0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6432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914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slideLayout" Target="../slideLayouts/slideLayout5.xml"/><Relationship Id="rId3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086" r:id="rId1"/>
    <p:sldLayoutId id="2147487096" r:id="rId2"/>
    <p:sldLayoutId id="2147487097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67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104" r:id="rId1"/>
    <p:sldLayoutId id="2147487109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 Black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 Black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 Black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 Black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 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 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 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smtClean="0">
              <a:solidFill>
                <a:srgbClr val="000000"/>
              </a:solidFill>
              <a:latin typeface="Arial"/>
              <a:ea typeface="+mn-ea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smtClean="0">
              <a:solidFill>
                <a:srgbClr val="000000"/>
              </a:solidFill>
              <a:latin typeface="Arial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745368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142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E335744-CC0E-4F42-93EA-B1F6D28A7810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4/17/13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6197CA62-A99A-4144-A2E3-CB668772F2B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740854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16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chart" Target="../charts/char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chart" Target="../charts/char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chart" Target="../charts/char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chart" Target="../charts/char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chart" Target="../charts/char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chart" Target="../charts/char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chart" Target="../charts/char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chart" Target="../charts/char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chart" Target="../charts/char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healthreform.kff.org/Subsidycalculator.aspx" TargetMode="External"/><Relationship Id="rId4" Type="http://schemas.openxmlformats.org/officeDocument/2006/relationships/chart" Target="../charts/chart14.xml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chart" Target="../charts/char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731520"/>
          </a:xfrm>
        </p:spPr>
        <p:txBody>
          <a:bodyPr anchor="t" anchorCtr="1"/>
          <a:lstStyle/>
          <a:p>
            <a:r>
              <a:rPr lang="en-US" sz="2000" b="1" dirty="0">
                <a:solidFill>
                  <a:srgbClr val="000000"/>
                </a:solidFill>
                <a:latin typeface="Arial"/>
                <a:cs typeface="Arial"/>
              </a:rPr>
              <a:t>Exhibit ES-1. The Percentage of Young Adults Uninsured Declined </a:t>
            </a:r>
            <a:br>
              <a:rPr lang="en-US" sz="20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2000" b="1" dirty="0">
                <a:solidFill>
                  <a:srgbClr val="000000"/>
                </a:solidFill>
                <a:latin typeface="Arial"/>
                <a:cs typeface="Arial"/>
              </a:rPr>
              <a:t>over 2010–2012, While Rates Rose in </a:t>
            </a:r>
            <a:r>
              <a:rPr lang="en-US" sz="2000" b="1" dirty="0" smtClean="0">
                <a:solidFill>
                  <a:srgbClr val="000000"/>
                </a:solidFill>
                <a:latin typeface="Arial"/>
                <a:cs typeface="Arial"/>
              </a:rPr>
              <a:t>Other </a:t>
            </a:r>
            <a:r>
              <a:rPr lang="en-US" sz="2000" b="1" dirty="0">
                <a:solidFill>
                  <a:srgbClr val="000000"/>
                </a:solidFill>
                <a:latin typeface="Arial"/>
                <a:cs typeface="Arial"/>
              </a:rPr>
              <a:t>Age </a:t>
            </a:r>
            <a:r>
              <a:rPr lang="en-US" sz="2000" b="1" dirty="0" smtClean="0">
                <a:solidFill>
                  <a:srgbClr val="000000"/>
                </a:solidFill>
                <a:latin typeface="Arial"/>
                <a:cs typeface="Arial"/>
              </a:rPr>
              <a:t>Groups</a:t>
            </a:r>
            <a:endParaRPr lang="en-US" sz="2000" b="1" dirty="0">
              <a:latin typeface="Arial"/>
              <a:cs typeface="Arial"/>
            </a:endParaRPr>
          </a:p>
        </p:txBody>
      </p:sp>
      <p:sp>
        <p:nvSpPr>
          <p:cNvPr id="4" name="Text Box 49"/>
          <p:cNvSpPr txBox="1">
            <a:spLocks noChangeArrowheads="1"/>
          </p:cNvSpPr>
          <p:nvPr/>
        </p:nvSpPr>
        <p:spPr bwMode="auto">
          <a:xfrm>
            <a:off x="42050" y="6358745"/>
            <a:ext cx="876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</a:rPr>
              <a:t>Note: Totals may not equal sum of bars </a:t>
            </a:r>
            <a:r>
              <a:rPr lang="en-US" sz="1200" dirty="0" smtClean="0">
                <a:solidFill>
                  <a:srgbClr val="000000"/>
                </a:solidFill>
              </a:rPr>
              <a:t>because of </a:t>
            </a:r>
            <a:r>
              <a:rPr lang="en-US" sz="1200" dirty="0">
                <a:solidFill>
                  <a:srgbClr val="000000"/>
                </a:solidFill>
              </a:rPr>
              <a:t>rounding. </a:t>
            </a:r>
            <a:endParaRPr lang="en-US" sz="1200" dirty="0" smtClean="0">
              <a:solidFill>
                <a:srgbClr val="000000"/>
              </a:solidFill>
            </a:endParaRPr>
          </a:p>
          <a:p>
            <a:r>
              <a:rPr lang="en-US" sz="1200" dirty="0" smtClean="0">
                <a:solidFill>
                  <a:srgbClr val="000000"/>
                </a:solidFill>
              </a:rPr>
              <a:t>Source</a:t>
            </a:r>
            <a:r>
              <a:rPr lang="en-US" sz="1200" dirty="0">
                <a:solidFill>
                  <a:srgbClr val="000000"/>
                </a:solidFill>
              </a:rPr>
              <a:t>: The Commonwealth Fund Biennial Health Insurance Surveys (</a:t>
            </a:r>
            <a:r>
              <a:rPr lang="en-US" sz="1200" dirty="0" smtClean="0">
                <a:solidFill>
                  <a:srgbClr val="000000"/>
                </a:solidFill>
              </a:rPr>
              <a:t>2003, </a:t>
            </a:r>
            <a:r>
              <a:rPr lang="en-US" sz="1200" dirty="0">
                <a:solidFill>
                  <a:srgbClr val="000000"/>
                </a:solidFill>
              </a:rPr>
              <a:t>2005, 2010, and 2012).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982690"/>
            <a:ext cx="335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00"/>
                </a:solidFill>
              </a:rPr>
              <a:t>Percent of adults ages 19–64</a:t>
            </a:r>
            <a:endParaRPr lang="en-US" sz="1600" b="1" dirty="0">
              <a:solidFill>
                <a:srgbClr val="000000"/>
              </a:solidFill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583322747"/>
              </p:ext>
            </p:extLst>
          </p:nvPr>
        </p:nvGraphicFramePr>
        <p:xfrm>
          <a:off x="304800" y="1397000"/>
          <a:ext cx="8534400" cy="454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717970" y="5951901"/>
            <a:ext cx="1981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</a:rPr>
              <a:t>Ages 19–25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00600" y="5951901"/>
            <a:ext cx="1981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</a:rPr>
              <a:t>Ages 26–49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91640" y="5951901"/>
            <a:ext cx="1981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</a:rPr>
              <a:t>Ages 50–64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8010" y="5951901"/>
            <a:ext cx="1981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</a:rPr>
              <a:t>Total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11030" y="379206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</a:rPr>
              <a:t>26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26180" y="374171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</a:rPr>
              <a:t>28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49230" y="3690633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</a:rPr>
              <a:t>28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64380" y="363186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</a:rPr>
              <a:t>30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27300" y="3005334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</a:rPr>
              <a:t>41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42450" y="2750609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</a:rPr>
              <a:t>46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665500" y="2640655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</a:rPr>
              <a:t>48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080650" y="3005334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</a:rPr>
              <a:t>41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927260" y="3742101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</a:rPr>
              <a:t>28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42410" y="3580899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</a:rPr>
              <a:t>30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765460" y="3580899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</a:rPr>
              <a:t>29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180610" y="3369622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</a:rPr>
              <a:t>34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027220" y="4376934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</a:rPr>
              <a:t>15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442370" y="4376934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</a:rPr>
              <a:t>15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865420" y="4215732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</a:rPr>
              <a:t>17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280570" y="4106279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</a:rPr>
              <a:t>20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522560" y="1406136"/>
            <a:ext cx="419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00"/>
                </a:solidFill>
              </a:rPr>
              <a:t>Insured now, time uninsured in past year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522560" y="1744580"/>
            <a:ext cx="419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00"/>
                </a:solidFill>
              </a:rPr>
              <a:t>Uninsured now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343400" y="1836710"/>
            <a:ext cx="182880" cy="182880"/>
          </a:xfrm>
          <a:prstGeom prst="rect">
            <a:avLst/>
          </a:prstGeom>
          <a:solidFill>
            <a:srgbClr val="000090"/>
          </a:solidFill>
          <a:ln>
            <a:solidFill>
              <a:srgbClr val="00009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343400" y="1490356"/>
            <a:ext cx="182880" cy="182880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476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534906912"/>
              </p:ext>
            </p:extLst>
          </p:nvPr>
        </p:nvGraphicFramePr>
        <p:xfrm>
          <a:off x="152400" y="1143000"/>
          <a:ext cx="8763000" cy="46598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91440"/>
            <a:ext cx="9144000" cy="731520"/>
          </a:xfrm>
          <a:prstGeom prst="rect">
            <a:avLst/>
          </a:prstGeom>
          <a:noFill/>
        </p:spPr>
        <p:txBody>
          <a:bodyPr wrap="square" rtlCol="0" anchor="t" anchorCtr="1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0000"/>
                </a:solidFill>
              </a:rPr>
              <a:t>Exhibit 5. Adults with Low Incomes Are Uninsured and Underinsured </a:t>
            </a:r>
            <a:br>
              <a:rPr lang="en-US" sz="2000" b="1" dirty="0" smtClean="0">
                <a:solidFill>
                  <a:srgbClr val="000000"/>
                </a:solidFill>
              </a:rPr>
            </a:br>
            <a:r>
              <a:rPr lang="en-US" sz="2000" b="1" dirty="0" smtClean="0">
                <a:solidFill>
                  <a:srgbClr val="000000"/>
                </a:solidFill>
              </a:rPr>
              <a:t>at the Highest Rates, 2012</a:t>
            </a:r>
            <a:endParaRPr lang="en-US" sz="2000" b="1" dirty="0">
              <a:solidFill>
                <a:srgbClr val="000000"/>
              </a:solidFill>
            </a:endParaRPr>
          </a:p>
        </p:txBody>
      </p:sp>
      <p:sp>
        <p:nvSpPr>
          <p:cNvPr id="6" name="Text Box 49"/>
          <p:cNvSpPr txBox="1">
            <a:spLocks noChangeArrowheads="1"/>
          </p:cNvSpPr>
          <p:nvPr/>
        </p:nvSpPr>
        <p:spPr bwMode="auto">
          <a:xfrm>
            <a:off x="42050" y="5624027"/>
            <a:ext cx="8763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</a:rPr>
              <a:t>Notes: </a:t>
            </a:r>
            <a:r>
              <a:rPr lang="en-US" sz="1200" dirty="0">
                <a:solidFill>
                  <a:srgbClr val="000000"/>
                </a:solidFill>
              </a:rPr>
              <a:t>Totals may not equal sum of bars </a:t>
            </a:r>
            <a:r>
              <a:rPr lang="en-US" sz="1200" dirty="0" smtClean="0">
                <a:solidFill>
                  <a:srgbClr val="000000"/>
                </a:solidFill>
              </a:rPr>
              <a:t>because of </a:t>
            </a:r>
            <a:r>
              <a:rPr lang="en-US" sz="1200" dirty="0">
                <a:solidFill>
                  <a:srgbClr val="000000"/>
                </a:solidFill>
              </a:rPr>
              <a:t>rounding. </a:t>
            </a:r>
            <a:r>
              <a:rPr lang="en-US" sz="1200" dirty="0" smtClean="0">
                <a:solidFill>
                  <a:srgbClr val="000000"/>
                </a:solidFill>
              </a:rPr>
              <a:t>FPL refers to federal poverty </a:t>
            </a:r>
            <a:r>
              <a:rPr lang="en-US" sz="1200" dirty="0">
                <a:solidFill>
                  <a:srgbClr val="000000"/>
                </a:solidFill>
              </a:rPr>
              <a:t>l</a:t>
            </a:r>
            <a:r>
              <a:rPr lang="en-US" sz="1200" dirty="0" smtClean="0">
                <a:solidFill>
                  <a:srgbClr val="000000"/>
                </a:solidFill>
              </a:rPr>
              <a:t>evel</a:t>
            </a:r>
            <a:r>
              <a:rPr lang="en-US" sz="1200" dirty="0">
                <a:solidFill>
                  <a:srgbClr val="000000"/>
                </a:solidFill>
              </a:rPr>
              <a:t>. </a:t>
            </a:r>
            <a:r>
              <a:rPr lang="en-US" sz="1200" dirty="0" smtClean="0">
                <a:solidFill>
                  <a:srgbClr val="000000"/>
                </a:solidFill>
              </a:rPr>
              <a:t>Income </a:t>
            </a:r>
            <a:r>
              <a:rPr lang="en-US" sz="1200" dirty="0">
                <a:solidFill>
                  <a:srgbClr val="000000"/>
                </a:solidFill>
              </a:rPr>
              <a:t>levels are for a family of four in 2012</a:t>
            </a:r>
            <a:r>
              <a:rPr lang="en-US" sz="1200" dirty="0" smtClean="0">
                <a:solidFill>
                  <a:srgbClr val="000000"/>
                </a:solidFill>
              </a:rPr>
              <a:t>.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^ Underinsured </a:t>
            </a:r>
            <a:r>
              <a:rPr lang="en-US" sz="1200" dirty="0">
                <a:solidFill>
                  <a:srgbClr val="000000"/>
                </a:solidFill>
              </a:rPr>
              <a:t>defined as insured all year but experienced one of the following: </a:t>
            </a:r>
            <a:r>
              <a:rPr lang="en-US" sz="1200" dirty="0" smtClean="0">
                <a:solidFill>
                  <a:srgbClr val="000000"/>
                </a:solidFill>
              </a:rPr>
              <a:t>out-of-pocket </a:t>
            </a:r>
            <a:r>
              <a:rPr lang="en-US" sz="1200" dirty="0">
                <a:solidFill>
                  <a:srgbClr val="000000"/>
                </a:solidFill>
              </a:rPr>
              <a:t>expenses equaled 10% or more of income; </a:t>
            </a:r>
            <a:r>
              <a:rPr lang="en-US" sz="1200" dirty="0" smtClean="0">
                <a:solidFill>
                  <a:srgbClr val="000000"/>
                </a:solidFill>
              </a:rPr>
              <a:t>out-of-pocket </a:t>
            </a:r>
            <a:r>
              <a:rPr lang="en-US" sz="1200" dirty="0">
                <a:solidFill>
                  <a:srgbClr val="000000"/>
                </a:solidFill>
              </a:rPr>
              <a:t>expenses equaled 5% or more of income if low income (&lt;200% of poverty); or deductibles equaled 5% or more of income</a:t>
            </a:r>
            <a:r>
              <a:rPr lang="en-US" sz="1200" dirty="0" smtClean="0">
                <a:solidFill>
                  <a:srgbClr val="000000"/>
                </a:solidFill>
              </a:rPr>
              <a:t>. * Combines “Uninsured now” and “Insured now, time uninsured in past year.” 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Source</a:t>
            </a:r>
            <a:r>
              <a:rPr lang="en-US" sz="1200" dirty="0">
                <a:solidFill>
                  <a:srgbClr val="000000"/>
                </a:solidFill>
              </a:rPr>
              <a:t>: The Commonwealth Fund Biennial Health Insurance </a:t>
            </a:r>
            <a:r>
              <a:rPr lang="en-US" sz="1200" dirty="0" smtClean="0">
                <a:solidFill>
                  <a:srgbClr val="000000"/>
                </a:solidFill>
              </a:rPr>
              <a:t>Survey (2012</a:t>
            </a:r>
            <a:r>
              <a:rPr lang="en-US" sz="1200" dirty="0">
                <a:solidFill>
                  <a:srgbClr val="000000"/>
                </a:solidFill>
              </a:rPr>
              <a:t>).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1430" y="880255"/>
            <a:ext cx="335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00"/>
                </a:solidFill>
              </a:rPr>
              <a:t>Percent of adults ages 19–64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61760" y="2990523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</a:rPr>
              <a:t>46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895600" y="1947055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</a:rPr>
              <a:t>75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538813" y="2501035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</a:rPr>
              <a:t>59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180610" y="3344389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</a:rPr>
              <a:t>35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822861" y="3945578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</a:rPr>
              <a:t>17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53790" y="5254823"/>
            <a:ext cx="16276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00"/>
                </a:solidFill>
              </a:rPr>
              <a:t>&lt;$30,657</a:t>
            </a:r>
            <a:endParaRPr lang="en-US" sz="1400" b="1" dirty="0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98518" y="5254823"/>
            <a:ext cx="16276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00"/>
                </a:solidFill>
              </a:rPr>
              <a:t>$57,625</a:t>
            </a:r>
            <a:endParaRPr lang="en-US" sz="1400" b="1" dirty="0">
              <a:solidFill>
                <a:srgbClr val="0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632358" y="5254823"/>
            <a:ext cx="16276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00"/>
                </a:solidFill>
              </a:rPr>
              <a:t>$92,200</a:t>
            </a:r>
            <a:endParaRPr lang="en-US" sz="1400" b="1" dirty="0">
              <a:solidFill>
                <a:srgbClr val="0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281560" y="5254823"/>
            <a:ext cx="16276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00"/>
                </a:solidFill>
              </a:rPr>
              <a:t>$92,200+</a:t>
            </a:r>
            <a:endParaRPr lang="en-US" sz="1400" b="1" dirty="0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63460" y="3627502"/>
            <a:ext cx="8040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rgbClr val="000000"/>
                </a:solidFill>
              </a:rPr>
              <a:t>Unin-sured</a:t>
            </a:r>
            <a:r>
              <a:rPr lang="en-US" sz="1400" b="1" dirty="0" smtClean="0">
                <a:solidFill>
                  <a:srgbClr val="000000"/>
                </a:solidFill>
              </a:rPr>
              <a:t> during the year*</a:t>
            </a:r>
          </a:p>
          <a:p>
            <a:pPr algn="ctr"/>
            <a:r>
              <a:rPr lang="en-US" sz="1400" b="1" dirty="0" smtClean="0">
                <a:solidFill>
                  <a:srgbClr val="000000"/>
                </a:solidFill>
              </a:rPr>
              <a:t>30%</a:t>
            </a:r>
            <a:endParaRPr lang="en-US" sz="1400" b="1" dirty="0">
              <a:solidFill>
                <a:srgbClr val="0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81910" y="3886200"/>
            <a:ext cx="6426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00"/>
                </a:solidFill>
              </a:rPr>
              <a:t>52%</a:t>
            </a:r>
            <a:endParaRPr lang="en-US" sz="1400" b="1" dirty="0">
              <a:solidFill>
                <a:srgbClr val="0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242000" y="4138058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00"/>
                </a:solidFill>
              </a:rPr>
              <a:t>37%</a:t>
            </a:r>
            <a:endParaRPr lang="en-US" sz="1400" b="1" dirty="0">
              <a:solidFill>
                <a:srgbClr val="0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91640" y="4449092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00"/>
                </a:solidFill>
              </a:rPr>
              <a:t>19%</a:t>
            </a:r>
            <a:endParaRPr lang="en-US" sz="1400" b="1" dirty="0">
              <a:solidFill>
                <a:srgbClr val="0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523036" y="4649186"/>
            <a:ext cx="5195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00"/>
                </a:solidFill>
              </a:rPr>
              <a:t>7%</a:t>
            </a:r>
            <a:endParaRPr lang="en-US" sz="1400" b="1" dirty="0">
              <a:solidFill>
                <a:srgbClr val="000000"/>
              </a:solidFill>
            </a:endParaRPr>
          </a:p>
        </p:txBody>
      </p:sp>
      <p:sp>
        <p:nvSpPr>
          <p:cNvPr id="20" name="AutoShape 19"/>
          <p:cNvSpPr>
            <a:spLocks/>
          </p:cNvSpPr>
          <p:nvPr/>
        </p:nvSpPr>
        <p:spPr bwMode="auto">
          <a:xfrm>
            <a:off x="1846130" y="3937167"/>
            <a:ext cx="228600" cy="1005840"/>
          </a:xfrm>
          <a:prstGeom prst="rightBrace">
            <a:avLst>
              <a:gd name="adj1" fmla="val 2777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1" name="AutoShape 19"/>
          <p:cNvSpPr>
            <a:spLocks/>
          </p:cNvSpPr>
          <p:nvPr/>
        </p:nvSpPr>
        <p:spPr bwMode="auto">
          <a:xfrm>
            <a:off x="3479970" y="3133111"/>
            <a:ext cx="228600" cy="1810512"/>
          </a:xfrm>
          <a:prstGeom prst="rightBrace">
            <a:avLst>
              <a:gd name="adj1" fmla="val 27778"/>
              <a:gd name="adj2" fmla="val 50833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2" name="AutoShape 19"/>
          <p:cNvSpPr>
            <a:spLocks/>
          </p:cNvSpPr>
          <p:nvPr/>
        </p:nvSpPr>
        <p:spPr bwMode="auto">
          <a:xfrm>
            <a:off x="5131140" y="3658101"/>
            <a:ext cx="228600" cy="1280160"/>
          </a:xfrm>
          <a:prstGeom prst="rightBrace">
            <a:avLst>
              <a:gd name="adj1" fmla="val 2777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3" name="AutoShape 19"/>
          <p:cNvSpPr>
            <a:spLocks/>
          </p:cNvSpPr>
          <p:nvPr/>
        </p:nvSpPr>
        <p:spPr bwMode="auto">
          <a:xfrm>
            <a:off x="6765341" y="4279870"/>
            <a:ext cx="228600" cy="667512"/>
          </a:xfrm>
          <a:prstGeom prst="rightBrace">
            <a:avLst>
              <a:gd name="adj1" fmla="val 2777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4" name="AutoShape 19"/>
          <p:cNvSpPr>
            <a:spLocks/>
          </p:cNvSpPr>
          <p:nvPr/>
        </p:nvSpPr>
        <p:spPr bwMode="auto">
          <a:xfrm>
            <a:off x="8398311" y="4665022"/>
            <a:ext cx="228600" cy="274320"/>
          </a:xfrm>
          <a:prstGeom prst="rightBrace">
            <a:avLst>
              <a:gd name="adj1" fmla="val 2777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522560" y="1406136"/>
            <a:ext cx="419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00"/>
                </a:solidFill>
              </a:rPr>
              <a:t>Insured now, time uninsured in past year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522560" y="1744580"/>
            <a:ext cx="419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00"/>
                </a:solidFill>
              </a:rPr>
              <a:t>Uninsured now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343400" y="1836710"/>
            <a:ext cx="182880" cy="182880"/>
          </a:xfrm>
          <a:prstGeom prst="rect">
            <a:avLst/>
          </a:prstGeom>
          <a:solidFill>
            <a:srgbClr val="000090"/>
          </a:solidFill>
          <a:ln>
            <a:solidFill>
              <a:srgbClr val="00009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4343400" y="1490356"/>
            <a:ext cx="182880" cy="182880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4522560" y="1049978"/>
            <a:ext cx="419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00"/>
                </a:solidFill>
              </a:rPr>
              <a:t>Insured all year, underinsured^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343400" y="1134198"/>
            <a:ext cx="182880" cy="18288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5635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Text Box 3"/>
          <p:cNvSpPr txBox="1">
            <a:spLocks noChangeArrowheads="1"/>
          </p:cNvSpPr>
          <p:nvPr/>
        </p:nvSpPr>
        <p:spPr bwMode="auto">
          <a:xfrm>
            <a:off x="142440" y="914400"/>
            <a:ext cx="5877360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  <a:cs typeface="Arial" charset="0"/>
              </a:rPr>
              <a:t>Percent of adults ages </a:t>
            </a:r>
            <a:r>
              <a:rPr lang="en-US" sz="1600" b="1" dirty="0" smtClean="0">
                <a:solidFill>
                  <a:srgbClr val="000000"/>
                </a:solidFill>
                <a:cs typeface="Arial" charset="0"/>
              </a:rPr>
              <a:t>19–64 with private health insurance who spent 10% or more of income on premiums*</a:t>
            </a:r>
            <a:endParaRPr lang="en-US" sz="1600" b="1" dirty="0">
              <a:solidFill>
                <a:srgbClr val="000000"/>
              </a:solidFill>
              <a:cs typeface="Arial" charset="0"/>
            </a:endParaRPr>
          </a:p>
          <a:p>
            <a:pPr eaLnBrk="0" hangingPunct="0">
              <a:spcBef>
                <a:spcPct val="50000"/>
              </a:spcBef>
            </a:pPr>
            <a:endParaRPr lang="en-US" sz="16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90488"/>
            <a:ext cx="9140825" cy="808037"/>
          </a:xfrm>
          <a:noFill/>
        </p:spPr>
        <p:txBody>
          <a:bodyPr anchor="t" anchorCtr="1"/>
          <a:lstStyle/>
          <a:p>
            <a:pPr eaLnBrk="1" hangingPunct="1"/>
            <a:r>
              <a:rPr lang="en-US" sz="2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Exhibit </a:t>
            </a:r>
            <a:r>
              <a:rPr lang="en-US" sz="2000" b="1" dirty="0">
                <a:solidFill>
                  <a:schemeClr val="tx1"/>
                </a:solidFill>
                <a:latin typeface="Arial" charset="0"/>
                <a:cs typeface="Arial" charset="0"/>
              </a:rPr>
              <a:t>6</a:t>
            </a:r>
            <a:r>
              <a:rPr lang="en-US" sz="2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. One of Three Adults in </a:t>
            </a:r>
            <a:r>
              <a:rPr lang="en-US" sz="2000" b="1" dirty="0">
                <a:solidFill>
                  <a:schemeClr val="tx1"/>
                </a:solidFill>
                <a:latin typeface="Arial" charset="0"/>
                <a:cs typeface="Arial" charset="0"/>
              </a:rPr>
              <a:t>t</a:t>
            </a:r>
            <a:r>
              <a:rPr lang="en-US" sz="2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he Individual Insurance Market </a:t>
            </a:r>
            <a:br>
              <a:rPr lang="en-US" sz="2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en-US" sz="2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Spent 10 Percent or More of Income on Premiums in 2012</a:t>
            </a:r>
          </a:p>
        </p:txBody>
      </p:sp>
      <p:sp>
        <p:nvSpPr>
          <p:cNvPr id="74757" name="Rectangle 7"/>
          <p:cNvSpPr>
            <a:spLocks noChangeArrowheads="1"/>
          </p:cNvSpPr>
          <p:nvPr/>
        </p:nvSpPr>
        <p:spPr bwMode="auto">
          <a:xfrm>
            <a:off x="42050" y="6178025"/>
            <a:ext cx="8839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</a:rPr>
              <a:t>* Base: Respondents who reported their income level and premium costs for their private insurance plan.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Notes: Income levels are for a family of four in 2012. FPL refers to federal poverty level.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Source</a:t>
            </a:r>
            <a:r>
              <a:rPr lang="en-US" sz="1200" dirty="0">
                <a:solidFill>
                  <a:srgbClr val="000000"/>
                </a:solidFill>
              </a:rPr>
              <a:t>: The Commonwealth Fund Biennial Health Insurance </a:t>
            </a:r>
            <a:r>
              <a:rPr lang="en-US" sz="1200" dirty="0" smtClean="0">
                <a:solidFill>
                  <a:srgbClr val="000000"/>
                </a:solidFill>
              </a:rPr>
              <a:t>Survey (2012).</a:t>
            </a:r>
            <a:endParaRPr lang="en-US" sz="1200" dirty="0">
              <a:solidFill>
                <a:srgbClr val="000000"/>
              </a:solidFill>
            </a:endParaRP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2079889402"/>
              </p:ext>
            </p:extLst>
          </p:nvPr>
        </p:nvGraphicFramePr>
        <p:xfrm>
          <a:off x="209720" y="1601927"/>
          <a:ext cx="8756650" cy="4019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6324600" y="1771305"/>
            <a:ext cx="0" cy="3639312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666410" y="5545277"/>
            <a:ext cx="10515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&lt;$30,657</a:t>
            </a:r>
            <a:endParaRPr lang="en-US" sz="1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700528" y="5545277"/>
            <a:ext cx="1033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$57,625</a:t>
            </a:r>
            <a:endParaRPr lang="en-US" sz="1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733688" y="5545277"/>
            <a:ext cx="1033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$92,200</a:t>
            </a:r>
            <a:endParaRPr lang="en-US" sz="1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766960" y="5545277"/>
            <a:ext cx="10515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$92,200+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9405948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4632" name="Group 20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0709960"/>
              </p:ext>
            </p:extLst>
          </p:nvPr>
        </p:nvGraphicFramePr>
        <p:xfrm>
          <a:off x="228600" y="1286488"/>
          <a:ext cx="8686801" cy="4846319"/>
        </p:xfrm>
        <a:graphic>
          <a:graphicData uri="http://schemas.openxmlformats.org/drawingml/2006/table">
            <a:tbl>
              <a:tblPr/>
              <a:tblGrid>
                <a:gridCol w="5308524"/>
                <a:gridCol w="1126093"/>
                <a:gridCol w="1126092"/>
                <a:gridCol w="1126092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Percent of adults ages 19–64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2005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2010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2012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9183">
                <a:tc>
                  <a:txBody>
                    <a:bodyPr/>
                    <a:lstStyle/>
                    <a:p>
                      <a:pPr marL="1682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 the past 12 months: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458788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Had problems paying or unable to pay medical bills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39 million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29%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53 million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55 million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824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Contacted by a collection agency about medical bills*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21%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36 million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42 million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41 million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914400" marR="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Contacted by collection agency for unpaid medical bills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 million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 million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32 million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917575" marR="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Contacted by a collection agency because of billing mistake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 million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 million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 million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460375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Had to change way of life to pay bills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 million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31 million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29 million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24">
                <a:tc>
                  <a:txBody>
                    <a:bodyPr/>
                    <a:lstStyle/>
                    <a:p>
                      <a:pPr marL="1682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Any of three bill problems </a:t>
                      </a:r>
                      <a:b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(does not include billing mistake)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28%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48 million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34%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62 million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34%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63 million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248">
                <a:tc>
                  <a:txBody>
                    <a:bodyPr/>
                    <a:lstStyle/>
                    <a:p>
                      <a:pPr marL="1682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Medical bills being paid off over time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21%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37 million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44 million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26%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48 million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9872">
                <a:tc>
                  <a:txBody>
                    <a:bodyPr/>
                    <a:lstStyle/>
                    <a:p>
                      <a:pPr marL="1682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Any of three bill problems or medical debt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34%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58 million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73 million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41%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75 million</a:t>
                      </a:r>
                    </a:p>
                  </a:txBody>
                  <a:tcPr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0932" name="Rectangle 48"/>
          <p:cNvSpPr>
            <a:spLocks noChangeArrowheads="1"/>
          </p:cNvSpPr>
          <p:nvPr/>
        </p:nvSpPr>
        <p:spPr bwMode="auto">
          <a:xfrm>
            <a:off x="0" y="91440"/>
            <a:ext cx="914082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Ctr="1">
            <a:spAutoFit/>
          </a:bodyPr>
          <a:lstStyle/>
          <a:p>
            <a:pPr algn="ctr"/>
            <a:r>
              <a:rPr lang="en-US" sz="2000" b="1" dirty="0">
                <a:cs typeface="Arial" charset="0"/>
              </a:rPr>
              <a:t>Exhibit </a:t>
            </a:r>
            <a:r>
              <a:rPr lang="en-US" sz="2000" b="1" dirty="0" smtClean="0">
                <a:cs typeface="Arial" charset="0"/>
              </a:rPr>
              <a:t>7. Millions of Adults Continue to Report Problems </a:t>
            </a:r>
            <a:br>
              <a:rPr lang="en-US" sz="2000" b="1" dirty="0" smtClean="0">
                <a:cs typeface="Arial" charset="0"/>
              </a:rPr>
            </a:br>
            <a:r>
              <a:rPr lang="en-US" sz="2000" b="1" dirty="0" smtClean="0">
                <a:cs typeface="Arial" charset="0"/>
              </a:rPr>
              <a:t>Paying </a:t>
            </a:r>
            <a:r>
              <a:rPr lang="en-US" sz="2000" b="1" dirty="0">
                <a:cs typeface="Arial" charset="0"/>
              </a:rPr>
              <a:t>Medical Bills </a:t>
            </a:r>
            <a:r>
              <a:rPr lang="en-US" sz="2000" b="1" dirty="0" smtClean="0">
                <a:cs typeface="Arial" charset="0"/>
              </a:rPr>
              <a:t>or Medical </a:t>
            </a:r>
            <a:r>
              <a:rPr lang="en-US" sz="2000" b="1" dirty="0">
                <a:cs typeface="Arial" charset="0"/>
              </a:rPr>
              <a:t>Debt </a:t>
            </a:r>
            <a:br>
              <a:rPr lang="en-US" sz="2000" b="1" dirty="0">
                <a:cs typeface="Arial" charset="0"/>
              </a:rPr>
            </a:br>
            <a:endParaRPr lang="en-US" sz="2000" b="1" dirty="0">
              <a:cs typeface="Arial" charset="0"/>
            </a:endParaRPr>
          </a:p>
        </p:txBody>
      </p:sp>
      <p:sp>
        <p:nvSpPr>
          <p:cNvPr id="80933" name="Text Box 49"/>
          <p:cNvSpPr txBox="1">
            <a:spLocks noChangeArrowheads="1"/>
          </p:cNvSpPr>
          <p:nvPr/>
        </p:nvSpPr>
        <p:spPr bwMode="auto">
          <a:xfrm>
            <a:off x="42050" y="6353779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 smtClean="0"/>
              <a:t>* Subtotals may not sum to total: respondents who answered “don’t know” or refused are included in the distribution but not reported.</a:t>
            </a:r>
          </a:p>
          <a:p>
            <a:r>
              <a:rPr lang="en-US" sz="1200" dirty="0" smtClean="0"/>
              <a:t>Source</a:t>
            </a:r>
            <a:r>
              <a:rPr lang="en-US" sz="1200" dirty="0"/>
              <a:t>: The Commonwealth Fund Biennial Health Insurance Surveys (</a:t>
            </a:r>
            <a:r>
              <a:rPr lang="en-US" sz="1200" dirty="0" smtClean="0"/>
              <a:t>2005, 2010, and 2012).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90488"/>
            <a:ext cx="9140825" cy="731520"/>
          </a:xfrm>
          <a:noFill/>
        </p:spPr>
        <p:txBody>
          <a:bodyPr anchor="t" anchorCtr="1"/>
          <a:lstStyle/>
          <a:p>
            <a:pPr eaLnBrk="1" hangingPunct="1"/>
            <a:r>
              <a:rPr lang="en-US" sz="2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Exhibit </a:t>
            </a:r>
            <a:r>
              <a:rPr lang="en-US" sz="2000" b="1" dirty="0">
                <a:solidFill>
                  <a:schemeClr val="tx1"/>
                </a:solidFill>
                <a:latin typeface="Arial" charset="0"/>
                <a:cs typeface="Arial" charset="0"/>
              </a:rPr>
              <a:t>8</a:t>
            </a:r>
            <a:r>
              <a:rPr lang="en-US" sz="2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. Problems with Medical Bills or Accrued Medical Debt </a:t>
            </a:r>
            <a:br>
              <a:rPr lang="en-US" sz="2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en-US" sz="2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Highest Among Adults with Low and Moderate Incomes, 2012</a:t>
            </a:r>
          </a:p>
        </p:txBody>
      </p:sp>
      <p:sp>
        <p:nvSpPr>
          <p:cNvPr id="84996" name="Text Box 4"/>
          <p:cNvSpPr txBox="1">
            <a:spLocks noChangeArrowheads="1"/>
          </p:cNvSpPr>
          <p:nvPr/>
        </p:nvSpPr>
        <p:spPr bwMode="auto">
          <a:xfrm>
            <a:off x="42050" y="5444345"/>
            <a:ext cx="89154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</a:rPr>
              <a:t>Notes: </a:t>
            </a:r>
            <a:r>
              <a:rPr lang="en-US" sz="1200" dirty="0">
                <a:solidFill>
                  <a:srgbClr val="000000"/>
                </a:solidFill>
              </a:rPr>
              <a:t>FPL refers to </a:t>
            </a:r>
            <a:r>
              <a:rPr lang="en-US" sz="1200" dirty="0" smtClean="0">
                <a:solidFill>
                  <a:srgbClr val="000000"/>
                </a:solidFill>
              </a:rPr>
              <a:t>federal poverty level</a:t>
            </a:r>
            <a:r>
              <a:rPr lang="en-US" sz="1200" dirty="0">
                <a:solidFill>
                  <a:srgbClr val="000000"/>
                </a:solidFill>
              </a:rPr>
              <a:t>. </a:t>
            </a:r>
            <a:r>
              <a:rPr lang="en-US" sz="1200" dirty="0" smtClean="0">
                <a:solidFill>
                  <a:srgbClr val="000000"/>
                </a:solidFill>
              </a:rPr>
              <a:t>Income levels are for a family of four in 2012.</a:t>
            </a:r>
            <a:endParaRPr lang="en-US" sz="1200" dirty="0">
              <a:solidFill>
                <a:srgbClr val="000000"/>
              </a:solidFill>
            </a:endParaRPr>
          </a:p>
          <a:p>
            <a:r>
              <a:rPr lang="en-US" sz="1200" dirty="0" smtClean="0">
                <a:solidFill>
                  <a:srgbClr val="000000"/>
                </a:solidFill>
              </a:rPr>
              <a:t>** Had </a:t>
            </a:r>
            <a:r>
              <a:rPr lang="en-US" sz="1200" dirty="0">
                <a:solidFill>
                  <a:srgbClr val="000000"/>
                </a:solidFill>
              </a:rPr>
              <a:t>problems paying medical bills, contacted by a collection agency for unpaid bills, had to change way of life in order to pay medical bills, or has outstanding medical debt</a:t>
            </a:r>
            <a:r>
              <a:rPr lang="en-US" sz="1200" dirty="0" smtClean="0">
                <a:solidFill>
                  <a:srgbClr val="000000"/>
                </a:solidFill>
              </a:rPr>
              <a:t>. ^ Underinsured </a:t>
            </a:r>
            <a:r>
              <a:rPr lang="en-US" sz="1200" dirty="0">
                <a:solidFill>
                  <a:srgbClr val="000000"/>
                </a:solidFill>
              </a:rPr>
              <a:t>defined as insured all year but experienced one of the following: </a:t>
            </a:r>
            <a:r>
              <a:rPr lang="en-US" sz="1200" dirty="0" smtClean="0">
                <a:solidFill>
                  <a:srgbClr val="000000"/>
                </a:solidFill>
              </a:rPr>
              <a:t>out-of-pocket </a:t>
            </a:r>
            <a:r>
              <a:rPr lang="en-US" sz="1200" dirty="0">
                <a:solidFill>
                  <a:srgbClr val="000000"/>
                </a:solidFill>
              </a:rPr>
              <a:t>expenses equaled 10% or more of income; </a:t>
            </a:r>
            <a:r>
              <a:rPr lang="en-US" sz="1200" dirty="0" smtClean="0">
                <a:solidFill>
                  <a:srgbClr val="000000"/>
                </a:solidFill>
              </a:rPr>
              <a:t>out-of-pocket </a:t>
            </a:r>
            <a:r>
              <a:rPr lang="en-US" sz="1200" dirty="0">
                <a:solidFill>
                  <a:srgbClr val="000000"/>
                </a:solidFill>
              </a:rPr>
              <a:t>expenses equaled 5% or more of income if low income (&lt;200% of poverty); or deductibles equaled 5% or more of income. </a:t>
            </a:r>
            <a:r>
              <a:rPr lang="en-US" sz="1200" dirty="0" smtClean="0">
                <a:solidFill>
                  <a:srgbClr val="000000"/>
                </a:solidFill>
              </a:rPr>
              <a:t>* Combines “Uninsured now” and “Insured </a:t>
            </a:r>
            <a:r>
              <a:rPr lang="en-US" sz="1200" dirty="0">
                <a:solidFill>
                  <a:srgbClr val="000000"/>
                </a:solidFill>
              </a:rPr>
              <a:t>now, time </a:t>
            </a:r>
            <a:r>
              <a:rPr lang="en-US" sz="1200" dirty="0"/>
              <a:t>uninsured in past </a:t>
            </a:r>
            <a:r>
              <a:rPr lang="en-US" sz="1200" dirty="0" smtClean="0"/>
              <a:t>year.”</a:t>
            </a:r>
            <a:endParaRPr lang="en-US" sz="1200" dirty="0"/>
          </a:p>
          <a:p>
            <a:r>
              <a:rPr lang="en-US" sz="1200" dirty="0" smtClean="0">
                <a:solidFill>
                  <a:srgbClr val="000000"/>
                </a:solidFill>
              </a:rPr>
              <a:t>Source</a:t>
            </a:r>
            <a:r>
              <a:rPr lang="en-US" sz="1200" dirty="0">
                <a:solidFill>
                  <a:srgbClr val="000000"/>
                </a:solidFill>
              </a:rPr>
              <a:t>: The Commonwealth Fund Biennial Health Insurance </a:t>
            </a:r>
            <a:r>
              <a:rPr lang="en-US" sz="1200" dirty="0" smtClean="0">
                <a:solidFill>
                  <a:srgbClr val="000000"/>
                </a:solidFill>
              </a:rPr>
              <a:t>Survey (2012).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84997" name="Text Box 5"/>
          <p:cNvSpPr txBox="1">
            <a:spLocks noChangeArrowheads="1"/>
          </p:cNvSpPr>
          <p:nvPr/>
        </p:nvSpPr>
        <p:spPr bwMode="auto">
          <a:xfrm>
            <a:off x="50460" y="880646"/>
            <a:ext cx="8763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600" b="1" dirty="0">
                <a:solidFill>
                  <a:srgbClr val="000000"/>
                </a:solidFill>
                <a:cs typeface="Arial" charset="0"/>
              </a:rPr>
              <a:t>Percent of adults ages 19–64 </a:t>
            </a:r>
            <a:r>
              <a:rPr lang="en-US" sz="1600" b="1" dirty="0" smtClean="0">
                <a:solidFill>
                  <a:srgbClr val="000000"/>
                </a:solidFill>
                <a:cs typeface="Arial" charset="0"/>
              </a:rPr>
              <a:t>with medical </a:t>
            </a:r>
            <a:r>
              <a:rPr lang="en-US" sz="1600" b="1" dirty="0">
                <a:solidFill>
                  <a:srgbClr val="000000"/>
                </a:solidFill>
                <a:cs typeface="Arial" charset="0"/>
              </a:rPr>
              <a:t>bill problems </a:t>
            </a:r>
            <a:r>
              <a:rPr lang="en-US" sz="1600" b="1" dirty="0" smtClean="0">
                <a:solidFill>
                  <a:srgbClr val="000000"/>
                </a:solidFill>
                <a:cs typeface="Arial" charset="0"/>
              </a:rPr>
              <a:t>or </a:t>
            </a:r>
            <a:r>
              <a:rPr lang="en-US" sz="1600" b="1" dirty="0">
                <a:solidFill>
                  <a:srgbClr val="000000"/>
                </a:solidFill>
                <a:cs typeface="Arial" charset="0"/>
              </a:rPr>
              <a:t>accrued medical debt</a:t>
            </a:r>
            <a:r>
              <a:rPr lang="en-US" sz="1600" b="1" dirty="0" smtClean="0">
                <a:solidFill>
                  <a:srgbClr val="000000"/>
                </a:solidFill>
                <a:cs typeface="Arial" charset="0"/>
              </a:rPr>
              <a:t>**</a:t>
            </a:r>
            <a:endParaRPr lang="en-US" sz="1600" b="1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122452307"/>
              </p:ext>
            </p:extLst>
          </p:nvPr>
        </p:nvGraphicFramePr>
        <p:xfrm>
          <a:off x="136236" y="1295400"/>
          <a:ext cx="8931564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455699" y="5054549"/>
            <a:ext cx="103327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 smtClean="0"/>
              <a:t>&lt;$30,657</a:t>
            </a:r>
            <a:endParaRPr lang="en-US" sz="15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387939" y="5054549"/>
            <a:ext cx="103327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 smtClean="0"/>
              <a:t>$57,625</a:t>
            </a:r>
            <a:endParaRPr lang="en-US" sz="15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327570" y="5054549"/>
            <a:ext cx="103327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 smtClean="0"/>
              <a:t>$92,200</a:t>
            </a:r>
            <a:endParaRPr lang="en-US" sz="15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258280" y="5054549"/>
            <a:ext cx="103327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 smtClean="0"/>
              <a:t>$92,200+</a:t>
            </a:r>
            <a:endParaRPr lang="en-US" sz="1500" b="1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5715000" y="1415157"/>
            <a:ext cx="0" cy="388620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3411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9880" name="Group 8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268958"/>
              </p:ext>
            </p:extLst>
          </p:nvPr>
        </p:nvGraphicFramePr>
        <p:xfrm>
          <a:off x="143990" y="1368552"/>
          <a:ext cx="8829040" cy="4575048"/>
        </p:xfrm>
        <a:graphic>
          <a:graphicData uri="http://schemas.openxmlformats.org/drawingml/2006/table">
            <a:tbl>
              <a:tblPr/>
              <a:tblGrid>
                <a:gridCol w="3733800"/>
                <a:gridCol w="990600"/>
                <a:gridCol w="990600"/>
                <a:gridCol w="1066800"/>
                <a:gridCol w="1066800"/>
                <a:gridCol w="980440"/>
              </a:tblGrid>
              <a:tr h="5762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In the past two years because of </a:t>
                      </a:r>
                      <a:b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</a:b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medical bills:</a:t>
                      </a:r>
                    </a:p>
                  </a:txBody>
                  <a:tcPr marL="0" marR="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Total</a:t>
                      </a:r>
                    </a:p>
                  </a:txBody>
                  <a:tcPr marL="0" marR="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&lt;133% FPL</a:t>
                      </a:r>
                      <a:b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</a:b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&lt;$30,657</a:t>
                      </a:r>
                    </a:p>
                  </a:txBody>
                  <a:tcPr marL="0" marR="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133%–</a:t>
                      </a:r>
                      <a:b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</a:b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249% FPL</a:t>
                      </a:r>
                      <a:b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</a:b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$57,625</a:t>
                      </a:r>
                    </a:p>
                  </a:txBody>
                  <a:tcPr marL="0" marR="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250%–</a:t>
                      </a:r>
                      <a:b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</a:b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399% FPL</a:t>
                      </a:r>
                      <a:b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</a:b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$92,200</a:t>
                      </a:r>
                    </a:p>
                  </a:txBody>
                  <a:tcPr marL="0" marR="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400%+ FPL </a:t>
                      </a:r>
                      <a:b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</a:b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$92,200+</a:t>
                      </a:r>
                    </a:p>
                  </a:txBody>
                  <a:tcPr marL="0" marR="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813">
                <a:tc>
                  <a:txBody>
                    <a:bodyPr/>
                    <a:lstStyle/>
                    <a:p>
                      <a:pPr marL="1682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Received a lower credit rating</a:t>
                      </a:r>
                    </a:p>
                  </a:txBody>
                  <a:tcPr marL="0" marR="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42%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32 million</a:t>
                      </a:r>
                    </a:p>
                  </a:txBody>
                  <a:tcPr marL="0" marR="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49%</a:t>
                      </a:r>
                    </a:p>
                  </a:txBody>
                  <a:tcPr marL="0" marR="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53%</a:t>
                      </a:r>
                    </a:p>
                  </a:txBody>
                  <a:tcPr marL="0" marR="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33%</a:t>
                      </a:r>
                    </a:p>
                  </a:txBody>
                  <a:tcPr marL="0" marR="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30%</a:t>
                      </a:r>
                    </a:p>
                  </a:txBody>
                  <a:tcPr marL="0" marR="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885">
                <a:tc>
                  <a:txBody>
                    <a:bodyPr/>
                    <a:lstStyle/>
                    <a:p>
                      <a:pPr marL="1682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Used all of savings</a:t>
                      </a:r>
                    </a:p>
                  </a:txBody>
                  <a:tcPr marL="0" marR="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37%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28 million</a:t>
                      </a:r>
                    </a:p>
                  </a:txBody>
                  <a:tcPr marL="0" marR="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41%</a:t>
                      </a:r>
                    </a:p>
                  </a:txBody>
                  <a:tcPr marL="0" marR="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49%</a:t>
                      </a:r>
                    </a:p>
                  </a:txBody>
                  <a:tcPr marL="0" marR="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29%</a:t>
                      </a:r>
                    </a:p>
                  </a:txBody>
                  <a:tcPr marL="0" marR="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25%</a:t>
                      </a:r>
                    </a:p>
                  </a:txBody>
                  <a:tcPr marL="0" marR="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682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Took on credit card debt </a:t>
                      </a:r>
                    </a:p>
                  </a:txBody>
                  <a:tcPr marL="0" marR="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27%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20 million</a:t>
                      </a:r>
                    </a:p>
                  </a:txBody>
                  <a:tcPr marL="0" marR="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15%</a:t>
                      </a:r>
                    </a:p>
                  </a:txBody>
                  <a:tcPr marL="0" marR="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29%</a:t>
                      </a:r>
                    </a:p>
                  </a:txBody>
                  <a:tcPr marL="0" marR="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39%</a:t>
                      </a:r>
                    </a:p>
                  </a:txBody>
                  <a:tcPr marL="0" marR="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37%</a:t>
                      </a:r>
                    </a:p>
                  </a:txBody>
                  <a:tcPr marL="0" marR="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229">
                <a:tc>
                  <a:txBody>
                    <a:bodyPr/>
                    <a:lstStyle/>
                    <a:p>
                      <a:pPr marL="1682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Unable to pay for basic necessities </a:t>
                      </a:r>
                      <a:b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</a:b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(food, heat, or rent)</a:t>
                      </a:r>
                    </a:p>
                  </a:txBody>
                  <a:tcPr marL="0" marR="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25%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19 million</a:t>
                      </a:r>
                    </a:p>
                  </a:txBody>
                  <a:tcPr marL="0" marR="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33%</a:t>
                      </a:r>
                    </a:p>
                  </a:txBody>
                  <a:tcPr marL="0" marR="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32%</a:t>
                      </a:r>
                    </a:p>
                  </a:txBody>
                  <a:tcPr marL="0" marR="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18%</a:t>
                      </a:r>
                    </a:p>
                  </a:txBody>
                  <a:tcPr marL="0" marR="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7%</a:t>
                      </a:r>
                    </a:p>
                  </a:txBody>
                  <a:tcPr marL="0" marR="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0501">
                <a:tc>
                  <a:txBody>
                    <a:bodyPr/>
                    <a:lstStyle/>
                    <a:p>
                      <a:pPr marL="1682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Delayed career or education plans</a:t>
                      </a:r>
                    </a:p>
                  </a:txBody>
                  <a:tcPr marL="0" marR="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22%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17 million</a:t>
                      </a:r>
                    </a:p>
                  </a:txBody>
                  <a:tcPr marL="0" marR="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28%</a:t>
                      </a:r>
                    </a:p>
                  </a:txBody>
                  <a:tcPr marL="0" marR="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24%</a:t>
                      </a:r>
                    </a:p>
                  </a:txBody>
                  <a:tcPr marL="0" marR="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18%</a:t>
                      </a:r>
                    </a:p>
                  </a:txBody>
                  <a:tcPr marL="0" marR="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17%</a:t>
                      </a:r>
                    </a:p>
                  </a:txBody>
                  <a:tcPr marL="0" marR="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6973">
                <a:tc>
                  <a:txBody>
                    <a:bodyPr/>
                    <a:lstStyle/>
                    <a:p>
                      <a:pPr marL="1682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Took out a mortgage against your home </a:t>
                      </a:r>
                      <a:b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</a:b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or took out a loan </a:t>
                      </a:r>
                    </a:p>
                  </a:txBody>
                  <a:tcPr marL="0" marR="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7%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5 million</a:t>
                      </a:r>
                    </a:p>
                  </a:txBody>
                  <a:tcPr marL="0" marR="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6%</a:t>
                      </a:r>
                    </a:p>
                  </a:txBody>
                  <a:tcPr marL="0" marR="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7%</a:t>
                      </a:r>
                    </a:p>
                  </a:txBody>
                  <a:tcPr marL="0" marR="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9%</a:t>
                      </a:r>
                    </a:p>
                  </a:txBody>
                  <a:tcPr marL="0" marR="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10%</a:t>
                      </a:r>
                    </a:p>
                  </a:txBody>
                  <a:tcPr marL="0" marR="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682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Had to declare bankruptcy</a:t>
                      </a:r>
                    </a:p>
                  </a:txBody>
                  <a:tcPr marL="0" marR="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6%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4 million</a:t>
                      </a:r>
                    </a:p>
                  </a:txBody>
                  <a:tcPr marL="0" marR="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6%</a:t>
                      </a:r>
                    </a:p>
                  </a:txBody>
                  <a:tcPr marL="0" marR="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7%</a:t>
                      </a:r>
                    </a:p>
                  </a:txBody>
                  <a:tcPr marL="0" marR="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4%</a:t>
                      </a:r>
                    </a:p>
                  </a:txBody>
                  <a:tcPr marL="0" marR="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3%</a:t>
                      </a:r>
                    </a:p>
                  </a:txBody>
                  <a:tcPr marL="0" marR="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317">
                <a:tc>
                  <a:txBody>
                    <a:bodyPr/>
                    <a:lstStyle/>
                    <a:p>
                      <a:pPr marL="1682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Any of the above</a:t>
                      </a:r>
                    </a:p>
                  </a:txBody>
                  <a:tcPr marL="0" marR="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68%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51 million</a:t>
                      </a:r>
                    </a:p>
                  </a:txBody>
                  <a:tcPr marL="0" marR="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70%</a:t>
                      </a:r>
                    </a:p>
                  </a:txBody>
                  <a:tcPr marL="0" marR="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75%</a:t>
                      </a:r>
                    </a:p>
                  </a:txBody>
                  <a:tcPr marL="0" marR="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67%</a:t>
                      </a:r>
                    </a:p>
                  </a:txBody>
                  <a:tcPr marL="0" marR="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62%</a:t>
                      </a:r>
                    </a:p>
                  </a:txBody>
                  <a:tcPr marL="0" marR="0" marT="27432" marB="2743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7093" name="Rectangle 63"/>
          <p:cNvSpPr>
            <a:spLocks noChangeArrowheads="1"/>
          </p:cNvSpPr>
          <p:nvPr/>
        </p:nvSpPr>
        <p:spPr bwMode="auto">
          <a:xfrm>
            <a:off x="0" y="90487"/>
            <a:ext cx="9140825" cy="73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Ctr="1">
            <a:spAutoFit/>
          </a:bodyPr>
          <a:lstStyle/>
          <a:p>
            <a:pPr algn="ctr"/>
            <a:r>
              <a:rPr lang="en-US" sz="2000" b="1" dirty="0">
                <a:cs typeface="Arial" charset="0"/>
              </a:rPr>
              <a:t>Exhibit </a:t>
            </a:r>
            <a:r>
              <a:rPr lang="en-US" sz="2000" b="1" dirty="0" smtClean="0">
                <a:cs typeface="Arial" charset="0"/>
              </a:rPr>
              <a:t>9. </a:t>
            </a:r>
            <a:r>
              <a:rPr lang="en-US" sz="2000" b="1" dirty="0">
                <a:cs typeface="Arial" charset="0"/>
              </a:rPr>
              <a:t>Adults with Low Incomes </a:t>
            </a:r>
            <a:r>
              <a:rPr lang="en-US" sz="2000" b="1" dirty="0" smtClean="0">
                <a:cs typeface="Arial" charset="0"/>
              </a:rPr>
              <a:t>Less </a:t>
            </a:r>
            <a:r>
              <a:rPr lang="en-US" sz="2000" b="1" dirty="0">
                <a:cs typeface="Arial" charset="0"/>
              </a:rPr>
              <a:t>Likely to Be </a:t>
            </a:r>
            <a:r>
              <a:rPr lang="en-US" sz="2000" b="1" dirty="0" smtClean="0">
                <a:cs typeface="Arial" charset="0"/>
              </a:rPr>
              <a:t>Able </a:t>
            </a:r>
            <a:r>
              <a:rPr lang="en-US" sz="2000" b="1" dirty="0">
                <a:cs typeface="Arial" charset="0"/>
              </a:rPr>
              <a:t>to Pay for Basic Necessities Because of Medical Bill or Debt Problems</a:t>
            </a:r>
          </a:p>
        </p:txBody>
      </p:sp>
      <p:sp>
        <p:nvSpPr>
          <p:cNvPr id="87094" name="Text Box 64"/>
          <p:cNvSpPr txBox="1">
            <a:spLocks noChangeArrowheads="1"/>
          </p:cNvSpPr>
          <p:nvPr/>
        </p:nvSpPr>
        <p:spPr bwMode="auto">
          <a:xfrm>
            <a:off x="42050" y="5985683"/>
            <a:ext cx="910195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 smtClean="0"/>
              <a:t>* Base</a:t>
            </a:r>
            <a:r>
              <a:rPr lang="en-US" sz="1200" dirty="0"/>
              <a:t>: Had problems paying medical bills, contacted by a collection agency for unpaid bills, had to change way of life in order </a:t>
            </a:r>
            <a:br>
              <a:rPr lang="en-US" sz="1200" dirty="0"/>
            </a:br>
            <a:r>
              <a:rPr lang="en-US" sz="1200" dirty="0"/>
              <a:t>to pay medical bills, or has outstanding medical debt.</a:t>
            </a:r>
          </a:p>
          <a:p>
            <a:r>
              <a:rPr lang="en-US" sz="1200" dirty="0" smtClean="0"/>
              <a:t>Notes: </a:t>
            </a:r>
            <a:r>
              <a:rPr lang="en-US" sz="1200" dirty="0"/>
              <a:t>FPL refers to </a:t>
            </a:r>
            <a:r>
              <a:rPr lang="en-US" sz="1200" dirty="0" smtClean="0"/>
              <a:t>federal poverty level. Income levels are for a family of four in 2012.</a:t>
            </a:r>
            <a:endParaRPr lang="en-US" sz="1200" dirty="0"/>
          </a:p>
          <a:p>
            <a:r>
              <a:rPr lang="en-US" sz="1200" dirty="0"/>
              <a:t>Source: The Commonwealth Fund Biennial Health Insurance Survey (</a:t>
            </a:r>
            <a:r>
              <a:rPr lang="en-US" sz="1200" dirty="0" smtClean="0"/>
              <a:t>2012).</a:t>
            </a:r>
            <a:endParaRPr lang="en-US" sz="1200" dirty="0"/>
          </a:p>
        </p:txBody>
      </p:sp>
      <p:sp>
        <p:nvSpPr>
          <p:cNvPr id="87095" name="Text Box 65"/>
          <p:cNvSpPr txBox="1">
            <a:spLocks noChangeArrowheads="1"/>
          </p:cNvSpPr>
          <p:nvPr/>
        </p:nvSpPr>
        <p:spPr bwMode="auto">
          <a:xfrm>
            <a:off x="59380" y="932029"/>
            <a:ext cx="8686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600" b="1" dirty="0">
                <a:cs typeface="Arial" charset="0"/>
              </a:rPr>
              <a:t>Percent of adults ages 19–64 with medical bill problems or accrued medical debt*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7042" name="Group 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818436841"/>
              </p:ext>
            </p:extLst>
          </p:nvPr>
        </p:nvGraphicFramePr>
        <p:xfrm>
          <a:off x="136090" y="1578273"/>
          <a:ext cx="8872840" cy="3992320"/>
        </p:xfrm>
        <a:graphic>
          <a:graphicData uri="http://schemas.openxmlformats.org/drawingml/2006/table">
            <a:tbl>
              <a:tblPr/>
              <a:tblGrid>
                <a:gridCol w="3886200"/>
                <a:gridCol w="1329040"/>
                <a:gridCol w="1219200"/>
                <a:gridCol w="1255930"/>
                <a:gridCol w="1182470"/>
              </a:tblGrid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Percent of adults ages 19–64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2003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2005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2010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2012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1682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 the past 12 months: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2156">
                <a:tc>
                  <a:txBody>
                    <a:bodyPr/>
                    <a:lstStyle/>
                    <a:p>
                      <a:pPr marL="460375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Had a medical problem, did not visit doctor or clinic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38 million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41 million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49 million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53 million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458788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Did not fill a prescription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39 million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43 million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48 million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50 million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7512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Skipped recommended test, treatment, or follow-up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32 million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34 million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47 million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49 million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742950" marR="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Did not get needed specialist care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 million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 million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34 million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37 million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1312">
                <a:tc>
                  <a:txBody>
                    <a:bodyPr/>
                    <a:lstStyle/>
                    <a:p>
                      <a:pPr marL="1682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Any of the above access problems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-128"/>
                          <a:cs typeface="Arial" charset="0"/>
                        </a:rPr>
                        <a:t>37%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-128"/>
                          <a:cs typeface="Arial" charset="0"/>
                        </a:rPr>
                        <a:t>63 million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37%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64 million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41%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75 million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43%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80 million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9127" name="Rectangle 48"/>
          <p:cNvSpPr>
            <a:spLocks noChangeArrowheads="1"/>
          </p:cNvSpPr>
          <p:nvPr/>
        </p:nvSpPr>
        <p:spPr bwMode="auto">
          <a:xfrm>
            <a:off x="0" y="91440"/>
            <a:ext cx="9140825" cy="73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Ctr="1">
            <a:spAutoFit/>
          </a:bodyPr>
          <a:lstStyle/>
          <a:p>
            <a:pPr algn="ctr"/>
            <a:r>
              <a:rPr lang="en-US" sz="2000" b="1" dirty="0">
                <a:cs typeface="Arial" charset="0"/>
              </a:rPr>
              <a:t>Exhibit </a:t>
            </a:r>
            <a:r>
              <a:rPr lang="en-US" sz="2000" b="1" dirty="0" smtClean="0">
                <a:cs typeface="Arial" charset="0"/>
              </a:rPr>
              <a:t>10. </a:t>
            </a:r>
            <a:r>
              <a:rPr lang="en-US" sz="2000" b="1" dirty="0">
                <a:cs typeface="Arial" charset="0"/>
              </a:rPr>
              <a:t>Number of Adults Reporting Cost-Related Problems </a:t>
            </a:r>
            <a:br>
              <a:rPr lang="en-US" sz="2000" b="1" dirty="0">
                <a:cs typeface="Arial" charset="0"/>
              </a:rPr>
            </a:br>
            <a:r>
              <a:rPr lang="en-US" sz="2000" b="1" dirty="0">
                <a:cs typeface="Arial" charset="0"/>
              </a:rPr>
              <a:t>Getting Needed Care Increased, </a:t>
            </a:r>
            <a:r>
              <a:rPr lang="en-US" sz="2000" b="1" dirty="0" smtClean="0">
                <a:cs typeface="Arial" charset="0"/>
              </a:rPr>
              <a:t>2003–2012</a:t>
            </a:r>
            <a:endParaRPr lang="en-US" sz="2000" b="1" dirty="0">
              <a:cs typeface="Arial" charset="0"/>
            </a:endParaRPr>
          </a:p>
        </p:txBody>
      </p:sp>
      <p:sp>
        <p:nvSpPr>
          <p:cNvPr id="89128" name="Text Box 49"/>
          <p:cNvSpPr txBox="1">
            <a:spLocks noChangeArrowheads="1"/>
          </p:cNvSpPr>
          <p:nvPr/>
        </p:nvSpPr>
        <p:spPr bwMode="auto">
          <a:xfrm>
            <a:off x="42560" y="6530808"/>
            <a:ext cx="71628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dirty="0"/>
              <a:t>Source: The Commonwealth Fund Biennial Health Insurance Surveys (</a:t>
            </a:r>
            <a:r>
              <a:rPr lang="en-US" sz="1200" dirty="0" smtClean="0"/>
              <a:t>2003, </a:t>
            </a:r>
            <a:r>
              <a:rPr lang="en-US" sz="1200" dirty="0"/>
              <a:t>2005, </a:t>
            </a:r>
            <a:r>
              <a:rPr lang="en-US" sz="1200" dirty="0" smtClean="0"/>
              <a:t>2010, and 2012).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90488"/>
            <a:ext cx="9140825" cy="731520"/>
          </a:xfrm>
          <a:noFill/>
        </p:spPr>
        <p:txBody>
          <a:bodyPr anchor="t" anchorCtr="1"/>
          <a:lstStyle/>
          <a:p>
            <a:pPr eaLnBrk="1" hangingPunct="1"/>
            <a:r>
              <a:rPr lang="en-US" sz="2000" b="1" dirty="0">
                <a:solidFill>
                  <a:schemeClr val="tx1"/>
                </a:solidFill>
                <a:latin typeface="Arial" charset="0"/>
                <a:cs typeface="Arial" charset="0"/>
              </a:rPr>
              <a:t>Exhibit </a:t>
            </a:r>
            <a:r>
              <a:rPr lang="en-US" sz="2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11</a:t>
            </a:r>
            <a:r>
              <a:rPr lang="en-US" sz="2000" b="1" dirty="0" smtClean="0">
                <a:solidFill>
                  <a:schemeClr val="tx1"/>
                </a:solidFill>
                <a:latin typeface="Arial" charset="0"/>
              </a:rPr>
              <a:t>. </a:t>
            </a:r>
            <a:r>
              <a:rPr lang="en-US" sz="2000" b="1" dirty="0">
                <a:solidFill>
                  <a:schemeClr val="tx1"/>
                </a:solidFill>
                <a:latin typeface="Arial" charset="0"/>
              </a:rPr>
              <a:t>Cost</a:t>
            </a:r>
            <a:r>
              <a:rPr lang="en-US" sz="2000" b="1" dirty="0" smtClean="0">
                <a:solidFill>
                  <a:schemeClr val="tx1"/>
                </a:solidFill>
                <a:latin typeface="Arial" charset="0"/>
              </a:rPr>
              <a:t>-Related </a:t>
            </a:r>
            <a:r>
              <a:rPr lang="en-US" sz="2000" b="1" dirty="0">
                <a:solidFill>
                  <a:schemeClr val="tx1"/>
                </a:solidFill>
                <a:latin typeface="Arial" charset="0"/>
              </a:rPr>
              <a:t>Problems Getting Needed Care Are Highest Among Adults with Low and Moderate </a:t>
            </a:r>
            <a:r>
              <a:rPr lang="en-US" sz="2000" b="1" dirty="0" smtClean="0">
                <a:solidFill>
                  <a:schemeClr val="tx1"/>
                </a:solidFill>
                <a:latin typeface="Arial" charset="0"/>
              </a:rPr>
              <a:t>Incomes, 2012</a:t>
            </a:r>
            <a:endParaRPr lang="en-US" sz="20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84996" name="Text Box 4"/>
          <p:cNvSpPr txBox="1">
            <a:spLocks noChangeArrowheads="1"/>
          </p:cNvSpPr>
          <p:nvPr/>
        </p:nvSpPr>
        <p:spPr bwMode="auto">
          <a:xfrm>
            <a:off x="42050" y="5444345"/>
            <a:ext cx="90678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</a:rPr>
              <a:t>Notes: </a:t>
            </a:r>
            <a:r>
              <a:rPr lang="en-US" sz="1200" dirty="0">
                <a:solidFill>
                  <a:srgbClr val="000000"/>
                </a:solidFill>
              </a:rPr>
              <a:t>FPL refers to </a:t>
            </a:r>
            <a:r>
              <a:rPr lang="en-US" sz="1200" dirty="0" smtClean="0">
                <a:solidFill>
                  <a:srgbClr val="000000"/>
                </a:solidFill>
              </a:rPr>
              <a:t>federal poverty level</a:t>
            </a:r>
            <a:r>
              <a:rPr lang="en-US" sz="1200" dirty="0">
                <a:solidFill>
                  <a:srgbClr val="000000"/>
                </a:solidFill>
              </a:rPr>
              <a:t>. </a:t>
            </a:r>
            <a:r>
              <a:rPr lang="en-US" sz="1200" dirty="0" smtClean="0">
                <a:solidFill>
                  <a:srgbClr val="000000"/>
                </a:solidFill>
              </a:rPr>
              <a:t>Income levels are for a family of four in 2012.</a:t>
            </a:r>
            <a:endParaRPr lang="en-US" sz="1200" dirty="0">
              <a:solidFill>
                <a:srgbClr val="000000"/>
              </a:solidFill>
            </a:endParaRPr>
          </a:p>
          <a:p>
            <a:r>
              <a:rPr lang="en-US" sz="1200" dirty="0" smtClean="0">
                <a:solidFill>
                  <a:srgbClr val="000000"/>
                </a:solidFill>
              </a:rPr>
              <a:t>** Did </a:t>
            </a:r>
            <a:r>
              <a:rPr lang="en-US" sz="1200" dirty="0">
                <a:solidFill>
                  <a:srgbClr val="000000"/>
                </a:solidFill>
              </a:rPr>
              <a:t>not fill a prescription; did not see a specialist when needed; skipped recommended medical test, treatment, or follow-up; had </a:t>
            </a:r>
            <a:r>
              <a:rPr lang="en-US" sz="1200" dirty="0" smtClean="0">
                <a:solidFill>
                  <a:srgbClr val="000000"/>
                </a:solidFill>
              </a:rPr>
              <a:t/>
            </a:r>
            <a:br>
              <a:rPr lang="en-US" sz="1200" dirty="0" smtClean="0">
                <a:solidFill>
                  <a:srgbClr val="000000"/>
                </a:solidFill>
              </a:rPr>
            </a:br>
            <a:r>
              <a:rPr lang="en-US" sz="1200" dirty="0" smtClean="0">
                <a:solidFill>
                  <a:srgbClr val="000000"/>
                </a:solidFill>
              </a:rPr>
              <a:t>a </a:t>
            </a:r>
            <a:r>
              <a:rPr lang="en-US" sz="1200" dirty="0">
                <a:solidFill>
                  <a:srgbClr val="000000"/>
                </a:solidFill>
              </a:rPr>
              <a:t>medical problem but did not visit doctor or clinic</a:t>
            </a:r>
            <a:r>
              <a:rPr lang="en-US" sz="1200" dirty="0" smtClean="0">
                <a:solidFill>
                  <a:srgbClr val="000000"/>
                </a:solidFill>
              </a:rPr>
              <a:t>. ^ Underinsured </a:t>
            </a:r>
            <a:r>
              <a:rPr lang="en-US" sz="1200" dirty="0">
                <a:solidFill>
                  <a:srgbClr val="000000"/>
                </a:solidFill>
              </a:rPr>
              <a:t>defined as insured all year but experienced one of the following: </a:t>
            </a:r>
            <a:r>
              <a:rPr lang="en-US" sz="1200" dirty="0" smtClean="0">
                <a:solidFill>
                  <a:srgbClr val="000000"/>
                </a:solidFill>
              </a:rPr>
              <a:t>out-of-pocket </a:t>
            </a:r>
            <a:r>
              <a:rPr lang="en-US" sz="1200" dirty="0">
                <a:solidFill>
                  <a:srgbClr val="000000"/>
                </a:solidFill>
              </a:rPr>
              <a:t>expenses equaled 10% or more of income; </a:t>
            </a:r>
            <a:r>
              <a:rPr lang="en-US" sz="1200" dirty="0" smtClean="0">
                <a:solidFill>
                  <a:srgbClr val="000000"/>
                </a:solidFill>
              </a:rPr>
              <a:t>out-of-pocket </a:t>
            </a:r>
            <a:r>
              <a:rPr lang="en-US" sz="1200" dirty="0">
                <a:solidFill>
                  <a:srgbClr val="000000"/>
                </a:solidFill>
              </a:rPr>
              <a:t>expenses equaled 5% or more of income if low income (&lt;200% of poverty); or deductibles equaled 5% or more of income. </a:t>
            </a:r>
            <a:r>
              <a:rPr lang="en-US" sz="1200" dirty="0" smtClean="0">
                <a:solidFill>
                  <a:srgbClr val="000000"/>
                </a:solidFill>
              </a:rPr>
              <a:t>* Combines “Uninsured now” and “Insured </a:t>
            </a:r>
            <a:r>
              <a:rPr lang="en-US" sz="1200" dirty="0">
                <a:solidFill>
                  <a:srgbClr val="000000"/>
                </a:solidFill>
              </a:rPr>
              <a:t>now, time uninsured in past </a:t>
            </a:r>
            <a:r>
              <a:rPr lang="en-US" sz="1200" dirty="0" smtClean="0">
                <a:solidFill>
                  <a:srgbClr val="000000"/>
                </a:solidFill>
              </a:rPr>
              <a:t>year.”</a:t>
            </a:r>
            <a:endParaRPr lang="en-US" sz="1200" dirty="0">
              <a:solidFill>
                <a:srgbClr val="000000"/>
              </a:solidFill>
            </a:endParaRPr>
          </a:p>
          <a:p>
            <a:r>
              <a:rPr lang="en-US" sz="1200" dirty="0" smtClean="0">
                <a:solidFill>
                  <a:srgbClr val="000000"/>
                </a:solidFill>
              </a:rPr>
              <a:t>Source</a:t>
            </a:r>
            <a:r>
              <a:rPr lang="en-US" sz="1200" dirty="0">
                <a:solidFill>
                  <a:srgbClr val="000000"/>
                </a:solidFill>
              </a:rPr>
              <a:t>: The Commonwealth Fund Biennial Health Insurance </a:t>
            </a:r>
            <a:r>
              <a:rPr lang="en-US" sz="1200" dirty="0" smtClean="0">
                <a:solidFill>
                  <a:srgbClr val="000000"/>
                </a:solidFill>
              </a:rPr>
              <a:t>Survey (2012).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84997" name="Text Box 5"/>
          <p:cNvSpPr txBox="1">
            <a:spLocks noChangeArrowheads="1"/>
          </p:cNvSpPr>
          <p:nvPr/>
        </p:nvSpPr>
        <p:spPr bwMode="auto">
          <a:xfrm>
            <a:off x="25401" y="897466"/>
            <a:ext cx="6934200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</a:rPr>
              <a:t>Percent of adults ages 19–64 who had any of four access problems</a:t>
            </a:r>
            <a:r>
              <a:rPr lang="en-US" sz="1600" b="1" dirty="0" smtClean="0">
                <a:solidFill>
                  <a:srgbClr val="000000"/>
                </a:solidFill>
              </a:rPr>
              <a:t>** </a:t>
            </a:r>
            <a:br>
              <a:rPr lang="en-US" sz="1600" b="1" dirty="0" smtClean="0">
                <a:solidFill>
                  <a:srgbClr val="000000"/>
                </a:solidFill>
              </a:rPr>
            </a:br>
            <a:r>
              <a:rPr lang="en-US" sz="1600" b="1" dirty="0" smtClean="0">
                <a:solidFill>
                  <a:srgbClr val="000000"/>
                </a:solidFill>
              </a:rPr>
              <a:t>in </a:t>
            </a:r>
            <a:r>
              <a:rPr lang="en-US" sz="1600" b="1" dirty="0">
                <a:solidFill>
                  <a:srgbClr val="000000"/>
                </a:solidFill>
              </a:rPr>
              <a:t>past year because of cost</a:t>
            </a: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843752413"/>
              </p:ext>
            </p:extLst>
          </p:nvPr>
        </p:nvGraphicFramePr>
        <p:xfrm>
          <a:off x="94186" y="1524000"/>
          <a:ext cx="8931564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3" name="Straight Connector 2"/>
          <p:cNvCxnSpPr/>
          <p:nvPr/>
        </p:nvCxnSpPr>
        <p:spPr>
          <a:xfrm>
            <a:off x="5678424" y="1634344"/>
            <a:ext cx="0" cy="365760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413649" y="5061802"/>
            <a:ext cx="103327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 smtClean="0"/>
              <a:t>&lt;$30,657</a:t>
            </a:r>
            <a:endParaRPr lang="en-US" sz="15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345889" y="5061802"/>
            <a:ext cx="103327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 smtClean="0"/>
              <a:t>$57,625</a:t>
            </a:r>
            <a:endParaRPr lang="en-US" sz="15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285520" y="5061802"/>
            <a:ext cx="103327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 smtClean="0"/>
              <a:t>$92,200</a:t>
            </a:r>
            <a:endParaRPr lang="en-US" sz="15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216230" y="5061802"/>
            <a:ext cx="103327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 smtClean="0"/>
              <a:t>$92,200+</a:t>
            </a:r>
            <a:endParaRPr lang="en-US" sz="1500" b="1" dirty="0"/>
          </a:p>
        </p:txBody>
      </p:sp>
    </p:spTree>
    <p:extLst>
      <p:ext uri="{BB962C8B-B14F-4D97-AF65-F5344CB8AC3E}">
        <p14:creationId xmlns:p14="http://schemas.microsoft.com/office/powerpoint/2010/main" val="11863765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0488"/>
            <a:ext cx="9144000" cy="731520"/>
          </a:xfrm>
          <a:noFill/>
        </p:spPr>
        <p:txBody>
          <a:bodyPr anchor="t" anchorCtr="1"/>
          <a:lstStyle/>
          <a:p>
            <a:pPr eaLnBrk="1" hangingPunct="1"/>
            <a:r>
              <a:rPr lang="en-US" sz="2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Exhibit 12. Adults Uninsured During the Year or Underinsured Are More Likely to Skip Doses or Not Fill Prescriptions for Chronic Conditions, 2012</a:t>
            </a:r>
            <a:endParaRPr lang="en-US" sz="2000" b="1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95236" name="Text Box 4"/>
          <p:cNvSpPr txBox="1">
            <a:spLocks noChangeArrowheads="1"/>
          </p:cNvSpPr>
          <p:nvPr/>
        </p:nvSpPr>
        <p:spPr bwMode="auto">
          <a:xfrm>
            <a:off x="26988" y="1235075"/>
            <a:ext cx="911701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endParaRPr lang="en-US" sz="1600">
              <a:latin typeface="Arial Black" charset="0"/>
            </a:endParaRPr>
          </a:p>
        </p:txBody>
      </p:sp>
      <p:sp>
        <p:nvSpPr>
          <p:cNvPr id="95237" name="Text Box 5"/>
          <p:cNvSpPr txBox="1">
            <a:spLocks noChangeArrowheads="1"/>
          </p:cNvSpPr>
          <p:nvPr/>
        </p:nvSpPr>
        <p:spPr bwMode="auto">
          <a:xfrm>
            <a:off x="90488" y="6434138"/>
            <a:ext cx="71659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1200" b="1"/>
          </a:p>
        </p:txBody>
      </p:sp>
      <p:sp>
        <p:nvSpPr>
          <p:cNvPr id="95238" name="Text Box 6"/>
          <p:cNvSpPr txBox="1">
            <a:spLocks noChangeArrowheads="1"/>
          </p:cNvSpPr>
          <p:nvPr/>
        </p:nvSpPr>
        <p:spPr bwMode="auto">
          <a:xfrm>
            <a:off x="296390" y="956956"/>
            <a:ext cx="80962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cs typeface="Arial" charset="0"/>
              </a:rPr>
              <a:t>Percent of adults ages 19–64 with at least one chronic condition* who skipped doses or did not fill prescription for chronic condition because of cost</a:t>
            </a:r>
          </a:p>
        </p:txBody>
      </p:sp>
      <p:sp>
        <p:nvSpPr>
          <p:cNvPr id="95239" name="Text Box 7"/>
          <p:cNvSpPr txBox="1">
            <a:spLocks noChangeArrowheads="1"/>
          </p:cNvSpPr>
          <p:nvPr/>
        </p:nvSpPr>
        <p:spPr bwMode="auto">
          <a:xfrm>
            <a:off x="42050" y="5808022"/>
            <a:ext cx="8915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</a:rPr>
              <a:t>* Adults </a:t>
            </a:r>
            <a:r>
              <a:rPr lang="en-US" sz="1200" dirty="0">
                <a:solidFill>
                  <a:srgbClr val="000000"/>
                </a:solidFill>
              </a:rPr>
              <a:t>with hypertension or high blood pressure; diabetes; asthma, emphysema, or lung disease; or heart </a:t>
            </a:r>
            <a:r>
              <a:rPr lang="en-US" sz="1200" dirty="0" smtClean="0">
                <a:solidFill>
                  <a:srgbClr val="000000"/>
                </a:solidFill>
              </a:rPr>
              <a:t>disease, </a:t>
            </a:r>
            <a:r>
              <a:rPr lang="en-US" sz="1200" dirty="0">
                <a:solidFill>
                  <a:srgbClr val="000000"/>
                </a:solidFill>
              </a:rPr>
              <a:t>who take prescription medications on a regular basis. </a:t>
            </a:r>
            <a:r>
              <a:rPr lang="en-US" sz="1200" dirty="0" smtClean="0">
                <a:solidFill>
                  <a:srgbClr val="000000"/>
                </a:solidFill>
              </a:rPr>
              <a:t>^ Underinsured </a:t>
            </a:r>
            <a:r>
              <a:rPr lang="en-US" sz="1200" dirty="0">
                <a:solidFill>
                  <a:srgbClr val="000000"/>
                </a:solidFill>
              </a:rPr>
              <a:t>defined as insured all year but experienced one of the following: </a:t>
            </a:r>
            <a:r>
              <a:rPr lang="en-US" sz="1200" dirty="0" smtClean="0">
                <a:solidFill>
                  <a:srgbClr val="000000"/>
                </a:solidFill>
              </a:rPr>
              <a:t/>
            </a:r>
            <a:br>
              <a:rPr lang="en-US" sz="1200" dirty="0" smtClean="0">
                <a:solidFill>
                  <a:srgbClr val="000000"/>
                </a:solidFill>
              </a:rPr>
            </a:br>
            <a:r>
              <a:rPr lang="en-US" sz="1200" dirty="0" smtClean="0">
                <a:solidFill>
                  <a:srgbClr val="000000"/>
                </a:solidFill>
              </a:rPr>
              <a:t>out-of-pocket expenses </a:t>
            </a:r>
            <a:r>
              <a:rPr lang="en-US" sz="1200" dirty="0">
                <a:solidFill>
                  <a:srgbClr val="000000"/>
                </a:solidFill>
              </a:rPr>
              <a:t>equaled 10% or more of income; </a:t>
            </a:r>
            <a:r>
              <a:rPr lang="en-US" sz="1200" dirty="0" smtClean="0">
                <a:solidFill>
                  <a:srgbClr val="000000"/>
                </a:solidFill>
              </a:rPr>
              <a:t>out-of-pocket expenses </a:t>
            </a:r>
            <a:r>
              <a:rPr lang="en-US" sz="1200" dirty="0">
                <a:solidFill>
                  <a:srgbClr val="000000"/>
                </a:solidFill>
              </a:rPr>
              <a:t>equaled 5% or more of income if low income (&lt;200% of poverty); or deductibles equaled 5% or more of income. </a:t>
            </a:r>
          </a:p>
          <a:p>
            <a:r>
              <a:rPr lang="en-US" sz="1200" dirty="0">
                <a:solidFill>
                  <a:srgbClr val="000000"/>
                </a:solidFill>
              </a:rPr>
              <a:t>Source: The Commonwealth Fund Biennial Health Insurance Survey </a:t>
            </a:r>
            <a:r>
              <a:rPr lang="en-US" sz="1200" dirty="0" smtClean="0">
                <a:solidFill>
                  <a:srgbClr val="000000"/>
                </a:solidFill>
              </a:rPr>
              <a:t>(2012).</a:t>
            </a:r>
            <a:endParaRPr lang="en-US" sz="1200" dirty="0">
              <a:solidFill>
                <a:srgbClr val="000000"/>
              </a:solidFill>
            </a:endParaRP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4047639188"/>
              </p:ext>
            </p:extLst>
          </p:nvPr>
        </p:nvGraphicFramePr>
        <p:xfrm>
          <a:off x="304800" y="1612900"/>
          <a:ext cx="8610600" cy="4178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0488"/>
            <a:ext cx="9140825" cy="731520"/>
          </a:xfrm>
          <a:noFill/>
        </p:spPr>
        <p:txBody>
          <a:bodyPr anchor="t" anchorCtr="1"/>
          <a:lstStyle/>
          <a:p>
            <a:pPr eaLnBrk="1" hangingPunct="1"/>
            <a:r>
              <a:rPr lang="en-US" sz="2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Exhibit 13. Uninsured Adults Are Less Likely to Have a </a:t>
            </a:r>
            <a:br>
              <a:rPr lang="en-US" sz="2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en-US" sz="2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Regular Source of Care, 2012</a:t>
            </a:r>
          </a:p>
        </p:txBody>
      </p:sp>
      <p:sp>
        <p:nvSpPr>
          <p:cNvPr id="101381" name="Text Box 5"/>
          <p:cNvSpPr txBox="1">
            <a:spLocks noChangeArrowheads="1"/>
          </p:cNvSpPr>
          <p:nvPr/>
        </p:nvSpPr>
        <p:spPr bwMode="auto">
          <a:xfrm>
            <a:off x="90488" y="6434138"/>
            <a:ext cx="71659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1200" b="1"/>
          </a:p>
        </p:txBody>
      </p:sp>
      <p:sp>
        <p:nvSpPr>
          <p:cNvPr id="101382" name="Text Box 6"/>
          <p:cNvSpPr txBox="1">
            <a:spLocks noChangeArrowheads="1"/>
          </p:cNvSpPr>
          <p:nvPr/>
        </p:nvSpPr>
        <p:spPr bwMode="auto">
          <a:xfrm>
            <a:off x="24512" y="1024244"/>
            <a:ext cx="3657600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cs typeface="Arial" charset="0"/>
              </a:rPr>
              <a:t>Percent of adults ages 19–64</a:t>
            </a:r>
          </a:p>
        </p:txBody>
      </p:sp>
      <p:sp>
        <p:nvSpPr>
          <p:cNvPr id="101383" name="Text Box 7"/>
          <p:cNvSpPr txBox="1">
            <a:spLocks noChangeArrowheads="1"/>
          </p:cNvSpPr>
          <p:nvPr/>
        </p:nvSpPr>
        <p:spPr bwMode="auto">
          <a:xfrm>
            <a:off x="42050" y="5808192"/>
            <a:ext cx="9189720" cy="101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^</a:t>
            </a:r>
            <a:r>
              <a:rPr lang="en-US" sz="1200" dirty="0" smtClean="0"/>
              <a:t> Underinsured </a:t>
            </a:r>
            <a:r>
              <a:rPr lang="en-US" sz="1200" dirty="0"/>
              <a:t>defined as insured all year but experienced one of the following: </a:t>
            </a:r>
            <a:r>
              <a:rPr lang="en-US" sz="1200" dirty="0" smtClean="0"/>
              <a:t>out-of-pocket expenses </a:t>
            </a:r>
            <a:r>
              <a:rPr lang="en-US" sz="1200" dirty="0"/>
              <a:t>equaled 10% or more of income; </a:t>
            </a:r>
            <a:r>
              <a:rPr lang="en-US" sz="1200" dirty="0" smtClean="0"/>
              <a:t>out-of-pocket expenses </a:t>
            </a:r>
            <a:r>
              <a:rPr lang="en-US" sz="1200" dirty="0"/>
              <a:t>equaled 5% or more of income if low income (&lt;200% of poverty); or deductibles equaled 5% or more of income. </a:t>
            </a:r>
            <a:r>
              <a:rPr lang="en-US" sz="1200" dirty="0" smtClean="0"/>
              <a:t>Notes: Seasonal flu shot in past 12 </a:t>
            </a:r>
            <a:r>
              <a:rPr lang="en-US" sz="1200" dirty="0"/>
              <a:t>months; cholesterol checked in past five years (in past year if has hypertension, heart disease, or high cholesterol); </a:t>
            </a:r>
            <a:r>
              <a:rPr lang="en-US" sz="1200" dirty="0" smtClean="0"/>
              <a:t>blood </a:t>
            </a:r>
            <a:r>
              <a:rPr lang="en-US" sz="1200" dirty="0"/>
              <a:t>pressure checked in past </a:t>
            </a:r>
            <a:r>
              <a:rPr lang="en-US" sz="1200" dirty="0" smtClean="0"/>
              <a:t>two </a:t>
            </a:r>
            <a:r>
              <a:rPr lang="en-US" sz="1200" dirty="0"/>
              <a:t>years (in past year if has hypertension or high blood pressure</a:t>
            </a:r>
            <a:r>
              <a:rPr lang="en-US" sz="1200" dirty="0" smtClean="0"/>
              <a:t>). </a:t>
            </a:r>
            <a:endParaRPr lang="en-US" sz="1200" dirty="0"/>
          </a:p>
          <a:p>
            <a:r>
              <a:rPr lang="en-US" sz="1200" dirty="0" smtClean="0"/>
              <a:t>Source</a:t>
            </a:r>
            <a:r>
              <a:rPr lang="en-US" sz="1200" dirty="0"/>
              <a:t>: The Commonwealth Fund Biennial Health Insurance Survey </a:t>
            </a:r>
            <a:r>
              <a:rPr lang="en-US" sz="1200" dirty="0" smtClean="0"/>
              <a:t>(2012).</a:t>
            </a:r>
            <a:endParaRPr lang="en-US" sz="1200" dirty="0"/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4194563171"/>
              </p:ext>
            </p:extLst>
          </p:nvPr>
        </p:nvGraphicFramePr>
        <p:xfrm>
          <a:off x="90488" y="992257"/>
          <a:ext cx="8901112" cy="46325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38077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4082747634"/>
              </p:ext>
            </p:extLst>
          </p:nvPr>
        </p:nvGraphicFramePr>
        <p:xfrm>
          <a:off x="216638" y="1075712"/>
          <a:ext cx="8698762" cy="45405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933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0488"/>
            <a:ext cx="9140825" cy="731520"/>
          </a:xfrm>
          <a:noFill/>
        </p:spPr>
        <p:txBody>
          <a:bodyPr anchor="t" anchorCtr="1"/>
          <a:lstStyle/>
          <a:p>
            <a:pPr eaLnBrk="1" hangingPunct="1"/>
            <a:r>
              <a:rPr lang="en-US" sz="2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Exhibit 14. Uninsured Adults and Adults with Gaps in Coverage </a:t>
            </a:r>
            <a:br>
              <a:rPr lang="en-US" sz="2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en-US" sz="2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Have Lower Rates of Cancer Screening Tests, 2012</a:t>
            </a:r>
          </a:p>
        </p:txBody>
      </p:sp>
      <p:sp>
        <p:nvSpPr>
          <p:cNvPr id="99333" name="Text Box 5"/>
          <p:cNvSpPr txBox="1">
            <a:spLocks noChangeArrowheads="1"/>
          </p:cNvSpPr>
          <p:nvPr/>
        </p:nvSpPr>
        <p:spPr bwMode="auto">
          <a:xfrm>
            <a:off x="90488" y="6434138"/>
            <a:ext cx="71659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1200" b="1"/>
          </a:p>
        </p:txBody>
      </p:sp>
      <p:sp>
        <p:nvSpPr>
          <p:cNvPr id="99334" name="Text Box 6"/>
          <p:cNvSpPr txBox="1">
            <a:spLocks noChangeArrowheads="1"/>
          </p:cNvSpPr>
          <p:nvPr/>
        </p:nvSpPr>
        <p:spPr bwMode="auto">
          <a:xfrm>
            <a:off x="151720" y="1083121"/>
            <a:ext cx="3505200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cs typeface="Arial" charset="0"/>
              </a:rPr>
              <a:t>Percent of </a:t>
            </a:r>
            <a:r>
              <a:rPr lang="en-US" sz="1600" b="1" dirty="0" smtClean="0">
                <a:cs typeface="Arial" charset="0"/>
              </a:rPr>
              <a:t>adults</a:t>
            </a:r>
            <a:endParaRPr lang="en-US" sz="1600" b="1" strike="sngStrike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99335" name="Text Box 7"/>
          <p:cNvSpPr txBox="1">
            <a:spLocks noChangeArrowheads="1"/>
          </p:cNvSpPr>
          <p:nvPr/>
        </p:nvSpPr>
        <p:spPr bwMode="auto">
          <a:xfrm>
            <a:off x="42050" y="5623526"/>
            <a:ext cx="9067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</a:rPr>
              <a:t>^ Underinsured </a:t>
            </a:r>
            <a:r>
              <a:rPr lang="en-US" sz="1200" dirty="0">
                <a:solidFill>
                  <a:srgbClr val="000000"/>
                </a:solidFill>
              </a:rPr>
              <a:t>defined as insured all year but experienced one of the following: </a:t>
            </a:r>
            <a:r>
              <a:rPr lang="en-US" sz="1200" dirty="0" smtClean="0">
                <a:solidFill>
                  <a:srgbClr val="000000"/>
                </a:solidFill>
              </a:rPr>
              <a:t>out-of-pocket expenses </a:t>
            </a:r>
            <a:r>
              <a:rPr lang="en-US" sz="1200" dirty="0">
                <a:solidFill>
                  <a:srgbClr val="000000"/>
                </a:solidFill>
              </a:rPr>
              <a:t>equaled 10% or more of income; </a:t>
            </a:r>
            <a:r>
              <a:rPr lang="en-US" sz="1200" dirty="0" smtClean="0">
                <a:solidFill>
                  <a:srgbClr val="000000"/>
                </a:solidFill>
              </a:rPr>
              <a:t>out-of-pocket expenses </a:t>
            </a:r>
            <a:r>
              <a:rPr lang="en-US" sz="1200" dirty="0">
                <a:solidFill>
                  <a:srgbClr val="000000"/>
                </a:solidFill>
              </a:rPr>
              <a:t>equaled 5% or more of income if low income (&lt;200% of poverty); or deductibles equaled 5% or more of income</a:t>
            </a:r>
            <a:r>
              <a:rPr lang="en-US" sz="1200" dirty="0" smtClean="0">
                <a:solidFill>
                  <a:srgbClr val="000000"/>
                </a:solidFill>
              </a:rPr>
              <a:t>. * Combines </a:t>
            </a:r>
            <a:r>
              <a:rPr lang="en-US" sz="1200" dirty="0">
                <a:solidFill>
                  <a:srgbClr val="000000"/>
                </a:solidFill>
              </a:rPr>
              <a:t>“Uninsured now</a:t>
            </a:r>
            <a:r>
              <a:rPr lang="en-US" sz="1200" dirty="0" smtClean="0">
                <a:solidFill>
                  <a:srgbClr val="000000"/>
                </a:solidFill>
              </a:rPr>
              <a:t>” and </a:t>
            </a:r>
            <a:r>
              <a:rPr lang="en-US" sz="1200" dirty="0">
                <a:solidFill>
                  <a:srgbClr val="000000"/>
                </a:solidFill>
              </a:rPr>
              <a:t>“</a:t>
            </a:r>
            <a:r>
              <a:rPr lang="en-US" sz="1200" dirty="0" smtClean="0">
                <a:solidFill>
                  <a:srgbClr val="000000"/>
                </a:solidFill>
              </a:rPr>
              <a:t>Insured </a:t>
            </a:r>
            <a:r>
              <a:rPr lang="en-US" sz="1200" dirty="0">
                <a:solidFill>
                  <a:srgbClr val="000000"/>
                </a:solidFill>
              </a:rPr>
              <a:t>now, time uninsured in past </a:t>
            </a:r>
            <a:r>
              <a:rPr lang="en-US" sz="1200" dirty="0" smtClean="0">
                <a:solidFill>
                  <a:srgbClr val="000000"/>
                </a:solidFill>
              </a:rPr>
              <a:t>year.” </a:t>
            </a:r>
            <a:r>
              <a:rPr lang="en-US" sz="1200" dirty="0">
                <a:solidFill>
                  <a:srgbClr val="000000"/>
                </a:solidFill>
              </a:rPr>
              <a:t>Notes: Pap test in past three years for females ages 21–64; colon cancer screening in past five years for adults ages 50–64; </a:t>
            </a:r>
            <a:r>
              <a:rPr lang="en-US" sz="1200" dirty="0" smtClean="0">
                <a:solidFill>
                  <a:srgbClr val="000000"/>
                </a:solidFill>
              </a:rPr>
              <a:t>and </a:t>
            </a:r>
            <a:r>
              <a:rPr lang="en-US" sz="1200" dirty="0">
                <a:solidFill>
                  <a:srgbClr val="000000"/>
                </a:solidFill>
              </a:rPr>
              <a:t>mammogram in past two years for females ages 40–64. </a:t>
            </a:r>
            <a:endParaRPr lang="en-US" sz="1200" dirty="0" smtClean="0">
              <a:solidFill>
                <a:srgbClr val="000000"/>
              </a:solidFill>
            </a:endParaRPr>
          </a:p>
          <a:p>
            <a:r>
              <a:rPr lang="en-US" sz="1200" dirty="0" smtClean="0">
                <a:solidFill>
                  <a:srgbClr val="000000"/>
                </a:solidFill>
              </a:rPr>
              <a:t>Source</a:t>
            </a:r>
            <a:r>
              <a:rPr lang="en-US" sz="1200" dirty="0">
                <a:solidFill>
                  <a:srgbClr val="000000"/>
                </a:solidFill>
              </a:rPr>
              <a:t>: The Commonwealth Fund Biennial Health Insurance Survey </a:t>
            </a:r>
            <a:r>
              <a:rPr lang="en-US" sz="1200" dirty="0" smtClean="0">
                <a:solidFill>
                  <a:srgbClr val="000000"/>
                </a:solidFill>
              </a:rPr>
              <a:t>(2012).</a:t>
            </a:r>
            <a:endParaRPr lang="en-US" sz="1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9262112"/>
              </p:ext>
            </p:extLst>
          </p:nvPr>
        </p:nvGraphicFramePr>
        <p:xfrm>
          <a:off x="1828800" y="838200"/>
          <a:ext cx="5486400" cy="437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75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0488"/>
            <a:ext cx="9140825" cy="731837"/>
          </a:xfrm>
          <a:noFill/>
        </p:spPr>
        <p:txBody>
          <a:bodyPr anchor="t" anchorCtr="1"/>
          <a:lstStyle/>
          <a:p>
            <a:pPr eaLnBrk="1" hangingPunct="1"/>
            <a:r>
              <a:rPr lang="en-US" sz="2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Exhibit ES-2. In 2012, Nearly Half of Adults Were Uninsured During </a:t>
            </a:r>
            <a:br>
              <a:rPr lang="en-US" sz="2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en-US" sz="2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the Year or Were Underinsured</a:t>
            </a:r>
          </a:p>
        </p:txBody>
      </p:sp>
      <p:sp>
        <p:nvSpPr>
          <p:cNvPr id="107524" name="Text Box 29"/>
          <p:cNvSpPr txBox="1">
            <a:spLocks noChangeArrowheads="1"/>
          </p:cNvSpPr>
          <p:nvPr/>
        </p:nvSpPr>
        <p:spPr bwMode="auto">
          <a:xfrm>
            <a:off x="42050" y="5808523"/>
            <a:ext cx="864475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/>
              <a:t>Note: </a:t>
            </a:r>
            <a:r>
              <a:rPr lang="en-US" sz="1200" dirty="0" smtClean="0"/>
              <a:t>Numbers may not sum to indicated total because of rounding.</a:t>
            </a:r>
          </a:p>
          <a:p>
            <a:r>
              <a:rPr lang="en-US" sz="1200" dirty="0" smtClean="0"/>
              <a:t>* Combines “Uninsured now” and “Insured now, time uninsured in past year.” ^ Underinsured </a:t>
            </a:r>
            <a:r>
              <a:rPr lang="en-US" sz="1200" dirty="0"/>
              <a:t>defined as insured all year but experienced one of the following: </a:t>
            </a:r>
            <a:r>
              <a:rPr lang="en-US" sz="1200" dirty="0" smtClean="0"/>
              <a:t>out-of-pocket expenses </a:t>
            </a:r>
            <a:r>
              <a:rPr lang="en-US" sz="1200" dirty="0"/>
              <a:t>equaled 10% or more of income; </a:t>
            </a:r>
            <a:r>
              <a:rPr lang="en-US" sz="1200" dirty="0" smtClean="0"/>
              <a:t>out-of-pocket expenses </a:t>
            </a:r>
            <a:r>
              <a:rPr lang="en-US" sz="1200" dirty="0"/>
              <a:t>equaled 5% or more of income if low income (&lt;200% </a:t>
            </a:r>
            <a:r>
              <a:rPr lang="en-US" sz="1200" dirty="0" smtClean="0"/>
              <a:t>of poverty); </a:t>
            </a:r>
            <a:r>
              <a:rPr lang="en-US" sz="1200" dirty="0"/>
              <a:t>or deductibles equaled 5% or more of income.</a:t>
            </a:r>
          </a:p>
          <a:p>
            <a:r>
              <a:rPr lang="en-US" sz="1200" dirty="0" smtClean="0"/>
              <a:t>Source</a:t>
            </a:r>
            <a:r>
              <a:rPr lang="en-US" sz="1200" dirty="0"/>
              <a:t>: The Commonwealth Fund Biennial Health Insurance </a:t>
            </a:r>
            <a:r>
              <a:rPr lang="en-US" sz="1200" dirty="0" smtClean="0"/>
              <a:t>Survey (2012).</a:t>
            </a:r>
            <a:endParaRPr lang="en-US" sz="1200" dirty="0"/>
          </a:p>
        </p:txBody>
      </p:sp>
      <p:sp>
        <p:nvSpPr>
          <p:cNvPr id="3079" name="Text Box 14"/>
          <p:cNvSpPr txBox="1">
            <a:spLocks noChangeArrowheads="1"/>
          </p:cNvSpPr>
          <p:nvPr/>
        </p:nvSpPr>
        <p:spPr bwMode="auto">
          <a:xfrm>
            <a:off x="2590800" y="2334161"/>
            <a:ext cx="16764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en-US" sz="1600" b="1" kern="0" dirty="0" smtClean="0">
                <a:solidFill>
                  <a:srgbClr val="000000"/>
                </a:solidFill>
              </a:rPr>
              <a:t>Insured all year, not underinsure</a:t>
            </a:r>
            <a:r>
              <a:rPr lang="en-US" sz="1600" b="1" kern="0" dirty="0" smtClean="0"/>
              <a:t>d^</a:t>
            </a:r>
          </a:p>
          <a:p>
            <a:pPr algn="ctr">
              <a:spcBef>
                <a:spcPts val="0"/>
              </a:spcBef>
              <a:defRPr/>
            </a:pPr>
            <a:r>
              <a:rPr lang="en-US" sz="1600" b="1" kern="0" dirty="0" smtClean="0"/>
              <a:t>54%</a:t>
            </a:r>
          </a:p>
          <a:p>
            <a:pPr algn="ctr">
              <a:spcBef>
                <a:spcPts val="0"/>
              </a:spcBef>
              <a:defRPr/>
            </a:pPr>
            <a:r>
              <a:rPr lang="en-US" sz="1600" b="1" kern="0" dirty="0" smtClean="0">
                <a:solidFill>
                  <a:srgbClr val="000000"/>
                </a:solidFill>
              </a:rPr>
              <a:t>100 million</a:t>
            </a:r>
            <a:endParaRPr lang="en-US" sz="1600" b="1" kern="0" dirty="0">
              <a:solidFill>
                <a:srgbClr val="000000"/>
              </a:solidFill>
            </a:endParaRPr>
          </a:p>
        </p:txBody>
      </p:sp>
      <p:sp>
        <p:nvSpPr>
          <p:cNvPr id="107529" name="Text Box 29"/>
          <p:cNvSpPr txBox="1">
            <a:spLocks noChangeArrowheads="1"/>
          </p:cNvSpPr>
          <p:nvPr/>
        </p:nvSpPr>
        <p:spPr bwMode="auto">
          <a:xfrm>
            <a:off x="1786750" y="5256013"/>
            <a:ext cx="5562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 smtClean="0">
                <a:solidFill>
                  <a:srgbClr val="000000"/>
                </a:solidFill>
              </a:rPr>
              <a:t>184 million adults ages 19–64</a:t>
            </a:r>
            <a:endParaRPr lang="en-US" sz="2000" b="1" dirty="0">
              <a:solidFill>
                <a:srgbClr val="000000"/>
              </a:solidFill>
            </a:endParaRPr>
          </a:p>
        </p:txBody>
      </p:sp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4345337" y="3378534"/>
            <a:ext cx="2267243" cy="1246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en-US" sz="1500" b="1" kern="0" dirty="0" smtClean="0">
                <a:solidFill>
                  <a:srgbClr val="FFFFFF"/>
                </a:solidFill>
              </a:rPr>
              <a:t>Insured </a:t>
            </a:r>
          </a:p>
          <a:p>
            <a:pPr algn="ctr">
              <a:spcBef>
                <a:spcPts val="0"/>
              </a:spcBef>
              <a:defRPr/>
            </a:pPr>
            <a:r>
              <a:rPr lang="en-US" sz="1500" b="1" kern="0" dirty="0" smtClean="0">
                <a:solidFill>
                  <a:srgbClr val="FFFFFF"/>
                </a:solidFill>
              </a:rPr>
              <a:t>all year,</a:t>
            </a:r>
          </a:p>
          <a:p>
            <a:pPr algn="ctr">
              <a:spcBef>
                <a:spcPts val="0"/>
              </a:spcBef>
              <a:defRPr/>
            </a:pPr>
            <a:r>
              <a:rPr lang="en-US" sz="1500" b="1" kern="0" dirty="0" smtClean="0">
                <a:solidFill>
                  <a:srgbClr val="FFFFFF"/>
                </a:solidFill>
              </a:rPr>
              <a:t> underinsur</a:t>
            </a:r>
            <a:r>
              <a:rPr lang="en-US" sz="1500" b="1" kern="0" dirty="0" smtClean="0">
                <a:solidFill>
                  <a:schemeClr val="bg1"/>
                </a:solidFill>
              </a:rPr>
              <a:t>ed^</a:t>
            </a:r>
          </a:p>
          <a:p>
            <a:pPr algn="ctr">
              <a:spcBef>
                <a:spcPts val="0"/>
              </a:spcBef>
              <a:defRPr/>
            </a:pPr>
            <a:r>
              <a:rPr lang="en-US" sz="1500" b="1" kern="0" dirty="0" smtClean="0">
                <a:solidFill>
                  <a:schemeClr val="bg1"/>
                </a:solidFill>
              </a:rPr>
              <a:t>16%</a:t>
            </a:r>
          </a:p>
          <a:p>
            <a:pPr algn="ctr">
              <a:spcBef>
                <a:spcPts val="0"/>
              </a:spcBef>
              <a:defRPr/>
            </a:pPr>
            <a:r>
              <a:rPr lang="en-US" sz="1500" b="1" kern="0" dirty="0" smtClean="0">
                <a:solidFill>
                  <a:srgbClr val="FFFFFF"/>
                </a:solidFill>
              </a:rPr>
              <a:t>30 million</a:t>
            </a:r>
            <a:endParaRPr lang="en-US" sz="1500" b="1" kern="0" dirty="0">
              <a:solidFill>
                <a:srgbClr val="FFFFFF"/>
              </a:solidFill>
            </a:endParaRP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4343400" y="1981200"/>
            <a:ext cx="23622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en-US" sz="1600" b="1" kern="0" dirty="0" smtClean="0">
                <a:solidFill>
                  <a:srgbClr val="FFFFFF"/>
                </a:solidFill>
              </a:rPr>
              <a:t>Uninsured during</a:t>
            </a:r>
          </a:p>
          <a:p>
            <a:pPr algn="ctr">
              <a:spcBef>
                <a:spcPts val="0"/>
              </a:spcBef>
              <a:defRPr/>
            </a:pPr>
            <a:r>
              <a:rPr lang="en-US" sz="1600" b="1" kern="0" dirty="0" smtClean="0">
                <a:solidFill>
                  <a:srgbClr val="FFFFFF"/>
                </a:solidFill>
              </a:rPr>
              <a:t> the year*</a:t>
            </a:r>
          </a:p>
          <a:p>
            <a:pPr algn="ctr">
              <a:spcBef>
                <a:spcPts val="0"/>
              </a:spcBef>
              <a:defRPr/>
            </a:pPr>
            <a:r>
              <a:rPr lang="en-US" sz="1600" b="1" kern="0" dirty="0" smtClean="0">
                <a:solidFill>
                  <a:srgbClr val="FFFFFF"/>
                </a:solidFill>
              </a:rPr>
              <a:t>30%</a:t>
            </a:r>
          </a:p>
          <a:p>
            <a:pPr algn="ctr">
              <a:spcBef>
                <a:spcPts val="0"/>
              </a:spcBef>
              <a:defRPr/>
            </a:pPr>
            <a:r>
              <a:rPr lang="en-US" sz="1600" b="1" kern="0" dirty="0" smtClean="0">
                <a:solidFill>
                  <a:srgbClr val="FFFFFF"/>
                </a:solidFill>
              </a:rPr>
              <a:t>55 million</a:t>
            </a:r>
            <a:endParaRPr lang="en-US" sz="1600" b="1" kern="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91654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" name="Table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5714704"/>
              </p:ext>
            </p:extLst>
          </p:nvPr>
        </p:nvGraphicFramePr>
        <p:xfrm>
          <a:off x="50460" y="4987145"/>
          <a:ext cx="5029200" cy="9906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9906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sym typeface="Monotype Sorts" charset="2"/>
                        </a:rPr>
                        <a:t>Four levels of cost-sharing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sym typeface="Monotype Sorts" charset="2"/>
                        </a:rPr>
                        <a:t>: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1st tier (Bronze) actuarial value: 60%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                                               2nd tier (Silver) actuarial value: 70%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                                               3rd tier (Gold) actuarial value: 80%</a:t>
                      </a:r>
                    </a:p>
                    <a:p>
                      <a:pPr marL="455613" marR="0" lvl="1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                                    4th tier (Platinum) actuarial value: 90%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0547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1440"/>
            <a:ext cx="9140825" cy="731838"/>
          </a:xfrm>
          <a:noFill/>
        </p:spPr>
        <p:txBody>
          <a:bodyPr anchor="t" anchorCtr="1"/>
          <a:lstStyle/>
          <a:p>
            <a:r>
              <a:rPr lang="en-US" sz="2000" b="1" dirty="0" smtClean="0">
                <a:latin typeface="Arial" charset="0"/>
                <a:cs typeface="Arial" charset="0"/>
              </a:rPr>
              <a:t>Exhibit 15. Premium Tax Credits and Cost-Sharing Protections</a:t>
            </a:r>
            <a:br>
              <a:rPr lang="en-US" sz="2000" b="1" dirty="0" smtClean="0">
                <a:latin typeface="Arial" charset="0"/>
                <a:cs typeface="Arial" charset="0"/>
              </a:rPr>
            </a:br>
            <a:r>
              <a:rPr lang="en-US" sz="2000" b="1" dirty="0" smtClean="0">
                <a:latin typeface="Arial" charset="0"/>
                <a:cs typeface="Arial" charset="0"/>
              </a:rPr>
              <a:t>Under the Affordable Care Act </a:t>
            </a:r>
          </a:p>
        </p:txBody>
      </p:sp>
      <p:graphicFrame>
        <p:nvGraphicFramePr>
          <p:cNvPr id="5123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2583134"/>
              </p:ext>
            </p:extLst>
          </p:nvPr>
        </p:nvGraphicFramePr>
        <p:xfrm>
          <a:off x="152402" y="870842"/>
          <a:ext cx="8839198" cy="4145279"/>
        </p:xfrm>
        <a:graphic>
          <a:graphicData uri="http://schemas.openxmlformats.org/drawingml/2006/table">
            <a:tbl>
              <a:tblPr/>
              <a:tblGrid>
                <a:gridCol w="1130595"/>
                <a:gridCol w="1155403"/>
                <a:gridCol w="1600200"/>
                <a:gridCol w="1600200"/>
                <a:gridCol w="1295400"/>
                <a:gridCol w="926805"/>
                <a:gridCol w="1130595"/>
              </a:tblGrid>
              <a:tr h="2286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Federal poverty level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Income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Adults ages 19–64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Premium contribution as a share </a:t>
                      </a:r>
                      <a:b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</a:b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of income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Out-of-pocket  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limits^^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Actuarial value: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Silver plan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Uninsured during the year*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Insured all year, underinsured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^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&lt;133%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S: &lt;$14,856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F: &lt;$30,657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 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 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2% (or Medicaid)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S: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$2,083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F: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$4,167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94%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133%– 149%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S: $16,755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F: $34,575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 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 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3.0%–4.0%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150%–199%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S: $22,340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F: $46,100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4.0%–6.3%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87%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200%–249%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S: $27,925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F: $57,625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6.3%–8.05%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S: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$3,125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F: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$6,250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73%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250%–299%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S: $33,510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F: $69,150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 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 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8.05%–9.5%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300%–399%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S: $44,680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F: $92,200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9.5%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S: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$4,167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F: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$8,333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400%+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S: $44,680+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F: $92,200+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3.5 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 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—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S: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$6,250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F: 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$12,500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—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5525" name="Text Box 6"/>
          <p:cNvSpPr txBox="1">
            <a:spLocks noChangeArrowheads="1"/>
          </p:cNvSpPr>
          <p:nvPr/>
        </p:nvSpPr>
        <p:spPr bwMode="auto">
          <a:xfrm>
            <a:off x="42050" y="5749145"/>
            <a:ext cx="8991600" cy="108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050" dirty="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Notes: Actuarial </a:t>
            </a:r>
            <a:r>
              <a:rPr lang="en-US" sz="1050" dirty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values are the average percent of medical costs covered by a health plan. Premium and cost-sharing credits are for silver plan</a:t>
            </a:r>
            <a:r>
              <a:rPr lang="en-US" sz="1050" dirty="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. </a:t>
            </a:r>
            <a:br>
              <a:rPr lang="en-US" sz="1050" dirty="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en-US" sz="1050" dirty="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* Combines “Uninsured now” and “Insured now, time uninsured in past year.”  ^</a:t>
            </a:r>
            <a:r>
              <a:rPr lang="en-US" sz="1050" dirty="0" smtClean="0"/>
              <a:t> </a:t>
            </a:r>
            <a:r>
              <a:rPr lang="en-US" sz="1050" dirty="0"/>
              <a:t>Underinsured defined as insured </a:t>
            </a:r>
            <a:r>
              <a:rPr lang="en-US" sz="1050" dirty="0" smtClean="0"/>
              <a:t/>
            </a:r>
            <a:br>
              <a:rPr lang="en-US" sz="1050" dirty="0" smtClean="0"/>
            </a:br>
            <a:r>
              <a:rPr lang="en-US" sz="1050" dirty="0" smtClean="0"/>
              <a:t>all </a:t>
            </a:r>
            <a:r>
              <a:rPr lang="en-US" sz="1050" dirty="0"/>
              <a:t>year but experienced one of the following: </a:t>
            </a:r>
            <a:r>
              <a:rPr lang="en-US" sz="1050" dirty="0" smtClean="0"/>
              <a:t>out-of-pocket </a:t>
            </a:r>
            <a:r>
              <a:rPr lang="en-US" sz="1050" dirty="0"/>
              <a:t>expenses equaled 10% or more of income; </a:t>
            </a:r>
            <a:r>
              <a:rPr lang="en-US" sz="1050" dirty="0" smtClean="0"/>
              <a:t>out-of-pocket </a:t>
            </a:r>
            <a:r>
              <a:rPr lang="en-US" sz="1050" dirty="0"/>
              <a:t>expenses equaled 5% or more </a:t>
            </a:r>
            <a:r>
              <a:rPr lang="en-US" sz="1050" dirty="0" smtClean="0"/>
              <a:t/>
            </a:r>
            <a:br>
              <a:rPr lang="en-US" sz="1050" dirty="0" smtClean="0"/>
            </a:br>
            <a:r>
              <a:rPr lang="en-US" sz="1050" dirty="0" smtClean="0"/>
              <a:t>of </a:t>
            </a:r>
            <a:r>
              <a:rPr lang="en-US" sz="1050" dirty="0"/>
              <a:t>income if low income (&lt;200% of poverty); or deductibles equaled 5% or more of income. </a:t>
            </a:r>
            <a:r>
              <a:rPr lang="en-US" sz="1050" dirty="0" smtClean="0"/>
              <a:t>^^ For 2013.</a:t>
            </a:r>
            <a:endParaRPr lang="en-US" sz="1050" dirty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050" dirty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Source: Federal poverty levels are for </a:t>
            </a:r>
            <a:r>
              <a:rPr lang="en-US" sz="1050" dirty="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2012; </a:t>
            </a:r>
            <a:r>
              <a:rPr lang="en-US" sz="1050" dirty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Commonwealth Fund Health Reform Resource Center: What’s in the Affordable Care Act? (PL 111-148 </a:t>
            </a:r>
            <a:r>
              <a:rPr lang="en-US" sz="1050" dirty="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en-US" sz="1050" dirty="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en-US" sz="1050" dirty="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and </a:t>
            </a:r>
            <a:r>
              <a:rPr lang="en-US" sz="1050" dirty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111-152), </a:t>
            </a:r>
            <a:r>
              <a:rPr lang="en-US" sz="1050" dirty="0">
                <a:solidFill>
                  <a:srgbClr val="0000FF"/>
                </a:solidFill>
                <a:latin typeface="Arial" pitchFamily="34" charset="0"/>
                <a:ea typeface="+mn-ea"/>
                <a:cs typeface="Arial" pitchFamily="34" charset="0"/>
              </a:rPr>
              <a:t>http://www.commonwealthfund.org/Health-Reform/Health-Reform-Resource.aspx</a:t>
            </a:r>
            <a:r>
              <a:rPr lang="en-US" sz="1050" dirty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64780" y="4987145"/>
            <a:ext cx="39119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Catastrophic policy with essential benefits package available to young adults and people whose premiums are 8%+ of income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200" dirty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8998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Placeholder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942720833"/>
              </p:ext>
            </p:extLst>
          </p:nvPr>
        </p:nvGraphicFramePr>
        <p:xfrm>
          <a:off x="45720" y="1280160"/>
          <a:ext cx="9052560" cy="3584447"/>
        </p:xfrm>
        <a:graphic>
          <a:graphicData uri="http://schemas.openxmlformats.org/drawingml/2006/table">
            <a:tbl>
              <a:tblPr/>
              <a:tblGrid>
                <a:gridCol w="2773680"/>
                <a:gridCol w="1143000"/>
                <a:gridCol w="1066800"/>
                <a:gridCol w="1524000"/>
                <a:gridCol w="1521143"/>
                <a:gridCol w="1023937"/>
              </a:tblGrid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Coverage options in 2014</a:t>
                      </a:r>
                    </a:p>
                  </a:txBody>
                  <a:tcPr marR="0" marT="27432" marB="27432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0" marR="0" marT="27432" marB="274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Medicaid</a:t>
                      </a:r>
                    </a:p>
                  </a:txBody>
                  <a:tcPr marL="0" marR="0" marT="27432" marB="27432" anchor="b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Subsidized </a:t>
                      </a:r>
                      <a:b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</a:b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private insurance</a:t>
                      </a:r>
                    </a:p>
                  </a:txBody>
                  <a:tcPr marL="0" marR="0" marT="27432" marB="27432" anchor="b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Private insurance</a:t>
                      </a:r>
                    </a:p>
                  </a:txBody>
                  <a:tcPr marL="0" marR="0" marT="27432" marB="27432" anchor="b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charset="-128"/>
                          <a:cs typeface="Arial" charset="0"/>
                        </a:rPr>
                        <a:t>Adults ages 19–64, </a:t>
                      </a:r>
                      <a:b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charset="-128"/>
                          <a:cs typeface="Arial" charset="0"/>
                        </a:rPr>
                      </a:b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charset="-128"/>
                          <a:cs typeface="Arial" charset="0"/>
                        </a:rPr>
                        <a:t>i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n the past 12 months:</a:t>
                      </a:r>
                    </a:p>
                  </a:txBody>
                  <a:tcPr marR="0" marT="27432" marB="274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Total</a:t>
                      </a:r>
                    </a:p>
                  </a:txBody>
                  <a:tcPr marL="0" marR="0" marT="27432" marB="274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&lt;133% FPL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&lt;$30,657</a:t>
                      </a:r>
                    </a:p>
                  </a:txBody>
                  <a:tcPr marL="0" marR="0" marT="27432" marB="274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133%–249% FPL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$57,625</a:t>
                      </a:r>
                    </a:p>
                  </a:txBody>
                  <a:tcPr marL="0" marR="0" marT="27432" marB="274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250%–399% FPL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$92,200</a:t>
                      </a:r>
                    </a:p>
                  </a:txBody>
                  <a:tcPr marL="0" marR="0" marT="27432" marB="274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400%+ FPL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$92,200+</a:t>
                      </a:r>
                    </a:p>
                  </a:txBody>
                  <a:tcPr marL="0" marR="0" marT="27432" marB="274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136525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Uninsured during </a:t>
                      </a:r>
                      <a:b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</a:b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the year*</a:t>
                      </a:r>
                    </a:p>
                  </a:txBody>
                  <a:tcPr marR="0" marT="27432" marB="274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30%</a:t>
                      </a:r>
                      <a:b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</a:b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55 million</a:t>
                      </a:r>
                    </a:p>
                  </a:txBody>
                  <a:tcPr marL="0" marR="0" marT="27432" marB="27432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52%</a:t>
                      </a:r>
                      <a:b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</a:b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28 million</a:t>
                      </a:r>
                    </a:p>
                  </a:txBody>
                  <a:tcPr marL="0" marR="0" marT="27432" marB="27432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37%</a:t>
                      </a:r>
                      <a:b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</a:b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13 million</a:t>
                      </a:r>
                    </a:p>
                  </a:txBody>
                  <a:tcPr marL="0" marR="0" marT="27432" marB="27432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19%</a:t>
                      </a:r>
                      <a:b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</a:b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6 million</a:t>
                      </a:r>
                    </a:p>
                  </a:txBody>
                  <a:tcPr marL="0" marR="0" marT="27432" marB="27432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7%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 3 million</a:t>
                      </a:r>
                    </a:p>
                  </a:txBody>
                  <a:tcPr marL="0" marR="0" marT="27432" marB="27432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136525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Insured all year, </a:t>
                      </a:r>
                      <a:b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</a:b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underinsured^</a:t>
                      </a:r>
                    </a:p>
                  </a:txBody>
                  <a:tcPr marR="0" marT="27432" marB="274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16%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30 million</a:t>
                      </a:r>
                    </a:p>
                  </a:txBody>
                  <a:tcPr marL="0" marR="0" marT="27432" marB="27432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23%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12 million</a:t>
                      </a:r>
                    </a:p>
                  </a:txBody>
                  <a:tcPr marL="0" marR="0" marT="27432" marB="27432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22%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8 million</a:t>
                      </a:r>
                    </a:p>
                  </a:txBody>
                  <a:tcPr marL="0" marR="0" marT="27432" marB="27432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16%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5 million</a:t>
                      </a:r>
                    </a:p>
                  </a:txBody>
                  <a:tcPr marL="0" marR="0" marT="27432" marB="27432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10%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4 million</a:t>
                      </a:r>
                    </a:p>
                  </a:txBody>
                  <a:tcPr marL="0" marR="0" marT="27432" marB="27432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136525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Any bill problem or </a:t>
                      </a:r>
                      <a:b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</a:b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medical debt**</a:t>
                      </a:r>
                    </a:p>
                  </a:txBody>
                  <a:tcPr marR="0" marT="27432" marB="274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41%</a:t>
                      </a:r>
                      <a:b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</a:b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75 million</a:t>
                      </a:r>
                    </a:p>
                  </a:txBody>
                  <a:tcPr marL="0" marR="0" marT="27432" marB="27432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51%</a:t>
                      </a:r>
                      <a:b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</a:b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27 million</a:t>
                      </a:r>
                    </a:p>
                  </a:txBody>
                  <a:tcPr marL="0" marR="0" marT="27432" marB="27432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52%</a:t>
                      </a:r>
                      <a:b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</a:b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18 million</a:t>
                      </a:r>
                    </a:p>
                  </a:txBody>
                  <a:tcPr marL="0" marR="0" marT="27432" marB="27432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40%</a:t>
                      </a:r>
                      <a:b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</a:b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13 million</a:t>
                      </a:r>
                    </a:p>
                  </a:txBody>
                  <a:tcPr marL="0" marR="0" marT="27432" marB="27432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25%</a:t>
                      </a:r>
                      <a:b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</a:b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12 million</a:t>
                      </a:r>
                    </a:p>
                  </a:txBody>
                  <a:tcPr marL="0" marR="0" marT="27432" marB="27432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136525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Any cost-related access problem***</a:t>
                      </a:r>
                    </a:p>
                  </a:txBody>
                  <a:tcPr marR="0" marT="27432" marB="274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43%</a:t>
                      </a:r>
                      <a:b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</a:b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80 million</a:t>
                      </a:r>
                    </a:p>
                  </a:txBody>
                  <a:tcPr marL="0" marR="0" marT="27432" marB="27432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53%</a:t>
                      </a:r>
                      <a:b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</a:b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28 million</a:t>
                      </a:r>
                    </a:p>
                  </a:txBody>
                  <a:tcPr marL="0" marR="0" marT="27432" marB="27432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53%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 19 million</a:t>
                      </a:r>
                    </a:p>
                  </a:txBody>
                  <a:tcPr marL="0" marR="0" marT="27432" marB="27432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43%</a:t>
                      </a:r>
                      <a:b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</a:b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14 million</a:t>
                      </a:r>
                    </a:p>
                  </a:txBody>
                  <a:tcPr marL="0" marR="0" marT="27432" marB="27432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28%</a:t>
                      </a:r>
                      <a:b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</a:b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13 million</a:t>
                      </a:r>
                    </a:p>
                  </a:txBody>
                  <a:tcPr marL="0" marR="0" marT="27432" marB="27432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136525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Spent 10% or more of house-hold income on premiums </a:t>
                      </a:r>
                      <a:b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</a:b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(among privately insured)****</a:t>
                      </a:r>
                    </a:p>
                  </a:txBody>
                  <a:tcPr marR="0" marT="27432" marB="274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15%</a:t>
                      </a:r>
                      <a:b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</a:b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14 million</a:t>
                      </a:r>
                    </a:p>
                  </a:txBody>
                  <a:tcPr marL="0" marR="0" marT="27432" marB="27432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36%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5 million</a:t>
                      </a:r>
                    </a:p>
                  </a:txBody>
                  <a:tcPr marL="0" marR="0" marT="27432" marB="27432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23%</a:t>
                      </a:r>
                      <a:b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</a:b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4 million</a:t>
                      </a:r>
                    </a:p>
                  </a:txBody>
                  <a:tcPr marL="0" marR="0" marT="27432" marB="27432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13%</a:t>
                      </a:r>
                      <a:b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</a:b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3 million</a:t>
                      </a:r>
                    </a:p>
                  </a:txBody>
                  <a:tcPr marL="0" marR="0" marT="27432" marB="27432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4%</a:t>
                      </a:r>
                      <a:b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</a:b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2 million</a:t>
                      </a:r>
                    </a:p>
                  </a:txBody>
                  <a:tcPr marL="0" marR="0" marT="27432" marB="27432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3554" name="Text Box 49"/>
          <p:cNvSpPr txBox="1">
            <a:spLocks noChangeArrowheads="1"/>
          </p:cNvSpPr>
          <p:nvPr/>
        </p:nvSpPr>
        <p:spPr bwMode="auto">
          <a:xfrm>
            <a:off x="42050" y="4885267"/>
            <a:ext cx="909828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</a:rPr>
              <a:t>Notes: </a:t>
            </a:r>
            <a:r>
              <a:rPr lang="en-US" sz="1200" dirty="0">
                <a:solidFill>
                  <a:srgbClr val="000000"/>
                </a:solidFill>
              </a:rPr>
              <a:t>FPL refers to f</a:t>
            </a:r>
            <a:r>
              <a:rPr lang="en-US" sz="1200" dirty="0" smtClean="0">
                <a:solidFill>
                  <a:srgbClr val="000000"/>
                </a:solidFill>
              </a:rPr>
              <a:t>ederal poverty level. Total column includes those with undesignated income. Income levels are for a family </a:t>
            </a:r>
            <a:br>
              <a:rPr lang="en-US" sz="1200" dirty="0" smtClean="0">
                <a:solidFill>
                  <a:srgbClr val="000000"/>
                </a:solidFill>
              </a:rPr>
            </a:br>
            <a:r>
              <a:rPr lang="en-US" sz="1200" dirty="0" smtClean="0">
                <a:solidFill>
                  <a:srgbClr val="000000"/>
                </a:solidFill>
              </a:rPr>
              <a:t>of four in 2012.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* Combines “Uninsured now” and “Insured now, time uninsured in past year.” ^ Underinsured </a:t>
            </a:r>
            <a:r>
              <a:rPr lang="en-US" sz="1200" dirty="0">
                <a:solidFill>
                  <a:srgbClr val="000000"/>
                </a:solidFill>
              </a:rPr>
              <a:t>defined as insured all year but experienced one of the following: </a:t>
            </a:r>
            <a:r>
              <a:rPr lang="en-US" sz="1200" dirty="0" smtClean="0">
                <a:solidFill>
                  <a:srgbClr val="000000"/>
                </a:solidFill>
              </a:rPr>
              <a:t>out-of-pocket expenses </a:t>
            </a:r>
            <a:r>
              <a:rPr lang="en-US" sz="1200" dirty="0">
                <a:solidFill>
                  <a:srgbClr val="000000"/>
                </a:solidFill>
              </a:rPr>
              <a:t>equaled 10% or more of income; </a:t>
            </a:r>
            <a:r>
              <a:rPr lang="en-US" sz="1200" dirty="0" smtClean="0">
                <a:solidFill>
                  <a:srgbClr val="000000"/>
                </a:solidFill>
              </a:rPr>
              <a:t>out-of-pocket expenses </a:t>
            </a:r>
            <a:r>
              <a:rPr lang="en-US" sz="1200" dirty="0">
                <a:solidFill>
                  <a:srgbClr val="000000"/>
                </a:solidFill>
              </a:rPr>
              <a:t>equaled 5% or more of income if low income (&lt;200% of poverty); or deductibles equaled 5% or more of income. </a:t>
            </a:r>
            <a:r>
              <a:rPr lang="en-US" sz="1200" dirty="0" smtClean="0">
                <a:solidFill>
                  <a:srgbClr val="000000"/>
                </a:solidFill>
              </a:rPr>
              <a:t>** Includes</a:t>
            </a:r>
            <a:r>
              <a:rPr lang="en-US" sz="1200" dirty="0">
                <a:solidFill>
                  <a:srgbClr val="000000"/>
                </a:solidFill>
              </a:rPr>
              <a:t>: </a:t>
            </a:r>
            <a:r>
              <a:rPr lang="en-US" sz="1200" dirty="0" smtClean="0">
                <a:solidFill>
                  <a:srgbClr val="000000"/>
                </a:solidFill>
              </a:rPr>
              <a:t>had </a:t>
            </a:r>
            <a:r>
              <a:rPr lang="en-US" sz="1200" dirty="0">
                <a:solidFill>
                  <a:srgbClr val="000000"/>
                </a:solidFill>
              </a:rPr>
              <a:t>problems paying or unable to pay medical bills; contacted by collection agency for unpaid medical bills; had to change way of life to pay bills; medical bills being paid off over time. *</a:t>
            </a:r>
            <a:r>
              <a:rPr lang="en-US" sz="1200" dirty="0" smtClean="0">
                <a:solidFill>
                  <a:srgbClr val="000000"/>
                </a:solidFill>
              </a:rPr>
              <a:t>** Includes </a:t>
            </a:r>
            <a:r>
              <a:rPr lang="en-US" sz="1200" dirty="0">
                <a:solidFill>
                  <a:srgbClr val="000000"/>
                </a:solidFill>
              </a:rPr>
              <a:t>any of the following because of cost: </a:t>
            </a:r>
            <a:r>
              <a:rPr lang="en-US" sz="1200" dirty="0" smtClean="0">
                <a:solidFill>
                  <a:srgbClr val="000000"/>
                </a:solidFill>
              </a:rPr>
              <a:t>had </a:t>
            </a:r>
            <a:r>
              <a:rPr lang="en-US" sz="1200" dirty="0">
                <a:solidFill>
                  <a:srgbClr val="000000"/>
                </a:solidFill>
              </a:rPr>
              <a:t>a medical problem, did not visit doctor or clinic; did not fill a prescription; skipped recommended test, treatment, or follow-up; </a:t>
            </a:r>
            <a:r>
              <a:rPr lang="en-US" sz="1200" dirty="0" smtClean="0">
                <a:solidFill>
                  <a:srgbClr val="000000"/>
                </a:solidFill>
              </a:rPr>
              <a:t/>
            </a:r>
            <a:br>
              <a:rPr lang="en-US" sz="1200" dirty="0" smtClean="0">
                <a:solidFill>
                  <a:srgbClr val="000000"/>
                </a:solidFill>
              </a:rPr>
            </a:br>
            <a:r>
              <a:rPr lang="en-US" sz="1200" dirty="0" smtClean="0">
                <a:solidFill>
                  <a:srgbClr val="000000"/>
                </a:solidFill>
              </a:rPr>
              <a:t>did </a:t>
            </a:r>
            <a:r>
              <a:rPr lang="en-US" sz="1200" dirty="0">
                <a:solidFill>
                  <a:srgbClr val="000000"/>
                </a:solidFill>
              </a:rPr>
              <a:t>not get needed specialist care. **</a:t>
            </a:r>
            <a:r>
              <a:rPr lang="en-US" sz="1200" dirty="0" smtClean="0">
                <a:solidFill>
                  <a:srgbClr val="000000"/>
                </a:solidFill>
              </a:rPr>
              <a:t>** Base</a:t>
            </a:r>
            <a:r>
              <a:rPr lang="en-US" sz="1200" dirty="0">
                <a:solidFill>
                  <a:srgbClr val="000000"/>
                </a:solidFill>
              </a:rPr>
              <a:t>: Respondents who specified income level and premium for private insurance plan. </a:t>
            </a:r>
            <a:endParaRPr lang="en-US" sz="1200" dirty="0" smtClean="0">
              <a:solidFill>
                <a:srgbClr val="000000"/>
              </a:solidFill>
            </a:endParaRPr>
          </a:p>
          <a:p>
            <a:r>
              <a:rPr lang="en-US" sz="1200" dirty="0" smtClean="0">
                <a:solidFill>
                  <a:srgbClr val="000000"/>
                </a:solidFill>
              </a:rPr>
              <a:t>Source</a:t>
            </a:r>
            <a:r>
              <a:rPr lang="en-US" sz="1200" dirty="0">
                <a:solidFill>
                  <a:srgbClr val="000000"/>
                </a:solidFill>
              </a:rPr>
              <a:t>: The Commonwealth Fund Biennial Health Insurance Survey (</a:t>
            </a:r>
            <a:r>
              <a:rPr lang="en-US" sz="1200" dirty="0" smtClean="0">
                <a:solidFill>
                  <a:srgbClr val="000000"/>
                </a:solidFill>
              </a:rPr>
              <a:t>2012).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63555" name="Rectangle 48"/>
          <p:cNvSpPr>
            <a:spLocks noChangeArrowheads="1"/>
          </p:cNvSpPr>
          <p:nvPr/>
        </p:nvSpPr>
        <p:spPr bwMode="auto">
          <a:xfrm>
            <a:off x="0" y="91440"/>
            <a:ext cx="9140825" cy="1005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Ctr="1">
            <a:spAutoFit/>
          </a:bodyPr>
          <a:lstStyle/>
          <a:p>
            <a:pPr algn="ctr"/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Exhibit </a:t>
            </a:r>
            <a:r>
              <a:rPr lang="en-US" sz="2000" b="1" dirty="0" smtClean="0">
                <a:solidFill>
                  <a:srgbClr val="000000"/>
                </a:solidFill>
                <a:cs typeface="Arial" charset="0"/>
              </a:rPr>
              <a:t>16.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Under </a:t>
            </a:r>
            <a:r>
              <a:rPr lang="en-US" sz="2000" b="1" dirty="0" smtClean="0">
                <a:solidFill>
                  <a:srgbClr val="000000"/>
                </a:solidFill>
                <a:cs typeface="Arial" charset="0"/>
              </a:rPr>
              <a:t>Full Implementation, the Affordable Care Act </a:t>
            </a:r>
            <a:br>
              <a:rPr lang="en-US" sz="2000" b="1" dirty="0" smtClean="0">
                <a:solidFill>
                  <a:srgbClr val="000000"/>
                </a:solidFill>
                <a:cs typeface="Arial" charset="0"/>
              </a:rPr>
            </a:br>
            <a:r>
              <a:rPr lang="en-US" sz="2000" b="1" dirty="0" smtClean="0">
                <a:solidFill>
                  <a:srgbClr val="000000"/>
                </a:solidFill>
                <a:cs typeface="Arial" charset="0"/>
              </a:rPr>
              <a:t>Has the Potential to Provide New Coverage and Protections </a:t>
            </a:r>
            <a:br>
              <a:rPr lang="en-US" sz="2000" b="1" dirty="0" smtClean="0">
                <a:solidFill>
                  <a:srgbClr val="000000"/>
                </a:solidFill>
                <a:cs typeface="Arial" charset="0"/>
              </a:rPr>
            </a:br>
            <a:r>
              <a:rPr lang="en-US" sz="2000" b="1" dirty="0" smtClean="0">
                <a:solidFill>
                  <a:srgbClr val="000000"/>
                </a:solidFill>
                <a:cs typeface="Arial" charset="0"/>
              </a:rPr>
              <a:t>to Working-Age Adults</a:t>
            </a:r>
            <a:endParaRPr lang="en-US" sz="2000" b="1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9045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9" name="Text Box 5"/>
          <p:cNvSpPr txBox="1">
            <a:spLocks noChangeArrowheads="1"/>
          </p:cNvSpPr>
          <p:nvPr/>
        </p:nvSpPr>
        <p:spPr bwMode="auto">
          <a:xfrm>
            <a:off x="16820" y="855022"/>
            <a:ext cx="7010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rgbClr val="000000"/>
                </a:solidFill>
                <a:latin typeface="Arial"/>
                <a:ea typeface="ＭＳ Ｐゴシック" pitchFamily="-111" charset="-128"/>
              </a:rPr>
              <a:t>Annual premium amount paid by policy holder and premium tax credit</a:t>
            </a:r>
          </a:p>
        </p:txBody>
      </p:sp>
      <p:sp>
        <p:nvSpPr>
          <p:cNvPr id="275468" name="Rectangle 2"/>
          <p:cNvSpPr>
            <a:spLocks noChangeArrowheads="1"/>
          </p:cNvSpPr>
          <p:nvPr/>
        </p:nvSpPr>
        <p:spPr bwMode="auto">
          <a:xfrm>
            <a:off x="0" y="91440"/>
            <a:ext cx="9144000" cy="7318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Ctr="1"/>
          <a:lstStyle/>
          <a:p>
            <a:pPr algn="ctr"/>
            <a:r>
              <a:rPr lang="en-US" sz="2000" b="1" dirty="0">
                <a:solidFill>
                  <a:srgbClr val="000000"/>
                </a:solidFill>
                <a:latin typeface="Arial"/>
              </a:rPr>
              <a:t>Exhibit </a:t>
            </a:r>
            <a:r>
              <a:rPr lang="en-US" sz="2000" b="1" dirty="0" smtClean="0">
                <a:solidFill>
                  <a:srgbClr val="000000"/>
                </a:solidFill>
                <a:latin typeface="Arial"/>
              </a:rPr>
              <a:t>17. </a:t>
            </a:r>
            <a:r>
              <a:rPr lang="en-US" sz="2000" b="1" dirty="0" smtClean="0">
                <a:solidFill>
                  <a:srgbClr val="000000"/>
                </a:solidFill>
                <a:latin typeface="Arial"/>
                <a:ea typeface="+mn-ea"/>
              </a:rPr>
              <a:t>Annual Premium Amount and Tax Credits </a:t>
            </a:r>
            <a:br>
              <a:rPr lang="en-US" sz="2000" b="1" dirty="0" smtClean="0">
                <a:solidFill>
                  <a:srgbClr val="000000"/>
                </a:solidFill>
                <a:latin typeface="Arial"/>
                <a:ea typeface="+mn-ea"/>
              </a:rPr>
            </a:br>
            <a:r>
              <a:rPr lang="en-US" sz="2000" b="1" dirty="0" smtClean="0">
                <a:solidFill>
                  <a:srgbClr val="000000"/>
                </a:solidFill>
                <a:latin typeface="Arial"/>
                <a:ea typeface="+mn-ea"/>
              </a:rPr>
              <a:t>for a Family of Four Under the Affordable Care Act, 2014</a:t>
            </a:r>
          </a:p>
        </p:txBody>
      </p:sp>
      <p:sp>
        <p:nvSpPr>
          <p:cNvPr id="275481" name="Text Box 6"/>
          <p:cNvSpPr txBox="1">
            <a:spLocks noChangeArrowheads="1"/>
          </p:cNvSpPr>
          <p:nvPr/>
        </p:nvSpPr>
        <p:spPr bwMode="auto">
          <a:xfrm>
            <a:off x="43960" y="5799992"/>
            <a:ext cx="803324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latin typeface="Arial"/>
                <a:ea typeface="+mn-ea"/>
              </a:rPr>
              <a:t>Notes: For an family of four, policy holder age 40, in a medium-cost area in 2014. Premium estimates are based </a:t>
            </a:r>
            <a:br>
              <a:rPr lang="en-US" sz="1200" dirty="0" smtClean="0">
                <a:solidFill>
                  <a:srgbClr val="000000"/>
                </a:solidFill>
                <a:latin typeface="Arial"/>
                <a:ea typeface="+mn-ea"/>
              </a:rPr>
            </a:br>
            <a:r>
              <a:rPr lang="en-US" sz="1200" dirty="0" smtClean="0">
                <a:solidFill>
                  <a:srgbClr val="000000"/>
                </a:solidFill>
                <a:latin typeface="Arial"/>
                <a:ea typeface="+mn-ea"/>
              </a:rPr>
              <a:t>on an actuarial value of 0.70. Actuarial value is the average percent of medical costs covered by a health plan. </a:t>
            </a:r>
            <a:br>
              <a:rPr lang="en-US" sz="1200" dirty="0" smtClean="0">
                <a:solidFill>
                  <a:srgbClr val="000000"/>
                </a:solidFill>
                <a:latin typeface="Arial"/>
                <a:ea typeface="+mn-ea"/>
              </a:rPr>
            </a:br>
            <a:r>
              <a:rPr lang="en-US" sz="1200" dirty="0" smtClean="0">
                <a:solidFill>
                  <a:srgbClr val="000000"/>
                </a:solidFill>
                <a:latin typeface="Arial"/>
                <a:ea typeface="+mn-ea"/>
              </a:rPr>
              <a:t>FPL refers to federal poverty level.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Arial"/>
                <a:ea typeface="ＭＳ Ｐゴシック" pitchFamily="-111" charset="-128"/>
              </a:rPr>
              <a:t>Source: </a:t>
            </a:r>
            <a:r>
              <a:rPr lang="en-US" sz="1200" dirty="0" smtClean="0">
                <a:solidFill>
                  <a:srgbClr val="000000"/>
                </a:solidFill>
                <a:latin typeface="Arial"/>
                <a:ea typeface="+mn-ea"/>
              </a:rPr>
              <a:t>Premium estimates are from Kaiser Family Foundation Health Reform </a:t>
            </a:r>
            <a:r>
              <a:rPr lang="en-US" sz="1200" smtClean="0">
                <a:solidFill>
                  <a:srgbClr val="000000"/>
                </a:solidFill>
                <a:latin typeface="Arial"/>
                <a:ea typeface="+mn-ea"/>
              </a:rPr>
              <a:t>Subsidy Calculator, </a:t>
            </a:r>
            <a:r>
              <a:rPr lang="en-US" sz="1200" dirty="0" smtClean="0">
                <a:solidFill>
                  <a:srgbClr val="000000"/>
                </a:solidFill>
                <a:latin typeface="Arial"/>
                <a:ea typeface="+mn-ea"/>
                <a:hlinkClick r:id="rId3"/>
              </a:rPr>
              <a:t>http://healthreform.kff.org/Subsidycalculator.aspx</a:t>
            </a:r>
            <a:r>
              <a:rPr lang="en-US" sz="1200" dirty="0" smtClean="0">
                <a:solidFill>
                  <a:srgbClr val="000000"/>
                </a:solidFill>
                <a:latin typeface="Arial"/>
                <a:ea typeface="+mn-ea"/>
              </a:rPr>
              <a:t>.</a:t>
            </a:r>
          </a:p>
        </p:txBody>
      </p:sp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2456581970"/>
              </p:ext>
            </p:extLst>
          </p:nvPr>
        </p:nvGraphicFramePr>
        <p:xfrm>
          <a:off x="78746" y="1066797"/>
          <a:ext cx="8991600" cy="4457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75460" name="Rectangle 4"/>
          <p:cNvSpPr>
            <a:spLocks noChangeArrowheads="1"/>
          </p:cNvSpPr>
          <p:nvPr/>
        </p:nvSpPr>
        <p:spPr bwMode="auto">
          <a:xfrm>
            <a:off x="2181672" y="1698821"/>
            <a:ext cx="152400" cy="152400"/>
          </a:xfrm>
          <a:prstGeom prst="rect">
            <a:avLst/>
          </a:prstGeom>
          <a:solidFill>
            <a:srgbClr val="00009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 smtClean="0">
              <a:solidFill>
                <a:srgbClr val="000000"/>
              </a:solidFill>
              <a:latin typeface="Arial"/>
              <a:ea typeface="+mn-ea"/>
            </a:endParaRPr>
          </a:p>
        </p:txBody>
      </p:sp>
      <p:sp>
        <p:nvSpPr>
          <p:cNvPr id="275461" name="Text Box 5"/>
          <p:cNvSpPr txBox="1">
            <a:spLocks noChangeArrowheads="1"/>
          </p:cNvSpPr>
          <p:nvPr/>
        </p:nvSpPr>
        <p:spPr bwMode="auto">
          <a:xfrm>
            <a:off x="2349289" y="1622621"/>
            <a:ext cx="39741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rgbClr val="000000"/>
                </a:solidFill>
                <a:latin typeface="Arial"/>
                <a:ea typeface="+mn-ea"/>
              </a:rPr>
              <a:t>Required premium payment by policy holder</a:t>
            </a:r>
          </a:p>
        </p:txBody>
      </p:sp>
      <p:sp>
        <p:nvSpPr>
          <p:cNvPr id="275467" name="Text Box 11"/>
          <p:cNvSpPr txBox="1">
            <a:spLocks noChangeArrowheads="1"/>
          </p:cNvSpPr>
          <p:nvPr/>
        </p:nvSpPr>
        <p:spPr bwMode="auto">
          <a:xfrm>
            <a:off x="2349289" y="1342783"/>
            <a:ext cx="179889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rgbClr val="000000"/>
                </a:solidFill>
                <a:latin typeface="Arial"/>
                <a:ea typeface="+mn-ea"/>
              </a:rPr>
              <a:t>Premium tax credit</a:t>
            </a: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2181672" y="1417569"/>
            <a:ext cx="152400" cy="152400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 smtClean="0">
              <a:solidFill>
                <a:srgbClr val="000000"/>
              </a:solidFill>
              <a:latin typeface="Arial"/>
              <a:ea typeface="+mn-e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69802" y="4232029"/>
            <a:ext cx="9144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err="1" smtClean="0">
                <a:solidFill>
                  <a:srgbClr val="000000"/>
                </a:solidFill>
                <a:latin typeface="Arial"/>
                <a:ea typeface="+mn-ea"/>
              </a:rPr>
              <a:t>Contri</a:t>
            </a:r>
            <a:r>
              <a:rPr lang="en-US" sz="1100" b="1" dirty="0" smtClean="0">
                <a:solidFill>
                  <a:srgbClr val="000000"/>
                </a:solidFill>
                <a:latin typeface="Arial"/>
                <a:ea typeface="+mn-ea"/>
              </a:rPr>
              <a:t>-</a:t>
            </a:r>
            <a:br>
              <a:rPr lang="en-US" sz="1100" b="1" dirty="0" smtClean="0">
                <a:solidFill>
                  <a:srgbClr val="000000"/>
                </a:solidFill>
                <a:latin typeface="Arial"/>
                <a:ea typeface="+mn-ea"/>
              </a:rPr>
            </a:br>
            <a:r>
              <a:rPr lang="en-US" sz="1100" b="1" dirty="0" err="1" smtClean="0">
                <a:solidFill>
                  <a:srgbClr val="000000"/>
                </a:solidFill>
                <a:latin typeface="Arial"/>
                <a:ea typeface="+mn-ea"/>
              </a:rPr>
              <a:t>bution</a:t>
            </a:r>
            <a:r>
              <a:rPr lang="en-US" sz="1100" b="1" dirty="0" smtClean="0">
                <a:solidFill>
                  <a:srgbClr val="000000"/>
                </a:solidFill>
                <a:latin typeface="Arial"/>
                <a:ea typeface="+mn-ea"/>
              </a:rPr>
              <a:t> </a:t>
            </a:r>
            <a:br>
              <a:rPr lang="en-US" sz="1100" b="1" dirty="0" smtClean="0">
                <a:solidFill>
                  <a:srgbClr val="000000"/>
                </a:solidFill>
                <a:latin typeface="Arial"/>
                <a:ea typeface="+mn-ea"/>
              </a:rPr>
            </a:br>
            <a:r>
              <a:rPr lang="en-US" sz="1100" b="1" dirty="0" smtClean="0">
                <a:solidFill>
                  <a:srgbClr val="000000"/>
                </a:solidFill>
                <a:latin typeface="Arial"/>
                <a:ea typeface="+mn-ea"/>
              </a:rPr>
              <a:t>capped at 3.3% of income</a:t>
            </a:r>
            <a:endParaRPr lang="en-US" sz="1100" b="1" dirty="0">
              <a:solidFill>
                <a:srgbClr val="000000"/>
              </a:solidFill>
              <a:latin typeface="Arial"/>
              <a:ea typeface="+mn-ea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32610" y="4169835"/>
            <a:ext cx="846992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err="1" smtClean="0">
                <a:solidFill>
                  <a:srgbClr val="000000"/>
                </a:solidFill>
                <a:latin typeface="Arial"/>
                <a:ea typeface="+mn-ea"/>
              </a:rPr>
              <a:t>Contri</a:t>
            </a:r>
            <a:r>
              <a:rPr lang="en-US" sz="1100" b="1" dirty="0" smtClean="0">
                <a:solidFill>
                  <a:srgbClr val="000000"/>
                </a:solidFill>
                <a:latin typeface="Arial"/>
                <a:ea typeface="+mn-ea"/>
              </a:rPr>
              <a:t>-</a:t>
            </a:r>
            <a:br>
              <a:rPr lang="en-US" sz="1100" b="1" dirty="0" smtClean="0">
                <a:solidFill>
                  <a:srgbClr val="000000"/>
                </a:solidFill>
                <a:latin typeface="Arial"/>
                <a:ea typeface="+mn-ea"/>
              </a:rPr>
            </a:br>
            <a:r>
              <a:rPr lang="en-US" sz="1100" b="1" dirty="0" err="1" smtClean="0">
                <a:solidFill>
                  <a:srgbClr val="000000"/>
                </a:solidFill>
                <a:latin typeface="Arial"/>
                <a:ea typeface="+mn-ea"/>
              </a:rPr>
              <a:t>bution</a:t>
            </a:r>
            <a:r>
              <a:rPr lang="en-US" sz="1100" b="1" dirty="0" smtClean="0">
                <a:solidFill>
                  <a:srgbClr val="000000"/>
                </a:solidFill>
                <a:latin typeface="Arial"/>
                <a:ea typeface="+mn-ea"/>
              </a:rPr>
              <a:t> </a:t>
            </a:r>
            <a:br>
              <a:rPr lang="en-US" sz="1100" b="1" dirty="0" smtClean="0">
                <a:solidFill>
                  <a:srgbClr val="000000"/>
                </a:solidFill>
                <a:latin typeface="Arial"/>
                <a:ea typeface="+mn-ea"/>
              </a:rPr>
            </a:br>
            <a:r>
              <a:rPr lang="en-US" sz="1100" b="1" dirty="0" smtClean="0">
                <a:solidFill>
                  <a:srgbClr val="000000"/>
                </a:solidFill>
                <a:latin typeface="Arial"/>
                <a:ea typeface="+mn-ea"/>
              </a:rPr>
              <a:t>capped at 4.0% of income</a:t>
            </a:r>
            <a:endParaRPr lang="en-US" sz="1100" b="1" dirty="0">
              <a:solidFill>
                <a:srgbClr val="000000"/>
              </a:solidFill>
              <a:latin typeface="Arial"/>
              <a:ea typeface="+mn-ea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95418" y="3775114"/>
            <a:ext cx="855784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err="1" smtClean="0">
                <a:solidFill>
                  <a:srgbClr val="000000"/>
                </a:solidFill>
                <a:latin typeface="Arial"/>
                <a:ea typeface="+mn-ea"/>
              </a:rPr>
              <a:t>Contri</a:t>
            </a:r>
            <a:r>
              <a:rPr lang="en-US" sz="1100" b="1" dirty="0" smtClean="0">
                <a:solidFill>
                  <a:srgbClr val="000000"/>
                </a:solidFill>
                <a:latin typeface="Arial"/>
                <a:ea typeface="+mn-ea"/>
              </a:rPr>
              <a:t>-</a:t>
            </a:r>
            <a:br>
              <a:rPr lang="en-US" sz="1100" b="1" dirty="0" smtClean="0">
                <a:solidFill>
                  <a:srgbClr val="000000"/>
                </a:solidFill>
                <a:latin typeface="Arial"/>
                <a:ea typeface="+mn-ea"/>
              </a:rPr>
            </a:br>
            <a:r>
              <a:rPr lang="en-US" sz="1100" b="1" dirty="0" err="1" smtClean="0">
                <a:solidFill>
                  <a:srgbClr val="000000"/>
                </a:solidFill>
                <a:latin typeface="Arial"/>
                <a:ea typeface="+mn-ea"/>
              </a:rPr>
              <a:t>bution</a:t>
            </a:r>
            <a:r>
              <a:rPr lang="en-US" sz="1100" b="1" dirty="0" smtClean="0">
                <a:solidFill>
                  <a:srgbClr val="000000"/>
                </a:solidFill>
                <a:latin typeface="Arial"/>
                <a:ea typeface="+mn-ea"/>
              </a:rPr>
              <a:t> </a:t>
            </a:r>
            <a:br>
              <a:rPr lang="en-US" sz="1100" b="1" dirty="0" smtClean="0">
                <a:solidFill>
                  <a:srgbClr val="000000"/>
                </a:solidFill>
                <a:latin typeface="Arial"/>
                <a:ea typeface="+mn-ea"/>
              </a:rPr>
            </a:br>
            <a:r>
              <a:rPr lang="en-US" sz="1100" b="1" dirty="0" smtClean="0">
                <a:solidFill>
                  <a:srgbClr val="000000"/>
                </a:solidFill>
                <a:latin typeface="Arial"/>
                <a:ea typeface="+mn-ea"/>
              </a:rPr>
              <a:t>capped at 6.3% of income</a:t>
            </a:r>
            <a:endParaRPr lang="en-US" sz="1100" b="1" dirty="0">
              <a:solidFill>
                <a:srgbClr val="000000"/>
              </a:solidFill>
              <a:latin typeface="Arial"/>
              <a:ea typeface="+mn-ea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858226" y="3354710"/>
            <a:ext cx="855784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err="1" smtClean="0">
                <a:solidFill>
                  <a:srgbClr val="000000"/>
                </a:solidFill>
                <a:latin typeface="Arial"/>
                <a:ea typeface="+mn-ea"/>
              </a:rPr>
              <a:t>Contri</a:t>
            </a:r>
            <a:r>
              <a:rPr lang="en-US" sz="1100" b="1" dirty="0" smtClean="0">
                <a:solidFill>
                  <a:srgbClr val="000000"/>
                </a:solidFill>
                <a:latin typeface="Arial"/>
                <a:ea typeface="+mn-ea"/>
              </a:rPr>
              <a:t>-</a:t>
            </a:r>
            <a:br>
              <a:rPr lang="en-US" sz="1100" b="1" dirty="0" smtClean="0">
                <a:solidFill>
                  <a:srgbClr val="000000"/>
                </a:solidFill>
                <a:latin typeface="Arial"/>
                <a:ea typeface="+mn-ea"/>
              </a:rPr>
            </a:br>
            <a:r>
              <a:rPr lang="en-US" sz="1100" b="1" dirty="0" err="1" smtClean="0">
                <a:solidFill>
                  <a:srgbClr val="000000"/>
                </a:solidFill>
                <a:latin typeface="Arial"/>
                <a:ea typeface="+mn-ea"/>
              </a:rPr>
              <a:t>bution</a:t>
            </a:r>
            <a:r>
              <a:rPr lang="en-US" sz="1100" b="1" dirty="0" smtClean="0">
                <a:solidFill>
                  <a:srgbClr val="000000"/>
                </a:solidFill>
                <a:latin typeface="Arial"/>
                <a:ea typeface="+mn-ea"/>
              </a:rPr>
              <a:t> </a:t>
            </a:r>
            <a:br>
              <a:rPr lang="en-US" sz="1100" b="1" dirty="0" smtClean="0">
                <a:solidFill>
                  <a:srgbClr val="000000"/>
                </a:solidFill>
                <a:latin typeface="Arial"/>
                <a:ea typeface="+mn-ea"/>
              </a:rPr>
            </a:br>
            <a:r>
              <a:rPr lang="en-US" sz="1100" b="1" dirty="0" smtClean="0">
                <a:solidFill>
                  <a:srgbClr val="000000"/>
                </a:solidFill>
                <a:latin typeface="Arial"/>
                <a:ea typeface="+mn-ea"/>
              </a:rPr>
              <a:t>capped at 8.05% of income</a:t>
            </a:r>
            <a:endParaRPr lang="en-US" sz="1100" b="1" dirty="0">
              <a:solidFill>
                <a:srgbClr val="000000"/>
              </a:solidFill>
              <a:latin typeface="Arial"/>
              <a:ea typeface="+mn-ea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226898" y="2874113"/>
            <a:ext cx="858712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err="1" smtClean="0">
                <a:solidFill>
                  <a:srgbClr val="000000"/>
                </a:solidFill>
                <a:latin typeface="Arial"/>
                <a:ea typeface="+mn-ea"/>
              </a:rPr>
              <a:t>Contri</a:t>
            </a:r>
            <a:r>
              <a:rPr lang="en-US" sz="1100" b="1" dirty="0" smtClean="0">
                <a:solidFill>
                  <a:srgbClr val="000000"/>
                </a:solidFill>
                <a:latin typeface="Arial"/>
                <a:ea typeface="+mn-ea"/>
              </a:rPr>
              <a:t>-</a:t>
            </a:r>
            <a:br>
              <a:rPr lang="en-US" sz="1100" b="1" dirty="0" smtClean="0">
                <a:solidFill>
                  <a:srgbClr val="000000"/>
                </a:solidFill>
                <a:latin typeface="Arial"/>
                <a:ea typeface="+mn-ea"/>
              </a:rPr>
            </a:br>
            <a:r>
              <a:rPr lang="en-US" sz="1100" b="1" dirty="0" err="1" smtClean="0">
                <a:solidFill>
                  <a:srgbClr val="000000"/>
                </a:solidFill>
                <a:latin typeface="Arial"/>
                <a:ea typeface="+mn-ea"/>
              </a:rPr>
              <a:t>bution</a:t>
            </a:r>
            <a:r>
              <a:rPr lang="en-US" sz="1100" b="1" dirty="0" smtClean="0">
                <a:solidFill>
                  <a:srgbClr val="000000"/>
                </a:solidFill>
                <a:latin typeface="Arial"/>
                <a:ea typeface="+mn-ea"/>
              </a:rPr>
              <a:t> </a:t>
            </a:r>
            <a:br>
              <a:rPr lang="en-US" sz="1100" b="1" dirty="0" smtClean="0">
                <a:solidFill>
                  <a:srgbClr val="000000"/>
                </a:solidFill>
                <a:latin typeface="Arial"/>
                <a:ea typeface="+mn-ea"/>
              </a:rPr>
            </a:br>
            <a:r>
              <a:rPr lang="en-US" sz="1100" b="1" dirty="0" smtClean="0">
                <a:solidFill>
                  <a:srgbClr val="000000"/>
                </a:solidFill>
                <a:latin typeface="Arial"/>
                <a:ea typeface="+mn-ea"/>
              </a:rPr>
              <a:t>capped at 9.5% of income</a:t>
            </a:r>
            <a:endParaRPr lang="en-US" sz="1100" b="1" dirty="0">
              <a:solidFill>
                <a:srgbClr val="000000"/>
              </a:solidFill>
              <a:latin typeface="Arial"/>
              <a:ea typeface="+mn-ea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78490" y="5418339"/>
            <a:ext cx="121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00"/>
                </a:solidFill>
                <a:latin typeface="Arial"/>
                <a:ea typeface="+mn-ea"/>
              </a:rPr>
              <a:t>$32,326</a:t>
            </a:r>
            <a:endParaRPr lang="en-US" sz="1400" b="1" dirty="0">
              <a:solidFill>
                <a:srgbClr val="000000"/>
              </a:solidFill>
              <a:latin typeface="Arial"/>
              <a:ea typeface="+mn-ea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329578" y="5418339"/>
            <a:ext cx="121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00"/>
                </a:solidFill>
                <a:latin typeface="Arial"/>
                <a:ea typeface="+mn-ea"/>
              </a:rPr>
              <a:t>$35,137</a:t>
            </a:r>
            <a:endParaRPr lang="en-US" sz="1400" b="1" dirty="0">
              <a:solidFill>
                <a:srgbClr val="000000"/>
              </a:solidFill>
              <a:latin typeface="Arial"/>
              <a:ea typeface="+mn-ea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683594" y="5418339"/>
            <a:ext cx="121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00"/>
                </a:solidFill>
                <a:latin typeface="Arial"/>
                <a:ea typeface="+mn-ea"/>
              </a:rPr>
              <a:t>$46,850</a:t>
            </a:r>
            <a:endParaRPr lang="en-US" sz="1400" b="1" dirty="0">
              <a:solidFill>
                <a:srgbClr val="000000"/>
              </a:solidFill>
              <a:latin typeface="Arial"/>
              <a:ea typeface="+mn-ea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046402" y="5418339"/>
            <a:ext cx="121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00"/>
                </a:solidFill>
                <a:latin typeface="Arial"/>
                <a:ea typeface="+mn-ea"/>
              </a:rPr>
              <a:t>$58,562</a:t>
            </a:r>
            <a:endParaRPr lang="en-US" sz="1400" b="1" dirty="0">
              <a:solidFill>
                <a:srgbClr val="000000"/>
              </a:solidFill>
              <a:latin typeface="Arial"/>
              <a:ea typeface="+mn-ea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406282" y="5418339"/>
            <a:ext cx="121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00"/>
                </a:solidFill>
                <a:latin typeface="Arial"/>
                <a:ea typeface="+mn-ea"/>
              </a:rPr>
              <a:t>$70,275</a:t>
            </a:r>
            <a:endParaRPr lang="en-US" sz="1400" b="1" dirty="0">
              <a:solidFill>
                <a:srgbClr val="000000"/>
              </a:solidFill>
              <a:latin typeface="Arial"/>
              <a:ea typeface="+mn-ea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780810" y="5418339"/>
            <a:ext cx="121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00"/>
                </a:solidFill>
                <a:latin typeface="Arial"/>
                <a:ea typeface="+mn-ea"/>
              </a:rPr>
              <a:t>$117,125</a:t>
            </a:r>
            <a:endParaRPr lang="en-US" sz="1400" b="1" dirty="0">
              <a:solidFill>
                <a:srgbClr val="000000"/>
              </a:solidFill>
              <a:latin typeface="Arial"/>
              <a:ea typeface="+mn-ea"/>
            </a:endParaRPr>
          </a:p>
        </p:txBody>
      </p:sp>
      <p:sp>
        <p:nvSpPr>
          <p:cNvPr id="275483" name="Text Box 27"/>
          <p:cNvSpPr txBox="1">
            <a:spLocks noChangeArrowheads="1"/>
          </p:cNvSpPr>
          <p:nvPr/>
        </p:nvSpPr>
        <p:spPr bwMode="auto">
          <a:xfrm>
            <a:off x="6730830" y="1864563"/>
            <a:ext cx="237066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00"/>
                </a:solidFill>
                <a:latin typeface="Arial"/>
                <a:ea typeface="+mn-ea"/>
              </a:rPr>
              <a:t>Full premium = $12,130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1075210" y="2175876"/>
            <a:ext cx="7818120" cy="0"/>
          </a:xfrm>
          <a:prstGeom prst="line">
            <a:avLst/>
          </a:prstGeom>
          <a:ln w="952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06156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4" name="Rectangle 48"/>
          <p:cNvSpPr>
            <a:spLocks noChangeArrowheads="1"/>
          </p:cNvSpPr>
          <p:nvPr/>
        </p:nvSpPr>
        <p:spPr bwMode="auto">
          <a:xfrm>
            <a:off x="0" y="91440"/>
            <a:ext cx="91408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Ctr="1">
            <a:spAutoFit/>
          </a:bodyPr>
          <a:lstStyle/>
          <a:p>
            <a:pPr algn="ctr"/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Exhibit </a:t>
            </a:r>
            <a:r>
              <a:rPr lang="en-US" sz="2000" b="1" dirty="0" smtClean="0">
                <a:solidFill>
                  <a:srgbClr val="000000"/>
                </a:solidFill>
                <a:cs typeface="Arial" charset="0"/>
              </a:rPr>
              <a:t>ES-3. No Improvement in Coverage for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Adults </a:t>
            </a:r>
            <a:r>
              <a:rPr lang="en-US" sz="2000" b="1" dirty="0" smtClean="0">
                <a:solidFill>
                  <a:srgbClr val="000000"/>
                </a:solidFill>
                <a:cs typeface="Arial" charset="0"/>
              </a:rPr>
              <a:t>Overall </a:t>
            </a:r>
            <a:br>
              <a:rPr lang="en-US" sz="2000" b="1" dirty="0" smtClean="0">
                <a:solidFill>
                  <a:srgbClr val="000000"/>
                </a:solidFill>
                <a:cs typeface="Arial" charset="0"/>
              </a:rPr>
            </a:br>
            <a:r>
              <a:rPr lang="en-US" sz="2000" b="1" dirty="0" smtClean="0">
                <a:solidFill>
                  <a:srgbClr val="000000"/>
                </a:solidFill>
                <a:cs typeface="Arial" charset="0"/>
              </a:rPr>
              <a:t>from 2010 to 2012</a:t>
            </a:r>
            <a:endParaRPr lang="en-US" sz="20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1485" name="Text Box 49"/>
          <p:cNvSpPr txBox="1">
            <a:spLocks noChangeArrowheads="1"/>
          </p:cNvSpPr>
          <p:nvPr/>
        </p:nvSpPr>
        <p:spPr bwMode="auto">
          <a:xfrm>
            <a:off x="42560" y="5266211"/>
            <a:ext cx="9067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</a:rPr>
              <a:t>* Combines “Uninsured now” and “Insured now, time uninsured in past year.” ^ Underinsured </a:t>
            </a:r>
            <a:r>
              <a:rPr lang="en-US" sz="1200" dirty="0">
                <a:solidFill>
                  <a:srgbClr val="000000"/>
                </a:solidFill>
              </a:rPr>
              <a:t>defined as insured all year but experienced one of the following: </a:t>
            </a:r>
            <a:r>
              <a:rPr lang="en-US" sz="1200" dirty="0" smtClean="0">
                <a:solidFill>
                  <a:srgbClr val="000000"/>
                </a:solidFill>
              </a:rPr>
              <a:t>out-of-pocket expenses </a:t>
            </a:r>
            <a:r>
              <a:rPr lang="en-US" sz="1200" dirty="0">
                <a:solidFill>
                  <a:srgbClr val="000000"/>
                </a:solidFill>
              </a:rPr>
              <a:t>equaled 10% or more of income; </a:t>
            </a:r>
            <a:r>
              <a:rPr lang="en-US" sz="1200" dirty="0" smtClean="0">
                <a:solidFill>
                  <a:srgbClr val="000000"/>
                </a:solidFill>
              </a:rPr>
              <a:t>out-of-pocket </a:t>
            </a:r>
            <a:r>
              <a:rPr lang="en-US" sz="1200" dirty="0">
                <a:solidFill>
                  <a:srgbClr val="000000"/>
                </a:solidFill>
              </a:rPr>
              <a:t>expenses equaled 5% or more of income if low income (&lt;200% </a:t>
            </a:r>
            <a:r>
              <a:rPr lang="en-US" sz="1200" dirty="0" smtClean="0">
                <a:solidFill>
                  <a:srgbClr val="000000"/>
                </a:solidFill>
              </a:rPr>
              <a:t>of poverty); </a:t>
            </a:r>
            <a:r>
              <a:rPr lang="en-US" sz="1200" dirty="0">
                <a:solidFill>
                  <a:srgbClr val="000000"/>
                </a:solidFill>
              </a:rPr>
              <a:t>or deductibles equaled 5% or more of income. </a:t>
            </a:r>
            <a:r>
              <a:rPr lang="en-US" sz="1200" dirty="0" smtClean="0">
                <a:solidFill>
                  <a:srgbClr val="000000"/>
                </a:solidFill>
              </a:rPr>
              <a:t>** Includes</a:t>
            </a:r>
            <a:r>
              <a:rPr lang="en-US" sz="1200" dirty="0">
                <a:solidFill>
                  <a:srgbClr val="000000"/>
                </a:solidFill>
              </a:rPr>
              <a:t>: </a:t>
            </a:r>
            <a:r>
              <a:rPr lang="en-US" sz="1200" dirty="0" smtClean="0">
                <a:solidFill>
                  <a:srgbClr val="000000"/>
                </a:solidFill>
              </a:rPr>
              <a:t>had </a:t>
            </a:r>
            <a:r>
              <a:rPr lang="en-US" sz="1200" dirty="0">
                <a:solidFill>
                  <a:srgbClr val="000000"/>
                </a:solidFill>
              </a:rPr>
              <a:t>problems paying or unable to pay medical bills; contacted by collection agency for unpaid medical bills; </a:t>
            </a:r>
            <a:r>
              <a:rPr lang="en-US" sz="1200" dirty="0" smtClean="0">
                <a:solidFill>
                  <a:srgbClr val="000000"/>
                </a:solidFill>
              </a:rPr>
              <a:t>had </a:t>
            </a:r>
            <a:r>
              <a:rPr lang="en-US" sz="1200" dirty="0">
                <a:solidFill>
                  <a:srgbClr val="000000"/>
                </a:solidFill>
              </a:rPr>
              <a:t>to change way of life to pay bills; medical bills being paid off over time. </a:t>
            </a:r>
            <a:r>
              <a:rPr lang="en-US" sz="1200" dirty="0" smtClean="0">
                <a:solidFill>
                  <a:srgbClr val="000000"/>
                </a:solidFill>
              </a:rPr>
              <a:t>*** Includes </a:t>
            </a:r>
            <a:r>
              <a:rPr lang="en-US" sz="1200" dirty="0">
                <a:solidFill>
                  <a:srgbClr val="000000"/>
                </a:solidFill>
              </a:rPr>
              <a:t>any of the following because of cost: </a:t>
            </a:r>
            <a:r>
              <a:rPr lang="en-US" sz="1200" dirty="0" smtClean="0">
                <a:solidFill>
                  <a:srgbClr val="000000"/>
                </a:solidFill>
              </a:rPr>
              <a:t>had </a:t>
            </a:r>
            <a:r>
              <a:rPr lang="en-US" sz="1200" dirty="0">
                <a:solidFill>
                  <a:srgbClr val="000000"/>
                </a:solidFill>
              </a:rPr>
              <a:t>a medical problem, did not visit doctor or clinic; did not fill a prescription; skipped recommended test, treatment, or follow-up; did not get needed specialist care. </a:t>
            </a:r>
            <a:r>
              <a:rPr lang="en-US" sz="1200" dirty="0" smtClean="0">
                <a:solidFill>
                  <a:srgbClr val="000000"/>
                </a:solidFill>
              </a:rPr>
              <a:t>^^ A comparable bill problems question series was not asked in 2003.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Source</a:t>
            </a:r>
            <a:r>
              <a:rPr lang="en-US" sz="1200" dirty="0">
                <a:solidFill>
                  <a:srgbClr val="000000"/>
                </a:solidFill>
              </a:rPr>
              <a:t>: The Commonwealth Fund Biennial Health Insurance Surveys (</a:t>
            </a:r>
            <a:r>
              <a:rPr lang="en-US" sz="1200" dirty="0" smtClean="0">
                <a:solidFill>
                  <a:srgbClr val="000000"/>
                </a:solidFill>
              </a:rPr>
              <a:t>2003, </a:t>
            </a:r>
            <a:r>
              <a:rPr lang="en-US" sz="1200" dirty="0">
                <a:solidFill>
                  <a:srgbClr val="000000"/>
                </a:solidFill>
              </a:rPr>
              <a:t>2005, </a:t>
            </a:r>
            <a:r>
              <a:rPr lang="en-US" sz="1200" dirty="0" smtClean="0">
                <a:solidFill>
                  <a:srgbClr val="000000"/>
                </a:solidFill>
              </a:rPr>
              <a:t>2010, and 2012).</a:t>
            </a:r>
            <a:endParaRPr lang="en-US" sz="1200" dirty="0">
              <a:solidFill>
                <a:srgbClr val="000000"/>
              </a:solidFill>
            </a:endParaRPr>
          </a:p>
        </p:txBody>
      </p:sp>
      <p:graphicFrame>
        <p:nvGraphicFramePr>
          <p:cNvPr id="274632" name="Group 20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7728281"/>
              </p:ext>
            </p:extLst>
          </p:nvPr>
        </p:nvGraphicFramePr>
        <p:xfrm>
          <a:off x="110197" y="1359027"/>
          <a:ext cx="8805203" cy="3587877"/>
        </p:xfrm>
        <a:graphic>
          <a:graphicData uri="http://schemas.openxmlformats.org/drawingml/2006/table">
            <a:tbl>
              <a:tblPr/>
              <a:tblGrid>
                <a:gridCol w="4080803"/>
                <a:gridCol w="1279363"/>
                <a:gridCol w="1228597"/>
                <a:gridCol w="1131799"/>
                <a:gridCol w="1084641"/>
              </a:tblGrid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Adults ages 19–64, </a:t>
                      </a:r>
                      <a:b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</a:b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i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n the past 12 months: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2003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2005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2010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2012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4491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Uninsured during the year*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26%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45 million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28%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48 million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28%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52 million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30%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55 million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059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Insured all year, underinsured^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9%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16 million</a:t>
                      </a:r>
                      <a:endParaRPr kumimoji="0" lang="en-US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9%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16 million</a:t>
                      </a:r>
                      <a:endParaRPr kumimoji="0" lang="en-US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16</a:t>
                      </a: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29 million</a:t>
                      </a:r>
                      <a:endParaRPr kumimoji="0" lang="en-US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16</a:t>
                      </a: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30 million</a:t>
                      </a:r>
                      <a:endParaRPr kumimoji="0" lang="en-US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059">
                <a:tc>
                  <a:txBody>
                    <a:bodyPr/>
                    <a:lstStyle/>
                    <a:p>
                      <a:pPr marL="4699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Uninsured during the year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*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or underinsured^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36%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61 million</a:t>
                      </a:r>
                      <a:endParaRPr kumimoji="0" lang="en-US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37%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64 million</a:t>
                      </a:r>
                      <a:endParaRPr kumimoji="0" lang="en-US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44%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81 million</a:t>
                      </a:r>
                      <a:endParaRPr kumimoji="0" lang="en-US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46%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84 million</a:t>
                      </a:r>
                      <a:endParaRPr kumimoji="0" lang="en-US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059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Any bill problem or medical debt**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^^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34%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 58 million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40%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73 million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41%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75 million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627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Any cost-related access problem***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37%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63 million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37%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64 million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41%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75 million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43%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80 million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2462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173254369"/>
              </p:ext>
            </p:extLst>
          </p:nvPr>
        </p:nvGraphicFramePr>
        <p:xfrm>
          <a:off x="152400" y="1143000"/>
          <a:ext cx="8763000" cy="46598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91440"/>
            <a:ext cx="9144000" cy="731520"/>
          </a:xfrm>
          <a:prstGeom prst="rect">
            <a:avLst/>
          </a:prstGeom>
          <a:noFill/>
        </p:spPr>
        <p:txBody>
          <a:bodyPr wrap="square" rtlCol="0" anchor="t" anchorCtr="1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0000"/>
                </a:solidFill>
              </a:rPr>
              <a:t>Exhibit ES-4. Adults with Low Incomes Are Uninsured and Underinsured at the Highest Rates, 2012</a:t>
            </a:r>
            <a:endParaRPr lang="en-US" sz="2000" b="1" dirty="0">
              <a:solidFill>
                <a:srgbClr val="000000"/>
              </a:solidFill>
            </a:endParaRPr>
          </a:p>
        </p:txBody>
      </p:sp>
      <p:sp>
        <p:nvSpPr>
          <p:cNvPr id="6" name="Text Box 49"/>
          <p:cNvSpPr txBox="1">
            <a:spLocks noChangeArrowheads="1"/>
          </p:cNvSpPr>
          <p:nvPr/>
        </p:nvSpPr>
        <p:spPr bwMode="auto">
          <a:xfrm>
            <a:off x="42050" y="5615446"/>
            <a:ext cx="8763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</a:rPr>
              <a:t>Notes: </a:t>
            </a:r>
            <a:r>
              <a:rPr lang="en-US" sz="1200" dirty="0">
                <a:solidFill>
                  <a:srgbClr val="000000"/>
                </a:solidFill>
              </a:rPr>
              <a:t>Totals may not equal sum of bars </a:t>
            </a:r>
            <a:r>
              <a:rPr lang="en-US" sz="1200" dirty="0" smtClean="0">
                <a:solidFill>
                  <a:srgbClr val="000000"/>
                </a:solidFill>
              </a:rPr>
              <a:t>because of </a:t>
            </a:r>
            <a:r>
              <a:rPr lang="en-US" sz="1200" dirty="0">
                <a:solidFill>
                  <a:srgbClr val="000000"/>
                </a:solidFill>
              </a:rPr>
              <a:t>rounding. </a:t>
            </a:r>
            <a:r>
              <a:rPr lang="en-US" sz="1200" dirty="0" smtClean="0">
                <a:solidFill>
                  <a:srgbClr val="000000"/>
                </a:solidFill>
              </a:rPr>
              <a:t>FPL refers to federal poverty </a:t>
            </a:r>
            <a:r>
              <a:rPr lang="en-US" sz="1200" dirty="0">
                <a:solidFill>
                  <a:srgbClr val="000000"/>
                </a:solidFill>
              </a:rPr>
              <a:t>l</a:t>
            </a:r>
            <a:r>
              <a:rPr lang="en-US" sz="1200" dirty="0" smtClean="0">
                <a:solidFill>
                  <a:srgbClr val="000000"/>
                </a:solidFill>
              </a:rPr>
              <a:t>evel</a:t>
            </a:r>
            <a:r>
              <a:rPr lang="en-US" sz="1200" dirty="0">
                <a:solidFill>
                  <a:srgbClr val="000000"/>
                </a:solidFill>
              </a:rPr>
              <a:t>. </a:t>
            </a:r>
            <a:r>
              <a:rPr lang="en-US" sz="1200" dirty="0" smtClean="0">
                <a:solidFill>
                  <a:srgbClr val="000000"/>
                </a:solidFill>
              </a:rPr>
              <a:t>Income </a:t>
            </a:r>
            <a:r>
              <a:rPr lang="en-US" sz="1200" dirty="0">
                <a:solidFill>
                  <a:srgbClr val="000000"/>
                </a:solidFill>
              </a:rPr>
              <a:t>levels are for a family of four in 2012</a:t>
            </a:r>
            <a:r>
              <a:rPr lang="en-US" sz="1200" dirty="0" smtClean="0">
                <a:solidFill>
                  <a:srgbClr val="000000"/>
                </a:solidFill>
              </a:rPr>
              <a:t>.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^ Underinsured </a:t>
            </a:r>
            <a:r>
              <a:rPr lang="en-US" sz="1200" dirty="0">
                <a:solidFill>
                  <a:srgbClr val="000000"/>
                </a:solidFill>
              </a:rPr>
              <a:t>defined as insured all year but experienced one of the following: </a:t>
            </a:r>
            <a:r>
              <a:rPr lang="en-US" sz="1200" dirty="0" smtClean="0">
                <a:solidFill>
                  <a:srgbClr val="000000"/>
                </a:solidFill>
              </a:rPr>
              <a:t>out-of-pocket </a:t>
            </a:r>
            <a:r>
              <a:rPr lang="en-US" sz="1200" dirty="0">
                <a:solidFill>
                  <a:srgbClr val="000000"/>
                </a:solidFill>
              </a:rPr>
              <a:t>expenses equaled 10% or more of income; </a:t>
            </a:r>
            <a:r>
              <a:rPr lang="en-US" sz="1200" dirty="0" smtClean="0">
                <a:solidFill>
                  <a:srgbClr val="000000"/>
                </a:solidFill>
              </a:rPr>
              <a:t>out-of-pocket </a:t>
            </a:r>
            <a:r>
              <a:rPr lang="en-US" sz="1200" dirty="0">
                <a:solidFill>
                  <a:srgbClr val="000000"/>
                </a:solidFill>
              </a:rPr>
              <a:t>expenses equaled 5% or more of income if low income (&lt;200% of poverty); or deductibles equaled 5% or more of income</a:t>
            </a:r>
            <a:r>
              <a:rPr lang="en-US" sz="1200" dirty="0" smtClean="0">
                <a:solidFill>
                  <a:srgbClr val="000000"/>
                </a:solidFill>
              </a:rPr>
              <a:t>. * Combines “Uninsured now” and “Insured now, time uninsured in past year.” 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Source: The Commonwealth Fund Biennial Health Insurance Survey (2012).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1430" y="880255"/>
            <a:ext cx="335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00"/>
                </a:solidFill>
              </a:rPr>
              <a:t>Percent of adults ages 19–64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61760" y="2990523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</a:rPr>
              <a:t>46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895600" y="1947055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</a:rPr>
              <a:t>75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538813" y="2501035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</a:rPr>
              <a:t>59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180610" y="3344389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</a:rPr>
              <a:t>35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822861" y="3945578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</a:rPr>
              <a:t>17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53790" y="5254823"/>
            <a:ext cx="16276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00"/>
                </a:solidFill>
              </a:rPr>
              <a:t>&lt;$30,657</a:t>
            </a:r>
            <a:endParaRPr lang="en-US" sz="1400" b="1" dirty="0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98518" y="5254823"/>
            <a:ext cx="16276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00"/>
                </a:solidFill>
              </a:rPr>
              <a:t>$57,625</a:t>
            </a:r>
            <a:endParaRPr lang="en-US" sz="1400" b="1" dirty="0">
              <a:solidFill>
                <a:srgbClr val="0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632358" y="5254823"/>
            <a:ext cx="16276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00"/>
                </a:solidFill>
              </a:rPr>
              <a:t>$92,200</a:t>
            </a:r>
            <a:endParaRPr lang="en-US" sz="1400" b="1" dirty="0">
              <a:solidFill>
                <a:srgbClr val="0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281560" y="5254823"/>
            <a:ext cx="16276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00"/>
                </a:solidFill>
              </a:rPr>
              <a:t>$92,200+</a:t>
            </a:r>
            <a:endParaRPr lang="en-US" sz="1400" b="1" dirty="0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63460" y="3619091"/>
            <a:ext cx="8040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rgbClr val="000000"/>
                </a:solidFill>
              </a:rPr>
              <a:t>Unin-sured</a:t>
            </a:r>
            <a:r>
              <a:rPr lang="en-US" sz="1400" b="1" dirty="0" smtClean="0">
                <a:solidFill>
                  <a:srgbClr val="000000"/>
                </a:solidFill>
              </a:rPr>
              <a:t> during the year*</a:t>
            </a:r>
          </a:p>
          <a:p>
            <a:pPr algn="ctr"/>
            <a:r>
              <a:rPr lang="en-US" sz="1400" b="1" dirty="0" smtClean="0">
                <a:solidFill>
                  <a:srgbClr val="000000"/>
                </a:solidFill>
              </a:rPr>
              <a:t>30%</a:t>
            </a:r>
            <a:endParaRPr lang="en-US" sz="1400" b="1" dirty="0">
              <a:solidFill>
                <a:srgbClr val="0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81910" y="3886200"/>
            <a:ext cx="6426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00"/>
                </a:solidFill>
              </a:rPr>
              <a:t>52%</a:t>
            </a:r>
            <a:endParaRPr lang="en-US" sz="1400" b="1" dirty="0">
              <a:solidFill>
                <a:srgbClr val="0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242000" y="4138058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00"/>
                </a:solidFill>
              </a:rPr>
              <a:t>37%</a:t>
            </a:r>
            <a:endParaRPr lang="en-US" sz="1400" b="1" dirty="0">
              <a:solidFill>
                <a:srgbClr val="0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91640" y="4449092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00"/>
                </a:solidFill>
              </a:rPr>
              <a:t>19%</a:t>
            </a:r>
            <a:endParaRPr lang="en-US" sz="1400" b="1" dirty="0">
              <a:solidFill>
                <a:srgbClr val="0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523036" y="4649186"/>
            <a:ext cx="5195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00"/>
                </a:solidFill>
              </a:rPr>
              <a:t>7%</a:t>
            </a:r>
            <a:endParaRPr lang="en-US" sz="1400" b="1" dirty="0">
              <a:solidFill>
                <a:srgbClr val="000000"/>
              </a:solidFill>
            </a:endParaRPr>
          </a:p>
        </p:txBody>
      </p:sp>
      <p:sp>
        <p:nvSpPr>
          <p:cNvPr id="20" name="AutoShape 19"/>
          <p:cNvSpPr>
            <a:spLocks/>
          </p:cNvSpPr>
          <p:nvPr/>
        </p:nvSpPr>
        <p:spPr bwMode="auto">
          <a:xfrm>
            <a:off x="1846130" y="3937167"/>
            <a:ext cx="228600" cy="1005840"/>
          </a:xfrm>
          <a:prstGeom prst="rightBrace">
            <a:avLst>
              <a:gd name="adj1" fmla="val 2777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1" name="AutoShape 19"/>
          <p:cNvSpPr>
            <a:spLocks/>
          </p:cNvSpPr>
          <p:nvPr/>
        </p:nvSpPr>
        <p:spPr bwMode="auto">
          <a:xfrm>
            <a:off x="3479970" y="3133111"/>
            <a:ext cx="228600" cy="1810512"/>
          </a:xfrm>
          <a:prstGeom prst="rightBrace">
            <a:avLst>
              <a:gd name="adj1" fmla="val 27778"/>
              <a:gd name="adj2" fmla="val 50833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2" name="AutoShape 19"/>
          <p:cNvSpPr>
            <a:spLocks/>
          </p:cNvSpPr>
          <p:nvPr/>
        </p:nvSpPr>
        <p:spPr bwMode="auto">
          <a:xfrm>
            <a:off x="5131140" y="3658101"/>
            <a:ext cx="228600" cy="1280160"/>
          </a:xfrm>
          <a:prstGeom prst="rightBrace">
            <a:avLst>
              <a:gd name="adj1" fmla="val 2777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3" name="AutoShape 19"/>
          <p:cNvSpPr>
            <a:spLocks/>
          </p:cNvSpPr>
          <p:nvPr/>
        </p:nvSpPr>
        <p:spPr bwMode="auto">
          <a:xfrm>
            <a:off x="6765341" y="4279870"/>
            <a:ext cx="228600" cy="667512"/>
          </a:xfrm>
          <a:prstGeom prst="rightBrace">
            <a:avLst>
              <a:gd name="adj1" fmla="val 2777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4" name="AutoShape 19"/>
          <p:cNvSpPr>
            <a:spLocks/>
          </p:cNvSpPr>
          <p:nvPr/>
        </p:nvSpPr>
        <p:spPr bwMode="auto">
          <a:xfrm>
            <a:off x="8398311" y="4665022"/>
            <a:ext cx="228600" cy="274320"/>
          </a:xfrm>
          <a:prstGeom prst="rightBrace">
            <a:avLst>
              <a:gd name="adj1" fmla="val 2777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522560" y="1406136"/>
            <a:ext cx="419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00"/>
                </a:solidFill>
              </a:rPr>
              <a:t>Insured now, time uninsured in past year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522560" y="1744580"/>
            <a:ext cx="419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00"/>
                </a:solidFill>
              </a:rPr>
              <a:t>Uninsured now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343400" y="1836710"/>
            <a:ext cx="182880" cy="182880"/>
          </a:xfrm>
          <a:prstGeom prst="rect">
            <a:avLst/>
          </a:prstGeom>
          <a:solidFill>
            <a:srgbClr val="000090"/>
          </a:solidFill>
          <a:ln>
            <a:solidFill>
              <a:srgbClr val="00009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4343400" y="1490356"/>
            <a:ext cx="182880" cy="182880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4522560" y="1049978"/>
            <a:ext cx="419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00"/>
                </a:solidFill>
              </a:rPr>
              <a:t>Insured all year, underinsured^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343400" y="1134198"/>
            <a:ext cx="182880" cy="18288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391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Placeholder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297537207"/>
              </p:ext>
            </p:extLst>
          </p:nvPr>
        </p:nvGraphicFramePr>
        <p:xfrm>
          <a:off x="45720" y="1280160"/>
          <a:ext cx="9052560" cy="3584447"/>
        </p:xfrm>
        <a:graphic>
          <a:graphicData uri="http://schemas.openxmlformats.org/drawingml/2006/table">
            <a:tbl>
              <a:tblPr/>
              <a:tblGrid>
                <a:gridCol w="2773680"/>
                <a:gridCol w="1143000"/>
                <a:gridCol w="1066800"/>
                <a:gridCol w="1524000"/>
                <a:gridCol w="1521143"/>
                <a:gridCol w="1023937"/>
              </a:tblGrid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Coverage options in 2014</a:t>
                      </a:r>
                    </a:p>
                  </a:txBody>
                  <a:tcPr marR="0" marT="27432" marB="27432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0" marR="0" marT="27432" marB="274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Medicaid</a:t>
                      </a:r>
                    </a:p>
                  </a:txBody>
                  <a:tcPr marL="0" marR="0" marT="27432" marB="27432" anchor="b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Subsidized </a:t>
                      </a:r>
                      <a:b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</a:b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private insurance</a:t>
                      </a:r>
                    </a:p>
                  </a:txBody>
                  <a:tcPr marL="0" marR="0" marT="27432" marB="27432" anchor="b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Private insurance</a:t>
                      </a:r>
                    </a:p>
                  </a:txBody>
                  <a:tcPr marL="0" marR="0" marT="27432" marB="27432" anchor="b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charset="-128"/>
                          <a:cs typeface="Arial" charset="0"/>
                        </a:rPr>
                        <a:t>Adults ages 19–64, </a:t>
                      </a:r>
                      <a:b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charset="-128"/>
                          <a:cs typeface="Arial" charset="0"/>
                        </a:rPr>
                      </a:b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charset="-128"/>
                          <a:cs typeface="Arial" charset="0"/>
                        </a:rPr>
                        <a:t>i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n the past 12 months:</a:t>
                      </a:r>
                    </a:p>
                  </a:txBody>
                  <a:tcPr marR="0" marT="27432" marB="274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Total</a:t>
                      </a:r>
                    </a:p>
                  </a:txBody>
                  <a:tcPr marL="0" marR="0" marT="27432" marB="274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&lt;133% FPL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&lt;$30,657</a:t>
                      </a:r>
                    </a:p>
                  </a:txBody>
                  <a:tcPr marL="0" marR="0" marT="27432" marB="274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133%–249% FPL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$57,625</a:t>
                      </a:r>
                    </a:p>
                  </a:txBody>
                  <a:tcPr marL="0" marR="0" marT="27432" marB="274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250%–399% FPL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$92,200</a:t>
                      </a:r>
                    </a:p>
                  </a:txBody>
                  <a:tcPr marL="0" marR="0" marT="27432" marB="274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400%+ FPL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$92,200+</a:t>
                      </a:r>
                    </a:p>
                  </a:txBody>
                  <a:tcPr marL="0" marR="0" marT="27432" marB="274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136525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Uninsured during </a:t>
                      </a:r>
                      <a:b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</a:b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the year*</a:t>
                      </a:r>
                    </a:p>
                  </a:txBody>
                  <a:tcPr marR="0" marT="27432" marB="274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30%</a:t>
                      </a:r>
                      <a:b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</a:b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55 million</a:t>
                      </a:r>
                    </a:p>
                  </a:txBody>
                  <a:tcPr marL="0" marR="0" marT="27432" marB="27432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52%</a:t>
                      </a:r>
                      <a:b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</a:b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28 million</a:t>
                      </a:r>
                    </a:p>
                  </a:txBody>
                  <a:tcPr marL="0" marR="0" marT="27432" marB="27432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37%</a:t>
                      </a:r>
                      <a:b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</a:b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13 million</a:t>
                      </a:r>
                    </a:p>
                  </a:txBody>
                  <a:tcPr marL="0" marR="0" marT="27432" marB="27432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19%</a:t>
                      </a:r>
                      <a:b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</a:b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6 million</a:t>
                      </a:r>
                    </a:p>
                  </a:txBody>
                  <a:tcPr marL="0" marR="0" marT="27432" marB="27432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7%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 3 million</a:t>
                      </a:r>
                    </a:p>
                  </a:txBody>
                  <a:tcPr marL="0" marR="0" marT="27432" marB="27432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136525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Insured all year, </a:t>
                      </a:r>
                      <a:b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</a:b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underinsured^</a:t>
                      </a:r>
                    </a:p>
                  </a:txBody>
                  <a:tcPr marR="0" marT="27432" marB="274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16%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30 million</a:t>
                      </a:r>
                    </a:p>
                  </a:txBody>
                  <a:tcPr marL="0" marR="0" marT="27432" marB="27432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23%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12 million</a:t>
                      </a:r>
                    </a:p>
                  </a:txBody>
                  <a:tcPr marL="0" marR="0" marT="27432" marB="27432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22%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8 million</a:t>
                      </a:r>
                    </a:p>
                  </a:txBody>
                  <a:tcPr marL="0" marR="0" marT="27432" marB="27432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16%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5 million</a:t>
                      </a:r>
                    </a:p>
                  </a:txBody>
                  <a:tcPr marL="0" marR="0" marT="27432" marB="27432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10%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4 million</a:t>
                      </a:r>
                    </a:p>
                  </a:txBody>
                  <a:tcPr marL="0" marR="0" marT="27432" marB="27432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136525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Any bill problem or </a:t>
                      </a:r>
                      <a:b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</a:b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medical debt**</a:t>
                      </a:r>
                    </a:p>
                  </a:txBody>
                  <a:tcPr marR="0" marT="27432" marB="274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41%</a:t>
                      </a:r>
                      <a:b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</a:b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75 million</a:t>
                      </a:r>
                    </a:p>
                  </a:txBody>
                  <a:tcPr marL="0" marR="0" marT="27432" marB="27432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51%</a:t>
                      </a:r>
                      <a:b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</a:b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27 million</a:t>
                      </a:r>
                    </a:p>
                  </a:txBody>
                  <a:tcPr marL="0" marR="0" marT="27432" marB="27432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52%</a:t>
                      </a:r>
                      <a:b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</a:b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18 million</a:t>
                      </a:r>
                    </a:p>
                  </a:txBody>
                  <a:tcPr marL="0" marR="0" marT="27432" marB="27432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40%</a:t>
                      </a:r>
                      <a:b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</a:b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13 million</a:t>
                      </a:r>
                    </a:p>
                  </a:txBody>
                  <a:tcPr marL="0" marR="0" marT="27432" marB="27432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25%</a:t>
                      </a:r>
                      <a:b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</a:b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12 million</a:t>
                      </a:r>
                    </a:p>
                  </a:txBody>
                  <a:tcPr marL="0" marR="0" marT="27432" marB="27432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136525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Any cost-related access problem***</a:t>
                      </a:r>
                    </a:p>
                  </a:txBody>
                  <a:tcPr marR="0" marT="27432" marB="274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43%</a:t>
                      </a:r>
                      <a:b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</a:b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80 million</a:t>
                      </a:r>
                    </a:p>
                  </a:txBody>
                  <a:tcPr marL="0" marR="0" marT="27432" marB="27432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53%</a:t>
                      </a:r>
                      <a:b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</a:b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28 million</a:t>
                      </a:r>
                    </a:p>
                  </a:txBody>
                  <a:tcPr marL="0" marR="0" marT="27432" marB="27432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53%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 19 million</a:t>
                      </a:r>
                    </a:p>
                  </a:txBody>
                  <a:tcPr marL="0" marR="0" marT="27432" marB="27432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43%</a:t>
                      </a:r>
                      <a:b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</a:b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14 million</a:t>
                      </a:r>
                    </a:p>
                  </a:txBody>
                  <a:tcPr marL="0" marR="0" marT="27432" marB="27432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28%</a:t>
                      </a:r>
                      <a:b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</a:b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13 million</a:t>
                      </a:r>
                    </a:p>
                  </a:txBody>
                  <a:tcPr marL="0" marR="0" marT="27432" marB="27432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136525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Spent 10% or more of house-hold income on premiums </a:t>
                      </a:r>
                      <a:b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</a:b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(among privately insured)****</a:t>
                      </a:r>
                    </a:p>
                  </a:txBody>
                  <a:tcPr marR="0" marT="27432" marB="274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15%</a:t>
                      </a:r>
                      <a:b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</a:b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14 million</a:t>
                      </a:r>
                    </a:p>
                  </a:txBody>
                  <a:tcPr marL="0" marR="0" marT="27432" marB="27432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36%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5 million</a:t>
                      </a:r>
                    </a:p>
                  </a:txBody>
                  <a:tcPr marL="0" marR="0" marT="27432" marB="27432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23%</a:t>
                      </a:r>
                      <a:b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</a:b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4 million</a:t>
                      </a:r>
                    </a:p>
                  </a:txBody>
                  <a:tcPr marL="0" marR="0" marT="27432" marB="27432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13%</a:t>
                      </a:r>
                      <a:b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</a:b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3 million</a:t>
                      </a:r>
                    </a:p>
                  </a:txBody>
                  <a:tcPr marL="0" marR="0" marT="27432" marB="27432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4%</a:t>
                      </a:r>
                      <a:b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</a:b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2 million</a:t>
                      </a:r>
                    </a:p>
                  </a:txBody>
                  <a:tcPr marL="0" marR="0" marT="27432" marB="27432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3554" name="Text Box 49"/>
          <p:cNvSpPr txBox="1">
            <a:spLocks noChangeArrowheads="1"/>
          </p:cNvSpPr>
          <p:nvPr/>
        </p:nvSpPr>
        <p:spPr bwMode="auto">
          <a:xfrm>
            <a:off x="42050" y="4885264"/>
            <a:ext cx="909828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</a:rPr>
              <a:t>Notes: </a:t>
            </a:r>
            <a:r>
              <a:rPr lang="en-US" sz="1200" dirty="0">
                <a:solidFill>
                  <a:srgbClr val="000000"/>
                </a:solidFill>
              </a:rPr>
              <a:t>FPL refers to f</a:t>
            </a:r>
            <a:r>
              <a:rPr lang="en-US" sz="1200" dirty="0" smtClean="0">
                <a:solidFill>
                  <a:srgbClr val="000000"/>
                </a:solidFill>
              </a:rPr>
              <a:t>ederal poverty level. Total column includes those with undesignated income. Income levels are for a family </a:t>
            </a:r>
            <a:br>
              <a:rPr lang="en-US" sz="1200" dirty="0" smtClean="0">
                <a:solidFill>
                  <a:srgbClr val="000000"/>
                </a:solidFill>
              </a:rPr>
            </a:br>
            <a:r>
              <a:rPr lang="en-US" sz="1200" dirty="0" smtClean="0">
                <a:solidFill>
                  <a:srgbClr val="000000"/>
                </a:solidFill>
              </a:rPr>
              <a:t>of four in 2012.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* Combines “Uninsured now” and “Insured now, time uninsured in past year.” ^ Underinsured </a:t>
            </a:r>
            <a:r>
              <a:rPr lang="en-US" sz="1200" dirty="0">
                <a:solidFill>
                  <a:srgbClr val="000000"/>
                </a:solidFill>
              </a:rPr>
              <a:t>defined as insured all year but experienced one of the following: </a:t>
            </a:r>
            <a:r>
              <a:rPr lang="en-US" sz="1200" dirty="0" smtClean="0">
                <a:solidFill>
                  <a:srgbClr val="000000"/>
                </a:solidFill>
              </a:rPr>
              <a:t>out-of-pocket expenses </a:t>
            </a:r>
            <a:r>
              <a:rPr lang="en-US" sz="1200" dirty="0">
                <a:solidFill>
                  <a:srgbClr val="000000"/>
                </a:solidFill>
              </a:rPr>
              <a:t>equaled 10% or more of income; </a:t>
            </a:r>
            <a:r>
              <a:rPr lang="en-US" sz="1200" dirty="0" smtClean="0">
                <a:solidFill>
                  <a:srgbClr val="000000"/>
                </a:solidFill>
              </a:rPr>
              <a:t>out-of-pocket expenses </a:t>
            </a:r>
            <a:r>
              <a:rPr lang="en-US" sz="1200" dirty="0">
                <a:solidFill>
                  <a:srgbClr val="000000"/>
                </a:solidFill>
              </a:rPr>
              <a:t>equaled 5% or more of income if low income (&lt;200% of poverty); or deductibles equaled 5% or more of income. </a:t>
            </a:r>
            <a:r>
              <a:rPr lang="en-US" sz="1200" dirty="0" smtClean="0">
                <a:solidFill>
                  <a:srgbClr val="000000"/>
                </a:solidFill>
              </a:rPr>
              <a:t>** Includes</a:t>
            </a:r>
            <a:r>
              <a:rPr lang="en-US" sz="1200" dirty="0">
                <a:solidFill>
                  <a:srgbClr val="000000"/>
                </a:solidFill>
              </a:rPr>
              <a:t>: </a:t>
            </a:r>
            <a:r>
              <a:rPr lang="en-US" sz="1200" dirty="0" smtClean="0">
                <a:solidFill>
                  <a:srgbClr val="000000"/>
                </a:solidFill>
              </a:rPr>
              <a:t>had </a:t>
            </a:r>
            <a:r>
              <a:rPr lang="en-US" sz="1200" dirty="0">
                <a:solidFill>
                  <a:srgbClr val="000000"/>
                </a:solidFill>
              </a:rPr>
              <a:t>problems paying or unable to pay medical bills; contacted by collection agency for unpaid medical bills; had to change way of life to pay bills; medical bills being paid off over time. *</a:t>
            </a:r>
            <a:r>
              <a:rPr lang="en-US" sz="1200" dirty="0" smtClean="0">
                <a:solidFill>
                  <a:srgbClr val="000000"/>
                </a:solidFill>
              </a:rPr>
              <a:t>** Includes </a:t>
            </a:r>
            <a:r>
              <a:rPr lang="en-US" sz="1200" dirty="0">
                <a:solidFill>
                  <a:srgbClr val="000000"/>
                </a:solidFill>
              </a:rPr>
              <a:t>any of the following because of cost: </a:t>
            </a:r>
            <a:r>
              <a:rPr lang="en-US" sz="1200" dirty="0" smtClean="0">
                <a:solidFill>
                  <a:srgbClr val="000000"/>
                </a:solidFill>
              </a:rPr>
              <a:t>had </a:t>
            </a:r>
            <a:r>
              <a:rPr lang="en-US" sz="1200" dirty="0">
                <a:solidFill>
                  <a:srgbClr val="000000"/>
                </a:solidFill>
              </a:rPr>
              <a:t>a medical problem, did not visit doctor or clinic; did not fill a prescription; skipped recommended test, treatment, or follow-up; </a:t>
            </a:r>
            <a:r>
              <a:rPr lang="en-US" sz="1200" dirty="0" smtClean="0">
                <a:solidFill>
                  <a:srgbClr val="000000"/>
                </a:solidFill>
              </a:rPr>
              <a:t/>
            </a:r>
            <a:br>
              <a:rPr lang="en-US" sz="1200" dirty="0" smtClean="0">
                <a:solidFill>
                  <a:srgbClr val="000000"/>
                </a:solidFill>
              </a:rPr>
            </a:br>
            <a:r>
              <a:rPr lang="en-US" sz="1200" dirty="0" smtClean="0">
                <a:solidFill>
                  <a:srgbClr val="000000"/>
                </a:solidFill>
              </a:rPr>
              <a:t>did </a:t>
            </a:r>
            <a:r>
              <a:rPr lang="en-US" sz="1200" dirty="0">
                <a:solidFill>
                  <a:srgbClr val="000000"/>
                </a:solidFill>
              </a:rPr>
              <a:t>not get needed specialist care. **</a:t>
            </a:r>
            <a:r>
              <a:rPr lang="en-US" sz="1200" dirty="0" smtClean="0">
                <a:solidFill>
                  <a:srgbClr val="000000"/>
                </a:solidFill>
              </a:rPr>
              <a:t>** Base</a:t>
            </a:r>
            <a:r>
              <a:rPr lang="en-US" sz="1200" dirty="0">
                <a:solidFill>
                  <a:srgbClr val="000000"/>
                </a:solidFill>
              </a:rPr>
              <a:t>: Respondents who specified income level and premium for private insurance plan. </a:t>
            </a:r>
            <a:endParaRPr lang="en-US" sz="1200" dirty="0" smtClean="0">
              <a:solidFill>
                <a:srgbClr val="000000"/>
              </a:solidFill>
            </a:endParaRPr>
          </a:p>
          <a:p>
            <a:r>
              <a:rPr lang="en-US" sz="1200" dirty="0" smtClean="0">
                <a:solidFill>
                  <a:srgbClr val="000000"/>
                </a:solidFill>
              </a:rPr>
              <a:t>Source</a:t>
            </a:r>
            <a:r>
              <a:rPr lang="en-US" sz="1200" dirty="0">
                <a:solidFill>
                  <a:srgbClr val="000000"/>
                </a:solidFill>
              </a:rPr>
              <a:t>: The Commonwealth Fund Biennial Health Insurance Survey (</a:t>
            </a:r>
            <a:r>
              <a:rPr lang="en-US" sz="1200" dirty="0" smtClean="0">
                <a:solidFill>
                  <a:srgbClr val="000000"/>
                </a:solidFill>
              </a:rPr>
              <a:t>2012).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63555" name="Rectangle 48"/>
          <p:cNvSpPr>
            <a:spLocks noChangeArrowheads="1"/>
          </p:cNvSpPr>
          <p:nvPr/>
        </p:nvSpPr>
        <p:spPr bwMode="auto">
          <a:xfrm>
            <a:off x="0" y="91440"/>
            <a:ext cx="9140825" cy="1005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Ctr="1">
            <a:spAutoFit/>
          </a:bodyPr>
          <a:lstStyle/>
          <a:p>
            <a:pPr algn="ctr"/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Exhibit </a:t>
            </a:r>
            <a:r>
              <a:rPr lang="en-US" sz="2000" b="1" dirty="0" smtClean="0">
                <a:solidFill>
                  <a:srgbClr val="000000"/>
                </a:solidFill>
                <a:cs typeface="Arial" charset="0"/>
              </a:rPr>
              <a:t>ES-5.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Under </a:t>
            </a:r>
            <a:r>
              <a:rPr lang="en-US" sz="2000" b="1" dirty="0" smtClean="0">
                <a:solidFill>
                  <a:srgbClr val="000000"/>
                </a:solidFill>
                <a:cs typeface="Arial" charset="0"/>
              </a:rPr>
              <a:t>Full Implementation, the Affordable Care Act </a:t>
            </a:r>
            <a:br>
              <a:rPr lang="en-US" sz="2000" b="1" dirty="0" smtClean="0">
                <a:solidFill>
                  <a:srgbClr val="000000"/>
                </a:solidFill>
                <a:cs typeface="Arial" charset="0"/>
              </a:rPr>
            </a:br>
            <a:r>
              <a:rPr lang="en-US" sz="2000" b="1" dirty="0" smtClean="0">
                <a:solidFill>
                  <a:srgbClr val="000000"/>
                </a:solidFill>
                <a:cs typeface="Arial" charset="0"/>
              </a:rPr>
              <a:t>Has the Potential to Provide New Coverage and Protections </a:t>
            </a:r>
            <a:br>
              <a:rPr lang="en-US" sz="2000" b="1" dirty="0" smtClean="0">
                <a:solidFill>
                  <a:srgbClr val="000000"/>
                </a:solidFill>
                <a:cs typeface="Arial" charset="0"/>
              </a:rPr>
            </a:br>
            <a:r>
              <a:rPr lang="en-US" sz="2000" b="1" dirty="0" smtClean="0">
                <a:solidFill>
                  <a:srgbClr val="000000"/>
                </a:solidFill>
                <a:cs typeface="Arial" charset="0"/>
              </a:rPr>
              <a:t>to Working-Age Adults</a:t>
            </a:r>
            <a:endParaRPr lang="en-US" sz="2000" b="1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612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731520"/>
          </a:xfrm>
        </p:spPr>
        <p:txBody>
          <a:bodyPr anchor="t" anchorCtr="1"/>
          <a:lstStyle/>
          <a:p>
            <a:r>
              <a:rPr lang="en-US" sz="2000" b="1" dirty="0">
                <a:solidFill>
                  <a:srgbClr val="000000"/>
                </a:solidFill>
                <a:latin typeface="Arial"/>
                <a:cs typeface="Arial"/>
              </a:rPr>
              <a:t>Exhibit </a:t>
            </a:r>
            <a:r>
              <a:rPr lang="en-US" sz="2000" b="1" dirty="0" smtClean="0">
                <a:solidFill>
                  <a:srgbClr val="000000"/>
                </a:solidFill>
                <a:latin typeface="Arial"/>
                <a:cs typeface="Arial"/>
              </a:rPr>
              <a:t>1</a:t>
            </a:r>
            <a:r>
              <a:rPr lang="en-US" sz="2000" b="1" dirty="0">
                <a:solidFill>
                  <a:srgbClr val="000000"/>
                </a:solidFill>
                <a:latin typeface="Arial"/>
                <a:cs typeface="Arial"/>
              </a:rPr>
              <a:t>. The Percentage of Young Adults Uninsured Declined </a:t>
            </a:r>
            <a:br>
              <a:rPr lang="en-US" sz="20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2000" b="1" dirty="0">
                <a:solidFill>
                  <a:srgbClr val="000000"/>
                </a:solidFill>
                <a:latin typeface="Arial"/>
                <a:cs typeface="Arial"/>
              </a:rPr>
              <a:t>over 2010–2012, While Rates Rose in </a:t>
            </a:r>
            <a:r>
              <a:rPr lang="en-US" sz="2000" b="1" dirty="0" smtClean="0">
                <a:solidFill>
                  <a:srgbClr val="000000"/>
                </a:solidFill>
                <a:latin typeface="Arial"/>
                <a:cs typeface="Arial"/>
              </a:rPr>
              <a:t>Other </a:t>
            </a:r>
            <a:r>
              <a:rPr lang="en-US" sz="2000" b="1" dirty="0">
                <a:solidFill>
                  <a:srgbClr val="000000"/>
                </a:solidFill>
                <a:latin typeface="Arial"/>
                <a:cs typeface="Arial"/>
              </a:rPr>
              <a:t>Age </a:t>
            </a:r>
            <a:r>
              <a:rPr lang="en-US" sz="2000" b="1" dirty="0" smtClean="0">
                <a:solidFill>
                  <a:srgbClr val="000000"/>
                </a:solidFill>
                <a:latin typeface="Arial"/>
                <a:cs typeface="Arial"/>
              </a:rPr>
              <a:t>Groups</a:t>
            </a:r>
            <a:endParaRPr lang="en-US" sz="2000" b="1" dirty="0">
              <a:latin typeface="Arial"/>
              <a:cs typeface="Arial"/>
            </a:endParaRPr>
          </a:p>
        </p:txBody>
      </p:sp>
      <p:sp>
        <p:nvSpPr>
          <p:cNvPr id="4" name="Text Box 49"/>
          <p:cNvSpPr txBox="1">
            <a:spLocks noChangeArrowheads="1"/>
          </p:cNvSpPr>
          <p:nvPr/>
        </p:nvSpPr>
        <p:spPr bwMode="auto">
          <a:xfrm>
            <a:off x="42050" y="6358745"/>
            <a:ext cx="876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</a:rPr>
              <a:t>Note: Totals may not equal sum of bars </a:t>
            </a:r>
            <a:r>
              <a:rPr lang="en-US" sz="1200" dirty="0" smtClean="0">
                <a:solidFill>
                  <a:srgbClr val="000000"/>
                </a:solidFill>
              </a:rPr>
              <a:t>because of </a:t>
            </a:r>
            <a:r>
              <a:rPr lang="en-US" sz="1200" dirty="0">
                <a:solidFill>
                  <a:srgbClr val="000000"/>
                </a:solidFill>
              </a:rPr>
              <a:t>rounding. </a:t>
            </a:r>
            <a:endParaRPr lang="en-US" sz="1200" dirty="0" smtClean="0">
              <a:solidFill>
                <a:srgbClr val="000000"/>
              </a:solidFill>
            </a:endParaRPr>
          </a:p>
          <a:p>
            <a:r>
              <a:rPr lang="en-US" sz="1200" dirty="0" smtClean="0">
                <a:solidFill>
                  <a:srgbClr val="000000"/>
                </a:solidFill>
              </a:rPr>
              <a:t>Source</a:t>
            </a:r>
            <a:r>
              <a:rPr lang="en-US" sz="1200" dirty="0">
                <a:solidFill>
                  <a:srgbClr val="000000"/>
                </a:solidFill>
              </a:rPr>
              <a:t>: The Commonwealth Fund Biennial Health Insurance Surveys (</a:t>
            </a:r>
            <a:r>
              <a:rPr lang="en-US" sz="1200" dirty="0" smtClean="0">
                <a:solidFill>
                  <a:srgbClr val="000000"/>
                </a:solidFill>
              </a:rPr>
              <a:t>2003, </a:t>
            </a:r>
            <a:r>
              <a:rPr lang="en-US" sz="1200" dirty="0">
                <a:solidFill>
                  <a:srgbClr val="000000"/>
                </a:solidFill>
              </a:rPr>
              <a:t>2005, 2010, and 2012).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982690"/>
            <a:ext cx="335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00"/>
                </a:solidFill>
              </a:rPr>
              <a:t>Percent of adults ages 19–64</a:t>
            </a:r>
            <a:endParaRPr lang="en-US" sz="1600" b="1" dirty="0">
              <a:solidFill>
                <a:srgbClr val="000000"/>
              </a:solidFill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776563123"/>
              </p:ext>
            </p:extLst>
          </p:nvPr>
        </p:nvGraphicFramePr>
        <p:xfrm>
          <a:off x="304800" y="1397000"/>
          <a:ext cx="8534400" cy="454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717970" y="5951901"/>
            <a:ext cx="1981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</a:rPr>
              <a:t>Ages 19–25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00600" y="5951901"/>
            <a:ext cx="1981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</a:rPr>
              <a:t>Ages 26–49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91640" y="5951901"/>
            <a:ext cx="1981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</a:rPr>
              <a:t>Ages 50–64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8010" y="5951901"/>
            <a:ext cx="1981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</a:rPr>
              <a:t>Total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11030" y="379206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</a:rPr>
              <a:t>26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26180" y="374171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</a:rPr>
              <a:t>28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49230" y="3690633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</a:rPr>
              <a:t>28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64380" y="363186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</a:rPr>
              <a:t>30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27300" y="3005334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</a:rPr>
              <a:t>41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42450" y="2750609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</a:rPr>
              <a:t>46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665500" y="2640655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</a:rPr>
              <a:t>48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080650" y="3005334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</a:rPr>
              <a:t>41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927260" y="3742101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</a:rPr>
              <a:t>28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42410" y="3580899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</a:rPr>
              <a:t>30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765460" y="3580899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</a:rPr>
              <a:t>29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180610" y="3369622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</a:rPr>
              <a:t>34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027220" y="4376934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</a:rPr>
              <a:t>15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442370" y="4376934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</a:rPr>
              <a:t>15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865420" y="4215732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</a:rPr>
              <a:t>17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280570" y="4106279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</a:rPr>
              <a:t>20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522560" y="1406136"/>
            <a:ext cx="419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00"/>
                </a:solidFill>
              </a:rPr>
              <a:t>Insured now, time uninsured in past year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522560" y="1744580"/>
            <a:ext cx="419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00"/>
                </a:solidFill>
              </a:rPr>
              <a:t>Uninsured now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343400" y="1836710"/>
            <a:ext cx="182880" cy="182880"/>
          </a:xfrm>
          <a:prstGeom prst="rect">
            <a:avLst/>
          </a:prstGeom>
          <a:solidFill>
            <a:srgbClr val="000090"/>
          </a:solidFill>
          <a:ln>
            <a:solidFill>
              <a:srgbClr val="00009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343400" y="1490356"/>
            <a:ext cx="182880" cy="182880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4113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1609353"/>
              </p:ext>
            </p:extLst>
          </p:nvPr>
        </p:nvGraphicFramePr>
        <p:xfrm>
          <a:off x="1828800" y="838200"/>
          <a:ext cx="5486400" cy="437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75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0488"/>
            <a:ext cx="9140825" cy="731837"/>
          </a:xfrm>
          <a:noFill/>
        </p:spPr>
        <p:txBody>
          <a:bodyPr anchor="t" anchorCtr="1"/>
          <a:lstStyle/>
          <a:p>
            <a:pPr eaLnBrk="1" hangingPunct="1"/>
            <a:r>
              <a:rPr lang="en-US" sz="2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Exhibit 2. In 2012, Nearly Half of Adults Were Uninsured During </a:t>
            </a:r>
            <a:br>
              <a:rPr lang="en-US" sz="2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en-US" sz="2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the Year or Were Underinsured</a:t>
            </a:r>
          </a:p>
        </p:txBody>
      </p:sp>
      <p:sp>
        <p:nvSpPr>
          <p:cNvPr id="107524" name="Text Box 29"/>
          <p:cNvSpPr txBox="1">
            <a:spLocks noChangeArrowheads="1"/>
          </p:cNvSpPr>
          <p:nvPr/>
        </p:nvSpPr>
        <p:spPr bwMode="auto">
          <a:xfrm>
            <a:off x="42050" y="5808523"/>
            <a:ext cx="864475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</a:rPr>
              <a:t>Note: </a:t>
            </a:r>
            <a:r>
              <a:rPr lang="en-US" sz="1200" dirty="0" smtClean="0">
                <a:solidFill>
                  <a:srgbClr val="000000"/>
                </a:solidFill>
              </a:rPr>
              <a:t>Numbers may not sum to indicated total because of rounding.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* Combines “Insured now, time uninsured in past year” and “Uninsured now.” </a:t>
            </a:r>
            <a:r>
              <a:rPr lang="en-US" sz="1200" dirty="0" smtClean="0">
                <a:solidFill>
                  <a:srgbClr val="FF0000"/>
                </a:solidFill>
              </a:rPr>
              <a:t>^</a:t>
            </a:r>
            <a:r>
              <a:rPr lang="en-US" sz="1200" dirty="0" smtClean="0">
                <a:solidFill>
                  <a:srgbClr val="000000"/>
                </a:solidFill>
              </a:rPr>
              <a:t> Underinsured </a:t>
            </a:r>
            <a:r>
              <a:rPr lang="en-US" sz="1200" dirty="0">
                <a:solidFill>
                  <a:srgbClr val="000000"/>
                </a:solidFill>
              </a:rPr>
              <a:t>defined as insured all year but experienced one of the following: </a:t>
            </a:r>
            <a:r>
              <a:rPr lang="en-US" sz="1200" dirty="0" smtClean="0">
                <a:solidFill>
                  <a:srgbClr val="000000"/>
                </a:solidFill>
              </a:rPr>
              <a:t>out-of-pocket expenses </a:t>
            </a:r>
            <a:r>
              <a:rPr lang="en-US" sz="1200" dirty="0">
                <a:solidFill>
                  <a:srgbClr val="000000"/>
                </a:solidFill>
              </a:rPr>
              <a:t>equaled 10% or more of income; </a:t>
            </a:r>
            <a:r>
              <a:rPr lang="en-US" sz="1200" dirty="0" smtClean="0">
                <a:solidFill>
                  <a:srgbClr val="000000"/>
                </a:solidFill>
              </a:rPr>
              <a:t>out-of-pocket expenses </a:t>
            </a:r>
            <a:r>
              <a:rPr lang="en-US" sz="1200" dirty="0">
                <a:solidFill>
                  <a:srgbClr val="000000"/>
                </a:solidFill>
              </a:rPr>
              <a:t>equaled 5% or more of income if low income (&lt;200% </a:t>
            </a:r>
            <a:r>
              <a:rPr lang="en-US" sz="1200" dirty="0" smtClean="0">
                <a:solidFill>
                  <a:srgbClr val="000000"/>
                </a:solidFill>
              </a:rPr>
              <a:t>of poverty); </a:t>
            </a:r>
            <a:r>
              <a:rPr lang="en-US" sz="1200" dirty="0">
                <a:solidFill>
                  <a:srgbClr val="000000"/>
                </a:solidFill>
              </a:rPr>
              <a:t>or deductibles equaled 5% or more of income.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Source</a:t>
            </a:r>
            <a:r>
              <a:rPr lang="en-US" sz="1200" dirty="0">
                <a:solidFill>
                  <a:srgbClr val="000000"/>
                </a:solidFill>
              </a:rPr>
              <a:t>: The Commonwealth Fund Biennial Health Insurance </a:t>
            </a:r>
            <a:r>
              <a:rPr lang="en-US" sz="1200" dirty="0" smtClean="0">
                <a:solidFill>
                  <a:srgbClr val="000000"/>
                </a:solidFill>
              </a:rPr>
              <a:t>Survey (2012).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3079" name="Text Box 14"/>
          <p:cNvSpPr txBox="1">
            <a:spLocks noChangeArrowheads="1"/>
          </p:cNvSpPr>
          <p:nvPr/>
        </p:nvSpPr>
        <p:spPr bwMode="auto">
          <a:xfrm>
            <a:off x="2590800" y="2334161"/>
            <a:ext cx="16764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en-US" sz="1600" b="1" kern="0" dirty="0" smtClean="0">
                <a:solidFill>
                  <a:srgbClr val="000000"/>
                </a:solidFill>
              </a:rPr>
              <a:t>Insured all year, not underinsured^</a:t>
            </a:r>
          </a:p>
          <a:p>
            <a:pPr algn="ctr">
              <a:spcBef>
                <a:spcPts val="0"/>
              </a:spcBef>
              <a:defRPr/>
            </a:pPr>
            <a:r>
              <a:rPr lang="en-US" sz="1600" b="1" kern="0" dirty="0" smtClean="0">
                <a:solidFill>
                  <a:srgbClr val="000000"/>
                </a:solidFill>
              </a:rPr>
              <a:t>54%</a:t>
            </a:r>
          </a:p>
          <a:p>
            <a:pPr algn="ctr">
              <a:spcBef>
                <a:spcPts val="0"/>
              </a:spcBef>
              <a:defRPr/>
            </a:pPr>
            <a:r>
              <a:rPr lang="en-US" sz="1600" b="1" kern="0" dirty="0" smtClean="0">
                <a:solidFill>
                  <a:srgbClr val="000000"/>
                </a:solidFill>
              </a:rPr>
              <a:t>100 million</a:t>
            </a:r>
            <a:endParaRPr lang="en-US" sz="1600" b="1" kern="0" dirty="0">
              <a:solidFill>
                <a:srgbClr val="000000"/>
              </a:solidFill>
            </a:endParaRPr>
          </a:p>
        </p:txBody>
      </p:sp>
      <p:sp>
        <p:nvSpPr>
          <p:cNvPr id="107529" name="Text Box 29"/>
          <p:cNvSpPr txBox="1">
            <a:spLocks noChangeArrowheads="1"/>
          </p:cNvSpPr>
          <p:nvPr/>
        </p:nvSpPr>
        <p:spPr bwMode="auto">
          <a:xfrm>
            <a:off x="1786750" y="5256013"/>
            <a:ext cx="5562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 smtClean="0">
                <a:solidFill>
                  <a:srgbClr val="000000"/>
                </a:solidFill>
              </a:rPr>
              <a:t>184 million adults ages 19–64</a:t>
            </a:r>
            <a:endParaRPr lang="en-US" sz="2000" b="1" dirty="0">
              <a:solidFill>
                <a:srgbClr val="000000"/>
              </a:solidFill>
            </a:endParaRPr>
          </a:p>
        </p:txBody>
      </p:sp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4345337" y="3378534"/>
            <a:ext cx="2267243" cy="1246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en-US" sz="1500" b="1" kern="0" dirty="0" smtClean="0">
                <a:solidFill>
                  <a:srgbClr val="FFFFFF"/>
                </a:solidFill>
              </a:rPr>
              <a:t>Insured </a:t>
            </a:r>
          </a:p>
          <a:p>
            <a:pPr algn="ctr">
              <a:spcBef>
                <a:spcPts val="0"/>
              </a:spcBef>
              <a:defRPr/>
            </a:pPr>
            <a:r>
              <a:rPr lang="en-US" sz="1500" b="1" kern="0" dirty="0" smtClean="0">
                <a:solidFill>
                  <a:srgbClr val="FFFFFF"/>
                </a:solidFill>
              </a:rPr>
              <a:t>all year,</a:t>
            </a:r>
          </a:p>
          <a:p>
            <a:pPr algn="ctr">
              <a:spcBef>
                <a:spcPts val="0"/>
              </a:spcBef>
              <a:defRPr/>
            </a:pPr>
            <a:r>
              <a:rPr lang="en-US" sz="1500" b="1" kern="0" dirty="0" smtClean="0">
                <a:solidFill>
                  <a:srgbClr val="FFFFFF"/>
                </a:solidFill>
              </a:rPr>
              <a:t> underinsur</a:t>
            </a:r>
            <a:r>
              <a:rPr lang="en-US" sz="1500" b="1" kern="0" dirty="0" smtClean="0">
                <a:solidFill>
                  <a:schemeClr val="bg1"/>
                </a:solidFill>
              </a:rPr>
              <a:t>ed^</a:t>
            </a:r>
          </a:p>
          <a:p>
            <a:pPr algn="ctr">
              <a:spcBef>
                <a:spcPts val="0"/>
              </a:spcBef>
              <a:defRPr/>
            </a:pPr>
            <a:r>
              <a:rPr lang="en-US" sz="1500" b="1" kern="0" dirty="0" smtClean="0">
                <a:solidFill>
                  <a:schemeClr val="bg1"/>
                </a:solidFill>
              </a:rPr>
              <a:t>16%</a:t>
            </a:r>
          </a:p>
          <a:p>
            <a:pPr algn="ctr">
              <a:spcBef>
                <a:spcPts val="0"/>
              </a:spcBef>
              <a:defRPr/>
            </a:pPr>
            <a:r>
              <a:rPr lang="en-US" sz="1500" b="1" kern="0" dirty="0" smtClean="0">
                <a:solidFill>
                  <a:srgbClr val="FFFFFF"/>
                </a:solidFill>
              </a:rPr>
              <a:t>30 million</a:t>
            </a:r>
            <a:endParaRPr lang="en-US" sz="1500" b="1" kern="0" dirty="0">
              <a:solidFill>
                <a:srgbClr val="FFFFFF"/>
              </a:solidFill>
            </a:endParaRP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4343400" y="1981200"/>
            <a:ext cx="23622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en-US" sz="1600" b="1" kern="0" dirty="0" smtClean="0">
                <a:solidFill>
                  <a:srgbClr val="FFFFFF"/>
                </a:solidFill>
              </a:rPr>
              <a:t>Uninsured during</a:t>
            </a:r>
          </a:p>
          <a:p>
            <a:pPr algn="ctr">
              <a:spcBef>
                <a:spcPts val="0"/>
              </a:spcBef>
              <a:defRPr/>
            </a:pPr>
            <a:r>
              <a:rPr lang="en-US" sz="1600" b="1" kern="0" dirty="0" smtClean="0">
                <a:solidFill>
                  <a:srgbClr val="FFFFFF"/>
                </a:solidFill>
              </a:rPr>
              <a:t> the year*</a:t>
            </a:r>
          </a:p>
          <a:p>
            <a:pPr algn="ctr">
              <a:spcBef>
                <a:spcPts val="0"/>
              </a:spcBef>
              <a:defRPr/>
            </a:pPr>
            <a:r>
              <a:rPr lang="en-US" sz="1600" b="1" kern="0" dirty="0" smtClean="0">
                <a:solidFill>
                  <a:srgbClr val="FFFFFF"/>
                </a:solidFill>
              </a:rPr>
              <a:t>30%</a:t>
            </a:r>
          </a:p>
          <a:p>
            <a:pPr algn="ctr">
              <a:spcBef>
                <a:spcPts val="0"/>
              </a:spcBef>
              <a:defRPr/>
            </a:pPr>
            <a:r>
              <a:rPr lang="en-US" sz="1600" b="1" kern="0" dirty="0" smtClean="0">
                <a:solidFill>
                  <a:srgbClr val="FFFFFF"/>
                </a:solidFill>
              </a:rPr>
              <a:t>55 million</a:t>
            </a:r>
            <a:endParaRPr lang="en-US" sz="1600" b="1" kern="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21222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7042" name="Group 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36822666"/>
              </p:ext>
            </p:extLst>
          </p:nvPr>
        </p:nvGraphicFramePr>
        <p:xfrm>
          <a:off x="152401" y="1171890"/>
          <a:ext cx="8839200" cy="4419600"/>
        </p:xfrm>
        <a:graphic>
          <a:graphicData uri="http://schemas.openxmlformats.org/drawingml/2006/table">
            <a:tbl>
              <a:tblPr/>
              <a:tblGrid>
                <a:gridCol w="4648199"/>
                <a:gridCol w="1219200"/>
                <a:gridCol w="990600"/>
                <a:gridCol w="990600"/>
                <a:gridCol w="990601"/>
              </a:tblGrid>
              <a:tr h="3013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Adults ages 19–64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2003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2005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2010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2012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120"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Uninsured during the year*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26%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45 million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28%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48 million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28%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52 million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30%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55 million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12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Uninsured now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17%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30 million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18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32 million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20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37 million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19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36 million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120">
                <a:tc>
                  <a:txBody>
                    <a:bodyPr/>
                    <a:lstStyle/>
                    <a:p>
                      <a:pPr marL="4699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Insured now, time uninsured in past year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9%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16 million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9%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16 million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8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15 million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10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19 million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120">
                <a:tc>
                  <a:txBody>
                    <a:bodyPr/>
                    <a:lstStyle/>
                    <a:p>
                      <a:pPr marL="31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Insured all year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74%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127 million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72%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125 million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72%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132 million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70%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129 million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120">
                <a:tc>
                  <a:txBody>
                    <a:bodyPr/>
                    <a:lstStyle/>
                    <a:p>
                      <a:pPr marL="458788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Insured all year, underinsured^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9%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16 million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9%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16 million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16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29 million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16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30 million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120">
                <a:tc>
                  <a:txBody>
                    <a:bodyPr/>
                    <a:lstStyle/>
                    <a:p>
                      <a:pPr marL="460375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Insured all year, not underinsured^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65%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111 million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63%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109 million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56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102 million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54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100 million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12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Uninsured during the year* or underinsured^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36%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61 million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37%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64 million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44%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81 million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46%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84 million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9127" name="Rectangle 48"/>
          <p:cNvSpPr>
            <a:spLocks noChangeArrowheads="1"/>
          </p:cNvSpPr>
          <p:nvPr/>
        </p:nvSpPr>
        <p:spPr bwMode="auto">
          <a:xfrm>
            <a:off x="0" y="76200"/>
            <a:ext cx="91408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Ctr="1">
            <a:spAutoFit/>
          </a:bodyPr>
          <a:lstStyle/>
          <a:p>
            <a:pPr lvl="0" algn="ctr"/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Exhibit 3</a:t>
            </a:r>
            <a:r>
              <a:rPr lang="en-US" sz="2000" b="1" dirty="0" smtClean="0">
                <a:solidFill>
                  <a:srgbClr val="000000"/>
                </a:solidFill>
                <a:cs typeface="Arial" charset="0"/>
              </a:rPr>
              <a:t>.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No Improvement in Coverage for Adults </a:t>
            </a:r>
            <a:r>
              <a:rPr lang="en-US" sz="2000" b="1" dirty="0" smtClean="0">
                <a:solidFill>
                  <a:srgbClr val="000000"/>
                </a:solidFill>
                <a:cs typeface="Arial" charset="0"/>
              </a:rPr>
              <a:t>Overall </a:t>
            </a:r>
            <a:br>
              <a:rPr lang="en-US" sz="2000" b="1" dirty="0" smtClean="0">
                <a:solidFill>
                  <a:srgbClr val="000000"/>
                </a:solidFill>
                <a:cs typeface="Arial" charset="0"/>
              </a:rPr>
            </a:br>
            <a:r>
              <a:rPr lang="en-US" sz="2000" b="1" dirty="0" smtClean="0">
                <a:solidFill>
                  <a:srgbClr val="000000"/>
                </a:solidFill>
                <a:cs typeface="Arial" charset="0"/>
              </a:rPr>
              <a:t>from 2010 to 2012</a:t>
            </a:r>
            <a:endParaRPr lang="en-US" sz="20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9128" name="Text Box 49"/>
          <p:cNvSpPr txBox="1">
            <a:spLocks noChangeArrowheads="1"/>
          </p:cNvSpPr>
          <p:nvPr/>
        </p:nvSpPr>
        <p:spPr bwMode="auto">
          <a:xfrm>
            <a:off x="41880" y="5808022"/>
            <a:ext cx="887671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</a:rPr>
              <a:t>* </a:t>
            </a:r>
            <a:r>
              <a:rPr lang="en-US" sz="1200" dirty="0">
                <a:solidFill>
                  <a:srgbClr val="000000"/>
                </a:solidFill>
              </a:rPr>
              <a:t>Combines “Uninsured now” and “Insured now, time uninsured in past year.” </a:t>
            </a:r>
            <a:r>
              <a:rPr lang="en-US" sz="1200" dirty="0" smtClean="0">
                <a:solidFill>
                  <a:srgbClr val="000000"/>
                </a:solidFill>
              </a:rPr>
              <a:t>^ Underinsured </a:t>
            </a:r>
            <a:r>
              <a:rPr lang="en-US" sz="1200" dirty="0">
                <a:solidFill>
                  <a:srgbClr val="000000"/>
                </a:solidFill>
              </a:rPr>
              <a:t>defined as insured all year but experienced one of the following: </a:t>
            </a:r>
            <a:r>
              <a:rPr lang="en-US" sz="1200" dirty="0" smtClean="0">
                <a:solidFill>
                  <a:srgbClr val="000000"/>
                </a:solidFill>
              </a:rPr>
              <a:t>out-of-pocket expenses </a:t>
            </a:r>
            <a:r>
              <a:rPr lang="en-US" sz="1200" dirty="0">
                <a:solidFill>
                  <a:srgbClr val="000000"/>
                </a:solidFill>
              </a:rPr>
              <a:t>equaled 10% or more of income; </a:t>
            </a:r>
            <a:r>
              <a:rPr lang="en-US" sz="1200" dirty="0" smtClean="0">
                <a:solidFill>
                  <a:srgbClr val="000000"/>
                </a:solidFill>
              </a:rPr>
              <a:t>out-of-pocket expenses </a:t>
            </a:r>
            <a:r>
              <a:rPr lang="en-US" sz="1200" dirty="0">
                <a:solidFill>
                  <a:srgbClr val="000000"/>
                </a:solidFill>
              </a:rPr>
              <a:t>equaled </a:t>
            </a:r>
            <a:r>
              <a:rPr lang="en-US" sz="1200" dirty="0" smtClean="0">
                <a:solidFill>
                  <a:srgbClr val="000000"/>
                </a:solidFill>
              </a:rPr>
              <a:t/>
            </a:r>
            <a:br>
              <a:rPr lang="en-US" sz="1200" dirty="0" smtClean="0">
                <a:solidFill>
                  <a:srgbClr val="000000"/>
                </a:solidFill>
              </a:rPr>
            </a:br>
            <a:r>
              <a:rPr lang="en-US" sz="1200" dirty="0" smtClean="0">
                <a:solidFill>
                  <a:srgbClr val="000000"/>
                </a:solidFill>
              </a:rPr>
              <a:t>5</a:t>
            </a:r>
            <a:r>
              <a:rPr lang="en-US" sz="1200" dirty="0">
                <a:solidFill>
                  <a:srgbClr val="000000"/>
                </a:solidFill>
              </a:rPr>
              <a:t>% or more of income if low income (&lt;200% of poverty); or deductibles equaled 5% or more of income</a:t>
            </a:r>
            <a:r>
              <a:rPr lang="en-US" sz="1200" dirty="0" smtClean="0">
                <a:solidFill>
                  <a:srgbClr val="000000"/>
                </a:solidFill>
              </a:rPr>
              <a:t>. Note: Sum of “Uninsured during the year” and “Underinsured” may not sum to noted totals because of rounding.</a:t>
            </a:r>
            <a:endParaRPr lang="en-US" sz="1200" dirty="0">
              <a:solidFill>
                <a:srgbClr val="000000"/>
              </a:solidFill>
            </a:endParaRPr>
          </a:p>
          <a:p>
            <a:r>
              <a:rPr lang="en-US" sz="1200" dirty="0" smtClean="0">
                <a:solidFill>
                  <a:srgbClr val="000000"/>
                </a:solidFill>
              </a:rPr>
              <a:t>Source</a:t>
            </a:r>
            <a:r>
              <a:rPr lang="en-US" sz="1200" dirty="0">
                <a:solidFill>
                  <a:srgbClr val="000000"/>
                </a:solidFill>
              </a:rPr>
              <a:t>: The Commonwealth Fund Biennial Health Insurance Surveys (</a:t>
            </a:r>
            <a:r>
              <a:rPr lang="en-US" sz="1200" dirty="0" smtClean="0">
                <a:solidFill>
                  <a:srgbClr val="000000"/>
                </a:solidFill>
              </a:rPr>
              <a:t>2003, </a:t>
            </a:r>
            <a:r>
              <a:rPr lang="en-US" sz="1200" dirty="0">
                <a:solidFill>
                  <a:srgbClr val="000000"/>
                </a:solidFill>
              </a:rPr>
              <a:t>2005, </a:t>
            </a:r>
            <a:r>
              <a:rPr lang="en-US" sz="1200" dirty="0" smtClean="0">
                <a:solidFill>
                  <a:srgbClr val="000000"/>
                </a:solidFill>
              </a:rPr>
              <a:t>2010, and 2012).</a:t>
            </a:r>
            <a:endParaRPr lang="en-US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89313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90488"/>
            <a:ext cx="9140825" cy="731520"/>
          </a:xfrm>
          <a:noFill/>
        </p:spPr>
        <p:txBody>
          <a:bodyPr anchor="t" anchorCtr="1"/>
          <a:lstStyle/>
          <a:p>
            <a:pPr eaLnBrk="1" hangingPunct="1"/>
            <a:r>
              <a:rPr lang="en-US" sz="2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Exhibit 4. Since 2003, the Proportion of Adults with </a:t>
            </a:r>
            <a:br>
              <a:rPr lang="en-US" sz="2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en-US" sz="2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High Deductibles Has More Than Tripled</a:t>
            </a:r>
          </a:p>
        </p:txBody>
      </p:sp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271160" y="1007422"/>
            <a:ext cx="66198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cs typeface="Arial" charset="0"/>
              </a:rPr>
              <a:t>Percent of </a:t>
            </a:r>
            <a:r>
              <a:rPr lang="en-US" sz="1600" b="1" dirty="0" smtClean="0">
                <a:cs typeface="Arial" charset="0"/>
              </a:rPr>
              <a:t>insured adults </a:t>
            </a:r>
            <a:r>
              <a:rPr lang="en-US" sz="1600" b="1" dirty="0">
                <a:cs typeface="Arial" charset="0"/>
              </a:rPr>
              <a:t>ages 19–64*</a:t>
            </a:r>
          </a:p>
        </p:txBody>
      </p:sp>
      <p:sp>
        <p:nvSpPr>
          <p:cNvPr id="78853" name="Text Box 5"/>
          <p:cNvSpPr txBox="1">
            <a:spLocks noChangeArrowheads="1"/>
          </p:cNvSpPr>
          <p:nvPr/>
        </p:nvSpPr>
        <p:spPr bwMode="auto">
          <a:xfrm>
            <a:off x="42050" y="6358244"/>
            <a:ext cx="8077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dirty="0" smtClean="0"/>
              <a:t>* Base</a:t>
            </a:r>
            <a:r>
              <a:rPr lang="en-US" sz="1200" dirty="0"/>
              <a:t>: Those who </a:t>
            </a:r>
            <a:r>
              <a:rPr lang="en-US" sz="1200" dirty="0" smtClean="0"/>
              <a:t>reported information about a deductible.</a:t>
            </a:r>
            <a:endParaRPr lang="en-US" sz="1200" dirty="0"/>
          </a:p>
          <a:p>
            <a:r>
              <a:rPr lang="en-US" sz="1200" dirty="0"/>
              <a:t>Source: The Commonwealth Fund Biennial Health Insurance Surveys </a:t>
            </a:r>
            <a:r>
              <a:rPr lang="en-US" sz="1200" dirty="0" smtClean="0"/>
              <a:t>(2003, 2005, 2010, and 2012).</a:t>
            </a:r>
            <a:endParaRPr lang="en-US" sz="1200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252973259"/>
              </p:ext>
            </p:extLst>
          </p:nvPr>
        </p:nvGraphicFramePr>
        <p:xfrm>
          <a:off x="335265" y="1543050"/>
          <a:ext cx="8585200" cy="4476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6"/>
          <p:cNvSpPr/>
          <p:nvPr/>
        </p:nvSpPr>
        <p:spPr>
          <a:xfrm>
            <a:off x="6177400" y="1909166"/>
            <a:ext cx="182880" cy="182880"/>
          </a:xfrm>
          <a:prstGeom prst="rect">
            <a:avLst/>
          </a:prstGeom>
          <a:solidFill>
            <a:srgbClr val="000090"/>
          </a:solidFill>
          <a:ln>
            <a:solidFill>
              <a:srgbClr val="00009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848347" y="1909166"/>
            <a:ext cx="182880" cy="182880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012874" y="1909166"/>
            <a:ext cx="182880" cy="18288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683820" y="1905000"/>
            <a:ext cx="182880" cy="182880"/>
          </a:xfrm>
          <a:prstGeom prst="rect">
            <a:avLst/>
          </a:prstGeom>
          <a:solidFill>
            <a:schemeClr val="bg1"/>
          </a:solidFill>
          <a:ln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2827300" y="1811868"/>
            <a:ext cx="67789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 smtClean="0">
                <a:cs typeface="Arial" charset="0"/>
              </a:rPr>
              <a:t>2003</a:t>
            </a:r>
            <a:endParaRPr lang="en-US" sz="1600" b="1" dirty="0">
              <a:cs typeface="Arial" charset="0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3996550" y="1811978"/>
            <a:ext cx="67789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 smtClean="0">
                <a:cs typeface="Arial" charset="0"/>
              </a:rPr>
              <a:t>2005</a:t>
            </a:r>
            <a:endParaRPr lang="en-US" sz="1600" b="1" dirty="0">
              <a:cs typeface="Arial" charset="0"/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5165291" y="1811978"/>
            <a:ext cx="67789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 smtClean="0">
                <a:cs typeface="Arial" charset="0"/>
              </a:rPr>
              <a:t>2010</a:t>
            </a:r>
            <a:endParaRPr lang="en-US" sz="1600" b="1" dirty="0">
              <a:cs typeface="Arial" charset="0"/>
            </a:endParaRP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6317720" y="1812479"/>
            <a:ext cx="67789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 smtClean="0">
                <a:cs typeface="Arial" charset="0"/>
              </a:rPr>
              <a:t>2012</a:t>
            </a:r>
            <a:endParaRPr lang="en-US" sz="1600" b="1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 Presentation Template">
  <a:themeElements>
    <a:clrScheme name="Powerpoint Presentation Template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Powerpoint Presentation Template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owerpoint Presentatio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Presentatio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Presentatio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Presentatio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Presentatio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Presentatio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Presentatio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Presentatio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Presentatio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Presentatio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Presentatio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Presentatio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Presentation Template 13">
        <a:dk1>
          <a:srgbClr val="000099"/>
        </a:dk1>
        <a:lt1>
          <a:srgbClr val="FFFFFF"/>
        </a:lt1>
        <a:dk2>
          <a:srgbClr val="0000FF"/>
        </a:dk2>
        <a:lt2>
          <a:srgbClr val="FFFF66"/>
        </a:lt2>
        <a:accent1>
          <a:srgbClr val="FF66FF"/>
        </a:accent1>
        <a:accent2>
          <a:srgbClr val="66FFFF"/>
        </a:accent2>
        <a:accent3>
          <a:srgbClr val="AAAAFF"/>
        </a:accent3>
        <a:accent4>
          <a:srgbClr val="DADADA"/>
        </a:accent4>
        <a:accent5>
          <a:srgbClr val="FFB8FF"/>
        </a:accent5>
        <a:accent6>
          <a:srgbClr val="5CE7E7"/>
        </a:accent6>
        <a:hlink>
          <a:srgbClr val="FFFF66"/>
        </a:hlink>
        <a:folHlink>
          <a:srgbClr val="99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Presentation Template 14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5F5F5F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B6B6B6"/>
        </a:accent5>
        <a:accent6>
          <a:srgbClr val="AEAEAE"/>
        </a:accent6>
        <a:hlink>
          <a:srgbClr val="0000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Default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FF"/>
      </a:hlink>
      <a:folHlink>
        <a:srgbClr val="6600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FF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23726</TotalTime>
  <Words>3687</Words>
  <Application>Microsoft Macintosh PowerPoint</Application>
  <PresentationFormat>On-screen Show (4:3)</PresentationFormat>
  <Paragraphs>708</Paragraphs>
  <Slides>22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Powerpoint Presentation Template</vt:lpstr>
      <vt:lpstr>Default Design</vt:lpstr>
      <vt:lpstr>1_Default Design</vt:lpstr>
      <vt:lpstr>Office Theme</vt:lpstr>
      <vt:lpstr>Exhibit ES-1. The Percentage of Young Adults Uninsured Declined  over 2010–2012, While Rates Rose in Other Age Groups</vt:lpstr>
      <vt:lpstr>Exhibit ES-2. In 2012, Nearly Half of Adults Were Uninsured During  the Year or Were Underinsured</vt:lpstr>
      <vt:lpstr>PowerPoint Presentation</vt:lpstr>
      <vt:lpstr>PowerPoint Presentation</vt:lpstr>
      <vt:lpstr>PowerPoint Presentation</vt:lpstr>
      <vt:lpstr>Exhibit 1. The Percentage of Young Adults Uninsured Declined  over 2010–2012, While Rates Rose in Other Age Groups</vt:lpstr>
      <vt:lpstr>Exhibit 2. In 2012, Nearly Half of Adults Were Uninsured During  the Year or Were Underinsured</vt:lpstr>
      <vt:lpstr>PowerPoint Presentation</vt:lpstr>
      <vt:lpstr>Exhibit 4. Since 2003, the Proportion of Adults with  High Deductibles Has More Than Tripled</vt:lpstr>
      <vt:lpstr>PowerPoint Presentation</vt:lpstr>
      <vt:lpstr>Exhibit 6. One of Three Adults in the Individual Insurance Market  Spent 10 Percent or More of Income on Premiums in 2012</vt:lpstr>
      <vt:lpstr>PowerPoint Presentation</vt:lpstr>
      <vt:lpstr>Exhibit 8. Problems with Medical Bills or Accrued Medical Debt  Highest Among Adults with Low and Moderate Incomes, 2012</vt:lpstr>
      <vt:lpstr>PowerPoint Presentation</vt:lpstr>
      <vt:lpstr>PowerPoint Presentation</vt:lpstr>
      <vt:lpstr>Exhibit 11. Cost-Related Problems Getting Needed Care Are Highest Among Adults with Low and Moderate Incomes, 2012</vt:lpstr>
      <vt:lpstr>Exhibit 12. Adults Uninsured During the Year or Underinsured Are More Likely to Skip Doses or Not Fill Prescriptions for Chronic Conditions, 2012</vt:lpstr>
      <vt:lpstr>Exhibit 13. Uninsured Adults Are Less Likely to Have a  Regular Source of Care, 2012</vt:lpstr>
      <vt:lpstr>Exhibit 14. Uninsured Adults and Adults with Gaps in Coverage  Have Lower Rates of Cancer Screening Tests, 2012</vt:lpstr>
      <vt:lpstr>Exhibit 15. Premium Tax Credits and Cost-Sharing Protections Under the Affordable Care Act </vt:lpstr>
      <vt:lpstr>PowerPoint Presentation</vt:lpstr>
      <vt:lpstr>PowerPoint Presentation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Exhibits -- Help on the Horizon: How the Recession Has Left Millions of Workers Without Health Insurance, and How Health Reform Will Bring Relief Findings from The Commonwealth Fund Biennial Health Insurance Survey of 2010</dc:title>
  <dc:creator>Collins Doty Robertson Garber</dc:creator>
  <cp:lastModifiedBy>Paul Frame</cp:lastModifiedBy>
  <cp:revision>2062</cp:revision>
  <cp:lastPrinted>2013-03-11T21:46:11Z</cp:lastPrinted>
  <dcterms:created xsi:type="dcterms:W3CDTF">2011-03-11T15:05:10Z</dcterms:created>
  <dcterms:modified xsi:type="dcterms:W3CDTF">2013-04-17T22:05:58Z</dcterms:modified>
</cp:coreProperties>
</file>