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7" r:id="rId8"/>
    <p:sldId id="266" r:id="rId9"/>
    <p:sldId id="263" r:id="rId10"/>
    <p:sldId id="262" r:id="rId11"/>
    <p:sldId id="264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83B"/>
    <a:srgbClr val="595957"/>
    <a:srgbClr val="104168"/>
    <a:srgbClr val="560101"/>
    <a:srgbClr val="0D3A43"/>
    <a:srgbClr val="DFA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69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1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11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10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12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1213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3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66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77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3A43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1970</c:v>
                </c:pt>
                <c:pt idx="1">
                  <c:v>2000</c:v>
                </c:pt>
                <c:pt idx="2">
                  <c:v>2015</c:v>
                </c:pt>
                <c:pt idx="3">
                  <c:v>2030</c:v>
                </c:pt>
                <c:pt idx="4">
                  <c:v>2060</c:v>
                </c:pt>
                <c:pt idx="5">
                  <c:v>2080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20.399999999999999</c:v>
                </c:pt>
                <c:pt idx="1">
                  <c:v>39.700000000000003</c:v>
                </c:pt>
                <c:pt idx="2">
                  <c:v>55.7</c:v>
                </c:pt>
                <c:pt idx="3">
                  <c:v>81</c:v>
                </c:pt>
                <c:pt idx="4">
                  <c:v>96.5</c:v>
                </c:pt>
                <c:pt idx="5">
                  <c:v>110.9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686272"/>
        <c:axId val="99689216"/>
      </c:barChart>
      <c:catAx>
        <c:axId val="9968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99689216"/>
        <c:crosses val="autoZero"/>
        <c:auto val="1"/>
        <c:lblAlgn val="ctr"/>
        <c:lblOffset val="100"/>
        <c:noMultiLvlLbl val="0"/>
      </c:catAx>
      <c:valAx>
        <c:axId val="99689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99686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3A43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All Medicare elderly
(age 65+)</c:v>
                </c:pt>
                <c:pt idx="1">
                  <c:v>Medicaid
(all adults)</c:v>
                </c:pt>
                <c:pt idx="2">
                  <c:v>Employer insurance
(ages 19–64)</c:v>
                </c:pt>
                <c:pt idx="3">
                  <c:v>Individual insurance
(ages 19–64)</c:v>
                </c:pt>
                <c:pt idx="4">
                  <c:v>Uninsured
(all adults)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59</c:v>
                </c:pt>
                <c:pt idx="1">
                  <c:v>42</c:v>
                </c:pt>
                <c:pt idx="2">
                  <c:v>80</c:v>
                </c:pt>
                <c:pt idx="3">
                  <c:v>87</c:v>
                </c:pt>
                <c:pt idx="4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226752"/>
        <c:axId val="103257216"/>
      </c:barChart>
      <c:catAx>
        <c:axId val="10322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3257216"/>
        <c:crosses val="autoZero"/>
        <c:auto val="1"/>
        <c:lblAlgn val="ctr"/>
        <c:lblOffset val="100"/>
        <c:noMultiLvlLbl val="0"/>
      </c:catAx>
      <c:valAx>
        <c:axId val="10325721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3226752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3A43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All Medicare elderly
(age 65+)</c:v>
                </c:pt>
                <c:pt idx="1">
                  <c:v>Medicaid
(all adults)</c:v>
                </c:pt>
                <c:pt idx="2">
                  <c:v>Employer insurance
(ages 19–64)</c:v>
                </c:pt>
                <c:pt idx="3">
                  <c:v>Individual insurance
(ages 19–64)</c:v>
                </c:pt>
                <c:pt idx="4">
                  <c:v>Uninsured
(all adults)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</c:v>
                </c:pt>
                <c:pt idx="1">
                  <c:v>33</c:v>
                </c:pt>
                <c:pt idx="2">
                  <c:v>40</c:v>
                </c:pt>
                <c:pt idx="3">
                  <c:v>60</c:v>
                </c:pt>
                <c:pt idx="4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972416"/>
        <c:axId val="103048704"/>
      </c:barChart>
      <c:catAx>
        <c:axId val="10297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3048704"/>
        <c:crosses val="autoZero"/>
        <c:auto val="1"/>
        <c:lblAlgn val="ctr"/>
        <c:lblOffset val="100"/>
        <c:noMultiLvlLbl val="0"/>
      </c:catAx>
      <c:valAx>
        <c:axId val="10304870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2972416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3A43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All Medicare elderly
(age 65+)</c:v>
                </c:pt>
                <c:pt idx="1">
                  <c:v>Medicaid
(all adults)</c:v>
                </c:pt>
                <c:pt idx="2">
                  <c:v>Employer insurance
(ages 19–64)</c:v>
                </c:pt>
                <c:pt idx="3">
                  <c:v>Individual insurance
(ages 19–64)</c:v>
                </c:pt>
                <c:pt idx="4">
                  <c:v>Uninsured
(all adults)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69</c:v>
                </c:pt>
                <c:pt idx="1">
                  <c:v>58</c:v>
                </c:pt>
                <c:pt idx="2">
                  <c:v>58</c:v>
                </c:pt>
                <c:pt idx="3">
                  <c:v>60</c:v>
                </c:pt>
                <c:pt idx="4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67072"/>
        <c:axId val="106303872"/>
      </c:barChart>
      <c:catAx>
        <c:axId val="10446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6303872"/>
        <c:crosses val="autoZero"/>
        <c:auto val="1"/>
        <c:lblAlgn val="ctr"/>
        <c:lblOffset val="100"/>
        <c:noMultiLvlLbl val="0"/>
      </c:catAx>
      <c:valAx>
        <c:axId val="10630387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4467072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3A43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 private</c:v>
                </c:pt>
                <c:pt idx="1">
                  <c:v>Medicare</c:v>
                </c:pt>
                <c:pt idx="2">
                  <c:v>Traditional Medicare</c:v>
                </c:pt>
                <c:pt idx="3">
                  <c:v>Private Medicare Advantage</c:v>
                </c:pt>
                <c:pt idx="4">
                  <c:v>Medigap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</c:v>
                </c:pt>
                <c:pt idx="1">
                  <c:v>3</c:v>
                </c:pt>
                <c:pt idx="2">
                  <c:v>2</c:v>
                </c:pt>
                <c:pt idx="3">
                  <c:v>11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524032"/>
        <c:axId val="106135552"/>
      </c:barChart>
      <c:catAx>
        <c:axId val="10452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6135552"/>
        <c:crosses val="autoZero"/>
        <c:auto val="1"/>
        <c:lblAlgn val="ctr"/>
        <c:lblOffset val="100"/>
        <c:noMultiLvlLbl val="0"/>
      </c:catAx>
      <c:valAx>
        <c:axId val="10613555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4524032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3A43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Sheet1!$A$2:$A$17</c:f>
              <c:numCache>
                <c:formatCode>General</c:formatCode>
                <c:ptCount val="1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18</c:v>
                </c:pt>
                <c:pt idx="1">
                  <c:v>17</c:v>
                </c:pt>
                <c:pt idx="2">
                  <c:v>15</c:v>
                </c:pt>
                <c:pt idx="3">
                  <c:v>14</c:v>
                </c:pt>
                <c:pt idx="4">
                  <c:v>13</c:v>
                </c:pt>
                <c:pt idx="5">
                  <c:v>13</c:v>
                </c:pt>
                <c:pt idx="6">
                  <c:v>13</c:v>
                </c:pt>
                <c:pt idx="7">
                  <c:v>16</c:v>
                </c:pt>
                <c:pt idx="8">
                  <c:v>19</c:v>
                </c:pt>
                <c:pt idx="9">
                  <c:v>22</c:v>
                </c:pt>
                <c:pt idx="10">
                  <c:v>23</c:v>
                </c:pt>
                <c:pt idx="11">
                  <c:v>24</c:v>
                </c:pt>
                <c:pt idx="12">
                  <c:v>25</c:v>
                </c:pt>
                <c:pt idx="13">
                  <c:v>27</c:v>
                </c:pt>
                <c:pt idx="14">
                  <c:v>28</c:v>
                </c:pt>
                <c:pt idx="1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735424"/>
        <c:axId val="99736960"/>
      </c:barChart>
      <c:catAx>
        <c:axId val="9973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99736960"/>
        <c:crosses val="autoZero"/>
        <c:auto val="1"/>
        <c:lblAlgn val="ctr"/>
        <c:lblOffset val="100"/>
        <c:noMultiLvlLbl val="0"/>
      </c:catAx>
      <c:valAx>
        <c:axId val="99736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99735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3A43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1970</c:v>
                </c:pt>
                <c:pt idx="1">
                  <c:v>1980</c:v>
                </c:pt>
                <c:pt idx="2">
                  <c:v>1990</c:v>
                </c:pt>
                <c:pt idx="3">
                  <c:v>2000</c:v>
                </c:pt>
                <c:pt idx="4">
                  <c:v>2010</c:v>
                </c:pt>
                <c:pt idx="5">
                  <c:v>2020</c:v>
                </c:pt>
                <c:pt idx="6">
                  <c:v>2030</c:v>
                </c:pt>
                <c:pt idx="7">
                  <c:v>2050</c:v>
                </c:pt>
                <c:pt idx="8">
                  <c:v>2080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0.7</c:v>
                </c:pt>
                <c:pt idx="1">
                  <c:v>1.3</c:v>
                </c:pt>
                <c:pt idx="2">
                  <c:v>1.9</c:v>
                </c:pt>
                <c:pt idx="3">
                  <c:v>2.2999999999999998</c:v>
                </c:pt>
                <c:pt idx="4">
                  <c:v>3.6</c:v>
                </c:pt>
                <c:pt idx="5">
                  <c:v>3.9</c:v>
                </c:pt>
                <c:pt idx="6">
                  <c:v>5.0999999999999996</c:v>
                </c:pt>
                <c:pt idx="7">
                  <c:v>6</c:v>
                </c:pt>
                <c:pt idx="8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629696"/>
        <c:axId val="102797696"/>
      </c:barChart>
      <c:catAx>
        <c:axId val="9962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2797696"/>
        <c:crosses val="autoZero"/>
        <c:auto val="1"/>
        <c:lblAlgn val="ctr"/>
        <c:lblOffset val="100"/>
        <c:noMultiLvlLbl val="0"/>
      </c:catAx>
      <c:valAx>
        <c:axId val="102797696"/>
        <c:scaling>
          <c:orientation val="minMax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99629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3A43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Hospital</c:v>
                </c:pt>
                <c:pt idx="1">
                  <c:v>Physician 
and clinical</c:v>
                </c:pt>
                <c:pt idx="2">
                  <c:v>Home 
health</c:v>
                </c:pt>
                <c:pt idx="3">
                  <c:v>Nursing 
home</c:v>
                </c:pt>
                <c:pt idx="4">
                  <c:v>Durable medical equipment</c:v>
                </c:pt>
                <c:pt idx="5">
                  <c:v>Prescription drugs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27</c:v>
                </c:pt>
                <c:pt idx="1">
                  <c:v>23</c:v>
                </c:pt>
                <c:pt idx="2">
                  <c:v>43</c:v>
                </c:pt>
                <c:pt idx="3">
                  <c:v>23</c:v>
                </c:pt>
                <c:pt idx="4">
                  <c:v>20</c:v>
                </c:pt>
                <c:pt idx="5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68768"/>
        <c:axId val="102370304"/>
      </c:barChart>
      <c:catAx>
        <c:axId val="10236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2370304"/>
        <c:crosses val="autoZero"/>
        <c:auto val="1"/>
        <c:lblAlgn val="ctr"/>
        <c:lblOffset val="100"/>
        <c:noMultiLvlLbl val="0"/>
      </c:catAx>
      <c:valAx>
        <c:axId val="10237030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2368768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D3A43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Percent of beneficiaries</c:v>
                </c:pt>
                <c:pt idx="1">
                  <c:v>Percent of program spending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rgbClr val="595957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Percent of beneficiaries</c:v>
                </c:pt>
                <c:pt idx="1">
                  <c:v>Percent of program spending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25</c:v>
                </c:pt>
                <c:pt idx="1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Column4</c:v>
                </c:pt>
              </c:strCache>
            </c:strRef>
          </c:tx>
          <c:spPr>
            <a:solidFill>
              <a:srgbClr val="104168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Percent of beneficiaries</c:v>
                </c:pt>
                <c:pt idx="1">
                  <c:v>Percent of program spending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15</c:v>
                </c:pt>
                <c:pt idx="1">
                  <c:v>25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Column5</c:v>
                </c:pt>
              </c:strCache>
            </c:strRef>
          </c:tx>
          <c:spPr>
            <a:solidFill>
              <a:srgbClr val="33383B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Percent of beneficiaries</c:v>
                </c:pt>
                <c:pt idx="1">
                  <c:v>Percent of program spending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5</c:v>
                </c:pt>
                <c:pt idx="1">
                  <c:v>18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Column6</c:v>
                </c:pt>
              </c:strCache>
            </c:strRef>
          </c:tx>
          <c:spPr>
            <a:solidFill>
              <a:srgbClr val="56010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Percent of beneficiaries</c:v>
                </c:pt>
                <c:pt idx="1">
                  <c:v>Percent of program spending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4</c:v>
                </c:pt>
                <c:pt idx="1">
                  <c:v>25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Column7</c:v>
                </c:pt>
              </c:strCache>
            </c:strRef>
          </c:tx>
          <c:spPr>
            <a:solidFill>
              <a:srgbClr val="DFA74F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Percent of beneficiaries</c:v>
                </c:pt>
                <c:pt idx="1">
                  <c:v>Percent of program spending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1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428672"/>
        <c:axId val="102430208"/>
      </c:barChart>
      <c:catAx>
        <c:axId val="10242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2430208"/>
        <c:crosses val="autoZero"/>
        <c:auto val="1"/>
        <c:lblAlgn val="ctr"/>
        <c:lblOffset val="100"/>
        <c:noMultiLvlLbl val="0"/>
      </c:catAx>
      <c:valAx>
        <c:axId val="10243020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242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DFA74F"/>
              </a:solidFill>
            </c:spPr>
          </c:dPt>
          <c:dPt>
            <c:idx val="1"/>
            <c:bubble3D val="0"/>
            <c:explosion val="7"/>
            <c:spPr>
              <a:solidFill>
                <a:srgbClr val="0D3A43"/>
              </a:solidFill>
            </c:spPr>
          </c:dPt>
          <c:dPt>
            <c:idx val="2"/>
            <c:bubble3D val="0"/>
            <c:spPr>
              <a:solidFill>
                <a:srgbClr val="560101"/>
              </a:solidFill>
            </c:spPr>
          </c:dPt>
          <c:dPt>
            <c:idx val="3"/>
            <c:bubble3D val="0"/>
            <c:spPr>
              <a:solidFill>
                <a:srgbClr val="595957"/>
              </a:solidFill>
            </c:spPr>
          </c:dPt>
          <c:dPt>
            <c:idx val="4"/>
            <c:bubble3D val="0"/>
            <c:spPr>
              <a:solidFill>
                <a:srgbClr val="104168"/>
              </a:solidFill>
            </c:spPr>
          </c:dPt>
          <c:cat>
            <c:multiLvlStrRef>
              <c:f>Sheet1!#REF!</c:f>
            </c:multiLvlStrRef>
          </c:cat>
          <c:val>
            <c:numRef>
              <c:f>Sheet1!$A$2:$A$6</c:f>
              <c:numCache>
                <c:formatCode>General</c:formatCode>
                <c:ptCount val="5"/>
                <c:pt idx="0">
                  <c:v>13.8</c:v>
                </c:pt>
                <c:pt idx="1">
                  <c:v>14.9</c:v>
                </c:pt>
                <c:pt idx="2">
                  <c:v>15.5</c:v>
                </c:pt>
                <c:pt idx="3">
                  <c:v>20.6</c:v>
                </c:pt>
                <c:pt idx="4">
                  <c:v>35.200000000000003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DFA74F"/>
              </a:solidFill>
            </c:spPr>
          </c:dPt>
          <c:dPt>
            <c:idx val="1"/>
            <c:bubble3D val="0"/>
            <c:explosion val="11"/>
            <c:spPr>
              <a:solidFill>
                <a:srgbClr val="0D3A43"/>
              </a:solidFill>
            </c:spPr>
          </c:dPt>
          <c:dPt>
            <c:idx val="2"/>
            <c:bubble3D val="0"/>
            <c:spPr>
              <a:solidFill>
                <a:srgbClr val="560101"/>
              </a:solidFill>
            </c:spPr>
          </c:dPt>
          <c:dPt>
            <c:idx val="3"/>
            <c:bubble3D val="0"/>
            <c:spPr>
              <a:solidFill>
                <a:srgbClr val="595957"/>
              </a:solidFill>
            </c:spPr>
          </c:dPt>
          <c:dPt>
            <c:idx val="4"/>
            <c:bubble3D val="0"/>
            <c:spPr>
              <a:solidFill>
                <a:srgbClr val="104168"/>
              </a:solidFill>
            </c:spPr>
          </c:dPt>
          <c:val>
            <c:numRef>
              <c:f>Sheet1!$A$2:$A$6</c:f>
              <c:numCache>
                <c:formatCode>General</c:formatCode>
                <c:ptCount val="5"/>
                <c:pt idx="0">
                  <c:v>16.100000000000001</c:v>
                </c:pt>
                <c:pt idx="1">
                  <c:v>4.8</c:v>
                </c:pt>
                <c:pt idx="2">
                  <c:v>14.7</c:v>
                </c:pt>
                <c:pt idx="3">
                  <c:v>30.5</c:v>
                </c:pt>
                <c:pt idx="4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DFA74F"/>
              </a:solidFill>
            </c:spPr>
          </c:dPt>
          <c:dPt>
            <c:idx val="1"/>
            <c:bubble3D val="0"/>
            <c:spPr>
              <a:solidFill>
                <a:srgbClr val="0D3A43"/>
              </a:solidFill>
            </c:spPr>
          </c:dPt>
          <c:dPt>
            <c:idx val="2"/>
            <c:bubble3D val="0"/>
            <c:spPr>
              <a:solidFill>
                <a:srgbClr val="560101"/>
              </a:solidFill>
            </c:spPr>
          </c:dPt>
          <c:dPt>
            <c:idx val="3"/>
            <c:bubble3D val="0"/>
            <c:spPr>
              <a:solidFill>
                <a:srgbClr val="104168"/>
              </a:solidFill>
            </c:spPr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5"/>
            <c:bubble3D val="0"/>
            <c:spPr>
              <a:solidFill>
                <a:srgbClr val="33383B"/>
              </a:solidFill>
            </c:spPr>
          </c:dPt>
          <c:val>
            <c:numRef>
              <c:f>Sheet1!$A$2:$A$7</c:f>
              <c:numCache>
                <c:formatCode>General</c:formatCode>
                <c:ptCount val="6"/>
                <c:pt idx="0">
                  <c:v>29</c:v>
                </c:pt>
                <c:pt idx="1">
                  <c:v>22</c:v>
                </c:pt>
                <c:pt idx="2">
                  <c:v>14</c:v>
                </c:pt>
                <c:pt idx="3">
                  <c:v>24</c:v>
                </c:pt>
                <c:pt idx="4">
                  <c:v>1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Premiums paid by beneficiaries</c:v>
                </c:pt>
              </c:strCache>
            </c:strRef>
          </c:tx>
          <c:spPr>
            <a:solidFill>
              <a:srgbClr val="DFA74F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–</c:v>
                </c:pt>
                <c:pt idx="1">
                  <c:v>+</c:v>
                </c:pt>
                <c:pt idx="3">
                  <c:v>–</c:v>
                </c:pt>
                <c:pt idx="4">
                  <c:v>+</c:v>
                </c:pt>
                <c:pt idx="6">
                  <c:v>–</c:v>
                </c:pt>
                <c:pt idx="7">
                  <c:v>+</c:v>
                </c:pt>
                <c:pt idx="9">
                  <c:v>–</c:v>
                </c:pt>
                <c:pt idx="10">
                  <c:v>+</c:v>
                </c:pt>
                <c:pt idx="12">
                  <c:v>–</c:v>
                </c:pt>
                <c:pt idx="13">
                  <c:v>+</c:v>
                </c:pt>
                <c:pt idx="15">
                  <c:v>–</c:v>
                </c:pt>
                <c:pt idx="16">
                  <c:v>+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1217</c:v>
                </c:pt>
                <c:pt idx="1">
                  <c:v>1273</c:v>
                </c:pt>
                <c:pt idx="3">
                  <c:v>2220</c:v>
                </c:pt>
                <c:pt idx="4">
                  <c:v>2438</c:v>
                </c:pt>
                <c:pt idx="6">
                  <c:v>3108</c:v>
                </c:pt>
                <c:pt idx="7">
                  <c:v>3415</c:v>
                </c:pt>
                <c:pt idx="9">
                  <c:v>3880</c:v>
                </c:pt>
                <c:pt idx="10">
                  <c:v>4134</c:v>
                </c:pt>
                <c:pt idx="12">
                  <c:v>182</c:v>
                </c:pt>
                <c:pt idx="13">
                  <c:v>221</c:v>
                </c:pt>
                <c:pt idx="15">
                  <c:v>1703</c:v>
                </c:pt>
                <c:pt idx="16">
                  <c:v>1308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Out-of-pocket spending by beneficiaries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dLbl>
              <c:idx val="12"/>
              <c:layout>
                <c:manualLayout>
                  <c:x val="-4.2372881355932203E-3"/>
                  <c:y val="1.06471837105750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5.64971751412429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–</c:v>
                </c:pt>
                <c:pt idx="1">
                  <c:v>+</c:v>
                </c:pt>
                <c:pt idx="3">
                  <c:v>–</c:v>
                </c:pt>
                <c:pt idx="4">
                  <c:v>+</c:v>
                </c:pt>
                <c:pt idx="6">
                  <c:v>–</c:v>
                </c:pt>
                <c:pt idx="7">
                  <c:v>+</c:v>
                </c:pt>
                <c:pt idx="9">
                  <c:v>–</c:v>
                </c:pt>
                <c:pt idx="10">
                  <c:v>+</c:v>
                </c:pt>
                <c:pt idx="12">
                  <c:v>–</c:v>
                </c:pt>
                <c:pt idx="13">
                  <c:v>+</c:v>
                </c:pt>
                <c:pt idx="15">
                  <c:v>–</c:v>
                </c:pt>
                <c:pt idx="16">
                  <c:v>+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2768</c:v>
                </c:pt>
                <c:pt idx="1">
                  <c:v>1435</c:v>
                </c:pt>
                <c:pt idx="3">
                  <c:v>3077</c:v>
                </c:pt>
                <c:pt idx="4">
                  <c:v>1691</c:v>
                </c:pt>
                <c:pt idx="6">
                  <c:v>2971</c:v>
                </c:pt>
                <c:pt idx="7">
                  <c:v>2039</c:v>
                </c:pt>
                <c:pt idx="9">
                  <c:v>2651</c:v>
                </c:pt>
                <c:pt idx="10">
                  <c:v>1998</c:v>
                </c:pt>
                <c:pt idx="12">
                  <c:v>1099</c:v>
                </c:pt>
                <c:pt idx="13">
                  <c:v>1030</c:v>
                </c:pt>
                <c:pt idx="15">
                  <c:v>2896</c:v>
                </c:pt>
                <c:pt idx="16">
                  <c:v>1355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103117568"/>
        <c:axId val="103119104"/>
      </c:barChart>
      <c:catAx>
        <c:axId val="10311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3119104"/>
        <c:crosses val="autoZero"/>
        <c:auto val="1"/>
        <c:lblAlgn val="ctr"/>
        <c:lblOffset val="100"/>
        <c:tickLblSkip val="1"/>
        <c:noMultiLvlLbl val="0"/>
      </c:catAx>
      <c:valAx>
        <c:axId val="103119104"/>
        <c:scaling>
          <c:orientation val="minMax"/>
          <c:max val="7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3117568"/>
        <c:crosses val="autoZero"/>
        <c:crossBetween val="between"/>
        <c:majorUnit val="1000"/>
      </c:valAx>
    </c:plotArea>
    <c:legend>
      <c:legendPos val="t"/>
      <c:layout>
        <c:manualLayout>
          <c:xMode val="edge"/>
          <c:yMode val="edge"/>
          <c:x val="0.10126062102406691"/>
          <c:y val="1.8383758793504307E-2"/>
          <c:w val="0.88928655634147424"/>
          <c:h val="9.2671032286657309E-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54E4-62C0-41A2-AA85-9BF89EE9690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DA51-D8D0-4BE9-A71E-3F7D4A6F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54E4-62C0-41A2-AA85-9BF89EE9690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DA51-D8D0-4BE9-A71E-3F7D4A6F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8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54E4-62C0-41A2-AA85-9BF89EE9690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DA51-D8D0-4BE9-A71E-3F7D4A6F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3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54E4-62C0-41A2-AA85-9BF89EE9690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DA51-D8D0-4BE9-A71E-3F7D4A6F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1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54E4-62C0-41A2-AA85-9BF89EE9690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DA51-D8D0-4BE9-A71E-3F7D4A6F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7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54E4-62C0-41A2-AA85-9BF89EE9690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DA51-D8D0-4BE9-A71E-3F7D4A6F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3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54E4-62C0-41A2-AA85-9BF89EE9690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DA51-D8D0-4BE9-A71E-3F7D4A6F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54E4-62C0-41A2-AA85-9BF89EE9690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DA51-D8D0-4BE9-A71E-3F7D4A6F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54E4-62C0-41A2-AA85-9BF89EE9690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DA51-D8D0-4BE9-A71E-3F7D4A6F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7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54E4-62C0-41A2-AA85-9BF89EE9690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DA51-D8D0-4BE9-A71E-3F7D4A6F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2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54E4-62C0-41A2-AA85-9BF89EE9690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DA51-D8D0-4BE9-A71E-3F7D4A6F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54E4-62C0-41A2-AA85-9BF89EE9690C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4DA51-D8D0-4BE9-A71E-3F7D4A6FC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>
                <a:latin typeface="Georgia" panose="02040502050405020303" pitchFamily="18" charset="0"/>
              </a:rPr>
              <a:t>Exhibit 2. Medicare </a:t>
            </a:r>
            <a:r>
              <a:rPr lang="en-US" sz="2000" b="1" dirty="0" smtClean="0">
                <a:latin typeface="Georgia" panose="02040502050405020303" pitchFamily="18" charset="0"/>
              </a:rPr>
              <a:t>Enrollment, </a:t>
            </a:r>
            <a:r>
              <a:rPr lang="en-US" sz="2000" b="1" dirty="0">
                <a:latin typeface="Georgia" panose="02040502050405020303" pitchFamily="18" charset="0"/>
              </a:rPr>
              <a:t>1970–2080</a:t>
            </a:r>
            <a:endParaRPr lang="en-US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35361"/>
              </p:ext>
            </p:extLst>
          </p:nvPr>
        </p:nvGraphicFramePr>
        <p:xfrm>
          <a:off x="76200" y="1405354"/>
          <a:ext cx="8991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762000"/>
            <a:ext cx="2133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Enrollment in millions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" y="6355080"/>
            <a:ext cx="8969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Centers for Medicare and Medicaid Services, </a:t>
            </a:r>
            <a:r>
              <a:rPr lang="en-US" sz="1200" i="1" dirty="0" smtClean="0">
                <a:latin typeface="Cabin" panose="020B0803050202020004" pitchFamily="34" charset="0"/>
              </a:rPr>
              <a:t>2013 Annual Report of the Boards of Trustees of the Federal Hospital Insurance and</a:t>
            </a:r>
            <a:br>
              <a:rPr lang="en-US" sz="1200" i="1" dirty="0" smtClean="0">
                <a:latin typeface="Cabin" panose="020B0803050202020004" pitchFamily="34" charset="0"/>
              </a:rPr>
            </a:br>
            <a:r>
              <a:rPr lang="en-US" sz="1200" i="1" dirty="0" smtClean="0">
                <a:latin typeface="Cabin" panose="020B0803050202020004" pitchFamily="34" charset="0"/>
              </a:rPr>
              <a:t>Federal Supplementary Medical Insurance Trust Funds</a:t>
            </a:r>
            <a:r>
              <a:rPr lang="en-US" sz="1200" dirty="0" smtClean="0">
                <a:latin typeface="Cabin" panose="020B0803050202020004" pitchFamily="34" charset="0"/>
              </a:rPr>
              <a:t> (Washington, D.C.: CMS, 2013).</a:t>
            </a:r>
            <a:endParaRPr lang="en-US" sz="1200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25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>
                <a:latin typeface="Georgia" panose="02040502050405020303" pitchFamily="18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</a:rPr>
              <a:t>12. </a:t>
            </a:r>
            <a:r>
              <a:rPr lang="en-US" sz="2000" b="1" dirty="0" smtClean="0">
                <a:latin typeface="Georgia" panose="02040502050405020303" pitchFamily="18" charset="0"/>
              </a:rPr>
              <a:t>Any Access Problem Because of Cost, 2012</a:t>
            </a:r>
            <a:endParaRPr lang="en-US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536037"/>
              </p:ext>
            </p:extLst>
          </p:nvPr>
        </p:nvGraphicFramePr>
        <p:xfrm>
          <a:off x="76200" y="1493837"/>
          <a:ext cx="8991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914400"/>
            <a:ext cx="857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Percent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" y="6537960"/>
            <a:ext cx="5032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The Commonwealth Fund Biennial Health Insurance Survey (2012).</a:t>
            </a:r>
            <a:endParaRPr lang="en-US" sz="1200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5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>
                <a:latin typeface="Georgia" panose="02040502050405020303" pitchFamily="18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</a:rPr>
              <a:t>13. U.S. Adults Who Have a Medical Home, 2012</a:t>
            </a:r>
            <a:endParaRPr lang="en-US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92289"/>
              </p:ext>
            </p:extLst>
          </p:nvPr>
        </p:nvGraphicFramePr>
        <p:xfrm>
          <a:off x="76200" y="1493837"/>
          <a:ext cx="8991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914400"/>
            <a:ext cx="857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Percent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" y="6537960"/>
            <a:ext cx="5032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The Commonwealth Fund Biennial Health Insurance Survey (2012).</a:t>
            </a:r>
            <a:endParaRPr lang="en-US" sz="1200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5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>
                <a:latin typeface="Georgia" panose="02040502050405020303" pitchFamily="18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</a:rPr>
              <a:t>14. Administrative Costs of Private Coverage Are High</a:t>
            </a:r>
            <a:endParaRPr lang="en-US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715783"/>
              </p:ext>
            </p:extLst>
          </p:nvPr>
        </p:nvGraphicFramePr>
        <p:xfrm>
          <a:off x="76200" y="1112837"/>
          <a:ext cx="8991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652046"/>
            <a:ext cx="857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Percent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" y="5806440"/>
            <a:ext cx="89770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Sources: Commonwealth Fund Commission on a High Performance Health System, </a:t>
            </a:r>
            <a:r>
              <a:rPr lang="en-US" sz="1200" i="1" dirty="0" smtClean="0">
                <a:latin typeface="Cabin" panose="020B0803050202020004" pitchFamily="34" charset="0"/>
              </a:rPr>
              <a:t>The Path to a High Performance U.S. Health System:</a:t>
            </a:r>
            <a:br>
              <a:rPr lang="en-US" sz="1200" i="1" dirty="0" smtClean="0">
                <a:latin typeface="Cabin" panose="020B0803050202020004" pitchFamily="34" charset="0"/>
              </a:rPr>
            </a:br>
            <a:r>
              <a:rPr lang="en-US" sz="1200" i="1" dirty="0" smtClean="0">
                <a:latin typeface="Cabin" panose="020B0803050202020004" pitchFamily="34" charset="0"/>
              </a:rPr>
              <a:t>A 2020 Vision and the Policies to Pave the Way</a:t>
            </a:r>
            <a:r>
              <a:rPr lang="en-US" sz="1200" dirty="0" smtClean="0">
                <a:latin typeface="Cabin" panose="020B0803050202020004" pitchFamily="34" charset="0"/>
              </a:rPr>
              <a:t> (New York: The Commonwealth Fund, Feb. 2009); Congressional Budget Office, </a:t>
            </a:r>
            <a:r>
              <a:rPr lang="en-US" sz="1200" i="1" dirty="0" smtClean="0">
                <a:latin typeface="Cabin" panose="020B0803050202020004" pitchFamily="34" charset="0"/>
              </a:rPr>
              <a:t>Designing </a:t>
            </a:r>
            <a:br>
              <a:rPr lang="en-US" sz="1200" i="1" dirty="0" smtClean="0">
                <a:latin typeface="Cabin" panose="020B0803050202020004" pitchFamily="34" charset="0"/>
              </a:rPr>
            </a:br>
            <a:r>
              <a:rPr lang="en-US" sz="1200" i="1" dirty="0" smtClean="0">
                <a:latin typeface="Cabin" panose="020B0803050202020004" pitchFamily="34" charset="0"/>
              </a:rPr>
              <a:t>a Premium Support System for Medicare</a:t>
            </a:r>
            <a:r>
              <a:rPr lang="en-US" sz="1200" dirty="0" smtClean="0">
                <a:latin typeface="Cabin" panose="020B0803050202020004" pitchFamily="34" charset="0"/>
              </a:rPr>
              <a:t> (Washington, D.C.: CBO, 2006); and S. </a:t>
            </a:r>
            <a:r>
              <a:rPr lang="en-US" sz="1200" dirty="0" err="1" smtClean="0">
                <a:latin typeface="Cabin" panose="020B0803050202020004" pitchFamily="34" charset="0"/>
              </a:rPr>
              <a:t>Sheingold</a:t>
            </a:r>
            <a:r>
              <a:rPr lang="en-US" sz="1200" dirty="0" smtClean="0">
                <a:latin typeface="Cabin" panose="020B0803050202020004" pitchFamily="34" charset="0"/>
              </a:rPr>
              <a:t>, A. </a:t>
            </a:r>
            <a:r>
              <a:rPr lang="en-US" sz="1200" dirty="0" err="1" smtClean="0">
                <a:latin typeface="Cabin" panose="020B0803050202020004" pitchFamily="34" charset="0"/>
              </a:rPr>
              <a:t>Shartzer</a:t>
            </a:r>
            <a:r>
              <a:rPr lang="en-US" sz="1200" dirty="0" smtClean="0">
                <a:latin typeface="Cabin" panose="020B0803050202020004" pitchFamily="34" charset="0"/>
              </a:rPr>
              <a:t>, and D. Ly, </a:t>
            </a:r>
            <a:r>
              <a:rPr lang="en-US" sz="1200" i="1" dirty="0" smtClean="0">
                <a:latin typeface="Cabin" panose="020B0803050202020004" pitchFamily="34" charset="0"/>
              </a:rPr>
              <a:t>Variation and Trends in </a:t>
            </a:r>
            <a:br>
              <a:rPr lang="en-US" sz="1200" i="1" dirty="0" smtClean="0">
                <a:latin typeface="Cabin" panose="020B0803050202020004" pitchFamily="34" charset="0"/>
              </a:rPr>
            </a:br>
            <a:r>
              <a:rPr lang="en-US" sz="1200" i="1" dirty="0" err="1" smtClean="0">
                <a:latin typeface="Cabin" panose="020B0803050202020004" pitchFamily="34" charset="0"/>
              </a:rPr>
              <a:t>Medigap</a:t>
            </a:r>
            <a:r>
              <a:rPr lang="en-US" sz="1200" i="1" dirty="0" smtClean="0">
                <a:latin typeface="Cabin" panose="020B0803050202020004" pitchFamily="34" charset="0"/>
              </a:rPr>
              <a:t> Premiums</a:t>
            </a:r>
            <a:r>
              <a:rPr lang="en-US" sz="1200" dirty="0" smtClean="0">
                <a:latin typeface="Cabin" panose="020B0803050202020004" pitchFamily="34" charset="0"/>
              </a:rPr>
              <a:t> (Washington, D.C.: U.S. Department of Health and Human Services, Assistant Secretary for Planning and Evaluation, </a:t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Dec. 2011).</a:t>
            </a:r>
            <a:endParaRPr lang="en-US" sz="1200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4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>
                <a:latin typeface="Georgia" panose="02040502050405020303" pitchFamily="18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</a:rPr>
              <a:t>4. </a:t>
            </a:r>
            <a:r>
              <a:rPr lang="en-US" sz="2000" b="1" dirty="0">
                <a:latin typeface="Georgia" panose="02040502050405020303" pitchFamily="18" charset="0"/>
              </a:rPr>
              <a:t>Percent of Medicare </a:t>
            </a:r>
            <a:r>
              <a:rPr lang="en-US" sz="2000" b="1" dirty="0" smtClean="0">
                <a:latin typeface="Georgia" panose="02040502050405020303" pitchFamily="18" charset="0"/>
              </a:rPr>
              <a:t>Beneficiaries </a:t>
            </a:r>
            <a:r>
              <a:rPr lang="en-US" sz="2000" b="1" dirty="0">
                <a:latin typeface="Georgia" panose="02040502050405020303" pitchFamily="18" charset="0"/>
              </a:rPr>
              <a:t>Enrolled in </a:t>
            </a:r>
            <a:r>
              <a:rPr lang="en-US" sz="2000" b="1" dirty="0" smtClean="0">
                <a:latin typeface="Georgia" panose="02040502050405020303" pitchFamily="18" charset="0"/>
              </a:rPr>
              <a:t/>
            </a:r>
            <a:br>
              <a:rPr lang="en-US" sz="2000" b="1" dirty="0" smtClean="0">
                <a:latin typeface="Georgia" panose="02040502050405020303" pitchFamily="18" charset="0"/>
              </a:rPr>
            </a:br>
            <a:r>
              <a:rPr lang="en-US" sz="2000" b="1" dirty="0" smtClean="0">
                <a:latin typeface="Georgia" panose="02040502050405020303" pitchFamily="18" charset="0"/>
              </a:rPr>
              <a:t>Medicare </a:t>
            </a:r>
            <a:r>
              <a:rPr lang="en-US" sz="2000" b="1" dirty="0">
                <a:latin typeface="Georgia" panose="02040502050405020303" pitchFamily="18" charset="0"/>
              </a:rPr>
              <a:t>Advantage </a:t>
            </a:r>
            <a:r>
              <a:rPr lang="en-US" sz="2000" b="1" dirty="0" smtClean="0">
                <a:latin typeface="Georgia" panose="02040502050405020303" pitchFamily="18" charset="0"/>
              </a:rPr>
              <a:t>Plans</a:t>
            </a:r>
            <a:r>
              <a:rPr lang="en-US" sz="2000" b="1" dirty="0">
                <a:latin typeface="Georgia" panose="02040502050405020303" pitchFamily="18" charset="0"/>
              </a:rPr>
              <a:t>, 1999–2014</a:t>
            </a:r>
            <a:endParaRPr lang="en-US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125731"/>
              </p:ext>
            </p:extLst>
          </p:nvPr>
        </p:nvGraphicFramePr>
        <p:xfrm>
          <a:off x="76200" y="1570037"/>
          <a:ext cx="8991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1066800"/>
            <a:ext cx="857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Percent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" y="6504801"/>
            <a:ext cx="6482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Analysis of Medicare Advantage enrollment files by the Henry J. Kaiser Family Foundation.</a:t>
            </a:r>
            <a:endParaRPr lang="en-US" sz="1200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>
                <a:latin typeface="Georgia" panose="02040502050405020303" pitchFamily="18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</a:rPr>
              <a:t>5</a:t>
            </a:r>
            <a:r>
              <a:rPr lang="en-US" sz="2000" b="1" dirty="0">
                <a:latin typeface="Georgia" panose="02040502050405020303" pitchFamily="18" charset="0"/>
              </a:rPr>
              <a:t>. Medicare Spending as Percentage of </a:t>
            </a:r>
            <a:r>
              <a:rPr lang="en-US" sz="2000" b="1" dirty="0" smtClean="0">
                <a:latin typeface="Georgia" panose="02040502050405020303" pitchFamily="18" charset="0"/>
              </a:rPr>
              <a:t/>
            </a:r>
            <a:br>
              <a:rPr lang="en-US" sz="2000" b="1" dirty="0" smtClean="0">
                <a:latin typeface="Georgia" panose="02040502050405020303" pitchFamily="18" charset="0"/>
              </a:rPr>
            </a:br>
            <a:r>
              <a:rPr lang="en-US" sz="2000" b="1" dirty="0" smtClean="0">
                <a:latin typeface="Georgia" panose="02040502050405020303" pitchFamily="18" charset="0"/>
              </a:rPr>
              <a:t>U.S</a:t>
            </a:r>
            <a:r>
              <a:rPr lang="en-US" sz="2000" b="1" dirty="0">
                <a:latin typeface="Georgia" panose="02040502050405020303" pitchFamily="18" charset="0"/>
              </a:rPr>
              <a:t>. Gross Domestic </a:t>
            </a:r>
            <a:r>
              <a:rPr lang="en-US" sz="2000" b="1" dirty="0" smtClean="0">
                <a:latin typeface="Georgia" panose="02040502050405020303" pitchFamily="18" charset="0"/>
              </a:rPr>
              <a:t>Product, </a:t>
            </a:r>
            <a:r>
              <a:rPr lang="en-US" sz="2000" b="1" dirty="0">
                <a:latin typeface="Georgia" panose="02040502050405020303" pitchFamily="18" charset="0"/>
              </a:rPr>
              <a:t>1970–2080</a:t>
            </a:r>
            <a:endParaRPr lang="en-US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374715"/>
              </p:ext>
            </p:extLst>
          </p:nvPr>
        </p:nvGraphicFramePr>
        <p:xfrm>
          <a:off x="76200" y="1570037"/>
          <a:ext cx="8991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1066800"/>
            <a:ext cx="1541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Percent of GDP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" y="6355080"/>
            <a:ext cx="736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Medicare Payment Advisory Commission, </a:t>
            </a:r>
            <a:r>
              <a:rPr lang="en-US" sz="1200" i="1" dirty="0" smtClean="0">
                <a:latin typeface="Cabin" panose="020B0803050202020004" pitchFamily="34" charset="0"/>
              </a:rPr>
              <a:t>Health Care Spending and the Medicare Program,</a:t>
            </a:r>
            <a:r>
              <a:rPr lang="en-US" sz="1200" dirty="0" smtClean="0">
                <a:latin typeface="Cabin" panose="020B0803050202020004" pitchFamily="34" charset="0"/>
              </a:rPr>
              <a:t> Data Book </a:t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(Washington, D.C.: </a:t>
            </a:r>
            <a:r>
              <a:rPr lang="en-US" sz="1200" dirty="0" err="1" smtClean="0">
                <a:latin typeface="Cabin" panose="020B0803050202020004" pitchFamily="34" charset="0"/>
              </a:rPr>
              <a:t>MedPAC</a:t>
            </a:r>
            <a:r>
              <a:rPr lang="en-US" sz="1200" dirty="0" smtClean="0">
                <a:latin typeface="Cabin" panose="020B0803050202020004" pitchFamily="34" charset="0"/>
              </a:rPr>
              <a:t>, 2014).</a:t>
            </a:r>
            <a:endParaRPr lang="en-US" sz="1200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4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>
                <a:latin typeface="Georgia" panose="02040502050405020303" pitchFamily="18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</a:rPr>
              <a:t>6</a:t>
            </a:r>
            <a:r>
              <a:rPr lang="en-US" sz="2000" b="1" dirty="0">
                <a:latin typeface="Georgia" panose="02040502050405020303" pitchFamily="18" charset="0"/>
              </a:rPr>
              <a:t>. Medicare’s Share of Spending by Type of Service, 2012</a:t>
            </a:r>
            <a:endParaRPr lang="en-US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313871"/>
              </p:ext>
            </p:extLst>
          </p:nvPr>
        </p:nvGraphicFramePr>
        <p:xfrm>
          <a:off x="76200" y="1417637"/>
          <a:ext cx="8991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914400"/>
            <a:ext cx="857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Percent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" y="6355080"/>
            <a:ext cx="736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Medicare Payment Advisory Commission, </a:t>
            </a:r>
            <a:r>
              <a:rPr lang="en-US" sz="1200" i="1" dirty="0" smtClean="0">
                <a:latin typeface="Cabin" panose="020B0803050202020004" pitchFamily="34" charset="0"/>
              </a:rPr>
              <a:t>Health Care Spending and the Medicare Program,</a:t>
            </a:r>
            <a:r>
              <a:rPr lang="en-US" sz="1200" dirty="0" smtClean="0">
                <a:latin typeface="Cabin" panose="020B0803050202020004" pitchFamily="34" charset="0"/>
              </a:rPr>
              <a:t> Data Book </a:t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(Washington, D.C.: </a:t>
            </a:r>
            <a:r>
              <a:rPr lang="en-US" sz="1200" dirty="0" err="1" smtClean="0">
                <a:latin typeface="Cabin" panose="020B0803050202020004" pitchFamily="34" charset="0"/>
              </a:rPr>
              <a:t>MedPAC</a:t>
            </a:r>
            <a:r>
              <a:rPr lang="en-US" sz="1200" dirty="0" smtClean="0">
                <a:latin typeface="Cabin" panose="020B0803050202020004" pitchFamily="34" charset="0"/>
              </a:rPr>
              <a:t>, 2014).</a:t>
            </a:r>
            <a:endParaRPr lang="en-US" sz="1200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9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>
                <a:latin typeface="Georgia" panose="02040502050405020303" pitchFamily="18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</a:rPr>
              <a:t>7</a:t>
            </a:r>
            <a:r>
              <a:rPr lang="en-US" sz="2000" b="1" dirty="0">
                <a:latin typeface="Georgia" panose="02040502050405020303" pitchFamily="18" charset="0"/>
              </a:rPr>
              <a:t>. Spending in Traditional Medicare Is Highly Concentrated in Small Group </a:t>
            </a:r>
            <a:r>
              <a:rPr lang="en-US" sz="2000" b="1" dirty="0" smtClean="0">
                <a:latin typeface="Georgia" panose="02040502050405020303" pitchFamily="18" charset="0"/>
              </a:rPr>
              <a:t>of </a:t>
            </a:r>
            <a:r>
              <a:rPr lang="en-US" sz="2000" b="1" dirty="0">
                <a:latin typeface="Georgia" panose="02040502050405020303" pitchFamily="18" charset="0"/>
              </a:rPr>
              <a:t>Beneficiaries, </a:t>
            </a:r>
            <a:r>
              <a:rPr lang="en-US" sz="2000" b="1" dirty="0" smtClean="0">
                <a:latin typeface="Georgia" panose="02040502050405020303" pitchFamily="18" charset="0"/>
              </a:rPr>
              <a:t>2010</a:t>
            </a:r>
            <a:endParaRPr lang="en-US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898217"/>
              </p:ext>
            </p:extLst>
          </p:nvPr>
        </p:nvGraphicFramePr>
        <p:xfrm>
          <a:off x="76200" y="1189037"/>
          <a:ext cx="8991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152" y="5989320"/>
            <a:ext cx="87985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bin" panose="020B0803050202020004" pitchFamily="34" charset="0"/>
              </a:rPr>
              <a:t>Note: </a:t>
            </a:r>
            <a:r>
              <a:rPr lang="en-US" sz="1200" dirty="0" smtClean="0">
                <a:latin typeface="Cabin" panose="020B0803050202020004" pitchFamily="34" charset="0"/>
              </a:rPr>
              <a:t>All </a:t>
            </a:r>
            <a:r>
              <a:rPr lang="en-US" sz="1200" dirty="0">
                <a:latin typeface="Cabin" panose="020B0803050202020004" pitchFamily="34" charset="0"/>
              </a:rPr>
              <a:t>data are </a:t>
            </a:r>
            <a:r>
              <a:rPr lang="en-US" sz="1200" dirty="0" smtClean="0">
                <a:latin typeface="Cabin" panose="020B0803050202020004" pitchFamily="34" charset="0"/>
              </a:rPr>
              <a:t>fee-for-service and for </a:t>
            </a:r>
            <a:r>
              <a:rPr lang="en-US" sz="1200" dirty="0">
                <a:latin typeface="Cabin" panose="020B0803050202020004" pitchFamily="34" charset="0"/>
              </a:rPr>
              <a:t>calendar year 2010. Analysis excludes beneficiaries with any group health enrollment during </a:t>
            </a:r>
            <a:r>
              <a:rPr lang="en-US" sz="1200" dirty="0" smtClean="0">
                <a:latin typeface="Cabin" panose="020B0803050202020004" pitchFamily="34" charset="0"/>
              </a:rPr>
              <a:t/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the year</a:t>
            </a:r>
            <a:r>
              <a:rPr lang="en-US" sz="1200" dirty="0">
                <a:latin typeface="Cabin" panose="020B0803050202020004" pitchFamily="34" charset="0"/>
              </a:rPr>
              <a:t>. “Percent of program spending” total may not sum to 100 percent </a:t>
            </a:r>
            <a:r>
              <a:rPr lang="en-US" sz="1200" dirty="0" smtClean="0">
                <a:latin typeface="Cabin" panose="020B0803050202020004" pitchFamily="34" charset="0"/>
              </a:rPr>
              <a:t>because of rounding.</a:t>
            </a:r>
          </a:p>
          <a:p>
            <a:r>
              <a:rPr lang="en-US" sz="1200" dirty="0" smtClean="0">
                <a:latin typeface="Cabin" panose="020B0803050202020004" pitchFamily="34" charset="0"/>
              </a:rPr>
              <a:t>Source: Medicare Payment Advisory Commission, analysis of 2010 Medicare Current Beneficiary Survey Cost and Use files </a:t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(Washington, D.C.: </a:t>
            </a:r>
            <a:r>
              <a:rPr lang="en-US" sz="1200" dirty="0" err="1" smtClean="0">
                <a:latin typeface="Cabin" panose="020B0803050202020004" pitchFamily="34" charset="0"/>
              </a:rPr>
              <a:t>MedPAC</a:t>
            </a:r>
            <a:r>
              <a:rPr lang="en-US" sz="1200" dirty="0" smtClean="0">
                <a:latin typeface="Cabin" panose="020B0803050202020004" pitchFamily="34" charset="0"/>
              </a:rPr>
              <a:t>).</a:t>
            </a:r>
            <a:endParaRPr lang="en-US" sz="1200" dirty="0">
              <a:latin typeface="Cabin" panose="020B08030502020200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694176" y="1371600"/>
            <a:ext cx="2414016" cy="0"/>
          </a:xfrm>
          <a:prstGeom prst="line">
            <a:avLst/>
          </a:prstGeom>
          <a:ln w="6350">
            <a:solidFill>
              <a:srgbClr val="333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94176" y="1420368"/>
            <a:ext cx="2414016" cy="484632"/>
          </a:xfrm>
          <a:prstGeom prst="line">
            <a:avLst/>
          </a:prstGeom>
          <a:ln w="6350">
            <a:solidFill>
              <a:srgbClr val="333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94176" y="1572768"/>
            <a:ext cx="2414016" cy="1322832"/>
          </a:xfrm>
          <a:prstGeom prst="line">
            <a:avLst/>
          </a:prstGeom>
          <a:ln w="6350">
            <a:solidFill>
              <a:srgbClr val="333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94176" y="1767840"/>
            <a:ext cx="2414016" cy="1813560"/>
          </a:xfrm>
          <a:prstGeom prst="line">
            <a:avLst/>
          </a:prstGeom>
          <a:ln w="6350">
            <a:solidFill>
              <a:srgbClr val="333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94176" y="2353056"/>
            <a:ext cx="2414016" cy="2218944"/>
          </a:xfrm>
          <a:prstGeom prst="line">
            <a:avLst/>
          </a:prstGeom>
          <a:ln w="6350">
            <a:solidFill>
              <a:srgbClr val="333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94176" y="3322320"/>
            <a:ext cx="2414016" cy="1783080"/>
          </a:xfrm>
          <a:prstGeom prst="line">
            <a:avLst/>
          </a:prstGeom>
          <a:ln w="6350">
            <a:solidFill>
              <a:srgbClr val="333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3002" y="1490246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14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70178" y="2252246"/>
            <a:ext cx="404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25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80598" y="3090446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18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178" y="3928646"/>
            <a:ext cx="404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25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87010" y="4666488"/>
            <a:ext cx="370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13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20673" y="5004816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4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8840" y="1066800"/>
            <a:ext cx="1494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Most costly 1%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51677" y="1328928"/>
            <a:ext cx="9407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Next 4%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55684" y="1502664"/>
            <a:ext cx="932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Next 5%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01183" y="1850136"/>
            <a:ext cx="1041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Next 15%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01182" y="2667000"/>
            <a:ext cx="1041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Next 25%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66162" y="3962400"/>
            <a:ext cx="711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Least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costly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890825" y="1219200"/>
            <a:ext cx="318975" cy="179010"/>
          </a:xfrm>
          <a:custGeom>
            <a:avLst/>
            <a:gdLst>
              <a:gd name="connsiteX0" fmla="*/ 318975 w 318975"/>
              <a:gd name="connsiteY0" fmla="*/ 0 h 146451"/>
              <a:gd name="connsiteX1" fmla="*/ 2269 w 318975"/>
              <a:gd name="connsiteY1" fmla="*/ 78581 h 146451"/>
              <a:gd name="connsiteX2" fmla="*/ 178482 w 318975"/>
              <a:gd name="connsiteY2" fmla="*/ 140494 h 146451"/>
              <a:gd name="connsiteX3" fmla="*/ 211819 w 318975"/>
              <a:gd name="connsiteY3" fmla="*/ 140494 h 14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975" h="146451">
                <a:moveTo>
                  <a:pt x="318975" y="0"/>
                </a:moveTo>
                <a:cubicBezTo>
                  <a:pt x="172329" y="27582"/>
                  <a:pt x="25684" y="55165"/>
                  <a:pt x="2269" y="78581"/>
                </a:cubicBezTo>
                <a:cubicBezTo>
                  <a:pt x="-21146" y="101997"/>
                  <a:pt x="143557" y="130175"/>
                  <a:pt x="178482" y="140494"/>
                </a:cubicBezTo>
                <a:cubicBezTo>
                  <a:pt x="213407" y="150813"/>
                  <a:pt x="212613" y="145653"/>
                  <a:pt x="211819" y="140494"/>
                </a:cubicBezTo>
              </a:path>
            </a:pathLst>
          </a:custGeom>
          <a:noFill/>
          <a:ln w="6350">
            <a:solidFill>
              <a:srgbClr val="3338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Brace 31"/>
          <p:cNvSpPr/>
          <p:nvPr/>
        </p:nvSpPr>
        <p:spPr>
          <a:xfrm>
            <a:off x="7848600" y="1543586"/>
            <a:ext cx="304800" cy="2723614"/>
          </a:xfrm>
          <a:prstGeom prst="rightBrace">
            <a:avLst/>
          </a:prstGeom>
          <a:ln w="6350">
            <a:solidFill>
              <a:srgbClr val="3338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136534" y="2743200"/>
            <a:ext cx="417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82</a:t>
            </a:r>
            <a:endParaRPr lang="en-US" sz="1600" b="1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08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</a:rPr>
              <a:t>Exhibit 8. Many Medicare Beneficiaries Do Not Have </a:t>
            </a:r>
            <a:br>
              <a:rPr lang="en-US" sz="2000" b="1" dirty="0" smtClean="0">
                <a:latin typeface="Georgia" panose="02040502050405020303" pitchFamily="18" charset="0"/>
              </a:rPr>
            </a:br>
            <a:r>
              <a:rPr lang="en-US" sz="2000" b="1" dirty="0" smtClean="0">
                <a:latin typeface="Georgia" panose="02040502050405020303" pitchFamily="18" charset="0"/>
              </a:rPr>
              <a:t>Sufficient Savings to Cover Health and Long-Term Care Expenditures as They Age, 2009</a:t>
            </a:r>
            <a:endParaRPr lang="en-US" sz="2000" b="1" dirty="0">
              <a:latin typeface="Georgia" panose="020405020504050203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47931"/>
              </p:ext>
            </p:extLst>
          </p:nvPr>
        </p:nvGraphicFramePr>
        <p:xfrm>
          <a:off x="0" y="1600200"/>
          <a:ext cx="411327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152" y="6172200"/>
            <a:ext cx="8994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J. </a:t>
            </a:r>
            <a:r>
              <a:rPr lang="en-US" sz="1200" dirty="0" err="1" smtClean="0">
                <a:latin typeface="Cabin" panose="020B0803050202020004" pitchFamily="34" charset="0"/>
              </a:rPr>
              <a:t>Cubanski</a:t>
            </a:r>
            <a:r>
              <a:rPr lang="en-US" sz="1200" dirty="0" smtClean="0">
                <a:latin typeface="Cabin" panose="020B0803050202020004" pitchFamily="34" charset="0"/>
              </a:rPr>
              <a:t>, C. </a:t>
            </a:r>
            <a:r>
              <a:rPr lang="en-US" sz="1200" dirty="0" err="1" smtClean="0">
                <a:latin typeface="Cabin" panose="020B0803050202020004" pitchFamily="34" charset="0"/>
              </a:rPr>
              <a:t>Swoope</a:t>
            </a:r>
            <a:r>
              <a:rPr lang="en-US" sz="1200" dirty="0" smtClean="0">
                <a:latin typeface="Cabin" panose="020B0803050202020004" pitchFamily="34" charset="0"/>
              </a:rPr>
              <a:t>, A. Damico et al., “Health Care on a Budget: The Financial Burden of Health Spending by Medicare </a:t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Households,” analysis of the Bureau of Labor Statistics Consumer Expenditure Survey Interview and Expense Files, 2009 </a:t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(Menlo Park, Calif.: Henry J. Kaiser Family Foundation, June 2011).</a:t>
            </a:r>
            <a:endParaRPr lang="en-US" sz="1200" dirty="0">
              <a:latin typeface="Cabin" panose="020B0803050202020004" pitchFamily="34" charset="0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316403"/>
              </p:ext>
            </p:extLst>
          </p:nvPr>
        </p:nvGraphicFramePr>
        <p:xfrm>
          <a:off x="4800600" y="1600200"/>
          <a:ext cx="411327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" y="1261646"/>
            <a:ext cx="2828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Medicare household spending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2080" y="1261646"/>
            <a:ext cx="32860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Non-Medicare household spending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616" y="5681246"/>
            <a:ext cx="3669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Average household spending = $30,966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1365" y="5681246"/>
            <a:ext cx="3627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Average household spending = $50,143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68350" y="2142070"/>
            <a:ext cx="14775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Transportation</a:t>
            </a:r>
            <a:br>
              <a:rPr lang="en-US" sz="1600" b="1" dirty="0" smtClean="0">
                <a:latin typeface="Cabin" panose="020B08030502020200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</a:rPr>
              <a:t>$4,273</a:t>
            </a:r>
            <a:br>
              <a:rPr lang="en-US" sz="1600" b="1" dirty="0" smtClean="0">
                <a:latin typeface="Cabin" panose="020B08030502020200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</a:rPr>
              <a:t>13.8%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7590" y="2987470"/>
            <a:ext cx="11923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Health care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$4,620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14.9%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60113" y="4182536"/>
            <a:ext cx="7550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Food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$4,791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15.5%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2591" y="4553802"/>
            <a:ext cx="7805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Other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$6,375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20.6%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683" y="2641596"/>
            <a:ext cx="9268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Housing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$10,907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35.2%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67650" y="2142070"/>
            <a:ext cx="14775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Transportation</a:t>
            </a:r>
            <a:br>
              <a:rPr lang="en-US" sz="1600" b="1" dirty="0" smtClean="0">
                <a:latin typeface="Cabin" panose="020B08030502020200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</a:rPr>
              <a:t>$8,056</a:t>
            </a:r>
            <a:br>
              <a:rPr lang="en-US" sz="1600" b="1" dirty="0" smtClean="0">
                <a:latin typeface="Cabin" panose="020B08030502020200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</a:rPr>
              <a:t>16.1%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74152" y="2692401"/>
            <a:ext cx="8316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$2,404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4.8%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33331" y="3505200"/>
            <a:ext cx="7788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Food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$7,369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14.7%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97811" y="4672340"/>
            <a:ext cx="8496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Other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$15,276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30.5%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02983" y="2641596"/>
            <a:ext cx="9268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Housing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$17,039</a:t>
            </a:r>
            <a:b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34.0%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40550" y="2039892"/>
            <a:ext cx="7780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Health</a:t>
            </a:r>
            <a:br>
              <a:rPr lang="en-US" sz="1600" b="1" dirty="0" smtClean="0">
                <a:latin typeface="Cabin" panose="020B08030502020200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</a:rPr>
              <a:t>care</a:t>
            </a:r>
            <a:endParaRPr lang="en-US" sz="1600" b="1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2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</a:rPr>
              <a:t>Exhibit 9</a:t>
            </a:r>
            <a:r>
              <a:rPr lang="en-US" sz="2000" b="1" dirty="0">
                <a:latin typeface="Georgia" panose="02040502050405020303" pitchFamily="18" charset="0"/>
              </a:rPr>
              <a:t>. Sources of </a:t>
            </a:r>
            <a:r>
              <a:rPr lang="en-US" sz="2000" b="1" dirty="0" smtClean="0">
                <a:latin typeface="Georgia" panose="02040502050405020303" pitchFamily="18" charset="0"/>
              </a:rPr>
              <a:t>Supplemental Coverage Among </a:t>
            </a:r>
            <a:br>
              <a:rPr lang="en-US" sz="2000" b="1" dirty="0" smtClean="0">
                <a:latin typeface="Georgia" panose="02040502050405020303" pitchFamily="18" charset="0"/>
              </a:rPr>
            </a:br>
            <a:r>
              <a:rPr lang="en-US" sz="2000" b="1" dirty="0" smtClean="0">
                <a:latin typeface="Georgia" panose="02040502050405020303" pitchFamily="18" charset="0"/>
              </a:rPr>
              <a:t>Noninstitutionalized </a:t>
            </a:r>
            <a:r>
              <a:rPr lang="en-US" sz="2000" b="1" dirty="0">
                <a:latin typeface="Georgia" panose="02040502050405020303" pitchFamily="18" charset="0"/>
              </a:rPr>
              <a:t>Medicare </a:t>
            </a:r>
            <a:r>
              <a:rPr lang="en-US" sz="2000" b="1" dirty="0" smtClean="0">
                <a:latin typeface="Georgia" panose="02040502050405020303" pitchFamily="18" charset="0"/>
              </a:rPr>
              <a:t>Beneficiaries</a:t>
            </a:r>
            <a:endParaRPr lang="en-US" sz="2000" b="1" dirty="0">
              <a:latin typeface="Georgia" panose="020405020504050203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034396"/>
              </p:ext>
            </p:extLst>
          </p:nvPr>
        </p:nvGraphicFramePr>
        <p:xfrm>
          <a:off x="422099" y="1524000"/>
          <a:ext cx="4113276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82373" y="1871246"/>
            <a:ext cx="29520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Employer-sponsored insurance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2373" y="2450366"/>
            <a:ext cx="948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abin" panose="020B0803050202020004" pitchFamily="34" charset="0"/>
              </a:rPr>
              <a:t>Medigap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2733" y="2404646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29%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5747" y="4876800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14%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9747" y="4800600"/>
            <a:ext cx="575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22%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7547" y="3242846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24%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546" y="1795046"/>
            <a:ext cx="577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Cabin" panose="020B0803050202020004" pitchFamily="34" charset="0"/>
              </a:rPr>
              <a:t>10%</a:t>
            </a:r>
            <a:endParaRPr lang="en-US" sz="1600" b="1" dirty="0">
              <a:solidFill>
                <a:schemeClr val="bg1"/>
              </a:solidFill>
              <a:latin typeface="Cabin" panose="020B08030502020200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82373" y="3029486"/>
            <a:ext cx="98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Medicaid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2373" y="3608606"/>
            <a:ext cx="1979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Medicare Advantage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94560" y="4187726"/>
            <a:ext cx="1941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Other/Public sector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94560" y="4766846"/>
            <a:ext cx="2540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No supplemental coverage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7688" y="1752600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1%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53179" y="1964323"/>
            <a:ext cx="201168" cy="201168"/>
          </a:xfrm>
          <a:prstGeom prst="rect">
            <a:avLst/>
          </a:prstGeom>
          <a:solidFill>
            <a:srgbClr val="DF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53179" y="2537065"/>
            <a:ext cx="201168" cy="201168"/>
          </a:xfrm>
          <a:prstGeom prst="rect">
            <a:avLst/>
          </a:prstGeom>
          <a:solidFill>
            <a:srgbClr val="0D3A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253179" y="3109807"/>
            <a:ext cx="201168" cy="201168"/>
          </a:xfrm>
          <a:prstGeom prst="rect">
            <a:avLst/>
          </a:prstGeom>
          <a:solidFill>
            <a:srgbClr val="560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253179" y="3682549"/>
            <a:ext cx="201168" cy="201168"/>
          </a:xfrm>
          <a:prstGeom prst="rect">
            <a:avLst/>
          </a:prstGeom>
          <a:solidFill>
            <a:srgbClr val="104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253179" y="4255291"/>
            <a:ext cx="201168" cy="2011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253179" y="4828032"/>
            <a:ext cx="201168" cy="201168"/>
          </a:xfrm>
          <a:prstGeom prst="rect">
            <a:avLst/>
          </a:prstGeom>
          <a:solidFill>
            <a:srgbClr val="3338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200" y="6355080"/>
            <a:ext cx="8050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Medicare </a:t>
            </a:r>
            <a:r>
              <a:rPr lang="en-US" sz="1200" dirty="0">
                <a:latin typeface="Cabin" panose="020B0803050202020004" pitchFamily="34" charset="0"/>
              </a:rPr>
              <a:t>Payment Advisory Commission, analysis of 2010 Medicare Current Beneficiary Survey </a:t>
            </a:r>
            <a:r>
              <a:rPr lang="en-US" sz="1200" dirty="0" smtClean="0">
                <a:latin typeface="Cabin" panose="020B0803050202020004" pitchFamily="34" charset="0"/>
              </a:rPr>
              <a:t>Cost </a:t>
            </a:r>
            <a:r>
              <a:rPr lang="en-US" sz="1200" dirty="0">
                <a:latin typeface="Cabin" panose="020B0803050202020004" pitchFamily="34" charset="0"/>
              </a:rPr>
              <a:t>and </a:t>
            </a:r>
            <a:r>
              <a:rPr lang="en-US" sz="1200" dirty="0" smtClean="0">
                <a:latin typeface="Cabin" panose="020B0803050202020004" pitchFamily="34" charset="0"/>
              </a:rPr>
              <a:t>Use </a:t>
            </a:r>
            <a:r>
              <a:rPr lang="en-US" sz="1200" dirty="0">
                <a:latin typeface="Cabin" panose="020B0803050202020004" pitchFamily="34" charset="0"/>
              </a:rPr>
              <a:t>files </a:t>
            </a:r>
            <a:br>
              <a:rPr lang="en-US" sz="1200" dirty="0">
                <a:latin typeface="Cabin" panose="020B0803050202020004" pitchFamily="34" charset="0"/>
              </a:rPr>
            </a:br>
            <a:r>
              <a:rPr lang="en-US" sz="1200" dirty="0">
                <a:latin typeface="Cabin" panose="020B0803050202020004" pitchFamily="34" charset="0"/>
              </a:rPr>
              <a:t>(Washington, D.C.: </a:t>
            </a:r>
            <a:r>
              <a:rPr lang="en-US" sz="1200" dirty="0" err="1">
                <a:latin typeface="Cabin" panose="020B0803050202020004" pitchFamily="34" charset="0"/>
              </a:rPr>
              <a:t>MedPAC</a:t>
            </a:r>
            <a:r>
              <a:rPr lang="en-US" sz="1200" dirty="0" smtClean="0">
                <a:latin typeface="Cabin" panose="020B0803050202020004" pitchFamily="34" charset="0"/>
              </a:rPr>
              <a:t>).</a:t>
            </a:r>
            <a:endParaRPr lang="en-US" sz="1200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9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 fontScale="90000"/>
          </a:bodyPr>
          <a:lstStyle/>
          <a:p>
            <a:r>
              <a:rPr lang="en-US" sz="2000" b="1" dirty="0" smtClean="0">
                <a:latin typeface="Georgia" panose="02040502050405020303" pitchFamily="18" charset="0"/>
              </a:rPr>
              <a:t>Exhibit 10</a:t>
            </a:r>
            <a:r>
              <a:rPr lang="en-US" sz="2000" b="1" dirty="0">
                <a:latin typeface="Georgia" panose="02040502050405020303" pitchFamily="18" charset="0"/>
              </a:rPr>
              <a:t>. Out-of-Pocket Spending for Premiums and Health Services </a:t>
            </a:r>
            <a:r>
              <a:rPr lang="en-US" sz="2000" b="1" dirty="0" smtClean="0">
                <a:latin typeface="Georgia" panose="02040502050405020303" pitchFamily="18" charset="0"/>
              </a:rPr>
              <a:t/>
            </a:r>
            <a:br>
              <a:rPr lang="en-US" sz="2000" b="1" dirty="0" smtClean="0">
                <a:latin typeface="Georgia" panose="02040502050405020303" pitchFamily="18" charset="0"/>
              </a:rPr>
            </a:br>
            <a:r>
              <a:rPr lang="en-US" sz="2000" b="1" dirty="0" smtClean="0">
                <a:latin typeface="Georgia" panose="02040502050405020303" pitchFamily="18" charset="0"/>
              </a:rPr>
              <a:t>per </a:t>
            </a:r>
            <a:r>
              <a:rPr lang="en-US" sz="2000" b="1" dirty="0">
                <a:latin typeface="Georgia" panose="02040502050405020303" pitchFamily="18" charset="0"/>
              </a:rPr>
              <a:t>Medicare Beneficiary, by Insurance and Health Status, </a:t>
            </a:r>
            <a:r>
              <a:rPr lang="en-US" sz="2000" b="1" dirty="0" smtClean="0">
                <a:latin typeface="Georgia" panose="02040502050405020303" pitchFamily="18" charset="0"/>
              </a:rPr>
              <a:t>2010</a:t>
            </a:r>
            <a:endParaRPr lang="en-US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250549"/>
              </p:ext>
            </p:extLst>
          </p:nvPr>
        </p:nvGraphicFramePr>
        <p:xfrm>
          <a:off x="76200" y="942816"/>
          <a:ext cx="89916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914400"/>
            <a:ext cx="815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Dollars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6172200"/>
            <a:ext cx="8050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Note: ESI = employer-sponsored supplemental insurance.</a:t>
            </a:r>
          </a:p>
          <a:p>
            <a:r>
              <a:rPr lang="en-US" sz="1200" dirty="0" smtClean="0">
                <a:latin typeface="Cabin" panose="020B0803050202020004" pitchFamily="34" charset="0"/>
              </a:rPr>
              <a:t>Source: Medicare </a:t>
            </a:r>
            <a:r>
              <a:rPr lang="en-US" sz="1200" dirty="0">
                <a:latin typeface="Cabin" panose="020B0803050202020004" pitchFamily="34" charset="0"/>
              </a:rPr>
              <a:t>Payment Advisory Commission, analysis of 2010 Medicare Current Beneficiary Survey </a:t>
            </a:r>
            <a:r>
              <a:rPr lang="en-US" sz="1200" dirty="0" smtClean="0">
                <a:latin typeface="Cabin" panose="020B0803050202020004" pitchFamily="34" charset="0"/>
              </a:rPr>
              <a:t>Cost </a:t>
            </a:r>
            <a:r>
              <a:rPr lang="en-US" sz="1200" dirty="0">
                <a:latin typeface="Cabin" panose="020B0803050202020004" pitchFamily="34" charset="0"/>
              </a:rPr>
              <a:t>and </a:t>
            </a:r>
            <a:r>
              <a:rPr lang="en-US" sz="1200" dirty="0" smtClean="0">
                <a:latin typeface="Cabin" panose="020B0803050202020004" pitchFamily="34" charset="0"/>
              </a:rPr>
              <a:t>Use </a:t>
            </a:r>
            <a:r>
              <a:rPr lang="en-US" sz="1200" dirty="0">
                <a:latin typeface="Cabin" panose="020B0803050202020004" pitchFamily="34" charset="0"/>
              </a:rPr>
              <a:t>files </a:t>
            </a:r>
            <a:br>
              <a:rPr lang="en-US" sz="1200" dirty="0">
                <a:latin typeface="Cabin" panose="020B0803050202020004" pitchFamily="34" charset="0"/>
              </a:rPr>
            </a:br>
            <a:r>
              <a:rPr lang="en-US" sz="1200" dirty="0">
                <a:latin typeface="Cabin" panose="020B0803050202020004" pitchFamily="34" charset="0"/>
              </a:rPr>
              <a:t>(Washington, D.C.: </a:t>
            </a:r>
            <a:r>
              <a:rPr lang="en-US" sz="1200" dirty="0" err="1">
                <a:latin typeface="Cabin" panose="020B0803050202020004" pitchFamily="34" charset="0"/>
              </a:rPr>
              <a:t>MedPAC</a:t>
            </a:r>
            <a:r>
              <a:rPr lang="en-US" sz="1200" dirty="0" smtClean="0">
                <a:latin typeface="Cabin" panose="020B0803050202020004" pitchFamily="34" charset="0"/>
              </a:rPr>
              <a:t>).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167" y="4953000"/>
            <a:ext cx="1434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Medicare only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81232" y="4953000"/>
            <a:ext cx="4780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ESI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1775" y="4953000"/>
            <a:ext cx="948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latin typeface="Cabin" panose="020B0803050202020004" pitchFamily="34" charset="0"/>
              </a:rPr>
              <a:t>Medigap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8996" y="4953000"/>
            <a:ext cx="1122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latin typeface="Cabin" panose="020B0803050202020004" pitchFamily="34" charset="0"/>
              </a:rPr>
              <a:t>Medigap</a:t>
            </a:r>
            <a:r>
              <a:rPr lang="en-US" sz="1600" b="1" dirty="0" smtClean="0">
                <a:latin typeface="Cabin" panose="020B0803050202020004" pitchFamily="34" charset="0"/>
              </a:rPr>
              <a:t> &amp;</a:t>
            </a:r>
            <a:br>
              <a:rPr lang="en-US" sz="1600" b="1" dirty="0" smtClean="0">
                <a:latin typeface="Cabin" panose="020B08030502020200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</a:rPr>
              <a:t>employer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5300" y="4953000"/>
            <a:ext cx="98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Medicaid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17005" y="4953000"/>
            <a:ext cx="6998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Other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1361" y="5587425"/>
            <a:ext cx="6656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– Beneficiaries who report they are in fair or poor health</a:t>
            </a:r>
          </a:p>
          <a:p>
            <a:r>
              <a:rPr lang="en-US" sz="1600" b="1" dirty="0" smtClean="0">
                <a:latin typeface="Cabin" panose="020B0803050202020004" pitchFamily="34" charset="0"/>
              </a:rPr>
              <a:t>+ Beneficiaries who report they are in good, very good, or excellent health</a:t>
            </a:r>
            <a:endParaRPr lang="en-US" sz="1600" b="1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>
                <a:latin typeface="Georgia" panose="02040502050405020303" pitchFamily="18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</a:rPr>
              <a:t>11. </a:t>
            </a:r>
            <a:r>
              <a:rPr lang="en-US" sz="2000" b="1" dirty="0" smtClean="0">
                <a:latin typeface="Georgia" panose="02040502050405020303" pitchFamily="18" charset="0"/>
              </a:rPr>
              <a:t>Total Out-of-Pocket Costs of $1,000 or More, 2012</a:t>
            </a:r>
            <a:endParaRPr lang="en-US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973060"/>
              </p:ext>
            </p:extLst>
          </p:nvPr>
        </p:nvGraphicFramePr>
        <p:xfrm>
          <a:off x="76200" y="1493837"/>
          <a:ext cx="8991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" y="914400"/>
            <a:ext cx="857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Percent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" y="6537960"/>
            <a:ext cx="5032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The Commonwealth Fund Biennial Health Insurance Survey (2012).</a:t>
            </a:r>
            <a:endParaRPr lang="en-US" sz="1200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484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Exhibit 2. Medicare Enrollment, 1970–2080</vt:lpstr>
      <vt:lpstr>Exhibit 4. Percent of Medicare Beneficiaries Enrolled in  Medicare Advantage Plans, 1999–2014</vt:lpstr>
      <vt:lpstr>Exhibit 5. Medicare Spending as Percentage of  U.S. Gross Domestic Product, 1970–2080</vt:lpstr>
      <vt:lpstr>Exhibit 6. Medicare’s Share of Spending by Type of Service, 2012</vt:lpstr>
      <vt:lpstr>Exhibit 7. Spending in Traditional Medicare Is Highly Concentrated in Small Group of Beneficiaries, 2010</vt:lpstr>
      <vt:lpstr>Exhibit 8. Many Medicare Beneficiaries Do Not Have  Sufficient Savings to Cover Health and Long-Term Care Expenditures as They Age, 2009</vt:lpstr>
      <vt:lpstr>Exhibit 9. Sources of Supplemental Coverage Among  Noninstitutionalized Medicare Beneficiaries</vt:lpstr>
      <vt:lpstr>Exhibit 10. Out-of-Pocket Spending for Premiums and Health Services  per Medicare Beneficiary, by Insurance and Health Status, 2010</vt:lpstr>
      <vt:lpstr>Exhibit 11. Total Out-of-Pocket Costs of $1,000 or More, 2012</vt:lpstr>
      <vt:lpstr>Exhibit 12. Any Access Problem Because of Cost, 2012</vt:lpstr>
      <vt:lpstr>Exhibit 13. U.S. Adults Who Have a Medical Home, 2012</vt:lpstr>
      <vt:lpstr>Exhibit 14. Administrative Costs of Private Coverage Are High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2. Medicare Enrollment (in Millions), 1970–2080</dc:title>
  <dc:creator>Paul Frame</dc:creator>
  <cp:lastModifiedBy>Paul Frame</cp:lastModifiedBy>
  <cp:revision>132</cp:revision>
  <dcterms:created xsi:type="dcterms:W3CDTF">2015-04-22T20:31:54Z</dcterms:created>
  <dcterms:modified xsi:type="dcterms:W3CDTF">2015-04-28T20:47:23Z</dcterms:modified>
</cp:coreProperties>
</file>