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7"/>
  </p:notesMasterIdLst>
  <p:handoutMasterIdLst>
    <p:handoutMasterId r:id="rId8"/>
  </p:handoutMasterIdLst>
  <p:sldIdLst>
    <p:sldId id="401" r:id="rId2"/>
    <p:sldId id="408" r:id="rId3"/>
    <p:sldId id="403" r:id="rId4"/>
    <p:sldId id="404" r:id="rId5"/>
    <p:sldId id="407" r:id="rId6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B" initials="D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3607"/>
    <a:srgbClr val="575959"/>
    <a:srgbClr val="1041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89" autoAdjust="0"/>
    <p:restoredTop sz="99772" autoAdjust="0"/>
  </p:normalViewPr>
  <p:slideViewPr>
    <p:cSldViewPr snapToGrid="0">
      <p:cViewPr varScale="1">
        <p:scale>
          <a:sx n="149" d="100"/>
          <a:sy n="149" d="100"/>
        </p:scale>
        <p:origin x="304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commentAuthors" Target="commentAuthors.xml"/><Relationship Id="rId1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53963150859509"/>
          <c:y val="0.0180108836362607"/>
          <c:w val="0.895140475115487"/>
          <c:h val="0.95928632186425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</c:spPr>
          </c:dPt>
          <c:dPt>
            <c:idx val="1"/>
            <c:bubble3D val="0"/>
            <c:spPr>
              <a:solidFill>
                <a:schemeClr val="tx2"/>
              </a:solidFill>
              <a:ln>
                <a:noFill/>
              </a:ln>
            </c:spPr>
          </c:dPt>
          <c:dPt>
            <c:idx val="2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Lbls>
            <c:delete val="1"/>
          </c:dLbls>
          <c:cat>
            <c:strRef>
              <c:f>Sheet1!$A$2:$A$4</c:f>
              <c:strCache>
                <c:ptCount val="3"/>
                <c:pt idx="0">
                  <c:v>500M</c:v>
                </c:pt>
                <c:pt idx="1">
                  <c:v>$6.42B</c:v>
                </c:pt>
                <c:pt idx="2">
                  <c:v>$1.08B</c:v>
                </c:pt>
              </c:strCache>
            </c:strRef>
          </c:cat>
          <c:val>
            <c:numRef>
              <c:f>Sheet1!$B$2:$B$4</c:f>
              <c:numCache>
                <c:formatCode>"$"#,##0</c:formatCode>
                <c:ptCount val="3"/>
                <c:pt idx="0">
                  <c:v>5.0E8</c:v>
                </c:pt>
                <c:pt idx="1">
                  <c:v>6.42E9</c:v>
                </c:pt>
                <c:pt idx="2">
                  <c:v>1.009E9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100"/>
        <c:holeSize val="65"/>
      </c:doughnutChart>
    </c:plotArea>
    <c:plotVisOnly val="1"/>
    <c:dispBlanksAs val="gap"/>
    <c:showDLblsOverMax val="0"/>
  </c:chart>
  <c:txPr>
    <a:bodyPr/>
    <a:lstStyle/>
    <a:p>
      <a:pPr>
        <a:defRPr sz="2000" b="1">
          <a:latin typeface="+mj-lt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345546806649169"/>
          <c:y val="0.0288447048359056"/>
          <c:w val="0.931267169728784"/>
          <c:h val="0.83749730341926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Pay-for-Performance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DSRIP Year 1</c:v>
                </c:pt>
                <c:pt idx="1">
                  <c:v>DSRIP Year 2</c:v>
                </c:pt>
                <c:pt idx="2">
                  <c:v>DSRIP Year 3</c:v>
                </c:pt>
                <c:pt idx="3">
                  <c:v>DSRIP Year 4</c:v>
                </c:pt>
                <c:pt idx="4">
                  <c:v>DSRIP Year 5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</c:v>
                </c:pt>
                <c:pt idx="1">
                  <c:v>0.15</c:v>
                </c:pt>
                <c:pt idx="2">
                  <c:v>0.45</c:v>
                </c:pt>
                <c:pt idx="3">
                  <c:v>0.65</c:v>
                </c:pt>
                <c:pt idx="4">
                  <c:v>0.85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Pay for Reporting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DSRIP Year 1</c:v>
                </c:pt>
                <c:pt idx="1">
                  <c:v>DSRIP Year 2</c:v>
                </c:pt>
                <c:pt idx="2">
                  <c:v>DSRIP Year 3</c:v>
                </c:pt>
                <c:pt idx="3">
                  <c:v>DSRIP Year 4</c:v>
                </c:pt>
                <c:pt idx="4">
                  <c:v>DSRIP Year 5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0.2</c:v>
                </c:pt>
                <c:pt idx="1">
                  <c:v>0.25</c:v>
                </c:pt>
                <c:pt idx="2">
                  <c:v>0.15</c:v>
                </c:pt>
                <c:pt idx="3">
                  <c:v>0.15</c:v>
                </c:pt>
                <c:pt idx="4">
                  <c:v>0.15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Project Implementation Progress Milestones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DSRIP Year 1</c:v>
                </c:pt>
                <c:pt idx="1">
                  <c:v>DSRIP Year 2</c:v>
                </c:pt>
                <c:pt idx="2">
                  <c:v>DSRIP Year 3</c:v>
                </c:pt>
                <c:pt idx="3">
                  <c:v>DSRIP Year 4</c:v>
                </c:pt>
                <c:pt idx="4">
                  <c:v>DSRIP Year 5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0.8</c:v>
                </c:pt>
                <c:pt idx="1">
                  <c:v>0.6</c:v>
                </c:pt>
                <c:pt idx="2">
                  <c:v>0.4</c:v>
                </c:pt>
                <c:pt idx="3">
                  <c:v>0.2</c:v>
                </c:pt>
                <c:pt idx="4">
                  <c:v>0.0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-2118921344"/>
        <c:axId val="-2118927296"/>
      </c:barChart>
      <c:catAx>
        <c:axId val="-2118921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accent5"/>
                </a:solidFill>
              </a:defRPr>
            </a:pPr>
            <a:endParaRPr lang="en-US"/>
          </a:p>
        </c:txPr>
        <c:crossAx val="-2118927296"/>
        <c:crosses val="autoZero"/>
        <c:auto val="1"/>
        <c:lblAlgn val="ctr"/>
        <c:lblOffset val="100"/>
        <c:noMultiLvlLbl val="0"/>
      </c:catAx>
      <c:valAx>
        <c:axId val="-2118927296"/>
        <c:scaling>
          <c:orientation val="minMax"/>
          <c:max val="1.0"/>
        </c:scaling>
        <c:delete val="1"/>
        <c:axPos val="l"/>
        <c:numFmt formatCode="0%" sourceLinked="1"/>
        <c:majorTickMark val="out"/>
        <c:minorTickMark val="none"/>
        <c:tickLblPos val="nextTo"/>
        <c:crossAx val="-21189213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2.emf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 Light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>
                <a:latin typeface="Calibri Light" charset="0"/>
              </a:rPr>
              <a:pPr>
                <a:defRPr/>
              </a:pPr>
              <a:t>4/21/16</a:t>
            </a:fld>
            <a:endParaRPr lang="en-US" dirty="0">
              <a:latin typeface="Calibri Light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>
                <a:latin typeface="Calibri Light" charset="0"/>
              </a:rPr>
              <a:pPr>
                <a:defRPr/>
              </a:pPr>
              <a:t>‹#›</a:t>
            </a:fld>
            <a:endParaRPr lang="en-US" dirty="0">
              <a:latin typeface="Calibri Light" charset="0"/>
            </a:endParaRPr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79" y="8587423"/>
            <a:ext cx="2017889" cy="535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b="0" i="0">
                <a:latin typeface="Calibri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b="0" i="0">
                <a:latin typeface="Calibri Light" charset="0"/>
              </a:defRPr>
            </a:lvl1pPr>
          </a:lstStyle>
          <a:p>
            <a:fld id="{67756023-9739-487E-AA2B-7A78600DB984}" type="datetimeFigureOut">
              <a:rPr lang="en-US" smtClean="0"/>
              <a:pPr/>
              <a:t>4/21/16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60"/>
            <a:ext cx="5588000" cy="417766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b="0" i="0">
                <a:latin typeface="Calibri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 b="0" i="0">
                <a:latin typeface="Calibri Light" charset="0"/>
              </a:defRPr>
            </a:lvl1pPr>
          </a:lstStyle>
          <a:p>
            <a:fld id="{55ADB526-017D-4E6D-A189-5702C71EF7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258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FEE090-053E-4AD4-A86D-913B8D49BB8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957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9CA2-8DF5-466D-BCB4-B158EE0C987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123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2FBCA-7041-4375-858E-3A3276AEE767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266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FEE090-053E-4AD4-A86D-913B8D49BB8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107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384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9CD9CB3-3A1F-4446-B9A7-3ED7078B9F5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329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347FF244-9096-1B45-BA69-8B241D77E41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59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86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 b="0" i="0">
                <a:latin typeface="Calibri Light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 b="0" i="0">
                <a:latin typeface="Calibri Light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055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9891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89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xhib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914400"/>
          </a:xfrm>
        </p:spPr>
        <p:txBody>
          <a:bodyPr anchor="t"/>
          <a:lstStyle>
            <a:lvl1pPr>
              <a:defRPr sz="2600" b="1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304800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accent5"/>
                </a:solidFill>
              </a:defRPr>
            </a:lvl1pPr>
            <a:lvl2pPr>
              <a:defRPr sz="1400">
                <a:solidFill>
                  <a:schemeClr val="accent5"/>
                </a:solidFill>
              </a:defRPr>
            </a:lvl2pPr>
            <a:lvl3pPr>
              <a:defRPr sz="1200">
                <a:solidFill>
                  <a:schemeClr val="accent5"/>
                </a:solidFill>
              </a:defRPr>
            </a:lvl3pPr>
            <a:lvl4pPr>
              <a:defRPr sz="1100">
                <a:solidFill>
                  <a:schemeClr val="accent5"/>
                </a:solidFill>
              </a:defRPr>
            </a:lvl4pPr>
            <a:lvl5pPr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1"/>
          </p:nvPr>
        </p:nvSpPr>
        <p:spPr>
          <a:xfrm>
            <a:off x="0" y="6128658"/>
            <a:ext cx="8991600" cy="609600"/>
          </a:xfrm>
        </p:spPr>
        <p:txBody>
          <a:bodyPr anchor="b"/>
          <a:lstStyle>
            <a:lvl1pPr marL="0" indent="0" algn="l">
              <a:buNone/>
              <a:defRPr sz="1200">
                <a:solidFill>
                  <a:schemeClr val="accent5"/>
                </a:solidFill>
              </a:defRPr>
            </a:lvl1pPr>
            <a:lvl2pPr marL="457200" indent="0" algn="l">
              <a:buNone/>
              <a:defRPr sz="1100">
                <a:solidFill>
                  <a:schemeClr val="accent5"/>
                </a:solidFill>
              </a:defRPr>
            </a:lvl2pPr>
            <a:lvl3pPr marL="914400" indent="0" algn="l">
              <a:buNone/>
              <a:defRPr sz="1100">
                <a:solidFill>
                  <a:schemeClr val="accent5"/>
                </a:solidFill>
              </a:defRPr>
            </a:lvl3pPr>
            <a:lvl4pPr marL="1371600" indent="0" algn="l">
              <a:buNone/>
              <a:defRPr sz="1100">
                <a:solidFill>
                  <a:schemeClr val="accent5"/>
                </a:solidFill>
              </a:defRPr>
            </a:lvl4pPr>
            <a:lvl5pPr marL="1828800" indent="0" algn="l">
              <a:buNone/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240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2CC6964-7B54-064A-B31D-DB278A5CB2E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855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9A48E77-557D-0441-BF24-7F0936EB945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589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4C29385-C4FE-3348-8039-ABCDCDCCBBB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12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BBB2491-389E-F04C-8008-B0E54D7E5B0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284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72B731B-4214-E947-85E0-5A691331BAE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955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3C2B94D-3879-1F42-81B0-7BF34F3F493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8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9356B36-0106-C64C-8336-6064633A72C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258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4429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324600"/>
            <a:ext cx="171509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8246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0" i="0" kern="1200">
          <a:solidFill>
            <a:schemeClr val="tx1"/>
          </a:solidFill>
          <a:latin typeface="Calibri Light" charset="0"/>
          <a:ea typeface="ＭＳ Ｐゴシック" charset="-128"/>
          <a:cs typeface="Calibri Light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b="0" i="0" kern="1200">
          <a:solidFill>
            <a:schemeClr val="tx1"/>
          </a:solidFill>
          <a:latin typeface="Calibri Light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b="0" i="0" kern="1200">
          <a:solidFill>
            <a:schemeClr val="tx1"/>
          </a:solidFill>
          <a:latin typeface="Calibri Light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0" i="0" kern="1200">
          <a:solidFill>
            <a:schemeClr val="tx1"/>
          </a:solidFill>
          <a:latin typeface="Calibri Light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0" i="0" kern="1200">
          <a:solidFill>
            <a:schemeClr val="tx1"/>
          </a:solidFill>
          <a:latin typeface="Calibri Light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0" i="0" kern="1200">
          <a:solidFill>
            <a:schemeClr val="tx1"/>
          </a:solidFill>
          <a:latin typeface="Calibri Light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523220"/>
          </a:xfrm>
        </p:spPr>
        <p:txBody>
          <a:bodyPr/>
          <a:lstStyle/>
          <a:p>
            <a:r>
              <a:rPr lang="en-US" sz="2800" dirty="0" smtClean="0">
                <a:solidFill>
                  <a:srgbClr val="575959"/>
                </a:solidFill>
              </a:rPr>
              <a:t>Distribution of New York’s 1115 Waiver Funds</a:t>
            </a:r>
            <a:endParaRPr lang="en-US" dirty="0">
              <a:solidFill>
                <a:srgbClr val="575959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75959"/>
                </a:solidFill>
              </a:rPr>
              <a:t>Exhibit 1</a:t>
            </a:r>
            <a:endParaRPr lang="en-US" dirty="0">
              <a:solidFill>
                <a:srgbClr val="575959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1"/>
          </p:nvPr>
        </p:nvSpPr>
        <p:spPr>
          <a:xfrm>
            <a:off x="0" y="4678235"/>
            <a:ext cx="9144000" cy="106454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Note: </a:t>
            </a:r>
            <a:r>
              <a:rPr lang="en-US" dirty="0" smtClean="0">
                <a:solidFill>
                  <a:schemeClr val="tx1"/>
                </a:solidFill>
              </a:rPr>
              <a:t>The federal Centers for Medicare and Medicaid Services </a:t>
            </a:r>
            <a:r>
              <a:rPr lang="en-US" dirty="0">
                <a:solidFill>
                  <a:schemeClr val="tx1"/>
                </a:solidFill>
              </a:rPr>
              <a:t>and the </a:t>
            </a:r>
            <a:r>
              <a:rPr lang="en-US" dirty="0" smtClean="0">
                <a:solidFill>
                  <a:schemeClr val="tx1"/>
                </a:solidFill>
              </a:rPr>
              <a:t>state </a:t>
            </a:r>
            <a:r>
              <a:rPr lang="en-US" dirty="0">
                <a:solidFill>
                  <a:schemeClr val="tx1"/>
                </a:solidFill>
              </a:rPr>
              <a:t>allocated an additional $1.83 billion to DSRIP, bringing total DSRIP funds to $8.25 billion. The s</a:t>
            </a:r>
            <a:r>
              <a:rPr lang="en-US" dirty="0" smtClean="0">
                <a:solidFill>
                  <a:schemeClr val="tx1"/>
                </a:solidFill>
              </a:rPr>
              <a:t>tate also is funding </a:t>
            </a:r>
            <a:r>
              <a:rPr lang="en-US" dirty="0">
                <a:solidFill>
                  <a:schemeClr val="tx1"/>
                </a:solidFill>
              </a:rPr>
              <a:t>a $1.5 billion Capital Restructuring Financing Program for DSRIP.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Sources</a:t>
            </a:r>
            <a:r>
              <a:rPr lang="en-US" dirty="0">
                <a:solidFill>
                  <a:schemeClr val="tx1"/>
                </a:solidFill>
              </a:rPr>
              <a:t>: Centers for Medicare and Medicaid Services,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New York Partnership Plan Special Terms and Conditions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March 31, 2016; </a:t>
            </a:r>
            <a:r>
              <a:rPr lang="en-US" dirty="0">
                <a:solidFill>
                  <a:schemeClr val="tx1"/>
                </a:solidFill>
              </a:rPr>
              <a:t>New York State Department of Health,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Final DSRIP Valuation Overview</a:t>
            </a:r>
            <a:r>
              <a:rPr lang="en-US" dirty="0">
                <a:solidFill>
                  <a:schemeClr val="tx1"/>
                </a:solidFill>
              </a:rPr>
              <a:t>, June </a:t>
            </a:r>
            <a:r>
              <a:rPr lang="en-US" dirty="0" smtClean="0">
                <a:solidFill>
                  <a:schemeClr val="tx1"/>
                </a:solidFill>
              </a:rPr>
              <a:t>2015; and New </a:t>
            </a:r>
            <a:r>
              <a:rPr lang="en-US" dirty="0">
                <a:solidFill>
                  <a:schemeClr val="tx1"/>
                </a:solidFill>
              </a:rPr>
              <a:t>York State Department of Health,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Capital Restructuring </a:t>
            </a: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Financing 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Program</a:t>
            </a:r>
            <a:r>
              <a:rPr lang="en-US" smtClean="0">
                <a:solidFill>
                  <a:schemeClr val="tx1"/>
                </a:solidFill>
              </a:rPr>
              <a:t>, April 2015.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660" y="1097903"/>
            <a:ext cx="2431782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chemeClr val="tx2"/>
                </a:solidFill>
                <a:ea typeface="Calibri" charset="0"/>
                <a:cs typeface="Calibri" charset="0"/>
              </a:rPr>
              <a:t>$6.42 billion</a:t>
            </a:r>
          </a:p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chemeClr val="tx2"/>
                </a:solidFill>
                <a:ea typeface="Calibri" charset="0"/>
                <a:cs typeface="Calibri" charset="0"/>
              </a:rPr>
              <a:t>DSRIP </a:t>
            </a:r>
            <a:r>
              <a:rPr lang="en-US" b="1" dirty="0">
                <a:solidFill>
                  <a:schemeClr val="tx2"/>
                </a:solidFill>
                <a:ea typeface="Calibri" charset="0"/>
                <a:cs typeface="Calibri" charset="0"/>
              </a:rPr>
              <a:t>p</a:t>
            </a:r>
            <a:r>
              <a:rPr lang="en-US" b="1" dirty="0" smtClean="0">
                <a:solidFill>
                  <a:schemeClr val="tx2"/>
                </a:solidFill>
                <a:ea typeface="Calibri" charset="0"/>
                <a:cs typeface="Calibri" charset="0"/>
              </a:rPr>
              <a:t>rogram </a:t>
            </a:r>
            <a:r>
              <a:rPr lang="en-US" b="1" dirty="0">
                <a:solidFill>
                  <a:schemeClr val="tx2"/>
                </a:solidFill>
                <a:ea typeface="Calibri" charset="0"/>
                <a:cs typeface="Calibri" charset="0"/>
              </a:rPr>
              <a:t>f</a:t>
            </a:r>
            <a:r>
              <a:rPr lang="en-US" b="1" dirty="0" smtClean="0">
                <a:solidFill>
                  <a:schemeClr val="tx2"/>
                </a:solidFill>
                <a:ea typeface="Calibri" charset="0"/>
                <a:cs typeface="Calibri" charset="0"/>
              </a:rPr>
              <a:t>unding</a:t>
            </a:r>
            <a:endParaRPr lang="en-US" b="1" dirty="0">
              <a:solidFill>
                <a:schemeClr val="tx2"/>
              </a:solidFill>
              <a:ea typeface="Calibri" charset="0"/>
              <a:cs typeface="Calibri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chemeClr val="accent5"/>
                </a:solidFill>
                <a:ea typeface="Calibri" charset="0"/>
                <a:cs typeface="Calibri" charset="0"/>
              </a:rPr>
              <a:t>Planning grants</a:t>
            </a: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chemeClr val="accent5"/>
                </a:solidFill>
                <a:ea typeface="Calibri" charset="0"/>
                <a:cs typeface="Calibri" charset="0"/>
              </a:rPr>
              <a:t>DSRIP funding</a:t>
            </a: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chemeClr val="accent5"/>
                </a:solidFill>
                <a:ea typeface="Calibri" charset="0"/>
                <a:cs typeface="Calibri" charset="0"/>
              </a:rPr>
              <a:t>Administrative costs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2275114" y="1012733"/>
            <a:ext cx="3592286" cy="3352074"/>
            <a:chOff x="2927095" y="1894087"/>
            <a:chExt cx="3289811" cy="3069827"/>
          </a:xfrm>
        </p:grpSpPr>
        <p:graphicFrame>
          <p:nvGraphicFramePr>
            <p:cNvPr id="7" name="Chart 6"/>
            <p:cNvGraphicFramePr/>
            <p:nvPr>
              <p:extLst>
                <p:ext uri="{D42A27DB-BD31-4B8C-83A1-F6EECF244321}">
                  <p14:modId xmlns:p14="http://schemas.microsoft.com/office/powerpoint/2010/main" val="892086236"/>
                </p:ext>
              </p:extLst>
            </p:nvPr>
          </p:nvGraphicFramePr>
          <p:xfrm>
            <a:off x="2927095" y="1894087"/>
            <a:ext cx="3289811" cy="306982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3" name="TextBox 22"/>
            <p:cNvSpPr txBox="1"/>
            <p:nvPr/>
          </p:nvSpPr>
          <p:spPr>
            <a:xfrm>
              <a:off x="3693084" y="2899826"/>
              <a:ext cx="1757833" cy="1000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600"/>
                </a:lnSpc>
                <a:spcAft>
                  <a:spcPts val="600"/>
                </a:spcAft>
              </a:pPr>
              <a:r>
                <a:rPr lang="en-US" sz="2200" dirty="0">
                  <a:solidFill>
                    <a:schemeClr val="accent5"/>
                  </a:solidFill>
                  <a:ea typeface="Calibri" charset="0"/>
                  <a:cs typeface="Calibri" charset="0"/>
                </a:rPr>
                <a:t>Total </a:t>
              </a:r>
              <a:r>
                <a:rPr lang="en-US" sz="2200" dirty="0" smtClean="0">
                  <a:solidFill>
                    <a:schemeClr val="accent5"/>
                  </a:solidFill>
                  <a:ea typeface="Calibri" charset="0"/>
                  <a:cs typeface="Calibri" charset="0"/>
                </a:rPr>
                <a:t/>
              </a:r>
              <a:br>
                <a:rPr lang="en-US" sz="2200" dirty="0" smtClean="0">
                  <a:solidFill>
                    <a:schemeClr val="accent5"/>
                  </a:solidFill>
                  <a:ea typeface="Calibri" charset="0"/>
                  <a:cs typeface="Calibri" charset="0"/>
                </a:rPr>
              </a:br>
              <a:r>
                <a:rPr lang="en-US" sz="2200" dirty="0" smtClean="0">
                  <a:solidFill>
                    <a:schemeClr val="accent5"/>
                  </a:solidFill>
                  <a:ea typeface="Calibri" charset="0"/>
                  <a:cs typeface="Calibri" charset="0"/>
                </a:rPr>
                <a:t>waiver funds:</a:t>
              </a:r>
              <a:br>
                <a:rPr lang="en-US" sz="2200" dirty="0" smtClean="0">
                  <a:solidFill>
                    <a:schemeClr val="accent5"/>
                  </a:solidFill>
                  <a:ea typeface="Calibri" charset="0"/>
                  <a:cs typeface="Calibri" charset="0"/>
                </a:rPr>
              </a:br>
              <a:r>
                <a:rPr lang="en-US" sz="2200" b="1" dirty="0" smtClean="0">
                  <a:solidFill>
                    <a:schemeClr val="accent5"/>
                  </a:solidFill>
                  <a:ea typeface="Calibri" charset="0"/>
                  <a:cs typeface="Calibri" charset="0"/>
                </a:rPr>
                <a:t>$8 billion</a:t>
              </a:r>
              <a:endParaRPr lang="en-US" sz="2200" b="1" dirty="0">
                <a:solidFill>
                  <a:schemeClr val="accent5"/>
                </a:solidFill>
                <a:ea typeface="Calibri" charset="0"/>
                <a:cs typeface="Calibri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882559" y="1141447"/>
            <a:ext cx="3200399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0"/>
              </a:spcAft>
            </a:pPr>
            <a:r>
              <a:rPr lang="en-US" sz="2400" dirty="0">
                <a:solidFill>
                  <a:schemeClr val="accent2"/>
                </a:solidFill>
                <a:ea typeface="Calibri" charset="0"/>
                <a:cs typeface="Calibri" charset="0"/>
              </a:rPr>
              <a:t>$1.08 billion</a:t>
            </a:r>
          </a:p>
          <a:p>
            <a:pPr algn="r">
              <a:spcAft>
                <a:spcPts val="600"/>
              </a:spcAft>
            </a:pPr>
            <a:r>
              <a:rPr lang="en-US" b="1" dirty="0" smtClean="0">
                <a:solidFill>
                  <a:schemeClr val="accent2"/>
                </a:solidFill>
                <a:ea typeface="Calibri" charset="0"/>
                <a:cs typeface="Calibri" charset="0"/>
              </a:rPr>
              <a:t>Medicaid redesign </a:t>
            </a:r>
            <a:r>
              <a:rPr lang="en-US" b="1" dirty="0">
                <a:solidFill>
                  <a:schemeClr val="accent2"/>
                </a:solidFill>
                <a:ea typeface="Calibri" charset="0"/>
                <a:cs typeface="Calibri" charset="0"/>
              </a:rPr>
              <a:t>f</a:t>
            </a:r>
            <a:r>
              <a:rPr lang="en-US" b="1" dirty="0" smtClean="0">
                <a:solidFill>
                  <a:schemeClr val="accent2"/>
                </a:solidFill>
                <a:ea typeface="Calibri" charset="0"/>
                <a:cs typeface="Calibri" charset="0"/>
              </a:rPr>
              <a:t>unding</a:t>
            </a:r>
          </a:p>
          <a:p>
            <a:pPr algn="r">
              <a:spcAft>
                <a:spcPts val="0"/>
              </a:spcAft>
            </a:pPr>
            <a:r>
              <a:rPr lang="en-US" sz="1400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Health home development</a:t>
            </a:r>
          </a:p>
          <a:p>
            <a:pPr algn="r">
              <a:spcAft>
                <a:spcPts val="0"/>
              </a:spcAft>
            </a:pPr>
            <a:r>
              <a:rPr lang="en-US" sz="1400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Long-term care services</a:t>
            </a:r>
          </a:p>
          <a:p>
            <a:pPr algn="r">
              <a:spcAft>
                <a:spcPts val="0"/>
              </a:spcAft>
            </a:pPr>
            <a:r>
              <a:rPr lang="en-US" sz="1400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Home- and community-based services</a:t>
            </a:r>
            <a:endParaRPr lang="en-US" sz="1400" dirty="0">
              <a:solidFill>
                <a:schemeClr val="accent5"/>
              </a:solidFill>
              <a:ea typeface="Calibri" charset="0"/>
              <a:cs typeface="Calibri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45101" y="2708987"/>
            <a:ext cx="3537857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0"/>
              </a:spcAft>
            </a:pPr>
            <a:r>
              <a:rPr lang="en-US" sz="2400" dirty="0" smtClean="0">
                <a:solidFill>
                  <a:schemeClr val="accent1"/>
                </a:solidFill>
                <a:ea typeface="Calibri" charset="0"/>
                <a:cs typeface="Calibri" charset="0"/>
              </a:rPr>
              <a:t>$</a:t>
            </a:r>
            <a:r>
              <a:rPr lang="en-US" sz="2400" dirty="0">
                <a:solidFill>
                  <a:schemeClr val="accent1"/>
                </a:solidFill>
                <a:ea typeface="Calibri" charset="0"/>
                <a:cs typeface="Calibri" charset="0"/>
              </a:rPr>
              <a:t>500 million</a:t>
            </a:r>
          </a:p>
          <a:p>
            <a:pPr algn="r">
              <a:spcAft>
                <a:spcPts val="600"/>
              </a:spcAft>
            </a:pPr>
            <a:r>
              <a:rPr lang="en-US" b="1" dirty="0" smtClean="0">
                <a:solidFill>
                  <a:schemeClr val="accent1"/>
                </a:solidFill>
                <a:ea typeface="Calibri" charset="0"/>
                <a:cs typeface="Calibri" charset="0"/>
              </a:rPr>
              <a:t>Interim Access Assurance Fund</a:t>
            </a:r>
          </a:p>
          <a:p>
            <a:pPr algn="r">
              <a:spcAft>
                <a:spcPts val="600"/>
              </a:spcAft>
            </a:pPr>
            <a:r>
              <a:rPr lang="en-US" sz="1400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Time-limited funding for safety-net providers</a:t>
            </a:r>
            <a:endParaRPr lang="en-US" sz="1400" dirty="0">
              <a:solidFill>
                <a:schemeClr val="accent5"/>
              </a:solidFill>
              <a:ea typeface="Calibri" charset="0"/>
              <a:cs typeface="Calibri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124013" y="1817914"/>
            <a:ext cx="2815127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344886" y="1872342"/>
            <a:ext cx="3650984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453744" y="3418114"/>
            <a:ext cx="354212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721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02506" y="1006212"/>
            <a:ext cx="8826389" cy="3340999"/>
            <a:chOff x="102506" y="1006212"/>
            <a:chExt cx="8560001" cy="3240168"/>
          </a:xfrm>
        </p:grpSpPr>
        <p:sp>
          <p:nvSpPr>
            <p:cNvPr id="24" name="Rectangle 23"/>
            <p:cNvSpPr/>
            <p:nvPr/>
          </p:nvSpPr>
          <p:spPr>
            <a:xfrm>
              <a:off x="7221329" y="2029371"/>
              <a:ext cx="1430439" cy="2217009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50000"/>
                    <a:alpha val="0"/>
                  </a:schemeClr>
                </a:gs>
                <a:gs pos="100000">
                  <a:schemeClr val="tx2">
                    <a:lumMod val="50000"/>
                    <a:alpha val="2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22916" y="2029371"/>
              <a:ext cx="1383985" cy="2217009"/>
            </a:xfrm>
            <a:prstGeom prst="rect">
              <a:avLst/>
            </a:prstGeom>
            <a:gradFill>
              <a:gsLst>
                <a:gs pos="0">
                  <a:schemeClr val="tx2">
                    <a:lumMod val="20000"/>
                    <a:lumOff val="80000"/>
                    <a:alpha val="0"/>
                  </a:schemeClr>
                </a:gs>
                <a:gs pos="100000">
                  <a:schemeClr val="tx2">
                    <a:lumMod val="20000"/>
                    <a:lumOff val="80000"/>
                    <a:alpha val="2000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551730" y="2029371"/>
              <a:ext cx="1383985" cy="2217009"/>
            </a:xfrm>
            <a:prstGeom prst="rect">
              <a:avLst/>
            </a:prstGeom>
            <a:gradFill>
              <a:gsLst>
                <a:gs pos="0">
                  <a:schemeClr val="tx2">
                    <a:lumMod val="40000"/>
                    <a:lumOff val="60000"/>
                    <a:alpha val="0"/>
                  </a:schemeClr>
                </a:gs>
                <a:gs pos="100000">
                  <a:schemeClr val="tx2">
                    <a:lumMod val="40000"/>
                    <a:lumOff val="60000"/>
                    <a:alpha val="2000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963166" y="2029371"/>
              <a:ext cx="1383985" cy="2217009"/>
            </a:xfrm>
            <a:prstGeom prst="rect">
              <a:avLst/>
            </a:prstGeom>
            <a:gradFill>
              <a:gsLst>
                <a:gs pos="0">
                  <a:schemeClr val="tx2">
                    <a:lumMod val="60000"/>
                    <a:lumOff val="40000"/>
                    <a:alpha val="0"/>
                  </a:schemeClr>
                </a:gs>
                <a:gs pos="100000">
                  <a:schemeClr val="tx2">
                    <a:lumMod val="60000"/>
                    <a:lumOff val="40000"/>
                    <a:alpha val="2000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382553" y="2029371"/>
              <a:ext cx="1383985" cy="2217009"/>
            </a:xfrm>
            <a:prstGeom prst="rect">
              <a:avLst/>
            </a:prstGeom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>
                    <a:alpha val="2000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801940" y="2029371"/>
              <a:ext cx="1383985" cy="2217009"/>
            </a:xfrm>
            <a:prstGeom prst="rect">
              <a:avLst/>
            </a:prstGeom>
            <a:gradFill>
              <a:gsLst>
                <a:gs pos="0">
                  <a:schemeClr val="tx2">
                    <a:lumMod val="75000"/>
                    <a:alpha val="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02506" y="1006212"/>
              <a:ext cx="1828800" cy="1029730"/>
            </a:xfrm>
            <a:custGeom>
              <a:avLst/>
              <a:gdLst>
                <a:gd name="connsiteX0" fmla="*/ 0 w 1684655"/>
                <a:gd name="connsiteY0" fmla="*/ 0 h 673862"/>
                <a:gd name="connsiteX1" fmla="*/ 1347724 w 1684655"/>
                <a:gd name="connsiteY1" fmla="*/ 0 h 673862"/>
                <a:gd name="connsiteX2" fmla="*/ 1684655 w 1684655"/>
                <a:gd name="connsiteY2" fmla="*/ 336931 h 673862"/>
                <a:gd name="connsiteX3" fmla="*/ 1347724 w 1684655"/>
                <a:gd name="connsiteY3" fmla="*/ 673862 h 673862"/>
                <a:gd name="connsiteX4" fmla="*/ 0 w 1684655"/>
                <a:gd name="connsiteY4" fmla="*/ 673862 h 673862"/>
                <a:gd name="connsiteX5" fmla="*/ 336931 w 1684655"/>
                <a:gd name="connsiteY5" fmla="*/ 336931 h 673862"/>
                <a:gd name="connsiteX6" fmla="*/ 0 w 1684655"/>
                <a:gd name="connsiteY6" fmla="*/ 0 h 673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84655" h="673862">
                  <a:moveTo>
                    <a:pt x="0" y="0"/>
                  </a:moveTo>
                  <a:lnTo>
                    <a:pt x="1347724" y="0"/>
                  </a:lnTo>
                  <a:lnTo>
                    <a:pt x="1684655" y="336931"/>
                  </a:lnTo>
                  <a:lnTo>
                    <a:pt x="1347724" y="673862"/>
                  </a:lnTo>
                  <a:lnTo>
                    <a:pt x="0" y="673862"/>
                  </a:lnTo>
                  <a:lnTo>
                    <a:pt x="336931" y="3369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2938" tIns="18669" rIns="355600" bIns="18669" numCol="1" spcCol="1270" anchor="ctr" anchorCtr="0">
              <a:noAutofit/>
            </a:bodyPr>
            <a:lstStyle/>
            <a:p>
              <a:pPr algn="ctr"/>
              <a:r>
                <a:rPr lang="en-US" sz="1600" kern="1200" dirty="0" smtClean="0">
                  <a:solidFill>
                    <a:schemeClr val="tx2"/>
                  </a:solidFill>
                </a:rPr>
                <a:t>Year 0</a:t>
              </a:r>
            </a:p>
            <a:p>
              <a:pPr algn="ctr"/>
              <a:r>
                <a:rPr lang="en-US" sz="1100" dirty="0" smtClean="0">
                  <a:solidFill>
                    <a:schemeClr val="tx2"/>
                  </a:solidFill>
                  <a:latin typeface="Calibri Regular" charset="0"/>
                  <a:cs typeface="Calibri Regular" charset="0"/>
                </a:rPr>
                <a:t>April 2014–</a:t>
              </a:r>
              <a:endParaRPr lang="en-US" sz="1100" dirty="0">
                <a:solidFill>
                  <a:schemeClr val="tx2"/>
                </a:solidFill>
                <a:latin typeface="Calibri Regular" charset="0"/>
                <a:cs typeface="Calibri Regular" charset="0"/>
              </a:endParaRPr>
            </a:p>
            <a:p>
              <a:pPr algn="ctr"/>
              <a:r>
                <a:rPr lang="en-US" sz="1100" dirty="0">
                  <a:solidFill>
                    <a:schemeClr val="tx2"/>
                  </a:solidFill>
                  <a:latin typeface="Calibri Regular" charset="0"/>
                  <a:cs typeface="Calibri Regular" charset="0"/>
                </a:rPr>
                <a:t>March </a:t>
              </a:r>
              <a:r>
                <a:rPr lang="en-US" sz="1100" dirty="0" smtClean="0">
                  <a:solidFill>
                    <a:schemeClr val="tx2"/>
                  </a:solidFill>
                  <a:latin typeface="Calibri Regular" charset="0"/>
                  <a:cs typeface="Calibri Regular" charset="0"/>
                </a:rPr>
                <a:t>2015</a:t>
              </a:r>
              <a:endParaRPr lang="en-US" sz="1100" dirty="0">
                <a:solidFill>
                  <a:schemeClr val="tx2"/>
                </a:solidFill>
                <a:latin typeface="Calibri Regular" charset="0"/>
                <a:cs typeface="Calibri Regular" charset="0"/>
              </a:endParaRPr>
            </a:p>
          </p:txBody>
        </p:sp>
        <p:sp>
          <p:nvSpPr>
            <p:cNvPr id="38" name="Freeform 37"/>
            <p:cNvSpPr/>
            <p:nvPr/>
          </p:nvSpPr>
          <p:spPr>
            <a:xfrm>
              <a:off x="1519630" y="1006212"/>
              <a:ext cx="1828800" cy="1029729"/>
            </a:xfrm>
            <a:custGeom>
              <a:avLst/>
              <a:gdLst>
                <a:gd name="connsiteX0" fmla="*/ 0 w 1684654"/>
                <a:gd name="connsiteY0" fmla="*/ 0 h 673861"/>
                <a:gd name="connsiteX1" fmla="*/ 1347724 w 1684654"/>
                <a:gd name="connsiteY1" fmla="*/ 0 h 673861"/>
                <a:gd name="connsiteX2" fmla="*/ 1684654 w 1684654"/>
                <a:gd name="connsiteY2" fmla="*/ 336931 h 673861"/>
                <a:gd name="connsiteX3" fmla="*/ 1347724 w 1684654"/>
                <a:gd name="connsiteY3" fmla="*/ 673861 h 673861"/>
                <a:gd name="connsiteX4" fmla="*/ 0 w 1684654"/>
                <a:gd name="connsiteY4" fmla="*/ 673861 h 673861"/>
                <a:gd name="connsiteX5" fmla="*/ 336931 w 1684654"/>
                <a:gd name="connsiteY5" fmla="*/ 336931 h 673861"/>
                <a:gd name="connsiteX6" fmla="*/ 0 w 1684654"/>
                <a:gd name="connsiteY6" fmla="*/ 0 h 673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84654" h="673861">
                  <a:moveTo>
                    <a:pt x="0" y="0"/>
                  </a:moveTo>
                  <a:lnTo>
                    <a:pt x="1347724" y="0"/>
                  </a:lnTo>
                  <a:lnTo>
                    <a:pt x="1684654" y="336931"/>
                  </a:lnTo>
                  <a:lnTo>
                    <a:pt x="1347724" y="673861"/>
                  </a:lnTo>
                  <a:lnTo>
                    <a:pt x="0" y="673861"/>
                  </a:lnTo>
                  <a:lnTo>
                    <a:pt x="336931" y="3369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2938" tIns="18669" rIns="355599" bIns="18669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chemeClr val="tx2"/>
                  </a:solidFill>
                </a:rPr>
                <a:t>Year 1</a:t>
              </a:r>
              <a:br>
                <a:rPr lang="en-US" sz="1600" kern="1200" dirty="0" smtClean="0">
                  <a:solidFill>
                    <a:schemeClr val="tx2"/>
                  </a:solidFill>
                </a:rPr>
              </a:br>
              <a:r>
                <a:rPr lang="en-US" sz="1100" dirty="0" smtClean="0">
                  <a:solidFill>
                    <a:schemeClr val="tx2"/>
                  </a:solidFill>
                  <a:latin typeface="Calibri Regular" charset="0"/>
                  <a:cs typeface="Calibri Regular" charset="0"/>
                </a:rPr>
                <a:t>April 2015–</a:t>
              </a:r>
              <a:br>
                <a:rPr lang="en-US" sz="1100" dirty="0" smtClean="0">
                  <a:solidFill>
                    <a:schemeClr val="tx2"/>
                  </a:solidFill>
                  <a:latin typeface="Calibri Regular" charset="0"/>
                  <a:cs typeface="Calibri Regular" charset="0"/>
                </a:rPr>
              </a:br>
              <a:r>
                <a:rPr lang="en-US" sz="1100" dirty="0" smtClean="0">
                  <a:solidFill>
                    <a:schemeClr val="tx2"/>
                  </a:solidFill>
                  <a:latin typeface="Calibri Regular" charset="0"/>
                  <a:cs typeface="Calibri Regular" charset="0"/>
                </a:rPr>
                <a:t>March 2016</a:t>
              </a:r>
              <a:endParaRPr lang="en-US" sz="1100" dirty="0">
                <a:solidFill>
                  <a:schemeClr val="tx2"/>
                </a:solidFill>
                <a:latin typeface="Calibri Regular" charset="0"/>
                <a:cs typeface="Calibri Regular" charset="0"/>
              </a:endParaRPr>
            </a:p>
          </p:txBody>
        </p:sp>
        <p:sp>
          <p:nvSpPr>
            <p:cNvPr id="39" name="Freeform 38"/>
            <p:cNvSpPr/>
            <p:nvPr/>
          </p:nvSpPr>
          <p:spPr>
            <a:xfrm>
              <a:off x="2936754" y="1006212"/>
              <a:ext cx="1828800" cy="1029730"/>
            </a:xfrm>
            <a:custGeom>
              <a:avLst/>
              <a:gdLst>
                <a:gd name="connsiteX0" fmla="*/ 0 w 1684655"/>
                <a:gd name="connsiteY0" fmla="*/ 0 h 673862"/>
                <a:gd name="connsiteX1" fmla="*/ 1347724 w 1684655"/>
                <a:gd name="connsiteY1" fmla="*/ 0 h 673862"/>
                <a:gd name="connsiteX2" fmla="*/ 1684655 w 1684655"/>
                <a:gd name="connsiteY2" fmla="*/ 336931 h 673862"/>
                <a:gd name="connsiteX3" fmla="*/ 1347724 w 1684655"/>
                <a:gd name="connsiteY3" fmla="*/ 673862 h 673862"/>
                <a:gd name="connsiteX4" fmla="*/ 0 w 1684655"/>
                <a:gd name="connsiteY4" fmla="*/ 673862 h 673862"/>
                <a:gd name="connsiteX5" fmla="*/ 336931 w 1684655"/>
                <a:gd name="connsiteY5" fmla="*/ 336931 h 673862"/>
                <a:gd name="connsiteX6" fmla="*/ 0 w 1684655"/>
                <a:gd name="connsiteY6" fmla="*/ 0 h 673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84655" h="673862">
                  <a:moveTo>
                    <a:pt x="0" y="0"/>
                  </a:moveTo>
                  <a:lnTo>
                    <a:pt x="1347724" y="0"/>
                  </a:lnTo>
                  <a:lnTo>
                    <a:pt x="1684655" y="336931"/>
                  </a:lnTo>
                  <a:lnTo>
                    <a:pt x="1347724" y="673862"/>
                  </a:lnTo>
                  <a:lnTo>
                    <a:pt x="0" y="673862"/>
                  </a:lnTo>
                  <a:lnTo>
                    <a:pt x="336931" y="3369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2938" tIns="18669" rIns="355600" bIns="18669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1600" kern="1200" dirty="0" smtClean="0"/>
                <a:t>Year 2</a:t>
              </a:r>
              <a:br>
                <a:rPr lang="en-US" sz="1600" kern="1200" dirty="0" smtClean="0"/>
              </a:br>
              <a:r>
                <a:rPr lang="en-US" sz="1100" dirty="0">
                  <a:solidFill>
                    <a:schemeClr val="bg1"/>
                  </a:solidFill>
                  <a:latin typeface="Calibri Regular" charset="0"/>
                  <a:cs typeface="Calibri Regular" charset="0"/>
                </a:rPr>
                <a:t>April </a:t>
              </a:r>
              <a:r>
                <a:rPr lang="en-US" sz="1100" dirty="0" smtClean="0">
                  <a:solidFill>
                    <a:schemeClr val="bg1"/>
                  </a:solidFill>
                  <a:latin typeface="Calibri Regular" charset="0"/>
                  <a:cs typeface="Calibri Regular" charset="0"/>
                </a:rPr>
                <a:t>2016–</a:t>
              </a:r>
              <a:br>
                <a:rPr lang="en-US" sz="1100" dirty="0" smtClean="0">
                  <a:solidFill>
                    <a:schemeClr val="bg1"/>
                  </a:solidFill>
                  <a:latin typeface="Calibri Regular" charset="0"/>
                  <a:cs typeface="Calibri Regular" charset="0"/>
                </a:rPr>
              </a:br>
              <a:r>
                <a:rPr lang="en-US" sz="1100" dirty="0" smtClean="0">
                  <a:solidFill>
                    <a:schemeClr val="bg1"/>
                  </a:solidFill>
                  <a:latin typeface="Calibri Regular" charset="0"/>
                  <a:cs typeface="Calibri Regular" charset="0"/>
                </a:rPr>
                <a:t>March 2017</a:t>
              </a:r>
              <a:endParaRPr lang="en-US" sz="1100" dirty="0">
                <a:solidFill>
                  <a:schemeClr val="bg1"/>
                </a:solidFill>
                <a:latin typeface="Calibri Regular" charset="0"/>
                <a:cs typeface="Calibri Regular" charset="0"/>
              </a:endParaRPr>
            </a:p>
          </p:txBody>
        </p:sp>
        <p:sp>
          <p:nvSpPr>
            <p:cNvPr id="40" name="Freeform 39"/>
            <p:cNvSpPr/>
            <p:nvPr/>
          </p:nvSpPr>
          <p:spPr>
            <a:xfrm>
              <a:off x="4353878" y="1006212"/>
              <a:ext cx="1828800" cy="1029730"/>
            </a:xfrm>
            <a:custGeom>
              <a:avLst/>
              <a:gdLst>
                <a:gd name="connsiteX0" fmla="*/ 0 w 1684655"/>
                <a:gd name="connsiteY0" fmla="*/ 0 h 673862"/>
                <a:gd name="connsiteX1" fmla="*/ 1347724 w 1684655"/>
                <a:gd name="connsiteY1" fmla="*/ 0 h 673862"/>
                <a:gd name="connsiteX2" fmla="*/ 1684655 w 1684655"/>
                <a:gd name="connsiteY2" fmla="*/ 336931 h 673862"/>
                <a:gd name="connsiteX3" fmla="*/ 1347724 w 1684655"/>
                <a:gd name="connsiteY3" fmla="*/ 673862 h 673862"/>
                <a:gd name="connsiteX4" fmla="*/ 0 w 1684655"/>
                <a:gd name="connsiteY4" fmla="*/ 673862 h 673862"/>
                <a:gd name="connsiteX5" fmla="*/ 336931 w 1684655"/>
                <a:gd name="connsiteY5" fmla="*/ 336931 h 673862"/>
                <a:gd name="connsiteX6" fmla="*/ 0 w 1684655"/>
                <a:gd name="connsiteY6" fmla="*/ 0 h 673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84655" h="673862">
                  <a:moveTo>
                    <a:pt x="0" y="0"/>
                  </a:moveTo>
                  <a:lnTo>
                    <a:pt x="1347724" y="0"/>
                  </a:lnTo>
                  <a:lnTo>
                    <a:pt x="1684655" y="336931"/>
                  </a:lnTo>
                  <a:lnTo>
                    <a:pt x="1347724" y="673862"/>
                  </a:lnTo>
                  <a:lnTo>
                    <a:pt x="0" y="673862"/>
                  </a:lnTo>
                  <a:lnTo>
                    <a:pt x="336931" y="3369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2938" tIns="18669" rIns="355600" bIns="18669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chemeClr val="bg1"/>
                  </a:solidFill>
                </a:rPr>
                <a:t>Year 3</a:t>
              </a:r>
              <a:br>
                <a:rPr lang="en-US" sz="1600" kern="1200" dirty="0" smtClean="0">
                  <a:solidFill>
                    <a:schemeClr val="bg1"/>
                  </a:solidFill>
                </a:rPr>
              </a:br>
              <a:r>
                <a:rPr lang="en-US" sz="1100" dirty="0">
                  <a:solidFill>
                    <a:schemeClr val="bg1"/>
                  </a:solidFill>
                  <a:latin typeface="Calibri Regular" charset="0"/>
                  <a:cs typeface="Calibri Regular" charset="0"/>
                </a:rPr>
                <a:t>April </a:t>
              </a:r>
              <a:r>
                <a:rPr lang="en-US" sz="1100" dirty="0" smtClean="0">
                  <a:solidFill>
                    <a:schemeClr val="bg1"/>
                  </a:solidFill>
                  <a:latin typeface="Calibri Regular" charset="0"/>
                  <a:cs typeface="Calibri Regular" charset="0"/>
                </a:rPr>
                <a:t>2017–</a:t>
              </a:r>
              <a:br>
                <a:rPr lang="en-US" sz="1100" dirty="0" smtClean="0">
                  <a:solidFill>
                    <a:schemeClr val="bg1"/>
                  </a:solidFill>
                  <a:latin typeface="Calibri Regular" charset="0"/>
                  <a:cs typeface="Calibri Regular" charset="0"/>
                </a:rPr>
              </a:br>
              <a:r>
                <a:rPr lang="en-US" sz="1100" dirty="0" smtClean="0">
                  <a:solidFill>
                    <a:schemeClr val="bg1"/>
                  </a:solidFill>
                  <a:latin typeface="Calibri Regular" charset="0"/>
                  <a:cs typeface="Calibri Regular" charset="0"/>
                </a:rPr>
                <a:t>March 2018</a:t>
              </a:r>
              <a:endParaRPr lang="en-US" sz="1100" dirty="0">
                <a:solidFill>
                  <a:schemeClr val="bg1"/>
                </a:solidFill>
                <a:latin typeface="Calibri Regular" charset="0"/>
                <a:cs typeface="Calibri Regular" charset="0"/>
              </a:endParaRPr>
            </a:p>
          </p:txBody>
        </p:sp>
        <p:sp>
          <p:nvSpPr>
            <p:cNvPr id="41" name="Freeform 40"/>
            <p:cNvSpPr/>
            <p:nvPr/>
          </p:nvSpPr>
          <p:spPr>
            <a:xfrm>
              <a:off x="5771002" y="1006212"/>
              <a:ext cx="1828800" cy="1029730"/>
            </a:xfrm>
            <a:custGeom>
              <a:avLst/>
              <a:gdLst>
                <a:gd name="connsiteX0" fmla="*/ 0 w 1684655"/>
                <a:gd name="connsiteY0" fmla="*/ 0 h 673862"/>
                <a:gd name="connsiteX1" fmla="*/ 1347724 w 1684655"/>
                <a:gd name="connsiteY1" fmla="*/ 0 h 673862"/>
                <a:gd name="connsiteX2" fmla="*/ 1684655 w 1684655"/>
                <a:gd name="connsiteY2" fmla="*/ 336931 h 673862"/>
                <a:gd name="connsiteX3" fmla="*/ 1347724 w 1684655"/>
                <a:gd name="connsiteY3" fmla="*/ 673862 h 673862"/>
                <a:gd name="connsiteX4" fmla="*/ 0 w 1684655"/>
                <a:gd name="connsiteY4" fmla="*/ 673862 h 673862"/>
                <a:gd name="connsiteX5" fmla="*/ 336931 w 1684655"/>
                <a:gd name="connsiteY5" fmla="*/ 336931 h 673862"/>
                <a:gd name="connsiteX6" fmla="*/ 0 w 1684655"/>
                <a:gd name="connsiteY6" fmla="*/ 0 h 673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84655" h="673862">
                  <a:moveTo>
                    <a:pt x="0" y="0"/>
                  </a:moveTo>
                  <a:lnTo>
                    <a:pt x="1347724" y="0"/>
                  </a:lnTo>
                  <a:lnTo>
                    <a:pt x="1684655" y="336931"/>
                  </a:lnTo>
                  <a:lnTo>
                    <a:pt x="1347724" y="673862"/>
                  </a:lnTo>
                  <a:lnTo>
                    <a:pt x="0" y="673862"/>
                  </a:lnTo>
                  <a:lnTo>
                    <a:pt x="336931" y="3369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2938" tIns="18669" rIns="355600" bIns="18669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chemeClr val="bg1"/>
                  </a:solidFill>
                </a:rPr>
                <a:t>Year 4</a:t>
              </a:r>
              <a:br>
                <a:rPr lang="en-US" sz="1600" kern="1200" dirty="0" smtClean="0">
                  <a:solidFill>
                    <a:schemeClr val="bg1"/>
                  </a:solidFill>
                </a:rPr>
              </a:br>
              <a:r>
                <a:rPr lang="en-US" sz="1100" dirty="0">
                  <a:solidFill>
                    <a:schemeClr val="bg1"/>
                  </a:solidFill>
                  <a:latin typeface="Calibri Regular" charset="0"/>
                  <a:cs typeface="Calibri Regular" charset="0"/>
                </a:rPr>
                <a:t>April </a:t>
              </a:r>
              <a:r>
                <a:rPr lang="en-US" sz="1100" dirty="0" smtClean="0">
                  <a:solidFill>
                    <a:schemeClr val="bg1"/>
                  </a:solidFill>
                  <a:latin typeface="Calibri Regular" charset="0"/>
                  <a:cs typeface="Calibri Regular" charset="0"/>
                </a:rPr>
                <a:t>2018–</a:t>
              </a:r>
              <a:br>
                <a:rPr lang="en-US" sz="1100" dirty="0" smtClean="0">
                  <a:solidFill>
                    <a:schemeClr val="bg1"/>
                  </a:solidFill>
                  <a:latin typeface="Calibri Regular" charset="0"/>
                  <a:cs typeface="Calibri Regular" charset="0"/>
                </a:rPr>
              </a:br>
              <a:r>
                <a:rPr lang="en-US" sz="1100" dirty="0" smtClean="0">
                  <a:solidFill>
                    <a:schemeClr val="bg1"/>
                  </a:solidFill>
                  <a:latin typeface="Calibri Regular" charset="0"/>
                  <a:cs typeface="Calibri Regular" charset="0"/>
                </a:rPr>
                <a:t>March 2019</a:t>
              </a:r>
              <a:endParaRPr lang="en-US" sz="1100" dirty="0">
                <a:solidFill>
                  <a:schemeClr val="bg1"/>
                </a:solidFill>
                <a:latin typeface="Calibri Regular" charset="0"/>
                <a:cs typeface="Calibri Regular" charset="0"/>
              </a:endParaRPr>
            </a:p>
          </p:txBody>
        </p:sp>
        <p:sp>
          <p:nvSpPr>
            <p:cNvPr id="42" name="Freeform 41"/>
            <p:cNvSpPr/>
            <p:nvPr/>
          </p:nvSpPr>
          <p:spPr>
            <a:xfrm>
              <a:off x="7195214" y="1006212"/>
              <a:ext cx="1467293" cy="1029730"/>
            </a:xfrm>
            <a:custGeom>
              <a:avLst/>
              <a:gdLst>
                <a:gd name="connsiteX0" fmla="*/ 0 w 1684655"/>
                <a:gd name="connsiteY0" fmla="*/ 0 h 673862"/>
                <a:gd name="connsiteX1" fmla="*/ 1347724 w 1684655"/>
                <a:gd name="connsiteY1" fmla="*/ 0 h 673862"/>
                <a:gd name="connsiteX2" fmla="*/ 1684655 w 1684655"/>
                <a:gd name="connsiteY2" fmla="*/ 336931 h 673862"/>
                <a:gd name="connsiteX3" fmla="*/ 1347724 w 1684655"/>
                <a:gd name="connsiteY3" fmla="*/ 673862 h 673862"/>
                <a:gd name="connsiteX4" fmla="*/ 0 w 1684655"/>
                <a:gd name="connsiteY4" fmla="*/ 673862 h 673862"/>
                <a:gd name="connsiteX5" fmla="*/ 336931 w 1684655"/>
                <a:gd name="connsiteY5" fmla="*/ 336931 h 673862"/>
                <a:gd name="connsiteX6" fmla="*/ 0 w 1684655"/>
                <a:gd name="connsiteY6" fmla="*/ 0 h 673862"/>
                <a:gd name="connsiteX0" fmla="*/ 0 w 1351642"/>
                <a:gd name="connsiteY0" fmla="*/ 0 h 673862"/>
                <a:gd name="connsiteX1" fmla="*/ 1347724 w 1351642"/>
                <a:gd name="connsiteY1" fmla="*/ 0 h 673862"/>
                <a:gd name="connsiteX2" fmla="*/ 1351642 w 1351642"/>
                <a:gd name="connsiteY2" fmla="*/ 346209 h 673862"/>
                <a:gd name="connsiteX3" fmla="*/ 1347724 w 1351642"/>
                <a:gd name="connsiteY3" fmla="*/ 673862 h 673862"/>
                <a:gd name="connsiteX4" fmla="*/ 0 w 1351642"/>
                <a:gd name="connsiteY4" fmla="*/ 673862 h 673862"/>
                <a:gd name="connsiteX5" fmla="*/ 336931 w 1351642"/>
                <a:gd name="connsiteY5" fmla="*/ 336931 h 673862"/>
                <a:gd name="connsiteX6" fmla="*/ 0 w 1351642"/>
                <a:gd name="connsiteY6" fmla="*/ 0 h 673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1642" h="673862">
                  <a:moveTo>
                    <a:pt x="0" y="0"/>
                  </a:moveTo>
                  <a:lnTo>
                    <a:pt x="1347724" y="0"/>
                  </a:lnTo>
                  <a:lnTo>
                    <a:pt x="1351642" y="346209"/>
                  </a:lnTo>
                  <a:lnTo>
                    <a:pt x="1347724" y="673862"/>
                  </a:lnTo>
                  <a:lnTo>
                    <a:pt x="0" y="673862"/>
                  </a:lnTo>
                  <a:lnTo>
                    <a:pt x="336931" y="3369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2938" tIns="18669" rIns="91440" bIns="18669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1600" kern="1200" dirty="0" smtClean="0"/>
                <a:t>Year 5</a:t>
              </a:r>
              <a:br>
                <a:rPr lang="en-US" sz="1600" kern="1200" dirty="0" smtClean="0"/>
              </a:br>
              <a:r>
                <a:rPr lang="en-US" sz="1100" dirty="0">
                  <a:solidFill>
                    <a:schemeClr val="bg1"/>
                  </a:solidFill>
                  <a:latin typeface="Calibri Regular" charset="0"/>
                  <a:cs typeface="Calibri Regular" charset="0"/>
                </a:rPr>
                <a:t>April </a:t>
              </a:r>
              <a:r>
                <a:rPr lang="en-US" sz="1100" dirty="0" smtClean="0">
                  <a:solidFill>
                    <a:schemeClr val="bg1"/>
                  </a:solidFill>
                  <a:latin typeface="Calibri Regular" charset="0"/>
                  <a:cs typeface="Calibri Regular" charset="0"/>
                </a:rPr>
                <a:t>2019–</a:t>
              </a:r>
              <a:br>
                <a:rPr lang="en-US" sz="1100" dirty="0" smtClean="0">
                  <a:solidFill>
                    <a:schemeClr val="bg1"/>
                  </a:solidFill>
                  <a:latin typeface="Calibri Regular" charset="0"/>
                  <a:cs typeface="Calibri Regular" charset="0"/>
                </a:rPr>
              </a:br>
              <a:r>
                <a:rPr lang="en-US" sz="1100" dirty="0" smtClean="0">
                  <a:solidFill>
                    <a:schemeClr val="bg1"/>
                  </a:solidFill>
                  <a:latin typeface="Calibri Regular" charset="0"/>
                  <a:cs typeface="Calibri Regular" charset="0"/>
                </a:rPr>
                <a:t>March 2020</a:t>
              </a:r>
              <a:endParaRPr lang="en-US" sz="1100" dirty="0">
                <a:solidFill>
                  <a:schemeClr val="bg1"/>
                </a:solidFill>
                <a:latin typeface="Calibri Regular" charset="0"/>
                <a:cs typeface="Calibri Regular" charset="0"/>
              </a:endParaRPr>
            </a:p>
          </p:txBody>
        </p:sp>
      </p:grpSp>
      <p:sp>
        <p:nvSpPr>
          <p:cNvPr id="4" name="Freeform 3"/>
          <p:cNvSpPr/>
          <p:nvPr/>
        </p:nvSpPr>
        <p:spPr>
          <a:xfrm>
            <a:off x="185717" y="2155443"/>
            <a:ext cx="1306955" cy="1647326"/>
          </a:xfrm>
          <a:custGeom>
            <a:avLst/>
            <a:gdLst>
              <a:gd name="connsiteX0" fmla="*/ 0 w 1347724"/>
              <a:gd name="connsiteY0" fmla="*/ 0 h 3024000"/>
              <a:gd name="connsiteX1" fmla="*/ 1347724 w 1347724"/>
              <a:gd name="connsiteY1" fmla="*/ 0 h 3024000"/>
              <a:gd name="connsiteX2" fmla="*/ 1347724 w 1347724"/>
              <a:gd name="connsiteY2" fmla="*/ 3024000 h 3024000"/>
              <a:gd name="connsiteX3" fmla="*/ 0 w 1347724"/>
              <a:gd name="connsiteY3" fmla="*/ 3024000 h 3024000"/>
              <a:gd name="connsiteX4" fmla="*/ 0 w 1347724"/>
              <a:gd name="connsiteY4" fmla="*/ 0 h 30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7724" h="3024000">
                <a:moveTo>
                  <a:pt x="0" y="0"/>
                </a:moveTo>
                <a:lnTo>
                  <a:pt x="1347724" y="0"/>
                </a:lnTo>
                <a:lnTo>
                  <a:pt x="1347724" y="3024000"/>
                </a:lnTo>
                <a:lnTo>
                  <a:pt x="0" y="3024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0" lvl="1" algn="l" defTabSz="6223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1200" b="1" kern="1200" dirty="0" smtClean="0">
                <a:solidFill>
                  <a:schemeClr val="accent5"/>
                </a:solidFill>
              </a:rPr>
              <a:t>April 2014:</a:t>
            </a:r>
            <a:r>
              <a:rPr lang="en-US" sz="1200" kern="1200" dirty="0" smtClean="0">
                <a:solidFill>
                  <a:schemeClr val="accent5"/>
                </a:solidFill>
              </a:rPr>
              <a:t> </a:t>
            </a:r>
            <a:br>
              <a:rPr lang="en-US" sz="1200" kern="1200" dirty="0" smtClean="0">
                <a:solidFill>
                  <a:schemeClr val="accent5"/>
                </a:solidFill>
              </a:rPr>
            </a:br>
            <a:r>
              <a:rPr lang="en-US" sz="1200" dirty="0" smtClean="0">
                <a:solidFill>
                  <a:schemeClr val="accent5"/>
                </a:solidFill>
              </a:rPr>
              <a:t>CMS </a:t>
            </a:r>
            <a:r>
              <a:rPr lang="en-US" sz="1200" kern="1200" dirty="0" smtClean="0">
                <a:solidFill>
                  <a:schemeClr val="accent5"/>
                </a:solidFill>
              </a:rPr>
              <a:t>approves Medicaid Redesign Team waiver amendment; DSRIP Year 0 begins</a:t>
            </a:r>
            <a:endParaRPr lang="en-US" sz="1200" kern="1200" dirty="0">
              <a:solidFill>
                <a:schemeClr val="accent5"/>
              </a:solidFill>
            </a:endParaRPr>
          </a:p>
          <a:p>
            <a:pPr marL="0" lvl="1" algn="l" defTabSz="6223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1200" b="1" kern="1200" dirty="0" smtClean="0">
                <a:solidFill>
                  <a:schemeClr val="accent5"/>
                </a:solidFill>
              </a:rPr>
              <a:t>December 2014: </a:t>
            </a:r>
            <a:r>
              <a:rPr lang="en-US" sz="1200" b="1" dirty="0">
                <a:solidFill>
                  <a:schemeClr val="accent5"/>
                </a:solidFill>
              </a:rPr>
              <a:t/>
            </a:r>
            <a:br>
              <a:rPr lang="en-US" sz="1200" b="1" dirty="0">
                <a:solidFill>
                  <a:schemeClr val="accent5"/>
                </a:solidFill>
              </a:rPr>
            </a:br>
            <a:r>
              <a:rPr lang="en-US" sz="1200" kern="1200" dirty="0" smtClean="0">
                <a:solidFill>
                  <a:schemeClr val="accent5"/>
                </a:solidFill>
              </a:rPr>
              <a:t>PPS applications due</a:t>
            </a:r>
            <a:endParaRPr lang="en-US" sz="1200" kern="1200" dirty="0">
              <a:solidFill>
                <a:schemeClr val="accent5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681082" y="2155442"/>
            <a:ext cx="1233667" cy="786088"/>
          </a:xfrm>
          <a:custGeom>
            <a:avLst/>
            <a:gdLst>
              <a:gd name="connsiteX0" fmla="*/ 0 w 1491674"/>
              <a:gd name="connsiteY0" fmla="*/ 0 h 3024000"/>
              <a:gd name="connsiteX1" fmla="*/ 1491674 w 1491674"/>
              <a:gd name="connsiteY1" fmla="*/ 0 h 3024000"/>
              <a:gd name="connsiteX2" fmla="*/ 1491674 w 1491674"/>
              <a:gd name="connsiteY2" fmla="*/ 3024000 h 3024000"/>
              <a:gd name="connsiteX3" fmla="*/ 0 w 1491674"/>
              <a:gd name="connsiteY3" fmla="*/ 3024000 h 3024000"/>
              <a:gd name="connsiteX4" fmla="*/ 0 w 1491674"/>
              <a:gd name="connsiteY4" fmla="*/ 0 h 30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1674" h="3024000">
                <a:moveTo>
                  <a:pt x="0" y="0"/>
                </a:moveTo>
                <a:lnTo>
                  <a:pt x="1491674" y="0"/>
                </a:lnTo>
                <a:lnTo>
                  <a:pt x="1491674" y="3024000"/>
                </a:lnTo>
                <a:lnTo>
                  <a:pt x="0" y="3024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0" lvl="1" algn="l" defTabSz="6223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1200" b="1" kern="1200" dirty="0" smtClean="0">
                <a:solidFill>
                  <a:schemeClr val="accent5"/>
                </a:solidFill>
              </a:rPr>
              <a:t>April 2015: </a:t>
            </a:r>
            <a:r>
              <a:rPr lang="en-US" sz="1200" dirty="0">
                <a:solidFill>
                  <a:schemeClr val="accent5"/>
                </a:solidFill>
              </a:rPr>
              <a:t/>
            </a:r>
            <a:br>
              <a:rPr lang="en-US" sz="1200" dirty="0">
                <a:solidFill>
                  <a:schemeClr val="accent5"/>
                </a:solidFill>
              </a:rPr>
            </a:br>
            <a:r>
              <a:rPr lang="en-US" sz="1200" kern="1200" dirty="0" smtClean="0">
                <a:solidFill>
                  <a:schemeClr val="accent5"/>
                </a:solidFill>
              </a:rPr>
              <a:t>DSRIP implementation period begins</a:t>
            </a:r>
            <a:endParaRPr lang="en-US" sz="1200" kern="1200" dirty="0">
              <a:solidFill>
                <a:schemeClr val="accent5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138169" y="2155442"/>
            <a:ext cx="1339702" cy="860516"/>
          </a:xfrm>
          <a:custGeom>
            <a:avLst/>
            <a:gdLst>
              <a:gd name="connsiteX0" fmla="*/ 0 w 1347724"/>
              <a:gd name="connsiteY0" fmla="*/ 0 h 3024000"/>
              <a:gd name="connsiteX1" fmla="*/ 1347724 w 1347724"/>
              <a:gd name="connsiteY1" fmla="*/ 0 h 3024000"/>
              <a:gd name="connsiteX2" fmla="*/ 1347724 w 1347724"/>
              <a:gd name="connsiteY2" fmla="*/ 3024000 h 3024000"/>
              <a:gd name="connsiteX3" fmla="*/ 0 w 1347724"/>
              <a:gd name="connsiteY3" fmla="*/ 3024000 h 3024000"/>
              <a:gd name="connsiteX4" fmla="*/ 0 w 1347724"/>
              <a:gd name="connsiteY4" fmla="*/ 0 h 30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7724" h="3024000">
                <a:moveTo>
                  <a:pt x="0" y="0"/>
                </a:moveTo>
                <a:lnTo>
                  <a:pt x="1347724" y="0"/>
                </a:lnTo>
                <a:lnTo>
                  <a:pt x="1347724" y="3024000"/>
                </a:lnTo>
                <a:lnTo>
                  <a:pt x="0" y="3024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0" lvl="1" algn="l" defTabSz="6223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1200" kern="1200" dirty="0" smtClean="0">
                <a:solidFill>
                  <a:schemeClr val="accent5"/>
                </a:solidFill>
              </a:rPr>
              <a:t>Payments </a:t>
            </a:r>
            <a:r>
              <a:rPr lang="en-US" sz="1200" dirty="0">
                <a:solidFill>
                  <a:schemeClr val="accent5"/>
                </a:solidFill>
              </a:rPr>
              <a:t/>
            </a:r>
            <a:br>
              <a:rPr lang="en-US" sz="1200" dirty="0">
                <a:solidFill>
                  <a:schemeClr val="accent5"/>
                </a:solidFill>
              </a:rPr>
            </a:br>
            <a:r>
              <a:rPr lang="en-US" sz="1200" kern="1200" dirty="0" smtClean="0">
                <a:solidFill>
                  <a:schemeClr val="accent5"/>
                </a:solidFill>
              </a:rPr>
              <a:t>begin to shift from </a:t>
            </a:r>
            <a:br>
              <a:rPr lang="en-US" sz="1200" kern="1200" dirty="0" smtClean="0">
                <a:solidFill>
                  <a:schemeClr val="accent5"/>
                </a:solidFill>
              </a:rPr>
            </a:br>
            <a:r>
              <a:rPr lang="en-US" sz="1200" kern="1200" dirty="0" smtClean="0">
                <a:solidFill>
                  <a:schemeClr val="accent5"/>
                </a:solidFill>
              </a:rPr>
              <a:t>pay-for-reporting to pay-for-performance</a:t>
            </a:r>
            <a:endParaRPr lang="en-US" sz="1200" kern="1200" dirty="0">
              <a:solidFill>
                <a:schemeClr val="accent5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4604276" y="2155442"/>
            <a:ext cx="1198241" cy="1732386"/>
          </a:xfrm>
          <a:custGeom>
            <a:avLst/>
            <a:gdLst>
              <a:gd name="connsiteX0" fmla="*/ 0 w 1347724"/>
              <a:gd name="connsiteY0" fmla="*/ 0 h 3024000"/>
              <a:gd name="connsiteX1" fmla="*/ 1347724 w 1347724"/>
              <a:gd name="connsiteY1" fmla="*/ 0 h 3024000"/>
              <a:gd name="connsiteX2" fmla="*/ 1347724 w 1347724"/>
              <a:gd name="connsiteY2" fmla="*/ 3024000 h 3024000"/>
              <a:gd name="connsiteX3" fmla="*/ 0 w 1347724"/>
              <a:gd name="connsiteY3" fmla="*/ 3024000 h 3024000"/>
              <a:gd name="connsiteX4" fmla="*/ 0 w 1347724"/>
              <a:gd name="connsiteY4" fmla="*/ 0 h 30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7724" h="3024000">
                <a:moveTo>
                  <a:pt x="0" y="0"/>
                </a:moveTo>
                <a:lnTo>
                  <a:pt x="1347724" y="0"/>
                </a:lnTo>
                <a:lnTo>
                  <a:pt x="1347724" y="3024000"/>
                </a:lnTo>
                <a:lnTo>
                  <a:pt x="0" y="3024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0" lvl="1" algn="l" defTabSz="6223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1200" b="1" kern="1200" dirty="0" smtClean="0">
                <a:solidFill>
                  <a:schemeClr val="accent5"/>
                </a:solidFill>
              </a:rPr>
              <a:t>By year end: </a:t>
            </a:r>
            <a:r>
              <a:rPr lang="en-US" sz="1200" kern="1200" dirty="0" smtClean="0">
                <a:solidFill>
                  <a:schemeClr val="accent5"/>
                </a:solidFill>
              </a:rPr>
              <a:t/>
            </a:r>
            <a:br>
              <a:rPr lang="en-US" sz="1200" kern="1200" dirty="0" smtClean="0">
                <a:solidFill>
                  <a:schemeClr val="accent5"/>
                </a:solidFill>
              </a:rPr>
            </a:br>
            <a:r>
              <a:rPr lang="en-US" sz="1200" kern="1200" dirty="0" smtClean="0">
                <a:solidFill>
                  <a:schemeClr val="accent5"/>
                </a:solidFill>
              </a:rPr>
              <a:t>Primary care providers must have achieved NCQA 2014 Level 3 PCMH recognition or have met state criteria for Advanced Primary Care model</a:t>
            </a:r>
            <a:endParaRPr lang="en-US" sz="1200" kern="1200" dirty="0">
              <a:solidFill>
                <a:schemeClr val="accent5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7520986" y="2155442"/>
            <a:ext cx="1275979" cy="1551633"/>
          </a:xfrm>
          <a:custGeom>
            <a:avLst/>
            <a:gdLst>
              <a:gd name="connsiteX0" fmla="*/ 0 w 1347724"/>
              <a:gd name="connsiteY0" fmla="*/ 0 h 3024000"/>
              <a:gd name="connsiteX1" fmla="*/ 1347724 w 1347724"/>
              <a:gd name="connsiteY1" fmla="*/ 0 h 3024000"/>
              <a:gd name="connsiteX2" fmla="*/ 1347724 w 1347724"/>
              <a:gd name="connsiteY2" fmla="*/ 3024000 h 3024000"/>
              <a:gd name="connsiteX3" fmla="*/ 0 w 1347724"/>
              <a:gd name="connsiteY3" fmla="*/ 3024000 h 3024000"/>
              <a:gd name="connsiteX4" fmla="*/ 0 w 1347724"/>
              <a:gd name="connsiteY4" fmla="*/ 0 h 30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7724" h="3024000">
                <a:moveTo>
                  <a:pt x="0" y="0"/>
                </a:moveTo>
                <a:lnTo>
                  <a:pt x="1347724" y="0"/>
                </a:lnTo>
                <a:lnTo>
                  <a:pt x="1347724" y="3024000"/>
                </a:lnTo>
                <a:lnTo>
                  <a:pt x="0" y="3024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0" lvl="1" algn="l" defTabSz="6223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1200" b="1" kern="1200" dirty="0" smtClean="0">
                <a:solidFill>
                  <a:schemeClr val="accent5"/>
                </a:solidFill>
              </a:rPr>
              <a:t>By year end: </a:t>
            </a:r>
            <a:r>
              <a:rPr lang="en-US" sz="1200" dirty="0">
                <a:solidFill>
                  <a:schemeClr val="accent5"/>
                </a:solidFill>
              </a:rPr>
              <a:t/>
            </a:r>
            <a:br>
              <a:rPr lang="en-US" sz="1200" dirty="0">
                <a:solidFill>
                  <a:schemeClr val="accent5"/>
                </a:solidFill>
              </a:rPr>
            </a:br>
            <a:r>
              <a:rPr lang="en-US" sz="1200" kern="1200" dirty="0" smtClean="0">
                <a:solidFill>
                  <a:schemeClr val="accent5"/>
                </a:solidFill>
              </a:rPr>
              <a:t>80%–90% of managed care payments to providers will be paid through value-based arrangements</a:t>
            </a:r>
            <a:endParaRPr lang="en-US" sz="1200" kern="1200" dirty="0">
              <a:solidFill>
                <a:schemeClr val="accent5"/>
              </a:solidFill>
            </a:endParaRPr>
          </a:p>
          <a:p>
            <a:pPr marL="0" lvl="1" algn="l" defTabSz="6223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1200" b="1" kern="1200" dirty="0" smtClean="0">
                <a:solidFill>
                  <a:schemeClr val="accent5"/>
                </a:solidFill>
              </a:rPr>
              <a:t>March 31, 2020: </a:t>
            </a:r>
            <a:r>
              <a:rPr lang="en-US" sz="1200" kern="1200" dirty="0" smtClean="0">
                <a:solidFill>
                  <a:schemeClr val="accent5"/>
                </a:solidFill>
              </a:rPr>
              <a:t>DSRIP program ends</a:t>
            </a:r>
            <a:endParaRPr lang="en-US" sz="1200" kern="1200" dirty="0">
              <a:solidFill>
                <a:schemeClr val="accent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523220"/>
          </a:xfrm>
        </p:spPr>
        <p:txBody>
          <a:bodyPr/>
          <a:lstStyle/>
          <a:p>
            <a:r>
              <a:rPr lang="en-US" sz="2800" dirty="0" smtClean="0">
                <a:solidFill>
                  <a:srgbClr val="575959"/>
                </a:solidFill>
              </a:rPr>
              <a:t>Key DSRIP Dates</a:t>
            </a:r>
            <a:endParaRPr lang="en-US" sz="2800" dirty="0">
              <a:solidFill>
                <a:srgbClr val="575959"/>
              </a:solidFill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75959"/>
                </a:solidFill>
              </a:rPr>
              <a:t>Exhibit 2</a:t>
            </a:r>
            <a:endParaRPr lang="en-US" dirty="0">
              <a:solidFill>
                <a:srgbClr val="575959"/>
              </a:solidFill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idx="11"/>
          </p:nvPr>
        </p:nvSpPr>
        <p:spPr>
          <a:xfrm>
            <a:off x="0" y="4463143"/>
            <a:ext cx="8991600" cy="46778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Sources: New York State Department of Health,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DSRIP Timelines</a:t>
            </a:r>
            <a:r>
              <a:rPr lang="en-US" dirty="0">
                <a:solidFill>
                  <a:schemeClr val="tx1"/>
                </a:solidFill>
              </a:rPr>
              <a:t>, Jan. </a:t>
            </a:r>
            <a:r>
              <a:rPr lang="en-US" dirty="0" smtClean="0">
                <a:solidFill>
                  <a:schemeClr val="tx1"/>
                </a:solidFill>
              </a:rPr>
              <a:t>2016; and New </a:t>
            </a:r>
            <a:r>
              <a:rPr lang="en-US" dirty="0">
                <a:solidFill>
                  <a:schemeClr val="tx1"/>
                </a:solidFill>
              </a:rPr>
              <a:t>York State Department of Health,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DSRIP Frequently Asked Questions (FAQs)</a:t>
            </a:r>
            <a:r>
              <a:rPr lang="en-US" dirty="0">
                <a:solidFill>
                  <a:schemeClr val="tx1"/>
                </a:solidFill>
              </a:rPr>
              <a:t>, Aug. </a:t>
            </a:r>
            <a:r>
              <a:rPr lang="en-US" dirty="0" smtClean="0">
                <a:solidFill>
                  <a:schemeClr val="tx1"/>
                </a:solidFill>
              </a:rPr>
              <a:t>2015.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53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 bwMode="auto">
          <a:xfrm>
            <a:off x="0" y="6188840"/>
            <a:ext cx="9144000" cy="66915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75959"/>
                </a:solidFill>
              </a:rPr>
              <a:t>Exhibit 4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/>
          </p:nvPr>
        </p:nvSpPr>
        <p:spPr>
          <a:xfrm>
            <a:off x="0" y="4970871"/>
            <a:ext cx="9144000" cy="1684175"/>
          </a:xfrm>
        </p:spPr>
        <p:txBody>
          <a:bodyPr/>
          <a:lstStyle/>
          <a:p>
            <a:r>
              <a:rPr lang="en-US" sz="1100" dirty="0">
                <a:solidFill>
                  <a:schemeClr val="tx1"/>
                </a:solidFill>
              </a:rPr>
              <a:t>Note: </a:t>
            </a:r>
            <a:r>
              <a:rPr lang="en-US" sz="1100" dirty="0" smtClean="0">
                <a:solidFill>
                  <a:schemeClr val="tx1"/>
                </a:solidFill>
              </a:rPr>
              <a:t>This exhibit </a:t>
            </a:r>
            <a:r>
              <a:rPr lang="en-US" sz="1100" dirty="0">
                <a:solidFill>
                  <a:schemeClr val="tx1"/>
                </a:solidFill>
              </a:rPr>
              <a:t>describes the process for attribution for valuation, which is “the highest possible financial allocation a PPS can receive for their plan over the duration of their participation in the DSRIP program.” The </a:t>
            </a:r>
            <a:r>
              <a:rPr lang="en-US" sz="1100" dirty="0" smtClean="0">
                <a:solidFill>
                  <a:schemeClr val="tx1"/>
                </a:solidFill>
              </a:rPr>
              <a:t>state </a:t>
            </a:r>
            <a:r>
              <a:rPr lang="en-US" sz="1100" dirty="0">
                <a:solidFill>
                  <a:schemeClr val="tx1"/>
                </a:solidFill>
              </a:rPr>
              <a:t>distinguishes between attribution for valuation and attribution for the purpose of performance.</a:t>
            </a:r>
          </a:p>
          <a:p>
            <a:r>
              <a:rPr lang="en-US" sz="1100" baseline="30000" dirty="0">
                <a:solidFill>
                  <a:schemeClr val="tx1"/>
                </a:solidFill>
              </a:rPr>
              <a:t>1</a:t>
            </a:r>
            <a:r>
              <a:rPr lang="en-US" sz="1100" dirty="0">
                <a:solidFill>
                  <a:schemeClr val="tx1"/>
                </a:solidFill>
              </a:rPr>
              <a:t> If a PPS is the only one in a county, its attribution </a:t>
            </a:r>
            <a:r>
              <a:rPr lang="en-US" sz="1100" dirty="0" smtClean="0">
                <a:solidFill>
                  <a:schemeClr val="tx1"/>
                </a:solidFill>
              </a:rPr>
              <a:t>includes </a:t>
            </a:r>
            <a:r>
              <a:rPr lang="en-US" sz="1100" dirty="0">
                <a:solidFill>
                  <a:schemeClr val="tx1"/>
                </a:solidFill>
              </a:rPr>
              <a:t>all beneficiaries receiving a plurality of services in that county.</a:t>
            </a:r>
          </a:p>
          <a:p>
            <a:r>
              <a:rPr lang="en-US" sz="1100" baseline="30000" dirty="0">
                <a:solidFill>
                  <a:schemeClr val="tx1"/>
                </a:solidFill>
              </a:rPr>
              <a:t>2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</a:rPr>
              <a:t>Nonutilizing</a:t>
            </a:r>
            <a:r>
              <a:rPr lang="en-US" sz="1100" dirty="0" smtClean="0">
                <a:solidFill>
                  <a:schemeClr val="tx1"/>
                </a:solidFill>
              </a:rPr>
              <a:t> </a:t>
            </a:r>
            <a:r>
              <a:rPr lang="en-US" sz="1100" dirty="0">
                <a:solidFill>
                  <a:schemeClr val="tx1"/>
                </a:solidFill>
              </a:rPr>
              <a:t>members are defined as enrolled in Medicaid but have not used services in a given year. Low-utilizing members are defined as utilizing three or fewer services per year and having no relationship with their primary care </a:t>
            </a:r>
            <a:r>
              <a:rPr lang="en-US" sz="1100" dirty="0" smtClean="0">
                <a:solidFill>
                  <a:schemeClr val="tx1"/>
                </a:solidFill>
              </a:rPr>
              <a:t>provider </a:t>
            </a:r>
            <a:r>
              <a:rPr lang="en-US" sz="1100" dirty="0">
                <a:solidFill>
                  <a:schemeClr val="tx1"/>
                </a:solidFill>
              </a:rPr>
              <a:t>or care manager</a:t>
            </a:r>
            <a:r>
              <a:rPr lang="en-US" sz="11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1100" baseline="30000" dirty="0">
                <a:solidFill>
                  <a:schemeClr val="tx1"/>
                </a:solidFill>
              </a:rPr>
              <a:t>3</a:t>
            </a:r>
            <a:r>
              <a:rPr lang="en-US" sz="1100" dirty="0">
                <a:solidFill>
                  <a:schemeClr val="tx1"/>
                </a:solidFill>
              </a:rPr>
              <a:t> Project 11 is an optional DSRIP project targeted primarily </a:t>
            </a:r>
            <a:r>
              <a:rPr lang="en-US" sz="1100" dirty="0" smtClean="0">
                <a:solidFill>
                  <a:schemeClr val="tx1"/>
                </a:solidFill>
              </a:rPr>
              <a:t>toward </a:t>
            </a:r>
            <a:r>
              <a:rPr lang="en-US" sz="1100" dirty="0">
                <a:solidFill>
                  <a:schemeClr val="tx1"/>
                </a:solidFill>
              </a:rPr>
              <a:t>public hospitals. The goal of Project 11 is to increase patient self-management and access to coverage through linking the uninsured population to insurance coverage and those who are </a:t>
            </a:r>
            <a:r>
              <a:rPr lang="en-US" sz="1100" dirty="0" smtClean="0">
                <a:solidFill>
                  <a:schemeClr val="tx1"/>
                </a:solidFill>
              </a:rPr>
              <a:t>non- </a:t>
            </a:r>
            <a:r>
              <a:rPr lang="en-US" sz="1100" dirty="0">
                <a:solidFill>
                  <a:schemeClr val="tx1"/>
                </a:solidFill>
              </a:rPr>
              <a:t>or low-utilizers to their primary care providers.</a:t>
            </a:r>
            <a:endParaRPr lang="en-US" sz="1100" dirty="0">
              <a:solidFill>
                <a:schemeClr val="tx1"/>
              </a:solidFill>
            </a:endParaRPr>
          </a:p>
          <a:p>
            <a:r>
              <a:rPr lang="en-US" sz="1100" dirty="0" smtClean="0">
                <a:solidFill>
                  <a:schemeClr val="tx1"/>
                </a:solidFill>
              </a:rPr>
              <a:t>Sources: </a:t>
            </a:r>
            <a:r>
              <a:rPr lang="en-US" sz="1100" dirty="0">
                <a:solidFill>
                  <a:schemeClr val="tx1"/>
                </a:solidFill>
              </a:rPr>
              <a:t>New York State Department of Health, 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DSRIP Frequently Asked Questions (FAQs)</a:t>
            </a:r>
            <a:r>
              <a:rPr lang="en-US" sz="1100" dirty="0">
                <a:solidFill>
                  <a:schemeClr val="tx1"/>
                </a:solidFill>
              </a:rPr>
              <a:t>, Aug. </a:t>
            </a:r>
            <a:r>
              <a:rPr lang="en-US" sz="1100" dirty="0" smtClean="0">
                <a:solidFill>
                  <a:schemeClr val="tx1"/>
                </a:solidFill>
              </a:rPr>
              <a:t>2015; and New </a:t>
            </a:r>
            <a:r>
              <a:rPr lang="en-US" sz="1100" dirty="0">
                <a:solidFill>
                  <a:schemeClr val="tx1"/>
                </a:solidFill>
              </a:rPr>
              <a:t>York State Department of Health, 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DSRIP Update: New Project, Attribution &amp; Valuation</a:t>
            </a:r>
            <a:r>
              <a:rPr lang="en-US" sz="1100" dirty="0">
                <a:solidFill>
                  <a:schemeClr val="tx1"/>
                </a:solidFill>
              </a:rPr>
              <a:t>, Aug. </a:t>
            </a:r>
            <a:r>
              <a:rPr lang="en-US" sz="1100" dirty="0" smtClean="0">
                <a:solidFill>
                  <a:schemeClr val="tx1"/>
                </a:solidFill>
              </a:rPr>
              <a:t>2014.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7460" y="4093518"/>
            <a:ext cx="3657600" cy="457200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lIns="228600" rtlCol="0" anchor="ctr">
            <a:spAutoFit/>
          </a:bodyPr>
          <a:lstStyle/>
          <a:p>
            <a:pPr lvl="0"/>
            <a:r>
              <a:rPr lang="en-US" sz="1400" dirty="0" smtClean="0">
                <a:solidFill>
                  <a:schemeClr val="accent5"/>
                </a:solidFill>
                <a:latin typeface="+mn-lt"/>
              </a:rPr>
              <a:t>All </a:t>
            </a:r>
            <a:r>
              <a:rPr lang="en-US" sz="1400" dirty="0">
                <a:solidFill>
                  <a:schemeClr val="accent5"/>
                </a:solidFill>
                <a:latin typeface="+mn-lt"/>
              </a:rPr>
              <a:t>other </a:t>
            </a:r>
            <a:r>
              <a:rPr lang="en-US" sz="1400" dirty="0" smtClean="0">
                <a:solidFill>
                  <a:schemeClr val="accent5"/>
                </a:solidFill>
                <a:latin typeface="+mn-lt"/>
              </a:rPr>
              <a:t>beneficiaries</a:t>
            </a:r>
            <a:endParaRPr lang="en-US" sz="1400" dirty="0">
              <a:solidFill>
                <a:schemeClr val="accent5"/>
              </a:solidFill>
              <a:latin typeface="+mn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37460" y="3028372"/>
            <a:ext cx="3657600" cy="738664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lIns="228600" rtlCol="0">
            <a:spAutoFit/>
          </a:bodyPr>
          <a:lstStyle/>
          <a:p>
            <a:pPr lvl="0"/>
            <a:r>
              <a:rPr lang="en-US" sz="1400" dirty="0">
                <a:solidFill>
                  <a:schemeClr val="accent5"/>
                </a:solidFill>
                <a:latin typeface="+mn-lt"/>
              </a:rPr>
              <a:t>Beneficiaries with developmental disabilities, receiving </a:t>
            </a:r>
            <a:r>
              <a:rPr lang="en-US" sz="1400" dirty="0" smtClean="0">
                <a:solidFill>
                  <a:schemeClr val="accent5"/>
                </a:solidFill>
                <a:latin typeface="+mn-lt"/>
              </a:rPr>
              <a:t>long-term </a:t>
            </a:r>
            <a:r>
              <a:rPr lang="en-US" sz="1400" dirty="0">
                <a:solidFill>
                  <a:schemeClr val="accent5"/>
                </a:solidFill>
                <a:latin typeface="+mn-lt"/>
              </a:rPr>
              <a:t>care services, or with a behavioral health condition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8857" y="942761"/>
            <a:ext cx="4125688" cy="457200"/>
          </a:xfrm>
          <a:prstGeom prst="rect">
            <a:avLst/>
          </a:prstGeom>
          <a:solidFill>
            <a:schemeClr val="accent6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+mn-lt"/>
              </a:rPr>
              <a:t>New York Medicaid Beneficiaries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2587" y="2175376"/>
            <a:ext cx="3657600" cy="523220"/>
          </a:xfrm>
          <a:prstGeom prst="rect">
            <a:avLst/>
          </a:prstGeom>
          <a:noFill/>
          <a:ln w="28575">
            <a:solidFill>
              <a:srgbClr val="336699"/>
            </a:solidFill>
          </a:ln>
        </p:spPr>
        <p:txBody>
          <a:bodyPr wrap="square" lIns="228600" rtlCol="0">
            <a:spAutoFit/>
          </a:bodyPr>
          <a:lstStyle/>
          <a:p>
            <a:r>
              <a:rPr lang="en-US" sz="1400" dirty="0" err="1" smtClean="0">
                <a:solidFill>
                  <a:schemeClr val="accent5"/>
                </a:solidFill>
                <a:latin typeface="+mn-lt"/>
              </a:rPr>
              <a:t>Nonutilizing</a:t>
            </a:r>
            <a:r>
              <a:rPr lang="en-US" sz="1400" dirty="0">
                <a:solidFill>
                  <a:schemeClr val="accent5"/>
                </a:solidFill>
                <a:latin typeface="+mn-lt"/>
              </a:rPr>
              <a:t>, low-utilizing, and uninsured </a:t>
            </a:r>
            <a:r>
              <a:rPr lang="en-US" sz="1400" dirty="0" smtClean="0">
                <a:solidFill>
                  <a:schemeClr val="accent5"/>
                </a:solidFill>
                <a:latin typeface="+mn-lt"/>
              </a:rPr>
              <a:t>populations</a:t>
            </a:r>
            <a:r>
              <a:rPr lang="en-US" sz="1400" baseline="30000" dirty="0" smtClean="0">
                <a:solidFill>
                  <a:schemeClr val="accent5"/>
                </a:solidFill>
                <a:latin typeface="+mn-lt"/>
              </a:rPr>
              <a:t>2</a:t>
            </a:r>
            <a:endParaRPr lang="en-US" sz="1400" baseline="30000" dirty="0">
              <a:solidFill>
                <a:schemeClr val="accent5"/>
              </a:solidFill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97104" y="2284232"/>
            <a:ext cx="3972725" cy="307777"/>
          </a:xfrm>
          <a:prstGeom prst="rect">
            <a:avLst/>
          </a:prstGeom>
          <a:solidFill>
            <a:schemeClr val="tx2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+mn-lt"/>
              </a:rPr>
              <a:t>Attributed to local PPS undertaking “Project 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11”</a:t>
            </a:r>
            <a:r>
              <a:rPr lang="en-US" sz="1400" baseline="30000" dirty="0" smtClean="0">
                <a:solidFill>
                  <a:schemeClr val="bg1"/>
                </a:solidFill>
                <a:latin typeface="+mn-lt"/>
              </a:rPr>
              <a:t>3</a:t>
            </a:r>
            <a:endParaRPr lang="en-US" sz="1400" baseline="30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119746" y="2254106"/>
            <a:ext cx="365760" cy="365760"/>
          </a:xfrm>
          <a:prstGeom prst="ellipse">
            <a:avLst/>
          </a:prstGeom>
          <a:solidFill>
            <a:schemeClr val="tx2"/>
          </a:solidFill>
          <a:ln w="50800" cap="flat" cmpd="sng" algn="ctr">
            <a:noFill/>
            <a:prstDash val="solid"/>
          </a:ln>
          <a:effectLst/>
        </p:spPr>
        <p:txBody>
          <a:bodyPr lIns="91429" tIns="45714" rIns="91429" bIns="45714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chemeClr val="bg1"/>
                </a:solidFill>
                <a:latin typeface="+mn-lt"/>
              </a:rPr>
              <a:t>1</a:t>
            </a:r>
            <a:endParaRPr lang="en-US" kern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133374" y="3214824"/>
            <a:ext cx="365761" cy="365760"/>
          </a:xfrm>
          <a:prstGeom prst="ellipse">
            <a:avLst/>
          </a:prstGeom>
          <a:solidFill>
            <a:schemeClr val="accent1"/>
          </a:solidFill>
          <a:ln w="50800" cap="flat" cmpd="sng" algn="ctr">
            <a:noFill/>
            <a:prstDash val="solid"/>
          </a:ln>
          <a:effectLst/>
        </p:spPr>
        <p:txBody>
          <a:bodyPr lIns="91429" tIns="45714" rIns="91429" bIns="45714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chemeClr val="bg1"/>
                </a:solidFill>
                <a:latin typeface="+mn-lt"/>
              </a:rPr>
              <a:t>2</a:t>
            </a:r>
            <a:endParaRPr lang="en-US" kern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97102" y="3238554"/>
            <a:ext cx="3972725" cy="307777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+mn-lt"/>
              </a:rPr>
              <a:t>Attributed to PPSs based on a loyalty algorithm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997104" y="3948869"/>
            <a:ext cx="3972725" cy="738664"/>
          </a:xfrm>
          <a:prstGeom prst="rect">
            <a:avLst/>
          </a:prstGeom>
          <a:solidFill>
            <a:schemeClr val="accent2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+mn-lt"/>
              </a:rPr>
              <a:t>Attributed to PPSs based on a loyalty algorithm incorporating health home affiliation, primary care provider connectivity, and other utilization</a:t>
            </a:r>
            <a:endParaRPr lang="en-US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119746" y="4139238"/>
            <a:ext cx="365761" cy="365760"/>
          </a:xfrm>
          <a:prstGeom prst="ellipse">
            <a:avLst/>
          </a:prstGeom>
          <a:solidFill>
            <a:schemeClr val="accent2"/>
          </a:solidFill>
          <a:ln w="50800" cap="flat" cmpd="sng" algn="ctr">
            <a:noFill/>
            <a:prstDash val="solid"/>
          </a:ln>
          <a:effectLst/>
        </p:spPr>
        <p:txBody>
          <a:bodyPr lIns="91429" tIns="45714" rIns="91429" bIns="45714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chemeClr val="bg1"/>
                </a:solidFill>
                <a:latin typeface="+mn-lt"/>
              </a:rPr>
              <a:t>3</a:t>
            </a:r>
            <a:endParaRPr lang="en-US" kern="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4556646" y="1582838"/>
            <a:ext cx="3165" cy="587526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Elbow Connector 64"/>
          <p:cNvCxnSpPr>
            <a:stCxn id="9" idx="2"/>
            <a:endCxn id="10" idx="0"/>
          </p:cNvCxnSpPr>
          <p:nvPr/>
        </p:nvCxnSpPr>
        <p:spPr bwMode="auto">
          <a:xfrm flipH="1">
            <a:off x="2171387" y="1399961"/>
            <a:ext cx="314" cy="775415"/>
          </a:xfrm>
          <a:prstGeom prst="straightConnector1">
            <a:avLst/>
          </a:prstGeom>
          <a:noFill/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68" name="Straight Arrow Connector 67"/>
          <p:cNvCxnSpPr>
            <a:stCxn id="10" idx="3"/>
            <a:endCxn id="6" idx="1"/>
          </p:cNvCxnSpPr>
          <p:nvPr/>
        </p:nvCxnSpPr>
        <p:spPr bwMode="auto">
          <a:xfrm>
            <a:off x="4000187" y="2436986"/>
            <a:ext cx="996917" cy="1135"/>
          </a:xfrm>
          <a:prstGeom prst="straightConnector1">
            <a:avLst/>
          </a:prstGeom>
          <a:noFill/>
          <a:ln w="25400" cap="flat" cmpd="sng" algn="ctr">
            <a:solidFill>
              <a:srgbClr val="336699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5" name="Straight Arrow Connector 44"/>
          <p:cNvCxnSpPr>
            <a:stCxn id="89" idx="3"/>
            <a:endCxn id="15" idx="1"/>
          </p:cNvCxnSpPr>
          <p:nvPr/>
        </p:nvCxnSpPr>
        <p:spPr bwMode="auto">
          <a:xfrm flipV="1">
            <a:off x="3995060" y="3392443"/>
            <a:ext cx="1002042" cy="5261"/>
          </a:xfrm>
          <a:prstGeom prst="straightConnector1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6" name="Straight Arrow Connector 45"/>
          <p:cNvCxnSpPr>
            <a:stCxn id="12" idx="3"/>
            <a:endCxn id="16" idx="1"/>
          </p:cNvCxnSpPr>
          <p:nvPr/>
        </p:nvCxnSpPr>
        <p:spPr bwMode="auto">
          <a:xfrm flipV="1">
            <a:off x="3995060" y="4318201"/>
            <a:ext cx="1002044" cy="3917"/>
          </a:xfrm>
          <a:prstGeom prst="straightConnector1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54" name="Straight Arrow Connector 53"/>
          <p:cNvCxnSpPr>
            <a:stCxn id="10" idx="2"/>
            <a:endCxn id="89" idx="0"/>
          </p:cNvCxnSpPr>
          <p:nvPr/>
        </p:nvCxnSpPr>
        <p:spPr bwMode="auto">
          <a:xfrm flipH="1">
            <a:off x="2166260" y="2698596"/>
            <a:ext cx="5127" cy="329776"/>
          </a:xfrm>
          <a:prstGeom prst="straightConnector1">
            <a:avLst/>
          </a:prstGeom>
          <a:noFill/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61" name="Straight Arrow Connector 60"/>
          <p:cNvCxnSpPr>
            <a:stCxn id="89" idx="2"/>
            <a:endCxn id="12" idx="0"/>
          </p:cNvCxnSpPr>
          <p:nvPr/>
        </p:nvCxnSpPr>
        <p:spPr bwMode="auto">
          <a:xfrm>
            <a:off x="2166260" y="3767036"/>
            <a:ext cx="0" cy="326482"/>
          </a:xfrm>
          <a:prstGeom prst="straightConnector1">
            <a:avLst/>
          </a:prstGeom>
          <a:noFill/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9" name="Rectangle 18"/>
          <p:cNvSpPr/>
          <p:nvPr/>
        </p:nvSpPr>
        <p:spPr>
          <a:xfrm>
            <a:off x="912757" y="1558391"/>
            <a:ext cx="2516244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accent5"/>
                </a:solidFill>
                <a:latin typeface="+mn-lt"/>
              </a:rPr>
              <a:t>State ran attribution algorithm</a:t>
            </a:r>
            <a:r>
              <a:rPr lang="en-US" sz="1400" baseline="30000" dirty="0" smtClean="0">
                <a:solidFill>
                  <a:schemeClr val="accent5"/>
                </a:solidFill>
                <a:latin typeface="+mn-lt"/>
              </a:rPr>
              <a:t>1</a:t>
            </a:r>
            <a:endParaRPr lang="en-US" sz="1400" dirty="0">
              <a:solidFill>
                <a:schemeClr val="accent5"/>
              </a:solidFill>
              <a:latin typeface="+mn-lt"/>
            </a:endParaRPr>
          </a:p>
        </p:txBody>
      </p:sp>
      <p:sp>
        <p:nvSpPr>
          <p:cNvPr id="91" name="Title 90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523220"/>
          </a:xfrm>
        </p:spPr>
        <p:txBody>
          <a:bodyPr/>
          <a:lstStyle/>
          <a:p>
            <a:r>
              <a:rPr lang="en-US" sz="2800" dirty="0" smtClean="0">
                <a:solidFill>
                  <a:srgbClr val="575959"/>
                </a:solidFill>
              </a:rPr>
              <a:t>Performing Provider System </a:t>
            </a:r>
            <a:r>
              <a:rPr lang="en-US" sz="2800" dirty="0">
                <a:solidFill>
                  <a:srgbClr val="575959"/>
                </a:solidFill>
              </a:rPr>
              <a:t>Attribution Methodology</a:t>
            </a:r>
          </a:p>
        </p:txBody>
      </p:sp>
    </p:spTree>
    <p:extLst>
      <p:ext uri="{BB962C8B-B14F-4D97-AF65-F5344CB8AC3E}">
        <p14:creationId xmlns:p14="http://schemas.microsoft.com/office/powerpoint/2010/main" val="13701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523220"/>
          </a:xfrm>
        </p:spPr>
        <p:txBody>
          <a:bodyPr/>
          <a:lstStyle/>
          <a:p>
            <a:r>
              <a:rPr lang="en-US" sz="2800" dirty="0">
                <a:solidFill>
                  <a:srgbClr val="575959"/>
                </a:solidFill>
              </a:rPr>
              <a:t>Shift from Pay-for-Reporting to Pay-for-Performance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75959"/>
                </a:solidFill>
              </a:rPr>
              <a:t>Exhibit 5</a:t>
            </a:r>
            <a:endParaRPr lang="en-US" dirty="0">
              <a:solidFill>
                <a:srgbClr val="575959"/>
              </a:solidFill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idx="11"/>
          </p:nvPr>
        </p:nvSpPr>
        <p:spPr>
          <a:xfrm>
            <a:off x="0" y="5469309"/>
            <a:ext cx="8991600" cy="661911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Note: As part of a December 2015 waiver amendment request to </a:t>
            </a:r>
            <a:r>
              <a:rPr lang="en-US" dirty="0" smtClean="0">
                <a:solidFill>
                  <a:schemeClr val="tx1"/>
                </a:solidFill>
              </a:rPr>
              <a:t>the federal Centers for Medicare and Medicaid Services, </a:t>
            </a:r>
            <a:r>
              <a:rPr lang="en-US" dirty="0">
                <a:solidFill>
                  <a:schemeClr val="tx1"/>
                </a:solidFill>
              </a:rPr>
              <a:t>New York is seeking to slightly modify these percentages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Source: New York State Department of Health,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Attachment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I—NY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DSRIP Program Funding and Mechanics Protocol</a:t>
            </a:r>
            <a:r>
              <a:rPr lang="en-US" dirty="0">
                <a:solidFill>
                  <a:schemeClr val="tx1"/>
                </a:solidFill>
              </a:rPr>
              <a:t>, April </a:t>
            </a:r>
            <a:r>
              <a:rPr lang="en-US" dirty="0" smtClean="0">
                <a:solidFill>
                  <a:schemeClr val="tx1"/>
                </a:solidFill>
              </a:rPr>
              <a:t>2014.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843574284"/>
              </p:ext>
            </p:extLst>
          </p:nvPr>
        </p:nvGraphicFramePr>
        <p:xfrm>
          <a:off x="-121920" y="1682496"/>
          <a:ext cx="9351264" cy="3560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1245948" y="983321"/>
            <a:ext cx="6837348" cy="443142"/>
            <a:chOff x="1245948" y="4579961"/>
            <a:chExt cx="6837348" cy="443142"/>
          </a:xfrm>
        </p:grpSpPr>
        <p:sp>
          <p:nvSpPr>
            <p:cNvPr id="7" name="Freeform 6"/>
            <p:cNvSpPr/>
            <p:nvPr/>
          </p:nvSpPr>
          <p:spPr>
            <a:xfrm>
              <a:off x="1394684" y="4579961"/>
              <a:ext cx="6688612" cy="443142"/>
            </a:xfrm>
            <a:custGeom>
              <a:avLst/>
              <a:gdLst>
                <a:gd name="connsiteX0" fmla="*/ 0 w 1650875"/>
                <a:gd name="connsiteY0" fmla="*/ 0 h 721359"/>
                <a:gd name="connsiteX1" fmla="*/ 1650875 w 1650875"/>
                <a:gd name="connsiteY1" fmla="*/ 0 h 721359"/>
                <a:gd name="connsiteX2" fmla="*/ 1650875 w 1650875"/>
                <a:gd name="connsiteY2" fmla="*/ 721359 h 721359"/>
                <a:gd name="connsiteX3" fmla="*/ 0 w 1650875"/>
                <a:gd name="connsiteY3" fmla="*/ 721359 h 721359"/>
                <a:gd name="connsiteX4" fmla="*/ 0 w 1650875"/>
                <a:gd name="connsiteY4" fmla="*/ 0 h 721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0875" h="721359">
                  <a:moveTo>
                    <a:pt x="0" y="0"/>
                  </a:moveTo>
                  <a:lnTo>
                    <a:pt x="1650875" y="0"/>
                  </a:lnTo>
                  <a:lnTo>
                    <a:pt x="1650875" y="721359"/>
                  </a:lnTo>
                  <a:lnTo>
                    <a:pt x="0" y="72135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1120" tIns="71120" rIns="71120" bIns="71120" numCol="1" spcCol="1270" anchor="t" anchorCtr="0">
              <a:noAutofit/>
            </a:bodyPr>
            <a:lstStyle>
              <a:lvl1pPr marL="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44500">
                <a:lnSpc>
                  <a:spcPct val="150000"/>
                </a:lnSpc>
              </a:pPr>
              <a:r>
                <a:rPr lang="en-US" sz="1600" dirty="0" smtClean="0">
                  <a:solidFill>
                    <a:schemeClr val="accent5"/>
                  </a:solidFill>
                </a:rPr>
                <a:t>Project progress milestones             Pay-for-reporting            Pay-for-performance</a:t>
              </a:r>
              <a:endParaRPr lang="en-US" sz="1600" dirty="0">
                <a:solidFill>
                  <a:schemeClr val="accent5"/>
                </a:solidFill>
              </a:endParaRPr>
            </a:p>
          </p:txBody>
        </p:sp>
        <p:sp>
          <p:nvSpPr>
            <p:cNvPr id="8" name="Rectangle 7"/>
            <p:cNvSpPr>
              <a:spLocks noChangeAspect="1"/>
            </p:cNvSpPr>
            <p:nvPr/>
          </p:nvSpPr>
          <p:spPr bwMode="auto">
            <a:xfrm>
              <a:off x="1245948" y="4784918"/>
              <a:ext cx="170756" cy="17301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1858" tIns="50929" rIns="101858" bIns="50929" numCol="1" rtlCol="0" anchor="ctr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10191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</a:endParaRPr>
            </a:p>
          </p:txBody>
        </p:sp>
        <p:sp>
          <p:nvSpPr>
            <p:cNvPr id="9" name="Rectangle 8"/>
            <p:cNvSpPr>
              <a:spLocks noChangeAspect="1"/>
            </p:cNvSpPr>
            <p:nvPr/>
          </p:nvSpPr>
          <p:spPr bwMode="auto">
            <a:xfrm>
              <a:off x="4098876" y="4784918"/>
              <a:ext cx="170756" cy="173011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1858" tIns="50929" rIns="101858" bIns="50929" numCol="1" rtlCol="0" anchor="ctr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10191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</a:endParaRPr>
            </a:p>
          </p:txBody>
        </p:sp>
        <p:sp>
          <p:nvSpPr>
            <p:cNvPr id="10" name="Rectangle 9"/>
            <p:cNvSpPr>
              <a:spLocks noChangeAspect="1"/>
            </p:cNvSpPr>
            <p:nvPr/>
          </p:nvSpPr>
          <p:spPr bwMode="auto">
            <a:xfrm>
              <a:off x="6086172" y="4784918"/>
              <a:ext cx="170756" cy="173011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1858" tIns="50929" rIns="101858" bIns="50929" numCol="1" rtlCol="0" anchor="ctr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10191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9251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523220"/>
          </a:xfrm>
        </p:spPr>
        <p:txBody>
          <a:bodyPr/>
          <a:lstStyle/>
          <a:p>
            <a:r>
              <a:rPr lang="en-US" sz="2800" dirty="0" smtClean="0">
                <a:solidFill>
                  <a:srgbClr val="575959"/>
                </a:solidFill>
              </a:rPr>
              <a:t>Key Value-Based Payment </a:t>
            </a:r>
            <a:r>
              <a:rPr lang="en-US" sz="2800" dirty="0">
                <a:solidFill>
                  <a:srgbClr val="575959"/>
                </a:solidFill>
              </a:rPr>
              <a:t>Dates in DSRIP </a:t>
            </a:r>
            <a:r>
              <a:rPr lang="en-US" sz="2800" dirty="0" smtClean="0">
                <a:solidFill>
                  <a:srgbClr val="575959"/>
                </a:solidFill>
              </a:rPr>
              <a:t>Timeline</a:t>
            </a:r>
            <a:endParaRPr lang="en-US" sz="2800" dirty="0">
              <a:solidFill>
                <a:srgbClr val="575959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75959"/>
                </a:solidFill>
              </a:rPr>
              <a:t>Exhibit 6</a:t>
            </a:r>
            <a:endParaRPr lang="en-US" dirty="0">
              <a:solidFill>
                <a:srgbClr val="575959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idx="11"/>
          </p:nvPr>
        </p:nvSpPr>
        <p:spPr>
          <a:xfrm>
            <a:off x="0" y="5418032"/>
            <a:ext cx="8991600" cy="6580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Note: MCO = managed care organization.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Source</a:t>
            </a:r>
            <a:r>
              <a:rPr lang="en-US" dirty="0">
                <a:solidFill>
                  <a:schemeClr val="tx1"/>
                </a:solidFill>
              </a:rPr>
              <a:t>: New York State Department of Health,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Path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Toward Value-Based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Payment: New York State Roadmap for Medicaid Payment Reform Annual Update</a:t>
            </a:r>
            <a:r>
              <a:rPr lang="en-US" dirty="0">
                <a:solidFill>
                  <a:schemeClr val="tx1"/>
                </a:solidFill>
              </a:rPr>
              <a:t>, March </a:t>
            </a:r>
            <a:r>
              <a:rPr lang="en-US" dirty="0" smtClean="0">
                <a:solidFill>
                  <a:schemeClr val="tx1"/>
                </a:solidFill>
              </a:rPr>
              <a:t>2016.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02506" y="1006212"/>
            <a:ext cx="8826389" cy="4443612"/>
            <a:chOff x="102506" y="1006212"/>
            <a:chExt cx="8560001" cy="4309500"/>
          </a:xfrm>
        </p:grpSpPr>
        <p:sp>
          <p:nvSpPr>
            <p:cNvPr id="29" name="Rectangle 28"/>
            <p:cNvSpPr/>
            <p:nvPr/>
          </p:nvSpPr>
          <p:spPr>
            <a:xfrm>
              <a:off x="7221329" y="2029372"/>
              <a:ext cx="1430439" cy="3286340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50000"/>
                    <a:alpha val="0"/>
                  </a:schemeClr>
                </a:gs>
                <a:gs pos="100000">
                  <a:schemeClr val="tx2">
                    <a:lumMod val="50000"/>
                    <a:alpha val="2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22916" y="2029372"/>
              <a:ext cx="1383985" cy="3286340"/>
            </a:xfrm>
            <a:prstGeom prst="rect">
              <a:avLst/>
            </a:prstGeom>
            <a:gradFill>
              <a:gsLst>
                <a:gs pos="0">
                  <a:schemeClr val="tx2">
                    <a:lumMod val="20000"/>
                    <a:lumOff val="80000"/>
                    <a:alpha val="0"/>
                  </a:schemeClr>
                </a:gs>
                <a:gs pos="100000">
                  <a:schemeClr val="tx2">
                    <a:lumMod val="20000"/>
                    <a:lumOff val="80000"/>
                    <a:alpha val="2000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551730" y="2029372"/>
              <a:ext cx="1383985" cy="3286340"/>
            </a:xfrm>
            <a:prstGeom prst="rect">
              <a:avLst/>
            </a:prstGeom>
            <a:gradFill>
              <a:gsLst>
                <a:gs pos="0">
                  <a:schemeClr val="tx2">
                    <a:lumMod val="40000"/>
                    <a:lumOff val="60000"/>
                    <a:alpha val="0"/>
                  </a:schemeClr>
                </a:gs>
                <a:gs pos="100000">
                  <a:schemeClr val="tx2">
                    <a:lumMod val="40000"/>
                    <a:lumOff val="60000"/>
                    <a:alpha val="2000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963166" y="2029372"/>
              <a:ext cx="1383985" cy="3286340"/>
            </a:xfrm>
            <a:prstGeom prst="rect">
              <a:avLst/>
            </a:prstGeom>
            <a:gradFill>
              <a:gsLst>
                <a:gs pos="0">
                  <a:schemeClr val="tx2">
                    <a:lumMod val="60000"/>
                    <a:lumOff val="40000"/>
                    <a:alpha val="0"/>
                  </a:schemeClr>
                </a:gs>
                <a:gs pos="100000">
                  <a:schemeClr val="tx2">
                    <a:lumMod val="60000"/>
                    <a:lumOff val="40000"/>
                    <a:alpha val="2000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382553" y="2029372"/>
              <a:ext cx="1383985" cy="3286340"/>
            </a:xfrm>
            <a:prstGeom prst="rect">
              <a:avLst/>
            </a:prstGeom>
            <a:gradFill>
              <a:gsLst>
                <a:gs pos="0">
                  <a:schemeClr val="tx2">
                    <a:alpha val="0"/>
                  </a:schemeClr>
                </a:gs>
                <a:gs pos="100000">
                  <a:schemeClr val="tx2">
                    <a:alpha val="2000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801940" y="2029372"/>
              <a:ext cx="1383985" cy="3286340"/>
            </a:xfrm>
            <a:prstGeom prst="rect">
              <a:avLst/>
            </a:prstGeom>
            <a:gradFill>
              <a:gsLst>
                <a:gs pos="0">
                  <a:schemeClr val="tx2">
                    <a:lumMod val="75000"/>
                    <a:alpha val="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02506" y="1006212"/>
              <a:ext cx="1828800" cy="1029730"/>
            </a:xfrm>
            <a:custGeom>
              <a:avLst/>
              <a:gdLst>
                <a:gd name="connsiteX0" fmla="*/ 0 w 1684655"/>
                <a:gd name="connsiteY0" fmla="*/ 0 h 673862"/>
                <a:gd name="connsiteX1" fmla="*/ 1347724 w 1684655"/>
                <a:gd name="connsiteY1" fmla="*/ 0 h 673862"/>
                <a:gd name="connsiteX2" fmla="*/ 1684655 w 1684655"/>
                <a:gd name="connsiteY2" fmla="*/ 336931 h 673862"/>
                <a:gd name="connsiteX3" fmla="*/ 1347724 w 1684655"/>
                <a:gd name="connsiteY3" fmla="*/ 673862 h 673862"/>
                <a:gd name="connsiteX4" fmla="*/ 0 w 1684655"/>
                <a:gd name="connsiteY4" fmla="*/ 673862 h 673862"/>
                <a:gd name="connsiteX5" fmla="*/ 336931 w 1684655"/>
                <a:gd name="connsiteY5" fmla="*/ 336931 h 673862"/>
                <a:gd name="connsiteX6" fmla="*/ 0 w 1684655"/>
                <a:gd name="connsiteY6" fmla="*/ 0 h 673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84655" h="673862">
                  <a:moveTo>
                    <a:pt x="0" y="0"/>
                  </a:moveTo>
                  <a:lnTo>
                    <a:pt x="1347724" y="0"/>
                  </a:lnTo>
                  <a:lnTo>
                    <a:pt x="1684655" y="336931"/>
                  </a:lnTo>
                  <a:lnTo>
                    <a:pt x="1347724" y="673862"/>
                  </a:lnTo>
                  <a:lnTo>
                    <a:pt x="0" y="673862"/>
                  </a:lnTo>
                  <a:lnTo>
                    <a:pt x="336931" y="3369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2938" tIns="18669" rIns="355600" bIns="18669" numCol="1" spcCol="1270" anchor="ctr" anchorCtr="0">
              <a:noAutofit/>
            </a:bodyPr>
            <a:lstStyle/>
            <a:p>
              <a:pPr algn="ctr"/>
              <a:r>
                <a:rPr lang="en-US" sz="1600" kern="1200" dirty="0" smtClean="0">
                  <a:solidFill>
                    <a:schemeClr val="tx2"/>
                  </a:solidFill>
                </a:rPr>
                <a:t>Year 0</a:t>
              </a:r>
            </a:p>
            <a:p>
              <a:pPr algn="ctr"/>
              <a:r>
                <a:rPr lang="en-US" sz="1100" dirty="0" smtClean="0">
                  <a:solidFill>
                    <a:schemeClr val="tx2"/>
                  </a:solidFill>
                  <a:latin typeface="Calibri Regular" charset="0"/>
                  <a:cs typeface="Calibri Regular" charset="0"/>
                </a:rPr>
                <a:t>April 2014–</a:t>
              </a:r>
              <a:endParaRPr lang="en-US" sz="1100" dirty="0">
                <a:solidFill>
                  <a:schemeClr val="tx2"/>
                </a:solidFill>
                <a:latin typeface="Calibri Regular" charset="0"/>
                <a:cs typeface="Calibri Regular" charset="0"/>
              </a:endParaRPr>
            </a:p>
            <a:p>
              <a:pPr algn="ctr"/>
              <a:r>
                <a:rPr lang="en-US" sz="1100" dirty="0">
                  <a:solidFill>
                    <a:schemeClr val="tx2"/>
                  </a:solidFill>
                  <a:latin typeface="Calibri Regular" charset="0"/>
                  <a:cs typeface="Calibri Regular" charset="0"/>
                </a:rPr>
                <a:t>March </a:t>
              </a:r>
              <a:r>
                <a:rPr lang="en-US" sz="1100" dirty="0" smtClean="0">
                  <a:solidFill>
                    <a:schemeClr val="tx2"/>
                  </a:solidFill>
                  <a:latin typeface="Calibri Regular" charset="0"/>
                  <a:cs typeface="Calibri Regular" charset="0"/>
                </a:rPr>
                <a:t>2015</a:t>
              </a:r>
              <a:endParaRPr lang="en-US" sz="1100" dirty="0">
                <a:solidFill>
                  <a:schemeClr val="tx2"/>
                </a:solidFill>
                <a:latin typeface="Calibri Regular" charset="0"/>
                <a:cs typeface="Calibri Regular" charset="0"/>
              </a:endParaRPr>
            </a:p>
          </p:txBody>
        </p:sp>
        <p:sp>
          <p:nvSpPr>
            <p:cNvPr id="37" name="Freeform 36"/>
            <p:cNvSpPr/>
            <p:nvPr/>
          </p:nvSpPr>
          <p:spPr>
            <a:xfrm>
              <a:off x="1519630" y="1006212"/>
              <a:ext cx="1828800" cy="1029729"/>
            </a:xfrm>
            <a:custGeom>
              <a:avLst/>
              <a:gdLst>
                <a:gd name="connsiteX0" fmla="*/ 0 w 1684654"/>
                <a:gd name="connsiteY0" fmla="*/ 0 h 673861"/>
                <a:gd name="connsiteX1" fmla="*/ 1347724 w 1684654"/>
                <a:gd name="connsiteY1" fmla="*/ 0 h 673861"/>
                <a:gd name="connsiteX2" fmla="*/ 1684654 w 1684654"/>
                <a:gd name="connsiteY2" fmla="*/ 336931 h 673861"/>
                <a:gd name="connsiteX3" fmla="*/ 1347724 w 1684654"/>
                <a:gd name="connsiteY3" fmla="*/ 673861 h 673861"/>
                <a:gd name="connsiteX4" fmla="*/ 0 w 1684654"/>
                <a:gd name="connsiteY4" fmla="*/ 673861 h 673861"/>
                <a:gd name="connsiteX5" fmla="*/ 336931 w 1684654"/>
                <a:gd name="connsiteY5" fmla="*/ 336931 h 673861"/>
                <a:gd name="connsiteX6" fmla="*/ 0 w 1684654"/>
                <a:gd name="connsiteY6" fmla="*/ 0 h 673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84654" h="673861">
                  <a:moveTo>
                    <a:pt x="0" y="0"/>
                  </a:moveTo>
                  <a:lnTo>
                    <a:pt x="1347724" y="0"/>
                  </a:lnTo>
                  <a:lnTo>
                    <a:pt x="1684654" y="336931"/>
                  </a:lnTo>
                  <a:lnTo>
                    <a:pt x="1347724" y="673861"/>
                  </a:lnTo>
                  <a:lnTo>
                    <a:pt x="0" y="673861"/>
                  </a:lnTo>
                  <a:lnTo>
                    <a:pt x="336931" y="3369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2938" tIns="18669" rIns="355599" bIns="18669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chemeClr val="tx2"/>
                  </a:solidFill>
                </a:rPr>
                <a:t>Year 1</a:t>
              </a:r>
              <a:br>
                <a:rPr lang="en-US" sz="1600" kern="1200" dirty="0" smtClean="0">
                  <a:solidFill>
                    <a:schemeClr val="tx2"/>
                  </a:solidFill>
                </a:rPr>
              </a:br>
              <a:r>
                <a:rPr lang="en-US" sz="1100" dirty="0" smtClean="0">
                  <a:solidFill>
                    <a:schemeClr val="tx2"/>
                  </a:solidFill>
                  <a:latin typeface="Calibri Regular" charset="0"/>
                  <a:cs typeface="Calibri Regular" charset="0"/>
                </a:rPr>
                <a:t>April 2015–</a:t>
              </a:r>
              <a:br>
                <a:rPr lang="en-US" sz="1100" dirty="0" smtClean="0">
                  <a:solidFill>
                    <a:schemeClr val="tx2"/>
                  </a:solidFill>
                  <a:latin typeface="Calibri Regular" charset="0"/>
                  <a:cs typeface="Calibri Regular" charset="0"/>
                </a:rPr>
              </a:br>
              <a:r>
                <a:rPr lang="en-US" sz="1100" dirty="0" smtClean="0">
                  <a:solidFill>
                    <a:schemeClr val="tx2"/>
                  </a:solidFill>
                  <a:latin typeface="Calibri Regular" charset="0"/>
                  <a:cs typeface="Calibri Regular" charset="0"/>
                </a:rPr>
                <a:t>March 2016</a:t>
              </a:r>
              <a:endParaRPr lang="en-US" sz="1100" dirty="0">
                <a:solidFill>
                  <a:schemeClr val="tx2"/>
                </a:solidFill>
                <a:latin typeface="Calibri Regular" charset="0"/>
                <a:cs typeface="Calibri Regular" charset="0"/>
              </a:endParaRPr>
            </a:p>
          </p:txBody>
        </p:sp>
        <p:sp>
          <p:nvSpPr>
            <p:cNvPr id="39" name="Freeform 38"/>
            <p:cNvSpPr/>
            <p:nvPr/>
          </p:nvSpPr>
          <p:spPr>
            <a:xfrm>
              <a:off x="2936754" y="1006212"/>
              <a:ext cx="1828800" cy="1029730"/>
            </a:xfrm>
            <a:custGeom>
              <a:avLst/>
              <a:gdLst>
                <a:gd name="connsiteX0" fmla="*/ 0 w 1684655"/>
                <a:gd name="connsiteY0" fmla="*/ 0 h 673862"/>
                <a:gd name="connsiteX1" fmla="*/ 1347724 w 1684655"/>
                <a:gd name="connsiteY1" fmla="*/ 0 h 673862"/>
                <a:gd name="connsiteX2" fmla="*/ 1684655 w 1684655"/>
                <a:gd name="connsiteY2" fmla="*/ 336931 h 673862"/>
                <a:gd name="connsiteX3" fmla="*/ 1347724 w 1684655"/>
                <a:gd name="connsiteY3" fmla="*/ 673862 h 673862"/>
                <a:gd name="connsiteX4" fmla="*/ 0 w 1684655"/>
                <a:gd name="connsiteY4" fmla="*/ 673862 h 673862"/>
                <a:gd name="connsiteX5" fmla="*/ 336931 w 1684655"/>
                <a:gd name="connsiteY5" fmla="*/ 336931 h 673862"/>
                <a:gd name="connsiteX6" fmla="*/ 0 w 1684655"/>
                <a:gd name="connsiteY6" fmla="*/ 0 h 673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84655" h="673862">
                  <a:moveTo>
                    <a:pt x="0" y="0"/>
                  </a:moveTo>
                  <a:lnTo>
                    <a:pt x="1347724" y="0"/>
                  </a:lnTo>
                  <a:lnTo>
                    <a:pt x="1684655" y="336931"/>
                  </a:lnTo>
                  <a:lnTo>
                    <a:pt x="1347724" y="673862"/>
                  </a:lnTo>
                  <a:lnTo>
                    <a:pt x="0" y="673862"/>
                  </a:lnTo>
                  <a:lnTo>
                    <a:pt x="336931" y="3369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2938" tIns="18669" rIns="355600" bIns="18669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1600" kern="1200" dirty="0" smtClean="0"/>
                <a:t>Year 2</a:t>
              </a:r>
              <a:br>
                <a:rPr lang="en-US" sz="1600" kern="1200" dirty="0" smtClean="0"/>
              </a:br>
              <a:r>
                <a:rPr lang="en-US" sz="1100" dirty="0">
                  <a:solidFill>
                    <a:schemeClr val="bg1"/>
                  </a:solidFill>
                  <a:latin typeface="Calibri Regular" charset="0"/>
                  <a:cs typeface="Calibri Regular" charset="0"/>
                </a:rPr>
                <a:t>April </a:t>
              </a:r>
              <a:r>
                <a:rPr lang="en-US" sz="1100" dirty="0" smtClean="0">
                  <a:solidFill>
                    <a:schemeClr val="bg1"/>
                  </a:solidFill>
                  <a:latin typeface="Calibri Regular" charset="0"/>
                  <a:cs typeface="Calibri Regular" charset="0"/>
                </a:rPr>
                <a:t>2016–</a:t>
              </a:r>
              <a:br>
                <a:rPr lang="en-US" sz="1100" dirty="0" smtClean="0">
                  <a:solidFill>
                    <a:schemeClr val="bg1"/>
                  </a:solidFill>
                  <a:latin typeface="Calibri Regular" charset="0"/>
                  <a:cs typeface="Calibri Regular" charset="0"/>
                </a:rPr>
              </a:br>
              <a:r>
                <a:rPr lang="en-US" sz="1100" dirty="0" smtClean="0">
                  <a:solidFill>
                    <a:schemeClr val="bg1"/>
                  </a:solidFill>
                  <a:latin typeface="Calibri Regular" charset="0"/>
                  <a:cs typeface="Calibri Regular" charset="0"/>
                </a:rPr>
                <a:t>March 2017</a:t>
              </a:r>
              <a:endParaRPr lang="en-US" sz="1100" dirty="0">
                <a:solidFill>
                  <a:schemeClr val="bg1"/>
                </a:solidFill>
                <a:latin typeface="Calibri Regular" charset="0"/>
                <a:cs typeface="Calibri Regular" charset="0"/>
              </a:endParaRPr>
            </a:p>
          </p:txBody>
        </p:sp>
        <p:sp>
          <p:nvSpPr>
            <p:cNvPr id="41" name="Freeform 40"/>
            <p:cNvSpPr/>
            <p:nvPr/>
          </p:nvSpPr>
          <p:spPr>
            <a:xfrm>
              <a:off x="4353878" y="1006212"/>
              <a:ext cx="1828800" cy="1029730"/>
            </a:xfrm>
            <a:custGeom>
              <a:avLst/>
              <a:gdLst>
                <a:gd name="connsiteX0" fmla="*/ 0 w 1684655"/>
                <a:gd name="connsiteY0" fmla="*/ 0 h 673862"/>
                <a:gd name="connsiteX1" fmla="*/ 1347724 w 1684655"/>
                <a:gd name="connsiteY1" fmla="*/ 0 h 673862"/>
                <a:gd name="connsiteX2" fmla="*/ 1684655 w 1684655"/>
                <a:gd name="connsiteY2" fmla="*/ 336931 h 673862"/>
                <a:gd name="connsiteX3" fmla="*/ 1347724 w 1684655"/>
                <a:gd name="connsiteY3" fmla="*/ 673862 h 673862"/>
                <a:gd name="connsiteX4" fmla="*/ 0 w 1684655"/>
                <a:gd name="connsiteY4" fmla="*/ 673862 h 673862"/>
                <a:gd name="connsiteX5" fmla="*/ 336931 w 1684655"/>
                <a:gd name="connsiteY5" fmla="*/ 336931 h 673862"/>
                <a:gd name="connsiteX6" fmla="*/ 0 w 1684655"/>
                <a:gd name="connsiteY6" fmla="*/ 0 h 673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84655" h="673862">
                  <a:moveTo>
                    <a:pt x="0" y="0"/>
                  </a:moveTo>
                  <a:lnTo>
                    <a:pt x="1347724" y="0"/>
                  </a:lnTo>
                  <a:lnTo>
                    <a:pt x="1684655" y="336931"/>
                  </a:lnTo>
                  <a:lnTo>
                    <a:pt x="1347724" y="673862"/>
                  </a:lnTo>
                  <a:lnTo>
                    <a:pt x="0" y="673862"/>
                  </a:lnTo>
                  <a:lnTo>
                    <a:pt x="336931" y="3369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2938" tIns="18669" rIns="355600" bIns="18669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chemeClr val="bg1"/>
                  </a:solidFill>
                </a:rPr>
                <a:t>Year 3</a:t>
              </a:r>
              <a:br>
                <a:rPr lang="en-US" sz="1600" kern="1200" dirty="0" smtClean="0">
                  <a:solidFill>
                    <a:schemeClr val="bg1"/>
                  </a:solidFill>
                </a:rPr>
              </a:br>
              <a:r>
                <a:rPr lang="en-US" sz="1100" dirty="0">
                  <a:solidFill>
                    <a:schemeClr val="bg1"/>
                  </a:solidFill>
                  <a:latin typeface="Calibri Regular" charset="0"/>
                  <a:cs typeface="Calibri Regular" charset="0"/>
                </a:rPr>
                <a:t>April </a:t>
              </a:r>
              <a:r>
                <a:rPr lang="en-US" sz="1100" dirty="0" smtClean="0">
                  <a:solidFill>
                    <a:schemeClr val="bg1"/>
                  </a:solidFill>
                  <a:latin typeface="Calibri Regular" charset="0"/>
                  <a:cs typeface="Calibri Regular" charset="0"/>
                </a:rPr>
                <a:t>2017–</a:t>
              </a:r>
              <a:br>
                <a:rPr lang="en-US" sz="1100" dirty="0" smtClean="0">
                  <a:solidFill>
                    <a:schemeClr val="bg1"/>
                  </a:solidFill>
                  <a:latin typeface="Calibri Regular" charset="0"/>
                  <a:cs typeface="Calibri Regular" charset="0"/>
                </a:rPr>
              </a:br>
              <a:r>
                <a:rPr lang="en-US" sz="1100" dirty="0" smtClean="0">
                  <a:solidFill>
                    <a:schemeClr val="bg1"/>
                  </a:solidFill>
                  <a:latin typeface="Calibri Regular" charset="0"/>
                  <a:cs typeface="Calibri Regular" charset="0"/>
                </a:rPr>
                <a:t>March 2018</a:t>
              </a:r>
              <a:endParaRPr lang="en-US" sz="1100" dirty="0">
                <a:solidFill>
                  <a:schemeClr val="bg1"/>
                </a:solidFill>
                <a:latin typeface="Calibri Regular" charset="0"/>
                <a:cs typeface="Calibri Regular" charset="0"/>
              </a:endParaRPr>
            </a:p>
          </p:txBody>
        </p:sp>
        <p:sp>
          <p:nvSpPr>
            <p:cNvPr id="43" name="Freeform 42"/>
            <p:cNvSpPr/>
            <p:nvPr/>
          </p:nvSpPr>
          <p:spPr>
            <a:xfrm>
              <a:off x="5771002" y="1006212"/>
              <a:ext cx="1828800" cy="1029730"/>
            </a:xfrm>
            <a:custGeom>
              <a:avLst/>
              <a:gdLst>
                <a:gd name="connsiteX0" fmla="*/ 0 w 1684655"/>
                <a:gd name="connsiteY0" fmla="*/ 0 h 673862"/>
                <a:gd name="connsiteX1" fmla="*/ 1347724 w 1684655"/>
                <a:gd name="connsiteY1" fmla="*/ 0 h 673862"/>
                <a:gd name="connsiteX2" fmla="*/ 1684655 w 1684655"/>
                <a:gd name="connsiteY2" fmla="*/ 336931 h 673862"/>
                <a:gd name="connsiteX3" fmla="*/ 1347724 w 1684655"/>
                <a:gd name="connsiteY3" fmla="*/ 673862 h 673862"/>
                <a:gd name="connsiteX4" fmla="*/ 0 w 1684655"/>
                <a:gd name="connsiteY4" fmla="*/ 673862 h 673862"/>
                <a:gd name="connsiteX5" fmla="*/ 336931 w 1684655"/>
                <a:gd name="connsiteY5" fmla="*/ 336931 h 673862"/>
                <a:gd name="connsiteX6" fmla="*/ 0 w 1684655"/>
                <a:gd name="connsiteY6" fmla="*/ 0 h 673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84655" h="673862">
                  <a:moveTo>
                    <a:pt x="0" y="0"/>
                  </a:moveTo>
                  <a:lnTo>
                    <a:pt x="1347724" y="0"/>
                  </a:lnTo>
                  <a:lnTo>
                    <a:pt x="1684655" y="336931"/>
                  </a:lnTo>
                  <a:lnTo>
                    <a:pt x="1347724" y="673862"/>
                  </a:lnTo>
                  <a:lnTo>
                    <a:pt x="0" y="673862"/>
                  </a:lnTo>
                  <a:lnTo>
                    <a:pt x="336931" y="3369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2938" tIns="18669" rIns="355600" bIns="18669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chemeClr val="bg1"/>
                  </a:solidFill>
                </a:rPr>
                <a:t>Year 4</a:t>
              </a:r>
              <a:br>
                <a:rPr lang="en-US" sz="1600" kern="1200" dirty="0" smtClean="0">
                  <a:solidFill>
                    <a:schemeClr val="bg1"/>
                  </a:solidFill>
                </a:rPr>
              </a:br>
              <a:r>
                <a:rPr lang="en-US" sz="1100" dirty="0">
                  <a:solidFill>
                    <a:schemeClr val="bg1"/>
                  </a:solidFill>
                  <a:latin typeface="Calibri Regular" charset="0"/>
                  <a:cs typeface="Calibri Regular" charset="0"/>
                </a:rPr>
                <a:t>April </a:t>
              </a:r>
              <a:r>
                <a:rPr lang="en-US" sz="1100" dirty="0" smtClean="0">
                  <a:solidFill>
                    <a:schemeClr val="bg1"/>
                  </a:solidFill>
                  <a:latin typeface="Calibri Regular" charset="0"/>
                  <a:cs typeface="Calibri Regular" charset="0"/>
                </a:rPr>
                <a:t>2018–</a:t>
              </a:r>
              <a:br>
                <a:rPr lang="en-US" sz="1100" dirty="0" smtClean="0">
                  <a:solidFill>
                    <a:schemeClr val="bg1"/>
                  </a:solidFill>
                  <a:latin typeface="Calibri Regular" charset="0"/>
                  <a:cs typeface="Calibri Regular" charset="0"/>
                </a:rPr>
              </a:br>
              <a:r>
                <a:rPr lang="en-US" sz="1100" dirty="0" smtClean="0">
                  <a:solidFill>
                    <a:schemeClr val="bg1"/>
                  </a:solidFill>
                  <a:latin typeface="Calibri Regular" charset="0"/>
                  <a:cs typeface="Calibri Regular" charset="0"/>
                </a:rPr>
                <a:t>March 2019</a:t>
              </a:r>
              <a:endParaRPr lang="en-US" sz="1100" dirty="0">
                <a:solidFill>
                  <a:schemeClr val="bg1"/>
                </a:solidFill>
                <a:latin typeface="Calibri Regular" charset="0"/>
                <a:cs typeface="Calibri Regular" charset="0"/>
              </a:endParaRPr>
            </a:p>
          </p:txBody>
        </p:sp>
        <p:sp>
          <p:nvSpPr>
            <p:cNvPr id="44" name="Freeform 43"/>
            <p:cNvSpPr/>
            <p:nvPr/>
          </p:nvSpPr>
          <p:spPr>
            <a:xfrm>
              <a:off x="7195214" y="1006212"/>
              <a:ext cx="1467293" cy="1029730"/>
            </a:xfrm>
            <a:custGeom>
              <a:avLst/>
              <a:gdLst>
                <a:gd name="connsiteX0" fmla="*/ 0 w 1684655"/>
                <a:gd name="connsiteY0" fmla="*/ 0 h 673862"/>
                <a:gd name="connsiteX1" fmla="*/ 1347724 w 1684655"/>
                <a:gd name="connsiteY1" fmla="*/ 0 h 673862"/>
                <a:gd name="connsiteX2" fmla="*/ 1684655 w 1684655"/>
                <a:gd name="connsiteY2" fmla="*/ 336931 h 673862"/>
                <a:gd name="connsiteX3" fmla="*/ 1347724 w 1684655"/>
                <a:gd name="connsiteY3" fmla="*/ 673862 h 673862"/>
                <a:gd name="connsiteX4" fmla="*/ 0 w 1684655"/>
                <a:gd name="connsiteY4" fmla="*/ 673862 h 673862"/>
                <a:gd name="connsiteX5" fmla="*/ 336931 w 1684655"/>
                <a:gd name="connsiteY5" fmla="*/ 336931 h 673862"/>
                <a:gd name="connsiteX6" fmla="*/ 0 w 1684655"/>
                <a:gd name="connsiteY6" fmla="*/ 0 h 673862"/>
                <a:gd name="connsiteX0" fmla="*/ 0 w 1351642"/>
                <a:gd name="connsiteY0" fmla="*/ 0 h 673862"/>
                <a:gd name="connsiteX1" fmla="*/ 1347724 w 1351642"/>
                <a:gd name="connsiteY1" fmla="*/ 0 h 673862"/>
                <a:gd name="connsiteX2" fmla="*/ 1351642 w 1351642"/>
                <a:gd name="connsiteY2" fmla="*/ 346209 h 673862"/>
                <a:gd name="connsiteX3" fmla="*/ 1347724 w 1351642"/>
                <a:gd name="connsiteY3" fmla="*/ 673862 h 673862"/>
                <a:gd name="connsiteX4" fmla="*/ 0 w 1351642"/>
                <a:gd name="connsiteY4" fmla="*/ 673862 h 673862"/>
                <a:gd name="connsiteX5" fmla="*/ 336931 w 1351642"/>
                <a:gd name="connsiteY5" fmla="*/ 336931 h 673862"/>
                <a:gd name="connsiteX6" fmla="*/ 0 w 1351642"/>
                <a:gd name="connsiteY6" fmla="*/ 0 h 673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1642" h="673862">
                  <a:moveTo>
                    <a:pt x="0" y="0"/>
                  </a:moveTo>
                  <a:lnTo>
                    <a:pt x="1347724" y="0"/>
                  </a:lnTo>
                  <a:lnTo>
                    <a:pt x="1351642" y="346209"/>
                  </a:lnTo>
                  <a:lnTo>
                    <a:pt x="1347724" y="673862"/>
                  </a:lnTo>
                  <a:lnTo>
                    <a:pt x="0" y="673862"/>
                  </a:lnTo>
                  <a:lnTo>
                    <a:pt x="336931" y="3369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2938" tIns="18669" rIns="91440" bIns="18669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1600" kern="1200" dirty="0" smtClean="0"/>
                <a:t>Year 5</a:t>
              </a:r>
              <a:br>
                <a:rPr lang="en-US" sz="1600" kern="1200" dirty="0" smtClean="0"/>
              </a:br>
              <a:r>
                <a:rPr lang="en-US" sz="1100" dirty="0">
                  <a:solidFill>
                    <a:schemeClr val="bg1"/>
                  </a:solidFill>
                  <a:latin typeface="Calibri Regular" charset="0"/>
                  <a:cs typeface="Calibri Regular" charset="0"/>
                </a:rPr>
                <a:t>April </a:t>
              </a:r>
              <a:r>
                <a:rPr lang="en-US" sz="1100" dirty="0" smtClean="0">
                  <a:solidFill>
                    <a:schemeClr val="bg1"/>
                  </a:solidFill>
                  <a:latin typeface="Calibri Regular" charset="0"/>
                  <a:cs typeface="Calibri Regular" charset="0"/>
                </a:rPr>
                <a:t>2019–</a:t>
              </a:r>
              <a:br>
                <a:rPr lang="en-US" sz="1100" dirty="0" smtClean="0">
                  <a:solidFill>
                    <a:schemeClr val="bg1"/>
                  </a:solidFill>
                  <a:latin typeface="Calibri Regular" charset="0"/>
                  <a:cs typeface="Calibri Regular" charset="0"/>
                </a:rPr>
              </a:br>
              <a:r>
                <a:rPr lang="en-US" sz="1100" dirty="0" smtClean="0">
                  <a:solidFill>
                    <a:schemeClr val="bg1"/>
                  </a:solidFill>
                  <a:latin typeface="Calibri Regular" charset="0"/>
                  <a:cs typeface="Calibri Regular" charset="0"/>
                </a:rPr>
                <a:t>March 2020</a:t>
              </a:r>
              <a:endParaRPr lang="en-US" sz="1100" dirty="0">
                <a:solidFill>
                  <a:schemeClr val="bg1"/>
                </a:solidFill>
                <a:latin typeface="Calibri Regular" charset="0"/>
                <a:cs typeface="Calibri Regular" charset="0"/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203435" y="2125377"/>
              <a:ext cx="1350948" cy="2211403"/>
            </a:xfrm>
            <a:custGeom>
              <a:avLst/>
              <a:gdLst>
                <a:gd name="connsiteX0" fmla="*/ 0 w 1350948"/>
                <a:gd name="connsiteY0" fmla="*/ 0 h 2211403"/>
                <a:gd name="connsiteX1" fmla="*/ 1350948 w 1350948"/>
                <a:gd name="connsiteY1" fmla="*/ 0 h 2211403"/>
                <a:gd name="connsiteX2" fmla="*/ 1350948 w 1350948"/>
                <a:gd name="connsiteY2" fmla="*/ 2211403 h 2211403"/>
                <a:gd name="connsiteX3" fmla="*/ 0 w 1350948"/>
                <a:gd name="connsiteY3" fmla="*/ 2211403 h 2211403"/>
                <a:gd name="connsiteX4" fmla="*/ 0 w 1350948"/>
                <a:gd name="connsiteY4" fmla="*/ 0 h 2211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0948" h="2211403">
                  <a:moveTo>
                    <a:pt x="0" y="0"/>
                  </a:moveTo>
                  <a:lnTo>
                    <a:pt x="1350948" y="0"/>
                  </a:lnTo>
                  <a:lnTo>
                    <a:pt x="1350948" y="2211403"/>
                  </a:lnTo>
                  <a:lnTo>
                    <a:pt x="0" y="221140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1" algn="l" defTabSz="622300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</a:pPr>
              <a:r>
                <a:rPr lang="en-US" sz="1200" b="1" kern="1200" dirty="0" smtClean="0">
                  <a:solidFill>
                    <a:schemeClr val="accent5"/>
                  </a:solidFill>
                </a:rPr>
                <a:t>April 2014:</a:t>
              </a:r>
              <a:r>
                <a:rPr lang="en-US" sz="1200" kern="1200" dirty="0" smtClean="0">
                  <a:solidFill>
                    <a:schemeClr val="accent5"/>
                  </a:solidFill>
                </a:rPr>
                <a:t/>
              </a:r>
              <a:br>
                <a:rPr lang="en-US" sz="1200" kern="1200" dirty="0" smtClean="0">
                  <a:solidFill>
                    <a:schemeClr val="accent5"/>
                  </a:solidFill>
                </a:rPr>
              </a:br>
              <a:r>
                <a:rPr lang="en-US" sz="1200" kern="1200" dirty="0" smtClean="0">
                  <a:solidFill>
                    <a:schemeClr val="accent5"/>
                  </a:solidFill>
                </a:rPr>
                <a:t>DSRIP Year 0 begins</a:t>
              </a:r>
              <a:endParaRPr lang="en-US" sz="1200" kern="1200" dirty="0">
                <a:solidFill>
                  <a:schemeClr val="accent5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1610131" y="2125377"/>
              <a:ext cx="1350948" cy="2211403"/>
            </a:xfrm>
            <a:custGeom>
              <a:avLst/>
              <a:gdLst>
                <a:gd name="connsiteX0" fmla="*/ 0 w 1350948"/>
                <a:gd name="connsiteY0" fmla="*/ 0 h 2211403"/>
                <a:gd name="connsiteX1" fmla="*/ 1350948 w 1350948"/>
                <a:gd name="connsiteY1" fmla="*/ 0 h 2211403"/>
                <a:gd name="connsiteX2" fmla="*/ 1350948 w 1350948"/>
                <a:gd name="connsiteY2" fmla="*/ 2211403 h 2211403"/>
                <a:gd name="connsiteX3" fmla="*/ 0 w 1350948"/>
                <a:gd name="connsiteY3" fmla="*/ 2211403 h 2211403"/>
                <a:gd name="connsiteX4" fmla="*/ 0 w 1350948"/>
                <a:gd name="connsiteY4" fmla="*/ 0 h 2211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0948" h="2211403">
                  <a:moveTo>
                    <a:pt x="0" y="0"/>
                  </a:moveTo>
                  <a:lnTo>
                    <a:pt x="1350948" y="0"/>
                  </a:lnTo>
                  <a:lnTo>
                    <a:pt x="1350948" y="2211403"/>
                  </a:lnTo>
                  <a:lnTo>
                    <a:pt x="0" y="221140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1" algn="l" defTabSz="622300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</a:pPr>
              <a:r>
                <a:rPr lang="en-US" sz="1200" b="1" kern="1200" dirty="0" smtClean="0">
                  <a:solidFill>
                    <a:schemeClr val="accent5"/>
                  </a:solidFill>
                </a:rPr>
                <a:t>June 2015: </a:t>
              </a:r>
              <a:r>
                <a:rPr lang="en-US" sz="1200" kern="1200" dirty="0" smtClean="0">
                  <a:solidFill>
                    <a:schemeClr val="accent5"/>
                  </a:solidFill>
                </a:rPr>
                <a:t/>
              </a:r>
              <a:br>
                <a:rPr lang="en-US" sz="1200" kern="1200" dirty="0" smtClean="0">
                  <a:solidFill>
                    <a:schemeClr val="accent5"/>
                  </a:solidFill>
                </a:rPr>
              </a:br>
              <a:r>
                <a:rPr lang="en-US" sz="1200" kern="1200" dirty="0" smtClean="0">
                  <a:solidFill>
                    <a:schemeClr val="accent5"/>
                  </a:solidFill>
                </a:rPr>
                <a:t>CMS approves State Roadmap for Medicaid Payment Reform</a:t>
              </a:r>
              <a:endParaRPr lang="en-US" sz="1200" kern="1200" dirty="0">
                <a:solidFill>
                  <a:schemeClr val="accent5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3035682" y="2125377"/>
              <a:ext cx="1155978" cy="2211403"/>
            </a:xfrm>
            <a:custGeom>
              <a:avLst/>
              <a:gdLst>
                <a:gd name="connsiteX0" fmla="*/ 0 w 1350948"/>
                <a:gd name="connsiteY0" fmla="*/ 0 h 2211403"/>
                <a:gd name="connsiteX1" fmla="*/ 1350948 w 1350948"/>
                <a:gd name="connsiteY1" fmla="*/ 0 h 2211403"/>
                <a:gd name="connsiteX2" fmla="*/ 1350948 w 1350948"/>
                <a:gd name="connsiteY2" fmla="*/ 2211403 h 2211403"/>
                <a:gd name="connsiteX3" fmla="*/ 0 w 1350948"/>
                <a:gd name="connsiteY3" fmla="*/ 2211403 h 2211403"/>
                <a:gd name="connsiteX4" fmla="*/ 0 w 1350948"/>
                <a:gd name="connsiteY4" fmla="*/ 0 h 2211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0948" h="2211403">
                  <a:moveTo>
                    <a:pt x="0" y="0"/>
                  </a:moveTo>
                  <a:lnTo>
                    <a:pt x="1350948" y="0"/>
                  </a:lnTo>
                  <a:lnTo>
                    <a:pt x="1350948" y="2211403"/>
                  </a:lnTo>
                  <a:lnTo>
                    <a:pt x="0" y="221140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1" algn="l" defTabSz="622300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</a:pPr>
              <a:r>
                <a:rPr lang="en-US" sz="1200" kern="1200" dirty="0" smtClean="0">
                  <a:solidFill>
                    <a:schemeClr val="accent5"/>
                  </a:solidFill>
                </a:rPr>
                <a:t>PPSs submit growth plans outlining the path of their network towards 90% VBP</a:t>
              </a:r>
              <a:endParaRPr lang="en-US" sz="1200" kern="1200" dirty="0">
                <a:solidFill>
                  <a:schemeClr val="accent5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4442381" y="2125377"/>
              <a:ext cx="1229287" cy="2211403"/>
            </a:xfrm>
            <a:custGeom>
              <a:avLst/>
              <a:gdLst>
                <a:gd name="connsiteX0" fmla="*/ 0 w 1350948"/>
                <a:gd name="connsiteY0" fmla="*/ 0 h 2211403"/>
                <a:gd name="connsiteX1" fmla="*/ 1350948 w 1350948"/>
                <a:gd name="connsiteY1" fmla="*/ 0 h 2211403"/>
                <a:gd name="connsiteX2" fmla="*/ 1350948 w 1350948"/>
                <a:gd name="connsiteY2" fmla="*/ 2211403 h 2211403"/>
                <a:gd name="connsiteX3" fmla="*/ 0 w 1350948"/>
                <a:gd name="connsiteY3" fmla="*/ 2211403 h 2211403"/>
                <a:gd name="connsiteX4" fmla="*/ 0 w 1350948"/>
                <a:gd name="connsiteY4" fmla="*/ 0 h 2211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0948" h="2211403">
                  <a:moveTo>
                    <a:pt x="0" y="0"/>
                  </a:moveTo>
                  <a:lnTo>
                    <a:pt x="1350948" y="0"/>
                  </a:lnTo>
                  <a:lnTo>
                    <a:pt x="1350948" y="2211403"/>
                  </a:lnTo>
                  <a:lnTo>
                    <a:pt x="0" y="221140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1" defTabSz="622300">
                <a:lnSpc>
                  <a:spcPct val="90000"/>
                </a:lnSpc>
                <a:spcAft>
                  <a:spcPts val="1200"/>
                </a:spcAft>
              </a:pPr>
              <a:r>
                <a:rPr lang="en-US" sz="1200" b="1" kern="1200" dirty="0" smtClean="0">
                  <a:solidFill>
                    <a:schemeClr val="accent5"/>
                  </a:solidFill>
                </a:rPr>
                <a:t>By year end: </a:t>
              </a:r>
              <a:br>
                <a:rPr lang="en-US" sz="1200" b="1" kern="1200" dirty="0" smtClean="0">
                  <a:solidFill>
                    <a:schemeClr val="accent5"/>
                  </a:solidFill>
                </a:rPr>
              </a:br>
              <a:r>
                <a:rPr lang="en-US" sz="1200" kern="1200" dirty="0" smtClean="0">
                  <a:solidFill>
                    <a:schemeClr val="accent5"/>
                  </a:solidFill>
                </a:rPr>
                <a:t>At least 10% of total MCO expenditures are captured in Level 1 VBP arrangements or above</a:t>
              </a:r>
              <a:endParaRPr lang="en-US" sz="1200" kern="1200" dirty="0">
                <a:solidFill>
                  <a:schemeClr val="accent5"/>
                </a:solidFill>
              </a:endParaRPr>
            </a:p>
          </p:txBody>
        </p:sp>
        <p:sp>
          <p:nvSpPr>
            <p:cNvPr id="54" name="Freeform 53"/>
            <p:cNvSpPr/>
            <p:nvPr/>
          </p:nvSpPr>
          <p:spPr>
            <a:xfrm>
              <a:off x="5877361" y="2125377"/>
              <a:ext cx="1227182" cy="2397855"/>
            </a:xfrm>
            <a:custGeom>
              <a:avLst/>
              <a:gdLst>
                <a:gd name="connsiteX0" fmla="*/ 0 w 1350948"/>
                <a:gd name="connsiteY0" fmla="*/ 0 h 2211403"/>
                <a:gd name="connsiteX1" fmla="*/ 1350948 w 1350948"/>
                <a:gd name="connsiteY1" fmla="*/ 0 h 2211403"/>
                <a:gd name="connsiteX2" fmla="*/ 1350948 w 1350948"/>
                <a:gd name="connsiteY2" fmla="*/ 2211403 h 2211403"/>
                <a:gd name="connsiteX3" fmla="*/ 0 w 1350948"/>
                <a:gd name="connsiteY3" fmla="*/ 2211403 h 2211403"/>
                <a:gd name="connsiteX4" fmla="*/ 0 w 1350948"/>
                <a:gd name="connsiteY4" fmla="*/ 0 h 2211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0948" h="2211403">
                  <a:moveTo>
                    <a:pt x="0" y="0"/>
                  </a:moveTo>
                  <a:lnTo>
                    <a:pt x="1350948" y="0"/>
                  </a:lnTo>
                  <a:lnTo>
                    <a:pt x="1350948" y="2211403"/>
                  </a:lnTo>
                  <a:lnTo>
                    <a:pt x="0" y="221140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1" algn="l" defTabSz="6223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en-US" sz="1200" b="1" kern="1200" dirty="0" smtClean="0">
                  <a:solidFill>
                    <a:schemeClr val="accent5"/>
                  </a:solidFill>
                </a:rPr>
                <a:t>By year end: </a:t>
              </a:r>
              <a:r>
                <a:rPr lang="en-US" sz="1200" kern="1200" dirty="0" smtClean="0">
                  <a:solidFill>
                    <a:schemeClr val="accent5"/>
                  </a:solidFill>
                </a:rPr>
                <a:t/>
              </a:r>
              <a:br>
                <a:rPr lang="en-US" sz="1200" kern="1200" dirty="0" smtClean="0">
                  <a:solidFill>
                    <a:schemeClr val="accent5"/>
                  </a:solidFill>
                </a:rPr>
              </a:br>
              <a:r>
                <a:rPr lang="en-US" sz="1200" dirty="0" smtClean="0">
                  <a:solidFill>
                    <a:schemeClr val="accent5"/>
                  </a:solidFill>
                </a:rPr>
                <a:t>A</a:t>
              </a:r>
              <a:r>
                <a:rPr lang="en-US" sz="1200" kern="1200" dirty="0" smtClean="0">
                  <a:solidFill>
                    <a:schemeClr val="accent5"/>
                  </a:solidFill>
                </a:rPr>
                <a:t>t least 50% of total MCO expenditures are captured in Level 1 VBP arrangements or above </a:t>
              </a:r>
            </a:p>
            <a:p>
              <a:pPr marL="0" lvl="1" algn="l" defTabSz="6223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en-US" sz="1200" kern="1200" dirty="0" smtClean="0">
                  <a:solidFill>
                    <a:schemeClr val="accent5"/>
                  </a:solidFill>
                </a:rPr>
                <a:t>At least 15% of total payments are captured in Level 2 VBP arrangements or higher (fully capitated plans)</a:t>
              </a:r>
              <a:endParaRPr lang="en-US" sz="1200" kern="1200" dirty="0">
                <a:solidFill>
                  <a:schemeClr val="accent5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>
              <a:off x="7284058" y="2125377"/>
              <a:ext cx="1291065" cy="2983071"/>
            </a:xfrm>
            <a:custGeom>
              <a:avLst/>
              <a:gdLst>
                <a:gd name="connsiteX0" fmla="*/ 0 w 1350948"/>
                <a:gd name="connsiteY0" fmla="*/ 0 h 2211403"/>
                <a:gd name="connsiteX1" fmla="*/ 1350948 w 1350948"/>
                <a:gd name="connsiteY1" fmla="*/ 0 h 2211403"/>
                <a:gd name="connsiteX2" fmla="*/ 1350948 w 1350948"/>
                <a:gd name="connsiteY2" fmla="*/ 2211403 h 2211403"/>
                <a:gd name="connsiteX3" fmla="*/ 0 w 1350948"/>
                <a:gd name="connsiteY3" fmla="*/ 2211403 h 2211403"/>
                <a:gd name="connsiteX4" fmla="*/ 0 w 1350948"/>
                <a:gd name="connsiteY4" fmla="*/ 0 h 2211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0948" h="2211403">
                  <a:moveTo>
                    <a:pt x="0" y="0"/>
                  </a:moveTo>
                  <a:lnTo>
                    <a:pt x="1350948" y="0"/>
                  </a:lnTo>
                  <a:lnTo>
                    <a:pt x="1350948" y="2211403"/>
                  </a:lnTo>
                  <a:lnTo>
                    <a:pt x="0" y="221140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1" algn="l" defTabSz="6223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en-US" sz="1200" b="1" kern="1200" dirty="0" smtClean="0">
                  <a:solidFill>
                    <a:schemeClr val="accent5"/>
                  </a:solidFill>
                </a:rPr>
                <a:t>By year end: </a:t>
              </a:r>
              <a:r>
                <a:rPr lang="en-US" sz="1200" kern="1200" dirty="0" smtClean="0">
                  <a:solidFill>
                    <a:schemeClr val="accent5"/>
                  </a:solidFill>
                </a:rPr>
                <a:t/>
              </a:r>
              <a:br>
                <a:rPr lang="en-US" sz="1200" kern="1200" dirty="0" smtClean="0">
                  <a:solidFill>
                    <a:schemeClr val="accent5"/>
                  </a:solidFill>
                </a:rPr>
              </a:br>
              <a:r>
                <a:rPr lang="en-US" sz="1200" kern="1200" dirty="0" smtClean="0">
                  <a:solidFill>
                    <a:schemeClr val="accent5"/>
                  </a:solidFill>
                </a:rPr>
                <a:t>80%–90% of total MCO expenditures are captured in at least Level 1 </a:t>
              </a:r>
              <a:r>
                <a:rPr lang="en-US" sz="1200" kern="1200" dirty="0" smtClean="0">
                  <a:solidFill>
                    <a:schemeClr val="accent5"/>
                  </a:solidFill>
                </a:rPr>
                <a:t>VBPs</a:t>
              </a:r>
              <a:endParaRPr lang="en-US" sz="1200" kern="1200" dirty="0" smtClean="0">
                <a:solidFill>
                  <a:schemeClr val="accent5"/>
                </a:solidFill>
              </a:endParaRPr>
            </a:p>
            <a:p>
              <a:pPr marL="0" lvl="1" algn="l" defTabSz="6223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en-US" sz="1200" dirty="0" smtClean="0">
                  <a:solidFill>
                    <a:schemeClr val="accent5"/>
                  </a:solidFill>
                </a:rPr>
                <a:t>At least 35% of total payments are captured in Level 2 VBP arrangements or higher (fully capitated plans)</a:t>
              </a:r>
            </a:p>
            <a:p>
              <a:pPr marL="0" lvl="1" defTabSz="622300">
                <a:lnSpc>
                  <a:spcPct val="90000"/>
                </a:lnSpc>
                <a:spcAft>
                  <a:spcPts val="1200"/>
                </a:spcAft>
              </a:pPr>
              <a:r>
                <a:rPr lang="en-US" sz="1200" kern="1200" dirty="0" smtClean="0">
                  <a:solidFill>
                    <a:schemeClr val="accent5"/>
                  </a:solidFill>
                </a:rPr>
                <a:t>At least </a:t>
              </a:r>
              <a:r>
                <a:rPr lang="en-US" sz="1200" dirty="0" smtClean="0">
                  <a:solidFill>
                    <a:schemeClr val="accent5"/>
                  </a:solidFill>
                </a:rPr>
                <a:t>15</a:t>
              </a:r>
              <a:r>
                <a:rPr lang="en-US" sz="1200" dirty="0">
                  <a:solidFill>
                    <a:schemeClr val="accent5"/>
                  </a:solidFill>
                </a:rPr>
                <a:t>% of total payments </a:t>
              </a:r>
              <a:r>
                <a:rPr lang="en-US" sz="1200" dirty="0" smtClean="0">
                  <a:solidFill>
                    <a:schemeClr val="accent5"/>
                  </a:solidFill>
                </a:rPr>
                <a:t>are captured in </a:t>
              </a:r>
              <a:r>
                <a:rPr lang="en-US" sz="1200" dirty="0">
                  <a:solidFill>
                    <a:schemeClr val="accent5"/>
                  </a:solidFill>
                </a:rPr>
                <a:t>Level 2 VBP arrangements or higher </a:t>
              </a:r>
              <a:r>
                <a:rPr lang="en-US" sz="1200" dirty="0" smtClean="0">
                  <a:solidFill>
                    <a:schemeClr val="accent5"/>
                  </a:solidFill>
                </a:rPr>
                <a:t>(not fully </a:t>
              </a:r>
              <a:r>
                <a:rPr lang="en-US" sz="1200" dirty="0">
                  <a:solidFill>
                    <a:schemeClr val="accent5"/>
                  </a:solidFill>
                </a:rPr>
                <a:t>capitated plans</a:t>
              </a:r>
              <a:r>
                <a:rPr lang="en-US" sz="1200" dirty="0" smtClean="0">
                  <a:solidFill>
                    <a:schemeClr val="accent5"/>
                  </a:solidFill>
                </a:rPr>
                <a:t>)</a:t>
              </a:r>
              <a:endParaRPr lang="en-US" sz="1200" kern="1200" dirty="0">
                <a:solidFill>
                  <a:schemeClr val="accent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322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1F497D"/>
      </a:hlink>
      <a:folHlink>
        <a:srgbClr val="FF730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RIP Exhibits and Appendices_04-18-2016_pf_jmw" id="{D62F51A2-2B39-854E-B441-C7C48DC5BEEA}" vid="{E58F214F-022B-E844-BF04-56CBB1DA911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DSRIP Exhibits and Appendices_04-18-2016_pf_jmw</Template>
  <TotalTime>543</TotalTime>
  <Words>681</Words>
  <Application>Microsoft Macintosh PowerPoint</Application>
  <PresentationFormat>On-screen Show (4:3)</PresentationFormat>
  <Paragraphs>84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Calibri</vt:lpstr>
      <vt:lpstr>Calibri Light</vt:lpstr>
      <vt:lpstr>Calibri Regular</vt:lpstr>
      <vt:lpstr>Georgia</vt:lpstr>
      <vt:lpstr>ＭＳ Ｐゴシック</vt:lpstr>
      <vt:lpstr>Trebuchet MS</vt:lpstr>
      <vt:lpstr>Arial</vt:lpstr>
      <vt:lpstr>Theme2</vt:lpstr>
      <vt:lpstr>Distribution of New York’s 1115 Waiver Funds</vt:lpstr>
      <vt:lpstr>Key DSRIP Dates</vt:lpstr>
      <vt:lpstr>Performing Provider System Attribution Methodology</vt:lpstr>
      <vt:lpstr>Shift from Pay-for-Reporting to Pay-for-Performance</vt:lpstr>
      <vt:lpstr>Key Value-Based Payment Dates in DSRIP Timeline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Distribution of New York’s 1115 Waiver Funds</dc:title>
  <dc:creator>Jen Wilson</dc:creator>
  <cp:lastModifiedBy>Paul Frame</cp:lastModifiedBy>
  <cp:revision>69</cp:revision>
  <cp:lastPrinted>2016-04-21T16:51:19Z</cp:lastPrinted>
  <dcterms:created xsi:type="dcterms:W3CDTF">2016-04-19T13:51:38Z</dcterms:created>
  <dcterms:modified xsi:type="dcterms:W3CDTF">2016-04-21T17:09:23Z</dcterms:modified>
</cp:coreProperties>
</file>