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05" r:id="rId1"/>
    <p:sldMasterId id="2147485271" r:id="rId2"/>
  </p:sldMasterIdLst>
  <p:notesMasterIdLst>
    <p:notesMasterId r:id="rId4"/>
  </p:notesMasterIdLst>
  <p:handoutMasterIdLst>
    <p:handoutMasterId r:id="rId5"/>
  </p:handoutMasterIdLst>
  <p:sldIdLst>
    <p:sldId id="385" r:id="rId3"/>
  </p:sldIdLst>
  <p:sldSz cx="9144000" cy="6858000" type="screen4x3"/>
  <p:notesSz cx="6858000"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B0DF0"/>
    <a:srgbClr val="C00000"/>
    <a:srgbClr val="FFC000"/>
    <a:srgbClr val="FFFFAF"/>
    <a:srgbClr val="F9C5E4"/>
    <a:srgbClr val="BE8042"/>
    <a:srgbClr val="BD8C43"/>
    <a:srgbClr val="857B7B"/>
    <a:srgbClr val="A590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5" autoAdjust="0"/>
    <p:restoredTop sz="93615" autoAdjust="0"/>
  </p:normalViewPr>
  <p:slideViewPr>
    <p:cSldViewPr>
      <p:cViewPr varScale="1">
        <p:scale>
          <a:sx n="110" d="100"/>
          <a:sy n="110" d="100"/>
        </p:scale>
        <p:origin x="-165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10"/>
    </p:cViewPr>
  </p:sorterViewPr>
  <p:notesViewPr>
    <p:cSldViewPr>
      <p:cViewPr varScale="1">
        <p:scale>
          <a:sx n="84" d="100"/>
          <a:sy n="84" d="100"/>
        </p:scale>
        <p:origin x="-3126" y="-96"/>
      </p:cViewPr>
      <p:guideLst>
        <p:guide orient="horz" pos="2965"/>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734318072348701E-2"/>
          <c:y val="0.10668574005039699"/>
          <c:w val="0.94372376031396299"/>
          <c:h val="0.574570269714205"/>
        </c:manualLayout>
      </c:layout>
      <c:barChart>
        <c:barDir val="col"/>
        <c:grouping val="clustered"/>
        <c:varyColors val="0"/>
        <c:ser>
          <c:idx val="0"/>
          <c:order val="0"/>
          <c:tx>
            <c:strRef>
              <c:f>Sheet1!$B$1</c:f>
              <c:strCache>
                <c:ptCount val="1"/>
                <c:pt idx="0">
                  <c:v>Includes CHC</c:v>
                </c:pt>
              </c:strCache>
            </c:strRef>
          </c:tx>
          <c:spPr>
            <a:solidFill>
              <a:schemeClr val="accent1"/>
            </a:solidFill>
          </c:spPr>
          <c:invertIfNegative val="0"/>
          <c:dPt>
            <c:idx val="1"/>
            <c:invertIfNegative val="0"/>
            <c:bubble3D val="0"/>
          </c:dPt>
          <c:dPt>
            <c:idx val="3"/>
            <c:invertIfNegative val="0"/>
            <c:bubble3D val="0"/>
          </c:dPt>
          <c:dPt>
            <c:idx val="4"/>
            <c:invertIfNegative val="0"/>
            <c:bubble3D val="0"/>
            <c:spPr>
              <a:solidFill>
                <a:schemeClr val="accent4"/>
              </a:solidFill>
            </c:spPr>
          </c:dPt>
          <c:dLbls>
            <c:numFmt formatCode="#,##0" sourceLinked="0"/>
            <c:txPr>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strRef>
              <c:f>Sheet1!$A$2:$A$5</c:f>
              <c:strCache>
                <c:ptCount val="4"/>
                <c:pt idx="0">
                  <c:v>Chronic care management processes and programs</c:v>
                </c:pt>
                <c:pt idx="1">
                  <c:v>Behavioral health integration into primary care</c:v>
                </c:pt>
                <c:pt idx="2">
                  <c:v>Patient involvement in care decisions, self-management</c:v>
                </c:pt>
                <c:pt idx="3">
                  <c:v>Advanced health information technology capabilities</c:v>
                </c:pt>
              </c:strCache>
            </c:strRef>
          </c:cat>
          <c:val>
            <c:numRef>
              <c:f>Sheet1!$B$2:$B$5</c:f>
              <c:numCache>
                <c:formatCode>0</c:formatCode>
                <c:ptCount val="4"/>
                <c:pt idx="0">
                  <c:v>41</c:v>
                </c:pt>
                <c:pt idx="1">
                  <c:v>23</c:v>
                </c:pt>
                <c:pt idx="2">
                  <c:v>32</c:v>
                </c:pt>
                <c:pt idx="3">
                  <c:v>32</c:v>
                </c:pt>
              </c:numCache>
            </c:numRef>
          </c:val>
        </c:ser>
        <c:ser>
          <c:idx val="1"/>
          <c:order val="1"/>
          <c:tx>
            <c:strRef>
              <c:f>Sheet1!$C$1</c:f>
              <c:strCache>
                <c:ptCount val="1"/>
                <c:pt idx="0">
                  <c:v>Does not include CHC</c:v>
                </c:pt>
              </c:strCache>
            </c:strRef>
          </c:tx>
          <c:spPr>
            <a:solidFill>
              <a:schemeClr val="tx2"/>
            </a:solidFill>
          </c:spPr>
          <c:invertIfNegative val="0"/>
          <c:dLbls>
            <c:numFmt formatCode="#,##0" sourceLinked="0"/>
            <c:txPr>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strRef>
              <c:f>Sheet1!$A$2:$A$5</c:f>
              <c:strCache>
                <c:ptCount val="4"/>
                <c:pt idx="0">
                  <c:v>Chronic care management processes and programs</c:v>
                </c:pt>
                <c:pt idx="1">
                  <c:v>Behavioral health integration into primary care</c:v>
                </c:pt>
                <c:pt idx="2">
                  <c:v>Patient involvement in care decisions, self-management</c:v>
                </c:pt>
                <c:pt idx="3">
                  <c:v>Advanced health information technology capabilities</c:v>
                </c:pt>
              </c:strCache>
            </c:strRef>
          </c:cat>
          <c:val>
            <c:numRef>
              <c:f>Sheet1!$C$2:$C$5</c:f>
              <c:numCache>
                <c:formatCode>0</c:formatCode>
                <c:ptCount val="4"/>
                <c:pt idx="0">
                  <c:v>26</c:v>
                </c:pt>
                <c:pt idx="1">
                  <c:v>8</c:v>
                </c:pt>
                <c:pt idx="2">
                  <c:v>18</c:v>
                </c:pt>
                <c:pt idx="3">
                  <c:v>50</c:v>
                </c:pt>
              </c:numCache>
            </c:numRef>
          </c:val>
        </c:ser>
        <c:dLbls>
          <c:showLegendKey val="0"/>
          <c:showVal val="0"/>
          <c:showCatName val="0"/>
          <c:showSerName val="0"/>
          <c:showPercent val="0"/>
          <c:showBubbleSize val="0"/>
        </c:dLbls>
        <c:gapWidth val="75"/>
        <c:axId val="154857472"/>
        <c:axId val="154859008"/>
      </c:barChart>
      <c:catAx>
        <c:axId val="154857472"/>
        <c:scaling>
          <c:orientation val="minMax"/>
        </c:scaling>
        <c:delete val="0"/>
        <c:axPos val="b"/>
        <c:majorTickMark val="out"/>
        <c:minorTickMark val="none"/>
        <c:tickLblPos val="nextTo"/>
        <c:txPr>
          <a:bodyPr/>
          <a:lstStyle/>
          <a:p>
            <a:pPr>
              <a:defRPr sz="1600">
                <a:latin typeface="Arial" panose="020B0604020202020204" pitchFamily="34" charset="0"/>
                <a:cs typeface="Arial" panose="020B0604020202020204" pitchFamily="34" charset="0"/>
              </a:defRPr>
            </a:pPr>
            <a:endParaRPr lang="en-US"/>
          </a:p>
        </c:txPr>
        <c:crossAx val="154859008"/>
        <c:crosses val="autoZero"/>
        <c:auto val="1"/>
        <c:lblAlgn val="ctr"/>
        <c:lblOffset val="100"/>
        <c:noMultiLvlLbl val="0"/>
      </c:catAx>
      <c:valAx>
        <c:axId val="154859008"/>
        <c:scaling>
          <c:orientation val="minMax"/>
          <c:max val="75"/>
          <c:min val="0"/>
        </c:scaling>
        <c:delete val="0"/>
        <c:axPos val="l"/>
        <c:numFmt formatCode="#,##0"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54857472"/>
        <c:crosses val="autoZero"/>
        <c:crossBetween val="between"/>
        <c:majorUnit val="25"/>
      </c:valAx>
    </c:plotArea>
    <c:legend>
      <c:legendPos val="t"/>
      <c:layout>
        <c:manualLayout>
          <c:xMode val="edge"/>
          <c:yMode val="edge"/>
          <c:x val="0.23704858495547285"/>
          <c:y val="6.9755193649490427E-2"/>
          <c:w val="0.58928687490805154"/>
          <c:h val="7.6720948507891851E-2"/>
        </c:manualLayout>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600" b="1">
          <a:latin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697" cy="4706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753" y="0"/>
            <a:ext cx="2971697" cy="470611"/>
          </a:xfrm>
          <a:prstGeom prst="rect">
            <a:avLst/>
          </a:prstGeom>
        </p:spPr>
        <p:txBody>
          <a:bodyPr vert="horz" lIns="91440" tIns="45720" rIns="91440" bIns="45720" rtlCol="0"/>
          <a:lstStyle>
            <a:lvl1pPr algn="r">
              <a:defRPr sz="1200"/>
            </a:lvl1pPr>
          </a:lstStyle>
          <a:p>
            <a:fld id="{29F84CD8-F900-4C89-895F-BF8B0DC46463}" type="datetimeFigureOut">
              <a:rPr lang="en-US" smtClean="0"/>
              <a:t>7/10/2014</a:t>
            </a:fld>
            <a:endParaRPr lang="en-US"/>
          </a:p>
        </p:txBody>
      </p:sp>
      <p:sp>
        <p:nvSpPr>
          <p:cNvPr id="4" name="Footer Placeholder 3"/>
          <p:cNvSpPr>
            <a:spLocks noGrp="1"/>
          </p:cNvSpPr>
          <p:nvPr>
            <p:ph type="ftr" sz="quarter" idx="2"/>
          </p:nvPr>
        </p:nvSpPr>
        <p:spPr>
          <a:xfrm>
            <a:off x="0" y="8946421"/>
            <a:ext cx="2971697" cy="4706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753" y="8946421"/>
            <a:ext cx="2971697" cy="470611"/>
          </a:xfrm>
          <a:prstGeom prst="rect">
            <a:avLst/>
          </a:prstGeom>
        </p:spPr>
        <p:txBody>
          <a:bodyPr vert="horz" lIns="91440" tIns="45720" rIns="91440" bIns="45720" rtlCol="0" anchor="b"/>
          <a:lstStyle>
            <a:lvl1pPr algn="r">
              <a:defRPr sz="1200"/>
            </a:lvl1pPr>
          </a:lstStyle>
          <a:p>
            <a:fld id="{046F8D86-D6C5-4C89-B228-800086D2D0A3}" type="slidenum">
              <a:rPr lang="en-US" smtClean="0"/>
              <a:t>‹#›</a:t>
            </a:fld>
            <a:endParaRPr lang="en-US"/>
          </a:p>
        </p:txBody>
      </p:sp>
    </p:spTree>
    <p:extLst>
      <p:ext uri="{BB962C8B-B14F-4D97-AF65-F5344CB8AC3E}">
        <p14:creationId xmlns:p14="http://schemas.microsoft.com/office/powerpoint/2010/main" val="2206868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70688"/>
          </a:xfrm>
          <a:prstGeom prst="rect">
            <a:avLst/>
          </a:prstGeom>
        </p:spPr>
        <p:txBody>
          <a:bodyPr vert="horz" lIns="91749" tIns="45875" rIns="91749" bIns="4587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5" y="1"/>
            <a:ext cx="2971800" cy="470688"/>
          </a:xfrm>
          <a:prstGeom prst="rect">
            <a:avLst/>
          </a:prstGeom>
        </p:spPr>
        <p:txBody>
          <a:bodyPr vert="horz" lIns="91749" tIns="45875" rIns="91749" bIns="45875" rtlCol="0"/>
          <a:lstStyle>
            <a:lvl1pPr algn="r" fontAlgn="auto">
              <a:spcBef>
                <a:spcPts val="0"/>
              </a:spcBef>
              <a:spcAft>
                <a:spcPts val="0"/>
              </a:spcAft>
              <a:defRPr sz="1200">
                <a:latin typeface="+mn-lt"/>
              </a:defRPr>
            </a:lvl1pPr>
          </a:lstStyle>
          <a:p>
            <a:pPr>
              <a:defRPr/>
            </a:pPr>
            <a:fld id="{DBDAC5EE-AF4D-4919-AAA5-1A727C3484E7}" type="datetimeFigureOut">
              <a:rPr lang="en-US"/>
              <a:pPr>
                <a:defRPr/>
              </a:pPr>
              <a:t>7/10/2014</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1749" tIns="45875" rIns="91749" bIns="45875" rtlCol="0" anchor="ctr"/>
          <a:lstStyle/>
          <a:p>
            <a:pPr lvl="0"/>
            <a:endParaRPr lang="en-US" noProof="0" smtClean="0"/>
          </a:p>
        </p:txBody>
      </p:sp>
      <p:sp>
        <p:nvSpPr>
          <p:cNvPr id="5" name="Notes Placeholder 4"/>
          <p:cNvSpPr>
            <a:spLocks noGrp="1"/>
          </p:cNvSpPr>
          <p:nvPr>
            <p:ph type="body" sz="quarter" idx="3"/>
          </p:nvPr>
        </p:nvSpPr>
        <p:spPr>
          <a:xfrm>
            <a:off x="685800" y="4473981"/>
            <a:ext cx="5486400" cy="4237816"/>
          </a:xfrm>
          <a:prstGeom prst="rect">
            <a:avLst/>
          </a:prstGeom>
        </p:spPr>
        <p:txBody>
          <a:bodyPr vert="horz" lIns="91749" tIns="45875" rIns="91749" bIns="4587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946323"/>
            <a:ext cx="2971800" cy="470687"/>
          </a:xfrm>
          <a:prstGeom prst="rect">
            <a:avLst/>
          </a:prstGeom>
        </p:spPr>
        <p:txBody>
          <a:bodyPr vert="horz" lIns="91749" tIns="45875" rIns="91749" bIns="4587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5" y="8946323"/>
            <a:ext cx="2971800" cy="470687"/>
          </a:xfrm>
          <a:prstGeom prst="rect">
            <a:avLst/>
          </a:prstGeom>
        </p:spPr>
        <p:txBody>
          <a:bodyPr vert="horz" lIns="91749" tIns="45875" rIns="91749" bIns="45875" rtlCol="0" anchor="b"/>
          <a:lstStyle>
            <a:lvl1pPr algn="r" fontAlgn="auto">
              <a:spcBef>
                <a:spcPts val="0"/>
              </a:spcBef>
              <a:spcAft>
                <a:spcPts val="0"/>
              </a:spcAft>
              <a:defRPr sz="1200">
                <a:latin typeface="+mn-lt"/>
              </a:defRPr>
            </a:lvl1pPr>
          </a:lstStyle>
          <a:p>
            <a:pPr>
              <a:defRPr/>
            </a:pPr>
            <a:fld id="{C8565299-4973-4F30-ABE2-CDC44D270B45}" type="slidenum">
              <a:rPr lang="en-US"/>
              <a:pPr>
                <a:defRPr/>
              </a:pPr>
              <a:t>‹#›</a:t>
            </a:fld>
            <a:endParaRPr lang="en-US"/>
          </a:p>
        </p:txBody>
      </p:sp>
    </p:spTree>
    <p:extLst>
      <p:ext uri="{BB962C8B-B14F-4D97-AF65-F5344CB8AC3E}">
        <p14:creationId xmlns:p14="http://schemas.microsoft.com/office/powerpoint/2010/main" val="2916151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71450" indent="-171450">
              <a:buFont typeface="Arial" panose="020B0604020202020204" pitchFamily="34" charset="0"/>
              <a:buChar char="•"/>
            </a:pPr>
            <a:r>
              <a:rPr lang="en-US" baseline="0" dirty="0" smtClean="0"/>
              <a:t>So far, the law has brought new or better coverage to more than 21 million people, through the ability of young adults to enroll on a parents’ policy, marketplaces, and Medicaid and CHIP</a:t>
            </a:r>
          </a:p>
          <a:p>
            <a:pPr marL="628650" lvl="1" indent="-171450">
              <a:buFont typeface="Arial" panose="020B0604020202020204" pitchFamily="34" charset="0"/>
              <a:buChar char="•"/>
            </a:pPr>
            <a:r>
              <a:rPr lang="en-US" baseline="0" dirty="0" smtClean="0"/>
              <a:t>some portion of those in the marketplace and Medicaid totals are not fully enrolled.  The Medicaid enrollment data are of Feb.  </a:t>
            </a:r>
          </a:p>
          <a:p>
            <a:pPr marL="171450" lvl="0" indent="-171450">
              <a:buFont typeface="Arial" panose="020B0604020202020204" pitchFamily="34" charset="0"/>
              <a:buChar char="•"/>
            </a:pPr>
            <a:r>
              <a:rPr lang="en-US" baseline="0" dirty="0" smtClean="0"/>
              <a:t>In addition, RAND has estimated that as many as 9 million people may have signed up directly through insurance companies.  </a:t>
            </a:r>
          </a:p>
          <a:p>
            <a:pPr marL="171450" lvl="0" indent="-171450">
              <a:buFont typeface="Arial" panose="020B0604020202020204" pitchFamily="34" charset="0"/>
              <a:buChar char="•"/>
            </a:pPr>
            <a:r>
              <a:rPr lang="en-US" baseline="0" dirty="0" smtClean="0"/>
              <a:t>The number of people expected to sign up during special enrollment periods between now and the end of the year is not insignificant – could be as many as 2 million people.  </a:t>
            </a:r>
          </a:p>
          <a:p>
            <a:pPr marL="171450" indent="-171450">
              <a:buFont typeface="Arial" panose="020B0604020202020204" pitchFamily="34" charset="0"/>
              <a:buChar char="•"/>
            </a:pPr>
            <a:r>
              <a:rPr lang="en-US" baseline="0" dirty="0" smtClean="0"/>
              <a:t>In terms of gains in coverage, preliminary data from surveys is pointing to declines in uninsured rates, cobbled together estimates suggest about 9 million previously </a:t>
            </a:r>
            <a:r>
              <a:rPr lang="en-US" baseline="0" dirty="0" err="1" smtClean="0"/>
              <a:t>uinsured</a:t>
            </a:r>
            <a:r>
              <a:rPr lang="en-US" baseline="0" dirty="0" smtClean="0"/>
              <a:t> have gained coverage.  </a:t>
            </a:r>
          </a:p>
          <a:p>
            <a:pPr marL="171450" indent="-171450">
              <a:buFont typeface="Arial" panose="020B0604020202020204" pitchFamily="34" charset="0"/>
              <a:buChar char="•"/>
            </a:pPr>
            <a:r>
              <a:rPr lang="en-US" baseline="0" dirty="0" smtClean="0"/>
              <a:t>CBO is projecting that 13 million fewer people will be </a:t>
            </a:r>
            <a:r>
              <a:rPr lang="en-US" baseline="0" dirty="0" err="1" smtClean="0"/>
              <a:t>uinsured</a:t>
            </a:r>
            <a:r>
              <a:rPr lang="en-US" baseline="0" dirty="0" smtClean="0"/>
              <a:t> in 2014 , climbing to 25 million by 2016</a:t>
            </a:r>
          </a:p>
          <a:p>
            <a:pPr marL="171450" indent="-171450">
              <a:buFont typeface="Arial" panose="020B0604020202020204" pitchFamily="34" charset="0"/>
              <a:buChar char="•"/>
            </a:pPr>
            <a:r>
              <a:rPr lang="en-US" baseline="0" dirty="0" smtClean="0"/>
              <a:t>But this will be something that will emerge more slowly.  We will also have preliminary estimates from our new survey going into the field this week, and from our biennial.  </a:t>
            </a:r>
          </a:p>
          <a:p>
            <a:pPr marL="171450" indent="-171450">
              <a:buFont typeface="Arial" panose="020B0604020202020204" pitchFamily="34" charset="0"/>
              <a:buChar char="•"/>
            </a:pPr>
            <a:r>
              <a:rPr lang="en-US" baseline="0" dirty="0" smtClean="0"/>
              <a:t>The first federal data on uninsured rates in the first quarter of this year will be available in Aug-Sept.  </a:t>
            </a:r>
          </a:p>
          <a:p>
            <a:pPr marL="171450" indent="-171450">
              <a:buFont typeface="Arial" panose="020B0604020202020204" pitchFamily="34" charset="0"/>
              <a:buChar char="•"/>
            </a:pPr>
            <a:r>
              <a:rPr lang="en-US" baseline="0" dirty="0" smtClean="0"/>
              <a:t>As the dust settles this spring, it will be important to track these national numbers on coverage, underinsurance, affordability, </a:t>
            </a:r>
          </a:p>
          <a:p>
            <a:pPr marL="171450" indent="-171450">
              <a:buFont typeface="Arial" panose="020B0604020202020204" pitchFamily="34" charset="0"/>
              <a:buChar char="•"/>
            </a:pPr>
            <a:r>
              <a:rPr lang="en-US" baseline="0" dirty="0" smtClean="0"/>
              <a:t>But also will be important to examine the experience of the highest performing states on these measures, and whether their approaches to marketplaces, to Medicaid expansion, to market reforms, can bet spread and therefore boost overall numbers.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kumimoji="0" lang="en-US" sz="1200" b="0" i="0" u="none" strike="noStrike" kern="1200" cap="none" spc="0" normalizeH="0" baseline="0" noProof="0" dirty="0" smtClean="0">
              <a:ln>
                <a:noFill/>
              </a:ln>
              <a:solidFill>
                <a:prstClr val="black"/>
              </a:solidFill>
              <a:effectLst/>
              <a:uLnTx/>
              <a:uFillTx/>
              <a:latin typeface="+mn-lt"/>
            </a:endParaRPr>
          </a:p>
        </p:txBody>
      </p:sp>
      <p:sp>
        <p:nvSpPr>
          <p:cNvPr id="4" name="Slide Number Placeholder 3"/>
          <p:cNvSpPr>
            <a:spLocks noGrp="1"/>
          </p:cNvSpPr>
          <p:nvPr>
            <p:ph type="sldNum" sz="quarter" idx="10"/>
          </p:nvPr>
        </p:nvSpPr>
        <p:spPr/>
        <p:txBody>
          <a:bodyPr/>
          <a:lstStyle/>
          <a:p>
            <a:pPr>
              <a:defRPr/>
            </a:pPr>
            <a:fld id="{C8565299-4973-4F30-ABE2-CDC44D270B45}"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28202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5800" y="2130425"/>
            <a:ext cx="7772400" cy="1470025"/>
          </a:xfrm>
        </p:spPr>
        <p:txBody>
          <a:bodyPr anchor="ctr" anchorCtr="0"/>
          <a:lstStyle>
            <a:lvl1pPr>
              <a:defRPr sz="3200"/>
            </a:lvl1pPr>
          </a:lstStyle>
          <a:p>
            <a:r>
              <a:rPr lang="en-US"/>
              <a:t>Click to edit Master title style</a:t>
            </a:r>
          </a:p>
        </p:txBody>
      </p:sp>
      <p:sp>
        <p:nvSpPr>
          <p:cNvPr id="337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solidFill>
                <a:srgbClr val="000000"/>
              </a:solidFill>
              <a:latin typeface="Arial"/>
            </a:endParaRPr>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solidFill>
                <a:srgbClr val="000000"/>
              </a:solidFill>
              <a:latin typeface="Arial"/>
            </a:endParaRPr>
          </a:p>
        </p:txBody>
      </p:sp>
    </p:spTree>
    <p:extLst>
      <p:ext uri="{BB962C8B-B14F-4D97-AF65-F5344CB8AC3E}">
        <p14:creationId xmlns:p14="http://schemas.microsoft.com/office/powerpoint/2010/main" val="76493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275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90488"/>
            <a:ext cx="2284412" cy="6003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0488"/>
            <a:ext cx="6704013" cy="6003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088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8532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4" name="Chart Placeholder 3"/>
          <p:cNvSpPr>
            <a:spLocks noGrp="1"/>
          </p:cNvSpPr>
          <p:nvPr>
            <p:ph type="chart" sz="half" idx="2"/>
          </p:nvPr>
        </p:nvSpPr>
        <p:spPr>
          <a:xfrm>
            <a:off x="4649788" y="1066800"/>
            <a:ext cx="4265612" cy="5027613"/>
          </a:xfrm>
        </p:spPr>
        <p:txBody>
          <a:bodyPr/>
          <a:lstStyle>
            <a:lvl1pPr>
              <a:defRPr sz="2200" b="0"/>
            </a:lvl1pPr>
          </a:lstStyle>
          <a:p>
            <a:pPr lvl="0"/>
            <a:endParaRPr lang="en-US" noProof="0" dirty="0" smtClean="0"/>
          </a:p>
        </p:txBody>
      </p:sp>
      <p:sp>
        <p:nvSpPr>
          <p:cNvPr id="6" name="Content Placeholder 2"/>
          <p:cNvSpPr>
            <a:spLocks noGrp="1"/>
          </p:cNvSpPr>
          <p:nvPr>
            <p:ph sz="half" idx="1"/>
          </p:nvPr>
        </p:nvSpPr>
        <p:spPr>
          <a:xfrm>
            <a:off x="231775" y="1066800"/>
            <a:ext cx="4265613" cy="5027613"/>
          </a:xfrm>
        </p:spPr>
        <p:txBody>
          <a:bodyPr/>
          <a:lstStyle>
            <a:lvl1pPr>
              <a:defRPr sz="22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88620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84586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4" name="Chart Placeholder 3"/>
          <p:cNvSpPr>
            <a:spLocks noGrp="1"/>
          </p:cNvSpPr>
          <p:nvPr>
            <p:ph type="chart" sz="half" idx="2"/>
          </p:nvPr>
        </p:nvSpPr>
        <p:spPr>
          <a:xfrm>
            <a:off x="4649788" y="1066800"/>
            <a:ext cx="4265612" cy="5027613"/>
          </a:xfrm>
        </p:spPr>
        <p:txBody>
          <a:bodyPr/>
          <a:lstStyle>
            <a:lvl1pPr>
              <a:defRPr sz="2200" b="0"/>
            </a:lvl1pPr>
          </a:lstStyle>
          <a:p>
            <a:pPr lvl="0"/>
            <a:endParaRPr lang="en-US" noProof="0" dirty="0" smtClean="0"/>
          </a:p>
        </p:txBody>
      </p:sp>
      <p:sp>
        <p:nvSpPr>
          <p:cNvPr id="6" name="Content Placeholder 2"/>
          <p:cNvSpPr>
            <a:spLocks noGrp="1"/>
          </p:cNvSpPr>
          <p:nvPr>
            <p:ph sz="half" idx="1"/>
          </p:nvPr>
        </p:nvSpPr>
        <p:spPr>
          <a:xfrm>
            <a:off x="231775" y="1066800"/>
            <a:ext cx="4265613" cy="5027613"/>
          </a:xfrm>
        </p:spPr>
        <p:txBody>
          <a:bodyPr/>
          <a:lstStyle>
            <a:lvl1pPr>
              <a:defRPr sz="22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40922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2725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4" name="Chart Placeholder 3"/>
          <p:cNvSpPr>
            <a:spLocks noGrp="1"/>
          </p:cNvSpPr>
          <p:nvPr>
            <p:ph type="chart" sz="half" idx="2"/>
          </p:nvPr>
        </p:nvSpPr>
        <p:spPr>
          <a:xfrm>
            <a:off x="4649788" y="1066800"/>
            <a:ext cx="4265612" cy="5027613"/>
          </a:xfrm>
        </p:spPr>
        <p:txBody>
          <a:bodyPr/>
          <a:lstStyle>
            <a:lvl1pPr>
              <a:defRPr sz="2200" b="0"/>
            </a:lvl1pPr>
          </a:lstStyle>
          <a:p>
            <a:pPr lvl="0"/>
            <a:endParaRPr lang="en-US" noProof="0" dirty="0" smtClean="0"/>
          </a:p>
        </p:txBody>
      </p:sp>
      <p:sp>
        <p:nvSpPr>
          <p:cNvPr id="6" name="Content Placeholder 2"/>
          <p:cNvSpPr>
            <a:spLocks noGrp="1"/>
          </p:cNvSpPr>
          <p:nvPr>
            <p:ph sz="half" idx="1"/>
          </p:nvPr>
        </p:nvSpPr>
        <p:spPr>
          <a:xfrm>
            <a:off x="231775" y="1066800"/>
            <a:ext cx="4265613" cy="5027613"/>
          </a:xfrm>
        </p:spPr>
        <p:txBody>
          <a:bodyPr/>
          <a:lstStyle>
            <a:lvl1pPr>
              <a:defRPr sz="22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55095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0" y="-16057"/>
            <a:ext cx="9140825" cy="9304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32666657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title"/>
          </p:nvPr>
        </p:nvSpPr>
        <p:spPr bwMode="auto">
          <a:xfrm>
            <a:off x="0" y="-16057"/>
            <a:ext cx="9140825" cy="9304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42378514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9140825" cy="731837"/>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8081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title"/>
          </p:nvPr>
        </p:nvSpPr>
        <p:spPr bwMode="auto">
          <a:xfrm>
            <a:off x="0" y="-16057"/>
            <a:ext cx="9140825" cy="9304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174850843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52" y="13252"/>
            <a:ext cx="8229600" cy="367748"/>
          </a:xfrm>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a:xfrm>
            <a:off x="457200" y="762001"/>
            <a:ext cx="8229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2455015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52" y="13252"/>
            <a:ext cx="8229600" cy="367748"/>
          </a:xfrm>
        </p:spPr>
        <p:txBody>
          <a:bodyPr/>
          <a:lstStyle>
            <a:lvl1pPr>
              <a:defRPr b="1"/>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533400"/>
            <a:ext cx="8839200" cy="609600"/>
          </a:xfrm>
        </p:spPr>
        <p:txBody>
          <a:bodyPr anchor="ctr"/>
          <a:lstStyle>
            <a:lvl1pPr marL="0" indent="0" algn="ctr">
              <a:buNone/>
              <a:defRPr sz="2800" b="1"/>
            </a:lvl1pPr>
          </a:lstStyle>
          <a:p>
            <a:pPr lvl="0"/>
            <a:r>
              <a:rPr lang="en-US" smtClean="0"/>
              <a:t>Click to edit Master text styles</a:t>
            </a:r>
          </a:p>
        </p:txBody>
      </p:sp>
    </p:spTree>
    <p:extLst>
      <p:ext uri="{BB962C8B-B14F-4D97-AF65-F5344CB8AC3E}">
        <p14:creationId xmlns:p14="http://schemas.microsoft.com/office/powerpoint/2010/main" val="146688023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3415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3415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
        <p:nvSpPr>
          <p:cNvPr id="8" name="Text Placeholder 12"/>
          <p:cNvSpPr>
            <a:spLocks noGrp="1"/>
          </p:cNvSpPr>
          <p:nvPr>
            <p:ph type="body" sz="quarter" idx="14"/>
          </p:nvPr>
        </p:nvSpPr>
        <p:spPr>
          <a:xfrm>
            <a:off x="152400" y="533400"/>
            <a:ext cx="8839200" cy="609600"/>
          </a:xfrm>
        </p:spPr>
        <p:txBody>
          <a:bodyPr anchor="ctr"/>
          <a:lstStyle>
            <a:lvl1pPr marL="0" indent="0" algn="ctr">
              <a:buNone/>
              <a:defRPr sz="2800" b="1"/>
            </a:lvl1pPr>
          </a:lstStyle>
          <a:p>
            <a:pPr lvl="0"/>
            <a:r>
              <a:rPr lang="en-US" smtClean="0"/>
              <a:t>Click to edit Master text styles</a:t>
            </a:r>
          </a:p>
        </p:txBody>
      </p:sp>
    </p:spTree>
    <p:extLst>
      <p:ext uri="{BB962C8B-B14F-4D97-AF65-F5344CB8AC3E}">
        <p14:creationId xmlns:p14="http://schemas.microsoft.com/office/powerpoint/2010/main" val="380226624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12"/>
          <p:cNvSpPr>
            <a:spLocks noGrp="1"/>
          </p:cNvSpPr>
          <p:nvPr>
            <p:ph type="body" sz="quarter" idx="13"/>
          </p:nvPr>
        </p:nvSpPr>
        <p:spPr>
          <a:xfrm>
            <a:off x="152400" y="602976"/>
            <a:ext cx="8839200" cy="609600"/>
          </a:xfrm>
        </p:spPr>
        <p:txBody>
          <a:bodyPr anchor="ctr"/>
          <a:lstStyle>
            <a:lvl1pPr marL="0" indent="0" algn="ctr">
              <a:buNone/>
              <a:defRPr sz="2800" b="1"/>
            </a:lvl1pPr>
          </a:lstStyle>
          <a:p>
            <a:pPr lvl="0"/>
            <a:r>
              <a:rPr lang="en-US" smtClean="0"/>
              <a:t>Click to edit Master text styles</a:t>
            </a:r>
          </a:p>
        </p:txBody>
      </p:sp>
    </p:spTree>
    <p:extLst>
      <p:ext uri="{BB962C8B-B14F-4D97-AF65-F5344CB8AC3E}">
        <p14:creationId xmlns:p14="http://schemas.microsoft.com/office/powerpoint/2010/main" val="146975501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152400" y="533400"/>
            <a:ext cx="8839200" cy="609600"/>
          </a:xfrm>
        </p:spPr>
        <p:txBody>
          <a:bodyPr anchor="ctr"/>
          <a:lstStyle>
            <a:lvl1pPr marL="0" indent="0" algn="ctr">
              <a:buNone/>
              <a:defRPr sz="2800" b="1"/>
            </a:lvl1pPr>
          </a:lstStyle>
          <a:p>
            <a:pPr lvl="0"/>
            <a:r>
              <a:rPr lang="en-US" smtClean="0"/>
              <a:t>Click to edit Master text styles</a:t>
            </a:r>
          </a:p>
        </p:txBody>
      </p:sp>
    </p:spTree>
    <p:extLst>
      <p:ext uri="{BB962C8B-B14F-4D97-AF65-F5344CB8AC3E}">
        <p14:creationId xmlns:p14="http://schemas.microsoft.com/office/powerpoint/2010/main" val="21784824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97560"/>
            <a:ext cx="8229600" cy="762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a:defRPr/>
            </a:pPr>
            <a:endParaRPr lang="en-US" sz="2000" dirty="0">
              <a:solidFill>
                <a:srgbClr val="000000"/>
              </a:solidFill>
              <a:latin typeface="Arial"/>
            </a:endParaRPr>
          </a:p>
        </p:txBody>
      </p:sp>
    </p:spTree>
    <p:extLst>
      <p:ext uri="{BB962C8B-B14F-4D97-AF65-F5344CB8AC3E}">
        <p14:creationId xmlns:p14="http://schemas.microsoft.com/office/powerpoint/2010/main" val="398774911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52" y="13252"/>
            <a:ext cx="8229600" cy="367748"/>
          </a:xfrm>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a:xfrm>
            <a:off x="457200" y="762001"/>
            <a:ext cx="8229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832997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52" y="13252"/>
            <a:ext cx="8229600" cy="367748"/>
          </a:xfrm>
        </p:spPr>
        <p:txBody>
          <a:bodyPr/>
          <a:lstStyle>
            <a:lvl1pPr>
              <a:defRPr b="1"/>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533400"/>
            <a:ext cx="8839200" cy="609600"/>
          </a:xfrm>
        </p:spPr>
        <p:txBody>
          <a:bodyPr anchor="ctr"/>
          <a:lstStyle>
            <a:lvl1pPr marL="0" indent="0" algn="ctr">
              <a:buNone/>
              <a:defRPr sz="2800" b="1"/>
            </a:lvl1pPr>
          </a:lstStyle>
          <a:p>
            <a:pPr lvl="0"/>
            <a:r>
              <a:rPr lang="en-US" smtClean="0"/>
              <a:t>Click to edit Master text styles</a:t>
            </a:r>
          </a:p>
        </p:txBody>
      </p:sp>
    </p:spTree>
    <p:extLst>
      <p:ext uri="{BB962C8B-B14F-4D97-AF65-F5344CB8AC3E}">
        <p14:creationId xmlns:p14="http://schemas.microsoft.com/office/powerpoint/2010/main" val="316341594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3415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3415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
        <p:nvSpPr>
          <p:cNvPr id="8" name="Text Placeholder 12"/>
          <p:cNvSpPr>
            <a:spLocks noGrp="1"/>
          </p:cNvSpPr>
          <p:nvPr>
            <p:ph type="body" sz="quarter" idx="14"/>
          </p:nvPr>
        </p:nvSpPr>
        <p:spPr>
          <a:xfrm>
            <a:off x="152400" y="533400"/>
            <a:ext cx="8839200" cy="609600"/>
          </a:xfrm>
        </p:spPr>
        <p:txBody>
          <a:bodyPr anchor="ctr"/>
          <a:lstStyle>
            <a:lvl1pPr marL="0" indent="0" algn="ctr">
              <a:buNone/>
              <a:defRPr sz="2800" b="1"/>
            </a:lvl1pPr>
          </a:lstStyle>
          <a:p>
            <a:pPr lvl="0"/>
            <a:r>
              <a:rPr lang="en-US" smtClean="0"/>
              <a:t>Click to edit Master text styles</a:t>
            </a:r>
          </a:p>
        </p:txBody>
      </p:sp>
    </p:spTree>
    <p:extLst>
      <p:ext uri="{BB962C8B-B14F-4D97-AF65-F5344CB8AC3E}">
        <p14:creationId xmlns:p14="http://schemas.microsoft.com/office/powerpoint/2010/main" val="1746189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82485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12"/>
          <p:cNvSpPr>
            <a:spLocks noGrp="1"/>
          </p:cNvSpPr>
          <p:nvPr>
            <p:ph type="body" sz="quarter" idx="13"/>
          </p:nvPr>
        </p:nvSpPr>
        <p:spPr>
          <a:xfrm>
            <a:off x="152400" y="602976"/>
            <a:ext cx="8839200" cy="609600"/>
          </a:xfrm>
        </p:spPr>
        <p:txBody>
          <a:bodyPr anchor="ctr"/>
          <a:lstStyle>
            <a:lvl1pPr marL="0" indent="0" algn="ctr">
              <a:buNone/>
              <a:defRPr sz="2800" b="1"/>
            </a:lvl1pPr>
          </a:lstStyle>
          <a:p>
            <a:pPr lvl="0"/>
            <a:r>
              <a:rPr lang="en-US" smtClean="0"/>
              <a:t>Click to edit Master text styles</a:t>
            </a:r>
          </a:p>
        </p:txBody>
      </p:sp>
    </p:spTree>
    <p:extLst>
      <p:ext uri="{BB962C8B-B14F-4D97-AF65-F5344CB8AC3E}">
        <p14:creationId xmlns:p14="http://schemas.microsoft.com/office/powerpoint/2010/main" val="213254086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152400" y="533400"/>
            <a:ext cx="8839200" cy="609600"/>
          </a:xfrm>
        </p:spPr>
        <p:txBody>
          <a:bodyPr anchor="ctr"/>
          <a:lstStyle>
            <a:lvl1pPr marL="0" indent="0" algn="ctr">
              <a:buNone/>
              <a:defRPr sz="2800" b="1"/>
            </a:lvl1pPr>
          </a:lstStyle>
          <a:p>
            <a:pPr lvl="0"/>
            <a:r>
              <a:rPr lang="en-US" smtClean="0"/>
              <a:t>Click to edit Master text styles</a:t>
            </a:r>
          </a:p>
        </p:txBody>
      </p:sp>
    </p:spTree>
    <p:extLst>
      <p:ext uri="{BB962C8B-B14F-4D97-AF65-F5344CB8AC3E}">
        <p14:creationId xmlns:p14="http://schemas.microsoft.com/office/powerpoint/2010/main" val="359438754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97560"/>
            <a:ext cx="8229600" cy="762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a:defRPr/>
            </a:pPr>
            <a:endParaRPr lang="en-US" sz="2000" dirty="0">
              <a:solidFill>
                <a:srgbClr val="000000"/>
              </a:solidFill>
              <a:latin typeface="Arial"/>
            </a:endParaRPr>
          </a:p>
        </p:txBody>
      </p:sp>
    </p:spTree>
    <p:extLst>
      <p:ext uri="{BB962C8B-B14F-4D97-AF65-F5344CB8AC3E}">
        <p14:creationId xmlns:p14="http://schemas.microsoft.com/office/powerpoint/2010/main" val="86465468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640297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4" name="Chart Placeholder 3"/>
          <p:cNvSpPr>
            <a:spLocks noGrp="1"/>
          </p:cNvSpPr>
          <p:nvPr>
            <p:ph type="chart" sz="half" idx="2"/>
          </p:nvPr>
        </p:nvSpPr>
        <p:spPr>
          <a:xfrm>
            <a:off x="4649788" y="1066800"/>
            <a:ext cx="4265612" cy="5027613"/>
          </a:xfrm>
        </p:spPr>
        <p:txBody>
          <a:bodyPr/>
          <a:lstStyle>
            <a:lvl1pPr>
              <a:defRPr sz="2200" b="0"/>
            </a:lvl1pPr>
          </a:lstStyle>
          <a:p>
            <a:pPr lvl="0"/>
            <a:endParaRPr lang="en-US" noProof="0" dirty="0" smtClean="0"/>
          </a:p>
        </p:txBody>
      </p:sp>
      <p:sp>
        <p:nvSpPr>
          <p:cNvPr id="6" name="Content Placeholder 2"/>
          <p:cNvSpPr>
            <a:spLocks noGrp="1"/>
          </p:cNvSpPr>
          <p:nvPr>
            <p:ph sz="half" idx="1"/>
          </p:nvPr>
        </p:nvSpPr>
        <p:spPr>
          <a:xfrm>
            <a:off x="231775" y="1066800"/>
            <a:ext cx="4265613" cy="5027613"/>
          </a:xfrm>
        </p:spPr>
        <p:txBody>
          <a:bodyPr/>
          <a:lstStyle>
            <a:lvl1pPr>
              <a:defRPr sz="22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949398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title"/>
          </p:nvPr>
        </p:nvSpPr>
        <p:spPr bwMode="auto">
          <a:xfrm>
            <a:off x="0" y="-16057"/>
            <a:ext cx="9140825" cy="9304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377988429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title"/>
          </p:nvPr>
        </p:nvSpPr>
        <p:spPr bwMode="auto">
          <a:xfrm>
            <a:off x="0" y="-16057"/>
            <a:ext cx="9140825" cy="9304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205451019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0" y="-16057"/>
            <a:ext cx="9140825" cy="9304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306290316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9D2B93-6D33-451D-8DB9-9DC0F842B4A2}" type="datetimeFigureOut">
              <a:rPr lang="en-US" smtClean="0"/>
              <a:t>7/10/2014</a:t>
            </a:fld>
            <a:endParaRPr lang="en-US"/>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fld id="{923FDED7-3743-4071-84CD-FB2D9C1E1DA8}" type="slidenum">
              <a:rPr lang="en-US" smtClean="0"/>
              <a:t>‹#›</a:t>
            </a:fld>
            <a:endParaRPr lang="en-US"/>
          </a:p>
        </p:txBody>
      </p:sp>
    </p:spTree>
    <p:extLst>
      <p:ext uri="{BB962C8B-B14F-4D97-AF65-F5344CB8AC3E}">
        <p14:creationId xmlns:p14="http://schemas.microsoft.com/office/powerpoint/2010/main" val="34471727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D2B93-6D33-451D-8DB9-9DC0F842B4A2}"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3FEFFE71-1B64-4A45-A451-FC87ACEB2799}"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578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66800"/>
            <a:ext cx="4265613"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91923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D2B93-6D33-451D-8DB9-9DC0F842B4A2}"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D94E472-4738-4F3A-9BEB-80EDA4E6DE85}"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02125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9D2B93-6D33-451D-8DB9-9DC0F842B4A2}"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8E2AF05C-63E7-42D6-B2D0-FAA62946AEE9}"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22106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9D2B93-6D33-451D-8DB9-9DC0F842B4A2}" type="datetimeFigureOut">
              <a:rPr lang="en-US" smtClean="0"/>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4737770F-3E17-40DF-B0C6-982FF1B1094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44147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9D2B93-6D33-451D-8DB9-9DC0F842B4A2}" type="datetimeFigureOut">
              <a:rPr lang="en-US" smtClean="0"/>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550144E9-BDC2-4AE6-A5DD-EE80F6DEF26B}"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35075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D2B93-6D33-451D-8DB9-9DC0F842B4A2}" type="datetimeFigureOut">
              <a:rPr lang="en-US" smtClean="0"/>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588849E-59FB-4CBD-9B75-4C472D9325DD}"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47101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D2B93-6D33-451D-8DB9-9DC0F842B4A2}"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93CC368-87B5-42B5-9BD9-BD725DAC46D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37408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D2B93-6D33-451D-8DB9-9DC0F842B4A2}"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6418480E-FABD-4610-9BCD-C5FBF3D4A81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38116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D2B93-6D33-451D-8DB9-9DC0F842B4A2}"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D0122A1C-7CA0-4B52-9220-C59591D53FC9}"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47411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D2B93-6D33-451D-8DB9-9DC0F842B4A2}"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23F5908-99FB-4067-AFEF-D7C6CBF51C9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74996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5264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919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5584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70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093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523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2.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90488"/>
            <a:ext cx="9140825" cy="731837"/>
          </a:xfrm>
          <a:prstGeom prst="rect">
            <a:avLst/>
          </a:prstGeom>
          <a:noFill/>
          <a:ln w="9525">
            <a:noFill/>
            <a:miter lim="800000"/>
            <a:headEnd/>
            <a:tailEnd/>
          </a:ln>
        </p:spPr>
        <p:txBody>
          <a:bodyPr vert="horz" wrap="square" lIns="91440" tIns="45720" rIns="91440" bIns="45720" numCol="1" anchor="t" anchorCtr="1"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231775" y="1066800"/>
            <a:ext cx="8683625" cy="5027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32775" name="Rectangle 7"/>
          <p:cNvSpPr>
            <a:spLocks noChangeArrowheads="1"/>
          </p:cNvSpPr>
          <p:nvPr userDrawn="1"/>
        </p:nvSpPr>
        <p:spPr bwMode="auto">
          <a:xfrm>
            <a:off x="152400" y="6477000"/>
            <a:ext cx="2133600" cy="201613"/>
          </a:xfrm>
          <a:prstGeom prst="rect">
            <a:avLst/>
          </a:prstGeom>
          <a:noFill/>
          <a:ln w="9525">
            <a:noFill/>
            <a:miter lim="800000"/>
            <a:headEnd/>
            <a:tailEnd/>
          </a:ln>
          <a:effectLst/>
        </p:spPr>
        <p:txBody>
          <a:bodyPr tIns="0" rIns="45720"/>
          <a:lstStyle/>
          <a:p>
            <a:pPr>
              <a:defRPr/>
            </a:pPr>
            <a:fld id="{230ED920-AFC4-4501-BAC7-4EF68A11747C}" type="slidenum">
              <a:rPr lang="en-US" sz="1600" b="1">
                <a:solidFill>
                  <a:srgbClr val="000000"/>
                </a:solidFill>
                <a:latin typeface="Cambria" pitchFamily="18" charset="0"/>
              </a:rPr>
              <a:pPr>
                <a:defRPr/>
              </a:pPr>
              <a:t>‹#›</a:t>
            </a:fld>
            <a:endParaRPr lang="en-US" sz="1600" b="1" dirty="0">
              <a:solidFill>
                <a:srgbClr val="000000"/>
              </a:solidFill>
              <a:latin typeface="Cambria" pitchFamily="18" charset="0"/>
            </a:endParaRPr>
          </a:p>
        </p:txBody>
      </p:sp>
    </p:spTree>
    <p:extLst>
      <p:ext uri="{BB962C8B-B14F-4D97-AF65-F5344CB8AC3E}">
        <p14:creationId xmlns:p14="http://schemas.microsoft.com/office/powerpoint/2010/main" val="285642345"/>
      </p:ext>
    </p:extLst>
  </p:cSld>
  <p:clrMap bg1="lt1" tx1="dk1" bg2="lt2" tx2="dk2" accent1="accent1" accent2="accent2" accent3="accent3" accent4="accent4" accent5="accent5" accent6="accent6" hlink="hlink" folHlink="folHlink"/>
  <p:sldLayoutIdLst>
    <p:sldLayoutId id="2147485206" r:id="rId1"/>
    <p:sldLayoutId id="2147485207" r:id="rId2"/>
    <p:sldLayoutId id="2147485208" r:id="rId3"/>
    <p:sldLayoutId id="2147485209" r:id="rId4"/>
    <p:sldLayoutId id="2147485210" r:id="rId5"/>
    <p:sldLayoutId id="2147485211" r:id="rId6"/>
    <p:sldLayoutId id="2147485212" r:id="rId7"/>
    <p:sldLayoutId id="2147485213" r:id="rId8"/>
    <p:sldLayoutId id="2147485214" r:id="rId9"/>
    <p:sldLayoutId id="2147485215" r:id="rId10"/>
    <p:sldLayoutId id="2147485216" r:id="rId11"/>
    <p:sldLayoutId id="2147485217" r:id="rId12"/>
    <p:sldLayoutId id="2147485218" r:id="rId13"/>
    <p:sldLayoutId id="2147485219" r:id="rId14"/>
    <p:sldLayoutId id="2147485220" r:id="rId15"/>
    <p:sldLayoutId id="2147485221" r:id="rId16"/>
    <p:sldLayoutId id="2147485222" r:id="rId17"/>
    <p:sldLayoutId id="2147485223" r:id="rId18"/>
    <p:sldLayoutId id="2147485224" r:id="rId19"/>
    <p:sldLayoutId id="2147485225" r:id="rId20"/>
    <p:sldLayoutId id="2147485226" r:id="rId21"/>
    <p:sldLayoutId id="2147485227" r:id="rId22"/>
    <p:sldLayoutId id="2147485228" r:id="rId23"/>
    <p:sldLayoutId id="2147485229" r:id="rId24"/>
    <p:sldLayoutId id="2147485230" r:id="rId25"/>
    <p:sldLayoutId id="2147485231" r:id="rId26"/>
    <p:sldLayoutId id="2147485232" r:id="rId27"/>
    <p:sldLayoutId id="2147485233" r:id="rId28"/>
    <p:sldLayoutId id="2147485234" r:id="rId29"/>
    <p:sldLayoutId id="2147485235" r:id="rId30"/>
    <p:sldLayoutId id="2147485236" r:id="rId31"/>
    <p:sldLayoutId id="2147485237" r:id="rId32"/>
    <p:sldLayoutId id="2147485238" r:id="rId33"/>
    <p:sldLayoutId id="2147485239" r:id="rId34"/>
    <p:sldLayoutId id="2147485240" r:id="rId35"/>
    <p:sldLayoutId id="2147485241" r:id="rId36"/>
    <p:sldLayoutId id="2147485242" r:id="rId37"/>
  </p:sldLayoutIdLst>
  <p:hf hdr="0" ftr="0" dt="0"/>
  <p:txStyles>
    <p:titleStyle>
      <a:lvl1pPr algn="ctr" rtl="0" eaLnBrk="0" fontAlgn="base" hangingPunct="0">
        <a:spcBef>
          <a:spcPct val="0"/>
        </a:spcBef>
        <a:spcAft>
          <a:spcPct val="0"/>
        </a:spcAft>
        <a:defRPr sz="2800" b="1">
          <a:solidFill>
            <a:schemeClr val="tx2"/>
          </a:solidFill>
          <a:latin typeface="Cambria" pitchFamily="18" charset="0"/>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Segoe UI Semibold" pitchFamily="34" charset="0"/>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Segoe UI Semibold" pitchFamily="34" charset="0"/>
        </a:defRPr>
      </a:lvl2pPr>
      <a:lvl3pPr marL="1143000" indent="-228600" algn="l" rtl="0" eaLnBrk="0" fontAlgn="base" hangingPunct="0">
        <a:spcBef>
          <a:spcPct val="20000"/>
        </a:spcBef>
        <a:spcAft>
          <a:spcPct val="0"/>
        </a:spcAft>
        <a:buChar char="•"/>
        <a:defRPr b="1">
          <a:solidFill>
            <a:schemeClr val="tx1"/>
          </a:solidFill>
          <a:latin typeface="Segoe UI Semibold" pitchFamily="34" charset="0"/>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D2B93-6D33-451D-8DB9-9DC0F842B4A2}" type="datetimeFigureOut">
              <a:rPr lang="en-US" smtClean="0"/>
              <a:t>7/10/2014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FDED7-3743-4071-84CD-FB2D9C1E1DA8}" type="slidenum">
              <a:rPr lang="en-US" smtClean="0"/>
              <a:t>‹#›</a:t>
            </a:fld>
            <a:endParaRPr lang="en-US"/>
          </a:p>
        </p:txBody>
      </p:sp>
    </p:spTree>
    <p:extLst>
      <p:ext uri="{BB962C8B-B14F-4D97-AF65-F5344CB8AC3E}">
        <p14:creationId xmlns:p14="http://schemas.microsoft.com/office/powerpoint/2010/main" val="117398327"/>
      </p:ext>
    </p:extLst>
  </p:cSld>
  <p:clrMap bg1="lt1" tx1="dk1" bg2="lt2" tx2="dk2" accent1="accent1" accent2="accent2" accent3="accent3" accent4="accent4" accent5="accent5" accent6="accent6" hlink="hlink" folHlink="folHlink"/>
  <p:sldLayoutIdLst>
    <p:sldLayoutId id="2147485272" r:id="rId1"/>
    <p:sldLayoutId id="2147485273" r:id="rId2"/>
    <p:sldLayoutId id="2147485274" r:id="rId3"/>
    <p:sldLayoutId id="2147485275" r:id="rId4"/>
    <p:sldLayoutId id="2147485276" r:id="rId5"/>
    <p:sldLayoutId id="2147485277" r:id="rId6"/>
    <p:sldLayoutId id="2147485278" r:id="rId7"/>
    <p:sldLayoutId id="2147485279" r:id="rId8"/>
    <p:sldLayoutId id="2147485280" r:id="rId9"/>
    <p:sldLayoutId id="2147485281" r:id="rId10"/>
    <p:sldLayoutId id="2147485282" r:id="rId11"/>
    <p:sldLayoutId id="214748528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91440"/>
            <a:ext cx="9144000" cy="731520"/>
          </a:xfrm>
        </p:spPr>
        <p:txBody>
          <a:bodyPr anchor="t" anchorCtr="1">
            <a:noAutofit/>
          </a:bodyPr>
          <a:lstStyle/>
          <a:p>
            <a:r>
              <a:rPr lang="en-US" sz="2000" b="1" dirty="0">
                <a:latin typeface="Cambria" panose="02040503050406030204" pitchFamily="18" charset="0"/>
              </a:rPr>
              <a:t>Capabilities of Accountable Care Organizations, </a:t>
            </a:r>
            <a:r>
              <a:rPr lang="en-US" sz="2000" b="1" dirty="0" smtClean="0">
                <a:latin typeface="Cambria" panose="02040503050406030204" pitchFamily="18" charset="0"/>
              </a:rPr>
              <a:t/>
            </a:r>
            <a:br>
              <a:rPr lang="en-US" sz="2000" b="1" dirty="0" smtClean="0">
                <a:latin typeface="Cambria" panose="02040503050406030204" pitchFamily="18" charset="0"/>
              </a:rPr>
            </a:br>
            <a:r>
              <a:rPr lang="en-US" sz="2000" b="1" dirty="0" smtClean="0">
                <a:latin typeface="Cambria" panose="02040503050406030204" pitchFamily="18" charset="0"/>
              </a:rPr>
              <a:t>With </a:t>
            </a:r>
            <a:r>
              <a:rPr lang="en-US" sz="2000" b="1" dirty="0">
                <a:latin typeface="Cambria" panose="02040503050406030204" pitchFamily="18" charset="0"/>
              </a:rPr>
              <a:t>and Without Community Health Centers</a:t>
            </a:r>
          </a:p>
        </p:txBody>
      </p:sp>
      <p:graphicFrame>
        <p:nvGraphicFramePr>
          <p:cNvPr id="5" name="Chart 4"/>
          <p:cNvGraphicFramePr/>
          <p:nvPr>
            <p:extLst>
              <p:ext uri="{D42A27DB-BD31-4B8C-83A1-F6EECF244321}">
                <p14:modId xmlns:p14="http://schemas.microsoft.com/office/powerpoint/2010/main" val="1986514148"/>
              </p:ext>
            </p:extLst>
          </p:nvPr>
        </p:nvGraphicFramePr>
        <p:xfrm>
          <a:off x="175517" y="953691"/>
          <a:ext cx="8816083" cy="4915763"/>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100584" y="838200"/>
            <a:ext cx="8077200" cy="338554"/>
          </a:xfrm>
          <a:prstGeom prst="rect">
            <a:avLst/>
          </a:prstGeom>
          <a:noFill/>
        </p:spPr>
        <p:txBody>
          <a:bodyPr wrap="square" rtlCol="0">
            <a:spAutoFit/>
          </a:bodyPr>
          <a:lstStyle/>
          <a:p>
            <a:r>
              <a:rPr lang="en-US" sz="1600" b="1" dirty="0" smtClean="0">
                <a:solidFill>
                  <a:srgbClr val="000000"/>
                </a:solidFill>
                <a:latin typeface="Arial" panose="020B0604020202020204" pitchFamily="34" charset="0"/>
                <a:cs typeface="Arial" panose="020B0604020202020204" pitchFamily="34" charset="0"/>
              </a:rPr>
              <a:t>Percent</a:t>
            </a:r>
            <a:endParaRPr lang="en-US" sz="1600" b="1" dirty="0">
              <a:solidFill>
                <a:srgbClr val="000000"/>
              </a:solidFill>
              <a:latin typeface="Arial" panose="020B0604020202020204" pitchFamily="34" charset="0"/>
              <a:cs typeface="Arial" panose="020B0604020202020204" pitchFamily="34" charset="0"/>
            </a:endParaRPr>
          </a:p>
        </p:txBody>
      </p:sp>
      <p:sp>
        <p:nvSpPr>
          <p:cNvPr id="2" name="TextBox 1"/>
          <p:cNvSpPr txBox="1"/>
          <p:nvPr/>
        </p:nvSpPr>
        <p:spPr>
          <a:xfrm>
            <a:off x="100584" y="5562600"/>
            <a:ext cx="7671816" cy="400110"/>
          </a:xfrm>
          <a:prstGeom prst="rect">
            <a:avLst/>
          </a:prstGeom>
          <a:noFill/>
          <a:ln>
            <a:noFill/>
          </a:ln>
        </p:spPr>
        <p:txBody>
          <a:bodyPr wrap="square" rtlCol="0">
            <a:spAutoFit/>
          </a:bodyPr>
          <a:lstStyle/>
          <a:p>
            <a:r>
              <a:rPr lang="en-US" sz="1000" dirty="0" smtClean="0">
                <a:solidFill>
                  <a:srgbClr val="000000"/>
                </a:solidFill>
                <a:latin typeface="Cambria" panose="02040503050406030204" pitchFamily="18" charset="0"/>
              </a:rPr>
              <a:t>Source: Adapted from V. A. Lewis, C. H. </a:t>
            </a:r>
            <a:r>
              <a:rPr lang="en-US" sz="1000" dirty="0" err="1" smtClean="0">
                <a:solidFill>
                  <a:srgbClr val="000000"/>
                </a:solidFill>
                <a:latin typeface="Cambria" panose="02040503050406030204" pitchFamily="18" charset="0"/>
              </a:rPr>
              <a:t>Colla</a:t>
            </a:r>
            <a:r>
              <a:rPr lang="en-US" sz="1000" dirty="0" smtClean="0">
                <a:solidFill>
                  <a:srgbClr val="000000"/>
                </a:solidFill>
                <a:latin typeface="Cambria" panose="02040503050406030204" pitchFamily="18" charset="0"/>
              </a:rPr>
              <a:t>, K. E. </a:t>
            </a:r>
            <a:r>
              <a:rPr lang="en-US" sz="1000" dirty="0" err="1" smtClean="0">
                <a:solidFill>
                  <a:srgbClr val="000000"/>
                </a:solidFill>
                <a:latin typeface="Cambria" panose="02040503050406030204" pitchFamily="18" charset="0"/>
              </a:rPr>
              <a:t>Schoenherr</a:t>
            </a:r>
            <a:r>
              <a:rPr lang="en-US" sz="1000" dirty="0" smtClean="0">
                <a:solidFill>
                  <a:srgbClr val="000000"/>
                </a:solidFill>
                <a:latin typeface="Cambria" panose="02040503050406030204" pitchFamily="18" charset="0"/>
              </a:rPr>
              <a:t> et al., </a:t>
            </a:r>
            <a:r>
              <a:rPr lang="en-US" sz="1000" dirty="0">
                <a:solidFill>
                  <a:srgbClr val="000000"/>
                </a:solidFill>
                <a:latin typeface="Cambria" panose="02040503050406030204" pitchFamily="18" charset="0"/>
              </a:rPr>
              <a:t>“Innovation in the Safety Net: Integrating Community </a:t>
            </a:r>
            <a:r>
              <a:rPr lang="en-US" sz="1000" dirty="0" smtClean="0">
                <a:solidFill>
                  <a:srgbClr val="000000"/>
                </a:solidFill>
                <a:latin typeface="Cambria" panose="02040503050406030204" pitchFamily="18" charset="0"/>
              </a:rPr>
              <a:t>Health Centers </a:t>
            </a:r>
            <a:r>
              <a:rPr lang="en-US" sz="1000" dirty="0">
                <a:solidFill>
                  <a:srgbClr val="000000"/>
                </a:solidFill>
                <a:latin typeface="Cambria" panose="02040503050406030204" pitchFamily="18" charset="0"/>
              </a:rPr>
              <a:t>Through Accountable Care,</a:t>
            </a:r>
            <a:r>
              <a:rPr lang="en-US" sz="1000" dirty="0" smtClean="0">
                <a:solidFill>
                  <a:srgbClr val="000000"/>
                </a:solidFill>
                <a:latin typeface="Cambria" panose="02040503050406030204" pitchFamily="18" charset="0"/>
              </a:rPr>
              <a:t>” </a:t>
            </a:r>
            <a:r>
              <a:rPr lang="en-US" sz="1000" i="1" dirty="0" smtClean="0">
                <a:solidFill>
                  <a:srgbClr val="000000"/>
                </a:solidFill>
                <a:latin typeface="Cambria" panose="02040503050406030204" pitchFamily="18" charset="0"/>
              </a:rPr>
              <a:t>Journal of General Internal Medicine,</a:t>
            </a:r>
            <a:r>
              <a:rPr lang="en-US" sz="1000" dirty="0" smtClean="0">
                <a:solidFill>
                  <a:srgbClr val="000000"/>
                </a:solidFill>
                <a:latin typeface="Cambria" panose="02040503050406030204" pitchFamily="18" charset="0"/>
              </a:rPr>
              <a:t> </a:t>
            </a:r>
            <a:r>
              <a:rPr lang="en-US" sz="1000" smtClean="0">
                <a:solidFill>
                  <a:srgbClr val="000000"/>
                </a:solidFill>
                <a:latin typeface="Cambria" panose="02040503050406030204" pitchFamily="18" charset="0"/>
              </a:rPr>
              <a:t>published online July 10, 2014.</a:t>
            </a:r>
            <a:endParaRPr lang="en-US" sz="1000" dirty="0">
              <a:solidFill>
                <a:srgbClr val="000000"/>
              </a:solidFill>
              <a:latin typeface="Cambria" panose="02040503050406030204" pitchFamily="18" charset="0"/>
            </a:endParaRPr>
          </a:p>
        </p:txBody>
      </p:sp>
    </p:spTree>
    <p:extLst>
      <p:ext uri="{BB962C8B-B14F-4D97-AF65-F5344CB8AC3E}">
        <p14:creationId xmlns:p14="http://schemas.microsoft.com/office/powerpoint/2010/main" val="87035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5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ommonwealth Fund Standard Web Colors">
      <a:dk1>
        <a:sysClr val="windowText" lastClr="000000"/>
      </a:dk1>
      <a:lt1>
        <a:sysClr val="window" lastClr="FFFFFF"/>
      </a:lt1>
      <a:dk2>
        <a:srgbClr val="1F497D"/>
      </a:dk2>
      <a:lt2>
        <a:srgbClr val="EEECE1"/>
      </a:lt2>
      <a:accent1>
        <a:srgbClr val="FF7300"/>
      </a:accent1>
      <a:accent2>
        <a:srgbClr val="104068"/>
      </a:accent2>
      <a:accent3>
        <a:srgbClr val="E6F5FC"/>
      </a:accent3>
      <a:accent4>
        <a:srgbClr val="AA3607"/>
      </a:accent4>
      <a:accent5>
        <a:srgbClr val="576258"/>
      </a:accent5>
      <a:accent6>
        <a:srgbClr val="33383B"/>
      </a:accent6>
      <a:hlink>
        <a:srgbClr val="104068"/>
      </a:hlink>
      <a:folHlink>
        <a:srgbClr val="FF73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14554</TotalTime>
  <Words>346</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5_Default Design</vt:lpstr>
      <vt:lpstr>Office Theme</vt:lpstr>
      <vt:lpstr>Capabilities of Accountable Care Organizations,  With and Without Community Health Centers</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Paul Frame</cp:lastModifiedBy>
  <cp:revision>780</cp:revision>
  <cp:lastPrinted>2013-12-04T21:13:17Z</cp:lastPrinted>
  <dcterms:created xsi:type="dcterms:W3CDTF">2011-06-07T14:17:18Z</dcterms:created>
  <dcterms:modified xsi:type="dcterms:W3CDTF">2014-07-10T18:39:25Z</dcterms:modified>
</cp:coreProperties>
</file>