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80" r:id="rId3"/>
    <p:sldId id="272" r:id="rId4"/>
    <p:sldId id="276" r:id="rId5"/>
    <p:sldId id="279" r:id="rId6"/>
    <p:sldId id="277" r:id="rId7"/>
    <p:sldId id="278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56" autoAdjust="0"/>
  </p:normalViewPr>
  <p:slideViewPr>
    <p:cSldViewPr>
      <p:cViewPr varScale="1">
        <p:scale>
          <a:sx n="152" d="100"/>
          <a:sy n="152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Under 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12.0</c:v>
                </c:pt>
                <c:pt idx="1">
                  <c:v>23.0</c:v>
                </c:pt>
                <c:pt idx="2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Under 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16.0</c:v>
                </c:pt>
                <c:pt idx="1">
                  <c:v>24.0</c:v>
                </c:pt>
                <c:pt idx="2">
                  <c:v>13.0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Under 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18.0</c:v>
                </c:pt>
                <c:pt idx="1">
                  <c:v>28.0</c:v>
                </c:pt>
                <c:pt idx="2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339480"/>
        <c:axId val="2140979656"/>
      </c:barChart>
      <c:catAx>
        <c:axId val="21403394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140979656"/>
        <c:crosses val="autoZero"/>
        <c:auto val="1"/>
        <c:lblAlgn val="ctr"/>
        <c:lblOffset val="100"/>
        <c:noMultiLvlLbl val="0"/>
      </c:catAx>
      <c:valAx>
        <c:axId val="2140979656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140339480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310956130483689"/>
          <c:y val="0.1875"/>
          <c:w val="0.410825717097863"/>
          <c:h val="0.0617089074803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997909763542"/>
          <c:y val="0.0978282956565913"/>
          <c:w val="0.664816569874467"/>
          <c:h val="0.8047669545339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UK</c:v>
                </c:pt>
                <c:pt idx="1">
                  <c:v>NETH</c:v>
                </c:pt>
                <c:pt idx="2">
                  <c:v>SWIZ</c:v>
                </c:pt>
                <c:pt idx="3">
                  <c:v>NOR</c:v>
                </c:pt>
                <c:pt idx="4">
                  <c:v>SWE</c:v>
                </c:pt>
                <c:pt idx="5">
                  <c:v>CAN</c:v>
                </c:pt>
                <c:pt idx="6">
                  <c:v>FR</c:v>
                </c:pt>
                <c:pt idx="7">
                  <c:v>NZ</c:v>
                </c:pt>
                <c:pt idx="8">
                  <c:v>AUS</c:v>
                </c:pt>
                <c:pt idx="9">
                  <c:v>GER</c:v>
                </c:pt>
                <c:pt idx="11">
                  <c:v>Uninsured during the year**</c:v>
                </c:pt>
                <c:pt idx="12">
                  <c:v>Insured all year</c:v>
                </c:pt>
                <c:pt idx="13">
                  <c:v>Total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7.0</c:v>
                </c:pt>
                <c:pt idx="1">
                  <c:v>8.0</c:v>
                </c:pt>
                <c:pt idx="2">
                  <c:v>13.0</c:v>
                </c:pt>
                <c:pt idx="3">
                  <c:v>14.0</c:v>
                </c:pt>
                <c:pt idx="4">
                  <c:v>15.0</c:v>
                </c:pt>
                <c:pt idx="5">
                  <c:v>17.0</c:v>
                </c:pt>
                <c:pt idx="6">
                  <c:v>17.0</c:v>
                </c:pt>
                <c:pt idx="7">
                  <c:v>17.0</c:v>
                </c:pt>
                <c:pt idx="8">
                  <c:v>28.0</c:v>
                </c:pt>
                <c:pt idx="9">
                  <c:v>28.0</c:v>
                </c:pt>
                <c:pt idx="11">
                  <c:v>77.0</c:v>
                </c:pt>
                <c:pt idx="12">
                  <c:v>32.0</c:v>
                </c:pt>
                <c:pt idx="13">
                  <c:v>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-2139138968"/>
        <c:axId val="-2139125176"/>
      </c:barChart>
      <c:catAx>
        <c:axId val="-2139138968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9125176"/>
        <c:crosses val="autoZero"/>
        <c:auto val="1"/>
        <c:lblAlgn val="ctr"/>
        <c:lblOffset val="100"/>
        <c:noMultiLvlLbl val="0"/>
      </c:catAx>
      <c:valAx>
        <c:axId val="-2139125176"/>
        <c:scaling>
          <c:orientation val="minMax"/>
          <c:max val="10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39138968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997909763542"/>
          <c:y val="0.0978282956565913"/>
          <c:w val="0.664816569874467"/>
          <c:h val="0.8047669545339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UK</c:v>
                </c:pt>
                <c:pt idx="1">
                  <c:v>SWE</c:v>
                </c:pt>
                <c:pt idx="2">
                  <c:v>FR</c:v>
                </c:pt>
                <c:pt idx="3">
                  <c:v>GER</c:v>
                </c:pt>
                <c:pt idx="4">
                  <c:v>NZ</c:v>
                </c:pt>
                <c:pt idx="5">
                  <c:v>NETH</c:v>
                </c:pt>
                <c:pt idx="6">
                  <c:v>CAN</c:v>
                </c:pt>
                <c:pt idx="7">
                  <c:v>NOR</c:v>
                </c:pt>
                <c:pt idx="8">
                  <c:v>AUS</c:v>
                </c:pt>
                <c:pt idx="9">
                  <c:v>SWIZ</c:v>
                </c:pt>
                <c:pt idx="11">
                  <c:v>Uninsured during the year*</c:v>
                </c:pt>
                <c:pt idx="12">
                  <c:v>Insured all year</c:v>
                </c:pt>
                <c:pt idx="13">
                  <c:v>Total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0.0</c:v>
                </c:pt>
                <c:pt idx="1">
                  <c:v>1.0</c:v>
                </c:pt>
                <c:pt idx="2">
                  <c:v>5.0</c:v>
                </c:pt>
                <c:pt idx="3">
                  <c:v>9.0</c:v>
                </c:pt>
                <c:pt idx="4">
                  <c:v>11.0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23.0</c:v>
                </c:pt>
                <c:pt idx="9">
                  <c:v>24.0</c:v>
                </c:pt>
                <c:pt idx="11">
                  <c:v>36.0</c:v>
                </c:pt>
                <c:pt idx="12">
                  <c:v>40.0</c:v>
                </c:pt>
                <c:pt idx="13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-2137119128"/>
        <c:axId val="-2137115768"/>
      </c:barChart>
      <c:catAx>
        <c:axId val="-2137119128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7115768"/>
        <c:crosses val="autoZero"/>
        <c:auto val="1"/>
        <c:lblAlgn val="ctr"/>
        <c:lblOffset val="100"/>
        <c:noMultiLvlLbl val="0"/>
      </c:catAx>
      <c:valAx>
        <c:axId val="-2137115768"/>
        <c:scaling>
          <c:orientation val="minMax"/>
          <c:max val="10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37119128"/>
        <c:crosses val="autoZero"/>
        <c:crossBetween val="between"/>
        <c:majorUnit val="20.0"/>
        <c:minorUnit val="5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997909763542"/>
          <c:y val="0.0978282956565913"/>
          <c:w val="0.664816569874467"/>
          <c:h val="0.8047669545339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UK</c:v>
                </c:pt>
                <c:pt idx="1">
                  <c:v>GER</c:v>
                </c:pt>
                <c:pt idx="2">
                  <c:v>NETH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NZ</c:v>
                </c:pt>
                <c:pt idx="7">
                  <c:v>SWE</c:v>
                </c:pt>
                <c:pt idx="8">
                  <c:v>FR</c:v>
                </c:pt>
                <c:pt idx="9">
                  <c:v>AUS</c:v>
                </c:pt>
                <c:pt idx="11">
                  <c:v>Uninsured during the year*</c:v>
                </c:pt>
                <c:pt idx="12">
                  <c:v>Insured all year</c:v>
                </c:pt>
                <c:pt idx="13">
                  <c:v>Total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2.0</c:v>
                </c:pt>
                <c:pt idx="1">
                  <c:v>4.0</c:v>
                </c:pt>
                <c:pt idx="2">
                  <c:v>6.0</c:v>
                </c:pt>
                <c:pt idx="3">
                  <c:v>6.0</c:v>
                </c:pt>
                <c:pt idx="4">
                  <c:v>7.0</c:v>
                </c:pt>
                <c:pt idx="5">
                  <c:v>7.0</c:v>
                </c:pt>
                <c:pt idx="6">
                  <c:v>8.0</c:v>
                </c:pt>
                <c:pt idx="7">
                  <c:v>8.0</c:v>
                </c:pt>
                <c:pt idx="8">
                  <c:v>12.0</c:v>
                </c:pt>
                <c:pt idx="9">
                  <c:v>13.0</c:v>
                </c:pt>
                <c:pt idx="11">
                  <c:v>51.0</c:v>
                </c:pt>
                <c:pt idx="12">
                  <c:v>18.0</c:v>
                </c:pt>
                <c:pt idx="13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-2137069160"/>
        <c:axId val="-2137065784"/>
      </c:barChart>
      <c:catAx>
        <c:axId val="-2137069160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7065784"/>
        <c:crosses val="autoZero"/>
        <c:auto val="1"/>
        <c:lblAlgn val="ctr"/>
        <c:lblOffset val="100"/>
        <c:noMultiLvlLbl val="0"/>
      </c:catAx>
      <c:valAx>
        <c:axId val="-2137065784"/>
        <c:scaling>
          <c:orientation val="minMax"/>
          <c:max val="10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37069160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997909763542"/>
          <c:y val="0.0978282956565913"/>
          <c:w val="0.664816569874467"/>
          <c:h val="0.8047669545339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UK</c:v>
                </c:pt>
                <c:pt idx="1">
                  <c:v>NETH</c:v>
                </c:pt>
                <c:pt idx="2">
                  <c:v>SWIZ</c:v>
                </c:pt>
                <c:pt idx="3">
                  <c:v>NZ</c:v>
                </c:pt>
                <c:pt idx="4">
                  <c:v>FR</c:v>
                </c:pt>
                <c:pt idx="5">
                  <c:v>CAN</c:v>
                </c:pt>
                <c:pt idx="6">
                  <c:v>GER</c:v>
                </c:pt>
                <c:pt idx="7">
                  <c:v>NOR</c:v>
                </c:pt>
                <c:pt idx="8">
                  <c:v>SWE</c:v>
                </c:pt>
                <c:pt idx="9">
                  <c:v>AUS</c:v>
                </c:pt>
                <c:pt idx="11">
                  <c:v>Uninsured during the year*</c:v>
                </c:pt>
                <c:pt idx="12">
                  <c:v>Insured all year</c:v>
                </c:pt>
                <c:pt idx="13">
                  <c:v>Total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91.0</c:v>
                </c:pt>
                <c:pt idx="1">
                  <c:v>77.0</c:v>
                </c:pt>
                <c:pt idx="2">
                  <c:v>76.0</c:v>
                </c:pt>
                <c:pt idx="3">
                  <c:v>70.0</c:v>
                </c:pt>
                <c:pt idx="4">
                  <c:v>68.0</c:v>
                </c:pt>
                <c:pt idx="5">
                  <c:v>67.0</c:v>
                </c:pt>
                <c:pt idx="6">
                  <c:v>67.0</c:v>
                </c:pt>
                <c:pt idx="7">
                  <c:v>67.0</c:v>
                </c:pt>
                <c:pt idx="8">
                  <c:v>67.0</c:v>
                </c:pt>
                <c:pt idx="9">
                  <c:v>62.0</c:v>
                </c:pt>
                <c:pt idx="11">
                  <c:v>24.0</c:v>
                </c:pt>
                <c:pt idx="12">
                  <c:v>61.0</c:v>
                </c:pt>
                <c:pt idx="13">
                  <c:v>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-2137018104"/>
        <c:axId val="-2137014728"/>
      </c:barChart>
      <c:catAx>
        <c:axId val="-2137018104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7014728"/>
        <c:crosses val="autoZero"/>
        <c:auto val="1"/>
        <c:lblAlgn val="ctr"/>
        <c:lblOffset val="100"/>
        <c:noMultiLvlLbl val="0"/>
      </c:catAx>
      <c:valAx>
        <c:axId val="-2137014728"/>
        <c:scaling>
          <c:orientation val="minMax"/>
          <c:max val="10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37018104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>
              <a:defRPr sz="1200"/>
            </a:lvl1pPr>
          </a:lstStyle>
          <a:p>
            <a:fld id="{721B8F6D-FE05-4B65-A312-064BD00B00F4}" type="datetimeFigureOut">
              <a:rPr lang="en-US" smtClean="0"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r">
              <a:defRPr sz="1200"/>
            </a:lvl1pPr>
          </a:lstStyle>
          <a:p>
            <a:fld id="{BAB5CE09-1B1A-41E7-8562-69370C25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6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>
              <a:defRPr sz="1200"/>
            </a:lvl1pPr>
          </a:lstStyle>
          <a:p>
            <a:fld id="{8E609078-5212-4465-85E0-B287BFE4DEC7}" type="datetimeFigureOut">
              <a:rPr lang="en-US" smtClean="0"/>
              <a:t>7/3/12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8" tIns="46654" rIns="93308" bIns="466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8" tIns="46654" rIns="93308" bIns="466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r">
              <a:defRPr sz="1200"/>
            </a:lvl1pPr>
          </a:lstStyle>
          <a:p>
            <a:fld id="{81735D9E-3C7E-4807-A924-004280718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9F1C-CC5B-428F-8B7C-8B2A67721C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5D9E-3C7E-4807-A924-004280718E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0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1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4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1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7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2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72D8-4803-4A02-A526-9A3123E67269}" type="datetimeFigureOut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DC1B-84AF-48FB-BABC-7190E9A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8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92725831"/>
              </p:ext>
            </p:extLst>
          </p:nvPr>
        </p:nvGraphicFramePr>
        <p:xfrm>
          <a:off x="80963" y="1338263"/>
          <a:ext cx="8958262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Chart" r:id="rId4" imgW="9613900" imgH="4864100" progId="MSGraph.Chart.8">
                  <p:embed followColorScheme="full"/>
                </p:oleObj>
              </mc:Choice>
              <mc:Fallback>
                <p:oleObj name="Chart" r:id="rId4" imgW="9613900" imgH="48641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1338263"/>
                        <a:ext cx="8958262" cy="453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1912" y="1066800"/>
            <a:ext cx="4510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Millions of U.S. women ages 19–64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1775" y="6366380"/>
            <a:ext cx="8645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 of the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March 2001–2010 Current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Population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Surveys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N. Tilipman and B. Sampat of Columbia University for The Commonwealth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Fund.</a:t>
            </a:r>
            <a:endParaRPr 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noFill/>
        </p:spPr>
        <p:txBody>
          <a:bodyPr anchorCtr="1">
            <a:noAutofit/>
          </a:bodyPr>
          <a:lstStyle/>
          <a:p>
            <a:pPr eaLnBrk="1" hangingPunct="1"/>
            <a:r>
              <a:rPr lang="en-US" altLang="zh-CN" sz="20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Exhibit </a:t>
            </a:r>
            <a:r>
              <a:rPr lang="en-US" altLang="zh-CN" sz="2000" b="1" dirty="0">
                <a:latin typeface="Arial" pitchFamily="34" charset="0"/>
                <a:ea typeface="SimSun" pitchFamily="2" charset="-122"/>
                <a:cs typeface="Arial" pitchFamily="34" charset="0"/>
              </a:rPr>
              <a:t>1</a:t>
            </a:r>
            <a:r>
              <a:rPr lang="en-US" altLang="zh-CN" sz="20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. Nearly 19 Million U.S. Women Ages 19 to 64 </a:t>
            </a:r>
            <a:br>
              <a:rPr lang="en-US" altLang="zh-CN" sz="20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</a:br>
            <a:r>
              <a:rPr lang="en-US" altLang="zh-CN" sz="20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Uninsured in 2010, Up 6 Million </a:t>
            </a:r>
            <a:r>
              <a:rPr lang="en-US" altLang="zh-CN" sz="20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from 2000–2010</a:t>
            </a:r>
            <a:endParaRPr lang="en-US" sz="2000" b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0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Exhibit 2. Percent of Women Ages 19 to 64 Uninsured by State, 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2009–2010 and Under the Affordable Care Act When Fully Implemented</a:t>
            </a: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1263536" y="4345241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2182856" y="4422345"/>
            <a:ext cx="484144" cy="363108"/>
            <a:chOff x="674" y="2281"/>
            <a:chExt cx="548" cy="405"/>
          </a:xfrm>
          <a:noFill/>
        </p:grpSpPr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 Box 73"/>
          <p:cNvSpPr txBox="1">
            <a:spLocks noChangeArrowheads="1"/>
          </p:cNvSpPr>
          <p:nvPr/>
        </p:nvSpPr>
        <p:spPr bwMode="gray">
          <a:xfrm>
            <a:off x="1384572" y="4415481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AK</a:t>
            </a:r>
          </a:p>
        </p:txBody>
      </p:sp>
      <p:sp>
        <p:nvSpPr>
          <p:cNvPr id="113" name="Text Box 114"/>
          <p:cNvSpPr txBox="1">
            <a:spLocks noChangeArrowheads="1"/>
          </p:cNvSpPr>
          <p:nvPr/>
        </p:nvSpPr>
        <p:spPr bwMode="gray">
          <a:xfrm>
            <a:off x="4137277" y="2300245"/>
            <a:ext cx="35412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MA</a:t>
            </a:r>
          </a:p>
        </p:txBody>
      </p:sp>
      <p:sp>
        <p:nvSpPr>
          <p:cNvPr id="116" name="Text Box 117"/>
          <p:cNvSpPr txBox="1">
            <a:spLocks noChangeArrowheads="1"/>
          </p:cNvSpPr>
          <p:nvPr/>
        </p:nvSpPr>
        <p:spPr bwMode="gray">
          <a:xfrm>
            <a:off x="2308101" y="4607140"/>
            <a:ext cx="352154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HI</a:t>
            </a:r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208483" y="2456784"/>
            <a:ext cx="671670" cy="992034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261271" y="2094555"/>
            <a:ext cx="655289" cy="480544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1439880" y="3186701"/>
            <a:ext cx="1135833" cy="983843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988223" y="1828799"/>
            <a:ext cx="299430" cy="440499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29521" y="2674303"/>
            <a:ext cx="383162" cy="152901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99609" y="1836080"/>
            <a:ext cx="505118" cy="359498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06094" y="2517762"/>
            <a:ext cx="514219" cy="734468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795513" y="1914351"/>
            <a:ext cx="452331" cy="709895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923840" y="2597853"/>
            <a:ext cx="430489" cy="523320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953874" y="1925272"/>
            <a:ext cx="788167" cy="475084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200517" y="2341198"/>
            <a:ext cx="538792" cy="426847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1308822" y="2738012"/>
            <a:ext cx="563366" cy="405915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792782" y="3080218"/>
            <a:ext cx="510579" cy="547893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1234192" y="3118443"/>
            <a:ext cx="555175" cy="519680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1726568" y="1997172"/>
            <a:ext cx="542433" cy="299430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1711096" y="2285681"/>
            <a:ext cx="570646" cy="350397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700175" y="2576010"/>
            <a:ext cx="678951" cy="289419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858537" y="2858147"/>
            <a:ext cx="582478" cy="287599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1781175" y="3143016"/>
            <a:ext cx="678042" cy="314902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2446475" y="3153937"/>
            <a:ext cx="381341" cy="344026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2501992" y="3492503"/>
            <a:ext cx="465983" cy="361319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2182539" y="1961677"/>
            <a:ext cx="518770" cy="565187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2518374" y="2156443"/>
            <a:ext cx="394084" cy="446870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2269001" y="2508661"/>
            <a:ext cx="458702" cy="288509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2674006" y="2093645"/>
            <a:ext cx="597041" cy="523320"/>
            <a:chOff x="3195" y="1012"/>
            <a:chExt cx="546" cy="497"/>
          </a:xfrm>
          <a:noFill/>
        </p:grpSpPr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Freeform 29"/>
          <p:cNvSpPr>
            <a:spLocks/>
          </p:cNvSpPr>
          <p:nvPr/>
        </p:nvSpPr>
        <p:spPr bwMode="auto">
          <a:xfrm>
            <a:off x="2636690" y="2571459"/>
            <a:ext cx="328555" cy="526051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2344541" y="2783518"/>
            <a:ext cx="521500" cy="417746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2916098" y="2607864"/>
            <a:ext cx="254835" cy="407735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15415" y="2525953"/>
            <a:ext cx="326735" cy="36769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2821445" y="2857238"/>
            <a:ext cx="578838" cy="311262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2786405" y="3055765"/>
            <a:ext cx="666210" cy="234812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2718601" y="3274074"/>
            <a:ext cx="273037" cy="460522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2973436" y="3252230"/>
            <a:ext cx="309441" cy="465073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3174573" y="3229477"/>
            <a:ext cx="425027" cy="426847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3353867" y="3171230"/>
            <a:ext cx="388622" cy="298520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3076280" y="3597167"/>
            <a:ext cx="728098" cy="478724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3275596" y="2967363"/>
            <a:ext cx="670761" cy="283958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3344766" y="2661562"/>
            <a:ext cx="331285" cy="336745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807108" y="2662471"/>
            <a:ext cx="103754" cy="125597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3418486" y="2445862"/>
            <a:ext cx="450511" cy="286689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3826221" y="2479537"/>
            <a:ext cx="119226" cy="227531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3845333" y="2100926"/>
            <a:ext cx="131058" cy="236632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3919053" y="2269298"/>
            <a:ext cx="281228" cy="123777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3922694" y="2356670"/>
            <a:ext cx="146530" cy="108305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456711" y="2123679"/>
            <a:ext cx="498747" cy="393173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41806" y="2454053"/>
            <a:ext cx="146530" cy="82821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3940897" y="2056330"/>
            <a:ext cx="154721" cy="26666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4025538" y="2356670"/>
            <a:ext cx="72810" cy="59159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3303811" y="2732551"/>
            <a:ext cx="608871" cy="352217"/>
            <a:chOff x="4439" y="1997"/>
            <a:chExt cx="669" cy="387"/>
          </a:xfrm>
          <a:noFill/>
        </p:grpSpPr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33399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Text Box 65"/>
          <p:cNvSpPr txBox="1">
            <a:spLocks noChangeArrowheads="1"/>
          </p:cNvSpPr>
          <p:nvPr/>
        </p:nvSpPr>
        <p:spPr bwMode="gray">
          <a:xfrm>
            <a:off x="1939792" y="3579875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TX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gray">
          <a:xfrm>
            <a:off x="3496479" y="3710932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gray">
          <a:xfrm>
            <a:off x="1360699" y="3274074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gray">
          <a:xfrm>
            <a:off x="3205328" y="3344514"/>
            <a:ext cx="371785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gray">
          <a:xfrm>
            <a:off x="906908" y="3230388"/>
            <a:ext cx="30580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gray">
          <a:xfrm>
            <a:off x="355922" y="2928850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gray">
          <a:xfrm>
            <a:off x="1263823" y="2444041"/>
            <a:ext cx="38862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gray">
          <a:xfrm>
            <a:off x="603984" y="2706157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NV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gray">
          <a:xfrm>
            <a:off x="2077875" y="3196627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gray">
          <a:xfrm>
            <a:off x="2686706" y="3382611"/>
            <a:ext cx="34675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76"/>
          <p:cNvSpPr txBox="1">
            <a:spLocks noChangeArrowheads="1"/>
          </p:cNvSpPr>
          <p:nvPr/>
        </p:nvSpPr>
        <p:spPr bwMode="gray">
          <a:xfrm>
            <a:off x="2492424" y="3568929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gray">
          <a:xfrm>
            <a:off x="1185955" y="2055102"/>
            <a:ext cx="349487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MT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78"/>
          <p:cNvSpPr txBox="1">
            <a:spLocks noChangeArrowheads="1"/>
          </p:cNvSpPr>
          <p:nvPr/>
        </p:nvSpPr>
        <p:spPr bwMode="gray">
          <a:xfrm>
            <a:off x="2965605" y="3090247"/>
            <a:ext cx="307168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TN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81"/>
          <p:cNvSpPr txBox="1">
            <a:spLocks noChangeArrowheads="1"/>
          </p:cNvSpPr>
          <p:nvPr/>
        </p:nvSpPr>
        <p:spPr bwMode="gray">
          <a:xfrm>
            <a:off x="523918" y="1922937"/>
            <a:ext cx="404328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WA</a:t>
            </a:r>
          </a:p>
        </p:txBody>
      </p:sp>
      <p:sp>
        <p:nvSpPr>
          <p:cNvPr id="81" name="Text Box 82"/>
          <p:cNvSpPr txBox="1">
            <a:spLocks noChangeArrowheads="1"/>
          </p:cNvSpPr>
          <p:nvPr/>
        </p:nvSpPr>
        <p:spPr bwMode="gray">
          <a:xfrm>
            <a:off x="412513" y="2239667"/>
            <a:ext cx="3494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82" name="Text Box 83"/>
          <p:cNvSpPr txBox="1">
            <a:spLocks noChangeArrowheads="1"/>
          </p:cNvSpPr>
          <p:nvPr/>
        </p:nvSpPr>
        <p:spPr bwMode="gray">
          <a:xfrm>
            <a:off x="879201" y="2349299"/>
            <a:ext cx="30762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</a:t>
            </a:r>
          </a:p>
        </p:txBody>
      </p:sp>
      <p:sp>
        <p:nvSpPr>
          <p:cNvPr id="83" name="Text Box 84"/>
          <p:cNvSpPr txBox="1">
            <a:spLocks noChangeArrowheads="1"/>
          </p:cNvSpPr>
          <p:nvPr/>
        </p:nvSpPr>
        <p:spPr bwMode="gray">
          <a:xfrm>
            <a:off x="1000034" y="2793529"/>
            <a:ext cx="32491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UT</a:t>
            </a:r>
          </a:p>
        </p:txBody>
      </p:sp>
      <p:sp>
        <p:nvSpPr>
          <p:cNvPr id="84" name="Text Box 85"/>
          <p:cNvSpPr txBox="1">
            <a:spLocks noChangeArrowheads="1"/>
          </p:cNvSpPr>
          <p:nvPr/>
        </p:nvSpPr>
        <p:spPr bwMode="gray">
          <a:xfrm>
            <a:off x="1436893" y="2851862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CO</a:t>
            </a:r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gray">
          <a:xfrm>
            <a:off x="1986604" y="2904395"/>
            <a:ext cx="39317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KS</a:t>
            </a:r>
          </a:p>
        </p:txBody>
      </p:sp>
      <p:sp>
        <p:nvSpPr>
          <p:cNvPr id="86" name="Text Box 87"/>
          <p:cNvSpPr txBox="1">
            <a:spLocks noChangeArrowheads="1"/>
          </p:cNvSpPr>
          <p:nvPr/>
        </p:nvSpPr>
        <p:spPr bwMode="gray">
          <a:xfrm>
            <a:off x="1886290" y="2626240"/>
            <a:ext cx="37588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87" name="Text Box 88"/>
          <p:cNvSpPr txBox="1">
            <a:spLocks noChangeArrowheads="1"/>
          </p:cNvSpPr>
          <p:nvPr/>
        </p:nvSpPr>
        <p:spPr bwMode="gray">
          <a:xfrm>
            <a:off x="1848629" y="2331272"/>
            <a:ext cx="40136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SD</a:t>
            </a:r>
          </a:p>
        </p:txBody>
      </p:sp>
      <p:sp>
        <p:nvSpPr>
          <p:cNvPr id="88" name="Text Box 89"/>
          <p:cNvSpPr txBox="1">
            <a:spLocks noChangeArrowheads="1"/>
          </p:cNvSpPr>
          <p:nvPr/>
        </p:nvSpPr>
        <p:spPr bwMode="gray">
          <a:xfrm>
            <a:off x="1848629" y="2056458"/>
            <a:ext cx="40136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ND</a:t>
            </a:r>
          </a:p>
        </p:txBody>
      </p:sp>
      <p:sp>
        <p:nvSpPr>
          <p:cNvPr id="89" name="Text Box 90"/>
          <p:cNvSpPr txBox="1">
            <a:spLocks noChangeArrowheads="1"/>
          </p:cNvSpPr>
          <p:nvPr/>
        </p:nvSpPr>
        <p:spPr bwMode="gray">
          <a:xfrm>
            <a:off x="2252179" y="2162118"/>
            <a:ext cx="39317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MN</a:t>
            </a:r>
          </a:p>
        </p:txBody>
      </p:sp>
      <p:sp>
        <p:nvSpPr>
          <p:cNvPr id="90" name="Text Box 91"/>
          <p:cNvSpPr txBox="1">
            <a:spLocks noChangeArrowheads="1"/>
          </p:cNvSpPr>
          <p:nvPr/>
        </p:nvSpPr>
        <p:spPr bwMode="gray">
          <a:xfrm>
            <a:off x="2587659" y="2304518"/>
            <a:ext cx="39317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WI</a:t>
            </a:r>
          </a:p>
        </p:txBody>
      </p:sp>
      <p:sp>
        <p:nvSpPr>
          <p:cNvPr id="91" name="Text Box 92"/>
          <p:cNvSpPr txBox="1">
            <a:spLocks noChangeArrowheads="1"/>
          </p:cNvSpPr>
          <p:nvPr/>
        </p:nvSpPr>
        <p:spPr bwMode="gray">
          <a:xfrm>
            <a:off x="2985287" y="2401711"/>
            <a:ext cx="317116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MI</a:t>
            </a:r>
          </a:p>
        </p:txBody>
      </p:sp>
      <p:sp>
        <p:nvSpPr>
          <p:cNvPr id="92" name="Text Box 93"/>
          <p:cNvSpPr txBox="1">
            <a:spLocks noChangeArrowheads="1"/>
          </p:cNvSpPr>
          <p:nvPr/>
        </p:nvSpPr>
        <p:spPr bwMode="gray">
          <a:xfrm>
            <a:off x="2365706" y="2553934"/>
            <a:ext cx="2977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IA</a:t>
            </a:r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gray">
          <a:xfrm>
            <a:off x="2427363" y="2894956"/>
            <a:ext cx="34841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MO</a:t>
            </a:r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gray">
          <a:xfrm>
            <a:off x="2458597" y="3218868"/>
            <a:ext cx="35904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</a:p>
        </p:txBody>
      </p:sp>
      <p:sp>
        <p:nvSpPr>
          <p:cNvPr id="95" name="Text Box 96"/>
          <p:cNvSpPr txBox="1">
            <a:spLocks noChangeArrowheads="1"/>
          </p:cNvSpPr>
          <p:nvPr/>
        </p:nvSpPr>
        <p:spPr bwMode="gray">
          <a:xfrm>
            <a:off x="2699405" y="2720212"/>
            <a:ext cx="30307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IL</a:t>
            </a:r>
          </a:p>
        </p:txBody>
      </p:sp>
      <p:sp>
        <p:nvSpPr>
          <p:cNvPr id="96" name="Text Box 97"/>
          <p:cNvSpPr txBox="1">
            <a:spLocks noChangeArrowheads="1"/>
          </p:cNvSpPr>
          <p:nvPr/>
        </p:nvSpPr>
        <p:spPr bwMode="gray">
          <a:xfrm>
            <a:off x="2910868" y="2699047"/>
            <a:ext cx="349488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IN</a:t>
            </a:r>
          </a:p>
        </p:txBody>
      </p:sp>
      <p:sp>
        <p:nvSpPr>
          <p:cNvPr id="97" name="Text Box 98"/>
          <p:cNvSpPr txBox="1">
            <a:spLocks noChangeArrowheads="1"/>
          </p:cNvSpPr>
          <p:nvPr/>
        </p:nvSpPr>
        <p:spPr bwMode="gray">
          <a:xfrm>
            <a:off x="3129209" y="2628607"/>
            <a:ext cx="36361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OH</a:t>
            </a:r>
          </a:p>
        </p:txBody>
      </p:sp>
      <p:sp>
        <p:nvSpPr>
          <p:cNvPr id="98" name="Text Box 99"/>
          <p:cNvSpPr txBox="1">
            <a:spLocks noChangeArrowheads="1"/>
          </p:cNvSpPr>
          <p:nvPr/>
        </p:nvSpPr>
        <p:spPr bwMode="gray">
          <a:xfrm>
            <a:off x="3075994" y="2895600"/>
            <a:ext cx="314903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KY</a:t>
            </a:r>
          </a:p>
        </p:txBody>
      </p:sp>
      <p:sp>
        <p:nvSpPr>
          <p:cNvPr id="99" name="Text Box 100"/>
          <p:cNvSpPr txBox="1">
            <a:spLocks noChangeArrowheads="1"/>
          </p:cNvSpPr>
          <p:nvPr/>
        </p:nvSpPr>
        <p:spPr bwMode="gray">
          <a:xfrm>
            <a:off x="3318229" y="2760193"/>
            <a:ext cx="31398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WV</a:t>
            </a:r>
          </a:p>
        </p:txBody>
      </p:sp>
      <p:sp>
        <p:nvSpPr>
          <p:cNvPr id="100" name="Text Box 101"/>
          <p:cNvSpPr txBox="1">
            <a:spLocks noChangeArrowheads="1"/>
          </p:cNvSpPr>
          <p:nvPr/>
        </p:nvSpPr>
        <p:spPr bwMode="gray">
          <a:xfrm>
            <a:off x="3536441" y="2811817"/>
            <a:ext cx="323855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VA</a:t>
            </a:r>
          </a:p>
        </p:txBody>
      </p:sp>
      <p:sp>
        <p:nvSpPr>
          <p:cNvPr id="101" name="Text Box 102"/>
          <p:cNvSpPr txBox="1">
            <a:spLocks noChangeArrowheads="1"/>
          </p:cNvSpPr>
          <p:nvPr/>
        </p:nvSpPr>
        <p:spPr bwMode="gray">
          <a:xfrm>
            <a:off x="3534482" y="3010189"/>
            <a:ext cx="368144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103"/>
          <p:cNvSpPr txBox="1">
            <a:spLocks noChangeArrowheads="1"/>
          </p:cNvSpPr>
          <p:nvPr/>
        </p:nvSpPr>
        <p:spPr bwMode="gray">
          <a:xfrm>
            <a:off x="3454816" y="3191527"/>
            <a:ext cx="37633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</a:t>
            </a:r>
            <a:endParaRPr lang="en-US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104"/>
          <p:cNvSpPr txBox="1">
            <a:spLocks noChangeArrowheads="1"/>
          </p:cNvSpPr>
          <p:nvPr/>
        </p:nvSpPr>
        <p:spPr bwMode="gray">
          <a:xfrm>
            <a:off x="2967975" y="3378198"/>
            <a:ext cx="31490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AL</a:t>
            </a:r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gray">
          <a:xfrm>
            <a:off x="3503274" y="2491231"/>
            <a:ext cx="362229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PA</a:t>
            </a:r>
          </a:p>
        </p:txBody>
      </p:sp>
      <p:sp>
        <p:nvSpPr>
          <p:cNvPr id="105" name="Text Box 106"/>
          <p:cNvSpPr txBox="1">
            <a:spLocks noChangeArrowheads="1"/>
          </p:cNvSpPr>
          <p:nvPr/>
        </p:nvSpPr>
        <p:spPr bwMode="gray">
          <a:xfrm>
            <a:off x="3634967" y="2260832"/>
            <a:ext cx="343116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NY</a:t>
            </a:r>
          </a:p>
        </p:txBody>
      </p:sp>
      <p:sp>
        <p:nvSpPr>
          <p:cNvPr id="106" name="Text Box 107"/>
          <p:cNvSpPr txBox="1">
            <a:spLocks noChangeArrowheads="1"/>
          </p:cNvSpPr>
          <p:nvPr/>
        </p:nvSpPr>
        <p:spPr bwMode="gray">
          <a:xfrm>
            <a:off x="3981174" y="1945291"/>
            <a:ext cx="37679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ME</a:t>
            </a:r>
          </a:p>
        </p:txBody>
      </p:sp>
      <p:sp>
        <p:nvSpPr>
          <p:cNvPr id="107" name="Text Box 108"/>
          <p:cNvSpPr txBox="1">
            <a:spLocks noChangeArrowheads="1"/>
          </p:cNvSpPr>
          <p:nvPr/>
        </p:nvSpPr>
        <p:spPr bwMode="gray">
          <a:xfrm>
            <a:off x="3869082" y="2851862"/>
            <a:ext cx="332194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DC</a:t>
            </a:r>
          </a:p>
        </p:txBody>
      </p:sp>
      <p:sp>
        <p:nvSpPr>
          <p:cNvPr id="108" name="Text Box 109"/>
          <p:cNvSpPr txBox="1">
            <a:spLocks noChangeArrowheads="1"/>
          </p:cNvSpPr>
          <p:nvPr/>
        </p:nvSpPr>
        <p:spPr bwMode="gray">
          <a:xfrm>
            <a:off x="3921234" y="2760258"/>
            <a:ext cx="349488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MD</a:t>
            </a:r>
          </a:p>
        </p:txBody>
      </p:sp>
      <p:sp>
        <p:nvSpPr>
          <p:cNvPr id="109" name="Text Box 110"/>
          <p:cNvSpPr txBox="1">
            <a:spLocks noChangeArrowheads="1"/>
          </p:cNvSpPr>
          <p:nvPr/>
        </p:nvSpPr>
        <p:spPr bwMode="gray">
          <a:xfrm>
            <a:off x="4017072" y="2672886"/>
            <a:ext cx="349487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latin typeface="Arial" pitchFamily="34" charset="0"/>
                <a:cs typeface="Arial" pitchFamily="34" charset="0"/>
              </a:rPr>
              <a:t>DE</a:t>
            </a:r>
          </a:p>
        </p:txBody>
      </p:sp>
      <p:sp>
        <p:nvSpPr>
          <p:cNvPr id="110" name="Text Box 111"/>
          <p:cNvSpPr txBox="1">
            <a:spLocks noChangeArrowheads="1"/>
          </p:cNvSpPr>
          <p:nvPr/>
        </p:nvSpPr>
        <p:spPr bwMode="gray">
          <a:xfrm>
            <a:off x="3873676" y="2520070"/>
            <a:ext cx="314902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NJ</a:t>
            </a:r>
          </a:p>
        </p:txBody>
      </p:sp>
      <p:sp>
        <p:nvSpPr>
          <p:cNvPr id="111" name="Text Box 112"/>
          <p:cNvSpPr txBox="1">
            <a:spLocks noChangeArrowheads="1"/>
          </p:cNvSpPr>
          <p:nvPr/>
        </p:nvSpPr>
        <p:spPr bwMode="gray">
          <a:xfrm>
            <a:off x="4022661" y="2522948"/>
            <a:ext cx="305801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CT</a:t>
            </a:r>
          </a:p>
        </p:txBody>
      </p:sp>
      <p:sp>
        <p:nvSpPr>
          <p:cNvPr id="112" name="Text Box 113"/>
          <p:cNvSpPr txBox="1">
            <a:spLocks noChangeArrowheads="1"/>
          </p:cNvSpPr>
          <p:nvPr/>
        </p:nvSpPr>
        <p:spPr bwMode="gray">
          <a:xfrm>
            <a:off x="4083278" y="2414410"/>
            <a:ext cx="34462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RI</a:t>
            </a:r>
          </a:p>
        </p:txBody>
      </p:sp>
      <p:sp>
        <p:nvSpPr>
          <p:cNvPr id="114" name="Text Box 115"/>
          <p:cNvSpPr txBox="1">
            <a:spLocks noChangeArrowheads="1"/>
          </p:cNvSpPr>
          <p:nvPr/>
        </p:nvSpPr>
        <p:spPr bwMode="gray">
          <a:xfrm>
            <a:off x="3771898" y="1843797"/>
            <a:ext cx="293969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NH</a:t>
            </a:r>
          </a:p>
        </p:txBody>
      </p:sp>
      <p:sp>
        <p:nvSpPr>
          <p:cNvPr id="115" name="Text Box 116"/>
          <p:cNvSpPr txBox="1">
            <a:spLocks noChangeArrowheads="1"/>
          </p:cNvSpPr>
          <p:nvPr/>
        </p:nvSpPr>
        <p:spPr bwMode="gray">
          <a:xfrm>
            <a:off x="3647218" y="1887303"/>
            <a:ext cx="312853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VT</a:t>
            </a:r>
          </a:p>
        </p:txBody>
      </p:sp>
      <p:sp>
        <p:nvSpPr>
          <p:cNvPr id="117" name="Line 118"/>
          <p:cNvSpPr>
            <a:spLocks noChangeShapeType="1"/>
          </p:cNvSpPr>
          <p:nvPr/>
        </p:nvSpPr>
        <p:spPr bwMode="auto">
          <a:xfrm flipH="1" flipV="1">
            <a:off x="3807108" y="2050869"/>
            <a:ext cx="87372" cy="1310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Line 119"/>
          <p:cNvSpPr>
            <a:spLocks noChangeShapeType="1"/>
          </p:cNvSpPr>
          <p:nvPr/>
        </p:nvSpPr>
        <p:spPr bwMode="auto">
          <a:xfrm flipH="1" flipV="1">
            <a:off x="3929700" y="2007183"/>
            <a:ext cx="43686" cy="873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Line 120"/>
          <p:cNvSpPr>
            <a:spLocks noChangeShapeType="1"/>
          </p:cNvSpPr>
          <p:nvPr/>
        </p:nvSpPr>
        <p:spPr bwMode="auto">
          <a:xfrm>
            <a:off x="4112909" y="2356670"/>
            <a:ext cx="87372" cy="436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ine 121"/>
          <p:cNvSpPr>
            <a:spLocks noChangeShapeType="1"/>
          </p:cNvSpPr>
          <p:nvPr/>
        </p:nvSpPr>
        <p:spPr bwMode="auto">
          <a:xfrm>
            <a:off x="4069224" y="2400356"/>
            <a:ext cx="87372" cy="87372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Line 122"/>
          <p:cNvSpPr>
            <a:spLocks noChangeShapeType="1"/>
          </p:cNvSpPr>
          <p:nvPr/>
        </p:nvSpPr>
        <p:spPr bwMode="auto">
          <a:xfrm>
            <a:off x="3981851" y="2400356"/>
            <a:ext cx="131058" cy="174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Line 123"/>
          <p:cNvSpPr>
            <a:spLocks noChangeShapeType="1"/>
          </p:cNvSpPr>
          <p:nvPr/>
        </p:nvSpPr>
        <p:spPr bwMode="auto">
          <a:xfrm>
            <a:off x="3719736" y="2749843"/>
            <a:ext cx="218430" cy="174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Line 124"/>
          <p:cNvSpPr>
            <a:spLocks noChangeShapeType="1"/>
          </p:cNvSpPr>
          <p:nvPr/>
        </p:nvSpPr>
        <p:spPr bwMode="auto">
          <a:xfrm>
            <a:off x="3763423" y="2749843"/>
            <a:ext cx="218430" cy="87372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Line 125"/>
          <p:cNvSpPr>
            <a:spLocks noChangeShapeType="1"/>
          </p:cNvSpPr>
          <p:nvPr/>
        </p:nvSpPr>
        <p:spPr bwMode="auto">
          <a:xfrm>
            <a:off x="3859260" y="2727322"/>
            <a:ext cx="218430" cy="43686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676050" y="2723632"/>
            <a:ext cx="43686" cy="26211"/>
          </a:xfrm>
          <a:prstGeom prst="ellipse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 Box 126"/>
          <p:cNvSpPr txBox="1">
            <a:spLocks noChangeArrowheads="1"/>
          </p:cNvSpPr>
          <p:nvPr/>
        </p:nvSpPr>
        <p:spPr bwMode="auto">
          <a:xfrm>
            <a:off x="4265729" y="4210758"/>
            <a:ext cx="5668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&lt;7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 Box 126"/>
          <p:cNvSpPr txBox="1">
            <a:spLocks noChangeArrowheads="1"/>
          </p:cNvSpPr>
          <p:nvPr/>
        </p:nvSpPr>
        <p:spPr bwMode="auto">
          <a:xfrm>
            <a:off x="4265729" y="4543271"/>
            <a:ext cx="10282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7%–&lt;11%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 Box 126"/>
          <p:cNvSpPr txBox="1">
            <a:spLocks noChangeArrowheads="1"/>
          </p:cNvSpPr>
          <p:nvPr/>
        </p:nvSpPr>
        <p:spPr bwMode="auto">
          <a:xfrm>
            <a:off x="4265729" y="4875784"/>
            <a:ext cx="1113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11%–&lt;16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 Box 126"/>
          <p:cNvSpPr txBox="1">
            <a:spLocks noChangeArrowheads="1"/>
          </p:cNvSpPr>
          <p:nvPr/>
        </p:nvSpPr>
        <p:spPr bwMode="auto">
          <a:xfrm>
            <a:off x="4265729" y="5208297"/>
            <a:ext cx="113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16%–&lt;21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4038600" y="4283912"/>
            <a:ext cx="18288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66"/>
          <p:cNvSpPr>
            <a:spLocks noChangeArrowheads="1"/>
          </p:cNvSpPr>
          <p:nvPr/>
        </p:nvSpPr>
        <p:spPr bwMode="auto">
          <a:xfrm>
            <a:off x="4038600" y="4613789"/>
            <a:ext cx="182880" cy="18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 Box 126"/>
          <p:cNvSpPr txBox="1">
            <a:spLocks noChangeArrowheads="1"/>
          </p:cNvSpPr>
          <p:nvPr/>
        </p:nvSpPr>
        <p:spPr bwMode="auto">
          <a:xfrm>
            <a:off x="4265729" y="5540809"/>
            <a:ext cx="10069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21%–30%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Freeform 55"/>
          <p:cNvSpPr>
            <a:spLocks/>
          </p:cNvSpPr>
          <p:nvPr/>
        </p:nvSpPr>
        <p:spPr bwMode="auto">
          <a:xfrm>
            <a:off x="5867086" y="4419600"/>
            <a:ext cx="585848" cy="484144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" name="Group 56"/>
          <p:cNvGrpSpPr>
            <a:grpSpLocks/>
          </p:cNvGrpSpPr>
          <p:nvPr/>
        </p:nvGrpSpPr>
        <p:grpSpPr bwMode="auto">
          <a:xfrm>
            <a:off x="6813476" y="4483437"/>
            <a:ext cx="484144" cy="363108"/>
            <a:chOff x="674" y="2281"/>
            <a:chExt cx="548" cy="405"/>
          </a:xfrm>
          <a:noFill/>
        </p:grpSpPr>
        <p:sp>
          <p:nvSpPr>
            <p:cNvPr id="201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6" name="Text Box 73"/>
          <p:cNvSpPr txBox="1">
            <a:spLocks noChangeArrowheads="1"/>
          </p:cNvSpPr>
          <p:nvPr/>
        </p:nvSpPr>
        <p:spPr bwMode="gray">
          <a:xfrm>
            <a:off x="5983889" y="4485607"/>
            <a:ext cx="322762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AK</a:t>
            </a: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gray">
          <a:xfrm>
            <a:off x="6941833" y="4668232"/>
            <a:ext cx="281575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HI</a:t>
            </a:r>
          </a:p>
        </p:txBody>
      </p:sp>
      <p:sp>
        <p:nvSpPr>
          <p:cNvPr id="146" name="Freeform 2"/>
          <p:cNvSpPr>
            <a:spLocks/>
          </p:cNvSpPr>
          <p:nvPr/>
        </p:nvSpPr>
        <p:spPr bwMode="auto">
          <a:xfrm>
            <a:off x="4709558" y="2517192"/>
            <a:ext cx="685877" cy="1013017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Freeform 3"/>
          <p:cNvSpPr>
            <a:spLocks/>
          </p:cNvSpPr>
          <p:nvPr/>
        </p:nvSpPr>
        <p:spPr bwMode="auto">
          <a:xfrm>
            <a:off x="4763462" y="2147301"/>
            <a:ext cx="669149" cy="490709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Freeform 4"/>
          <p:cNvSpPr>
            <a:spLocks/>
          </p:cNvSpPr>
          <p:nvPr/>
        </p:nvSpPr>
        <p:spPr bwMode="auto">
          <a:xfrm>
            <a:off x="5967000" y="3262548"/>
            <a:ext cx="1159857" cy="1004652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Freeform 5"/>
          <p:cNvSpPr>
            <a:spLocks/>
          </p:cNvSpPr>
          <p:nvPr/>
        </p:nvSpPr>
        <p:spPr bwMode="auto">
          <a:xfrm>
            <a:off x="8569244" y="1875924"/>
            <a:ext cx="305763" cy="449816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Freeform 6"/>
          <p:cNvSpPr>
            <a:spLocks/>
          </p:cNvSpPr>
          <p:nvPr/>
        </p:nvSpPr>
        <p:spPr bwMode="auto">
          <a:xfrm>
            <a:off x="8100840" y="2739312"/>
            <a:ext cx="391266" cy="156135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Freeform 7"/>
          <p:cNvSpPr>
            <a:spLocks/>
          </p:cNvSpPr>
          <p:nvPr/>
        </p:nvSpPr>
        <p:spPr bwMode="auto">
          <a:xfrm>
            <a:off x="4904727" y="1883359"/>
            <a:ext cx="515802" cy="367102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5013464" y="2579459"/>
            <a:ext cx="525096" cy="750003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Freeform 9"/>
          <p:cNvSpPr>
            <a:spLocks/>
          </p:cNvSpPr>
          <p:nvPr/>
        </p:nvSpPr>
        <p:spPr bwMode="auto">
          <a:xfrm>
            <a:off x="5309005" y="1963286"/>
            <a:ext cx="461898" cy="724911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Freeform 10"/>
          <p:cNvSpPr>
            <a:spLocks/>
          </p:cNvSpPr>
          <p:nvPr/>
        </p:nvSpPr>
        <p:spPr bwMode="auto">
          <a:xfrm>
            <a:off x="5440046" y="2661245"/>
            <a:ext cx="439594" cy="534389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Freeform 11"/>
          <p:cNvSpPr>
            <a:spLocks/>
          </p:cNvSpPr>
          <p:nvPr/>
        </p:nvSpPr>
        <p:spPr bwMode="auto">
          <a:xfrm>
            <a:off x="5470715" y="1974438"/>
            <a:ext cx="804837" cy="485132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Freeform 12"/>
          <p:cNvSpPr>
            <a:spLocks/>
          </p:cNvSpPr>
          <p:nvPr/>
        </p:nvSpPr>
        <p:spPr bwMode="auto">
          <a:xfrm>
            <a:off x="5722575" y="2399161"/>
            <a:ext cx="550189" cy="435876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Freeform 13"/>
          <p:cNvSpPr>
            <a:spLocks/>
          </p:cNvSpPr>
          <p:nvPr/>
        </p:nvSpPr>
        <p:spPr bwMode="auto">
          <a:xfrm>
            <a:off x="5825519" y="2804368"/>
            <a:ext cx="575281" cy="414500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Freeform 14"/>
          <p:cNvSpPr>
            <a:spLocks/>
          </p:cNvSpPr>
          <p:nvPr/>
        </p:nvSpPr>
        <p:spPr bwMode="auto">
          <a:xfrm>
            <a:off x="5306216" y="3153812"/>
            <a:ext cx="521378" cy="559482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Freeform 15"/>
          <p:cNvSpPr>
            <a:spLocks/>
          </p:cNvSpPr>
          <p:nvPr/>
        </p:nvSpPr>
        <p:spPr bwMode="auto">
          <a:xfrm>
            <a:off x="5756962" y="3192845"/>
            <a:ext cx="566918" cy="53067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Freeform 16"/>
          <p:cNvSpPr>
            <a:spLocks/>
          </p:cNvSpPr>
          <p:nvPr/>
        </p:nvSpPr>
        <p:spPr bwMode="auto">
          <a:xfrm>
            <a:off x="6259753" y="2047859"/>
            <a:ext cx="553906" cy="305763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Freeform 17"/>
          <p:cNvSpPr>
            <a:spLocks/>
          </p:cNvSpPr>
          <p:nvPr/>
        </p:nvSpPr>
        <p:spPr bwMode="auto">
          <a:xfrm>
            <a:off x="6243953" y="2342470"/>
            <a:ext cx="582716" cy="357809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Freeform 18"/>
          <p:cNvSpPr>
            <a:spLocks/>
          </p:cNvSpPr>
          <p:nvPr/>
        </p:nvSpPr>
        <p:spPr bwMode="auto">
          <a:xfrm>
            <a:off x="6232801" y="2638939"/>
            <a:ext cx="693312" cy="295541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Freeform 19"/>
          <p:cNvSpPr>
            <a:spLocks/>
          </p:cNvSpPr>
          <p:nvPr/>
        </p:nvSpPr>
        <p:spPr bwMode="auto">
          <a:xfrm>
            <a:off x="6394512" y="2927044"/>
            <a:ext cx="594798" cy="293682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Freeform 20"/>
          <p:cNvSpPr>
            <a:spLocks/>
          </p:cNvSpPr>
          <p:nvPr/>
        </p:nvSpPr>
        <p:spPr bwMode="auto">
          <a:xfrm>
            <a:off x="6315514" y="3217938"/>
            <a:ext cx="692383" cy="321563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Freeform 21"/>
          <p:cNvSpPr>
            <a:spLocks/>
          </p:cNvSpPr>
          <p:nvPr/>
        </p:nvSpPr>
        <p:spPr bwMode="auto">
          <a:xfrm>
            <a:off x="6994887" y="3229090"/>
            <a:ext cx="389407" cy="351303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Freeform 22"/>
          <p:cNvSpPr>
            <a:spLocks/>
          </p:cNvSpPr>
          <p:nvPr/>
        </p:nvSpPr>
        <p:spPr bwMode="auto">
          <a:xfrm>
            <a:off x="7051578" y="3574818"/>
            <a:ext cx="475839" cy="368962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Freeform 23"/>
          <p:cNvSpPr>
            <a:spLocks/>
          </p:cNvSpPr>
          <p:nvPr/>
        </p:nvSpPr>
        <p:spPr bwMode="auto">
          <a:xfrm>
            <a:off x="6725368" y="2011612"/>
            <a:ext cx="529743" cy="577141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Freeform 24"/>
          <p:cNvSpPr>
            <a:spLocks/>
          </p:cNvSpPr>
          <p:nvPr/>
        </p:nvSpPr>
        <p:spPr bwMode="auto">
          <a:xfrm>
            <a:off x="7068306" y="2210498"/>
            <a:ext cx="402419" cy="456322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Freeform 25"/>
          <p:cNvSpPr>
            <a:spLocks/>
          </p:cNvSpPr>
          <p:nvPr/>
        </p:nvSpPr>
        <p:spPr bwMode="auto">
          <a:xfrm>
            <a:off x="6813659" y="2570166"/>
            <a:ext cx="468404" cy="294611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0" name="Group 26"/>
          <p:cNvGrpSpPr>
            <a:grpSpLocks/>
          </p:cNvGrpSpPr>
          <p:nvPr/>
        </p:nvGrpSpPr>
        <p:grpSpPr bwMode="auto">
          <a:xfrm>
            <a:off x="7227230" y="2146372"/>
            <a:ext cx="609669" cy="534389"/>
            <a:chOff x="3195" y="1012"/>
            <a:chExt cx="546" cy="497"/>
          </a:xfrm>
          <a:noFill/>
        </p:grpSpPr>
        <p:sp>
          <p:nvSpPr>
            <p:cNvPr id="171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3" name="Freeform 29"/>
          <p:cNvSpPr>
            <a:spLocks/>
          </p:cNvSpPr>
          <p:nvPr/>
        </p:nvSpPr>
        <p:spPr bwMode="auto">
          <a:xfrm>
            <a:off x="7189125" y="2634292"/>
            <a:ext cx="335504" cy="537178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Freeform 30"/>
          <p:cNvSpPr>
            <a:spLocks/>
          </p:cNvSpPr>
          <p:nvPr/>
        </p:nvSpPr>
        <p:spPr bwMode="auto">
          <a:xfrm>
            <a:off x="6890797" y="2850836"/>
            <a:ext cx="532531" cy="42658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Freeform 31"/>
          <p:cNvSpPr>
            <a:spLocks/>
          </p:cNvSpPr>
          <p:nvPr/>
        </p:nvSpPr>
        <p:spPr bwMode="auto">
          <a:xfrm>
            <a:off x="7474443" y="2671467"/>
            <a:ext cx="260225" cy="416359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Freeform 32"/>
          <p:cNvSpPr>
            <a:spLocks/>
          </p:cNvSpPr>
          <p:nvPr/>
        </p:nvSpPr>
        <p:spPr bwMode="auto">
          <a:xfrm>
            <a:off x="7677975" y="2587824"/>
            <a:ext cx="333646" cy="375467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Freeform 33"/>
          <p:cNvSpPr>
            <a:spLocks/>
          </p:cNvSpPr>
          <p:nvPr/>
        </p:nvSpPr>
        <p:spPr bwMode="auto">
          <a:xfrm>
            <a:off x="7377788" y="2926116"/>
            <a:ext cx="591081" cy="31784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Freeform 34"/>
          <p:cNvSpPr>
            <a:spLocks/>
          </p:cNvSpPr>
          <p:nvPr/>
        </p:nvSpPr>
        <p:spPr bwMode="auto">
          <a:xfrm>
            <a:off x="7342006" y="3128842"/>
            <a:ext cx="680301" cy="239778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Freeform 35"/>
          <p:cNvSpPr>
            <a:spLocks/>
          </p:cNvSpPr>
          <p:nvPr/>
        </p:nvSpPr>
        <p:spPr bwMode="auto">
          <a:xfrm>
            <a:off x="7272768" y="3351768"/>
            <a:ext cx="278812" cy="470263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Freeform 36"/>
          <p:cNvSpPr>
            <a:spLocks/>
          </p:cNvSpPr>
          <p:nvPr/>
        </p:nvSpPr>
        <p:spPr bwMode="auto">
          <a:xfrm>
            <a:off x="7532993" y="3329463"/>
            <a:ext cx="315987" cy="474910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Freeform 37"/>
          <p:cNvSpPr>
            <a:spLocks/>
          </p:cNvSpPr>
          <p:nvPr/>
        </p:nvSpPr>
        <p:spPr bwMode="auto">
          <a:xfrm>
            <a:off x="7738385" y="3306229"/>
            <a:ext cx="434017" cy="435876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Freeform 38"/>
          <p:cNvSpPr>
            <a:spLocks/>
          </p:cNvSpPr>
          <p:nvPr/>
        </p:nvSpPr>
        <p:spPr bwMode="auto">
          <a:xfrm>
            <a:off x="7921471" y="3246749"/>
            <a:ext cx="396842" cy="304834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Freeform 39"/>
          <p:cNvSpPr>
            <a:spLocks/>
          </p:cNvSpPr>
          <p:nvPr/>
        </p:nvSpPr>
        <p:spPr bwMode="auto">
          <a:xfrm>
            <a:off x="7638013" y="3681695"/>
            <a:ext cx="743499" cy="488850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Freeform 40"/>
          <p:cNvSpPr>
            <a:spLocks/>
          </p:cNvSpPr>
          <p:nvPr/>
        </p:nvSpPr>
        <p:spPr bwMode="auto">
          <a:xfrm>
            <a:off x="7841545" y="3038570"/>
            <a:ext cx="684948" cy="289964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Freeform 41"/>
          <p:cNvSpPr>
            <a:spLocks/>
          </p:cNvSpPr>
          <p:nvPr/>
        </p:nvSpPr>
        <p:spPr bwMode="auto">
          <a:xfrm>
            <a:off x="7912177" y="2726301"/>
            <a:ext cx="338292" cy="343868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Freeform 42"/>
          <p:cNvSpPr>
            <a:spLocks/>
          </p:cNvSpPr>
          <p:nvPr/>
        </p:nvSpPr>
        <p:spPr bwMode="auto">
          <a:xfrm>
            <a:off x="8384299" y="2727230"/>
            <a:ext cx="105948" cy="128254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Freeform 43"/>
          <p:cNvSpPr>
            <a:spLocks/>
          </p:cNvSpPr>
          <p:nvPr/>
        </p:nvSpPr>
        <p:spPr bwMode="auto">
          <a:xfrm>
            <a:off x="7987457" y="2506038"/>
            <a:ext cx="460040" cy="292752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Freeform 44"/>
          <p:cNvSpPr>
            <a:spLocks/>
          </p:cNvSpPr>
          <p:nvPr/>
        </p:nvSpPr>
        <p:spPr bwMode="auto">
          <a:xfrm>
            <a:off x="8403816" y="2540426"/>
            <a:ext cx="121748" cy="232343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Freeform 45"/>
          <p:cNvSpPr>
            <a:spLocks/>
          </p:cNvSpPr>
          <p:nvPr/>
        </p:nvSpPr>
        <p:spPr bwMode="auto">
          <a:xfrm>
            <a:off x="8423333" y="2153807"/>
            <a:ext cx="133830" cy="241637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Freeform 46"/>
          <p:cNvSpPr>
            <a:spLocks/>
          </p:cNvSpPr>
          <p:nvPr/>
        </p:nvSpPr>
        <p:spPr bwMode="auto">
          <a:xfrm>
            <a:off x="8498612" y="2325740"/>
            <a:ext cx="287176" cy="126395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Freeform 47"/>
          <p:cNvSpPr>
            <a:spLocks/>
          </p:cNvSpPr>
          <p:nvPr/>
        </p:nvSpPr>
        <p:spPr bwMode="auto">
          <a:xfrm>
            <a:off x="8502329" y="2414961"/>
            <a:ext cx="149629" cy="110596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Freeform 48"/>
          <p:cNvSpPr>
            <a:spLocks/>
          </p:cNvSpPr>
          <p:nvPr/>
        </p:nvSpPr>
        <p:spPr bwMode="auto">
          <a:xfrm>
            <a:off x="8026490" y="2177041"/>
            <a:ext cx="509296" cy="401489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Freeform 49"/>
          <p:cNvSpPr>
            <a:spLocks/>
          </p:cNvSpPr>
          <p:nvPr/>
        </p:nvSpPr>
        <p:spPr bwMode="auto">
          <a:xfrm>
            <a:off x="8521846" y="2514403"/>
            <a:ext cx="149629" cy="84573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Freeform 50"/>
          <p:cNvSpPr>
            <a:spLocks/>
          </p:cNvSpPr>
          <p:nvPr/>
        </p:nvSpPr>
        <p:spPr bwMode="auto">
          <a:xfrm>
            <a:off x="8520917" y="2108267"/>
            <a:ext cx="157994" cy="272307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Freeform 51"/>
          <p:cNvSpPr>
            <a:spLocks/>
          </p:cNvSpPr>
          <p:nvPr/>
        </p:nvSpPr>
        <p:spPr bwMode="auto">
          <a:xfrm>
            <a:off x="8607349" y="2414961"/>
            <a:ext cx="74350" cy="60410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6" name="Group 52"/>
          <p:cNvGrpSpPr>
            <a:grpSpLocks/>
          </p:cNvGrpSpPr>
          <p:nvPr/>
        </p:nvGrpSpPr>
        <p:grpSpPr bwMode="auto">
          <a:xfrm>
            <a:off x="7870356" y="2798792"/>
            <a:ext cx="621750" cy="359667"/>
            <a:chOff x="4439" y="1997"/>
            <a:chExt cx="669" cy="387"/>
          </a:xfrm>
          <a:noFill/>
        </p:grpSpPr>
        <p:sp>
          <p:nvSpPr>
            <p:cNvPr id="197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Text Box 65"/>
          <p:cNvSpPr txBox="1">
            <a:spLocks noChangeArrowheads="1"/>
          </p:cNvSpPr>
          <p:nvPr/>
        </p:nvSpPr>
        <p:spPr bwMode="gray">
          <a:xfrm>
            <a:off x="6487565" y="366403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TX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 Box 66"/>
          <p:cNvSpPr txBox="1">
            <a:spLocks noChangeArrowheads="1"/>
          </p:cNvSpPr>
          <p:nvPr/>
        </p:nvSpPr>
        <p:spPr bwMode="gray">
          <a:xfrm>
            <a:off x="8062826" y="379786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FL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 Box 67"/>
          <p:cNvSpPr txBox="1">
            <a:spLocks noChangeArrowheads="1"/>
          </p:cNvSpPr>
          <p:nvPr/>
        </p:nvSpPr>
        <p:spPr bwMode="gray">
          <a:xfrm>
            <a:off x="5864980" y="3351768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NM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 Box 68"/>
          <p:cNvSpPr txBox="1">
            <a:spLocks noChangeArrowheads="1"/>
          </p:cNvSpPr>
          <p:nvPr/>
        </p:nvSpPr>
        <p:spPr bwMode="gray">
          <a:xfrm>
            <a:off x="7795904" y="3411357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GA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 Box 69"/>
          <p:cNvSpPr txBox="1">
            <a:spLocks noChangeArrowheads="1"/>
          </p:cNvSpPr>
          <p:nvPr/>
        </p:nvSpPr>
        <p:spPr bwMode="gray">
          <a:xfrm>
            <a:off x="5418881" y="3307158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AZ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 Box 70"/>
          <p:cNvSpPr txBox="1">
            <a:spLocks noChangeArrowheads="1"/>
          </p:cNvSpPr>
          <p:nvPr/>
        </p:nvSpPr>
        <p:spPr bwMode="gray">
          <a:xfrm>
            <a:off x="4828533" y="2982190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CA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 Box 71"/>
          <p:cNvSpPr txBox="1">
            <a:spLocks noChangeArrowheads="1"/>
          </p:cNvSpPr>
          <p:nvPr/>
        </p:nvSpPr>
        <p:spPr bwMode="gray">
          <a:xfrm>
            <a:off x="5799205" y="2512646"/>
            <a:ext cx="3912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WY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Text Box 72"/>
          <p:cNvSpPr txBox="1">
            <a:spLocks noChangeArrowheads="1"/>
          </p:cNvSpPr>
          <p:nvPr/>
        </p:nvSpPr>
        <p:spPr bwMode="gray">
          <a:xfrm>
            <a:off x="5125823" y="2771839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NV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Text Box 74"/>
          <p:cNvSpPr txBox="1">
            <a:spLocks noChangeArrowheads="1"/>
          </p:cNvSpPr>
          <p:nvPr/>
        </p:nvSpPr>
        <p:spPr bwMode="gray">
          <a:xfrm>
            <a:off x="6618490" y="3246748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OK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Text Box 75"/>
          <p:cNvSpPr txBox="1">
            <a:spLocks noChangeArrowheads="1"/>
          </p:cNvSpPr>
          <p:nvPr/>
        </p:nvSpPr>
        <p:spPr bwMode="gray">
          <a:xfrm>
            <a:off x="7269051" y="3474852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MS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Text Box 76"/>
          <p:cNvSpPr txBox="1">
            <a:spLocks noChangeArrowheads="1"/>
          </p:cNvSpPr>
          <p:nvPr/>
        </p:nvSpPr>
        <p:spPr bwMode="gray">
          <a:xfrm>
            <a:off x="7048282" y="3653292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LA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Text Box 77"/>
          <p:cNvSpPr txBox="1">
            <a:spLocks noChangeArrowheads="1"/>
          </p:cNvSpPr>
          <p:nvPr/>
        </p:nvSpPr>
        <p:spPr bwMode="gray">
          <a:xfrm>
            <a:off x="5707705" y="2102691"/>
            <a:ext cx="3568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MT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Text Box 78"/>
          <p:cNvSpPr txBox="1">
            <a:spLocks noChangeArrowheads="1"/>
          </p:cNvSpPr>
          <p:nvPr/>
        </p:nvSpPr>
        <p:spPr bwMode="gray">
          <a:xfrm>
            <a:off x="7512621" y="3163844"/>
            <a:ext cx="31691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TN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Text Box 81"/>
          <p:cNvSpPr txBox="1">
            <a:spLocks noChangeArrowheads="1"/>
          </p:cNvSpPr>
          <p:nvPr/>
        </p:nvSpPr>
        <p:spPr bwMode="gray">
          <a:xfrm>
            <a:off x="5032044" y="1975374"/>
            <a:ext cx="34107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WA</a:t>
            </a:r>
          </a:p>
        </p:txBody>
      </p:sp>
      <p:sp>
        <p:nvSpPr>
          <p:cNvPr id="223" name="Text Box 82"/>
          <p:cNvSpPr txBox="1">
            <a:spLocks noChangeArrowheads="1"/>
          </p:cNvSpPr>
          <p:nvPr/>
        </p:nvSpPr>
        <p:spPr bwMode="gray">
          <a:xfrm>
            <a:off x="4949335" y="2325740"/>
            <a:ext cx="3596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224" name="Text Box 83"/>
          <p:cNvSpPr txBox="1">
            <a:spLocks noChangeArrowheads="1"/>
          </p:cNvSpPr>
          <p:nvPr/>
        </p:nvSpPr>
        <p:spPr bwMode="gray">
          <a:xfrm>
            <a:off x="5385017" y="2387609"/>
            <a:ext cx="28252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ID</a:t>
            </a:r>
          </a:p>
        </p:txBody>
      </p:sp>
      <p:sp>
        <p:nvSpPr>
          <p:cNvPr id="225" name="Text Box 84"/>
          <p:cNvSpPr txBox="1">
            <a:spLocks noChangeArrowheads="1"/>
          </p:cNvSpPr>
          <p:nvPr/>
        </p:nvSpPr>
        <p:spPr bwMode="gray">
          <a:xfrm>
            <a:off x="5515023" y="2861059"/>
            <a:ext cx="3317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UT</a:t>
            </a:r>
          </a:p>
        </p:txBody>
      </p:sp>
      <p:sp>
        <p:nvSpPr>
          <p:cNvPr id="226" name="Text Box 85"/>
          <p:cNvSpPr txBox="1">
            <a:spLocks noChangeArrowheads="1"/>
          </p:cNvSpPr>
          <p:nvPr/>
        </p:nvSpPr>
        <p:spPr bwMode="gray">
          <a:xfrm>
            <a:off x="5973913" y="2916930"/>
            <a:ext cx="40148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CO</a:t>
            </a:r>
          </a:p>
        </p:txBody>
      </p:sp>
      <p:sp>
        <p:nvSpPr>
          <p:cNvPr id="227" name="Text Box 86"/>
          <p:cNvSpPr txBox="1">
            <a:spLocks noChangeArrowheads="1"/>
          </p:cNvSpPr>
          <p:nvPr/>
        </p:nvSpPr>
        <p:spPr bwMode="gray">
          <a:xfrm>
            <a:off x="6540641" y="2976004"/>
            <a:ext cx="37546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KS</a:t>
            </a:r>
          </a:p>
        </p:txBody>
      </p:sp>
      <p:sp>
        <p:nvSpPr>
          <p:cNvPr id="228" name="Text Box 87"/>
          <p:cNvSpPr txBox="1">
            <a:spLocks noChangeArrowheads="1"/>
          </p:cNvSpPr>
          <p:nvPr/>
        </p:nvSpPr>
        <p:spPr bwMode="gray">
          <a:xfrm>
            <a:off x="6415277" y="2693366"/>
            <a:ext cx="32156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29" name="Text Box 88"/>
          <p:cNvSpPr txBox="1">
            <a:spLocks noChangeArrowheads="1"/>
          </p:cNvSpPr>
          <p:nvPr/>
        </p:nvSpPr>
        <p:spPr bwMode="gray">
          <a:xfrm>
            <a:off x="6398847" y="2402262"/>
            <a:ext cx="321563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>
                <a:latin typeface="Arial" pitchFamily="34" charset="0"/>
                <a:cs typeface="Arial" pitchFamily="34" charset="0"/>
              </a:rPr>
              <a:t>SD</a:t>
            </a:r>
          </a:p>
        </p:txBody>
      </p:sp>
      <p:sp>
        <p:nvSpPr>
          <p:cNvPr id="230" name="Text Box 89"/>
          <p:cNvSpPr txBox="1">
            <a:spLocks noChangeArrowheads="1"/>
          </p:cNvSpPr>
          <p:nvPr/>
        </p:nvSpPr>
        <p:spPr bwMode="gray">
          <a:xfrm>
            <a:off x="6371169" y="2109204"/>
            <a:ext cx="36617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ND</a:t>
            </a:r>
          </a:p>
        </p:txBody>
      </p:sp>
      <p:sp>
        <p:nvSpPr>
          <p:cNvPr id="231" name="Text Box 90"/>
          <p:cNvSpPr txBox="1">
            <a:spLocks noChangeArrowheads="1"/>
          </p:cNvSpPr>
          <p:nvPr/>
        </p:nvSpPr>
        <p:spPr bwMode="gray">
          <a:xfrm>
            <a:off x="6796101" y="2251500"/>
            <a:ext cx="34758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MN</a:t>
            </a:r>
          </a:p>
        </p:txBody>
      </p:sp>
      <p:sp>
        <p:nvSpPr>
          <p:cNvPr id="232" name="Text Box 91"/>
          <p:cNvSpPr txBox="1">
            <a:spLocks noChangeArrowheads="1"/>
          </p:cNvSpPr>
          <p:nvPr/>
        </p:nvSpPr>
        <p:spPr bwMode="gray">
          <a:xfrm>
            <a:off x="7145967" y="2361884"/>
            <a:ext cx="34758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WI</a:t>
            </a:r>
          </a:p>
        </p:txBody>
      </p:sp>
      <p:sp>
        <p:nvSpPr>
          <p:cNvPr id="233" name="Text Box 92"/>
          <p:cNvSpPr txBox="1">
            <a:spLocks noChangeArrowheads="1"/>
          </p:cNvSpPr>
          <p:nvPr/>
        </p:nvSpPr>
        <p:spPr bwMode="gray">
          <a:xfrm>
            <a:off x="7538991" y="2466083"/>
            <a:ext cx="32992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MI</a:t>
            </a:r>
          </a:p>
        </p:txBody>
      </p:sp>
      <p:sp>
        <p:nvSpPr>
          <p:cNvPr id="234" name="Text Box 93"/>
          <p:cNvSpPr txBox="1">
            <a:spLocks noChangeArrowheads="1"/>
          </p:cNvSpPr>
          <p:nvPr/>
        </p:nvSpPr>
        <p:spPr bwMode="gray">
          <a:xfrm>
            <a:off x="6905659" y="2612611"/>
            <a:ext cx="27881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IA</a:t>
            </a:r>
          </a:p>
        </p:txBody>
      </p:sp>
      <p:sp>
        <p:nvSpPr>
          <p:cNvPr id="235" name="Text Box 94"/>
          <p:cNvSpPr txBox="1">
            <a:spLocks noChangeArrowheads="1"/>
          </p:cNvSpPr>
          <p:nvPr/>
        </p:nvSpPr>
        <p:spPr bwMode="gray">
          <a:xfrm>
            <a:off x="6986588" y="2973724"/>
            <a:ext cx="342940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MO</a:t>
            </a:r>
          </a:p>
        </p:txBody>
      </p:sp>
      <p:sp>
        <p:nvSpPr>
          <p:cNvPr id="236" name="Text Box 95"/>
          <p:cNvSpPr txBox="1">
            <a:spLocks noChangeArrowheads="1"/>
          </p:cNvSpPr>
          <p:nvPr/>
        </p:nvSpPr>
        <p:spPr bwMode="gray">
          <a:xfrm>
            <a:off x="7013937" y="3308276"/>
            <a:ext cx="307624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AR</a:t>
            </a:r>
          </a:p>
        </p:txBody>
      </p:sp>
      <p:sp>
        <p:nvSpPr>
          <p:cNvPr id="237" name="Text Box 96"/>
          <p:cNvSpPr txBox="1">
            <a:spLocks noChangeArrowheads="1"/>
          </p:cNvSpPr>
          <p:nvPr/>
        </p:nvSpPr>
        <p:spPr bwMode="gray">
          <a:xfrm>
            <a:off x="7248396" y="2786818"/>
            <a:ext cx="30948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IL</a:t>
            </a:r>
          </a:p>
        </p:txBody>
      </p:sp>
      <p:sp>
        <p:nvSpPr>
          <p:cNvPr id="238" name="Text Box 97"/>
          <p:cNvSpPr txBox="1">
            <a:spLocks noChangeArrowheads="1"/>
          </p:cNvSpPr>
          <p:nvPr/>
        </p:nvSpPr>
        <p:spPr bwMode="gray">
          <a:xfrm>
            <a:off x="7473535" y="2761420"/>
            <a:ext cx="289965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IN</a:t>
            </a:r>
          </a:p>
        </p:txBody>
      </p:sp>
      <p:sp>
        <p:nvSpPr>
          <p:cNvPr id="239" name="Text Box 98"/>
          <p:cNvSpPr txBox="1">
            <a:spLocks noChangeArrowheads="1"/>
          </p:cNvSpPr>
          <p:nvPr/>
        </p:nvSpPr>
        <p:spPr bwMode="gray">
          <a:xfrm>
            <a:off x="7685411" y="2693458"/>
            <a:ext cx="320040" cy="298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OH</a:t>
            </a:r>
          </a:p>
        </p:txBody>
      </p:sp>
      <p:sp>
        <p:nvSpPr>
          <p:cNvPr id="240" name="Text Box 99"/>
          <p:cNvSpPr txBox="1">
            <a:spLocks noChangeArrowheads="1"/>
          </p:cNvSpPr>
          <p:nvPr/>
        </p:nvSpPr>
        <p:spPr bwMode="gray">
          <a:xfrm>
            <a:off x="7634252" y="2977753"/>
            <a:ext cx="361252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KY</a:t>
            </a:r>
          </a:p>
        </p:txBody>
      </p:sp>
      <p:sp>
        <p:nvSpPr>
          <p:cNvPr id="241" name="Text Box 100"/>
          <p:cNvSpPr txBox="1">
            <a:spLocks noChangeArrowheads="1"/>
          </p:cNvSpPr>
          <p:nvPr/>
        </p:nvSpPr>
        <p:spPr bwMode="gray">
          <a:xfrm>
            <a:off x="7879485" y="2852593"/>
            <a:ext cx="324351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WV</a:t>
            </a:r>
          </a:p>
        </p:txBody>
      </p:sp>
      <p:sp>
        <p:nvSpPr>
          <p:cNvPr id="242" name="Text Box 101"/>
          <p:cNvSpPr txBox="1">
            <a:spLocks noChangeArrowheads="1"/>
          </p:cNvSpPr>
          <p:nvPr/>
        </p:nvSpPr>
        <p:spPr bwMode="gray">
          <a:xfrm>
            <a:off x="8115071" y="2884504"/>
            <a:ext cx="308251" cy="190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VA</a:t>
            </a:r>
          </a:p>
        </p:txBody>
      </p:sp>
      <p:sp>
        <p:nvSpPr>
          <p:cNvPr id="243" name="Text Box 102"/>
          <p:cNvSpPr txBox="1">
            <a:spLocks noChangeArrowheads="1"/>
          </p:cNvSpPr>
          <p:nvPr/>
        </p:nvSpPr>
        <p:spPr bwMode="gray">
          <a:xfrm>
            <a:off x="8121522" y="3079441"/>
            <a:ext cx="356616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NC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Text Box 103"/>
          <p:cNvSpPr txBox="1">
            <a:spLocks noChangeArrowheads="1"/>
          </p:cNvSpPr>
          <p:nvPr/>
        </p:nvSpPr>
        <p:spPr bwMode="gray">
          <a:xfrm>
            <a:off x="8027420" y="3271529"/>
            <a:ext cx="312269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SC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Text Box 104"/>
          <p:cNvSpPr txBox="1">
            <a:spLocks noChangeArrowheads="1"/>
          </p:cNvSpPr>
          <p:nvPr/>
        </p:nvSpPr>
        <p:spPr bwMode="gray">
          <a:xfrm>
            <a:off x="7524630" y="3451734"/>
            <a:ext cx="324351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AL</a:t>
            </a:r>
          </a:p>
        </p:txBody>
      </p:sp>
      <p:sp>
        <p:nvSpPr>
          <p:cNvPr id="246" name="Text Box 105"/>
          <p:cNvSpPr txBox="1">
            <a:spLocks noChangeArrowheads="1"/>
          </p:cNvSpPr>
          <p:nvPr/>
        </p:nvSpPr>
        <p:spPr bwMode="gray">
          <a:xfrm>
            <a:off x="8055185" y="2563769"/>
            <a:ext cx="351303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PA</a:t>
            </a:r>
          </a:p>
        </p:txBody>
      </p:sp>
      <p:sp>
        <p:nvSpPr>
          <p:cNvPr id="247" name="Text Box 106"/>
          <p:cNvSpPr txBox="1">
            <a:spLocks noChangeArrowheads="1"/>
          </p:cNvSpPr>
          <p:nvPr/>
        </p:nvSpPr>
        <p:spPr bwMode="gray">
          <a:xfrm>
            <a:off x="8209368" y="2303523"/>
            <a:ext cx="329927" cy="193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NY</a:t>
            </a:r>
          </a:p>
        </p:txBody>
      </p:sp>
      <p:sp>
        <p:nvSpPr>
          <p:cNvPr id="248" name="Text Box 107"/>
          <p:cNvSpPr txBox="1">
            <a:spLocks noChangeArrowheads="1"/>
          </p:cNvSpPr>
          <p:nvPr/>
        </p:nvSpPr>
        <p:spPr bwMode="gray">
          <a:xfrm>
            <a:off x="8565628" y="1996539"/>
            <a:ext cx="317846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ME</a:t>
            </a:r>
          </a:p>
        </p:txBody>
      </p:sp>
      <p:sp>
        <p:nvSpPr>
          <p:cNvPr id="249" name="Text Box 108"/>
          <p:cNvSpPr txBox="1">
            <a:spLocks noChangeArrowheads="1"/>
          </p:cNvSpPr>
          <p:nvPr/>
        </p:nvSpPr>
        <p:spPr bwMode="gray">
          <a:xfrm>
            <a:off x="8443888" y="2929629"/>
            <a:ext cx="312268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DC</a:t>
            </a:r>
          </a:p>
        </p:txBody>
      </p:sp>
      <p:sp>
        <p:nvSpPr>
          <p:cNvPr id="250" name="Text Box 109"/>
          <p:cNvSpPr txBox="1">
            <a:spLocks noChangeArrowheads="1"/>
          </p:cNvSpPr>
          <p:nvPr/>
        </p:nvSpPr>
        <p:spPr bwMode="gray">
          <a:xfrm>
            <a:off x="8496964" y="2827711"/>
            <a:ext cx="35687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MD</a:t>
            </a:r>
          </a:p>
        </p:txBody>
      </p:sp>
      <p:sp>
        <p:nvSpPr>
          <p:cNvPr id="251" name="Text Box 110"/>
          <p:cNvSpPr txBox="1">
            <a:spLocks noChangeArrowheads="1"/>
          </p:cNvSpPr>
          <p:nvPr/>
        </p:nvSpPr>
        <p:spPr bwMode="gray">
          <a:xfrm>
            <a:off x="8586184" y="2721559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DE</a:t>
            </a:r>
          </a:p>
        </p:txBody>
      </p:sp>
      <p:sp>
        <p:nvSpPr>
          <p:cNvPr id="252" name="Text Box 111"/>
          <p:cNvSpPr txBox="1">
            <a:spLocks noChangeArrowheads="1"/>
          </p:cNvSpPr>
          <p:nvPr/>
        </p:nvSpPr>
        <p:spPr bwMode="gray">
          <a:xfrm>
            <a:off x="8450402" y="2576170"/>
            <a:ext cx="301752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NJ</a:t>
            </a:r>
          </a:p>
        </p:txBody>
      </p:sp>
      <p:sp>
        <p:nvSpPr>
          <p:cNvPr id="253" name="Text Box 112"/>
          <p:cNvSpPr txBox="1">
            <a:spLocks noChangeArrowheads="1"/>
          </p:cNvSpPr>
          <p:nvPr/>
        </p:nvSpPr>
        <p:spPr bwMode="gray">
          <a:xfrm>
            <a:off x="8609629" y="2576468"/>
            <a:ext cx="321055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CT</a:t>
            </a:r>
          </a:p>
        </p:txBody>
      </p:sp>
      <p:sp>
        <p:nvSpPr>
          <p:cNvPr id="254" name="Text Box 113"/>
          <p:cNvSpPr txBox="1">
            <a:spLocks noChangeArrowheads="1"/>
          </p:cNvSpPr>
          <p:nvPr/>
        </p:nvSpPr>
        <p:spPr bwMode="gray">
          <a:xfrm>
            <a:off x="8666936" y="2474549"/>
            <a:ext cx="30175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RI</a:t>
            </a:r>
          </a:p>
        </p:txBody>
      </p:sp>
      <p:sp>
        <p:nvSpPr>
          <p:cNvPr id="255" name="Text Box 114"/>
          <p:cNvSpPr txBox="1">
            <a:spLocks noChangeArrowheads="1"/>
          </p:cNvSpPr>
          <p:nvPr/>
        </p:nvSpPr>
        <p:spPr bwMode="gray">
          <a:xfrm>
            <a:off x="8720013" y="2357967"/>
            <a:ext cx="326622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MA</a:t>
            </a:r>
          </a:p>
        </p:txBody>
      </p:sp>
      <p:sp>
        <p:nvSpPr>
          <p:cNvPr id="256" name="Text Box 115"/>
          <p:cNvSpPr txBox="1">
            <a:spLocks noChangeArrowheads="1"/>
          </p:cNvSpPr>
          <p:nvPr/>
        </p:nvSpPr>
        <p:spPr bwMode="gray">
          <a:xfrm>
            <a:off x="8367367" y="1898853"/>
            <a:ext cx="312269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NH</a:t>
            </a:r>
          </a:p>
        </p:txBody>
      </p:sp>
      <p:sp>
        <p:nvSpPr>
          <p:cNvPr id="257" name="Text Box 116"/>
          <p:cNvSpPr txBox="1">
            <a:spLocks noChangeArrowheads="1"/>
          </p:cNvSpPr>
          <p:nvPr/>
        </p:nvSpPr>
        <p:spPr bwMode="gray">
          <a:xfrm>
            <a:off x="8229877" y="1945743"/>
            <a:ext cx="329927" cy="1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700" b="1" dirty="0">
                <a:latin typeface="Arial" pitchFamily="34" charset="0"/>
                <a:cs typeface="Arial" pitchFamily="34" charset="0"/>
              </a:rPr>
              <a:t>VT</a:t>
            </a:r>
          </a:p>
        </p:txBody>
      </p:sp>
      <p:sp>
        <p:nvSpPr>
          <p:cNvPr id="259" name="Line 118"/>
          <p:cNvSpPr>
            <a:spLocks noChangeShapeType="1"/>
          </p:cNvSpPr>
          <p:nvPr/>
        </p:nvSpPr>
        <p:spPr bwMode="auto">
          <a:xfrm flipH="1" flipV="1">
            <a:off x="8384299" y="2102691"/>
            <a:ext cx="89220" cy="133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Line 119"/>
          <p:cNvSpPr>
            <a:spLocks noChangeShapeType="1"/>
          </p:cNvSpPr>
          <p:nvPr/>
        </p:nvSpPr>
        <p:spPr bwMode="auto">
          <a:xfrm flipH="1" flipV="1">
            <a:off x="8518129" y="2058081"/>
            <a:ext cx="44610" cy="8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Line 120"/>
          <p:cNvSpPr>
            <a:spLocks noChangeShapeType="1"/>
          </p:cNvSpPr>
          <p:nvPr/>
        </p:nvSpPr>
        <p:spPr bwMode="auto">
          <a:xfrm>
            <a:off x="8696568" y="2414961"/>
            <a:ext cx="89220" cy="44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Line 121"/>
          <p:cNvSpPr>
            <a:spLocks noChangeShapeType="1"/>
          </p:cNvSpPr>
          <p:nvPr/>
        </p:nvSpPr>
        <p:spPr bwMode="auto">
          <a:xfrm>
            <a:off x="8651959" y="2459570"/>
            <a:ext cx="89220" cy="8922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Line 122"/>
          <p:cNvSpPr>
            <a:spLocks noChangeShapeType="1"/>
          </p:cNvSpPr>
          <p:nvPr/>
        </p:nvSpPr>
        <p:spPr bwMode="auto">
          <a:xfrm>
            <a:off x="8562738" y="2459570"/>
            <a:ext cx="13383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Line 123"/>
          <p:cNvSpPr>
            <a:spLocks noChangeShapeType="1"/>
          </p:cNvSpPr>
          <p:nvPr/>
        </p:nvSpPr>
        <p:spPr bwMode="auto">
          <a:xfrm>
            <a:off x="8295079" y="2816449"/>
            <a:ext cx="223050" cy="178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Line 124"/>
          <p:cNvSpPr>
            <a:spLocks noChangeShapeType="1"/>
          </p:cNvSpPr>
          <p:nvPr/>
        </p:nvSpPr>
        <p:spPr bwMode="auto">
          <a:xfrm>
            <a:off x="8339689" y="2816449"/>
            <a:ext cx="223050" cy="8922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Line 125"/>
          <p:cNvSpPr>
            <a:spLocks noChangeShapeType="1"/>
          </p:cNvSpPr>
          <p:nvPr/>
        </p:nvSpPr>
        <p:spPr bwMode="auto">
          <a:xfrm>
            <a:off x="8428909" y="2771839"/>
            <a:ext cx="223050" cy="4461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8250469" y="2789684"/>
            <a:ext cx="44610" cy="2676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7119" y="1371600"/>
            <a:ext cx="2046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2009–2010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5096130" y="984495"/>
            <a:ext cx="3428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Affordable Care Act </a:t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fully implemented (estimated)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Rectangle 66"/>
          <p:cNvSpPr>
            <a:spLocks noChangeArrowheads="1"/>
          </p:cNvSpPr>
          <p:nvPr/>
        </p:nvSpPr>
        <p:spPr bwMode="auto">
          <a:xfrm>
            <a:off x="4038600" y="5603421"/>
            <a:ext cx="182880" cy="182880"/>
          </a:xfrm>
          <a:prstGeom prst="rect">
            <a:avLst/>
          </a:prstGeom>
          <a:solidFill>
            <a:srgbClr val="0024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66"/>
          <p:cNvSpPr>
            <a:spLocks noChangeArrowheads="1"/>
          </p:cNvSpPr>
          <p:nvPr/>
        </p:nvSpPr>
        <p:spPr bwMode="auto">
          <a:xfrm>
            <a:off x="4038600" y="5273543"/>
            <a:ext cx="182880" cy="18288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66"/>
          <p:cNvSpPr>
            <a:spLocks noChangeArrowheads="1"/>
          </p:cNvSpPr>
          <p:nvPr/>
        </p:nvSpPr>
        <p:spPr bwMode="auto">
          <a:xfrm>
            <a:off x="4038600" y="4943666"/>
            <a:ext cx="182880" cy="182880"/>
          </a:xfrm>
          <a:prstGeom prst="rect">
            <a:avLst/>
          </a:prstGeom>
          <a:solidFill>
            <a:srgbClr val="333399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1061281" y="5178623"/>
            <a:ext cx="23583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20% of women </a:t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ages 19–64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ninsured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605882" y="5142011"/>
            <a:ext cx="24094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8% of women </a:t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ages 19–64 uninsured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Text Box 16"/>
          <p:cNvSpPr txBox="1">
            <a:spLocks noChangeArrowheads="1"/>
          </p:cNvSpPr>
          <p:nvPr/>
        </p:nvSpPr>
        <p:spPr bwMode="auto">
          <a:xfrm>
            <a:off x="41774" y="6172200"/>
            <a:ext cx="9102225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Sources: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Analysis of the March 2011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and 2010 Current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Population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Surveys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by N. Tilipman and B. Sampat of Columbia University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The Commonwealth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Fund; uninsured rates are two-year averages.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Estimates for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the Affordable Care Act when fully implemented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Jonathan Gruber and Ian Perry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of MIT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for The Commonwealth Fund.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9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Exhibit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Across Income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Groups, Increasing Numbers of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U.S. Women Are Underinsured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75" y="5807912"/>
            <a:ext cx="8721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 Underinsured defined as insured all year but experienced one of the following: medical expenses equaled 10% or more of income; medical expenses equaled 5% or more of income if low-income (&lt;200% of poverty);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or per-person deductible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equaled 5% or more of income.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Note: FPL refers to federal poverty level.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Commonwealth Fund Biennial Health Insurance Surveys (2003, 2007, and 2010).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9071954"/>
              </p:ext>
            </p:extLst>
          </p:nvPr>
        </p:nvGraphicFramePr>
        <p:xfrm>
          <a:off x="304800" y="913924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3795" y="898684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of U.S. women ages 19–64 who are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underinsured*</a:t>
            </a:r>
          </a:p>
        </p:txBody>
      </p:sp>
    </p:spTree>
    <p:extLst>
      <p:ext uri="{BB962C8B-B14F-4D97-AF65-F5344CB8AC3E}">
        <p14:creationId xmlns:p14="http://schemas.microsoft.com/office/powerpoint/2010/main" val="293421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3069551"/>
              </p:ext>
            </p:extLst>
          </p:nvPr>
        </p:nvGraphicFramePr>
        <p:xfrm>
          <a:off x="317310" y="1273315"/>
          <a:ext cx="84201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75" y="5986376"/>
            <a:ext cx="9026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 Experienced any of the following because of cost: did not fill a prescription for medicine or skipped doses; had a specific medical problem but did not visit a doctor; skipped or did not get a medical test, treatment, or follow-up that was recommended by a doctor.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** Combines “Insured now, time uninsured in past year” and “Uninsured now.”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Source: 2010 Commonwealth Fund International Health Policy Survey in Eleven Countries.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Exhibit 4. Women in the U.S. Report Highest Rates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Not Getting Needed Care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Because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Cost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26" y="889338"/>
            <a:ext cx="68840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of women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ages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19–64 who experienced any </a:t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access problem because of cost in the past year*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228600" y="1578115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228600" y="2679007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740" y="157811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United States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740" y="268455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International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0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75" y="635066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 Combines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“Insured now, time uninsured in past year” and “Uninsured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now.”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2010 Commonwealth Fund International Health Policy Survey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Eleven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Countries.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Exhibit 5. Women in the U.S. Report Highest Rates of Spending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$1,000 or More on Out-of-Pocket Medical Expenses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755" y="1050088"/>
            <a:ext cx="571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of women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ages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19–64 who had out-of-pocket medical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expenses of $1,000 or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more in the past year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763945945"/>
              </p:ext>
            </p:extLst>
          </p:nvPr>
        </p:nvGraphicFramePr>
        <p:xfrm>
          <a:off x="317310" y="1421736"/>
          <a:ext cx="84201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28600" y="1726536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28600" y="2835116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740" y="173489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United States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740" y="284546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International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37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75" y="635802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 Combines “Insured now, time uninsured in past year” and “Uninsured now.”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2010 Commonwealth Fund International Health Policy Survey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Eleven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Countries.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Exhibit 6. Women in the U.S. Report Problems Paying Medical Bills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at More Than Double the Rate of Women in Ten Other Countries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115" y="1040736"/>
            <a:ext cx="6172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of women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ages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19–64 who had a serious problem paying or were unable to pay medical bills in the past year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585528783"/>
              </p:ext>
            </p:extLst>
          </p:nvPr>
        </p:nvGraphicFramePr>
        <p:xfrm>
          <a:off x="317310" y="1438448"/>
          <a:ext cx="84201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28600" y="1743248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28600" y="2851828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750" y="175160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United States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750" y="286018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International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0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75" y="635902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* Combines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“Insured now, time uninsured in past year” and “Uninsured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now.”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2010 Commonwealth Fund International Health Policy Survey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Eleven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Countries.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Exhibit 7. Women in the U.S. Report Lowest Rates of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Confidence in Their Ability to Afford Needed Care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470" y="1049092"/>
            <a:ext cx="662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Percent of women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ages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19–64 who felt confident or very confident in their ability to afford needed care if seriously ill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419585336"/>
              </p:ext>
            </p:extLst>
          </p:nvPr>
        </p:nvGraphicFramePr>
        <p:xfrm>
          <a:off x="317310" y="1430092"/>
          <a:ext cx="84201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28600" y="1734892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28600" y="2835116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455" y="17432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United States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455" y="2844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International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6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5698</TotalTime>
  <Words>674</Words>
  <Application>Microsoft Macintosh PowerPoint</Application>
  <PresentationFormat>On-screen Show (4:3)</PresentationFormat>
  <Paragraphs>149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Exhibit 1. Nearly 19 Million U.S. Women Ages 19 to 64  Uninsured in 2010, Up 6 Million from 2000–2010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User Name</dc:creator>
  <cp:lastModifiedBy>Paul Frame</cp:lastModifiedBy>
  <cp:revision>220</cp:revision>
  <cp:lastPrinted>2012-06-06T14:53:44Z</cp:lastPrinted>
  <dcterms:created xsi:type="dcterms:W3CDTF">2011-12-02T19:06:07Z</dcterms:created>
  <dcterms:modified xsi:type="dcterms:W3CDTF">2012-07-03T20:13:20Z</dcterms:modified>
</cp:coreProperties>
</file>