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66" r:id="rId2"/>
    <p:sldId id="350" r:id="rId3"/>
    <p:sldId id="270" r:id="rId4"/>
    <p:sldId id="349" r:id="rId5"/>
    <p:sldId id="285" r:id="rId6"/>
    <p:sldId id="348" r:id="rId7"/>
    <p:sldId id="346" r:id="rId8"/>
    <p:sldId id="312" r:id="rId9"/>
  </p:sldIdLst>
  <p:sldSz cx="9144000" cy="6858000" type="screen4x3"/>
  <p:notesSz cx="6858000" cy="9418638"/>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632" autoAdjust="0"/>
  </p:normalViewPr>
  <p:slideViewPr>
    <p:cSldViewPr>
      <p:cViewPr varScale="1">
        <p:scale>
          <a:sx n="110" d="100"/>
          <a:sy n="110" d="100"/>
        </p:scale>
        <p:origin x="-155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05675187109802E-2"/>
          <c:y val="3.4304290777055997E-2"/>
          <c:w val="0.94438580763791002"/>
          <c:h val="0.72379378224273705"/>
        </c:manualLayout>
      </c:layout>
      <c:barChart>
        <c:barDir val="col"/>
        <c:grouping val="clustered"/>
        <c:varyColors val="0"/>
        <c:ser>
          <c:idx val="0"/>
          <c:order val="0"/>
          <c:tx>
            <c:strRef>
              <c:f>Sheet1!$B$1</c:f>
              <c:strCache>
                <c:ptCount val="1"/>
                <c:pt idx="0">
                  <c:v>July–Sept. 2013</c:v>
                </c:pt>
              </c:strCache>
            </c:strRef>
          </c:tx>
          <c:spPr>
            <a:solidFill>
              <a:schemeClr val="tx2"/>
            </a:solidFill>
          </c:spPr>
          <c:invertIfNegative val="0"/>
          <c:cat>
            <c:strRef>
              <c:f>Sheet1!$A$2:$A$11</c:f>
              <c:strCache>
                <c:ptCount val="10"/>
                <c:pt idx="0">
                  <c:v>All 
adults</c:v>
                </c:pt>
                <c:pt idx="1">
                  <c:v>Non-
Hispanic 
whites</c:v>
                </c:pt>
                <c:pt idx="2">
                  <c:v>Latinos</c:v>
                </c:pt>
                <c:pt idx="4">
                  <c:v>English-
dominant</c:v>
                </c:pt>
                <c:pt idx="5">
                  <c:v>Spanish-
dominant</c:v>
                </c:pt>
                <c:pt idx="7">
                  <c:v>Ages 
19–34</c:v>
                </c:pt>
                <c:pt idx="8">
                  <c:v>Ages 
35–49</c:v>
                </c:pt>
                <c:pt idx="9">
                  <c:v>Ages 
50–64</c:v>
                </c:pt>
              </c:strCache>
            </c:strRef>
          </c:cat>
          <c:val>
            <c:numRef>
              <c:f>Sheet1!$B$2:$B$11</c:f>
              <c:numCache>
                <c:formatCode>General</c:formatCode>
                <c:ptCount val="10"/>
                <c:pt idx="0">
                  <c:v>20</c:v>
                </c:pt>
                <c:pt idx="1">
                  <c:v>16</c:v>
                </c:pt>
                <c:pt idx="2">
                  <c:v>36</c:v>
                </c:pt>
                <c:pt idx="4">
                  <c:v>29</c:v>
                </c:pt>
                <c:pt idx="5">
                  <c:v>49</c:v>
                </c:pt>
                <c:pt idx="7">
                  <c:v>43</c:v>
                </c:pt>
                <c:pt idx="8">
                  <c:v>32</c:v>
                </c:pt>
                <c:pt idx="9">
                  <c:v>31</c:v>
                </c:pt>
              </c:numCache>
            </c:numRef>
          </c:val>
        </c:ser>
        <c:ser>
          <c:idx val="3"/>
          <c:order val="1"/>
          <c:tx>
            <c:strRef>
              <c:f>Sheet1!$C$1</c:f>
              <c:strCache>
                <c:ptCount val="1"/>
                <c:pt idx="0">
                  <c:v>April–June 2014</c:v>
                </c:pt>
              </c:strCache>
            </c:strRef>
          </c:tx>
          <c:spPr>
            <a:solidFill>
              <a:schemeClr val="accent1"/>
            </a:solidFill>
          </c:spPr>
          <c:invertIfNegative val="0"/>
          <c:cat>
            <c:strRef>
              <c:f>Sheet1!$A$2:$A$11</c:f>
              <c:strCache>
                <c:ptCount val="10"/>
                <c:pt idx="0">
                  <c:v>All 
adults</c:v>
                </c:pt>
                <c:pt idx="1">
                  <c:v>Non-
Hispanic 
whites</c:v>
                </c:pt>
                <c:pt idx="2">
                  <c:v>Latinos</c:v>
                </c:pt>
                <c:pt idx="4">
                  <c:v>English-
dominant</c:v>
                </c:pt>
                <c:pt idx="5">
                  <c:v>Spanish-
dominant</c:v>
                </c:pt>
                <c:pt idx="7">
                  <c:v>Ages 
19–34</c:v>
                </c:pt>
                <c:pt idx="8">
                  <c:v>Ages 
35–49</c:v>
                </c:pt>
                <c:pt idx="9">
                  <c:v>Ages 
50–64</c:v>
                </c:pt>
              </c:strCache>
            </c:strRef>
          </c:cat>
          <c:val>
            <c:numRef>
              <c:f>Sheet1!$C$2:$C$11</c:f>
              <c:numCache>
                <c:formatCode>General</c:formatCode>
                <c:ptCount val="10"/>
                <c:pt idx="0">
                  <c:v>15</c:v>
                </c:pt>
                <c:pt idx="1">
                  <c:v>12</c:v>
                </c:pt>
                <c:pt idx="2">
                  <c:v>23</c:v>
                </c:pt>
                <c:pt idx="4">
                  <c:v>19</c:v>
                </c:pt>
                <c:pt idx="5">
                  <c:v>30</c:v>
                </c:pt>
                <c:pt idx="7">
                  <c:v>23</c:v>
                </c:pt>
                <c:pt idx="8">
                  <c:v>27</c:v>
                </c:pt>
                <c:pt idx="9">
                  <c:v>18</c:v>
                </c:pt>
              </c:numCache>
            </c:numRef>
          </c:val>
        </c:ser>
        <c:dLbls>
          <c:showLegendKey val="0"/>
          <c:showVal val="1"/>
          <c:showCatName val="0"/>
          <c:showSerName val="0"/>
          <c:showPercent val="0"/>
          <c:showBubbleSize val="0"/>
        </c:dLbls>
        <c:gapWidth val="100"/>
        <c:axId val="168968192"/>
        <c:axId val="168969728"/>
      </c:barChart>
      <c:catAx>
        <c:axId val="168968192"/>
        <c:scaling>
          <c:orientation val="minMax"/>
        </c:scaling>
        <c:delete val="0"/>
        <c:axPos val="b"/>
        <c:numFmt formatCode="General" sourceLinked="1"/>
        <c:majorTickMark val="out"/>
        <c:minorTickMark val="none"/>
        <c:tickLblPos val="nextTo"/>
        <c:txPr>
          <a:bodyPr rot="0" vert="horz"/>
          <a:lstStyle/>
          <a:p>
            <a:pPr>
              <a:defRPr sz="1400"/>
            </a:pPr>
            <a:endParaRPr lang="en-US"/>
          </a:p>
        </c:txPr>
        <c:crossAx val="168969728"/>
        <c:crosses val="autoZero"/>
        <c:auto val="1"/>
        <c:lblAlgn val="ctr"/>
        <c:lblOffset val="100"/>
        <c:tickLblSkip val="1"/>
        <c:tickMarkSkip val="1"/>
        <c:noMultiLvlLbl val="0"/>
      </c:catAx>
      <c:valAx>
        <c:axId val="168969728"/>
        <c:scaling>
          <c:orientation val="minMax"/>
          <c:max val="75"/>
        </c:scaling>
        <c:delete val="0"/>
        <c:axPos val="l"/>
        <c:numFmt formatCode="General" sourceLinked="1"/>
        <c:majorTickMark val="out"/>
        <c:minorTickMark val="none"/>
        <c:tickLblPos val="nextTo"/>
        <c:txPr>
          <a:bodyPr rot="0" vert="horz"/>
          <a:lstStyle/>
          <a:p>
            <a:pPr>
              <a:defRPr/>
            </a:pPr>
            <a:endParaRPr lang="en-US"/>
          </a:p>
        </c:txPr>
        <c:crossAx val="168968192"/>
        <c:crosses val="autoZero"/>
        <c:crossBetween val="between"/>
        <c:majorUnit val="25"/>
      </c:valAx>
    </c:plotArea>
    <c:legend>
      <c:legendPos val="t"/>
      <c:layout>
        <c:manualLayout>
          <c:xMode val="edge"/>
          <c:yMode val="edge"/>
          <c:x val="0.102857450661705"/>
          <c:y val="5.1093764141551298E-2"/>
          <c:w val="0.82695127968480897"/>
          <c:h val="6.74671916010499E-2"/>
        </c:manualLayout>
      </c:layout>
      <c:overlay val="0"/>
    </c:legend>
    <c:plotVisOnly val="1"/>
    <c:dispBlanksAs val="gap"/>
    <c:showDLblsOverMax val="0"/>
  </c:chart>
  <c:txPr>
    <a:bodyPr/>
    <a:lstStyle/>
    <a:p>
      <a:pPr>
        <a:defRPr sz="1600" b="1">
          <a:latin typeface="+mj-lt"/>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05675187109802E-2"/>
          <c:y val="3.4304290777055997E-2"/>
          <c:w val="0.93351369540345897"/>
          <c:h val="0.74646797512844798"/>
        </c:manualLayout>
      </c:layout>
      <c:barChart>
        <c:barDir val="col"/>
        <c:grouping val="clustered"/>
        <c:varyColors val="0"/>
        <c:ser>
          <c:idx val="1"/>
          <c:order val="0"/>
          <c:tx>
            <c:strRef>
              <c:f>Sheet1!$B$1</c:f>
              <c:strCache>
                <c:ptCount val="1"/>
                <c:pt idx="0">
                  <c:v>July–Sept. 2013</c:v>
                </c:pt>
              </c:strCache>
            </c:strRef>
          </c:tx>
          <c:spPr>
            <a:solidFill>
              <a:schemeClr val="tx2"/>
            </a:solidFill>
          </c:spPr>
          <c:invertIfNegative val="0"/>
          <c:dPt>
            <c:idx val="1"/>
            <c:invertIfNegative val="0"/>
            <c:bubble3D val="0"/>
          </c:dPt>
          <c:dPt>
            <c:idx val="2"/>
            <c:invertIfNegative val="0"/>
            <c:bubble3D val="0"/>
          </c:dPt>
          <c:dPt>
            <c:idx val="3"/>
            <c:invertIfNegative val="0"/>
            <c:bubble3D val="0"/>
          </c:dPt>
          <c:dPt>
            <c:idx val="4"/>
            <c:invertIfNegative val="0"/>
            <c:bubble3D val="0"/>
          </c:dPt>
          <c:dLbls>
            <c:txPr>
              <a:bodyPr/>
              <a:lstStyle/>
              <a:p>
                <a:pPr>
                  <a:defRPr sz="1600"/>
                </a:pPr>
                <a:endParaRPr lang="en-US"/>
              </a:p>
            </c:txPr>
            <c:dLblPos val="outEnd"/>
            <c:showLegendKey val="0"/>
            <c:showVal val="1"/>
            <c:showCatName val="0"/>
            <c:showSerName val="0"/>
            <c:showPercent val="0"/>
            <c:showBubbleSize val="0"/>
            <c:showLeaderLines val="0"/>
          </c:dLbls>
          <c:cat>
            <c:strRef>
              <c:f>Sheet1!$A$2:$A$10</c:f>
              <c:strCache>
                <c:ptCount val="9"/>
                <c:pt idx="0">
                  <c:v>All 
adults</c:v>
                </c:pt>
                <c:pt idx="1">
                  <c:v>Non-
Hispanic 
whites</c:v>
                </c:pt>
                <c:pt idx="2">
                  <c:v>Latinos</c:v>
                </c:pt>
                <c:pt idx="4">
                  <c:v>English-
dominant</c:v>
                </c:pt>
                <c:pt idx="5">
                  <c:v>Spanish-
dominant</c:v>
                </c:pt>
                <c:pt idx="7">
                  <c:v>&lt;138% 
FPL</c:v>
                </c:pt>
                <c:pt idx="8">
                  <c:v>138% FPL 
or more</c:v>
                </c:pt>
              </c:strCache>
            </c:strRef>
          </c:cat>
          <c:val>
            <c:numRef>
              <c:f>Sheet1!$B$2:$B$10</c:f>
              <c:numCache>
                <c:formatCode>General</c:formatCode>
                <c:ptCount val="9"/>
                <c:pt idx="0">
                  <c:v>32</c:v>
                </c:pt>
                <c:pt idx="1">
                  <c:v>38</c:v>
                </c:pt>
                <c:pt idx="2">
                  <c:v>29</c:v>
                </c:pt>
                <c:pt idx="4">
                  <c:v>29</c:v>
                </c:pt>
                <c:pt idx="5">
                  <c:v>28</c:v>
                </c:pt>
                <c:pt idx="7">
                  <c:v>28</c:v>
                </c:pt>
                <c:pt idx="8">
                  <c:v>30</c:v>
                </c:pt>
              </c:numCache>
            </c:numRef>
          </c:val>
        </c:ser>
        <c:ser>
          <c:idx val="2"/>
          <c:order val="1"/>
          <c:tx>
            <c:strRef>
              <c:f>Sheet1!$C$1</c:f>
              <c:strCache>
                <c:ptCount val="1"/>
                <c:pt idx="0">
                  <c:v>April–June 2014</c:v>
                </c:pt>
              </c:strCache>
            </c:strRef>
          </c:tx>
          <c:spPr>
            <a:solidFill>
              <a:schemeClr val="accent1"/>
            </a:solidFill>
          </c:spPr>
          <c:invertIfNegative val="0"/>
          <c:dLbls>
            <c:txPr>
              <a:bodyPr/>
              <a:lstStyle/>
              <a:p>
                <a:pPr>
                  <a:defRPr sz="1600"/>
                </a:pPr>
                <a:endParaRPr lang="en-US"/>
              </a:p>
            </c:txPr>
            <c:dLblPos val="outEnd"/>
            <c:showLegendKey val="0"/>
            <c:showVal val="1"/>
            <c:showCatName val="0"/>
            <c:showSerName val="0"/>
            <c:showPercent val="0"/>
            <c:showBubbleSize val="0"/>
            <c:showLeaderLines val="0"/>
          </c:dLbls>
          <c:cat>
            <c:strRef>
              <c:f>Sheet1!$A$2:$A$10</c:f>
              <c:strCache>
                <c:ptCount val="9"/>
                <c:pt idx="0">
                  <c:v>All 
adults</c:v>
                </c:pt>
                <c:pt idx="1">
                  <c:v>Non-
Hispanic 
whites</c:v>
                </c:pt>
                <c:pt idx="2">
                  <c:v>Latinos</c:v>
                </c:pt>
                <c:pt idx="4">
                  <c:v>English-
dominant</c:v>
                </c:pt>
                <c:pt idx="5">
                  <c:v>Spanish-
dominant</c:v>
                </c:pt>
                <c:pt idx="7">
                  <c:v>&lt;138% 
FPL</c:v>
                </c:pt>
                <c:pt idx="8">
                  <c:v>138% FPL 
or more</c:v>
                </c:pt>
              </c:strCache>
            </c:strRef>
          </c:cat>
          <c:val>
            <c:numRef>
              <c:f>Sheet1!$C$2:$C$10</c:f>
              <c:numCache>
                <c:formatCode>General</c:formatCode>
                <c:ptCount val="9"/>
                <c:pt idx="0">
                  <c:v>68</c:v>
                </c:pt>
                <c:pt idx="1">
                  <c:v>74</c:v>
                </c:pt>
                <c:pt idx="2">
                  <c:v>50</c:v>
                </c:pt>
                <c:pt idx="4">
                  <c:v>65</c:v>
                </c:pt>
                <c:pt idx="5">
                  <c:v>35</c:v>
                </c:pt>
                <c:pt idx="7">
                  <c:v>45</c:v>
                </c:pt>
                <c:pt idx="8">
                  <c:v>56</c:v>
                </c:pt>
              </c:numCache>
            </c:numRef>
          </c:val>
        </c:ser>
        <c:dLbls>
          <c:showLegendKey val="0"/>
          <c:showVal val="0"/>
          <c:showCatName val="0"/>
          <c:showSerName val="0"/>
          <c:showPercent val="0"/>
          <c:showBubbleSize val="0"/>
        </c:dLbls>
        <c:gapWidth val="100"/>
        <c:axId val="151718528"/>
        <c:axId val="151724416"/>
      </c:barChart>
      <c:catAx>
        <c:axId val="151718528"/>
        <c:scaling>
          <c:orientation val="minMax"/>
        </c:scaling>
        <c:delete val="0"/>
        <c:axPos val="b"/>
        <c:numFmt formatCode="General" sourceLinked="1"/>
        <c:majorTickMark val="out"/>
        <c:minorTickMark val="none"/>
        <c:tickLblPos val="nextTo"/>
        <c:txPr>
          <a:bodyPr rot="0" vert="horz"/>
          <a:lstStyle/>
          <a:p>
            <a:pPr>
              <a:defRPr sz="1400"/>
            </a:pPr>
            <a:endParaRPr lang="en-US"/>
          </a:p>
        </c:txPr>
        <c:crossAx val="151724416"/>
        <c:crosses val="autoZero"/>
        <c:auto val="1"/>
        <c:lblAlgn val="ctr"/>
        <c:lblOffset val="100"/>
        <c:noMultiLvlLbl val="0"/>
      </c:catAx>
      <c:valAx>
        <c:axId val="151724416"/>
        <c:scaling>
          <c:orientation val="minMax"/>
          <c:max val="100"/>
        </c:scaling>
        <c:delete val="0"/>
        <c:axPos val="l"/>
        <c:numFmt formatCode="General" sourceLinked="1"/>
        <c:majorTickMark val="out"/>
        <c:minorTickMark val="none"/>
        <c:tickLblPos val="nextTo"/>
        <c:txPr>
          <a:bodyPr rot="0" vert="horz"/>
          <a:lstStyle/>
          <a:p>
            <a:pPr>
              <a:defRPr sz="1600"/>
            </a:pPr>
            <a:endParaRPr lang="en-US"/>
          </a:p>
        </c:txPr>
        <c:crossAx val="151718528"/>
        <c:crosses val="autoZero"/>
        <c:crossBetween val="between"/>
        <c:majorUnit val="25"/>
      </c:valAx>
    </c:plotArea>
    <c:legend>
      <c:legendPos val="t"/>
      <c:layout>
        <c:manualLayout>
          <c:xMode val="edge"/>
          <c:yMode val="edge"/>
          <c:x val="0.16913612689327401"/>
          <c:y val="5.57644877658987E-2"/>
          <c:w val="0.74950466706766905"/>
          <c:h val="8.11536977190917E-2"/>
        </c:manualLayout>
      </c:layout>
      <c:overlay val="0"/>
    </c:legend>
    <c:plotVisOnly val="1"/>
    <c:dispBlanksAs val="gap"/>
    <c:showDLblsOverMax val="0"/>
  </c:chart>
  <c:txPr>
    <a:bodyPr/>
    <a:lstStyle/>
    <a:p>
      <a:pPr>
        <a:defRPr sz="1400" b="1">
          <a:latin typeface="+mj-lt"/>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9605675187109802E-2"/>
          <c:y val="3.4304290777055997E-2"/>
          <c:w val="0.94438580763791002"/>
          <c:h val="0.63741401936826902"/>
        </c:manualLayout>
      </c:layout>
      <c:barChart>
        <c:barDir val="col"/>
        <c:grouping val="clustered"/>
        <c:varyColors val="0"/>
        <c:ser>
          <c:idx val="0"/>
          <c:order val="0"/>
          <c:tx>
            <c:strRef>
              <c:f>Sheet1!$B$1</c:f>
              <c:strCache>
                <c:ptCount val="1"/>
                <c:pt idx="0">
                  <c:v>July–Sept. 2013</c:v>
                </c:pt>
              </c:strCache>
            </c:strRef>
          </c:tx>
          <c:spPr>
            <a:solidFill>
              <a:schemeClr val="tx2"/>
            </a:solidFill>
          </c:spPr>
          <c:invertIfNegative val="0"/>
          <c:cat>
            <c:strRef>
              <c:f>Sheet1!$A$2:$A$8</c:f>
              <c:strCache>
                <c:ptCount val="7"/>
                <c:pt idx="0">
                  <c:v>Total</c:v>
                </c:pt>
                <c:pt idx="1">
                  <c:v>&lt;138% FPL</c:v>
                </c:pt>
                <c:pt idx="2">
                  <c:v>138%–399% FPL</c:v>
                </c:pt>
                <c:pt idx="3">
                  <c:v>400% FPL 
or more</c:v>
                </c:pt>
                <c:pt idx="5">
                  <c:v>State expanded Medicaid</c:v>
                </c:pt>
                <c:pt idx="6">
                  <c:v>State did 
not expand Medicaid</c:v>
                </c:pt>
              </c:strCache>
            </c:strRef>
          </c:cat>
          <c:val>
            <c:numRef>
              <c:f>Sheet1!$B$2:$B$8</c:f>
              <c:numCache>
                <c:formatCode>General</c:formatCode>
                <c:ptCount val="7"/>
                <c:pt idx="0">
                  <c:v>36</c:v>
                </c:pt>
                <c:pt idx="1">
                  <c:v>46</c:v>
                </c:pt>
                <c:pt idx="2">
                  <c:v>35</c:v>
                </c:pt>
                <c:pt idx="3">
                  <c:v>7</c:v>
                </c:pt>
                <c:pt idx="5">
                  <c:v>35</c:v>
                </c:pt>
                <c:pt idx="6">
                  <c:v>39</c:v>
                </c:pt>
              </c:numCache>
            </c:numRef>
          </c:val>
        </c:ser>
        <c:ser>
          <c:idx val="3"/>
          <c:order val="1"/>
          <c:tx>
            <c:strRef>
              <c:f>Sheet1!$C$1</c:f>
              <c:strCache>
                <c:ptCount val="1"/>
                <c:pt idx="0">
                  <c:v>April–June 2014</c:v>
                </c:pt>
              </c:strCache>
            </c:strRef>
          </c:tx>
          <c:spPr>
            <a:solidFill>
              <a:schemeClr val="accent1"/>
            </a:solidFill>
          </c:spPr>
          <c:invertIfNegative val="0"/>
          <c:cat>
            <c:strRef>
              <c:f>Sheet1!$A$2:$A$8</c:f>
              <c:strCache>
                <c:ptCount val="7"/>
                <c:pt idx="0">
                  <c:v>Total</c:v>
                </c:pt>
                <c:pt idx="1">
                  <c:v>&lt;138% FPL</c:v>
                </c:pt>
                <c:pt idx="2">
                  <c:v>138%–399% FPL</c:v>
                </c:pt>
                <c:pt idx="3">
                  <c:v>400% FPL 
or more</c:v>
                </c:pt>
                <c:pt idx="5">
                  <c:v>State expanded Medicaid</c:v>
                </c:pt>
                <c:pt idx="6">
                  <c:v>State did 
not expand Medicaid</c:v>
                </c:pt>
              </c:strCache>
            </c:strRef>
          </c:cat>
          <c:val>
            <c:numRef>
              <c:f>Sheet1!$C$2:$C$8</c:f>
              <c:numCache>
                <c:formatCode>General</c:formatCode>
                <c:ptCount val="7"/>
                <c:pt idx="0">
                  <c:v>23</c:v>
                </c:pt>
                <c:pt idx="1">
                  <c:v>28</c:v>
                </c:pt>
                <c:pt idx="2">
                  <c:v>25</c:v>
                </c:pt>
                <c:pt idx="3">
                  <c:v>2</c:v>
                </c:pt>
                <c:pt idx="5">
                  <c:v>17</c:v>
                </c:pt>
                <c:pt idx="6">
                  <c:v>33</c:v>
                </c:pt>
              </c:numCache>
            </c:numRef>
          </c:val>
        </c:ser>
        <c:dLbls>
          <c:showLegendKey val="0"/>
          <c:showVal val="1"/>
          <c:showCatName val="0"/>
          <c:showSerName val="0"/>
          <c:showPercent val="0"/>
          <c:showBubbleSize val="0"/>
        </c:dLbls>
        <c:gapWidth val="100"/>
        <c:axId val="150868352"/>
        <c:axId val="150869888"/>
      </c:barChart>
      <c:catAx>
        <c:axId val="150868352"/>
        <c:scaling>
          <c:orientation val="minMax"/>
        </c:scaling>
        <c:delete val="0"/>
        <c:axPos val="b"/>
        <c:numFmt formatCode="General" sourceLinked="1"/>
        <c:majorTickMark val="out"/>
        <c:minorTickMark val="none"/>
        <c:tickLblPos val="nextTo"/>
        <c:txPr>
          <a:bodyPr rot="0" vert="horz"/>
          <a:lstStyle/>
          <a:p>
            <a:pPr>
              <a:defRPr/>
            </a:pPr>
            <a:endParaRPr lang="en-US"/>
          </a:p>
        </c:txPr>
        <c:crossAx val="150869888"/>
        <c:crosses val="autoZero"/>
        <c:auto val="1"/>
        <c:lblAlgn val="ctr"/>
        <c:lblOffset val="100"/>
        <c:tickLblSkip val="1"/>
        <c:tickMarkSkip val="1"/>
        <c:noMultiLvlLbl val="0"/>
      </c:catAx>
      <c:valAx>
        <c:axId val="150869888"/>
        <c:scaling>
          <c:orientation val="minMax"/>
          <c:max val="75"/>
        </c:scaling>
        <c:delete val="0"/>
        <c:axPos val="l"/>
        <c:numFmt formatCode="General" sourceLinked="1"/>
        <c:majorTickMark val="out"/>
        <c:minorTickMark val="none"/>
        <c:tickLblPos val="nextTo"/>
        <c:txPr>
          <a:bodyPr rot="0" vert="horz"/>
          <a:lstStyle/>
          <a:p>
            <a:pPr>
              <a:defRPr/>
            </a:pPr>
            <a:endParaRPr lang="en-US"/>
          </a:p>
        </c:txPr>
        <c:crossAx val="150868352"/>
        <c:crosses val="autoZero"/>
        <c:crossBetween val="between"/>
        <c:majorUnit val="25"/>
      </c:valAx>
    </c:plotArea>
    <c:legend>
      <c:legendPos val="t"/>
      <c:layout>
        <c:manualLayout>
          <c:xMode val="edge"/>
          <c:yMode val="edge"/>
          <c:x val="0.102857450661705"/>
          <c:y val="5.1093764141551298E-2"/>
          <c:w val="0.82695127968480897"/>
          <c:h val="6.74671916010499E-2"/>
        </c:manualLayout>
      </c:layout>
      <c:overlay val="0"/>
    </c:legend>
    <c:plotVisOnly val="1"/>
    <c:dispBlanksAs val="gap"/>
    <c:showDLblsOverMax val="0"/>
  </c:chart>
  <c:txPr>
    <a:bodyPr/>
    <a:lstStyle/>
    <a:p>
      <a:pPr>
        <a:defRPr sz="1600" b="1">
          <a:latin typeface="+mj-lt"/>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605675187109802E-2"/>
          <c:y val="3.4304290777055997E-2"/>
          <c:w val="0.94438580763791002"/>
          <c:h val="0.73396199273167795"/>
        </c:manualLayout>
      </c:layout>
      <c:barChart>
        <c:barDir val="col"/>
        <c:grouping val="clustered"/>
        <c:varyColors val="0"/>
        <c:ser>
          <c:idx val="0"/>
          <c:order val="0"/>
          <c:tx>
            <c:strRef>
              <c:f>Sheet1!$B$1</c:f>
              <c:strCache>
                <c:ptCount val="1"/>
                <c:pt idx="0">
                  <c:v>April-June 2014</c:v>
                </c:pt>
              </c:strCache>
            </c:strRef>
          </c:tx>
          <c:spPr>
            <a:solidFill>
              <a:schemeClr val="tx2"/>
            </a:solidFill>
          </c:spPr>
          <c:invertIfNegative val="0"/>
          <c:dLbls>
            <c:dLblPos val="outEnd"/>
            <c:showLegendKey val="0"/>
            <c:showVal val="1"/>
            <c:showCatName val="0"/>
            <c:showSerName val="0"/>
            <c:showPercent val="0"/>
            <c:showBubbleSize val="0"/>
            <c:showLeaderLines val="0"/>
          </c:dLbls>
          <c:cat>
            <c:strRef>
              <c:f>Sheet1!$A$2:$A$10</c:f>
              <c:strCache>
                <c:ptCount val="9"/>
                <c:pt idx="0">
                  <c:v>All 
adults</c:v>
                </c:pt>
                <c:pt idx="1">
                  <c:v>Non-
Hispanic 
whites</c:v>
                </c:pt>
                <c:pt idx="2">
                  <c:v>Latinos</c:v>
                </c:pt>
                <c:pt idx="4">
                  <c:v>English-
dominant</c:v>
                </c:pt>
                <c:pt idx="5">
                  <c:v>Spanish-
dominant</c:v>
                </c:pt>
                <c:pt idx="7">
                  <c:v>U.S.-
born</c:v>
                </c:pt>
                <c:pt idx="8">
                  <c:v>Foreign-
born*</c:v>
                </c:pt>
              </c:strCache>
            </c:strRef>
          </c:cat>
          <c:val>
            <c:numRef>
              <c:f>Sheet1!$B$2:$B$10</c:f>
              <c:numCache>
                <c:formatCode>General</c:formatCode>
                <c:ptCount val="9"/>
                <c:pt idx="0">
                  <c:v>43</c:v>
                </c:pt>
                <c:pt idx="1">
                  <c:v>47</c:v>
                </c:pt>
                <c:pt idx="2">
                  <c:v>29</c:v>
                </c:pt>
                <c:pt idx="4">
                  <c:v>39</c:v>
                </c:pt>
                <c:pt idx="5">
                  <c:v>19</c:v>
                </c:pt>
                <c:pt idx="7">
                  <c:v>49</c:v>
                </c:pt>
                <c:pt idx="8">
                  <c:v>22</c:v>
                </c:pt>
              </c:numCache>
            </c:numRef>
          </c:val>
        </c:ser>
        <c:dLbls>
          <c:showLegendKey val="0"/>
          <c:showVal val="0"/>
          <c:showCatName val="0"/>
          <c:showSerName val="0"/>
          <c:showPercent val="0"/>
          <c:showBubbleSize val="0"/>
        </c:dLbls>
        <c:gapWidth val="30"/>
        <c:axId val="150910080"/>
        <c:axId val="150911616"/>
      </c:barChart>
      <c:catAx>
        <c:axId val="150910080"/>
        <c:scaling>
          <c:orientation val="minMax"/>
        </c:scaling>
        <c:delete val="0"/>
        <c:axPos val="b"/>
        <c:numFmt formatCode="General" sourceLinked="1"/>
        <c:majorTickMark val="out"/>
        <c:minorTickMark val="none"/>
        <c:tickLblPos val="nextTo"/>
        <c:txPr>
          <a:bodyPr rot="0" vert="horz"/>
          <a:lstStyle/>
          <a:p>
            <a:pPr>
              <a:defRPr sz="1400"/>
            </a:pPr>
            <a:endParaRPr lang="en-US"/>
          </a:p>
        </c:txPr>
        <c:crossAx val="150911616"/>
        <c:crosses val="autoZero"/>
        <c:auto val="1"/>
        <c:lblAlgn val="ctr"/>
        <c:lblOffset val="100"/>
        <c:noMultiLvlLbl val="0"/>
      </c:catAx>
      <c:valAx>
        <c:axId val="150911616"/>
        <c:scaling>
          <c:orientation val="minMax"/>
          <c:max val="75"/>
        </c:scaling>
        <c:delete val="0"/>
        <c:axPos val="l"/>
        <c:numFmt formatCode="General" sourceLinked="1"/>
        <c:majorTickMark val="out"/>
        <c:minorTickMark val="none"/>
        <c:tickLblPos val="nextTo"/>
        <c:txPr>
          <a:bodyPr rot="0" vert="horz"/>
          <a:lstStyle/>
          <a:p>
            <a:pPr>
              <a:defRPr/>
            </a:pPr>
            <a:endParaRPr lang="en-US"/>
          </a:p>
        </c:txPr>
        <c:crossAx val="150910080"/>
        <c:crosses val="autoZero"/>
        <c:crossBetween val="between"/>
        <c:majorUnit val="25"/>
      </c:valAx>
    </c:plotArea>
    <c:plotVisOnly val="1"/>
    <c:dispBlanksAs val="gap"/>
    <c:showDLblsOverMax val="0"/>
  </c:chart>
  <c:txPr>
    <a:bodyPr/>
    <a:lstStyle/>
    <a:p>
      <a:pPr>
        <a:defRPr sz="1600" b="1">
          <a:solidFill>
            <a:schemeClr val="tx1"/>
          </a:solidFill>
          <a:latin typeface="+mj-lt"/>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1478870001676101"/>
          <c:y val="0.29854119430725601"/>
          <c:w val="0.68521129998323904"/>
          <c:h val="0.614831000933873"/>
        </c:manualLayout>
      </c:layout>
      <c:barChart>
        <c:barDir val="bar"/>
        <c:grouping val="stacked"/>
        <c:varyColors val="0"/>
        <c:ser>
          <c:idx val="0"/>
          <c:order val="0"/>
          <c:tx>
            <c:strRef>
              <c:f>Sheet1!$B$1</c:f>
              <c:strCache>
                <c:ptCount val="1"/>
                <c:pt idx="0">
                  <c:v>Somewhat difficult</c:v>
                </c:pt>
              </c:strCache>
            </c:strRef>
          </c:tx>
          <c:spPr>
            <a:solidFill>
              <a:schemeClr val="accent2">
                <a:alpha val="99000"/>
              </a:schemeClr>
            </a:solidFill>
            <a:ln>
              <a:solidFill>
                <a:schemeClr val="tx1"/>
              </a:solidFill>
            </a:ln>
            <a:effectLst/>
          </c:spPr>
          <c:invertIfNegative val="0"/>
          <c:dLbls>
            <c:dLbl>
              <c:idx val="0"/>
              <c:layout/>
              <c:tx>
                <c:rich>
                  <a:bodyPr/>
                  <a:lstStyle/>
                  <a:p>
                    <a:r>
                      <a:rPr lang="en-US" smtClean="0"/>
                      <a:t>22</a:t>
                    </a:r>
                    <a:endParaRPr lang="en-US"/>
                  </a:p>
                </c:rich>
              </c:tx>
              <c:dLblPos val="ctr"/>
              <c:showLegendKey val="0"/>
              <c:showVal val="1"/>
              <c:showCatName val="0"/>
              <c:showSerName val="0"/>
              <c:showPercent val="0"/>
              <c:showBubbleSize val="0"/>
            </c:dLbl>
            <c:dLbl>
              <c:idx val="1"/>
              <c:layout/>
              <c:tx>
                <c:rich>
                  <a:bodyPr/>
                  <a:lstStyle/>
                  <a:p>
                    <a:r>
                      <a:rPr lang="en-US" smtClean="0"/>
                      <a:t>20</a:t>
                    </a:r>
                    <a:endParaRPr lang="en-US"/>
                  </a:p>
                </c:rich>
              </c:tx>
              <c:dLblPos val="ctr"/>
              <c:showLegendKey val="0"/>
              <c:showVal val="1"/>
              <c:showCatName val="0"/>
              <c:showSerName val="0"/>
              <c:showPercent val="0"/>
              <c:showBubbleSize val="0"/>
            </c:dLbl>
            <c:dLbl>
              <c:idx val="2"/>
              <c:layout/>
              <c:tx>
                <c:rich>
                  <a:bodyPr/>
                  <a:lstStyle/>
                  <a:p>
                    <a:r>
                      <a:rPr lang="en-US" smtClean="0"/>
                      <a:t>21</a:t>
                    </a:r>
                    <a:endParaRPr lang="en-US"/>
                  </a:p>
                </c:rich>
              </c:tx>
              <c:dLblPos val="ctr"/>
              <c:showLegendKey val="0"/>
              <c:showVal val="1"/>
              <c:showCatName val="0"/>
              <c:showSerName val="0"/>
              <c:showPercent val="0"/>
              <c:showBubbleSize val="0"/>
            </c:dLbl>
            <c:dLbl>
              <c:idx val="4"/>
              <c:layout/>
              <c:tx>
                <c:rich>
                  <a:bodyPr/>
                  <a:lstStyle/>
                  <a:p>
                    <a:r>
                      <a:rPr lang="en-US" smtClean="0"/>
                      <a:t>14</a:t>
                    </a:r>
                    <a:endParaRPr lang="en-US"/>
                  </a:p>
                </c:rich>
              </c:tx>
              <c:dLblPos val="ctr"/>
              <c:showLegendKey val="0"/>
              <c:showVal val="1"/>
              <c:showCatName val="0"/>
              <c:showSerName val="0"/>
              <c:showPercent val="0"/>
              <c:showBubbleSize val="0"/>
            </c:dLbl>
            <c:dLbl>
              <c:idx val="5"/>
              <c:layout/>
              <c:tx>
                <c:rich>
                  <a:bodyPr/>
                  <a:lstStyle/>
                  <a:p>
                    <a:r>
                      <a:rPr lang="en-US" smtClean="0"/>
                      <a:t>18</a:t>
                    </a:r>
                    <a:endParaRPr lang="en-US"/>
                  </a:p>
                </c:rich>
              </c:tx>
              <c:dLblPos val="ctr"/>
              <c:showLegendKey val="0"/>
              <c:showVal val="1"/>
              <c:showCatName val="0"/>
              <c:showSerName val="0"/>
              <c:showPercent val="0"/>
              <c:showBubbleSize val="0"/>
            </c:dLbl>
            <c:dLbl>
              <c:idx val="6"/>
              <c:layout/>
              <c:tx>
                <c:rich>
                  <a:bodyPr/>
                  <a:lstStyle/>
                  <a:p>
                    <a:r>
                      <a:rPr lang="en-US" smtClean="0"/>
                      <a:t>19</a:t>
                    </a:r>
                    <a:endParaRPr lang="en-US"/>
                  </a:p>
                </c:rich>
              </c:tx>
              <c:dLblPos val="ctr"/>
              <c:showLegendKey val="0"/>
              <c:showVal val="1"/>
              <c:showCatName val="0"/>
              <c:showSerName val="0"/>
              <c:showPercent val="0"/>
              <c:showBubbleSize val="0"/>
            </c:dLbl>
            <c:dLblPos val="ctr"/>
            <c:showLegendKey val="0"/>
            <c:showVal val="1"/>
            <c:showCatName val="0"/>
            <c:showSerName val="0"/>
            <c:showPercent val="0"/>
            <c:showBubbleSize val="0"/>
            <c:showLeaderLines val="0"/>
          </c:dLbls>
          <c:cat>
            <c:strRef>
              <c:f>Sheet1!$A$2:$A$8</c:f>
              <c:strCache>
                <c:ptCount val="7"/>
                <c:pt idx="0">
                  <c:v>Latinos</c:v>
                </c:pt>
                <c:pt idx="1">
                  <c:v>Non-Hispanic whites</c:v>
                </c:pt>
                <c:pt idx="2">
                  <c:v>All adults</c:v>
                </c:pt>
                <c:pt idx="4">
                  <c:v>Latinos</c:v>
                </c:pt>
                <c:pt idx="5">
                  <c:v>Non-Hispanic whites</c:v>
                </c:pt>
                <c:pt idx="6">
                  <c:v>All adults</c:v>
                </c:pt>
              </c:strCache>
            </c:strRef>
          </c:cat>
          <c:val>
            <c:numRef>
              <c:f>Sheet1!$B$2:$B$8</c:f>
              <c:numCache>
                <c:formatCode>General</c:formatCode>
                <c:ptCount val="7"/>
                <c:pt idx="0">
                  <c:v>-22</c:v>
                </c:pt>
                <c:pt idx="1">
                  <c:v>-20</c:v>
                </c:pt>
                <c:pt idx="2">
                  <c:v>-21</c:v>
                </c:pt>
                <c:pt idx="4">
                  <c:v>-14</c:v>
                </c:pt>
                <c:pt idx="5">
                  <c:v>-18</c:v>
                </c:pt>
                <c:pt idx="6">
                  <c:v>-19</c:v>
                </c:pt>
              </c:numCache>
            </c:numRef>
          </c:val>
        </c:ser>
        <c:ser>
          <c:idx val="1"/>
          <c:order val="1"/>
          <c:tx>
            <c:strRef>
              <c:f>Sheet1!$C$1</c:f>
              <c:strCache>
                <c:ptCount val="1"/>
                <c:pt idx="0">
                  <c:v>Very difficult or impossible</c:v>
                </c:pt>
              </c:strCache>
            </c:strRef>
          </c:tx>
          <c:spPr>
            <a:solidFill>
              <a:schemeClr val="accent1"/>
            </a:solidFill>
            <a:ln>
              <a:solidFill>
                <a:schemeClr val="tx1"/>
              </a:solidFill>
            </a:ln>
            <a:effectLst/>
          </c:spPr>
          <c:invertIfNegative val="0"/>
          <c:dLbls>
            <c:dLbl>
              <c:idx val="0"/>
              <c:layout/>
              <c:tx>
                <c:rich>
                  <a:bodyPr/>
                  <a:lstStyle/>
                  <a:p>
                    <a:r>
                      <a:rPr lang="en-US" smtClean="0"/>
                      <a:t>23</a:t>
                    </a:r>
                    <a:endParaRPr lang="en-US"/>
                  </a:p>
                </c:rich>
              </c:tx>
              <c:showLegendKey val="0"/>
              <c:showVal val="1"/>
              <c:showCatName val="0"/>
              <c:showSerName val="0"/>
              <c:showPercent val="0"/>
              <c:showBubbleSize val="0"/>
            </c:dLbl>
            <c:dLbl>
              <c:idx val="1"/>
              <c:layout/>
              <c:tx>
                <c:rich>
                  <a:bodyPr/>
                  <a:lstStyle/>
                  <a:p>
                    <a:r>
                      <a:rPr lang="en-US" smtClean="0"/>
                      <a:t>32</a:t>
                    </a:r>
                    <a:endParaRPr lang="en-US"/>
                  </a:p>
                </c:rich>
              </c:tx>
              <c:showLegendKey val="0"/>
              <c:showVal val="1"/>
              <c:showCatName val="0"/>
              <c:showSerName val="0"/>
              <c:showPercent val="0"/>
              <c:showBubbleSize val="0"/>
            </c:dLbl>
            <c:dLbl>
              <c:idx val="2"/>
              <c:layout/>
              <c:tx>
                <c:rich>
                  <a:bodyPr/>
                  <a:lstStyle/>
                  <a:p>
                    <a:r>
                      <a:rPr lang="en-US" smtClean="0"/>
                      <a:t>29</a:t>
                    </a:r>
                    <a:endParaRPr lang="en-US"/>
                  </a:p>
                </c:rich>
              </c:tx>
              <c:showLegendKey val="0"/>
              <c:showVal val="1"/>
              <c:showCatName val="0"/>
              <c:showSerName val="0"/>
              <c:showPercent val="0"/>
              <c:showBubbleSize val="0"/>
            </c:dLbl>
            <c:dLbl>
              <c:idx val="4"/>
              <c:layout/>
              <c:tx>
                <c:rich>
                  <a:bodyPr/>
                  <a:lstStyle/>
                  <a:p>
                    <a:r>
                      <a:rPr lang="en-US" smtClean="0"/>
                      <a:t>23</a:t>
                    </a:r>
                    <a:endParaRPr lang="en-US"/>
                  </a:p>
                </c:rich>
              </c:tx>
              <c:showLegendKey val="0"/>
              <c:showVal val="1"/>
              <c:showCatName val="0"/>
              <c:showSerName val="0"/>
              <c:showPercent val="0"/>
              <c:showBubbleSize val="0"/>
            </c:dLbl>
            <c:dLbl>
              <c:idx val="5"/>
              <c:layout/>
              <c:tx>
                <c:rich>
                  <a:bodyPr/>
                  <a:lstStyle/>
                  <a:p>
                    <a:r>
                      <a:rPr lang="en-US" smtClean="0"/>
                      <a:t>41</a:t>
                    </a:r>
                    <a:endParaRPr lang="en-US"/>
                  </a:p>
                </c:rich>
              </c:tx>
              <c:showLegendKey val="0"/>
              <c:showVal val="1"/>
              <c:showCatName val="0"/>
              <c:showSerName val="0"/>
              <c:showPercent val="0"/>
              <c:showBubbleSize val="0"/>
            </c:dLbl>
            <c:dLbl>
              <c:idx val="6"/>
              <c:layout/>
              <c:tx>
                <c:rich>
                  <a:bodyPr/>
                  <a:lstStyle/>
                  <a:p>
                    <a:r>
                      <a:rPr lang="en-US" smtClean="0"/>
                      <a:t>35</a:t>
                    </a:r>
                    <a:endParaRPr lang="en-US"/>
                  </a:p>
                </c:rich>
              </c:tx>
              <c:showLegendKey val="0"/>
              <c:showVal val="1"/>
              <c:showCatName val="0"/>
              <c:showSerName val="0"/>
              <c:showPercent val="0"/>
              <c:showBubbleSize val="0"/>
            </c:dLbl>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Sheet1!$A$2:$A$8</c:f>
              <c:strCache>
                <c:ptCount val="7"/>
                <c:pt idx="0">
                  <c:v>Latinos</c:v>
                </c:pt>
                <c:pt idx="1">
                  <c:v>Non-Hispanic whites</c:v>
                </c:pt>
                <c:pt idx="2">
                  <c:v>All adults</c:v>
                </c:pt>
                <c:pt idx="4">
                  <c:v>Latinos</c:v>
                </c:pt>
                <c:pt idx="5">
                  <c:v>Non-Hispanic whites</c:v>
                </c:pt>
                <c:pt idx="6">
                  <c:v>All adults</c:v>
                </c:pt>
              </c:strCache>
            </c:strRef>
          </c:cat>
          <c:val>
            <c:numRef>
              <c:f>Sheet1!$C$2:$C$8</c:f>
              <c:numCache>
                <c:formatCode>General</c:formatCode>
                <c:ptCount val="7"/>
                <c:pt idx="0">
                  <c:v>-23</c:v>
                </c:pt>
                <c:pt idx="1">
                  <c:v>-32</c:v>
                </c:pt>
                <c:pt idx="2">
                  <c:v>-29</c:v>
                </c:pt>
                <c:pt idx="4">
                  <c:v>-23</c:v>
                </c:pt>
                <c:pt idx="5">
                  <c:v>-41</c:v>
                </c:pt>
                <c:pt idx="6">
                  <c:v>-35</c:v>
                </c:pt>
              </c:numCache>
            </c:numRef>
          </c:val>
        </c:ser>
        <c:ser>
          <c:idx val="2"/>
          <c:order val="2"/>
          <c:tx>
            <c:strRef>
              <c:f>Sheet1!$D$1</c:f>
              <c:strCache>
                <c:ptCount val="1"/>
                <c:pt idx="0">
                  <c:v>Somewhat easy</c:v>
                </c:pt>
              </c:strCache>
            </c:strRef>
          </c:tx>
          <c:spPr>
            <a:solidFill>
              <a:schemeClr val="accent3"/>
            </a:solidFill>
            <a:ln>
              <a:solidFill>
                <a:schemeClr val="tx1"/>
              </a:solidFill>
            </a:ln>
            <a:effectLst/>
          </c:spPr>
          <c:invertIfNegative val="0"/>
          <c:dLbls>
            <c:showLegendKey val="0"/>
            <c:showVal val="1"/>
            <c:showCatName val="0"/>
            <c:showSerName val="0"/>
            <c:showPercent val="0"/>
            <c:showBubbleSize val="0"/>
            <c:showLeaderLines val="0"/>
          </c:dLbls>
          <c:cat>
            <c:strRef>
              <c:f>Sheet1!$A$2:$A$8</c:f>
              <c:strCache>
                <c:ptCount val="7"/>
                <c:pt idx="0">
                  <c:v>Latinos</c:v>
                </c:pt>
                <c:pt idx="1">
                  <c:v>Non-Hispanic whites</c:v>
                </c:pt>
                <c:pt idx="2">
                  <c:v>All adults</c:v>
                </c:pt>
                <c:pt idx="4">
                  <c:v>Latinos</c:v>
                </c:pt>
                <c:pt idx="5">
                  <c:v>Non-Hispanic whites</c:v>
                </c:pt>
                <c:pt idx="6">
                  <c:v>All adults</c:v>
                </c:pt>
              </c:strCache>
            </c:strRef>
          </c:cat>
          <c:val>
            <c:numRef>
              <c:f>Sheet1!$D$2:$D$8</c:f>
              <c:numCache>
                <c:formatCode>General</c:formatCode>
                <c:ptCount val="7"/>
                <c:pt idx="0">
                  <c:v>27</c:v>
                </c:pt>
                <c:pt idx="1">
                  <c:v>23</c:v>
                </c:pt>
                <c:pt idx="2">
                  <c:v>26</c:v>
                </c:pt>
                <c:pt idx="4">
                  <c:v>33</c:v>
                </c:pt>
                <c:pt idx="5">
                  <c:v>17</c:v>
                </c:pt>
                <c:pt idx="6">
                  <c:v>22</c:v>
                </c:pt>
              </c:numCache>
            </c:numRef>
          </c:val>
        </c:ser>
        <c:ser>
          <c:idx val="3"/>
          <c:order val="3"/>
          <c:tx>
            <c:strRef>
              <c:f>Sheet1!$E$1</c:f>
              <c:strCache>
                <c:ptCount val="1"/>
                <c:pt idx="0">
                  <c:v>Very easy</c:v>
                </c:pt>
              </c:strCache>
            </c:strRef>
          </c:tx>
          <c:spPr>
            <a:solidFill>
              <a:schemeClr val="tx2"/>
            </a:solidFill>
            <a:ln>
              <a:solidFill>
                <a:schemeClr val="tx1"/>
              </a:solidFill>
            </a:ln>
            <a:effectLst/>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Sheet1!$A$2:$A$8</c:f>
              <c:strCache>
                <c:ptCount val="7"/>
                <c:pt idx="0">
                  <c:v>Latinos</c:v>
                </c:pt>
                <c:pt idx="1">
                  <c:v>Non-Hispanic whites</c:v>
                </c:pt>
                <c:pt idx="2">
                  <c:v>All adults</c:v>
                </c:pt>
                <c:pt idx="4">
                  <c:v>Latinos</c:v>
                </c:pt>
                <c:pt idx="5">
                  <c:v>Non-Hispanic whites</c:v>
                </c:pt>
                <c:pt idx="6">
                  <c:v>All adults</c:v>
                </c:pt>
              </c:strCache>
            </c:strRef>
          </c:cat>
          <c:val>
            <c:numRef>
              <c:f>Sheet1!$E$2:$E$8</c:f>
              <c:numCache>
                <c:formatCode>General</c:formatCode>
                <c:ptCount val="7"/>
                <c:pt idx="0">
                  <c:v>27</c:v>
                </c:pt>
                <c:pt idx="1">
                  <c:v>19</c:v>
                </c:pt>
                <c:pt idx="2">
                  <c:v>20</c:v>
                </c:pt>
                <c:pt idx="4">
                  <c:v>26</c:v>
                </c:pt>
                <c:pt idx="5">
                  <c:v>21</c:v>
                </c:pt>
                <c:pt idx="6">
                  <c:v>21</c:v>
                </c:pt>
              </c:numCache>
            </c:numRef>
          </c:val>
        </c:ser>
        <c:dLbls>
          <c:showLegendKey val="0"/>
          <c:showVal val="0"/>
          <c:showCatName val="0"/>
          <c:showSerName val="0"/>
          <c:showPercent val="0"/>
          <c:showBubbleSize val="0"/>
        </c:dLbls>
        <c:gapWidth val="40"/>
        <c:overlap val="100"/>
        <c:axId val="150518016"/>
        <c:axId val="150548480"/>
      </c:barChart>
      <c:catAx>
        <c:axId val="150518016"/>
        <c:scaling>
          <c:orientation val="minMax"/>
        </c:scaling>
        <c:delete val="0"/>
        <c:axPos val="l"/>
        <c:numFmt formatCode="General" sourceLinked="1"/>
        <c:majorTickMark val="none"/>
        <c:minorTickMark val="none"/>
        <c:tickLblPos val="low"/>
        <c:spPr>
          <a:ln w="50800" cmpd="sng">
            <a:solidFill>
              <a:schemeClr val="tx1"/>
            </a:solidFill>
          </a:ln>
        </c:spPr>
        <c:txPr>
          <a:bodyPr rot="0"/>
          <a:lstStyle/>
          <a:p>
            <a:pPr>
              <a:defRPr sz="1400"/>
            </a:pPr>
            <a:endParaRPr lang="en-US"/>
          </a:p>
        </c:txPr>
        <c:crossAx val="150548480"/>
        <c:crosses val="autoZero"/>
        <c:auto val="1"/>
        <c:lblAlgn val="ctr"/>
        <c:lblOffset val="100"/>
        <c:noMultiLvlLbl val="0"/>
      </c:catAx>
      <c:valAx>
        <c:axId val="150548480"/>
        <c:scaling>
          <c:orientation val="minMax"/>
          <c:max val="70"/>
          <c:min val="-80"/>
        </c:scaling>
        <c:delete val="1"/>
        <c:axPos val="b"/>
        <c:numFmt formatCode="General" sourceLinked="1"/>
        <c:majorTickMark val="none"/>
        <c:minorTickMark val="none"/>
        <c:tickLblPos val="nextTo"/>
        <c:crossAx val="150518016"/>
        <c:crosses val="autoZero"/>
        <c:crossBetween val="between"/>
        <c:majorUnit val="10"/>
      </c:valAx>
      <c:spPr>
        <a:noFill/>
        <a:ln w="25400">
          <a:noFill/>
        </a:ln>
      </c:spPr>
    </c:plotArea>
    <c:plotVisOnly val="1"/>
    <c:dispBlanksAs val="gap"/>
    <c:showDLblsOverMax val="0"/>
  </c:chart>
  <c:txPr>
    <a:bodyPr/>
    <a:lstStyle/>
    <a:p>
      <a:pPr>
        <a:defRPr sz="1600" b="1">
          <a:latin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642043041042"/>
          <c:y val="0.176972630979257"/>
          <c:w val="0.85373143838280896"/>
          <c:h val="0.64838073024132004"/>
        </c:manualLayout>
      </c:layout>
      <c:barChart>
        <c:barDir val="bar"/>
        <c:grouping val="stacked"/>
        <c:varyColors val="0"/>
        <c:ser>
          <c:idx val="0"/>
          <c:order val="0"/>
          <c:tx>
            <c:strRef>
              <c:f>Sheet1!$A$2</c:f>
              <c:strCache>
                <c:ptCount val="1"/>
                <c:pt idx="0">
                  <c:v>Private health plan</c:v>
                </c:pt>
              </c:strCache>
            </c:strRef>
          </c:tx>
          <c:spPr>
            <a:solidFill>
              <a:schemeClr val="tx2"/>
            </a:solidFill>
            <a:ln>
              <a:solidFill>
                <a:schemeClr val="tx1"/>
              </a:solidFill>
            </a:ln>
          </c:spPr>
          <c:invertIfNegative val="0"/>
          <c:dPt>
            <c:idx val="0"/>
            <c:invertIfNegative val="0"/>
            <c:bubble3D val="0"/>
          </c:dPt>
          <c:dPt>
            <c:idx val="1"/>
            <c:invertIfNegative val="0"/>
            <c:bubble3D val="0"/>
          </c:dPt>
          <c:dPt>
            <c:idx val="2"/>
            <c:invertIfNegative val="0"/>
            <c:bubble3D val="0"/>
          </c:dPt>
          <c:dPt>
            <c:idx val="3"/>
            <c:invertIfNegative val="0"/>
            <c:bubble3D val="0"/>
          </c:dPt>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Sheet1!$B$1:$D$1</c:f>
              <c:strCache>
                <c:ptCount val="3"/>
                <c:pt idx="0">
                  <c:v>Latinos</c:v>
                </c:pt>
                <c:pt idx="1">
                  <c:v>Non-Hispanic whites</c:v>
                </c:pt>
                <c:pt idx="2">
                  <c:v>All adults</c:v>
                </c:pt>
              </c:strCache>
            </c:strRef>
          </c:cat>
          <c:val>
            <c:numRef>
              <c:f>Sheet1!$B$2:$D$2</c:f>
              <c:numCache>
                <c:formatCode>General</c:formatCode>
                <c:ptCount val="3"/>
                <c:pt idx="0">
                  <c:v>33</c:v>
                </c:pt>
                <c:pt idx="1">
                  <c:v>28</c:v>
                </c:pt>
                <c:pt idx="2">
                  <c:v>29</c:v>
                </c:pt>
              </c:numCache>
            </c:numRef>
          </c:val>
        </c:ser>
        <c:ser>
          <c:idx val="1"/>
          <c:order val="1"/>
          <c:tx>
            <c:strRef>
              <c:f>Sheet1!$A$3</c:f>
              <c:strCache>
                <c:ptCount val="1"/>
                <c:pt idx="0">
                  <c:v>Medicaid</c:v>
                </c:pt>
              </c:strCache>
            </c:strRef>
          </c:tx>
          <c:spPr>
            <a:solidFill>
              <a:schemeClr val="accent3"/>
            </a:solidFill>
            <a:ln>
              <a:solidFill>
                <a:schemeClr val="tx1"/>
              </a:solidFill>
            </a:ln>
          </c:spPr>
          <c:invertIfNegative val="0"/>
          <c:dLbls>
            <c:showLegendKey val="0"/>
            <c:showVal val="1"/>
            <c:showCatName val="0"/>
            <c:showSerName val="0"/>
            <c:showPercent val="0"/>
            <c:showBubbleSize val="0"/>
            <c:showLeaderLines val="0"/>
          </c:dLbls>
          <c:cat>
            <c:strRef>
              <c:f>Sheet1!$B$1:$D$1</c:f>
              <c:strCache>
                <c:ptCount val="3"/>
                <c:pt idx="0">
                  <c:v>Latinos</c:v>
                </c:pt>
                <c:pt idx="1">
                  <c:v>Non-Hispanic whites</c:v>
                </c:pt>
                <c:pt idx="2">
                  <c:v>All adults</c:v>
                </c:pt>
              </c:strCache>
            </c:strRef>
          </c:cat>
          <c:val>
            <c:numRef>
              <c:f>Sheet1!$B$3:$D$3</c:f>
              <c:numCache>
                <c:formatCode>General</c:formatCode>
                <c:ptCount val="3"/>
                <c:pt idx="0">
                  <c:v>26</c:v>
                </c:pt>
                <c:pt idx="1">
                  <c:v>17</c:v>
                </c:pt>
                <c:pt idx="2">
                  <c:v>19</c:v>
                </c:pt>
              </c:numCache>
            </c:numRef>
          </c:val>
        </c:ser>
        <c:ser>
          <c:idx val="2"/>
          <c:order val="2"/>
          <c:tx>
            <c:strRef>
              <c:f>Sheet1!$A$4</c:f>
              <c:strCache>
                <c:ptCount val="1"/>
                <c:pt idx="0">
                  <c:v>Unsure whether private or Medicaid</c:v>
                </c:pt>
              </c:strCache>
            </c:strRef>
          </c:tx>
          <c:spPr>
            <a:noFill/>
            <a:ln>
              <a:solidFill>
                <a:schemeClr val="tx1"/>
              </a:solidFill>
            </a:ln>
          </c:spPr>
          <c:invertIfNegative val="0"/>
          <c:dLbls>
            <c:showLegendKey val="0"/>
            <c:showVal val="1"/>
            <c:showCatName val="0"/>
            <c:showSerName val="0"/>
            <c:showPercent val="0"/>
            <c:showBubbleSize val="0"/>
            <c:showLeaderLines val="0"/>
          </c:dLbls>
          <c:cat>
            <c:strRef>
              <c:f>Sheet1!$B$1:$D$1</c:f>
              <c:strCache>
                <c:ptCount val="3"/>
                <c:pt idx="0">
                  <c:v>Latinos</c:v>
                </c:pt>
                <c:pt idx="1">
                  <c:v>Non-Hispanic whites</c:v>
                </c:pt>
                <c:pt idx="2">
                  <c:v>All adults</c:v>
                </c:pt>
              </c:strCache>
            </c:strRef>
          </c:cat>
          <c:val>
            <c:numRef>
              <c:f>Sheet1!$B$4:$D$4</c:f>
              <c:numCache>
                <c:formatCode>General</c:formatCode>
                <c:ptCount val="3"/>
                <c:pt idx="0">
                  <c:v>7</c:v>
                </c:pt>
                <c:pt idx="1">
                  <c:v>2</c:v>
                </c:pt>
                <c:pt idx="2">
                  <c:v>2</c:v>
                </c:pt>
              </c:numCache>
            </c:numRef>
          </c:val>
        </c:ser>
        <c:ser>
          <c:idx val="3"/>
          <c:order val="3"/>
          <c:tx>
            <c:strRef>
              <c:f>Sheet1!$A$5</c:f>
              <c:strCache>
                <c:ptCount val="1"/>
                <c:pt idx="0">
                  <c:v>Did not enroll in Medicaid or select plan</c:v>
                </c:pt>
              </c:strCache>
            </c:strRef>
          </c:tx>
          <c:spPr>
            <a:solidFill>
              <a:schemeClr val="accent1"/>
            </a:solidFill>
            <a:ln>
              <a:solidFill>
                <a:schemeClr val="tx1"/>
              </a:solidFill>
            </a:ln>
          </c:spPr>
          <c:invertIfNegative val="0"/>
          <c:dLbls>
            <c:dLbl>
              <c:idx val="0"/>
              <c:layout/>
              <c:tx>
                <c:rich>
                  <a:bodyPr/>
                  <a:lstStyle/>
                  <a:p>
                    <a:r>
                      <a:rPr lang="en-US" smtClean="0"/>
                      <a:t>28</a:t>
                    </a:r>
                    <a:endParaRPr lang="en-US"/>
                  </a:p>
                </c:rich>
              </c:tx>
              <c:showLegendKey val="0"/>
              <c:showVal val="1"/>
              <c:showCatName val="0"/>
              <c:showSerName val="0"/>
              <c:showPercent val="0"/>
              <c:showBubbleSize val="0"/>
            </c:dLbl>
            <c:dLbl>
              <c:idx val="1"/>
              <c:layout/>
              <c:tx>
                <c:rich>
                  <a:bodyPr/>
                  <a:lstStyle/>
                  <a:p>
                    <a:r>
                      <a:rPr lang="en-US" smtClean="0"/>
                      <a:t>51</a:t>
                    </a:r>
                    <a:endParaRPr lang="en-US"/>
                  </a:p>
                </c:rich>
              </c:tx>
              <c:showLegendKey val="0"/>
              <c:showVal val="1"/>
              <c:showCatName val="0"/>
              <c:showSerName val="0"/>
              <c:showPercent val="0"/>
              <c:showBubbleSize val="0"/>
            </c:dLbl>
            <c:dLbl>
              <c:idx val="2"/>
              <c:layout/>
              <c:tx>
                <c:rich>
                  <a:bodyPr/>
                  <a:lstStyle/>
                  <a:p>
                    <a:r>
                      <a:rPr lang="en-US" smtClean="0"/>
                      <a:t>46</a:t>
                    </a:r>
                    <a:endParaRPr lang="en-US"/>
                  </a:p>
                </c:rich>
              </c:tx>
              <c:showLegendKey val="0"/>
              <c:showVal val="1"/>
              <c:showCatName val="0"/>
              <c:showSerName val="0"/>
              <c:showPercent val="0"/>
              <c:showBubbleSize val="0"/>
            </c:dLbl>
            <c:txPr>
              <a:bodyPr/>
              <a:lstStyle/>
              <a:p>
                <a:pPr>
                  <a:defRPr b="1">
                    <a:solidFill>
                      <a:schemeClr val="bg1"/>
                    </a:solidFill>
                    <a:latin typeface="+mj-lt"/>
                  </a:defRPr>
                </a:pPr>
                <a:endParaRPr lang="en-US"/>
              </a:p>
            </c:txPr>
            <c:showLegendKey val="0"/>
            <c:showVal val="1"/>
            <c:showCatName val="0"/>
            <c:showSerName val="0"/>
            <c:showPercent val="0"/>
            <c:showBubbleSize val="0"/>
            <c:showLeaderLines val="0"/>
          </c:dLbls>
          <c:cat>
            <c:strRef>
              <c:f>Sheet1!$B$1:$D$1</c:f>
              <c:strCache>
                <c:ptCount val="3"/>
                <c:pt idx="0">
                  <c:v>Latinos</c:v>
                </c:pt>
                <c:pt idx="1">
                  <c:v>Non-Hispanic whites</c:v>
                </c:pt>
                <c:pt idx="2">
                  <c:v>All adults</c:v>
                </c:pt>
              </c:strCache>
            </c:strRef>
          </c:cat>
          <c:val>
            <c:numRef>
              <c:f>Sheet1!$B$5:$D$5</c:f>
              <c:numCache>
                <c:formatCode>General</c:formatCode>
                <c:ptCount val="3"/>
                <c:pt idx="0">
                  <c:v>-28</c:v>
                </c:pt>
                <c:pt idx="1">
                  <c:v>-51</c:v>
                </c:pt>
                <c:pt idx="2">
                  <c:v>-46</c:v>
                </c:pt>
              </c:numCache>
            </c:numRef>
          </c:val>
        </c:ser>
        <c:dLbls>
          <c:showLegendKey val="0"/>
          <c:showVal val="0"/>
          <c:showCatName val="0"/>
          <c:showSerName val="0"/>
          <c:showPercent val="0"/>
          <c:showBubbleSize val="0"/>
        </c:dLbls>
        <c:gapWidth val="90"/>
        <c:overlap val="100"/>
        <c:axId val="150799488"/>
        <c:axId val="150781312"/>
      </c:barChart>
      <c:valAx>
        <c:axId val="150781312"/>
        <c:scaling>
          <c:orientation val="minMax"/>
          <c:max val="75"/>
          <c:min val="-75"/>
        </c:scaling>
        <c:delete val="1"/>
        <c:axPos val="b"/>
        <c:numFmt formatCode="General" sourceLinked="1"/>
        <c:majorTickMark val="none"/>
        <c:minorTickMark val="none"/>
        <c:tickLblPos val="nextTo"/>
        <c:crossAx val="150799488"/>
        <c:crosses val="autoZero"/>
        <c:crossBetween val="between"/>
        <c:majorUnit val="25"/>
      </c:valAx>
      <c:catAx>
        <c:axId val="150799488"/>
        <c:scaling>
          <c:orientation val="minMax"/>
        </c:scaling>
        <c:delete val="0"/>
        <c:axPos val="l"/>
        <c:majorTickMark val="none"/>
        <c:minorTickMark val="none"/>
        <c:tickLblPos val="low"/>
        <c:spPr>
          <a:ln w="50800">
            <a:solidFill>
              <a:schemeClr val="tx1"/>
            </a:solidFill>
          </a:ln>
        </c:spPr>
        <c:crossAx val="150781312"/>
        <c:crossesAt val="0"/>
        <c:auto val="1"/>
        <c:lblAlgn val="ctr"/>
        <c:lblOffset val="100"/>
        <c:noMultiLvlLbl val="0"/>
      </c:catAx>
    </c:plotArea>
    <c:plotVisOnly val="1"/>
    <c:dispBlanksAs val="gap"/>
    <c:showDLblsOverMax val="0"/>
  </c:chart>
  <c:txPr>
    <a:bodyPr/>
    <a:lstStyle/>
    <a:p>
      <a:pPr>
        <a:defRPr sz="1600" b="1">
          <a:latin typeface="+mn-lt"/>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819253749060205E-2"/>
          <c:y val="5.6150718375098302E-2"/>
          <c:w val="0.90411451857991398"/>
          <c:h val="0.77224409448818898"/>
        </c:manualLayout>
      </c:layout>
      <c:barChart>
        <c:barDir val="col"/>
        <c:grouping val="clustered"/>
        <c:varyColors val="0"/>
        <c:ser>
          <c:idx val="2"/>
          <c:order val="0"/>
          <c:tx>
            <c:strRef>
              <c:f>Sheet1!$A$2</c:f>
              <c:strCache>
                <c:ptCount val="1"/>
                <c:pt idx="0">
                  <c:v>Uninsured</c:v>
                </c:pt>
              </c:strCache>
            </c:strRef>
          </c:tx>
          <c:spPr>
            <a:solidFill>
              <a:schemeClr val="tx2"/>
            </a:solidFill>
            <a:ln>
              <a:noFill/>
            </a:ln>
          </c:spPr>
          <c:invertIfNegative val="0"/>
          <c:dPt>
            <c:idx val="1"/>
            <c:invertIfNegative val="0"/>
            <c:bubble3D val="0"/>
          </c:dPt>
          <c:dPt>
            <c:idx val="2"/>
            <c:invertIfNegative val="0"/>
            <c:bubble3D val="0"/>
          </c:dPt>
          <c:dPt>
            <c:idx val="3"/>
            <c:invertIfNegative val="0"/>
            <c:bubble3D val="0"/>
          </c:dPt>
          <c:dPt>
            <c:idx val="5"/>
            <c:invertIfNegative val="0"/>
            <c:bubble3D val="0"/>
          </c:dPt>
          <c:dPt>
            <c:idx val="6"/>
            <c:invertIfNegative val="0"/>
            <c:bubble3D val="0"/>
          </c:dPt>
          <c:dPt>
            <c:idx val="7"/>
            <c:invertIfNegative val="0"/>
            <c:bubble3D val="0"/>
          </c:dPt>
          <c:dLbls>
            <c:dLblPos val="outEnd"/>
            <c:showLegendKey val="0"/>
            <c:showVal val="1"/>
            <c:showCatName val="0"/>
            <c:showSerName val="0"/>
            <c:showPercent val="0"/>
            <c:showBubbleSize val="0"/>
            <c:showLeaderLines val="0"/>
          </c:dLbls>
          <c:cat>
            <c:strRef>
              <c:f>Sheet1!$B$1:$D$1</c:f>
              <c:strCache>
                <c:ptCount val="3"/>
                <c:pt idx="0">
                  <c:v>Total new enrollees</c:v>
                </c:pt>
                <c:pt idx="1">
                  <c:v>Non-Hispanic white new enrollees</c:v>
                </c:pt>
                <c:pt idx="2">
                  <c:v>Latino new enrollees</c:v>
                </c:pt>
              </c:strCache>
            </c:strRef>
          </c:cat>
          <c:val>
            <c:numRef>
              <c:f>Sheet1!$B$2:$D$2</c:f>
              <c:numCache>
                <c:formatCode>General</c:formatCode>
                <c:ptCount val="3"/>
                <c:pt idx="0">
                  <c:v>63</c:v>
                </c:pt>
                <c:pt idx="1">
                  <c:v>62</c:v>
                </c:pt>
                <c:pt idx="2">
                  <c:v>68</c:v>
                </c:pt>
              </c:numCache>
            </c:numRef>
          </c:val>
        </c:ser>
        <c:ser>
          <c:idx val="0"/>
          <c:order val="1"/>
          <c:tx>
            <c:strRef>
              <c:f>Sheet1!$A$3</c:f>
              <c:strCache>
                <c:ptCount val="1"/>
                <c:pt idx="0">
                  <c:v>Employer coverage</c:v>
                </c:pt>
              </c:strCache>
            </c:strRef>
          </c:tx>
          <c:spPr>
            <a:ln>
              <a:noFill/>
            </a:ln>
          </c:spPr>
          <c:invertIfNegative val="0"/>
          <c:dLbls>
            <c:showLegendKey val="0"/>
            <c:showVal val="1"/>
            <c:showCatName val="0"/>
            <c:showSerName val="0"/>
            <c:showPercent val="0"/>
            <c:showBubbleSize val="0"/>
            <c:showLeaderLines val="0"/>
          </c:dLbls>
          <c:cat>
            <c:strRef>
              <c:f>Sheet1!$B$1:$D$1</c:f>
              <c:strCache>
                <c:ptCount val="3"/>
                <c:pt idx="0">
                  <c:v>Total new enrollees</c:v>
                </c:pt>
                <c:pt idx="1">
                  <c:v>Non-Hispanic white new enrollees</c:v>
                </c:pt>
                <c:pt idx="2">
                  <c:v>Latino new enrollees</c:v>
                </c:pt>
              </c:strCache>
            </c:strRef>
          </c:cat>
          <c:val>
            <c:numRef>
              <c:f>Sheet1!$B$3:$D$3</c:f>
              <c:numCache>
                <c:formatCode>General</c:formatCode>
                <c:ptCount val="3"/>
                <c:pt idx="0">
                  <c:v>18</c:v>
                </c:pt>
                <c:pt idx="1">
                  <c:v>17</c:v>
                </c:pt>
                <c:pt idx="2">
                  <c:v>20</c:v>
                </c:pt>
              </c:numCache>
            </c:numRef>
          </c:val>
        </c:ser>
        <c:ser>
          <c:idx val="1"/>
          <c:order val="2"/>
          <c:tx>
            <c:strRef>
              <c:f>Sheet1!$A$4</c:f>
              <c:strCache>
                <c:ptCount val="1"/>
                <c:pt idx="0">
                  <c:v>Individual coverage</c:v>
                </c:pt>
              </c:strCache>
            </c:strRef>
          </c:tx>
          <c:spPr>
            <a:solidFill>
              <a:schemeClr val="accent3"/>
            </a:solidFill>
            <a:ln>
              <a:noFill/>
            </a:ln>
          </c:spPr>
          <c:invertIfNegative val="0"/>
          <c:dLbls>
            <c:showLegendKey val="0"/>
            <c:showVal val="1"/>
            <c:showCatName val="0"/>
            <c:showSerName val="0"/>
            <c:showPercent val="0"/>
            <c:showBubbleSize val="0"/>
            <c:showLeaderLines val="0"/>
          </c:dLbls>
          <c:cat>
            <c:strRef>
              <c:f>Sheet1!$B$1:$D$1</c:f>
              <c:strCache>
                <c:ptCount val="3"/>
                <c:pt idx="0">
                  <c:v>Total new enrollees</c:v>
                </c:pt>
                <c:pt idx="1">
                  <c:v>Non-Hispanic white new enrollees</c:v>
                </c:pt>
                <c:pt idx="2">
                  <c:v>Latino new enrollees</c:v>
                </c:pt>
              </c:strCache>
            </c:strRef>
          </c:cat>
          <c:val>
            <c:numRef>
              <c:f>Sheet1!$B$4:$D$4</c:f>
              <c:numCache>
                <c:formatCode>General</c:formatCode>
                <c:ptCount val="3"/>
                <c:pt idx="0">
                  <c:v>9</c:v>
                </c:pt>
                <c:pt idx="1">
                  <c:v>13</c:v>
                </c:pt>
                <c:pt idx="2">
                  <c:v>1</c:v>
                </c:pt>
              </c:numCache>
            </c:numRef>
          </c:val>
        </c:ser>
        <c:ser>
          <c:idx val="3"/>
          <c:order val="3"/>
          <c:tx>
            <c:strRef>
              <c:f>Sheet1!$A$5</c:f>
              <c:strCache>
                <c:ptCount val="1"/>
                <c:pt idx="0">
                  <c:v>Medicaid</c:v>
                </c:pt>
              </c:strCache>
            </c:strRef>
          </c:tx>
          <c:spPr>
            <a:solidFill>
              <a:schemeClr val="bg1"/>
            </a:solidFill>
            <a:ln>
              <a:solidFill>
                <a:schemeClr val="tx1"/>
              </a:solidFill>
            </a:ln>
          </c:spPr>
          <c:invertIfNegative val="0"/>
          <c:dLbls>
            <c:showLegendKey val="0"/>
            <c:showVal val="1"/>
            <c:showCatName val="0"/>
            <c:showSerName val="0"/>
            <c:showPercent val="0"/>
            <c:showBubbleSize val="0"/>
            <c:showLeaderLines val="0"/>
          </c:dLbls>
          <c:cat>
            <c:strRef>
              <c:f>Sheet1!$B$1:$D$1</c:f>
              <c:strCache>
                <c:ptCount val="3"/>
                <c:pt idx="0">
                  <c:v>Total new enrollees</c:v>
                </c:pt>
                <c:pt idx="1">
                  <c:v>Non-Hispanic white new enrollees</c:v>
                </c:pt>
                <c:pt idx="2">
                  <c:v>Latino new enrollees</c:v>
                </c:pt>
              </c:strCache>
            </c:strRef>
          </c:cat>
          <c:val>
            <c:numRef>
              <c:f>Sheet1!$B$5:$D$5</c:f>
              <c:numCache>
                <c:formatCode>General</c:formatCode>
                <c:ptCount val="3"/>
                <c:pt idx="0">
                  <c:v>4</c:v>
                </c:pt>
                <c:pt idx="1">
                  <c:v>3</c:v>
                </c:pt>
                <c:pt idx="2">
                  <c:v>4</c:v>
                </c:pt>
              </c:numCache>
            </c:numRef>
          </c:val>
        </c:ser>
        <c:ser>
          <c:idx val="4"/>
          <c:order val="4"/>
          <c:tx>
            <c:strRef>
              <c:f>Sheet1!$A$6</c:f>
              <c:strCache>
                <c:ptCount val="1"/>
                <c:pt idx="0">
                  <c:v>Other</c:v>
                </c:pt>
              </c:strCache>
            </c:strRef>
          </c:tx>
          <c:spPr>
            <a:solidFill>
              <a:schemeClr val="accent2"/>
            </a:solidFill>
            <a:ln>
              <a:noFill/>
            </a:ln>
          </c:spPr>
          <c:invertIfNegative val="0"/>
          <c:dLbls>
            <c:showLegendKey val="0"/>
            <c:showVal val="1"/>
            <c:showCatName val="0"/>
            <c:showSerName val="0"/>
            <c:showPercent val="0"/>
            <c:showBubbleSize val="0"/>
            <c:showLeaderLines val="0"/>
          </c:dLbls>
          <c:cat>
            <c:strRef>
              <c:f>Sheet1!$B$1:$D$1</c:f>
              <c:strCache>
                <c:ptCount val="3"/>
                <c:pt idx="0">
                  <c:v>Total new enrollees</c:v>
                </c:pt>
                <c:pt idx="1">
                  <c:v>Non-Hispanic white new enrollees</c:v>
                </c:pt>
                <c:pt idx="2">
                  <c:v>Latino new enrollees</c:v>
                </c:pt>
              </c:strCache>
            </c:strRef>
          </c:cat>
          <c:val>
            <c:numRef>
              <c:f>Sheet1!$B$6:$D$6</c:f>
              <c:numCache>
                <c:formatCode>General</c:formatCode>
                <c:ptCount val="3"/>
                <c:pt idx="0">
                  <c:v>1</c:v>
                </c:pt>
                <c:pt idx="1">
                  <c:v>1</c:v>
                </c:pt>
              </c:numCache>
            </c:numRef>
          </c:val>
        </c:ser>
        <c:dLbls>
          <c:showLegendKey val="0"/>
          <c:showVal val="0"/>
          <c:showCatName val="0"/>
          <c:showSerName val="0"/>
          <c:showPercent val="0"/>
          <c:showBubbleSize val="0"/>
        </c:dLbls>
        <c:gapWidth val="149"/>
        <c:axId val="151635456"/>
        <c:axId val="151636992"/>
      </c:barChart>
      <c:catAx>
        <c:axId val="151635456"/>
        <c:scaling>
          <c:orientation val="minMax"/>
        </c:scaling>
        <c:delete val="0"/>
        <c:axPos val="b"/>
        <c:numFmt formatCode="General" sourceLinked="1"/>
        <c:majorTickMark val="out"/>
        <c:minorTickMark val="none"/>
        <c:tickLblPos val="nextTo"/>
        <c:txPr>
          <a:bodyPr/>
          <a:lstStyle/>
          <a:p>
            <a:pPr>
              <a:defRPr sz="1600"/>
            </a:pPr>
            <a:endParaRPr lang="en-US"/>
          </a:p>
        </c:txPr>
        <c:crossAx val="151636992"/>
        <c:crosses val="autoZero"/>
        <c:auto val="1"/>
        <c:lblAlgn val="ctr"/>
        <c:lblOffset val="100"/>
        <c:noMultiLvlLbl val="0"/>
      </c:catAx>
      <c:valAx>
        <c:axId val="151636992"/>
        <c:scaling>
          <c:orientation val="minMax"/>
          <c:max val="100"/>
        </c:scaling>
        <c:delete val="0"/>
        <c:axPos val="l"/>
        <c:numFmt formatCode="General" sourceLinked="1"/>
        <c:majorTickMark val="out"/>
        <c:minorTickMark val="none"/>
        <c:tickLblPos val="nextTo"/>
        <c:crossAx val="151635456"/>
        <c:crosses val="autoZero"/>
        <c:crossBetween val="between"/>
        <c:majorUnit val="25"/>
      </c:valAx>
    </c:plotArea>
    <c:legend>
      <c:legendPos val="t"/>
      <c:layout>
        <c:manualLayout>
          <c:xMode val="edge"/>
          <c:yMode val="edge"/>
          <c:x val="9.3955450920393702E-2"/>
          <c:y val="4.5085191163010997E-2"/>
          <c:w val="0.88789826208909794"/>
          <c:h val="0.103070697197876"/>
        </c:manualLayout>
      </c:layout>
      <c:overlay val="0"/>
      <c:txPr>
        <a:bodyPr/>
        <a:lstStyle/>
        <a:p>
          <a:pPr>
            <a:defRPr sz="1400"/>
          </a:pPr>
          <a:endParaRPr lang="en-US"/>
        </a:p>
      </c:txPr>
    </c:legend>
    <c:plotVisOnly val="1"/>
    <c:dispBlanksAs val="gap"/>
    <c:showDLblsOverMax val="0"/>
  </c:chart>
  <c:txPr>
    <a:bodyPr/>
    <a:lstStyle/>
    <a:p>
      <a:pPr>
        <a:defRPr sz="1600" b="1"/>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39758888834499"/>
          <c:y val="8.1471336173652306E-2"/>
          <c:w val="0.64190895974959705"/>
          <c:h val="0.91852866382634801"/>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chemeClr val="tx2"/>
              </a:solidFill>
              <a:ln>
                <a:solidFill>
                  <a:schemeClr val="tx1"/>
                </a:solidFill>
              </a:ln>
            </c:spPr>
          </c:dPt>
          <c:dPt>
            <c:idx val="1"/>
            <c:bubble3D val="0"/>
            <c:spPr>
              <a:solidFill>
                <a:schemeClr val="bg1"/>
              </a:solidFill>
              <a:ln>
                <a:solidFill>
                  <a:schemeClr val="tx1"/>
                </a:solidFill>
              </a:ln>
            </c:spPr>
          </c:dPt>
          <c:dPt>
            <c:idx val="2"/>
            <c:bubble3D val="0"/>
            <c:spPr>
              <a:solidFill>
                <a:schemeClr val="accent1"/>
              </a:solidFill>
              <a:ln>
                <a:solidFill>
                  <a:schemeClr val="tx1"/>
                </a:solidFill>
              </a:ln>
            </c:spPr>
          </c:dPt>
          <c:dPt>
            <c:idx val="3"/>
            <c:bubble3D val="0"/>
            <c:spPr>
              <a:solidFill>
                <a:schemeClr val="accent2"/>
              </a:solidFill>
              <a:ln>
                <a:solidFill>
                  <a:schemeClr val="tx1"/>
                </a:solidFill>
              </a:ln>
            </c:spPr>
          </c:dPt>
          <c:cat>
            <c:strRef>
              <c:f>Sheet1!$A$2:$A$5</c:f>
              <c:strCache>
                <c:ptCount val="4"/>
                <c:pt idx="0">
                  <c:v>19-34</c:v>
                </c:pt>
                <c:pt idx="1">
                  <c:v>35-49</c:v>
                </c:pt>
                <c:pt idx="2">
                  <c:v>50-64</c:v>
                </c:pt>
                <c:pt idx="3">
                  <c:v>Refused</c:v>
                </c:pt>
              </c:strCache>
            </c:strRef>
          </c:cat>
          <c:val>
            <c:numRef>
              <c:f>Sheet1!$B$2:$B$5</c:f>
              <c:numCache>
                <c:formatCode>General</c:formatCode>
                <c:ptCount val="4"/>
                <c:pt idx="0">
                  <c:v>40</c:v>
                </c:pt>
                <c:pt idx="1">
                  <c:v>40</c:v>
                </c:pt>
                <c:pt idx="2">
                  <c:v>19</c:v>
                </c:pt>
                <c:pt idx="3">
                  <c:v>1</c:v>
                </c:pt>
              </c:numCache>
            </c:numRef>
          </c:val>
        </c:ser>
        <c:dLbls>
          <c:showLegendKey val="0"/>
          <c:showVal val="0"/>
          <c:showCatName val="0"/>
          <c:showSerName val="0"/>
          <c:showPercent val="0"/>
          <c:showBubbleSize val="0"/>
          <c:showLeaderLines val="1"/>
        </c:dLbls>
        <c:firstSliceAng val="214"/>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39758888834499"/>
          <c:y val="8.1471336173652306E-2"/>
          <c:w val="0.64190895974959705"/>
          <c:h val="0.91852866382634801"/>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chemeClr val="tx2"/>
              </a:solidFill>
              <a:ln>
                <a:solidFill>
                  <a:schemeClr val="tx1"/>
                </a:solidFill>
              </a:ln>
            </c:spPr>
          </c:dPt>
          <c:dPt>
            <c:idx val="1"/>
            <c:bubble3D val="0"/>
            <c:spPr>
              <a:solidFill>
                <a:schemeClr val="bg1"/>
              </a:solidFill>
              <a:ln>
                <a:solidFill>
                  <a:schemeClr val="tx1"/>
                </a:solidFill>
              </a:ln>
            </c:spPr>
          </c:dPt>
          <c:dPt>
            <c:idx val="2"/>
            <c:bubble3D val="0"/>
            <c:spPr>
              <a:solidFill>
                <a:schemeClr val="accent1"/>
              </a:solidFill>
              <a:ln>
                <a:solidFill>
                  <a:schemeClr val="tx1"/>
                </a:solidFill>
              </a:ln>
            </c:spPr>
          </c:dPt>
          <c:dPt>
            <c:idx val="3"/>
            <c:bubble3D val="0"/>
            <c:spPr>
              <a:solidFill>
                <a:schemeClr val="accent2"/>
              </a:solidFill>
              <a:ln>
                <a:solidFill>
                  <a:schemeClr val="tx1"/>
                </a:solidFill>
              </a:ln>
            </c:spPr>
          </c:dPt>
          <c:cat>
            <c:strRef>
              <c:f>Sheet1!$A$2:$A$5</c:f>
              <c:strCache>
                <c:ptCount val="3"/>
                <c:pt idx="0">
                  <c:v>&lt;138% FPL</c:v>
                </c:pt>
                <c:pt idx="1">
                  <c:v>138-399% FPL</c:v>
                </c:pt>
                <c:pt idx="2">
                  <c:v>400% FPL or more</c:v>
                </c:pt>
              </c:strCache>
            </c:strRef>
          </c:cat>
          <c:val>
            <c:numRef>
              <c:f>Sheet1!$B$2:$B$5</c:f>
              <c:numCache>
                <c:formatCode>General</c:formatCode>
                <c:ptCount val="4"/>
                <c:pt idx="0">
                  <c:v>60</c:v>
                </c:pt>
                <c:pt idx="1">
                  <c:v>39</c:v>
                </c:pt>
                <c:pt idx="2">
                  <c:v>1</c:v>
                </c:pt>
              </c:numCache>
            </c:numRef>
          </c:val>
        </c:ser>
        <c:dLbls>
          <c:showLegendKey val="0"/>
          <c:showVal val="0"/>
          <c:showCatName val="0"/>
          <c:showSerName val="0"/>
          <c:showPercent val="0"/>
          <c:showBubbleSize val="0"/>
          <c:showLeaderLines val="1"/>
        </c:dLbls>
        <c:firstSliceAng val="144"/>
      </c:pieChart>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39758888834499"/>
          <c:y val="8.1471336173652306E-2"/>
          <c:w val="0.64190895974959705"/>
          <c:h val="0.91852866382634801"/>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chemeClr val="tx2"/>
              </a:solidFill>
              <a:ln>
                <a:solidFill>
                  <a:schemeClr val="tx1"/>
                </a:solidFill>
              </a:ln>
            </c:spPr>
          </c:dPt>
          <c:dPt>
            <c:idx val="1"/>
            <c:bubble3D val="0"/>
            <c:spPr>
              <a:solidFill>
                <a:schemeClr val="bg1"/>
              </a:solidFill>
              <a:ln>
                <a:solidFill>
                  <a:schemeClr val="tx1"/>
                </a:solidFill>
              </a:ln>
            </c:spPr>
          </c:dPt>
          <c:dPt>
            <c:idx val="2"/>
            <c:bubble3D val="0"/>
            <c:spPr>
              <a:solidFill>
                <a:schemeClr val="accent1"/>
              </a:solidFill>
              <a:ln>
                <a:solidFill>
                  <a:schemeClr val="tx1"/>
                </a:solidFill>
              </a:ln>
            </c:spPr>
          </c:dPt>
          <c:dPt>
            <c:idx val="3"/>
            <c:bubble3D val="0"/>
            <c:spPr>
              <a:solidFill>
                <a:schemeClr val="accent2"/>
              </a:solidFill>
              <a:ln>
                <a:solidFill>
                  <a:schemeClr val="tx1"/>
                </a:solidFill>
              </a:ln>
            </c:spPr>
          </c:dPt>
          <c:cat>
            <c:strRef>
              <c:f>Sheet1!$A$2:$A$5</c:f>
              <c:strCache>
                <c:ptCount val="4"/>
                <c:pt idx="0">
                  <c:v>US born</c:v>
                </c:pt>
                <c:pt idx="1">
                  <c:v>Foreign born, but US citizen or permanent res</c:v>
                </c:pt>
                <c:pt idx="2">
                  <c:v>Foreign born, not US citizen or permanent res</c:v>
                </c:pt>
                <c:pt idx="3">
                  <c:v>Undesignated</c:v>
                </c:pt>
              </c:strCache>
            </c:strRef>
          </c:cat>
          <c:val>
            <c:numRef>
              <c:f>Sheet1!$B$2:$B$5</c:f>
              <c:numCache>
                <c:formatCode>General</c:formatCode>
                <c:ptCount val="4"/>
                <c:pt idx="0">
                  <c:v>35</c:v>
                </c:pt>
                <c:pt idx="1">
                  <c:v>46</c:v>
                </c:pt>
                <c:pt idx="2">
                  <c:v>16</c:v>
                </c:pt>
                <c:pt idx="3">
                  <c:v>3</c:v>
                </c:pt>
              </c:numCache>
            </c:numRef>
          </c:val>
        </c:ser>
        <c:dLbls>
          <c:showLegendKey val="0"/>
          <c:showVal val="0"/>
          <c:showCatName val="0"/>
          <c:showSerName val="0"/>
          <c:showPercent val="0"/>
          <c:showBubbleSize val="0"/>
          <c:showLeaderLines val="1"/>
        </c:dLbls>
        <c:firstSliceAng val="234"/>
      </c:pie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3175" tIns="46587" rIns="93175" bIns="46587"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4" y="0"/>
            <a:ext cx="2971800" cy="470932"/>
          </a:xfrm>
          <a:prstGeom prst="rect">
            <a:avLst/>
          </a:prstGeom>
        </p:spPr>
        <p:txBody>
          <a:bodyPr vert="horz" lIns="93175" tIns="46587" rIns="93175" bIns="46587" rtlCol="0"/>
          <a:lstStyle>
            <a:lvl1pPr algn="r" fontAlgn="auto">
              <a:spcBef>
                <a:spcPts val="0"/>
              </a:spcBef>
              <a:spcAft>
                <a:spcPts val="0"/>
              </a:spcAft>
              <a:defRPr sz="1200" smtClean="0">
                <a:latin typeface="+mn-lt"/>
                <a:ea typeface="+mn-ea"/>
                <a:cs typeface="+mn-cs"/>
              </a:defRPr>
            </a:lvl1pPr>
          </a:lstStyle>
          <a:p>
            <a:pPr>
              <a:defRPr/>
            </a:pPr>
            <a:fld id="{0E4EF529-1E16-8F42-8100-6C5B5593DA27}" type="datetimeFigureOut">
              <a:rPr lang="en-US"/>
              <a:pPr>
                <a:defRPr/>
              </a:pPr>
              <a:t>9/24/2014</a:t>
            </a:fld>
            <a:endParaRPr lang="en-US"/>
          </a:p>
        </p:txBody>
      </p:sp>
      <p:sp>
        <p:nvSpPr>
          <p:cNvPr id="5" name="Slide Number Placeholder 4"/>
          <p:cNvSpPr>
            <a:spLocks noGrp="1"/>
          </p:cNvSpPr>
          <p:nvPr>
            <p:ph type="sldNum" sz="quarter" idx="3"/>
          </p:nvPr>
        </p:nvSpPr>
        <p:spPr>
          <a:xfrm>
            <a:off x="3884614" y="8946072"/>
            <a:ext cx="2971800" cy="470932"/>
          </a:xfrm>
          <a:prstGeom prst="rect">
            <a:avLst/>
          </a:prstGeom>
        </p:spPr>
        <p:txBody>
          <a:bodyPr vert="horz" lIns="93175" tIns="46587" rIns="93175" bIns="46587" rtlCol="0" anchor="b"/>
          <a:lstStyle>
            <a:lvl1pPr algn="r" fontAlgn="auto">
              <a:spcBef>
                <a:spcPts val="0"/>
              </a:spcBef>
              <a:spcAft>
                <a:spcPts val="0"/>
              </a:spcAft>
              <a:defRPr sz="1200" smtClean="0">
                <a:latin typeface="+mn-lt"/>
                <a:ea typeface="+mn-ea"/>
                <a:cs typeface="+mn-cs"/>
              </a:defRPr>
            </a:lvl1pPr>
          </a:lstStyle>
          <a:p>
            <a:pPr>
              <a:defRPr/>
            </a:pPr>
            <a:fld id="{EF61D3EA-0ADC-1A4E-A739-3169D7F8DEDB}" type="slidenum">
              <a:rPr lang="en-US"/>
              <a:pPr>
                <a:defRPr/>
              </a:pPr>
              <a:t>‹#›</a:t>
            </a:fld>
            <a:endParaRPr lang="en-US"/>
          </a:p>
        </p:txBody>
      </p:sp>
      <p:pic>
        <p:nvPicPr>
          <p:cNvPr id="16389" name="Picture 5" descr="CFlogo_2014_4-color_PMS_K_outlines.eps"/>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33400" y="8712240"/>
            <a:ext cx="1981200" cy="54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0212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884614" y="0"/>
            <a:ext cx="2971800" cy="470932"/>
          </a:xfrm>
          <a:prstGeom prst="rect">
            <a:avLst/>
          </a:prstGeom>
        </p:spPr>
        <p:txBody>
          <a:bodyPr vert="horz" lIns="93175" tIns="46587" rIns="93175" bIns="46587" rtlCol="0"/>
          <a:lstStyle>
            <a:lvl1pPr algn="r">
              <a:defRPr sz="1200"/>
            </a:lvl1pPr>
          </a:lstStyle>
          <a:p>
            <a:fld id="{8DFE3B8F-BCCC-4CBB-A7A4-17E85891DEFE}" type="datetimeFigureOut">
              <a:rPr lang="en-US" smtClean="0"/>
              <a:t>9/24/2014</a:t>
            </a:fld>
            <a:endParaRPr lang="en-US"/>
          </a:p>
        </p:txBody>
      </p:sp>
      <p:sp>
        <p:nvSpPr>
          <p:cNvPr id="4" name="Slide Image Placeholder 3"/>
          <p:cNvSpPr>
            <a:spLocks noGrp="1" noRot="1" noChangeAspect="1"/>
          </p:cNvSpPr>
          <p:nvPr>
            <p:ph type="sldImg" idx="2"/>
          </p:nvPr>
        </p:nvSpPr>
        <p:spPr>
          <a:xfrm>
            <a:off x="1074738" y="706438"/>
            <a:ext cx="4708525" cy="3532187"/>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685800" y="4473854"/>
            <a:ext cx="5486400" cy="4238387"/>
          </a:xfrm>
          <a:prstGeom prst="rect">
            <a:avLst/>
          </a:prstGeom>
        </p:spPr>
        <p:txBody>
          <a:bodyPr vert="horz" lIns="93175" tIns="46587" rIns="93175"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2"/>
            <a:ext cx="2971800" cy="470932"/>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946072"/>
            <a:ext cx="2971800" cy="470932"/>
          </a:xfrm>
          <a:prstGeom prst="rect">
            <a:avLst/>
          </a:prstGeom>
        </p:spPr>
        <p:txBody>
          <a:bodyPr vert="horz" lIns="93175" tIns="46587" rIns="93175" bIns="46587" rtlCol="0" anchor="b"/>
          <a:lstStyle>
            <a:lvl1pPr algn="r">
              <a:defRPr sz="1200"/>
            </a:lvl1pPr>
          </a:lstStyle>
          <a:p>
            <a:fld id="{A75D0C2E-E865-4D70-AB66-99ED2FC22643}" type="slidenum">
              <a:rPr lang="en-US" smtClean="0"/>
              <a:t>‹#›</a:t>
            </a:fld>
            <a:endParaRPr lang="en-US"/>
          </a:p>
        </p:txBody>
      </p:sp>
    </p:spTree>
    <p:extLst>
      <p:ext uri="{BB962C8B-B14F-4D97-AF65-F5344CB8AC3E}">
        <p14:creationId xmlns:p14="http://schemas.microsoft.com/office/powerpoint/2010/main" val="2880408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B0BE1A38-B81F-4AE3-91C4-6D8F2B41D5ED}" type="slidenum">
              <a:rPr lang="en-US" smtClean="0"/>
              <a:t>1</a:t>
            </a:fld>
            <a:endParaRPr lang="en-US"/>
          </a:p>
        </p:txBody>
      </p:sp>
    </p:spTree>
    <p:extLst>
      <p:ext uri="{BB962C8B-B14F-4D97-AF65-F5344CB8AC3E}">
        <p14:creationId xmlns:p14="http://schemas.microsoft.com/office/powerpoint/2010/main" val="411005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B0BE1A38-B81F-4AE3-91C4-6D8F2B41D5ED}"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11005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B0BE1A38-B81F-4AE3-91C4-6D8F2B41D5ED}" type="slidenum">
              <a:rPr lang="en-US" smtClean="0"/>
              <a:t>3</a:t>
            </a:fld>
            <a:endParaRPr lang="en-US"/>
          </a:p>
        </p:txBody>
      </p:sp>
    </p:spTree>
    <p:extLst>
      <p:ext uri="{BB962C8B-B14F-4D97-AF65-F5344CB8AC3E}">
        <p14:creationId xmlns:p14="http://schemas.microsoft.com/office/powerpoint/2010/main" val="2512926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65494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65494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DA669D-E2FC-4F32-848D-CBEED4636B7E}" type="slidenum">
              <a:rPr lang="en-US" smtClean="0"/>
              <a:t>6</a:t>
            </a:fld>
            <a:endParaRPr lang="en-US"/>
          </a:p>
        </p:txBody>
      </p:sp>
    </p:spTree>
    <p:extLst>
      <p:ext uri="{BB962C8B-B14F-4D97-AF65-F5344CB8AC3E}">
        <p14:creationId xmlns:p14="http://schemas.microsoft.com/office/powerpoint/2010/main" val="355324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081437-9092-44B2-90C7-3C6D59153FF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65494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2" indent="-174702">
              <a:buFont typeface="Arial"/>
              <a:buChar char="•"/>
            </a:pPr>
            <a:endParaRPr lang="en-US" sz="1400" dirty="0"/>
          </a:p>
        </p:txBody>
      </p:sp>
      <p:sp>
        <p:nvSpPr>
          <p:cNvPr id="4" name="Slide Number Placeholder 3"/>
          <p:cNvSpPr>
            <a:spLocks noGrp="1"/>
          </p:cNvSpPr>
          <p:nvPr>
            <p:ph type="sldNum" sz="quarter" idx="10"/>
          </p:nvPr>
        </p:nvSpPr>
        <p:spPr/>
        <p:txBody>
          <a:bodyPr/>
          <a:lstStyle/>
          <a:p>
            <a:fld id="{B0BE1A38-B81F-4AE3-91C4-6D8F2B41D5ED}" type="slidenum">
              <a:rPr lang="en-US" smtClean="0"/>
              <a:t>8</a:t>
            </a:fld>
            <a:endParaRPr lang="en-US"/>
          </a:p>
        </p:txBody>
      </p:sp>
    </p:spTree>
    <p:extLst>
      <p:ext uri="{BB962C8B-B14F-4D97-AF65-F5344CB8AC3E}">
        <p14:creationId xmlns:p14="http://schemas.microsoft.com/office/powerpoint/2010/main" val="2512926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319382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309B413E-45DC-384A-A4C6-850E67FB4BD7}" type="datetimeFigureOut">
              <a:rPr lang="en-US"/>
              <a:pPr>
                <a:defRPr/>
              </a:pPr>
              <a:t>9/24/2014</a:t>
            </a:fld>
            <a:endParaRPr lang="en-US"/>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C9CD9CB3-3A1F-4446-B9A7-3ED7078B9F52}" type="slidenum">
              <a:rPr lang="en-US"/>
              <a:pPr>
                <a:defRPr/>
              </a:pPr>
              <a:t>‹#›</a:t>
            </a:fld>
            <a:endParaRPr lang="en-US"/>
          </a:p>
        </p:txBody>
      </p:sp>
    </p:spTree>
    <p:extLst>
      <p:ext uri="{BB962C8B-B14F-4D97-AF65-F5344CB8AC3E}">
        <p14:creationId xmlns:p14="http://schemas.microsoft.com/office/powerpoint/2010/main" val="272253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0A13786-ED77-3B46-85C2-87E222A1C2DC}" type="datetimeFigureOut">
              <a:rPr lang="en-US"/>
              <a:pPr>
                <a:defRPr/>
              </a:pPr>
              <a:t>9/24/2014</a:t>
            </a:fld>
            <a:endParaRPr lang="en-US"/>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347FF244-9096-1B45-BA69-8B241D77E417}" type="slidenum">
              <a:rPr lang="en-US"/>
              <a:pPr>
                <a:defRPr/>
              </a:pPr>
              <a:t>‹#›</a:t>
            </a:fld>
            <a:endParaRPr lang="en-US"/>
          </a:p>
        </p:txBody>
      </p:sp>
    </p:spTree>
    <p:extLst>
      <p:ext uri="{BB962C8B-B14F-4D97-AF65-F5344CB8AC3E}">
        <p14:creationId xmlns:p14="http://schemas.microsoft.com/office/powerpoint/2010/main" val="3150233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58763"/>
            <a:ext cx="9140825" cy="7318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31775" y="1066800"/>
            <a:ext cx="4265613"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066800"/>
            <a:ext cx="4265612"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42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9144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Footer Placeholder 3"/>
          <p:cNvSpPr>
            <a:spLocks noGrp="1"/>
          </p:cNvSpPr>
          <p:nvPr>
            <p:ph type="ftr" sz="quarter" idx="10"/>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1"/>
          </p:nvPr>
        </p:nvSpPr>
        <p:spPr>
          <a:xfrm>
            <a:off x="7010400" y="0"/>
            <a:ext cx="2133600" cy="476250"/>
          </a:xfrm>
          <a:prstGeom prst="rect">
            <a:avLst/>
          </a:prstGeom>
        </p:spPr>
        <p:txBody>
          <a:bodyPr/>
          <a:lstStyle>
            <a:lvl1pPr>
              <a:defRPr/>
            </a:lvl1pPr>
          </a:lstStyle>
          <a:p>
            <a:fld id="{1824A6E0-6494-49F6-BAA0-04BC097E3F34}" type="slidenum">
              <a:rPr lang="en-US"/>
              <a:pPr/>
              <a:t>‹#›</a:t>
            </a:fld>
            <a:endParaRPr lang="en-US"/>
          </a:p>
        </p:txBody>
      </p:sp>
    </p:spTree>
    <p:extLst>
      <p:ext uri="{BB962C8B-B14F-4D97-AF65-F5344CB8AC3E}">
        <p14:creationId xmlns:p14="http://schemas.microsoft.com/office/powerpoint/2010/main" val="1658477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356350"/>
            <a:ext cx="2133600" cy="365125"/>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356350"/>
            <a:ext cx="2895600" cy="365125"/>
          </a:xfrm>
          <a:prstGeom prst="rect">
            <a:avLst/>
          </a:prstGeom>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56172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5" name="Slide Number Placeholder 5"/>
          <p:cNvSpPr>
            <a:spLocks noGrp="1"/>
          </p:cNvSpPr>
          <p:nvPr>
            <p:ph type="sldNum" sz="quarter" idx="11"/>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72CC6964-7B54-064A-B31D-DB278A5CB2E4}" type="slidenum">
              <a:rPr lang="en-US"/>
              <a:pPr>
                <a:defRPr/>
              </a:pPr>
              <a:t>‹#›</a:t>
            </a:fld>
            <a:endParaRPr lang="en-US"/>
          </a:p>
        </p:txBody>
      </p:sp>
    </p:spTree>
    <p:extLst>
      <p:ext uri="{BB962C8B-B14F-4D97-AF65-F5344CB8AC3E}">
        <p14:creationId xmlns:p14="http://schemas.microsoft.com/office/powerpoint/2010/main" val="330878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ED0522F-A562-0C4E-A9E2-00D0C807E3C4}" type="datetimeFigureOut">
              <a:rPr lang="en-US"/>
              <a:pPr>
                <a:defRPr/>
              </a:pPr>
              <a:t>9/24/2014</a:t>
            </a:fld>
            <a:endParaRPr lang="en-US"/>
          </a:p>
        </p:txBody>
      </p:sp>
      <p:sp>
        <p:nvSpPr>
          <p:cNvPr id="5"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99A48E77-557D-0441-BF24-7F0936EB9457}" type="slidenum">
              <a:rPr lang="en-US"/>
              <a:pPr>
                <a:defRPr/>
              </a:pPr>
              <a:t>‹#›</a:t>
            </a:fld>
            <a:endParaRPr lang="en-US"/>
          </a:p>
        </p:txBody>
      </p:sp>
    </p:spTree>
    <p:extLst>
      <p:ext uri="{BB962C8B-B14F-4D97-AF65-F5344CB8AC3E}">
        <p14:creationId xmlns:p14="http://schemas.microsoft.com/office/powerpoint/2010/main" val="86310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B11E20C5-E51B-484A-967C-ACF884F1D43B}" type="datetimeFigureOut">
              <a:rPr lang="en-US"/>
              <a:pPr>
                <a:defRPr/>
              </a:pPr>
              <a:t>9/24/2014</a:t>
            </a:fld>
            <a:endParaRPr lang="en-US"/>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94C29385-C4FE-3348-8039-ABCDCDCCBBBA}" type="slidenum">
              <a:rPr lang="en-US"/>
              <a:pPr>
                <a:defRPr/>
              </a:pPr>
              <a:t>‹#›</a:t>
            </a:fld>
            <a:endParaRPr lang="en-US"/>
          </a:p>
        </p:txBody>
      </p:sp>
    </p:spTree>
    <p:extLst>
      <p:ext uri="{BB962C8B-B14F-4D97-AF65-F5344CB8AC3E}">
        <p14:creationId xmlns:p14="http://schemas.microsoft.com/office/powerpoint/2010/main" val="197777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2C8D2B3-419B-2243-A3DC-68BB2D5C07C5}" type="datetimeFigureOut">
              <a:rPr lang="en-US"/>
              <a:pPr>
                <a:defRPr/>
              </a:pPr>
              <a:t>9/24/2014</a:t>
            </a:fld>
            <a:endParaRPr lang="en-US"/>
          </a:p>
        </p:txBody>
      </p:sp>
      <p:sp>
        <p:nvSpPr>
          <p:cNvPr id="8"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9"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FBBB2491-389E-F04C-8008-B0E54D7E5B0F}" type="slidenum">
              <a:rPr lang="en-US"/>
              <a:pPr>
                <a:defRPr/>
              </a:pPr>
              <a:t>‹#›</a:t>
            </a:fld>
            <a:endParaRPr lang="en-US"/>
          </a:p>
        </p:txBody>
      </p:sp>
    </p:spTree>
    <p:extLst>
      <p:ext uri="{BB962C8B-B14F-4D97-AF65-F5344CB8AC3E}">
        <p14:creationId xmlns:p14="http://schemas.microsoft.com/office/powerpoint/2010/main" val="257080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63BB522-5728-2444-BFDB-02D050E0264F}" type="datetimeFigureOut">
              <a:rPr lang="en-US"/>
              <a:pPr>
                <a:defRPr/>
              </a:pPr>
              <a:t>9/24/2014</a:t>
            </a:fld>
            <a:endParaRPr lang="en-US"/>
          </a:p>
        </p:txBody>
      </p:sp>
      <p:sp>
        <p:nvSpPr>
          <p:cNvPr id="4"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5"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0C9E642F-CFD6-9447-A437-F07736F07DC6}" type="slidenum">
              <a:rPr lang="en-US"/>
              <a:pPr>
                <a:defRPr/>
              </a:pPr>
              <a:t>‹#›</a:t>
            </a:fld>
            <a:endParaRPr lang="en-US"/>
          </a:p>
        </p:txBody>
      </p:sp>
    </p:spTree>
    <p:extLst>
      <p:ext uri="{BB962C8B-B14F-4D97-AF65-F5344CB8AC3E}">
        <p14:creationId xmlns:p14="http://schemas.microsoft.com/office/powerpoint/2010/main" val="338795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A3170395-5B5E-2F4E-9314-A35A2550D0DE}" type="datetimeFigureOut">
              <a:rPr lang="en-US"/>
              <a:pPr>
                <a:defRPr/>
              </a:pPr>
              <a:t>9/24/2014</a:t>
            </a:fld>
            <a:endParaRPr lang="en-US"/>
          </a:p>
        </p:txBody>
      </p:sp>
      <p:sp>
        <p:nvSpPr>
          <p:cNvPr id="3"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4"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072B731B-4214-E947-85E0-5A691331BAE8}" type="slidenum">
              <a:rPr lang="en-US"/>
              <a:pPr>
                <a:defRPr/>
              </a:pPr>
              <a:t>‹#›</a:t>
            </a:fld>
            <a:endParaRPr lang="en-US"/>
          </a:p>
        </p:txBody>
      </p:sp>
    </p:spTree>
    <p:extLst>
      <p:ext uri="{BB962C8B-B14F-4D97-AF65-F5344CB8AC3E}">
        <p14:creationId xmlns:p14="http://schemas.microsoft.com/office/powerpoint/2010/main" val="373980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56984A60-7719-2D4F-B510-76A8ED5241AC}" type="datetimeFigureOut">
              <a:rPr lang="en-US"/>
              <a:pPr>
                <a:defRPr/>
              </a:pPr>
              <a:t>9/24/2014</a:t>
            </a:fld>
            <a:endParaRPr lang="en-US"/>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23C2B94D-3879-1F42-81B0-7BF34F3F493F}" type="slidenum">
              <a:rPr lang="en-US"/>
              <a:pPr>
                <a:defRPr/>
              </a:pPr>
              <a:t>‹#›</a:t>
            </a:fld>
            <a:endParaRPr lang="en-US"/>
          </a:p>
        </p:txBody>
      </p:sp>
    </p:spTree>
    <p:extLst>
      <p:ext uri="{BB962C8B-B14F-4D97-AF65-F5344CB8AC3E}">
        <p14:creationId xmlns:p14="http://schemas.microsoft.com/office/powerpoint/2010/main" val="41813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772B3008-D0E0-554C-8F56-402F3AAB90E6}" type="datetimeFigureOut">
              <a:rPr lang="en-US"/>
              <a:pPr>
                <a:defRPr/>
              </a:pPr>
              <a:t>9/24/2014</a:t>
            </a:fld>
            <a:endParaRPr lang="en-US"/>
          </a:p>
        </p:txBody>
      </p:sp>
      <p:sp>
        <p:nvSpPr>
          <p:cNvPr id="6" name="Footer Placeholder 4"/>
          <p:cNvSpPr>
            <a:spLocks noGrp="1"/>
          </p:cNvSpPr>
          <p:nvPr>
            <p:ph type="ftr" sz="quarter" idx="11"/>
          </p:nvPr>
        </p:nvSpPr>
        <p:spPr>
          <a:xfrm>
            <a:off x="6096000" y="7620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5"/>
          <p:cNvSpPr>
            <a:spLocks noGrp="1"/>
          </p:cNvSpPr>
          <p:nvPr>
            <p:ph type="sldNum" sz="quarter" idx="12"/>
          </p:nvPr>
        </p:nvSpPr>
        <p:spPr>
          <a:xfrm>
            <a:off x="6705600" y="6248400"/>
            <a:ext cx="2133600" cy="365125"/>
          </a:xfrm>
          <a:prstGeom prst="rect">
            <a:avLst/>
          </a:prstGeom>
        </p:spPr>
        <p:txBody>
          <a:bodyPr/>
          <a:lstStyle>
            <a:lvl1pPr fontAlgn="auto">
              <a:spcBef>
                <a:spcPts val="0"/>
              </a:spcBef>
              <a:spcAft>
                <a:spcPts val="0"/>
              </a:spcAft>
              <a:defRPr smtClean="0">
                <a:latin typeface="+mn-lt"/>
                <a:ea typeface="+mn-ea"/>
                <a:cs typeface="+mn-cs"/>
              </a:defRPr>
            </a:lvl1pPr>
          </a:lstStyle>
          <a:p>
            <a:pPr>
              <a:defRPr/>
            </a:pPr>
            <a:fld id="{C9356B36-0106-C64C-8336-6064633A72C4}" type="slidenum">
              <a:rPr lang="en-US"/>
              <a:pPr>
                <a:defRPr/>
              </a:pPr>
              <a:t>‹#›</a:t>
            </a:fld>
            <a:endParaRPr lang="en-US"/>
          </a:p>
        </p:txBody>
      </p:sp>
    </p:spTree>
    <p:extLst>
      <p:ext uri="{BB962C8B-B14F-4D97-AF65-F5344CB8AC3E}">
        <p14:creationId xmlns:p14="http://schemas.microsoft.com/office/powerpoint/2010/main" val="23945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4429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8" name="Picture 14"/>
          <p:cNvPicPr>
            <a:picLocks noChangeAspect="1"/>
          </p:cNvPicPr>
          <p:nvPr/>
        </p:nvPicPr>
        <p:blipFill>
          <a:blip r:embed="rId16" cstate="email">
            <a:extLst>
              <a:ext uri="{28A0092B-C50C-407E-A947-70E740481C1C}">
                <a14:useLocalDpi xmlns:a14="http://schemas.microsoft.com/office/drawing/2010/main" val="0"/>
              </a:ext>
            </a:extLst>
          </a:blip>
          <a:srcRect/>
          <a:stretch>
            <a:fillRect/>
          </a:stretch>
        </p:blipFill>
        <p:spPr bwMode="auto">
          <a:xfrm>
            <a:off x="6640513" y="6099175"/>
            <a:ext cx="227488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696" r:id="rId12"/>
    <p:sldLayoutId id="2147483708" r:id="rId13"/>
    <p:sldLayoutId id="2147483709" r:id="rId14"/>
  </p:sldLayoutIdLst>
  <p:txStyles>
    <p:titleStyle>
      <a:lvl1pPr algn="l" rtl="0" eaLnBrk="1" fontAlgn="base" hangingPunct="1">
        <a:spcBef>
          <a:spcPct val="0"/>
        </a:spcBef>
        <a:spcAft>
          <a:spcPct val="0"/>
        </a:spcAft>
        <a:defRPr sz="3600" kern="1200">
          <a:solidFill>
            <a:schemeClr val="tx1"/>
          </a:solidFill>
          <a:latin typeface="Georgia"/>
          <a:ea typeface="ＭＳ Ｐゴシック" charset="-128"/>
          <a:cs typeface="Georgia"/>
        </a:defRPr>
      </a:lvl1pPr>
      <a:lvl2pPr algn="l" rtl="0" eaLnBrk="1" fontAlgn="base" hangingPunct="1">
        <a:spcBef>
          <a:spcPct val="0"/>
        </a:spcBef>
        <a:spcAft>
          <a:spcPct val="0"/>
        </a:spcAft>
        <a:defRPr sz="3600">
          <a:solidFill>
            <a:schemeClr val="tx1"/>
          </a:solidFill>
          <a:latin typeface="Georgia" charset="0"/>
          <a:ea typeface="ＭＳ Ｐゴシック" charset="-128"/>
        </a:defRPr>
      </a:lvl2pPr>
      <a:lvl3pPr algn="l" rtl="0" eaLnBrk="1" fontAlgn="base" hangingPunct="1">
        <a:spcBef>
          <a:spcPct val="0"/>
        </a:spcBef>
        <a:spcAft>
          <a:spcPct val="0"/>
        </a:spcAft>
        <a:defRPr sz="3600">
          <a:solidFill>
            <a:schemeClr val="tx1"/>
          </a:solidFill>
          <a:latin typeface="Georgia" charset="0"/>
          <a:ea typeface="ＭＳ Ｐゴシック" charset="-128"/>
        </a:defRPr>
      </a:lvl3pPr>
      <a:lvl4pPr algn="l" rtl="0" eaLnBrk="1" fontAlgn="base" hangingPunct="1">
        <a:spcBef>
          <a:spcPct val="0"/>
        </a:spcBef>
        <a:spcAft>
          <a:spcPct val="0"/>
        </a:spcAft>
        <a:defRPr sz="3600">
          <a:solidFill>
            <a:schemeClr val="tx1"/>
          </a:solidFill>
          <a:latin typeface="Georgia" charset="0"/>
          <a:ea typeface="ＭＳ Ｐゴシック" charset="-128"/>
        </a:defRPr>
      </a:lvl4pPr>
      <a:lvl5pPr algn="l" rtl="0" eaLnBrk="1" fontAlgn="base" hangingPunct="1">
        <a:spcBef>
          <a:spcPct val="0"/>
        </a:spcBef>
        <a:spcAft>
          <a:spcPct val="0"/>
        </a:spcAft>
        <a:defRPr sz="3600">
          <a:solidFill>
            <a:schemeClr val="tx1"/>
          </a:solidFill>
          <a:latin typeface="Georgia" charset="0"/>
          <a:ea typeface="ＭＳ Ｐゴシック" charset="-128"/>
        </a:defRPr>
      </a:lvl5pPr>
      <a:lvl6pPr marL="457200" algn="ctr" rtl="0" eaLnBrk="1" fontAlgn="base" hangingPunct="1">
        <a:spcBef>
          <a:spcPct val="0"/>
        </a:spcBef>
        <a:spcAft>
          <a:spcPct val="0"/>
        </a:spcAft>
        <a:defRPr sz="4400">
          <a:solidFill>
            <a:schemeClr val="tx1"/>
          </a:solidFill>
          <a:latin typeface="Trebuchet MS" charset="0"/>
          <a:ea typeface="ＭＳ Ｐゴシック" charset="-128"/>
        </a:defRPr>
      </a:lvl6pPr>
      <a:lvl7pPr marL="914400" algn="ctr" rtl="0" eaLnBrk="1" fontAlgn="base" hangingPunct="1">
        <a:spcBef>
          <a:spcPct val="0"/>
        </a:spcBef>
        <a:spcAft>
          <a:spcPct val="0"/>
        </a:spcAft>
        <a:defRPr sz="4400">
          <a:solidFill>
            <a:schemeClr val="tx1"/>
          </a:solidFill>
          <a:latin typeface="Trebuchet MS" charset="0"/>
          <a:ea typeface="ＭＳ Ｐゴシック" charset="-128"/>
        </a:defRPr>
      </a:lvl7pPr>
      <a:lvl8pPr marL="1371600" algn="ctr" rtl="0" eaLnBrk="1" fontAlgn="base" hangingPunct="1">
        <a:spcBef>
          <a:spcPct val="0"/>
        </a:spcBef>
        <a:spcAft>
          <a:spcPct val="0"/>
        </a:spcAft>
        <a:defRPr sz="4400">
          <a:solidFill>
            <a:schemeClr val="tx1"/>
          </a:solidFill>
          <a:latin typeface="Trebuchet MS" charset="0"/>
          <a:ea typeface="ＭＳ Ｐゴシック" charset="-128"/>
        </a:defRPr>
      </a:lvl8pPr>
      <a:lvl9pPr marL="1828800" algn="ctr" rtl="0" eaLnBrk="1" fontAlgn="base" hangingPunct="1">
        <a:spcBef>
          <a:spcPct val="0"/>
        </a:spcBef>
        <a:spcAft>
          <a:spcPct val="0"/>
        </a:spcAft>
        <a:defRPr sz="4400">
          <a:solidFill>
            <a:schemeClr val="tx1"/>
          </a:solidFill>
          <a:latin typeface="Trebuchet MS"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Corbel" pitchFamily="34" charset="0"/>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Corbel"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Corbel"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Corbel"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4.xml"/><Relationship Id="rId5" Type="http://schemas.openxmlformats.org/officeDocument/2006/relationships/chart" Target="../charts/chart9.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91440"/>
            <a:ext cx="9144000" cy="1005840"/>
          </a:xfrm>
        </p:spPr>
        <p:txBody>
          <a:bodyPr anchor="t" anchorCtr="1">
            <a:noAutofit/>
          </a:bodyPr>
          <a:lstStyle/>
          <a:p>
            <a:pPr algn="ctr"/>
            <a:r>
              <a:rPr lang="en-US" sz="2000" b="1" dirty="0" smtClean="0">
                <a:latin typeface="Georgia" panose="02040502050405020303" pitchFamily="18" charset="0"/>
                <a:cs typeface="Arial" pitchFamily="34" charset="0"/>
              </a:rPr>
              <a:t>Exhibit </a:t>
            </a:r>
            <a:r>
              <a:rPr lang="en-US" sz="2000" b="1" dirty="0">
                <a:latin typeface="Georgia" panose="02040502050405020303" pitchFamily="18" charset="0"/>
                <a:cs typeface="Arial" pitchFamily="34" charset="0"/>
              </a:rPr>
              <a:t>1</a:t>
            </a:r>
            <a:r>
              <a:rPr lang="en-US" sz="2000" b="1" dirty="0" smtClean="0">
                <a:latin typeface="Georgia" panose="02040502050405020303" pitchFamily="18" charset="0"/>
                <a:cs typeface="Arial" pitchFamily="34" charset="0"/>
              </a:rPr>
              <a:t>. The Uninsured Rate Among Latinos Fell Sharply </a:t>
            </a:r>
            <a:br>
              <a:rPr lang="en-US" sz="2000" b="1" dirty="0" smtClean="0">
                <a:latin typeface="Georgia" panose="02040502050405020303" pitchFamily="18" charset="0"/>
                <a:cs typeface="Arial" pitchFamily="34" charset="0"/>
              </a:rPr>
            </a:br>
            <a:r>
              <a:rPr lang="en-US" sz="2000" b="1" dirty="0" smtClean="0">
                <a:latin typeface="Georgia" panose="02040502050405020303" pitchFamily="18" charset="0"/>
                <a:cs typeface="Arial" pitchFamily="34" charset="0"/>
              </a:rPr>
              <a:t>Between July–September 2013 and April–June 2014, </a:t>
            </a:r>
            <a:br>
              <a:rPr lang="en-US" sz="2000" b="1" dirty="0" smtClean="0">
                <a:latin typeface="Georgia" panose="02040502050405020303" pitchFamily="18" charset="0"/>
                <a:cs typeface="Arial" pitchFamily="34" charset="0"/>
              </a:rPr>
            </a:br>
            <a:r>
              <a:rPr lang="en-US" sz="2000" b="1" dirty="0" smtClean="0">
                <a:latin typeface="Georgia" panose="02040502050405020303" pitchFamily="18" charset="0"/>
                <a:cs typeface="Arial" pitchFamily="34" charset="0"/>
              </a:rPr>
              <a:t>Following the First Open Enrollment Period </a:t>
            </a:r>
            <a:endParaRPr lang="en-US" sz="2000" b="1" dirty="0">
              <a:solidFill>
                <a:srgbClr val="FF0000"/>
              </a:solidFill>
              <a:latin typeface="Georgia" panose="02040502050405020303" pitchFamily="18" charset="0"/>
              <a:cs typeface="Arial"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3780523492"/>
              </p:ext>
            </p:extLst>
          </p:nvPr>
        </p:nvGraphicFramePr>
        <p:xfrm>
          <a:off x="344357" y="1905000"/>
          <a:ext cx="8465483"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2"/>
          <p:cNvSpPr txBox="1">
            <a:spLocks noChangeArrowheads="1"/>
          </p:cNvSpPr>
          <p:nvPr/>
        </p:nvSpPr>
        <p:spPr>
          <a:xfrm>
            <a:off x="265176" y="1371600"/>
            <a:ext cx="6211824" cy="3383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b="1" dirty="0" smtClean="0">
                <a:cs typeface="Arial" panose="020B0604020202020204" pitchFamily="34" charset="0"/>
              </a:rPr>
              <a:t>Percent </a:t>
            </a:r>
            <a:r>
              <a:rPr lang="en-US" sz="1600" b="1" dirty="0">
                <a:cs typeface="Arial" panose="020B0604020202020204" pitchFamily="34" charset="0"/>
              </a:rPr>
              <a:t>of </a:t>
            </a:r>
            <a:r>
              <a:rPr lang="en-US" sz="1600" b="1" dirty="0" smtClean="0">
                <a:cs typeface="Arial" panose="020B0604020202020204" pitchFamily="34" charset="0"/>
              </a:rPr>
              <a:t>adults ages 19–64 uninsured</a:t>
            </a:r>
            <a:endParaRPr lang="en-US" sz="1600" b="1" dirty="0">
              <a:cs typeface="Arial" panose="020B0604020202020204" pitchFamily="34" charset="0"/>
            </a:endParaRPr>
          </a:p>
        </p:txBody>
      </p:sp>
      <p:sp>
        <p:nvSpPr>
          <p:cNvPr id="10" name="Text Box 47"/>
          <p:cNvSpPr txBox="1">
            <a:spLocks noChangeArrowheads="1"/>
          </p:cNvSpPr>
          <p:nvPr/>
        </p:nvSpPr>
        <p:spPr bwMode="auto">
          <a:xfrm>
            <a:off x="43199" y="6537960"/>
            <a:ext cx="7500601" cy="276999"/>
          </a:xfrm>
          <a:prstGeom prst="rect">
            <a:avLst/>
          </a:prstGeom>
          <a:noFill/>
          <a:ln w="9525">
            <a:noFill/>
            <a:miter lim="800000"/>
            <a:headEnd/>
            <a:tailEnd/>
          </a:ln>
        </p:spPr>
        <p:txBody>
          <a:bodyPr wrap="square">
            <a:spAutoFit/>
          </a:bodyPr>
          <a:lstStyle/>
          <a:p>
            <a:r>
              <a:rPr lang="en-US" sz="1200" dirty="0" smtClean="0">
                <a:latin typeface="+mj-lt"/>
                <a:cs typeface="Arial" panose="020B0604020202020204" pitchFamily="34" charset="0"/>
              </a:rPr>
              <a:t>Source</a:t>
            </a:r>
            <a:r>
              <a:rPr lang="en-US" sz="1200" dirty="0">
                <a:latin typeface="+mj-lt"/>
                <a:cs typeface="Arial" panose="020B0604020202020204" pitchFamily="34" charset="0"/>
              </a:rPr>
              <a:t>: </a:t>
            </a:r>
            <a:r>
              <a:rPr lang="en-US" sz="1200" dirty="0" smtClean="0">
                <a:latin typeface="+mj-lt"/>
                <a:cs typeface="Arial" panose="020B0604020202020204" pitchFamily="34" charset="0"/>
              </a:rPr>
              <a:t>The Commonwealth Fund Affordable Care Act Tracking Surveys, July–Sept. 2013 and April–June 2014. </a:t>
            </a:r>
            <a:endParaRPr lang="en-US" sz="1200" dirty="0">
              <a:latin typeface="+mj-lt"/>
              <a:cs typeface="Arial" panose="020B0604020202020204" pitchFamily="34" charset="0"/>
            </a:endParaRPr>
          </a:p>
        </p:txBody>
      </p:sp>
      <p:sp>
        <p:nvSpPr>
          <p:cNvPr id="6" name="TextBox 5"/>
          <p:cNvSpPr txBox="1"/>
          <p:nvPr/>
        </p:nvSpPr>
        <p:spPr>
          <a:xfrm>
            <a:off x="3962400" y="6019800"/>
            <a:ext cx="4876800" cy="338554"/>
          </a:xfrm>
          <a:prstGeom prst="rect">
            <a:avLst/>
          </a:prstGeom>
          <a:noFill/>
        </p:spPr>
        <p:txBody>
          <a:bodyPr wrap="square" rtlCol="0">
            <a:spAutoFit/>
          </a:bodyPr>
          <a:lstStyle/>
          <a:p>
            <a:pPr algn="ctr"/>
            <a:r>
              <a:rPr lang="en-US" sz="1600" b="1" dirty="0" smtClean="0"/>
              <a:t>Latinos</a:t>
            </a:r>
            <a:endParaRPr lang="en-US" sz="1600" b="1" dirty="0"/>
          </a:p>
        </p:txBody>
      </p:sp>
      <p:cxnSp>
        <p:nvCxnSpPr>
          <p:cNvPr id="8" name="Straight Connector 7"/>
          <p:cNvCxnSpPr/>
          <p:nvPr/>
        </p:nvCxnSpPr>
        <p:spPr>
          <a:xfrm>
            <a:off x="3968858" y="6019800"/>
            <a:ext cx="47941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4385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91440"/>
            <a:ext cx="9144000" cy="1005840"/>
          </a:xfrm>
        </p:spPr>
        <p:txBody>
          <a:bodyPr anchor="t" anchorCtr="1">
            <a:noAutofit/>
          </a:bodyPr>
          <a:lstStyle/>
          <a:p>
            <a:pPr algn="ctr"/>
            <a:r>
              <a:rPr lang="en-US" sz="2000" b="1" dirty="0" smtClean="0">
                <a:latin typeface="Georgia" panose="02040502050405020303" pitchFamily="18" charset="0"/>
                <a:cs typeface="Arial" pitchFamily="34" charset="0"/>
              </a:rPr>
              <a:t>Exhibit </a:t>
            </a:r>
            <a:r>
              <a:rPr lang="en-US" sz="2000" b="1" dirty="0">
                <a:latin typeface="Georgia" panose="02040502050405020303" pitchFamily="18" charset="0"/>
                <a:cs typeface="Arial" pitchFamily="34" charset="0"/>
              </a:rPr>
              <a:t>2</a:t>
            </a:r>
            <a:r>
              <a:rPr lang="en-US" sz="2000" b="1" dirty="0" smtClean="0">
                <a:latin typeface="Georgia" panose="02040502050405020303" pitchFamily="18" charset="0"/>
                <a:cs typeface="Arial" pitchFamily="34" charset="0"/>
              </a:rPr>
              <a:t>. The Greatest Decline in the Uninsured </a:t>
            </a:r>
            <a:r>
              <a:rPr lang="en-US" sz="2000" b="1" dirty="0">
                <a:latin typeface="Georgia" panose="02040502050405020303" pitchFamily="18" charset="0"/>
                <a:cs typeface="Arial" pitchFamily="34" charset="0"/>
              </a:rPr>
              <a:t>W</a:t>
            </a:r>
            <a:r>
              <a:rPr lang="en-US" sz="2000" b="1" dirty="0" smtClean="0">
                <a:latin typeface="Georgia" panose="02040502050405020303" pitchFamily="18" charset="0"/>
                <a:cs typeface="Arial" pitchFamily="34" charset="0"/>
              </a:rPr>
              <a:t>as Among Latinos with Low Incomes; </a:t>
            </a:r>
            <a:r>
              <a:rPr lang="en-US" sz="2000" b="1" dirty="0" smtClean="0"/>
              <a:t>One-Third of </a:t>
            </a:r>
            <a:r>
              <a:rPr lang="en-US" sz="2000" b="1" dirty="0"/>
              <a:t>Latinos Remained Uninsured in States </a:t>
            </a:r>
            <a:r>
              <a:rPr lang="en-US" sz="2000" b="1" dirty="0" smtClean="0"/>
              <a:t>That </a:t>
            </a:r>
            <a:r>
              <a:rPr lang="en-US" sz="2000" b="1" dirty="0"/>
              <a:t>Did Not Expand Medicaid</a:t>
            </a:r>
            <a:endParaRPr lang="en-US" sz="2000" b="1" dirty="0">
              <a:solidFill>
                <a:srgbClr val="FF0000"/>
              </a:solidFill>
              <a:latin typeface="Georgia" panose="02040502050405020303" pitchFamily="18" charset="0"/>
              <a:cs typeface="Arial"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2123435729"/>
              </p:ext>
            </p:extLst>
          </p:nvPr>
        </p:nvGraphicFramePr>
        <p:xfrm>
          <a:off x="344357" y="1828800"/>
          <a:ext cx="8465483"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2"/>
          <p:cNvSpPr txBox="1">
            <a:spLocks noChangeArrowheads="1"/>
          </p:cNvSpPr>
          <p:nvPr/>
        </p:nvSpPr>
        <p:spPr>
          <a:xfrm>
            <a:off x="265176" y="1295400"/>
            <a:ext cx="6211824" cy="3383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smtClean="0">
                <a:solidFill>
                  <a:prstClr val="black"/>
                </a:solidFill>
                <a:cs typeface="Arial" panose="020B0604020202020204" pitchFamily="34" charset="0"/>
              </a:rPr>
              <a:t>Percent of Latino adults ages 19–64 uninsured</a:t>
            </a:r>
            <a:endParaRPr lang="en-US" sz="1600" b="1" dirty="0">
              <a:solidFill>
                <a:prstClr val="black"/>
              </a:solidFill>
              <a:cs typeface="Arial" panose="020B0604020202020204" pitchFamily="34" charset="0"/>
            </a:endParaRPr>
          </a:p>
        </p:txBody>
      </p:sp>
      <p:sp>
        <p:nvSpPr>
          <p:cNvPr id="10" name="Text Box 47"/>
          <p:cNvSpPr txBox="1">
            <a:spLocks noChangeArrowheads="1"/>
          </p:cNvSpPr>
          <p:nvPr/>
        </p:nvSpPr>
        <p:spPr bwMode="auto">
          <a:xfrm>
            <a:off x="43199" y="5993400"/>
            <a:ext cx="9100801" cy="830997"/>
          </a:xfrm>
          <a:prstGeom prst="rect">
            <a:avLst/>
          </a:prstGeom>
          <a:noFill/>
          <a:ln w="9525">
            <a:noFill/>
            <a:miter lim="800000"/>
            <a:headEnd/>
            <a:tailEnd/>
          </a:ln>
        </p:spPr>
        <p:txBody>
          <a:bodyPr wrap="square">
            <a:spAutoFit/>
          </a:bodyPr>
          <a:lstStyle/>
          <a:p>
            <a:pPr fontAlgn="base">
              <a:spcBef>
                <a:spcPct val="0"/>
              </a:spcBef>
              <a:spcAft>
                <a:spcPct val="0"/>
              </a:spcAft>
            </a:pPr>
            <a:r>
              <a:rPr lang="en-US" sz="1200" dirty="0">
                <a:solidFill>
                  <a:prstClr val="black"/>
                </a:solidFill>
                <a:ea typeface="ＭＳ Ｐゴシック" charset="0"/>
                <a:cs typeface="Arial" panose="020B0604020202020204" pitchFamily="34" charset="0"/>
              </a:rPr>
              <a:t>Notes: FPL refers to federal poverty level. </a:t>
            </a:r>
            <a:r>
              <a:rPr lang="en-US" sz="1200" dirty="0" smtClean="0">
                <a:solidFill>
                  <a:prstClr val="black"/>
                </a:solidFill>
                <a:ea typeface="ＭＳ Ｐゴシック" charset="0"/>
                <a:cs typeface="Arial" panose="020B0604020202020204" pitchFamily="34" charset="0"/>
              </a:rPr>
              <a:t>The April–June </a:t>
            </a:r>
            <a:r>
              <a:rPr lang="en-US" sz="1200" dirty="0" smtClean="0">
                <a:solidFill>
                  <a:prstClr val="black"/>
                </a:solidFill>
                <a:ea typeface="ＭＳ Ｐゴシック" charset="0"/>
                <a:cs typeface="Arial" panose="020B0604020202020204" pitchFamily="34" charset="0"/>
              </a:rPr>
              <a:t>2014 sample </a:t>
            </a:r>
            <a:r>
              <a:rPr lang="en-US" sz="1200" dirty="0" smtClean="0">
                <a:solidFill>
                  <a:prstClr val="black"/>
                </a:solidFill>
                <a:cs typeface="Arial" panose="020B0604020202020204" pitchFamily="34" charset="0"/>
              </a:rPr>
              <a:t>of Latinos with incomes 400 percent of poverty or more is small, n=76. </a:t>
            </a:r>
            <a:r>
              <a:rPr lang="en-US" sz="1200" dirty="0" smtClean="0">
                <a:solidFill>
                  <a:prstClr val="black"/>
                </a:solidFill>
                <a:ea typeface="ＭＳ Ｐゴシック" charset="0"/>
                <a:cs typeface="Arial" panose="020B0604020202020204" pitchFamily="34" charset="0"/>
              </a:rPr>
              <a:t>Expanded </a:t>
            </a:r>
            <a:r>
              <a:rPr lang="en-US" sz="1200" dirty="0">
                <a:solidFill>
                  <a:prstClr val="black"/>
                </a:solidFill>
                <a:ea typeface="ＭＳ Ｐゴシック" charset="0"/>
                <a:cs typeface="Arial" panose="020B0604020202020204" pitchFamily="34" charset="0"/>
              </a:rPr>
              <a:t>Medicaid: </a:t>
            </a:r>
            <a:r>
              <a:rPr lang="en-US" sz="1200" dirty="0">
                <a:solidFill>
                  <a:prstClr val="black"/>
                </a:solidFill>
                <a:ea typeface="ＭＳ Ｐゴシック" charset="0"/>
              </a:rPr>
              <a:t>States that began enrolling individuals in Medicaid in April </a:t>
            </a:r>
            <a:r>
              <a:rPr lang="en-US" sz="1200" dirty="0" smtClean="0">
                <a:solidFill>
                  <a:prstClr val="black"/>
                </a:solidFill>
                <a:ea typeface="ＭＳ Ｐゴシック" charset="0"/>
              </a:rPr>
              <a:t>2014 or </a:t>
            </a:r>
            <a:r>
              <a:rPr lang="en-US" sz="1200" dirty="0">
                <a:solidFill>
                  <a:prstClr val="black"/>
                </a:solidFill>
                <a:ea typeface="ＭＳ Ｐゴシック" charset="0"/>
              </a:rPr>
              <a:t>earlier, </a:t>
            </a:r>
            <a:r>
              <a:rPr lang="en-US" sz="1200" dirty="0" smtClean="0">
                <a:solidFill>
                  <a:prstClr val="black"/>
                </a:solidFill>
                <a:ea typeface="ＭＳ Ｐゴシック" charset="0"/>
              </a:rPr>
              <a:t>including </a:t>
            </a:r>
            <a:r>
              <a:rPr lang="en-US" sz="1200" dirty="0">
                <a:solidFill>
                  <a:prstClr val="black"/>
                </a:solidFill>
                <a:ea typeface="ＭＳ Ｐゴシック" charset="0"/>
              </a:rPr>
              <a:t>AR, AZ, CA, CO, CT, DE, HI, IA, IL, KY, MA, MD, MI, MN, ND, NJ, NM, NV, NY, OH, OR, RI, VT, WA, WV, and the District of Columbia. </a:t>
            </a:r>
            <a:r>
              <a:rPr lang="en-US" sz="1200" dirty="0" smtClean="0">
                <a:solidFill>
                  <a:prstClr val="black"/>
                </a:solidFill>
                <a:ea typeface="ＭＳ Ｐゴシック" charset="0"/>
              </a:rPr>
              <a:t>All </a:t>
            </a:r>
            <a:r>
              <a:rPr lang="en-US" sz="1200" dirty="0">
                <a:solidFill>
                  <a:prstClr val="black"/>
                </a:solidFill>
                <a:ea typeface="ＭＳ Ｐゴシック" charset="0"/>
              </a:rPr>
              <a:t>other states were </a:t>
            </a:r>
            <a:r>
              <a:rPr lang="en-US" sz="1200" dirty="0" smtClean="0">
                <a:solidFill>
                  <a:prstClr val="black"/>
                </a:solidFill>
                <a:ea typeface="ＭＳ Ｐゴシック" charset="0"/>
              </a:rPr>
              <a:t>considered </a:t>
            </a:r>
            <a:r>
              <a:rPr lang="en-US" sz="1200" dirty="0">
                <a:solidFill>
                  <a:prstClr val="black"/>
                </a:solidFill>
                <a:ea typeface="ＭＳ Ｐゴシック" charset="0"/>
              </a:rPr>
              <a:t>as not expanding. </a:t>
            </a:r>
          </a:p>
          <a:p>
            <a:pPr fontAlgn="base">
              <a:spcBef>
                <a:spcPct val="0"/>
              </a:spcBef>
              <a:spcAft>
                <a:spcPct val="0"/>
              </a:spcAft>
            </a:pPr>
            <a:r>
              <a:rPr lang="en-US" sz="1200" dirty="0">
                <a:solidFill>
                  <a:prstClr val="black"/>
                </a:solidFill>
                <a:ea typeface="ＭＳ Ｐゴシック" charset="0"/>
                <a:cs typeface="Arial" panose="020B0604020202020204" pitchFamily="34" charset="0"/>
              </a:rPr>
              <a:t>Source: The Commonwealth Fund Affordable Care Act Tracking Surveys, </a:t>
            </a:r>
            <a:r>
              <a:rPr lang="en-US" sz="1200" dirty="0" smtClean="0">
                <a:solidFill>
                  <a:prstClr val="black"/>
                </a:solidFill>
                <a:ea typeface="ＭＳ Ｐゴシック" charset="0"/>
                <a:cs typeface="Arial" panose="020B0604020202020204" pitchFamily="34" charset="0"/>
              </a:rPr>
              <a:t>July–Sept</a:t>
            </a:r>
            <a:r>
              <a:rPr lang="en-US" sz="1200" dirty="0">
                <a:solidFill>
                  <a:prstClr val="black"/>
                </a:solidFill>
                <a:ea typeface="ＭＳ Ｐゴシック" charset="0"/>
                <a:cs typeface="Arial" panose="020B0604020202020204" pitchFamily="34" charset="0"/>
              </a:rPr>
              <a:t>. 2013 and </a:t>
            </a:r>
            <a:r>
              <a:rPr lang="en-US" sz="1200" dirty="0" smtClean="0">
                <a:solidFill>
                  <a:prstClr val="black"/>
                </a:solidFill>
                <a:ea typeface="ＭＳ Ｐゴシック" charset="0"/>
                <a:cs typeface="Arial" panose="020B0604020202020204" pitchFamily="34" charset="0"/>
              </a:rPr>
              <a:t>April–June </a:t>
            </a:r>
            <a:r>
              <a:rPr lang="en-US" sz="1200" dirty="0">
                <a:solidFill>
                  <a:prstClr val="black"/>
                </a:solidFill>
                <a:ea typeface="ＭＳ Ｐゴシック" charset="0"/>
                <a:cs typeface="Arial" panose="020B0604020202020204" pitchFamily="34" charset="0"/>
              </a:rPr>
              <a:t>2014. </a:t>
            </a:r>
          </a:p>
        </p:txBody>
      </p:sp>
    </p:spTree>
    <p:extLst>
      <p:ext uri="{BB962C8B-B14F-4D97-AF65-F5344CB8AC3E}">
        <p14:creationId xmlns:p14="http://schemas.microsoft.com/office/powerpoint/2010/main" val="1195360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91440"/>
            <a:ext cx="9144000" cy="1005840"/>
          </a:xfrm>
        </p:spPr>
        <p:txBody>
          <a:bodyPr anchor="t" anchorCtr="1">
            <a:noAutofit/>
          </a:bodyPr>
          <a:lstStyle/>
          <a:p>
            <a:pPr algn="ctr"/>
            <a:r>
              <a:rPr lang="en-US" sz="2000" b="1" dirty="0" smtClean="0">
                <a:latin typeface="Georgia" panose="02040502050405020303" pitchFamily="18" charset="0"/>
                <a:cs typeface="Arial" pitchFamily="34" charset="0"/>
              </a:rPr>
              <a:t>Exhibit 3. Latino Adults Who Were Potentially Eligible for Coverage Were Less Likely Than Potentially Eligible Non-Hispanic Whites to Have Visited </a:t>
            </a:r>
            <a:r>
              <a:rPr lang="en-US" sz="2000" b="1" dirty="0">
                <a:latin typeface="Georgia" panose="02040502050405020303" pitchFamily="18" charset="0"/>
                <a:cs typeface="Arial" pitchFamily="34" charset="0"/>
              </a:rPr>
              <a:t>a</a:t>
            </a:r>
            <a:r>
              <a:rPr lang="en-US" sz="2000" b="1" dirty="0" smtClean="0">
                <a:latin typeface="Georgia" panose="02040502050405020303" pitchFamily="18" charset="0"/>
                <a:cs typeface="Arial" pitchFamily="34" charset="0"/>
              </a:rPr>
              <a:t> Marketplace by the End of Open Enrollment</a:t>
            </a:r>
            <a:endParaRPr lang="en-US" sz="2000" b="1" dirty="0">
              <a:latin typeface="Georgia" panose="02040502050405020303" pitchFamily="18" charset="0"/>
              <a:cs typeface="Arial"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3396123836"/>
              </p:ext>
            </p:extLst>
          </p:nvPr>
        </p:nvGraphicFramePr>
        <p:xfrm>
          <a:off x="152400" y="1752600"/>
          <a:ext cx="8635033"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2"/>
          <p:cNvSpPr txBox="1">
            <a:spLocks noChangeArrowheads="1"/>
          </p:cNvSpPr>
          <p:nvPr/>
        </p:nvSpPr>
        <p:spPr>
          <a:xfrm>
            <a:off x="91440" y="1295400"/>
            <a:ext cx="975360" cy="3383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b="1" dirty="0" smtClean="0">
                <a:cs typeface="Arial" panose="020B0604020202020204" pitchFamily="34" charset="0"/>
              </a:rPr>
              <a:t>Percent  “Yes”</a:t>
            </a:r>
            <a:endParaRPr lang="en-US" sz="1600" b="1" dirty="0">
              <a:cs typeface="Arial" panose="020B0604020202020204" pitchFamily="34" charset="0"/>
            </a:endParaRPr>
          </a:p>
        </p:txBody>
      </p:sp>
      <p:sp>
        <p:nvSpPr>
          <p:cNvPr id="10" name="Text Box 47"/>
          <p:cNvSpPr txBox="1">
            <a:spLocks noChangeArrowheads="1"/>
          </p:cNvSpPr>
          <p:nvPr/>
        </p:nvSpPr>
        <p:spPr bwMode="auto">
          <a:xfrm>
            <a:off x="45720" y="6352401"/>
            <a:ext cx="9067801" cy="461665"/>
          </a:xfrm>
          <a:prstGeom prst="rect">
            <a:avLst/>
          </a:prstGeom>
          <a:noFill/>
          <a:ln w="9525">
            <a:noFill/>
            <a:miter lim="800000"/>
            <a:headEnd/>
            <a:tailEnd/>
          </a:ln>
        </p:spPr>
        <p:txBody>
          <a:bodyPr wrap="square">
            <a:spAutoFit/>
          </a:bodyPr>
          <a:lstStyle/>
          <a:p>
            <a:r>
              <a:rPr lang="en-US" sz="1200" dirty="0">
                <a:cs typeface="Arial" panose="020B0604020202020204" pitchFamily="34" charset="0"/>
              </a:rPr>
              <a:t>* </a:t>
            </a:r>
            <a:r>
              <a:rPr lang="en-US" sz="1200" dirty="0" smtClean="0">
                <a:cs typeface="Arial" panose="020B0604020202020204" pitchFamily="34" charset="0"/>
              </a:rPr>
              <a:t>Foreign-born</a:t>
            </a:r>
            <a:r>
              <a:rPr lang="en-US" sz="1200" dirty="0">
                <a:cs typeface="Arial" panose="020B0604020202020204" pitchFamily="34" charset="0"/>
              </a:rPr>
              <a:t>, but </a:t>
            </a:r>
            <a:r>
              <a:rPr lang="en-US" sz="1200" dirty="0" smtClean="0">
                <a:cs typeface="Arial" panose="020B0604020202020204" pitchFamily="34" charset="0"/>
              </a:rPr>
              <a:t>U.S. </a:t>
            </a:r>
            <a:r>
              <a:rPr lang="en-US" sz="1200" dirty="0">
                <a:cs typeface="Arial" panose="020B0604020202020204" pitchFamily="34" charset="0"/>
              </a:rPr>
              <a:t>citizen or permanent resident</a:t>
            </a:r>
            <a:r>
              <a:rPr lang="en-US" sz="1200" dirty="0" smtClean="0">
                <a:cs typeface="Arial" panose="020B0604020202020204" pitchFamily="34" charset="0"/>
              </a:rPr>
              <a:t>. </a:t>
            </a:r>
            <a:r>
              <a:rPr lang="en-US" sz="1200" dirty="0"/>
              <a:t>Sample size for </a:t>
            </a:r>
            <a:r>
              <a:rPr lang="en-US" sz="1200" dirty="0" smtClean="0"/>
              <a:t>foreign-born </a:t>
            </a:r>
            <a:r>
              <a:rPr lang="en-US" sz="1200" dirty="0"/>
              <a:t>Latinos potentially eligible for coverage was small, </a:t>
            </a:r>
            <a:r>
              <a:rPr lang="en-US" sz="1200" dirty="0" smtClean="0"/>
              <a:t>n=97.</a:t>
            </a:r>
            <a:r>
              <a:rPr lang="en-US" sz="1200" dirty="0" smtClean="0">
                <a:cs typeface="Arial" panose="020B0604020202020204" pitchFamily="34" charset="0"/>
              </a:rPr>
              <a:t> </a:t>
            </a:r>
            <a:endParaRPr lang="en-US" sz="1200" dirty="0">
              <a:cs typeface="Arial" panose="020B0604020202020204" pitchFamily="34" charset="0"/>
            </a:endParaRPr>
          </a:p>
          <a:p>
            <a:r>
              <a:rPr lang="en-US" sz="1200" dirty="0" smtClean="0">
                <a:latin typeface="+mj-lt"/>
                <a:cs typeface="Arial" panose="020B0604020202020204" pitchFamily="34" charset="0"/>
              </a:rPr>
              <a:t>Source</a:t>
            </a:r>
            <a:r>
              <a:rPr lang="en-US" sz="1200" dirty="0">
                <a:latin typeface="+mj-lt"/>
                <a:cs typeface="Arial" panose="020B0604020202020204" pitchFamily="34" charset="0"/>
              </a:rPr>
              <a:t>: The Commonwealth Fund Affordable Care Act Tracking </a:t>
            </a:r>
            <a:r>
              <a:rPr lang="en-US" sz="1200" dirty="0" smtClean="0">
                <a:latin typeface="+mj-lt"/>
                <a:cs typeface="Arial" panose="020B0604020202020204" pitchFamily="34" charset="0"/>
              </a:rPr>
              <a:t>Survey, April–June 2014.</a:t>
            </a:r>
            <a:endParaRPr lang="en-US" sz="1200" dirty="0">
              <a:latin typeface="+mj-lt"/>
              <a:cs typeface="Arial" panose="020B0604020202020204" pitchFamily="34" charset="0"/>
            </a:endParaRPr>
          </a:p>
        </p:txBody>
      </p:sp>
      <p:sp>
        <p:nvSpPr>
          <p:cNvPr id="6" name="TextBox 5"/>
          <p:cNvSpPr txBox="1"/>
          <p:nvPr/>
        </p:nvSpPr>
        <p:spPr>
          <a:xfrm>
            <a:off x="45720" y="5909846"/>
            <a:ext cx="9052560" cy="338554"/>
          </a:xfrm>
          <a:prstGeom prst="rect">
            <a:avLst/>
          </a:prstGeom>
          <a:noFill/>
        </p:spPr>
        <p:txBody>
          <a:bodyPr wrap="square" rtlCol="0">
            <a:spAutoFit/>
          </a:bodyPr>
          <a:lstStyle/>
          <a:p>
            <a:pPr algn="ctr"/>
            <a:r>
              <a:rPr lang="en-US" sz="1600" b="1" dirty="0" smtClean="0">
                <a:latin typeface="+mj-lt"/>
                <a:cs typeface="Arial" panose="020B0604020202020204" pitchFamily="34" charset="0"/>
              </a:rPr>
              <a:t>Adults </a:t>
            </a:r>
            <a:r>
              <a:rPr lang="en-US" sz="1600" b="1" dirty="0">
                <a:latin typeface="+mj-lt"/>
                <a:cs typeface="Arial" panose="020B0604020202020204" pitchFamily="34" charset="0"/>
              </a:rPr>
              <a:t>ages 19–64 who are uninsured or have individual </a:t>
            </a:r>
            <a:r>
              <a:rPr lang="en-US" sz="1600" b="1" dirty="0" smtClean="0">
                <a:latin typeface="+mj-lt"/>
                <a:cs typeface="Arial" panose="020B0604020202020204" pitchFamily="34" charset="0"/>
              </a:rPr>
              <a:t>coverage</a:t>
            </a:r>
            <a:endParaRPr lang="en-US" sz="1600" b="1" dirty="0">
              <a:latin typeface="+mj-lt"/>
              <a:cs typeface="Arial" panose="020B0604020202020204" pitchFamily="34" charset="0"/>
            </a:endParaRPr>
          </a:p>
        </p:txBody>
      </p:sp>
      <p:sp>
        <p:nvSpPr>
          <p:cNvPr id="8" name="TextBox 7"/>
          <p:cNvSpPr txBox="1"/>
          <p:nvPr/>
        </p:nvSpPr>
        <p:spPr>
          <a:xfrm>
            <a:off x="630936" y="1427202"/>
            <a:ext cx="8153400" cy="584775"/>
          </a:xfrm>
          <a:prstGeom prst="rect">
            <a:avLst/>
          </a:prstGeom>
          <a:noFill/>
        </p:spPr>
        <p:txBody>
          <a:bodyPr wrap="square" rtlCol="0">
            <a:spAutoFit/>
          </a:bodyPr>
          <a:lstStyle/>
          <a:p>
            <a:pPr algn="ctr" fontAlgn="b"/>
            <a:r>
              <a:rPr lang="en-US" sz="1600" b="1" dirty="0" smtClean="0">
                <a:latin typeface="+mj-lt"/>
                <a:cs typeface="Arial" panose="020B0604020202020204" pitchFamily="34" charset="0"/>
              </a:rPr>
              <a:t>Have you gone to this new marketplace to shop for health insurance? </a:t>
            </a:r>
          </a:p>
          <a:p>
            <a:pPr algn="ctr" fontAlgn="b"/>
            <a:r>
              <a:rPr lang="en-US" sz="1600" b="1" dirty="0" smtClean="0">
                <a:latin typeface="+mj-lt"/>
                <a:cs typeface="Arial" panose="020B0604020202020204" pitchFamily="34" charset="0"/>
              </a:rPr>
              <a:t>This could be by mail, in person, by phone, or on the Internet. </a:t>
            </a:r>
            <a:endParaRPr lang="en-US" sz="1600" b="1" dirty="0">
              <a:latin typeface="+mj-lt"/>
              <a:cs typeface="Arial" panose="020B0604020202020204" pitchFamily="34" charset="0"/>
            </a:endParaRPr>
          </a:p>
        </p:txBody>
      </p:sp>
      <p:sp>
        <p:nvSpPr>
          <p:cNvPr id="2" name="TextBox 1"/>
          <p:cNvSpPr txBox="1"/>
          <p:nvPr/>
        </p:nvSpPr>
        <p:spPr>
          <a:xfrm>
            <a:off x="4267200" y="5528846"/>
            <a:ext cx="4495800" cy="338554"/>
          </a:xfrm>
          <a:prstGeom prst="rect">
            <a:avLst/>
          </a:prstGeom>
          <a:noFill/>
        </p:spPr>
        <p:txBody>
          <a:bodyPr wrap="square" rtlCol="0">
            <a:spAutoFit/>
          </a:bodyPr>
          <a:lstStyle/>
          <a:p>
            <a:pPr algn="ctr"/>
            <a:r>
              <a:rPr lang="en-US" sz="1600" b="1" dirty="0" smtClean="0"/>
              <a:t>Latinos</a:t>
            </a:r>
            <a:endParaRPr lang="en-US" sz="1600" b="1" dirty="0"/>
          </a:p>
        </p:txBody>
      </p:sp>
      <p:cxnSp>
        <p:nvCxnSpPr>
          <p:cNvPr id="4" name="Straight Connector 3"/>
          <p:cNvCxnSpPr/>
          <p:nvPr/>
        </p:nvCxnSpPr>
        <p:spPr>
          <a:xfrm>
            <a:off x="4267200" y="5528846"/>
            <a:ext cx="441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128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
            <a:ext cx="9144000" cy="1005840"/>
          </a:xfrm>
        </p:spPr>
        <p:txBody>
          <a:bodyPr anchor="t" anchorCtr="1">
            <a:noAutofit/>
          </a:bodyPr>
          <a:lstStyle/>
          <a:p>
            <a:pPr algn="ctr"/>
            <a:r>
              <a:rPr lang="en-US" sz="2000" b="1" kern="0" dirty="0" smtClean="0">
                <a:ea typeface="ＭＳ Ｐゴシック"/>
              </a:rPr>
              <a:t>Exhibit </a:t>
            </a:r>
            <a:r>
              <a:rPr lang="en-US" sz="2000" b="1" dirty="0" smtClean="0">
                <a:latin typeface="Georgia" panose="02040502050405020303" pitchFamily="18" charset="0"/>
                <a:cs typeface="Arial" pitchFamily="34" charset="0"/>
              </a:rPr>
              <a:t>4</a:t>
            </a:r>
            <a:r>
              <a:rPr lang="en-US" sz="2000" b="1" dirty="0">
                <a:latin typeface="Georgia" panose="02040502050405020303" pitchFamily="18" charset="0"/>
                <a:cs typeface="Arial" pitchFamily="34" charset="0"/>
              </a:rPr>
              <a:t>. Latinos </a:t>
            </a:r>
            <a:r>
              <a:rPr lang="en-US" sz="2000" b="1" dirty="0" smtClean="0">
                <a:latin typeface="Georgia" panose="02040502050405020303" pitchFamily="18" charset="0"/>
                <a:cs typeface="Arial" pitchFamily="34" charset="0"/>
              </a:rPr>
              <a:t>Who </a:t>
            </a:r>
            <a:r>
              <a:rPr lang="en-US" sz="2000" b="1" dirty="0">
                <a:latin typeface="Georgia" panose="02040502050405020303" pitchFamily="18" charset="0"/>
                <a:cs typeface="Arial" pitchFamily="34" charset="0"/>
              </a:rPr>
              <a:t>Visited </a:t>
            </a:r>
            <a:r>
              <a:rPr lang="en-US" sz="2000" b="1" dirty="0" smtClean="0">
                <a:latin typeface="Georgia" panose="02040502050405020303" pitchFamily="18" charset="0"/>
                <a:cs typeface="Arial" pitchFamily="34" charset="0"/>
              </a:rPr>
              <a:t>the </a:t>
            </a:r>
            <a:r>
              <a:rPr lang="en-US" sz="2000" b="1" dirty="0">
                <a:latin typeface="Georgia" panose="02040502050405020303" pitchFamily="18" charset="0"/>
                <a:cs typeface="Arial" pitchFamily="34" charset="0"/>
              </a:rPr>
              <a:t>Marketplace </a:t>
            </a:r>
            <a:r>
              <a:rPr lang="en-US" sz="2000" b="1" dirty="0" smtClean="0">
                <a:latin typeface="Georgia" panose="02040502050405020303" pitchFamily="18" charset="0"/>
                <a:cs typeface="Arial" pitchFamily="34" charset="0"/>
              </a:rPr>
              <a:t/>
            </a:r>
            <a:br>
              <a:rPr lang="en-US" sz="2000" b="1" dirty="0" smtClean="0">
                <a:latin typeface="Georgia" panose="02040502050405020303" pitchFamily="18" charset="0"/>
                <a:cs typeface="Arial" pitchFamily="34" charset="0"/>
              </a:rPr>
            </a:br>
            <a:r>
              <a:rPr lang="en-US" sz="2000" b="1" dirty="0" smtClean="0">
                <a:latin typeface="Georgia" panose="02040502050405020303" pitchFamily="18" charset="0"/>
                <a:cs typeface="Arial" pitchFamily="34" charset="0"/>
              </a:rPr>
              <a:t>Found It </a:t>
            </a:r>
            <a:r>
              <a:rPr lang="en-US" sz="2000" b="1" dirty="0">
                <a:latin typeface="Georgia" panose="02040502050405020303" pitchFamily="18" charset="0"/>
                <a:cs typeface="Arial" pitchFamily="34" charset="0"/>
              </a:rPr>
              <a:t>Easy to Find </a:t>
            </a:r>
            <a:r>
              <a:rPr lang="en-US" sz="2000" b="1" dirty="0" smtClean="0">
                <a:latin typeface="Georgia" panose="02040502050405020303" pitchFamily="18" charset="0"/>
                <a:cs typeface="Arial" pitchFamily="34" charset="0"/>
              </a:rPr>
              <a:t>a Plan </a:t>
            </a:r>
            <a:r>
              <a:rPr lang="en-US" sz="2000" b="1" dirty="0">
                <a:latin typeface="Georgia" panose="02040502050405020303" pitchFamily="18" charset="0"/>
                <a:cs typeface="Arial" pitchFamily="34" charset="0"/>
              </a:rPr>
              <a:t>They Could Afford </a:t>
            </a:r>
            <a:r>
              <a:rPr lang="en-US" sz="2000" b="1" dirty="0" smtClean="0">
                <a:latin typeface="Georgia" panose="02040502050405020303" pitchFamily="18" charset="0"/>
                <a:cs typeface="Arial" pitchFamily="34" charset="0"/>
              </a:rPr>
              <a:t/>
            </a:r>
            <a:br>
              <a:rPr lang="en-US" sz="2000" b="1" dirty="0" smtClean="0">
                <a:latin typeface="Georgia" panose="02040502050405020303" pitchFamily="18" charset="0"/>
                <a:cs typeface="Arial" pitchFamily="34" charset="0"/>
              </a:rPr>
            </a:br>
            <a:r>
              <a:rPr lang="en-US" sz="2000" b="1" dirty="0" smtClean="0">
                <a:latin typeface="Georgia" panose="02040502050405020303" pitchFamily="18" charset="0"/>
                <a:cs typeface="Arial" pitchFamily="34" charset="0"/>
              </a:rPr>
              <a:t>and </a:t>
            </a:r>
            <a:r>
              <a:rPr lang="en-US" sz="2000" b="1" dirty="0">
                <a:latin typeface="Georgia" panose="02040502050405020303" pitchFamily="18" charset="0"/>
                <a:cs typeface="Arial" pitchFamily="34" charset="0"/>
              </a:rPr>
              <a:t>a </a:t>
            </a:r>
            <a:r>
              <a:rPr lang="en-US" sz="2000" b="1" dirty="0" smtClean="0">
                <a:latin typeface="Georgia" panose="02040502050405020303" pitchFamily="18" charset="0"/>
                <a:cs typeface="Arial" pitchFamily="34" charset="0"/>
              </a:rPr>
              <a:t>Plan with </a:t>
            </a:r>
            <a:r>
              <a:rPr lang="en-US" sz="2000" b="1" dirty="0">
                <a:latin typeface="Georgia" panose="02040502050405020303" pitchFamily="18" charset="0"/>
                <a:cs typeface="Arial" pitchFamily="34" charset="0"/>
              </a:rPr>
              <a:t>the </a:t>
            </a:r>
            <a:r>
              <a:rPr lang="en-US" sz="2000" b="1" dirty="0" smtClean="0">
                <a:latin typeface="Georgia" panose="02040502050405020303" pitchFamily="18" charset="0"/>
                <a:cs typeface="Arial" pitchFamily="34" charset="0"/>
              </a:rPr>
              <a:t>Type </a:t>
            </a:r>
            <a:r>
              <a:rPr lang="en-US" sz="2000" b="1" dirty="0">
                <a:latin typeface="Georgia" panose="02040502050405020303" pitchFamily="18" charset="0"/>
                <a:cs typeface="Arial" pitchFamily="34" charset="0"/>
              </a:rPr>
              <a:t>of Coverage They Needed</a:t>
            </a:r>
            <a:endParaRPr lang="en-US" sz="2000" b="1" dirty="0">
              <a:cs typeface="Arial"/>
            </a:endParaRPr>
          </a:p>
        </p:txBody>
      </p:sp>
      <p:sp>
        <p:nvSpPr>
          <p:cNvPr id="30" name="TextBox 29"/>
          <p:cNvSpPr txBox="1"/>
          <p:nvPr/>
        </p:nvSpPr>
        <p:spPr>
          <a:xfrm>
            <a:off x="3733800" y="5605046"/>
            <a:ext cx="5240608" cy="338554"/>
          </a:xfrm>
          <a:prstGeom prst="rect">
            <a:avLst/>
          </a:prstGeom>
          <a:noFill/>
        </p:spPr>
        <p:txBody>
          <a:bodyPr wrap="square" rtlCol="0">
            <a:spAutoFit/>
          </a:bodyPr>
          <a:lstStyle/>
          <a:p>
            <a:pPr algn="ctr" fontAlgn="b">
              <a:spcBef>
                <a:spcPct val="0"/>
              </a:spcBef>
              <a:spcAft>
                <a:spcPct val="0"/>
              </a:spcAft>
            </a:pPr>
            <a:r>
              <a:rPr lang="en-US" sz="1600" b="1" dirty="0" smtClean="0">
                <a:solidFill>
                  <a:prstClr val="black"/>
                </a:solidFill>
                <a:cs typeface="Arial" pitchFamily="34" charset="0"/>
              </a:rPr>
              <a:t>Percent a</a:t>
            </a:r>
            <a:r>
              <a:rPr lang="en-US" sz="1600" b="1" dirty="0" smtClean="0">
                <a:solidFill>
                  <a:prstClr val="black"/>
                </a:solidFill>
                <a:ea typeface="ＭＳ Ｐゴシック" charset="0"/>
                <a:cs typeface="Arial" pitchFamily="34" charset="0"/>
              </a:rPr>
              <a:t>dults ages 19–64 who went to marketplace</a:t>
            </a:r>
            <a:endParaRPr lang="en-US" sz="1600" b="1" dirty="0">
              <a:solidFill>
                <a:prstClr val="black"/>
              </a:solidFill>
              <a:ea typeface="ＭＳ Ｐゴシック" charset="0"/>
              <a:cs typeface="Arial" pitchFamily="34" charset="0"/>
            </a:endParaRPr>
          </a:p>
        </p:txBody>
      </p:sp>
      <p:sp>
        <p:nvSpPr>
          <p:cNvPr id="32" name="Text Box 49"/>
          <p:cNvSpPr txBox="1">
            <a:spLocks noChangeArrowheads="1"/>
          </p:cNvSpPr>
          <p:nvPr/>
        </p:nvSpPr>
        <p:spPr bwMode="auto">
          <a:xfrm>
            <a:off x="45720" y="6172200"/>
            <a:ext cx="6582345" cy="646331"/>
          </a:xfrm>
          <a:prstGeom prst="rect">
            <a:avLst/>
          </a:prstGeom>
          <a:noFill/>
          <a:ln w="9525">
            <a:noFill/>
            <a:miter lim="800000"/>
            <a:headEnd/>
            <a:tailEnd/>
          </a:ln>
        </p:spPr>
        <p:txBody>
          <a:bodyPr wrap="square">
            <a:spAutoFit/>
          </a:bodyPr>
          <a:lstStyle/>
          <a:p>
            <a:pPr fontAlgn="base">
              <a:spcBef>
                <a:spcPct val="0"/>
              </a:spcBef>
              <a:spcAft>
                <a:spcPct val="0"/>
              </a:spcAft>
            </a:pPr>
            <a:r>
              <a:rPr lang="en-US" sz="1200" dirty="0">
                <a:solidFill>
                  <a:prstClr val="black"/>
                </a:solidFill>
              </a:rPr>
              <a:t>Note: </a:t>
            </a:r>
            <a:r>
              <a:rPr lang="en-US" sz="1200" dirty="0" smtClean="0">
                <a:solidFill>
                  <a:prstClr val="black"/>
                </a:solidFill>
              </a:rPr>
              <a:t>Bars </a:t>
            </a:r>
            <a:r>
              <a:rPr lang="en-US" sz="1200" dirty="0">
                <a:solidFill>
                  <a:prstClr val="black"/>
                </a:solidFill>
              </a:rPr>
              <a:t>may not sum to 100 percent because of “don’t know” responses or refusal to respond; segments may not sum to subtotals because of rounding</a:t>
            </a:r>
            <a:r>
              <a:rPr lang="en-US" sz="1200" dirty="0" smtClean="0">
                <a:solidFill>
                  <a:prstClr val="black"/>
                </a:solidFill>
              </a:rPr>
              <a:t>.</a:t>
            </a:r>
          </a:p>
          <a:p>
            <a:pPr fontAlgn="base">
              <a:spcBef>
                <a:spcPct val="0"/>
              </a:spcBef>
              <a:spcAft>
                <a:spcPct val="0"/>
              </a:spcAft>
            </a:pPr>
            <a:r>
              <a:rPr lang="en-US" sz="1200" dirty="0" smtClean="0">
                <a:solidFill>
                  <a:prstClr val="black"/>
                </a:solidFill>
              </a:rPr>
              <a:t>Source</a:t>
            </a:r>
            <a:r>
              <a:rPr lang="en-US" sz="1200" dirty="0">
                <a:solidFill>
                  <a:prstClr val="black"/>
                </a:solidFill>
              </a:rPr>
              <a:t>: </a:t>
            </a:r>
            <a:r>
              <a:rPr lang="en-US" sz="1200" dirty="0">
                <a:solidFill>
                  <a:prstClr val="black"/>
                </a:solidFill>
                <a:cs typeface="Arial" pitchFamily="34" charset="0"/>
              </a:rPr>
              <a:t>The Commonwealth Fund Affordable Care Act Tracking </a:t>
            </a:r>
            <a:r>
              <a:rPr lang="en-US" sz="1200" dirty="0" smtClean="0">
                <a:solidFill>
                  <a:prstClr val="black"/>
                </a:solidFill>
                <a:cs typeface="Arial" pitchFamily="34" charset="0"/>
              </a:rPr>
              <a:t>Survey, April–June </a:t>
            </a:r>
            <a:r>
              <a:rPr lang="en-US" sz="1200" dirty="0">
                <a:solidFill>
                  <a:prstClr val="black"/>
                </a:solidFill>
                <a:cs typeface="Arial" pitchFamily="34" charset="0"/>
              </a:rPr>
              <a:t>2014.</a:t>
            </a:r>
            <a:endParaRPr lang="en-US" sz="1200" dirty="0">
              <a:solidFill>
                <a:prstClr val="black"/>
              </a:solidFill>
              <a:ea typeface="ＭＳ Ｐゴシック" charset="-128"/>
            </a:endParaRPr>
          </a:p>
        </p:txBody>
      </p:sp>
      <p:sp>
        <p:nvSpPr>
          <p:cNvPr id="66" name="TextBox 65"/>
          <p:cNvSpPr txBox="1"/>
          <p:nvPr/>
        </p:nvSpPr>
        <p:spPr>
          <a:xfrm>
            <a:off x="121469" y="1447800"/>
            <a:ext cx="8898924" cy="338554"/>
          </a:xfrm>
          <a:prstGeom prst="rect">
            <a:avLst/>
          </a:prstGeom>
          <a:noFill/>
        </p:spPr>
        <p:txBody>
          <a:bodyPr wrap="square" rtlCol="0">
            <a:spAutoFit/>
          </a:bodyPr>
          <a:lstStyle/>
          <a:p>
            <a:pPr algn="ctr" fontAlgn="base">
              <a:spcBef>
                <a:spcPct val="0"/>
              </a:spcBef>
              <a:spcAft>
                <a:spcPct val="0"/>
              </a:spcAft>
            </a:pPr>
            <a:r>
              <a:rPr lang="en-US" sz="1600" b="1" dirty="0">
                <a:solidFill>
                  <a:prstClr val="black"/>
                </a:solidFill>
                <a:ea typeface="ＭＳ Ｐゴシック" charset="0"/>
              </a:rPr>
              <a:t>How easy or difficult was it to </a:t>
            </a:r>
            <a:r>
              <a:rPr lang="en-US" sz="1600" b="1" dirty="0" smtClean="0">
                <a:solidFill>
                  <a:prstClr val="black"/>
                </a:solidFill>
                <a:ea typeface="ＭＳ Ｐゴシック" charset="0"/>
              </a:rPr>
              <a:t>find . . .?</a:t>
            </a:r>
            <a:endParaRPr lang="en-US" sz="1600" b="1" dirty="0">
              <a:solidFill>
                <a:prstClr val="black"/>
              </a:solidFill>
              <a:ea typeface="ＭＳ Ｐゴシック" charset="0"/>
            </a:endParaRPr>
          </a:p>
        </p:txBody>
      </p:sp>
      <p:graphicFrame>
        <p:nvGraphicFramePr>
          <p:cNvPr id="67" name="Chart 66"/>
          <p:cNvGraphicFramePr/>
          <p:nvPr>
            <p:extLst>
              <p:ext uri="{D42A27DB-BD31-4B8C-83A1-F6EECF244321}">
                <p14:modId xmlns:p14="http://schemas.microsoft.com/office/powerpoint/2010/main" val="2603303748"/>
              </p:ext>
            </p:extLst>
          </p:nvPr>
        </p:nvGraphicFramePr>
        <p:xfrm>
          <a:off x="533400" y="1828800"/>
          <a:ext cx="8484919"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68" name="TextBox 67"/>
          <p:cNvSpPr txBox="1"/>
          <p:nvPr/>
        </p:nvSpPr>
        <p:spPr>
          <a:xfrm>
            <a:off x="8077200" y="4191000"/>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46</a:t>
            </a:r>
            <a:endParaRPr lang="en-US" sz="1600" b="1" dirty="0">
              <a:solidFill>
                <a:prstClr val="black"/>
              </a:solidFill>
              <a:ea typeface="ＭＳ Ｐゴシック" charset="0"/>
            </a:endParaRPr>
          </a:p>
        </p:txBody>
      </p:sp>
      <p:sp>
        <p:nvSpPr>
          <p:cNvPr id="69" name="TextBox 68"/>
          <p:cNvSpPr txBox="1"/>
          <p:nvPr/>
        </p:nvSpPr>
        <p:spPr>
          <a:xfrm>
            <a:off x="8001000" y="2895600"/>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43</a:t>
            </a:r>
            <a:endParaRPr lang="en-US" sz="1600" b="1" dirty="0">
              <a:solidFill>
                <a:prstClr val="black"/>
              </a:solidFill>
              <a:ea typeface="ＭＳ Ｐゴシック" charset="0"/>
            </a:endParaRPr>
          </a:p>
        </p:txBody>
      </p:sp>
      <p:sp>
        <p:nvSpPr>
          <p:cNvPr id="70" name="TextBox 69"/>
          <p:cNvSpPr txBox="1"/>
          <p:nvPr/>
        </p:nvSpPr>
        <p:spPr>
          <a:xfrm>
            <a:off x="3886200" y="4191000"/>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50</a:t>
            </a:r>
            <a:endParaRPr lang="en-US" sz="1600" b="1" dirty="0">
              <a:solidFill>
                <a:prstClr val="black"/>
              </a:solidFill>
              <a:ea typeface="ＭＳ Ｐゴシック" charset="0"/>
            </a:endParaRPr>
          </a:p>
        </p:txBody>
      </p:sp>
      <p:sp>
        <p:nvSpPr>
          <p:cNvPr id="71" name="TextBox 70"/>
          <p:cNvSpPr txBox="1"/>
          <p:nvPr/>
        </p:nvSpPr>
        <p:spPr>
          <a:xfrm>
            <a:off x="3733800" y="2895600"/>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54</a:t>
            </a:r>
            <a:endParaRPr lang="en-US" sz="1600" b="1" dirty="0">
              <a:solidFill>
                <a:prstClr val="black"/>
              </a:solidFill>
              <a:ea typeface="ＭＳ Ｐゴシック" charset="0"/>
            </a:endParaRPr>
          </a:p>
        </p:txBody>
      </p:sp>
      <p:sp>
        <p:nvSpPr>
          <p:cNvPr id="73" name="TextBox 72"/>
          <p:cNvSpPr txBox="1"/>
          <p:nvPr/>
        </p:nvSpPr>
        <p:spPr>
          <a:xfrm>
            <a:off x="0" y="3855423"/>
            <a:ext cx="2057400" cy="584775"/>
          </a:xfrm>
          <a:prstGeom prst="rect">
            <a:avLst/>
          </a:prstGeom>
          <a:noFill/>
        </p:spPr>
        <p:txBody>
          <a:bodyPr wrap="square" rtlCol="0">
            <a:spAutoFit/>
          </a:bodyPr>
          <a:lstStyle/>
          <a:p>
            <a:pPr fontAlgn="base">
              <a:spcBef>
                <a:spcPct val="0"/>
              </a:spcBef>
              <a:spcAft>
                <a:spcPct val="0"/>
              </a:spcAft>
            </a:pPr>
            <a:r>
              <a:rPr lang="en-US" sz="1600" b="1" u="sng" dirty="0" smtClean="0">
                <a:solidFill>
                  <a:prstClr val="black"/>
                </a:solidFill>
                <a:ea typeface="ＭＳ Ｐゴシック" charset="0"/>
              </a:rPr>
              <a:t>A plan with the type of coverage you need</a:t>
            </a:r>
            <a:endParaRPr lang="en-US" sz="1600" b="1" u="sng" dirty="0">
              <a:solidFill>
                <a:prstClr val="black"/>
              </a:solidFill>
              <a:ea typeface="ＭＳ Ｐゴシック" charset="0"/>
            </a:endParaRPr>
          </a:p>
        </p:txBody>
      </p:sp>
      <p:sp>
        <p:nvSpPr>
          <p:cNvPr id="74" name="TextBox 73"/>
          <p:cNvSpPr txBox="1"/>
          <p:nvPr/>
        </p:nvSpPr>
        <p:spPr>
          <a:xfrm>
            <a:off x="0" y="2590800"/>
            <a:ext cx="1524000" cy="584775"/>
          </a:xfrm>
          <a:prstGeom prst="rect">
            <a:avLst/>
          </a:prstGeom>
          <a:noFill/>
        </p:spPr>
        <p:txBody>
          <a:bodyPr wrap="square" rtlCol="0">
            <a:spAutoFit/>
          </a:bodyPr>
          <a:lstStyle/>
          <a:p>
            <a:pPr fontAlgn="base">
              <a:spcBef>
                <a:spcPct val="0"/>
              </a:spcBef>
              <a:spcAft>
                <a:spcPct val="0"/>
              </a:spcAft>
            </a:pPr>
            <a:r>
              <a:rPr lang="en-US" sz="1600" b="1" u="sng" dirty="0" smtClean="0">
                <a:solidFill>
                  <a:prstClr val="black"/>
                </a:solidFill>
                <a:ea typeface="ＭＳ Ｐゴシック" charset="0"/>
              </a:rPr>
              <a:t>A plan you </a:t>
            </a:r>
            <a:br>
              <a:rPr lang="en-US" sz="1600" b="1" u="sng" dirty="0" smtClean="0">
                <a:solidFill>
                  <a:prstClr val="black"/>
                </a:solidFill>
                <a:ea typeface="ＭＳ Ｐゴシック" charset="0"/>
              </a:rPr>
            </a:br>
            <a:r>
              <a:rPr lang="en-US" sz="1600" b="1" u="sng" dirty="0" smtClean="0">
                <a:solidFill>
                  <a:prstClr val="black"/>
                </a:solidFill>
                <a:ea typeface="ＭＳ Ｐゴシック" charset="0"/>
              </a:rPr>
              <a:t>could afford</a:t>
            </a:r>
            <a:endParaRPr lang="en-US" sz="1600" b="1" u="sng" dirty="0">
              <a:solidFill>
                <a:prstClr val="black"/>
              </a:solidFill>
              <a:ea typeface="ＭＳ Ｐゴシック" charset="0"/>
            </a:endParaRPr>
          </a:p>
        </p:txBody>
      </p:sp>
      <p:sp>
        <p:nvSpPr>
          <p:cNvPr id="75" name="TextBox 74"/>
          <p:cNvSpPr txBox="1"/>
          <p:nvPr/>
        </p:nvSpPr>
        <p:spPr>
          <a:xfrm>
            <a:off x="6509395" y="2133600"/>
            <a:ext cx="1415405" cy="307777"/>
          </a:xfrm>
          <a:prstGeom prst="rect">
            <a:avLst/>
          </a:prstGeom>
          <a:noFill/>
        </p:spPr>
        <p:txBody>
          <a:bodyPr wrap="square" rtlCol="0">
            <a:spAutoFit/>
          </a:bodyPr>
          <a:lstStyle/>
          <a:p>
            <a:pPr fontAlgn="base">
              <a:spcBef>
                <a:spcPct val="0"/>
              </a:spcBef>
              <a:spcAft>
                <a:spcPct val="0"/>
              </a:spcAft>
            </a:pPr>
            <a:r>
              <a:rPr lang="en-US" sz="1400" b="1" dirty="0" smtClean="0">
                <a:solidFill>
                  <a:prstClr val="black"/>
                </a:solidFill>
                <a:ea typeface="ＭＳ Ｐゴシック" charset="0"/>
              </a:rPr>
              <a:t>Somewhat easy</a:t>
            </a:r>
            <a:endParaRPr lang="en-US" sz="1400" b="1" dirty="0">
              <a:solidFill>
                <a:prstClr val="black"/>
              </a:solidFill>
              <a:ea typeface="ＭＳ Ｐゴシック" charset="0"/>
            </a:endParaRPr>
          </a:p>
        </p:txBody>
      </p:sp>
      <p:sp>
        <p:nvSpPr>
          <p:cNvPr id="76" name="TextBox 75"/>
          <p:cNvSpPr txBox="1"/>
          <p:nvPr/>
        </p:nvSpPr>
        <p:spPr>
          <a:xfrm>
            <a:off x="8109595" y="2133600"/>
            <a:ext cx="1034405" cy="307777"/>
          </a:xfrm>
          <a:prstGeom prst="rect">
            <a:avLst/>
          </a:prstGeom>
          <a:noFill/>
        </p:spPr>
        <p:txBody>
          <a:bodyPr wrap="square" rtlCol="0">
            <a:spAutoFit/>
          </a:bodyPr>
          <a:lstStyle/>
          <a:p>
            <a:pPr fontAlgn="base">
              <a:spcBef>
                <a:spcPct val="0"/>
              </a:spcBef>
              <a:spcAft>
                <a:spcPct val="0"/>
              </a:spcAft>
            </a:pPr>
            <a:r>
              <a:rPr lang="en-US" sz="1400" b="1" dirty="0" smtClean="0">
                <a:solidFill>
                  <a:prstClr val="black"/>
                </a:solidFill>
                <a:ea typeface="ＭＳ Ｐゴシック" charset="0"/>
              </a:rPr>
              <a:t>Very easy</a:t>
            </a:r>
            <a:endParaRPr lang="en-US" sz="1400" b="1" dirty="0">
              <a:solidFill>
                <a:prstClr val="black"/>
              </a:solidFill>
              <a:ea typeface="ＭＳ Ｐゴシック" charset="0"/>
            </a:endParaRPr>
          </a:p>
        </p:txBody>
      </p:sp>
      <p:sp>
        <p:nvSpPr>
          <p:cNvPr id="77" name="TextBox 76"/>
          <p:cNvSpPr txBox="1"/>
          <p:nvPr/>
        </p:nvSpPr>
        <p:spPr>
          <a:xfrm>
            <a:off x="4680595" y="2135710"/>
            <a:ext cx="1692825" cy="307777"/>
          </a:xfrm>
          <a:prstGeom prst="rect">
            <a:avLst/>
          </a:prstGeom>
          <a:noFill/>
        </p:spPr>
        <p:txBody>
          <a:bodyPr wrap="square" rtlCol="0">
            <a:spAutoFit/>
          </a:bodyPr>
          <a:lstStyle/>
          <a:p>
            <a:pPr fontAlgn="base">
              <a:spcBef>
                <a:spcPct val="0"/>
              </a:spcBef>
              <a:spcAft>
                <a:spcPct val="0"/>
              </a:spcAft>
            </a:pPr>
            <a:r>
              <a:rPr lang="en-US" sz="1400" b="1" dirty="0" smtClean="0">
                <a:solidFill>
                  <a:prstClr val="black"/>
                </a:solidFill>
                <a:ea typeface="ＭＳ Ｐゴシック" charset="0"/>
              </a:rPr>
              <a:t>Somewhat difficult</a:t>
            </a:r>
            <a:endParaRPr lang="en-US" sz="1400" b="1" dirty="0">
              <a:solidFill>
                <a:prstClr val="black"/>
              </a:solidFill>
              <a:ea typeface="ＭＳ Ｐゴシック" charset="0"/>
            </a:endParaRPr>
          </a:p>
        </p:txBody>
      </p:sp>
      <p:sp>
        <p:nvSpPr>
          <p:cNvPr id="78" name="TextBox 77"/>
          <p:cNvSpPr txBox="1"/>
          <p:nvPr/>
        </p:nvSpPr>
        <p:spPr>
          <a:xfrm>
            <a:off x="2265958" y="2133600"/>
            <a:ext cx="2282277" cy="307777"/>
          </a:xfrm>
          <a:prstGeom prst="rect">
            <a:avLst/>
          </a:prstGeom>
          <a:noFill/>
        </p:spPr>
        <p:txBody>
          <a:bodyPr wrap="square" rtlCol="0">
            <a:spAutoFit/>
          </a:bodyPr>
          <a:lstStyle/>
          <a:p>
            <a:pPr fontAlgn="base">
              <a:spcBef>
                <a:spcPct val="0"/>
              </a:spcBef>
              <a:spcAft>
                <a:spcPct val="0"/>
              </a:spcAft>
            </a:pPr>
            <a:r>
              <a:rPr lang="en-US" sz="1400" b="1" dirty="0" smtClean="0">
                <a:solidFill>
                  <a:prstClr val="black"/>
                </a:solidFill>
                <a:ea typeface="ＭＳ Ｐゴシック" charset="0"/>
              </a:rPr>
              <a:t>Very difficult or impossible</a:t>
            </a:r>
            <a:endParaRPr lang="en-US" sz="1400" b="1" dirty="0">
              <a:solidFill>
                <a:prstClr val="black"/>
              </a:solidFill>
              <a:ea typeface="ＭＳ Ｐゴシック" charset="0"/>
            </a:endParaRPr>
          </a:p>
        </p:txBody>
      </p:sp>
      <p:sp>
        <p:nvSpPr>
          <p:cNvPr id="79" name="Rectangle 78"/>
          <p:cNvSpPr/>
          <p:nvPr/>
        </p:nvSpPr>
        <p:spPr>
          <a:xfrm>
            <a:off x="6373420" y="2225040"/>
            <a:ext cx="137160" cy="137160"/>
          </a:xfrm>
          <a:prstGeom prst="rect">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0" name="Rectangle 79"/>
          <p:cNvSpPr/>
          <p:nvPr/>
        </p:nvSpPr>
        <p:spPr>
          <a:xfrm>
            <a:off x="7973620" y="2225040"/>
            <a:ext cx="137160" cy="137160"/>
          </a:xfrm>
          <a:prstGeom prst="rect">
            <a:avLst/>
          </a:prstGeom>
          <a:solidFill>
            <a:schemeClr val="tx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1" name="Rectangle 80"/>
          <p:cNvSpPr/>
          <p:nvPr/>
        </p:nvSpPr>
        <p:spPr>
          <a:xfrm>
            <a:off x="4548236" y="2225040"/>
            <a:ext cx="137160" cy="137160"/>
          </a:xfrm>
          <a:prstGeom prst="rect">
            <a:avLst/>
          </a:prstGeom>
          <a:solidFill>
            <a:schemeClr val="accent2"/>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2" name="Rectangle 81"/>
          <p:cNvSpPr/>
          <p:nvPr/>
        </p:nvSpPr>
        <p:spPr>
          <a:xfrm>
            <a:off x="2133600" y="2225040"/>
            <a:ext cx="137160" cy="137160"/>
          </a:xfrm>
          <a:prstGeom prst="rect">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83" name="TextBox 82"/>
          <p:cNvSpPr txBox="1"/>
          <p:nvPr/>
        </p:nvSpPr>
        <p:spPr>
          <a:xfrm>
            <a:off x="3810000" y="4526280"/>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53</a:t>
            </a:r>
            <a:endParaRPr lang="en-US" sz="1600" b="1" dirty="0">
              <a:solidFill>
                <a:prstClr val="black"/>
              </a:solidFill>
              <a:ea typeface="ＭＳ Ｐゴシック" charset="0"/>
            </a:endParaRPr>
          </a:p>
        </p:txBody>
      </p:sp>
      <p:sp>
        <p:nvSpPr>
          <p:cNvPr id="84" name="TextBox 83"/>
          <p:cNvSpPr txBox="1"/>
          <p:nvPr/>
        </p:nvSpPr>
        <p:spPr>
          <a:xfrm>
            <a:off x="7925057" y="4526280"/>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42</a:t>
            </a:r>
            <a:endParaRPr lang="en-US" sz="1600" b="1" dirty="0">
              <a:solidFill>
                <a:prstClr val="black"/>
              </a:solidFill>
              <a:ea typeface="ＭＳ Ｐゴシック" charset="0"/>
            </a:endParaRPr>
          </a:p>
        </p:txBody>
      </p:sp>
      <p:sp>
        <p:nvSpPr>
          <p:cNvPr id="85" name="TextBox 84"/>
          <p:cNvSpPr txBox="1"/>
          <p:nvPr/>
        </p:nvSpPr>
        <p:spPr>
          <a:xfrm>
            <a:off x="7772400" y="3225969"/>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38</a:t>
            </a:r>
            <a:endParaRPr lang="en-US" sz="1600" b="1" dirty="0">
              <a:solidFill>
                <a:prstClr val="black"/>
              </a:solidFill>
              <a:ea typeface="ＭＳ Ｐゴシック" charset="0"/>
            </a:endParaRPr>
          </a:p>
        </p:txBody>
      </p:sp>
      <p:sp>
        <p:nvSpPr>
          <p:cNvPr id="86" name="TextBox 85"/>
          <p:cNvSpPr txBox="1"/>
          <p:nvPr/>
        </p:nvSpPr>
        <p:spPr>
          <a:xfrm>
            <a:off x="3581400" y="3225969"/>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59</a:t>
            </a:r>
            <a:endParaRPr lang="en-US" sz="1600" b="1" dirty="0">
              <a:solidFill>
                <a:prstClr val="black"/>
              </a:solidFill>
              <a:ea typeface="ＭＳ Ｐゴシック" charset="0"/>
            </a:endParaRPr>
          </a:p>
        </p:txBody>
      </p:sp>
      <p:sp>
        <p:nvSpPr>
          <p:cNvPr id="26" name="TextBox 25"/>
          <p:cNvSpPr txBox="1"/>
          <p:nvPr/>
        </p:nvSpPr>
        <p:spPr>
          <a:xfrm>
            <a:off x="8382000" y="4843046"/>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54</a:t>
            </a:r>
            <a:endParaRPr lang="en-US" sz="1600" b="1" dirty="0">
              <a:solidFill>
                <a:prstClr val="black"/>
              </a:solidFill>
              <a:ea typeface="ＭＳ Ｐゴシック" charset="0"/>
            </a:endParaRPr>
          </a:p>
        </p:txBody>
      </p:sp>
      <p:sp>
        <p:nvSpPr>
          <p:cNvPr id="27" name="TextBox 26"/>
          <p:cNvSpPr txBox="1"/>
          <p:nvPr/>
        </p:nvSpPr>
        <p:spPr>
          <a:xfrm>
            <a:off x="8610600" y="3547646"/>
            <a:ext cx="457200" cy="338554"/>
          </a:xfrm>
          <a:prstGeom prst="rect">
            <a:avLst/>
          </a:prstGeom>
          <a:noFill/>
        </p:spPr>
        <p:txBody>
          <a:bodyPr wrap="square" rtlCol="0">
            <a:spAutoFit/>
          </a:bodyPr>
          <a:lstStyle/>
          <a:p>
            <a:pPr fontAlgn="base">
              <a:spcBef>
                <a:spcPct val="0"/>
              </a:spcBef>
              <a:spcAft>
                <a:spcPct val="0"/>
              </a:spcAft>
            </a:pPr>
            <a:r>
              <a:rPr lang="en-US" sz="1600" b="1" dirty="0" smtClean="0">
                <a:solidFill>
                  <a:prstClr val="black"/>
                </a:solidFill>
                <a:ea typeface="ＭＳ Ｐゴシック" charset="0"/>
              </a:rPr>
              <a:t>58</a:t>
            </a:r>
            <a:endParaRPr lang="en-US" sz="1600" b="1" dirty="0">
              <a:solidFill>
                <a:prstClr val="black"/>
              </a:solidFill>
              <a:ea typeface="ＭＳ Ｐゴシック" charset="0"/>
            </a:endParaRPr>
          </a:p>
        </p:txBody>
      </p:sp>
      <p:sp>
        <p:nvSpPr>
          <p:cNvPr id="28" name="TextBox 27"/>
          <p:cNvSpPr txBox="1"/>
          <p:nvPr/>
        </p:nvSpPr>
        <p:spPr>
          <a:xfrm>
            <a:off x="4114800" y="4843046"/>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45</a:t>
            </a:r>
            <a:endParaRPr lang="en-US" sz="1600" b="1" dirty="0">
              <a:solidFill>
                <a:prstClr val="black"/>
              </a:solidFill>
              <a:ea typeface="ＭＳ Ｐゴシック" charset="0"/>
            </a:endParaRPr>
          </a:p>
        </p:txBody>
      </p:sp>
      <p:sp>
        <p:nvSpPr>
          <p:cNvPr id="29" name="TextBox 28"/>
          <p:cNvSpPr txBox="1"/>
          <p:nvPr/>
        </p:nvSpPr>
        <p:spPr>
          <a:xfrm>
            <a:off x="4343400" y="3547646"/>
            <a:ext cx="457200" cy="338554"/>
          </a:xfrm>
          <a:prstGeom prst="rect">
            <a:avLst/>
          </a:prstGeom>
          <a:noFill/>
        </p:spPr>
        <p:txBody>
          <a:bodyPr wrap="square" rtlCol="0">
            <a:spAutoFit/>
          </a:bodyPr>
          <a:lstStyle/>
          <a:p>
            <a:pPr algn="r" fontAlgn="base">
              <a:spcBef>
                <a:spcPct val="0"/>
              </a:spcBef>
              <a:spcAft>
                <a:spcPct val="0"/>
              </a:spcAft>
            </a:pPr>
            <a:r>
              <a:rPr lang="en-US" sz="1600" b="1" dirty="0" smtClean="0">
                <a:solidFill>
                  <a:prstClr val="black"/>
                </a:solidFill>
                <a:ea typeface="ＭＳ Ｐゴシック" charset="0"/>
              </a:rPr>
              <a:t>37</a:t>
            </a:r>
            <a:endParaRPr lang="en-US" sz="1600" b="1" dirty="0">
              <a:solidFill>
                <a:prstClr val="black"/>
              </a:solidFill>
              <a:ea typeface="ＭＳ Ｐゴシック" charset="0"/>
            </a:endParaRPr>
          </a:p>
        </p:txBody>
      </p:sp>
    </p:spTree>
    <p:extLst>
      <p:ext uri="{BB962C8B-B14F-4D97-AF65-F5344CB8AC3E}">
        <p14:creationId xmlns:p14="http://schemas.microsoft.com/office/powerpoint/2010/main" val="2831138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extLst>
              <p:ext uri="{D42A27DB-BD31-4B8C-83A1-F6EECF244321}">
                <p14:modId xmlns:p14="http://schemas.microsoft.com/office/powerpoint/2010/main" val="3527286809"/>
              </p:ext>
            </p:extLst>
          </p:nvPr>
        </p:nvGraphicFramePr>
        <p:xfrm>
          <a:off x="457200" y="1847164"/>
          <a:ext cx="8267700" cy="4325036"/>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2590800" y="5562600"/>
            <a:ext cx="6096000" cy="338554"/>
          </a:xfrm>
          <a:prstGeom prst="rect">
            <a:avLst/>
          </a:prstGeom>
          <a:noFill/>
        </p:spPr>
        <p:txBody>
          <a:bodyPr wrap="square" rtlCol="0">
            <a:spAutoFit/>
          </a:bodyPr>
          <a:lstStyle/>
          <a:p>
            <a:pPr algn="ctr" fontAlgn="b"/>
            <a:r>
              <a:rPr lang="en-US" sz="1600" b="1" dirty="0" smtClean="0">
                <a:latin typeface="+mn-lt"/>
                <a:cs typeface="Arial" pitchFamily="34" charset="0"/>
              </a:rPr>
              <a:t>Percent adults ages 19–64 who went to marketplace</a:t>
            </a:r>
            <a:endParaRPr lang="en-US" sz="1600" b="1" dirty="0">
              <a:latin typeface="+mn-lt"/>
              <a:cs typeface="Arial" pitchFamily="34" charset="0"/>
            </a:endParaRPr>
          </a:p>
        </p:txBody>
      </p:sp>
      <p:sp>
        <p:nvSpPr>
          <p:cNvPr id="23" name="Title 1"/>
          <p:cNvSpPr txBox="1">
            <a:spLocks/>
          </p:cNvSpPr>
          <p:nvPr/>
        </p:nvSpPr>
        <p:spPr>
          <a:xfrm>
            <a:off x="0" y="91440"/>
            <a:ext cx="9144000" cy="1005840"/>
          </a:xfrm>
          <a:prstGeom prst="rect">
            <a:avLst/>
          </a:prstGeom>
        </p:spPr>
        <p:txBody>
          <a:bodyPr vert="horz" lIns="91440" tIns="45720" rIns="91440" bIns="45720" rtlCol="0" anchor="t" anchorCtr="1">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kern="0" dirty="0">
                <a:latin typeface="Georgia" panose="02040502050405020303" pitchFamily="18" charset="0"/>
                <a:ea typeface="ＭＳ Ｐゴシック"/>
              </a:rPr>
              <a:t>Exhibit 5</a:t>
            </a:r>
            <a:r>
              <a:rPr lang="en-US" sz="2000" b="1" kern="0" dirty="0" smtClean="0">
                <a:latin typeface="Georgia" panose="02040502050405020303" pitchFamily="18" charset="0"/>
                <a:ea typeface="ＭＳ Ｐゴシック"/>
              </a:rPr>
              <a:t>. When They Visited the Marketplace, </a:t>
            </a:r>
            <a:br>
              <a:rPr lang="en-US" sz="2000" b="1" kern="0" dirty="0" smtClean="0">
                <a:latin typeface="Georgia" panose="02040502050405020303" pitchFamily="18" charset="0"/>
                <a:ea typeface="ＭＳ Ｐゴシック"/>
              </a:rPr>
            </a:br>
            <a:r>
              <a:rPr lang="en-US" sz="2000" b="1" kern="0" dirty="0" smtClean="0">
                <a:latin typeface="Georgia" panose="02040502050405020303" pitchFamily="18" charset="0"/>
                <a:ea typeface="ＭＳ Ｐゴシック"/>
              </a:rPr>
              <a:t>Latinos Were More Likely </a:t>
            </a:r>
            <a:r>
              <a:rPr lang="en-US" sz="2000" b="1" kern="0" dirty="0">
                <a:latin typeface="Georgia" panose="02040502050405020303" pitchFamily="18" charset="0"/>
                <a:ea typeface="ＭＳ Ｐゴシック"/>
              </a:rPr>
              <a:t>T</a:t>
            </a:r>
            <a:r>
              <a:rPr lang="en-US" sz="2000" b="1" kern="0" dirty="0" smtClean="0">
                <a:latin typeface="Georgia" panose="02040502050405020303" pitchFamily="18" charset="0"/>
                <a:ea typeface="ＭＳ Ｐゴシック"/>
              </a:rPr>
              <a:t>han Non-Hispanic Whites to </a:t>
            </a:r>
            <a:br>
              <a:rPr lang="en-US" sz="2000" b="1" kern="0" dirty="0" smtClean="0">
                <a:latin typeface="Georgia" panose="02040502050405020303" pitchFamily="18" charset="0"/>
                <a:ea typeface="ＭＳ Ｐゴシック"/>
              </a:rPr>
            </a:br>
            <a:r>
              <a:rPr lang="en-US" sz="2000" b="1" kern="0" dirty="0" smtClean="0">
                <a:latin typeface="Georgia" panose="02040502050405020303" pitchFamily="18" charset="0"/>
                <a:ea typeface="ＭＳ Ｐゴシック"/>
              </a:rPr>
              <a:t>Select a Health Plan or Enroll in Medicaid</a:t>
            </a:r>
            <a:endParaRPr lang="en-US" sz="2000" dirty="0">
              <a:latin typeface="Georgia" panose="02040502050405020303" pitchFamily="18" charset="0"/>
            </a:endParaRPr>
          </a:p>
        </p:txBody>
      </p:sp>
      <p:sp>
        <p:nvSpPr>
          <p:cNvPr id="17" name="TextBox 16"/>
          <p:cNvSpPr txBox="1"/>
          <p:nvPr/>
        </p:nvSpPr>
        <p:spPr>
          <a:xfrm>
            <a:off x="310920" y="1295400"/>
            <a:ext cx="8503920" cy="338554"/>
          </a:xfrm>
          <a:prstGeom prst="rect">
            <a:avLst/>
          </a:prstGeom>
          <a:noFill/>
        </p:spPr>
        <p:txBody>
          <a:bodyPr wrap="square" rtlCol="0">
            <a:spAutoFit/>
          </a:bodyPr>
          <a:lstStyle/>
          <a:p>
            <a:pPr algn="ctr" fontAlgn="b"/>
            <a:r>
              <a:rPr lang="en-US" sz="1600" b="1" dirty="0">
                <a:solidFill>
                  <a:prstClr val="black"/>
                </a:solidFill>
                <a:latin typeface="+mn-lt"/>
                <a:cs typeface="Arial" pitchFamily="34" charset="0"/>
              </a:rPr>
              <a:t>D</a:t>
            </a:r>
            <a:r>
              <a:rPr lang="en-US" sz="1600" b="1" dirty="0" smtClean="0">
                <a:solidFill>
                  <a:prstClr val="black"/>
                </a:solidFill>
                <a:latin typeface="+mn-lt"/>
                <a:cs typeface="Arial" pitchFamily="34" charset="0"/>
              </a:rPr>
              <a:t>id you select a private health plan or enroll in Medicaid through the marketplace?</a:t>
            </a:r>
            <a:endParaRPr lang="en-US" sz="1600" b="1" dirty="0">
              <a:solidFill>
                <a:prstClr val="black"/>
              </a:solidFill>
              <a:latin typeface="+mn-lt"/>
              <a:cs typeface="Arial" pitchFamily="34" charset="0"/>
            </a:endParaRPr>
          </a:p>
        </p:txBody>
      </p:sp>
      <p:sp>
        <p:nvSpPr>
          <p:cNvPr id="31" name="Text Box 49"/>
          <p:cNvSpPr txBox="1">
            <a:spLocks noChangeArrowheads="1"/>
          </p:cNvSpPr>
          <p:nvPr/>
        </p:nvSpPr>
        <p:spPr bwMode="auto">
          <a:xfrm>
            <a:off x="45720" y="5989320"/>
            <a:ext cx="9098280" cy="830997"/>
          </a:xfrm>
          <a:prstGeom prst="rect">
            <a:avLst/>
          </a:prstGeom>
          <a:noFill/>
          <a:ln w="9525">
            <a:noFill/>
            <a:miter lim="800000"/>
            <a:headEnd/>
            <a:tailEnd/>
          </a:ln>
        </p:spPr>
        <p:txBody>
          <a:bodyPr wrap="square">
            <a:spAutoFit/>
          </a:bodyPr>
          <a:lstStyle/>
          <a:p>
            <a:pPr fontAlgn="base">
              <a:spcBef>
                <a:spcPct val="0"/>
              </a:spcBef>
              <a:spcAft>
                <a:spcPct val="0"/>
              </a:spcAft>
            </a:pPr>
            <a:r>
              <a:rPr lang="en-US" sz="1200" dirty="0" smtClean="0">
                <a:latin typeface="+mn-lt"/>
              </a:rPr>
              <a:t>Note: Bars may not sum to 100 because of “don’t know” responses and refusals; segments may not sum to indicated total because of rounding. This question was only asked of those individuals who said they had visited a marketplace. More people may have enrolled in coverage through Medicaid or </a:t>
            </a:r>
            <a:r>
              <a:rPr lang="en-US" sz="1200" smtClean="0">
                <a:latin typeface="+mn-lt"/>
              </a:rPr>
              <a:t>a qualified health plan </a:t>
            </a:r>
            <a:r>
              <a:rPr lang="en-US" sz="1200" dirty="0" smtClean="0">
                <a:latin typeface="+mn-lt"/>
              </a:rPr>
              <a:t>outside of the marketplace. </a:t>
            </a:r>
          </a:p>
          <a:p>
            <a:pPr fontAlgn="base">
              <a:spcBef>
                <a:spcPct val="0"/>
              </a:spcBef>
              <a:spcAft>
                <a:spcPct val="0"/>
              </a:spcAft>
            </a:pPr>
            <a:r>
              <a:rPr lang="en-US" sz="1200" dirty="0" smtClean="0">
                <a:latin typeface="+mn-lt"/>
              </a:rPr>
              <a:t>Source</a:t>
            </a:r>
            <a:r>
              <a:rPr lang="en-US" sz="1200" dirty="0">
                <a:latin typeface="+mn-lt"/>
              </a:rPr>
              <a:t>: </a:t>
            </a:r>
            <a:r>
              <a:rPr lang="en-US" sz="1200" dirty="0">
                <a:latin typeface="+mn-lt"/>
                <a:cs typeface="Arial" pitchFamily="34" charset="0"/>
              </a:rPr>
              <a:t>The Commonwealth Fund Affordable Care Act Tracking Survey, </a:t>
            </a:r>
            <a:r>
              <a:rPr lang="en-US" sz="1200" dirty="0" smtClean="0">
                <a:latin typeface="+mn-lt"/>
                <a:cs typeface="Arial" pitchFamily="34" charset="0"/>
              </a:rPr>
              <a:t>April–June </a:t>
            </a:r>
            <a:r>
              <a:rPr lang="en-US" sz="1200" dirty="0">
                <a:latin typeface="+mn-lt"/>
                <a:cs typeface="Arial" pitchFamily="34" charset="0"/>
              </a:rPr>
              <a:t>2014.</a:t>
            </a:r>
            <a:endParaRPr lang="en-US" sz="1200" dirty="0">
              <a:latin typeface="+mn-lt"/>
              <a:ea typeface="ＭＳ Ｐゴシック" charset="-128"/>
            </a:endParaRPr>
          </a:p>
        </p:txBody>
      </p:sp>
      <p:sp>
        <p:nvSpPr>
          <p:cNvPr id="2" name="TextBox 1"/>
          <p:cNvSpPr txBox="1"/>
          <p:nvPr/>
        </p:nvSpPr>
        <p:spPr>
          <a:xfrm>
            <a:off x="7696200" y="2913965"/>
            <a:ext cx="685800" cy="338554"/>
          </a:xfrm>
          <a:prstGeom prst="rect">
            <a:avLst/>
          </a:prstGeom>
          <a:noFill/>
        </p:spPr>
        <p:txBody>
          <a:bodyPr wrap="square" rtlCol="0">
            <a:spAutoFit/>
          </a:bodyPr>
          <a:lstStyle/>
          <a:p>
            <a:r>
              <a:rPr lang="en-US" sz="1600" b="1" dirty="0" smtClean="0">
                <a:latin typeface="+mj-lt"/>
                <a:cs typeface="Arial" panose="020B0604020202020204" pitchFamily="34" charset="0"/>
              </a:rPr>
              <a:t>51</a:t>
            </a:r>
          </a:p>
        </p:txBody>
      </p:sp>
      <p:sp>
        <p:nvSpPr>
          <p:cNvPr id="10" name="TextBox 9"/>
          <p:cNvSpPr txBox="1"/>
          <p:nvPr/>
        </p:nvSpPr>
        <p:spPr>
          <a:xfrm>
            <a:off x="8382000" y="4785211"/>
            <a:ext cx="685800" cy="338554"/>
          </a:xfrm>
          <a:prstGeom prst="rect">
            <a:avLst/>
          </a:prstGeom>
          <a:noFill/>
        </p:spPr>
        <p:txBody>
          <a:bodyPr wrap="square" rtlCol="0">
            <a:spAutoFit/>
          </a:bodyPr>
          <a:lstStyle/>
          <a:p>
            <a:r>
              <a:rPr lang="en-US" sz="1600" b="1" dirty="0" smtClean="0">
                <a:latin typeface="+mj-lt"/>
                <a:cs typeface="Arial" panose="020B0604020202020204" pitchFamily="34" charset="0"/>
              </a:rPr>
              <a:t>66</a:t>
            </a:r>
          </a:p>
        </p:txBody>
      </p:sp>
      <p:sp>
        <p:nvSpPr>
          <p:cNvPr id="9" name="TextBox 8"/>
          <p:cNvSpPr txBox="1"/>
          <p:nvPr/>
        </p:nvSpPr>
        <p:spPr>
          <a:xfrm>
            <a:off x="7543800" y="3852749"/>
            <a:ext cx="685800" cy="338554"/>
          </a:xfrm>
          <a:prstGeom prst="rect">
            <a:avLst/>
          </a:prstGeom>
          <a:noFill/>
        </p:spPr>
        <p:txBody>
          <a:bodyPr wrap="square" rtlCol="0">
            <a:spAutoFit/>
          </a:bodyPr>
          <a:lstStyle/>
          <a:p>
            <a:r>
              <a:rPr lang="en-US" sz="1600" b="1" dirty="0" smtClean="0">
                <a:latin typeface="+mj-lt"/>
                <a:cs typeface="Arial" panose="020B0604020202020204" pitchFamily="34" charset="0"/>
              </a:rPr>
              <a:t>47</a:t>
            </a:r>
          </a:p>
        </p:txBody>
      </p:sp>
      <p:sp>
        <p:nvSpPr>
          <p:cNvPr id="11" name="Rectangle 10"/>
          <p:cNvSpPr/>
          <p:nvPr/>
        </p:nvSpPr>
        <p:spPr>
          <a:xfrm>
            <a:off x="762908" y="1926377"/>
            <a:ext cx="137160" cy="137160"/>
          </a:xfrm>
          <a:prstGeom prst="rect">
            <a:avLst/>
          </a:prstGeom>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2" name="TextBox 11"/>
          <p:cNvSpPr txBox="1"/>
          <p:nvPr/>
        </p:nvSpPr>
        <p:spPr>
          <a:xfrm>
            <a:off x="869588" y="1834973"/>
            <a:ext cx="1531188" cy="738664"/>
          </a:xfrm>
          <a:prstGeom prst="rect">
            <a:avLst/>
          </a:prstGeom>
          <a:noFill/>
        </p:spPr>
        <p:txBody>
          <a:bodyPr wrap="none" rtlCol="0">
            <a:spAutoFit/>
          </a:bodyPr>
          <a:lstStyle/>
          <a:p>
            <a:r>
              <a:rPr lang="en-US" sz="1400" b="1" dirty="0" smtClean="0">
                <a:latin typeface="+mj-lt"/>
                <a:cs typeface="Arial" panose="020B0604020202020204" pitchFamily="34" charset="0"/>
              </a:rPr>
              <a:t>Did not select a</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private plan or</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enroll in Medicaid</a:t>
            </a:r>
          </a:p>
        </p:txBody>
      </p:sp>
      <p:sp>
        <p:nvSpPr>
          <p:cNvPr id="14" name="Rectangle 13"/>
          <p:cNvSpPr/>
          <p:nvPr/>
        </p:nvSpPr>
        <p:spPr>
          <a:xfrm>
            <a:off x="5414029" y="1932473"/>
            <a:ext cx="137160" cy="137160"/>
          </a:xfrm>
          <a:prstGeom prst="rect">
            <a:avLst/>
          </a:prstGeom>
          <a:solidFill>
            <a:schemeClr val="accent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5" name="TextBox 14"/>
          <p:cNvSpPr txBox="1"/>
          <p:nvPr/>
        </p:nvSpPr>
        <p:spPr>
          <a:xfrm>
            <a:off x="5520709" y="1834973"/>
            <a:ext cx="983987" cy="523220"/>
          </a:xfrm>
          <a:prstGeom prst="rect">
            <a:avLst/>
          </a:prstGeom>
          <a:noFill/>
        </p:spPr>
        <p:txBody>
          <a:bodyPr wrap="none" rtlCol="0">
            <a:spAutoFit/>
          </a:bodyPr>
          <a:lstStyle/>
          <a:p>
            <a:r>
              <a:rPr lang="en-US" sz="1400" b="1" dirty="0" smtClean="0">
                <a:latin typeface="+mj-lt"/>
                <a:cs typeface="Arial" panose="020B0604020202020204" pitchFamily="34" charset="0"/>
              </a:rPr>
              <a:t>Enrolled in</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Medicaid</a:t>
            </a:r>
          </a:p>
        </p:txBody>
      </p:sp>
      <p:sp>
        <p:nvSpPr>
          <p:cNvPr id="16" name="Rectangle 15"/>
          <p:cNvSpPr/>
          <p:nvPr/>
        </p:nvSpPr>
        <p:spPr>
          <a:xfrm>
            <a:off x="3116188" y="1932473"/>
            <a:ext cx="137160" cy="137160"/>
          </a:xfrm>
          <a:prstGeom prst="rect">
            <a:avLst/>
          </a:prstGeom>
          <a:solidFill>
            <a:schemeClr val="tx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8" name="TextBox 17"/>
          <p:cNvSpPr txBox="1"/>
          <p:nvPr/>
        </p:nvSpPr>
        <p:spPr>
          <a:xfrm>
            <a:off x="3247992" y="1834973"/>
            <a:ext cx="1508105" cy="523220"/>
          </a:xfrm>
          <a:prstGeom prst="rect">
            <a:avLst/>
          </a:prstGeom>
          <a:noFill/>
        </p:spPr>
        <p:txBody>
          <a:bodyPr wrap="none" rtlCol="0">
            <a:spAutoFit/>
          </a:bodyPr>
          <a:lstStyle/>
          <a:p>
            <a:r>
              <a:rPr lang="en-US" sz="1400" b="1" dirty="0" smtClean="0">
                <a:latin typeface="+mj-lt"/>
                <a:cs typeface="Arial" panose="020B0604020202020204" pitchFamily="34" charset="0"/>
              </a:rPr>
              <a:t>Selected a private</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health plan</a:t>
            </a:r>
          </a:p>
        </p:txBody>
      </p:sp>
      <p:sp>
        <p:nvSpPr>
          <p:cNvPr id="19" name="Rectangle 18"/>
          <p:cNvSpPr/>
          <p:nvPr/>
        </p:nvSpPr>
        <p:spPr>
          <a:xfrm>
            <a:off x="7091814" y="1932473"/>
            <a:ext cx="137160" cy="13716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0" name="TextBox 19"/>
          <p:cNvSpPr txBox="1"/>
          <p:nvPr/>
        </p:nvSpPr>
        <p:spPr>
          <a:xfrm>
            <a:off x="7198494" y="1834973"/>
            <a:ext cx="1640706" cy="738664"/>
          </a:xfrm>
          <a:prstGeom prst="rect">
            <a:avLst/>
          </a:prstGeom>
          <a:noFill/>
        </p:spPr>
        <p:txBody>
          <a:bodyPr wrap="none" rtlCol="0">
            <a:spAutoFit/>
          </a:bodyPr>
          <a:lstStyle/>
          <a:p>
            <a:r>
              <a:rPr lang="en-US" sz="1400" b="1" dirty="0" smtClean="0">
                <a:latin typeface="+mj-lt"/>
                <a:cs typeface="Arial" panose="020B0604020202020204" pitchFamily="34" charset="0"/>
              </a:rPr>
              <a:t>Selected a plan,</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but not sure if</a:t>
            </a:r>
            <a:br>
              <a:rPr lang="en-US" sz="1400" b="1" dirty="0" smtClean="0">
                <a:latin typeface="+mj-lt"/>
                <a:cs typeface="Arial" panose="020B0604020202020204" pitchFamily="34" charset="0"/>
              </a:rPr>
            </a:br>
            <a:r>
              <a:rPr lang="en-US" sz="1400" b="1" dirty="0" smtClean="0">
                <a:latin typeface="+mj-lt"/>
                <a:cs typeface="Arial" panose="020B0604020202020204" pitchFamily="34" charset="0"/>
              </a:rPr>
              <a:t>private or Medicaid</a:t>
            </a:r>
          </a:p>
        </p:txBody>
      </p:sp>
    </p:spTree>
    <p:extLst>
      <p:ext uri="{BB962C8B-B14F-4D97-AF65-F5344CB8AC3E}">
        <p14:creationId xmlns:p14="http://schemas.microsoft.com/office/powerpoint/2010/main" val="3716406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
            <a:ext cx="9144000" cy="731520"/>
          </a:xfrm>
        </p:spPr>
        <p:txBody>
          <a:bodyPr anchor="t" anchorCtr="1">
            <a:noAutofit/>
          </a:bodyPr>
          <a:lstStyle/>
          <a:p>
            <a:pPr algn="ctr"/>
            <a:r>
              <a:rPr lang="en-US" sz="2000" b="1" dirty="0" smtClean="0"/>
              <a:t>Exhibit 6. Nearly Seven of 10 Latino New Enrollees </a:t>
            </a:r>
            <a:br>
              <a:rPr lang="en-US" sz="2000" b="1" dirty="0" smtClean="0"/>
            </a:br>
            <a:r>
              <a:rPr lang="en-US" sz="2000" b="1" dirty="0" smtClean="0"/>
              <a:t>Were Previously Uninsured </a:t>
            </a:r>
            <a:endParaRPr lang="en-US" sz="2000" b="1" dirty="0"/>
          </a:p>
        </p:txBody>
      </p:sp>
      <p:sp>
        <p:nvSpPr>
          <p:cNvPr id="5" name="TextBox 4"/>
          <p:cNvSpPr txBox="1"/>
          <p:nvPr/>
        </p:nvSpPr>
        <p:spPr>
          <a:xfrm>
            <a:off x="0" y="5663625"/>
            <a:ext cx="9144000" cy="584775"/>
          </a:xfrm>
          <a:prstGeom prst="rect">
            <a:avLst/>
          </a:prstGeom>
          <a:noFill/>
        </p:spPr>
        <p:txBody>
          <a:bodyPr wrap="square" rtlCol="0">
            <a:spAutoFit/>
          </a:bodyPr>
          <a:lstStyle/>
          <a:p>
            <a:pPr algn="ctr" fontAlgn="b"/>
            <a:r>
              <a:rPr lang="en-US" sz="1600" b="1" dirty="0">
                <a:latin typeface="+mn-lt"/>
                <a:cs typeface="Arial" pitchFamily="34" charset="0"/>
              </a:rPr>
              <a:t>Adults ages 19–64 who selected </a:t>
            </a:r>
            <a:r>
              <a:rPr lang="en-US" sz="1600" b="1" dirty="0" smtClean="0">
                <a:latin typeface="+mn-lt"/>
                <a:cs typeface="Arial" pitchFamily="34" charset="0"/>
              </a:rPr>
              <a:t>a private plan or enrolled in Medicaid </a:t>
            </a:r>
            <a:r>
              <a:rPr lang="en-US" sz="1600" b="1" dirty="0">
                <a:latin typeface="+mn-lt"/>
                <a:cs typeface="Arial" pitchFamily="34" charset="0"/>
              </a:rPr>
              <a:t>through marketplace </a:t>
            </a:r>
            <a:r>
              <a:rPr lang="en-US" sz="1600" b="1" dirty="0" smtClean="0">
                <a:latin typeface="+mn-lt"/>
                <a:cs typeface="Arial" pitchFamily="34" charset="0"/>
              </a:rPr>
              <a:t/>
            </a:r>
            <a:br>
              <a:rPr lang="en-US" sz="1600" b="1" dirty="0" smtClean="0">
                <a:latin typeface="+mn-lt"/>
                <a:cs typeface="Arial" pitchFamily="34" charset="0"/>
              </a:rPr>
            </a:br>
            <a:r>
              <a:rPr lang="en-US" sz="1600" b="1" dirty="0" smtClean="0">
                <a:latin typeface="+mn-lt"/>
                <a:cs typeface="Arial" pitchFamily="34" charset="0"/>
              </a:rPr>
              <a:t>or have </a:t>
            </a:r>
            <a:r>
              <a:rPr lang="en-US" sz="1600" b="1" dirty="0">
                <a:latin typeface="+mn-lt"/>
                <a:cs typeface="Arial" pitchFamily="34" charset="0"/>
              </a:rPr>
              <a:t>had Medicaid for less than 1 year</a:t>
            </a:r>
          </a:p>
        </p:txBody>
      </p:sp>
      <p:graphicFrame>
        <p:nvGraphicFramePr>
          <p:cNvPr id="7" name="Content Placeholder 3"/>
          <p:cNvGraphicFramePr>
            <a:graphicFrameLocks/>
          </p:cNvGraphicFramePr>
          <p:nvPr>
            <p:extLst>
              <p:ext uri="{D42A27DB-BD31-4B8C-83A1-F6EECF244321}">
                <p14:modId xmlns:p14="http://schemas.microsoft.com/office/powerpoint/2010/main" val="2500729507"/>
              </p:ext>
            </p:extLst>
          </p:nvPr>
        </p:nvGraphicFramePr>
        <p:xfrm>
          <a:off x="-152400" y="1810688"/>
          <a:ext cx="9098280" cy="373231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5180" y="1371600"/>
            <a:ext cx="1752600" cy="338554"/>
          </a:xfrm>
          <a:prstGeom prst="rect">
            <a:avLst/>
          </a:prstGeom>
          <a:noFill/>
        </p:spPr>
        <p:txBody>
          <a:bodyPr wrap="square" rtlCol="0">
            <a:spAutoFit/>
          </a:bodyPr>
          <a:lstStyle/>
          <a:p>
            <a:r>
              <a:rPr lang="en-US" sz="1600" b="1" dirty="0" smtClean="0">
                <a:latin typeface="+mn-lt"/>
              </a:rPr>
              <a:t>Percent</a:t>
            </a:r>
            <a:endParaRPr lang="en-US" sz="1600" b="1" dirty="0">
              <a:latin typeface="+mn-lt"/>
            </a:endParaRPr>
          </a:p>
        </p:txBody>
      </p:sp>
      <p:sp>
        <p:nvSpPr>
          <p:cNvPr id="10" name="Text Box 49"/>
          <p:cNvSpPr txBox="1">
            <a:spLocks noChangeArrowheads="1"/>
          </p:cNvSpPr>
          <p:nvPr/>
        </p:nvSpPr>
        <p:spPr bwMode="auto">
          <a:xfrm>
            <a:off x="45720" y="6537960"/>
            <a:ext cx="8945880" cy="276999"/>
          </a:xfrm>
          <a:prstGeom prst="rect">
            <a:avLst/>
          </a:prstGeom>
          <a:noFill/>
          <a:ln w="9525">
            <a:noFill/>
            <a:miter lim="800000"/>
            <a:headEnd/>
            <a:tailEnd/>
          </a:ln>
        </p:spPr>
        <p:txBody>
          <a:bodyPr wrap="square">
            <a:spAutoFit/>
          </a:bodyPr>
          <a:lstStyle/>
          <a:p>
            <a:r>
              <a:rPr lang="en-US" sz="1200" dirty="0" smtClean="0">
                <a:latin typeface="+mn-lt"/>
              </a:rPr>
              <a:t>Source</a:t>
            </a:r>
            <a:r>
              <a:rPr lang="en-US" sz="1200" dirty="0">
                <a:latin typeface="+mn-lt"/>
              </a:rPr>
              <a:t>: </a:t>
            </a:r>
            <a:r>
              <a:rPr lang="en-US" sz="1200" dirty="0">
                <a:latin typeface="+mn-lt"/>
                <a:cs typeface="Arial" pitchFamily="34" charset="0"/>
              </a:rPr>
              <a:t>The Commonwealth Fund Affordable Care Act Tracking </a:t>
            </a:r>
            <a:r>
              <a:rPr lang="en-US" sz="1200" dirty="0" smtClean="0">
                <a:latin typeface="+mn-lt"/>
                <a:cs typeface="Arial" pitchFamily="34" charset="0"/>
              </a:rPr>
              <a:t>Survey, April–June </a:t>
            </a:r>
            <a:r>
              <a:rPr lang="en-US" sz="1200" dirty="0">
                <a:latin typeface="+mn-lt"/>
                <a:cs typeface="Arial" pitchFamily="34" charset="0"/>
              </a:rPr>
              <a:t>2014.</a:t>
            </a:r>
            <a:endParaRPr lang="en-US" sz="1200" dirty="0">
              <a:latin typeface="+mn-lt"/>
              <a:ea typeface="ＭＳ Ｐゴシック" charset="-128"/>
            </a:endParaRPr>
          </a:p>
        </p:txBody>
      </p:sp>
      <p:sp>
        <p:nvSpPr>
          <p:cNvPr id="4" name="TextBox 3"/>
          <p:cNvSpPr txBox="1"/>
          <p:nvPr/>
        </p:nvSpPr>
        <p:spPr>
          <a:xfrm>
            <a:off x="0" y="990600"/>
            <a:ext cx="9144000" cy="338554"/>
          </a:xfrm>
          <a:prstGeom prst="rect">
            <a:avLst/>
          </a:prstGeom>
          <a:noFill/>
        </p:spPr>
        <p:txBody>
          <a:bodyPr wrap="square" rtlCol="0">
            <a:spAutoFit/>
          </a:bodyPr>
          <a:lstStyle/>
          <a:p>
            <a:pPr algn="ctr"/>
            <a:r>
              <a:rPr lang="en-US" sz="1600" b="1" dirty="0" smtClean="0">
                <a:latin typeface="+mj-lt"/>
                <a:cs typeface="Arial" panose="020B0604020202020204" pitchFamily="34" charset="0"/>
              </a:rPr>
              <a:t>What type of health insurance did you have prior to getting your new coverage? </a:t>
            </a:r>
          </a:p>
        </p:txBody>
      </p:sp>
    </p:spTree>
    <p:extLst>
      <p:ext uri="{BB962C8B-B14F-4D97-AF65-F5344CB8AC3E}">
        <p14:creationId xmlns:p14="http://schemas.microsoft.com/office/powerpoint/2010/main" val="730435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extLst>
              <p:ext uri="{D42A27DB-BD31-4B8C-83A1-F6EECF244321}">
                <p14:modId xmlns:p14="http://schemas.microsoft.com/office/powerpoint/2010/main" val="295427321"/>
              </p:ext>
            </p:extLst>
          </p:nvPr>
        </p:nvGraphicFramePr>
        <p:xfrm>
          <a:off x="-609600" y="1435388"/>
          <a:ext cx="4069080" cy="3429427"/>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p:cNvSpPr txBox="1"/>
          <p:nvPr/>
        </p:nvSpPr>
        <p:spPr>
          <a:xfrm>
            <a:off x="987792" y="3786816"/>
            <a:ext cx="920015" cy="523220"/>
          </a:xfrm>
          <a:prstGeom prst="rect">
            <a:avLst/>
          </a:prstGeom>
          <a:noFill/>
        </p:spPr>
        <p:txBody>
          <a:bodyPr wrap="square" rtlCol="0">
            <a:spAutoFit/>
          </a:bodyPr>
          <a:lstStyle/>
          <a:p>
            <a:pPr algn="ctr"/>
            <a:r>
              <a:rPr lang="en-US" sz="1400" b="1" dirty="0" smtClean="0">
                <a:solidFill>
                  <a:schemeClr val="bg1"/>
                </a:solidFill>
                <a:latin typeface="+mn-lt"/>
              </a:rPr>
              <a:t>50–64</a:t>
            </a:r>
          </a:p>
          <a:p>
            <a:pPr algn="ctr"/>
            <a:r>
              <a:rPr lang="en-US" sz="1400" b="1" dirty="0" smtClean="0">
                <a:solidFill>
                  <a:schemeClr val="bg1"/>
                </a:solidFill>
                <a:latin typeface="+mn-lt"/>
              </a:rPr>
              <a:t>19%</a:t>
            </a:r>
            <a:endParaRPr lang="en-US" sz="1400" b="1" dirty="0">
              <a:solidFill>
                <a:schemeClr val="bg1"/>
              </a:solidFill>
              <a:latin typeface="+mn-lt"/>
            </a:endParaRPr>
          </a:p>
        </p:txBody>
      </p:sp>
      <p:sp>
        <p:nvSpPr>
          <p:cNvPr id="20" name="TextBox 19"/>
          <p:cNvSpPr txBox="1"/>
          <p:nvPr/>
        </p:nvSpPr>
        <p:spPr>
          <a:xfrm>
            <a:off x="228597" y="2918076"/>
            <a:ext cx="957229" cy="523220"/>
          </a:xfrm>
          <a:prstGeom prst="rect">
            <a:avLst/>
          </a:prstGeom>
          <a:noFill/>
        </p:spPr>
        <p:txBody>
          <a:bodyPr wrap="square" rtlCol="0">
            <a:spAutoFit/>
          </a:bodyPr>
          <a:lstStyle/>
          <a:p>
            <a:pPr algn="ctr"/>
            <a:r>
              <a:rPr lang="en-US" sz="1400" b="1" dirty="0" smtClean="0">
                <a:solidFill>
                  <a:schemeClr val="bg1"/>
                </a:solidFill>
                <a:latin typeface="+mn-lt"/>
              </a:rPr>
              <a:t>19–34</a:t>
            </a:r>
          </a:p>
          <a:p>
            <a:pPr algn="ctr"/>
            <a:r>
              <a:rPr lang="en-US" sz="1400" b="1" dirty="0" smtClean="0">
                <a:solidFill>
                  <a:schemeClr val="bg1"/>
                </a:solidFill>
                <a:latin typeface="+mn-lt"/>
              </a:rPr>
              <a:t>40%</a:t>
            </a:r>
            <a:endParaRPr lang="en-US" sz="1400" b="1" dirty="0">
              <a:solidFill>
                <a:schemeClr val="bg1"/>
              </a:solidFill>
              <a:latin typeface="+mn-lt"/>
            </a:endParaRPr>
          </a:p>
        </p:txBody>
      </p:sp>
      <p:sp>
        <p:nvSpPr>
          <p:cNvPr id="21" name="TextBox 20"/>
          <p:cNvSpPr txBox="1"/>
          <p:nvPr/>
        </p:nvSpPr>
        <p:spPr>
          <a:xfrm>
            <a:off x="1658852" y="2743200"/>
            <a:ext cx="861363" cy="523220"/>
          </a:xfrm>
          <a:prstGeom prst="rect">
            <a:avLst/>
          </a:prstGeom>
          <a:noFill/>
        </p:spPr>
        <p:txBody>
          <a:bodyPr wrap="square" rtlCol="0">
            <a:spAutoFit/>
          </a:bodyPr>
          <a:lstStyle/>
          <a:p>
            <a:pPr algn="ctr"/>
            <a:r>
              <a:rPr lang="en-US" sz="1400" b="1" dirty="0" smtClean="0">
                <a:latin typeface="+mn-lt"/>
              </a:rPr>
              <a:t>35–49</a:t>
            </a:r>
          </a:p>
          <a:p>
            <a:pPr algn="ctr"/>
            <a:r>
              <a:rPr lang="en-US" sz="1400" b="1" dirty="0" smtClean="0">
                <a:latin typeface="+mn-lt"/>
              </a:rPr>
              <a:t>40%</a:t>
            </a:r>
            <a:endParaRPr lang="en-US" sz="1400" b="1" dirty="0">
              <a:latin typeface="+mn-lt"/>
            </a:endParaRPr>
          </a:p>
        </p:txBody>
      </p:sp>
      <p:sp>
        <p:nvSpPr>
          <p:cNvPr id="23" name="Title 1"/>
          <p:cNvSpPr txBox="1">
            <a:spLocks/>
          </p:cNvSpPr>
          <p:nvPr/>
        </p:nvSpPr>
        <p:spPr>
          <a:xfrm>
            <a:off x="0" y="91440"/>
            <a:ext cx="9144000" cy="1005840"/>
          </a:xfrm>
          <a:prstGeom prst="rect">
            <a:avLst/>
          </a:prstGeom>
        </p:spPr>
        <p:txBody>
          <a:bodyPr vert="horz" lIns="91440" tIns="45720" rIns="91440" bIns="45720" rtlCol="0" anchor="t" anchorCtr="1">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kern="0" dirty="0" smtClean="0">
                <a:latin typeface="Georgia" panose="02040502050405020303" pitchFamily="18" charset="0"/>
                <a:ea typeface="ＭＳ Ｐゴシック"/>
              </a:rPr>
              <a:t>Exhibit 7. At the End of Open Enrollment, Two of Five </a:t>
            </a:r>
            <a:br>
              <a:rPr lang="en-US" sz="2000" b="1" kern="0" dirty="0" smtClean="0">
                <a:latin typeface="Georgia" panose="02040502050405020303" pitchFamily="18" charset="0"/>
                <a:ea typeface="ＭＳ Ｐゴシック"/>
              </a:rPr>
            </a:br>
            <a:r>
              <a:rPr lang="en-US" sz="2000" b="1" kern="0" dirty="0" smtClean="0">
                <a:latin typeface="Georgia" panose="02040502050405020303" pitchFamily="18" charset="0"/>
                <a:ea typeface="ＭＳ Ｐゴシック"/>
              </a:rPr>
              <a:t>Remaining Uninsured Latinos Were Under Age 35 and </a:t>
            </a:r>
          </a:p>
          <a:p>
            <a:r>
              <a:rPr lang="en-US" sz="2000" b="1" kern="0" dirty="0" smtClean="0">
                <a:latin typeface="Georgia" panose="02040502050405020303" pitchFamily="18" charset="0"/>
                <a:ea typeface="ＭＳ Ｐゴシック"/>
              </a:rPr>
              <a:t>Almost All Were Low-Income</a:t>
            </a:r>
            <a:endParaRPr lang="en-US" sz="2000" dirty="0">
              <a:latin typeface="Georgia" panose="02040502050405020303" pitchFamily="18" charset="0"/>
            </a:endParaRPr>
          </a:p>
        </p:txBody>
      </p:sp>
      <p:sp>
        <p:nvSpPr>
          <p:cNvPr id="17" name="TextBox 16"/>
          <p:cNvSpPr txBox="1"/>
          <p:nvPr/>
        </p:nvSpPr>
        <p:spPr>
          <a:xfrm>
            <a:off x="0" y="1295400"/>
            <a:ext cx="2895600" cy="338554"/>
          </a:xfrm>
          <a:prstGeom prst="rect">
            <a:avLst/>
          </a:prstGeom>
          <a:noFill/>
        </p:spPr>
        <p:txBody>
          <a:bodyPr wrap="square" rtlCol="0">
            <a:spAutoFit/>
          </a:bodyPr>
          <a:lstStyle/>
          <a:p>
            <a:pPr algn="ctr"/>
            <a:r>
              <a:rPr lang="en-US" sz="1600" b="1" dirty="0" smtClean="0">
                <a:latin typeface="+mj-lt"/>
              </a:rPr>
              <a:t>Age</a:t>
            </a:r>
          </a:p>
        </p:txBody>
      </p:sp>
      <p:sp>
        <p:nvSpPr>
          <p:cNvPr id="30" name="TextBox 29"/>
          <p:cNvSpPr txBox="1"/>
          <p:nvPr/>
        </p:nvSpPr>
        <p:spPr>
          <a:xfrm>
            <a:off x="6400800" y="1295400"/>
            <a:ext cx="2743200" cy="338554"/>
          </a:xfrm>
          <a:prstGeom prst="rect">
            <a:avLst/>
          </a:prstGeom>
          <a:noFill/>
        </p:spPr>
        <p:txBody>
          <a:bodyPr wrap="square" rtlCol="0">
            <a:spAutoFit/>
          </a:bodyPr>
          <a:lstStyle/>
          <a:p>
            <a:pPr lvl="0" algn="ctr"/>
            <a:r>
              <a:rPr lang="en-US" sz="1600" b="1" dirty="0" smtClean="0">
                <a:solidFill>
                  <a:prstClr val="black"/>
                </a:solidFill>
                <a:latin typeface="+mj-lt"/>
              </a:rPr>
              <a:t>Citizenship status</a:t>
            </a:r>
            <a:endParaRPr lang="en-US" sz="1600" b="1" dirty="0">
              <a:solidFill>
                <a:prstClr val="black"/>
              </a:solidFill>
              <a:latin typeface="+mj-lt"/>
            </a:endParaRPr>
          </a:p>
        </p:txBody>
      </p:sp>
      <p:sp>
        <p:nvSpPr>
          <p:cNvPr id="31" name="Text Box 49"/>
          <p:cNvSpPr txBox="1">
            <a:spLocks noChangeArrowheads="1"/>
          </p:cNvSpPr>
          <p:nvPr/>
        </p:nvSpPr>
        <p:spPr bwMode="auto">
          <a:xfrm>
            <a:off x="45720" y="6355080"/>
            <a:ext cx="8945880" cy="461665"/>
          </a:xfrm>
          <a:prstGeom prst="rect">
            <a:avLst/>
          </a:prstGeom>
          <a:noFill/>
          <a:ln w="9525">
            <a:noFill/>
            <a:miter lim="800000"/>
            <a:headEnd/>
            <a:tailEnd/>
          </a:ln>
        </p:spPr>
        <p:txBody>
          <a:bodyPr wrap="square">
            <a:spAutoFit/>
          </a:bodyPr>
          <a:lstStyle/>
          <a:p>
            <a:pPr fontAlgn="base">
              <a:spcBef>
                <a:spcPct val="0"/>
              </a:spcBef>
              <a:spcAft>
                <a:spcPct val="0"/>
              </a:spcAft>
            </a:pPr>
            <a:r>
              <a:rPr lang="en-US" sz="1200" dirty="0" smtClean="0">
                <a:latin typeface="+mn-lt"/>
              </a:rPr>
              <a:t>Notes: FPL refers to federal poverty </a:t>
            </a:r>
            <a:r>
              <a:rPr lang="en-US" sz="1200" smtClean="0">
                <a:latin typeface="+mn-lt"/>
              </a:rPr>
              <a:t>level. Segments </a:t>
            </a:r>
            <a:r>
              <a:rPr lang="en-US" sz="1200" dirty="0">
                <a:latin typeface="+mn-lt"/>
              </a:rPr>
              <a:t>may not sum to 100 percent because of </a:t>
            </a:r>
            <a:r>
              <a:rPr lang="en-US" sz="1200" dirty="0" smtClean="0">
                <a:latin typeface="+mn-lt"/>
              </a:rPr>
              <a:t>rounding. </a:t>
            </a:r>
          </a:p>
          <a:p>
            <a:pPr fontAlgn="base">
              <a:spcBef>
                <a:spcPct val="0"/>
              </a:spcBef>
              <a:spcAft>
                <a:spcPct val="0"/>
              </a:spcAft>
            </a:pPr>
            <a:r>
              <a:rPr lang="en-US" sz="1200" dirty="0" smtClean="0">
                <a:latin typeface="+mn-lt"/>
              </a:rPr>
              <a:t>Source</a:t>
            </a:r>
            <a:r>
              <a:rPr lang="en-US" sz="1200" dirty="0">
                <a:latin typeface="+mn-lt"/>
              </a:rPr>
              <a:t>: </a:t>
            </a:r>
            <a:r>
              <a:rPr lang="en-US" sz="1200" dirty="0">
                <a:latin typeface="+mn-lt"/>
                <a:cs typeface="Arial" pitchFamily="34" charset="0"/>
              </a:rPr>
              <a:t>The Commonwealth Fund Affordable Care Act Tracking </a:t>
            </a:r>
            <a:r>
              <a:rPr lang="en-US" sz="1200" dirty="0" smtClean="0">
                <a:latin typeface="+mn-lt"/>
                <a:cs typeface="Arial" pitchFamily="34" charset="0"/>
              </a:rPr>
              <a:t>Survey, April–June </a:t>
            </a:r>
            <a:r>
              <a:rPr lang="en-US" sz="1200" dirty="0">
                <a:latin typeface="+mn-lt"/>
                <a:cs typeface="Arial" pitchFamily="34" charset="0"/>
              </a:rPr>
              <a:t>2014.</a:t>
            </a:r>
            <a:endParaRPr lang="en-US" sz="1200" dirty="0">
              <a:latin typeface="+mn-lt"/>
              <a:ea typeface="ＭＳ Ｐゴシック" charset="-128"/>
            </a:endParaRPr>
          </a:p>
        </p:txBody>
      </p:sp>
      <p:sp>
        <p:nvSpPr>
          <p:cNvPr id="24" name="TextBox 23"/>
          <p:cNvSpPr txBox="1"/>
          <p:nvPr/>
        </p:nvSpPr>
        <p:spPr>
          <a:xfrm>
            <a:off x="3124200" y="1295400"/>
            <a:ext cx="3048000" cy="338554"/>
          </a:xfrm>
          <a:prstGeom prst="rect">
            <a:avLst/>
          </a:prstGeom>
          <a:noFill/>
        </p:spPr>
        <p:txBody>
          <a:bodyPr wrap="square" rtlCol="0">
            <a:spAutoFit/>
          </a:bodyPr>
          <a:lstStyle/>
          <a:p>
            <a:pPr lvl="0" algn="ctr"/>
            <a:r>
              <a:rPr lang="en-US" sz="1600" b="1" dirty="0" smtClean="0">
                <a:solidFill>
                  <a:prstClr val="black"/>
                </a:solidFill>
                <a:latin typeface="+mj-lt"/>
              </a:rPr>
              <a:t>Income</a:t>
            </a:r>
          </a:p>
        </p:txBody>
      </p:sp>
      <p:graphicFrame>
        <p:nvGraphicFramePr>
          <p:cNvPr id="37" name="Chart 36"/>
          <p:cNvGraphicFramePr/>
          <p:nvPr>
            <p:extLst>
              <p:ext uri="{D42A27DB-BD31-4B8C-83A1-F6EECF244321}">
                <p14:modId xmlns:p14="http://schemas.microsoft.com/office/powerpoint/2010/main" val="1139678149"/>
              </p:ext>
            </p:extLst>
          </p:nvPr>
        </p:nvGraphicFramePr>
        <p:xfrm>
          <a:off x="2590800" y="1435388"/>
          <a:ext cx="4069080" cy="3429427"/>
        </p:xfrm>
        <a:graphic>
          <a:graphicData uri="http://schemas.openxmlformats.org/drawingml/2006/chart">
            <c:chart xmlns:c="http://schemas.openxmlformats.org/drawingml/2006/chart" xmlns:r="http://schemas.openxmlformats.org/officeDocument/2006/relationships" r:id="rId4"/>
          </a:graphicData>
        </a:graphic>
      </p:graphicFrame>
      <p:sp>
        <p:nvSpPr>
          <p:cNvPr id="39" name="TextBox 38"/>
          <p:cNvSpPr txBox="1"/>
          <p:nvPr/>
        </p:nvSpPr>
        <p:spPr>
          <a:xfrm>
            <a:off x="3505201" y="3083222"/>
            <a:ext cx="1047750" cy="523220"/>
          </a:xfrm>
          <a:prstGeom prst="rect">
            <a:avLst/>
          </a:prstGeom>
          <a:noFill/>
        </p:spPr>
        <p:txBody>
          <a:bodyPr wrap="square" rtlCol="0">
            <a:spAutoFit/>
          </a:bodyPr>
          <a:lstStyle/>
          <a:p>
            <a:pPr algn="ctr"/>
            <a:r>
              <a:rPr lang="en-US" sz="1400" b="1" dirty="0" smtClean="0">
                <a:solidFill>
                  <a:schemeClr val="bg1"/>
                </a:solidFill>
                <a:latin typeface="+mn-lt"/>
              </a:rPr>
              <a:t>&lt;138% FPL</a:t>
            </a:r>
          </a:p>
          <a:p>
            <a:pPr algn="ctr"/>
            <a:r>
              <a:rPr lang="en-US" sz="1400" b="1" dirty="0" smtClean="0">
                <a:solidFill>
                  <a:schemeClr val="bg1"/>
                </a:solidFill>
                <a:latin typeface="+mn-lt"/>
              </a:rPr>
              <a:t>60%</a:t>
            </a:r>
            <a:endParaRPr lang="en-US" sz="1400" b="1" dirty="0">
              <a:solidFill>
                <a:schemeClr val="bg1"/>
              </a:solidFill>
              <a:latin typeface="+mn-lt"/>
            </a:endParaRPr>
          </a:p>
        </p:txBody>
      </p:sp>
      <p:sp>
        <p:nvSpPr>
          <p:cNvPr id="40" name="TextBox 39"/>
          <p:cNvSpPr txBox="1"/>
          <p:nvPr/>
        </p:nvSpPr>
        <p:spPr>
          <a:xfrm>
            <a:off x="4648201" y="2669459"/>
            <a:ext cx="1170892" cy="738664"/>
          </a:xfrm>
          <a:prstGeom prst="rect">
            <a:avLst/>
          </a:prstGeom>
          <a:noFill/>
        </p:spPr>
        <p:txBody>
          <a:bodyPr wrap="square" rtlCol="0">
            <a:spAutoFit/>
          </a:bodyPr>
          <a:lstStyle/>
          <a:p>
            <a:pPr algn="ctr"/>
            <a:r>
              <a:rPr lang="en-US" sz="1400" b="1" dirty="0" smtClean="0">
                <a:latin typeface="+mn-lt"/>
              </a:rPr>
              <a:t>138%–399% FPL</a:t>
            </a:r>
          </a:p>
          <a:p>
            <a:pPr algn="ctr"/>
            <a:r>
              <a:rPr lang="en-US" sz="1400" b="1" dirty="0" smtClean="0">
                <a:latin typeface="+mn-lt"/>
              </a:rPr>
              <a:t>39%</a:t>
            </a:r>
            <a:endParaRPr lang="en-US" sz="1400" b="1" dirty="0">
              <a:latin typeface="+mn-lt"/>
            </a:endParaRPr>
          </a:p>
        </p:txBody>
      </p:sp>
      <p:sp>
        <p:nvSpPr>
          <p:cNvPr id="41" name="TextBox 40"/>
          <p:cNvSpPr txBox="1"/>
          <p:nvPr/>
        </p:nvSpPr>
        <p:spPr>
          <a:xfrm>
            <a:off x="5029200" y="4419600"/>
            <a:ext cx="1046249" cy="738664"/>
          </a:xfrm>
          <a:prstGeom prst="rect">
            <a:avLst/>
          </a:prstGeom>
          <a:noFill/>
        </p:spPr>
        <p:txBody>
          <a:bodyPr wrap="square" rtlCol="0">
            <a:spAutoFit/>
          </a:bodyPr>
          <a:lstStyle/>
          <a:p>
            <a:pPr algn="ctr"/>
            <a:r>
              <a:rPr lang="en-US" sz="1400" b="1" dirty="0" smtClean="0">
                <a:latin typeface="+mn-lt"/>
              </a:rPr>
              <a:t>400% FPL or more</a:t>
            </a:r>
          </a:p>
          <a:p>
            <a:pPr algn="ctr"/>
            <a:r>
              <a:rPr lang="en-US" sz="1400" b="1" dirty="0">
                <a:latin typeface="+mn-lt"/>
              </a:rPr>
              <a:t>1</a:t>
            </a:r>
            <a:r>
              <a:rPr lang="en-US" sz="1400" b="1" dirty="0" smtClean="0">
                <a:latin typeface="+mn-lt"/>
              </a:rPr>
              <a:t>%</a:t>
            </a:r>
            <a:endParaRPr lang="en-US" sz="1400" b="1" dirty="0">
              <a:latin typeface="+mn-lt"/>
            </a:endParaRPr>
          </a:p>
        </p:txBody>
      </p:sp>
      <p:graphicFrame>
        <p:nvGraphicFramePr>
          <p:cNvPr id="42" name="Chart 41"/>
          <p:cNvGraphicFramePr/>
          <p:nvPr>
            <p:extLst>
              <p:ext uri="{D42A27DB-BD31-4B8C-83A1-F6EECF244321}">
                <p14:modId xmlns:p14="http://schemas.microsoft.com/office/powerpoint/2010/main" val="3430750815"/>
              </p:ext>
            </p:extLst>
          </p:nvPr>
        </p:nvGraphicFramePr>
        <p:xfrm>
          <a:off x="5684520" y="1435388"/>
          <a:ext cx="4069080" cy="3429427"/>
        </p:xfrm>
        <a:graphic>
          <a:graphicData uri="http://schemas.openxmlformats.org/drawingml/2006/chart">
            <c:chart xmlns:c="http://schemas.openxmlformats.org/drawingml/2006/chart" xmlns:r="http://schemas.openxmlformats.org/officeDocument/2006/relationships" r:id="rId5"/>
          </a:graphicData>
        </a:graphic>
      </p:graphicFrame>
      <p:sp>
        <p:nvSpPr>
          <p:cNvPr id="43" name="TextBox 42"/>
          <p:cNvSpPr txBox="1"/>
          <p:nvPr/>
        </p:nvSpPr>
        <p:spPr>
          <a:xfrm>
            <a:off x="6705600" y="4621649"/>
            <a:ext cx="1587118" cy="1169551"/>
          </a:xfrm>
          <a:prstGeom prst="rect">
            <a:avLst/>
          </a:prstGeom>
          <a:noFill/>
        </p:spPr>
        <p:txBody>
          <a:bodyPr wrap="square" rtlCol="0">
            <a:spAutoFit/>
          </a:bodyPr>
          <a:lstStyle/>
          <a:p>
            <a:pPr algn="ctr"/>
            <a:r>
              <a:rPr lang="en-US" sz="1400" b="1" dirty="0" smtClean="0">
                <a:latin typeface="+mn-lt"/>
              </a:rPr>
              <a:t>Foreign-born, </a:t>
            </a:r>
            <a:br>
              <a:rPr lang="en-US" sz="1400" b="1" dirty="0" smtClean="0">
                <a:latin typeface="+mn-lt"/>
              </a:rPr>
            </a:br>
            <a:r>
              <a:rPr lang="en-US" sz="1400" b="1" dirty="0" smtClean="0">
                <a:latin typeface="+mn-lt"/>
              </a:rPr>
              <a:t>not U.S. citizen </a:t>
            </a:r>
            <a:br>
              <a:rPr lang="en-US" sz="1400" b="1" dirty="0" smtClean="0">
                <a:latin typeface="+mn-lt"/>
              </a:rPr>
            </a:br>
            <a:r>
              <a:rPr lang="en-US" sz="1400" b="1" dirty="0" smtClean="0">
                <a:latin typeface="+mn-lt"/>
              </a:rPr>
              <a:t>or permanent resident</a:t>
            </a:r>
          </a:p>
          <a:p>
            <a:pPr algn="ctr"/>
            <a:r>
              <a:rPr lang="en-US" sz="1400" b="1" dirty="0" smtClean="0">
                <a:latin typeface="+mn-lt"/>
              </a:rPr>
              <a:t>16%</a:t>
            </a:r>
            <a:endParaRPr lang="en-US" sz="1400" b="1" dirty="0">
              <a:latin typeface="+mn-lt"/>
            </a:endParaRPr>
          </a:p>
        </p:txBody>
      </p:sp>
      <p:sp>
        <p:nvSpPr>
          <p:cNvPr id="44" name="TextBox 43"/>
          <p:cNvSpPr txBox="1"/>
          <p:nvPr/>
        </p:nvSpPr>
        <p:spPr>
          <a:xfrm>
            <a:off x="6560325" y="2846719"/>
            <a:ext cx="957229" cy="523220"/>
          </a:xfrm>
          <a:prstGeom prst="rect">
            <a:avLst/>
          </a:prstGeom>
          <a:noFill/>
        </p:spPr>
        <p:txBody>
          <a:bodyPr wrap="square" rtlCol="0">
            <a:spAutoFit/>
          </a:bodyPr>
          <a:lstStyle/>
          <a:p>
            <a:pPr algn="ctr"/>
            <a:r>
              <a:rPr lang="en-US" sz="1400" b="1" dirty="0" smtClean="0">
                <a:solidFill>
                  <a:schemeClr val="bg1"/>
                </a:solidFill>
                <a:latin typeface="+mn-lt"/>
              </a:rPr>
              <a:t>U.S.-born</a:t>
            </a:r>
          </a:p>
          <a:p>
            <a:pPr algn="ctr"/>
            <a:r>
              <a:rPr lang="en-US" sz="1400" b="1" dirty="0" smtClean="0">
                <a:solidFill>
                  <a:schemeClr val="bg1"/>
                </a:solidFill>
                <a:latin typeface="+mn-lt"/>
              </a:rPr>
              <a:t>35%</a:t>
            </a:r>
            <a:endParaRPr lang="en-US" sz="1400" b="1" dirty="0">
              <a:solidFill>
                <a:schemeClr val="bg1"/>
              </a:solidFill>
              <a:latin typeface="+mn-lt"/>
            </a:endParaRPr>
          </a:p>
        </p:txBody>
      </p:sp>
      <p:sp>
        <p:nvSpPr>
          <p:cNvPr id="45" name="TextBox 44"/>
          <p:cNvSpPr txBox="1"/>
          <p:nvPr/>
        </p:nvSpPr>
        <p:spPr>
          <a:xfrm>
            <a:off x="7696200" y="2667000"/>
            <a:ext cx="1371600" cy="1169551"/>
          </a:xfrm>
          <a:prstGeom prst="rect">
            <a:avLst/>
          </a:prstGeom>
          <a:noFill/>
        </p:spPr>
        <p:txBody>
          <a:bodyPr wrap="square" rtlCol="0">
            <a:spAutoFit/>
          </a:bodyPr>
          <a:lstStyle/>
          <a:p>
            <a:pPr algn="ctr"/>
            <a:r>
              <a:rPr lang="en-US" sz="1400" b="1" dirty="0" smtClean="0">
                <a:latin typeface="+mn-lt"/>
              </a:rPr>
              <a:t>Foreign-born, U.S. citizen or permanent resident</a:t>
            </a:r>
          </a:p>
          <a:p>
            <a:pPr algn="ctr"/>
            <a:r>
              <a:rPr lang="en-US" sz="1400" b="1" dirty="0" smtClean="0">
                <a:latin typeface="+mn-lt"/>
              </a:rPr>
              <a:t>46%</a:t>
            </a:r>
            <a:endParaRPr lang="en-US" sz="1400" b="1" dirty="0">
              <a:latin typeface="+mn-lt"/>
            </a:endParaRPr>
          </a:p>
        </p:txBody>
      </p:sp>
      <p:sp>
        <p:nvSpPr>
          <p:cNvPr id="22" name="TextBox 21"/>
          <p:cNvSpPr txBox="1"/>
          <p:nvPr/>
        </p:nvSpPr>
        <p:spPr>
          <a:xfrm>
            <a:off x="5969766" y="4114800"/>
            <a:ext cx="888234" cy="523220"/>
          </a:xfrm>
          <a:prstGeom prst="rect">
            <a:avLst/>
          </a:prstGeom>
          <a:noFill/>
        </p:spPr>
        <p:txBody>
          <a:bodyPr wrap="square" rtlCol="0">
            <a:spAutoFit/>
          </a:bodyPr>
          <a:lstStyle/>
          <a:p>
            <a:pPr algn="ctr"/>
            <a:r>
              <a:rPr lang="en-US" sz="1400" b="1" dirty="0" smtClean="0">
                <a:latin typeface="+mn-lt"/>
              </a:rPr>
              <a:t>Refused</a:t>
            </a:r>
          </a:p>
          <a:p>
            <a:pPr algn="ctr"/>
            <a:r>
              <a:rPr lang="en-US" sz="1400" b="1" dirty="0">
                <a:latin typeface="+mn-lt"/>
              </a:rPr>
              <a:t>3</a:t>
            </a:r>
            <a:r>
              <a:rPr lang="en-US" sz="1400" b="1" dirty="0" smtClean="0">
                <a:latin typeface="+mn-lt"/>
              </a:rPr>
              <a:t>%</a:t>
            </a:r>
            <a:endParaRPr lang="en-US" sz="1400" b="1" dirty="0">
              <a:latin typeface="+mn-lt"/>
            </a:endParaRPr>
          </a:p>
        </p:txBody>
      </p:sp>
      <p:sp>
        <p:nvSpPr>
          <p:cNvPr id="25" name="Text Box 4"/>
          <p:cNvSpPr txBox="1">
            <a:spLocks noChangeArrowheads="1"/>
          </p:cNvSpPr>
          <p:nvPr/>
        </p:nvSpPr>
        <p:spPr bwMode="auto">
          <a:xfrm>
            <a:off x="45720" y="5757446"/>
            <a:ext cx="905256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1600" b="1" dirty="0" smtClean="0">
                <a:latin typeface="+mj-lt"/>
                <a:cs typeface="Arial" pitchFamily="34" charset="0"/>
              </a:rPr>
              <a:t>Uninsured Latinos ages 19 to 64</a:t>
            </a:r>
            <a:endParaRPr lang="en-US" sz="1600" b="1" dirty="0">
              <a:latin typeface="+mj-lt"/>
              <a:cs typeface="Arial" pitchFamily="34" charset="0"/>
            </a:endParaRPr>
          </a:p>
        </p:txBody>
      </p:sp>
      <p:sp>
        <p:nvSpPr>
          <p:cNvPr id="26" name="TextBox 25"/>
          <p:cNvSpPr txBox="1"/>
          <p:nvPr/>
        </p:nvSpPr>
        <p:spPr>
          <a:xfrm>
            <a:off x="-228600" y="4429780"/>
            <a:ext cx="1497834" cy="523220"/>
          </a:xfrm>
          <a:prstGeom prst="rect">
            <a:avLst/>
          </a:prstGeom>
          <a:noFill/>
        </p:spPr>
        <p:txBody>
          <a:bodyPr wrap="square" rtlCol="0">
            <a:spAutoFit/>
          </a:bodyPr>
          <a:lstStyle/>
          <a:p>
            <a:pPr algn="ctr"/>
            <a:r>
              <a:rPr lang="en-US" sz="1400" b="1" dirty="0" smtClean="0">
                <a:latin typeface="+mn-lt"/>
              </a:rPr>
              <a:t>Refused</a:t>
            </a:r>
          </a:p>
          <a:p>
            <a:pPr algn="ctr"/>
            <a:r>
              <a:rPr lang="en-US" sz="1400" b="1" dirty="0" smtClean="0">
                <a:latin typeface="+mn-lt"/>
              </a:rPr>
              <a:t>1%</a:t>
            </a:r>
            <a:endParaRPr lang="en-US" sz="1400" b="1" dirty="0">
              <a:latin typeface="+mn-lt"/>
            </a:endParaRPr>
          </a:p>
        </p:txBody>
      </p:sp>
    </p:spTree>
    <p:extLst>
      <p:ext uri="{BB962C8B-B14F-4D97-AF65-F5344CB8AC3E}">
        <p14:creationId xmlns:p14="http://schemas.microsoft.com/office/powerpoint/2010/main" val="753740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91440"/>
            <a:ext cx="9144000" cy="1005840"/>
          </a:xfrm>
        </p:spPr>
        <p:txBody>
          <a:bodyPr anchor="t" anchorCtr="1">
            <a:noAutofit/>
          </a:bodyPr>
          <a:lstStyle/>
          <a:p>
            <a:pPr algn="ctr"/>
            <a:r>
              <a:rPr lang="en-US" sz="2000" b="1" dirty="0" smtClean="0">
                <a:latin typeface="Georgia" panose="02040502050405020303" pitchFamily="18" charset="0"/>
                <a:cs typeface="Arial" pitchFamily="34" charset="0"/>
              </a:rPr>
              <a:t>Exhibit 8. Awareness of the Marketplace Increased During Open Enrollment </a:t>
            </a:r>
            <a:r>
              <a:rPr lang="en-US" sz="2000" b="1" dirty="0">
                <a:latin typeface="Georgia" panose="02040502050405020303" pitchFamily="18" charset="0"/>
                <a:cs typeface="Arial" pitchFamily="34" charset="0"/>
              </a:rPr>
              <a:t>B</a:t>
            </a:r>
            <a:r>
              <a:rPr lang="en-US" sz="2000" b="1" dirty="0" smtClean="0">
                <a:latin typeface="Georgia" panose="02040502050405020303" pitchFamily="18" charset="0"/>
                <a:cs typeface="Arial" pitchFamily="34" charset="0"/>
              </a:rPr>
              <a:t>ut Still Lags Among </a:t>
            </a:r>
            <a:r>
              <a:rPr lang="en-US" sz="2000" b="1" dirty="0">
                <a:latin typeface="Georgia" panose="02040502050405020303" pitchFamily="18" charset="0"/>
                <a:cs typeface="Arial" pitchFamily="34" charset="0"/>
              </a:rPr>
              <a:t>Spanish-Dominant Latinos</a:t>
            </a:r>
            <a:r>
              <a:rPr lang="en-US" sz="2000" b="1" dirty="0" smtClean="0">
                <a:latin typeface="Georgia" panose="02040502050405020303" pitchFamily="18" charset="0"/>
                <a:cs typeface="Arial" pitchFamily="34" charset="0"/>
              </a:rPr>
              <a:t> </a:t>
            </a:r>
            <a:r>
              <a:rPr lang="en-US" sz="2000" b="1" dirty="0">
                <a:latin typeface="Georgia" panose="02040502050405020303" pitchFamily="18" charset="0"/>
                <a:cs typeface="Arial" pitchFamily="34" charset="0"/>
              </a:rPr>
              <a:t>Who Are Potentially Eligible </a:t>
            </a:r>
            <a:r>
              <a:rPr lang="en-US" sz="2000" b="1" dirty="0" smtClean="0">
                <a:latin typeface="Georgia" panose="02040502050405020303" pitchFamily="18" charset="0"/>
                <a:cs typeface="Arial" pitchFamily="34" charset="0"/>
              </a:rPr>
              <a:t>for </a:t>
            </a:r>
            <a:r>
              <a:rPr lang="en-US" sz="2000" b="1" dirty="0">
                <a:latin typeface="Georgia" panose="02040502050405020303" pitchFamily="18" charset="0"/>
                <a:cs typeface="Arial" pitchFamily="34" charset="0"/>
              </a:rPr>
              <a:t>New Coverage Under </a:t>
            </a:r>
            <a:r>
              <a:rPr lang="en-US" sz="2000" b="1" dirty="0" smtClean="0">
                <a:latin typeface="Georgia" panose="02040502050405020303" pitchFamily="18" charset="0"/>
                <a:cs typeface="Arial" pitchFamily="34" charset="0"/>
              </a:rPr>
              <a:t>Health Reform</a:t>
            </a:r>
            <a:endParaRPr lang="en-US" sz="2000" b="1" dirty="0">
              <a:latin typeface="Georgia" panose="02040502050405020303" pitchFamily="18" charset="0"/>
              <a:cs typeface="Arial"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172459794"/>
              </p:ext>
            </p:extLst>
          </p:nvPr>
        </p:nvGraphicFramePr>
        <p:xfrm>
          <a:off x="76200" y="2540407"/>
          <a:ext cx="8915400" cy="325079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62000" y="1143000"/>
            <a:ext cx="7840684" cy="1077218"/>
          </a:xfrm>
          <a:prstGeom prst="rect">
            <a:avLst/>
          </a:prstGeom>
          <a:noFill/>
        </p:spPr>
        <p:txBody>
          <a:bodyPr wrap="square" rtlCol="0">
            <a:spAutoFit/>
          </a:bodyPr>
          <a:lstStyle/>
          <a:p>
            <a:pPr algn="ctr" fontAlgn="b"/>
            <a:r>
              <a:rPr lang="en-US" sz="1600" b="1" i="0" u="none" strike="noStrike" dirty="0" smtClean="0">
                <a:effectLst/>
                <a:latin typeface="+mj-lt"/>
                <a:cs typeface="Arial" panose="020B0604020202020204" pitchFamily="34" charset="0"/>
              </a:rPr>
              <a:t>Since the beginning of October, under the health reform law, also known as the Affordable Care Act, new marketplaces have been open in each state where people who do not have affordable health insurance through a job can shop and sign up for health insurance. </a:t>
            </a:r>
          </a:p>
          <a:p>
            <a:pPr algn="ctr" fontAlgn="b"/>
            <a:r>
              <a:rPr lang="en-US" sz="1600" b="1" i="0" u="none" strike="noStrike" dirty="0" smtClean="0">
                <a:effectLst/>
                <a:latin typeface="+mj-lt"/>
                <a:cs typeface="Arial" panose="020B0604020202020204" pitchFamily="34" charset="0"/>
              </a:rPr>
              <a:t>Are you aware of this new marketplace in your state? </a:t>
            </a:r>
            <a:endParaRPr lang="en-US" sz="1600" b="1" i="0" u="none" strike="noStrike" dirty="0">
              <a:effectLst/>
              <a:latin typeface="+mj-lt"/>
              <a:cs typeface="Arial" panose="020B0604020202020204" pitchFamily="34" charset="0"/>
            </a:endParaRPr>
          </a:p>
        </p:txBody>
      </p:sp>
      <p:sp>
        <p:nvSpPr>
          <p:cNvPr id="8" name="TextBox 7"/>
          <p:cNvSpPr txBox="1"/>
          <p:nvPr/>
        </p:nvSpPr>
        <p:spPr>
          <a:xfrm>
            <a:off x="45719" y="5833646"/>
            <a:ext cx="9052560" cy="338554"/>
          </a:xfrm>
          <a:prstGeom prst="rect">
            <a:avLst/>
          </a:prstGeom>
          <a:noFill/>
        </p:spPr>
        <p:txBody>
          <a:bodyPr wrap="square" rtlCol="0">
            <a:spAutoFit/>
          </a:bodyPr>
          <a:lstStyle/>
          <a:p>
            <a:pPr algn="ctr"/>
            <a:r>
              <a:rPr lang="en-US" sz="1600" b="1" dirty="0" smtClean="0">
                <a:latin typeface="+mj-lt"/>
                <a:cs typeface="Arial" panose="020B0604020202020204" pitchFamily="34" charset="0"/>
              </a:rPr>
              <a:t>Adults </a:t>
            </a:r>
            <a:r>
              <a:rPr lang="en-US" sz="1600" b="1" dirty="0">
                <a:latin typeface="+mj-lt"/>
                <a:cs typeface="Arial" panose="020B0604020202020204" pitchFamily="34" charset="0"/>
              </a:rPr>
              <a:t>ages 19–64 who are uninsured or have individual </a:t>
            </a:r>
            <a:r>
              <a:rPr lang="en-US" sz="1600" b="1" dirty="0" smtClean="0">
                <a:latin typeface="+mj-lt"/>
                <a:cs typeface="Arial" panose="020B0604020202020204" pitchFamily="34" charset="0"/>
              </a:rPr>
              <a:t>coverage</a:t>
            </a:r>
            <a:endParaRPr lang="en-US" sz="1600" b="1" dirty="0">
              <a:latin typeface="+mj-lt"/>
              <a:cs typeface="Arial" panose="020B0604020202020204" pitchFamily="34" charset="0"/>
            </a:endParaRPr>
          </a:p>
        </p:txBody>
      </p:sp>
      <p:sp>
        <p:nvSpPr>
          <p:cNvPr id="9" name="Text Box 47"/>
          <p:cNvSpPr txBox="1">
            <a:spLocks noChangeArrowheads="1"/>
          </p:cNvSpPr>
          <p:nvPr/>
        </p:nvSpPr>
        <p:spPr bwMode="auto">
          <a:xfrm>
            <a:off x="45720" y="6172200"/>
            <a:ext cx="6964680" cy="646331"/>
          </a:xfrm>
          <a:prstGeom prst="rect">
            <a:avLst/>
          </a:prstGeom>
          <a:noFill/>
          <a:ln w="9525">
            <a:noFill/>
            <a:miter lim="800000"/>
            <a:headEnd/>
            <a:tailEnd/>
          </a:ln>
        </p:spPr>
        <p:txBody>
          <a:bodyPr wrap="square">
            <a:spAutoFit/>
          </a:bodyPr>
          <a:lstStyle/>
          <a:p>
            <a:r>
              <a:rPr lang="en-US" sz="1200" dirty="0" smtClean="0">
                <a:latin typeface="+mj-lt"/>
                <a:cs typeface="Arial" panose="020B0604020202020204" pitchFamily="34" charset="0"/>
              </a:rPr>
              <a:t>Notes: FPL refers to federal poverty level. The question wording differed somewhat between the </a:t>
            </a:r>
            <a:br>
              <a:rPr lang="en-US" sz="1200" dirty="0" smtClean="0">
                <a:latin typeface="+mj-lt"/>
                <a:cs typeface="Arial" panose="020B0604020202020204" pitchFamily="34" charset="0"/>
              </a:rPr>
            </a:br>
            <a:r>
              <a:rPr lang="en-US" sz="1200" dirty="0" smtClean="0">
                <a:latin typeface="+mj-lt"/>
                <a:cs typeface="Arial" panose="020B0604020202020204" pitchFamily="34" charset="0"/>
              </a:rPr>
              <a:t>July–September 2013 and April–June 2014 surveys. </a:t>
            </a:r>
          </a:p>
          <a:p>
            <a:r>
              <a:rPr lang="en-US" sz="1200" dirty="0" smtClean="0">
                <a:latin typeface="+mj-lt"/>
                <a:cs typeface="Arial" panose="020B0604020202020204" pitchFamily="34" charset="0"/>
              </a:rPr>
              <a:t>Source</a:t>
            </a:r>
            <a:r>
              <a:rPr lang="en-US" sz="1200" dirty="0">
                <a:latin typeface="+mj-lt"/>
                <a:cs typeface="Arial" panose="020B0604020202020204" pitchFamily="34" charset="0"/>
              </a:rPr>
              <a:t>: The Commonwealth Fund Affordable Care Act Tracking Surveys, July-Sept. </a:t>
            </a:r>
            <a:r>
              <a:rPr lang="en-US" sz="1200" dirty="0" smtClean="0">
                <a:latin typeface="+mj-lt"/>
                <a:cs typeface="Arial" panose="020B0604020202020204" pitchFamily="34" charset="0"/>
              </a:rPr>
              <a:t>2013 and April-June 2014.  </a:t>
            </a:r>
            <a:endParaRPr lang="en-US" sz="1200" dirty="0">
              <a:latin typeface="+mj-lt"/>
              <a:cs typeface="Arial" panose="020B0604020202020204" pitchFamily="34" charset="0"/>
            </a:endParaRPr>
          </a:p>
        </p:txBody>
      </p:sp>
      <p:sp>
        <p:nvSpPr>
          <p:cNvPr id="10" name="TextBox 9"/>
          <p:cNvSpPr txBox="1"/>
          <p:nvPr/>
        </p:nvSpPr>
        <p:spPr>
          <a:xfrm>
            <a:off x="4267200" y="5528846"/>
            <a:ext cx="4572000" cy="338554"/>
          </a:xfrm>
          <a:prstGeom prst="rect">
            <a:avLst/>
          </a:prstGeom>
          <a:noFill/>
        </p:spPr>
        <p:txBody>
          <a:bodyPr wrap="square" rtlCol="0">
            <a:spAutoFit/>
          </a:bodyPr>
          <a:lstStyle/>
          <a:p>
            <a:pPr algn="ctr"/>
            <a:r>
              <a:rPr lang="en-US" sz="1600" b="1" dirty="0" smtClean="0"/>
              <a:t>Latinos</a:t>
            </a:r>
            <a:endParaRPr lang="en-US" sz="1600" b="1" dirty="0"/>
          </a:p>
        </p:txBody>
      </p:sp>
      <p:cxnSp>
        <p:nvCxnSpPr>
          <p:cNvPr id="11" name="Straight Connector 10"/>
          <p:cNvCxnSpPr/>
          <p:nvPr/>
        </p:nvCxnSpPr>
        <p:spPr>
          <a:xfrm>
            <a:off x="4268492" y="5528846"/>
            <a:ext cx="46469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2"/>
          <p:cNvSpPr txBox="1">
            <a:spLocks noChangeArrowheads="1"/>
          </p:cNvSpPr>
          <p:nvPr/>
        </p:nvSpPr>
        <p:spPr>
          <a:xfrm>
            <a:off x="0" y="1981200"/>
            <a:ext cx="975360" cy="381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b="1" dirty="0" smtClean="0">
                <a:cs typeface="Arial" panose="020B0604020202020204" pitchFamily="34" charset="0"/>
              </a:rPr>
              <a:t>Percent  “Yes”</a:t>
            </a:r>
            <a:endParaRPr lang="en-US" sz="1600" b="1" dirty="0">
              <a:cs typeface="Arial" panose="020B0604020202020204" pitchFamily="34" charset="0"/>
            </a:endParaRPr>
          </a:p>
        </p:txBody>
      </p:sp>
    </p:spTree>
    <p:extLst>
      <p:ext uri="{BB962C8B-B14F-4D97-AF65-F5344CB8AC3E}">
        <p14:creationId xmlns:p14="http://schemas.microsoft.com/office/powerpoint/2010/main" val="219565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MWF_template_5-2014_white_bg">
  <a:themeElements>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1F497D"/>
    </a:dk2>
    <a:lt2>
      <a:srgbClr val="EEECE1"/>
    </a:lt2>
    <a:accent1>
      <a:srgbClr val="AA3607"/>
    </a:accent1>
    <a:accent2>
      <a:srgbClr val="FF7300"/>
    </a:accent2>
    <a:accent3>
      <a:srgbClr val="7AC9EF"/>
    </a:accent3>
    <a:accent4>
      <a:srgbClr val="E6F5FC"/>
    </a:accent4>
    <a:accent5>
      <a:srgbClr val="576258"/>
    </a:accent5>
    <a:accent6>
      <a:srgbClr val="33383B"/>
    </a:accent6>
    <a:hlink>
      <a:srgbClr val="576258"/>
    </a:hlink>
    <a:folHlink>
      <a:srgbClr val="57625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CMWF_template_5-2014_white_bg</Template>
  <TotalTime>3544</TotalTime>
  <Words>848</Words>
  <Application>Microsoft Office PowerPoint</Application>
  <PresentationFormat>On-screen Show (4:3)</PresentationFormat>
  <Paragraphs>117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CMWF_template_5-2014_white_bg</vt:lpstr>
      <vt:lpstr>Exhibit 1. The Uninsured Rate Among Latinos Fell Sharply  Between July–September 2013 and April–June 2014,  Following the First Open Enrollment Period </vt:lpstr>
      <vt:lpstr>Exhibit 2. The Greatest Decline in the Uninsured Was Among Latinos with Low Incomes; One-Third of Latinos Remained Uninsured in States That Did Not Expand Medicaid</vt:lpstr>
      <vt:lpstr>Exhibit 3. Latino Adults Who Were Potentially Eligible for Coverage Were Less Likely Than Potentially Eligible Non-Hispanic Whites to Have Visited a Marketplace by the End of Open Enrollment</vt:lpstr>
      <vt:lpstr>Exhibit 4. Latinos Who Visited the Marketplace  Found It Easy to Find a Plan They Could Afford  and a Plan with the Type of Coverage They Needed</vt:lpstr>
      <vt:lpstr>PowerPoint Presentation</vt:lpstr>
      <vt:lpstr>Exhibit 6. Nearly Seven of 10 Latino New Enrollees  Were Previously Uninsured </vt:lpstr>
      <vt:lpstr>PowerPoint Presentation</vt:lpstr>
      <vt:lpstr>Exhibit 8. Awareness of the Marketplace Increased During Open Enrollment But Still Lags Among Spanish-Dominant Latinos Who Are Potentially Eligible for New Coverage Under Health Reform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Findings on ACA Awareness and Marketplace Visitors: Implications for Outreach and Enrollment Among Latinos and African Americans</dc:title>
  <dc:creator>Petra W. Rasmussen</dc:creator>
  <cp:lastModifiedBy>Paul Frame</cp:lastModifiedBy>
  <cp:revision>334</cp:revision>
  <cp:lastPrinted>2014-08-07T17:58:55Z</cp:lastPrinted>
  <dcterms:created xsi:type="dcterms:W3CDTF">2014-05-30T13:54:02Z</dcterms:created>
  <dcterms:modified xsi:type="dcterms:W3CDTF">2014-09-24T21:09:28Z</dcterms:modified>
</cp:coreProperties>
</file>