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notesSlides/notesSlide10.xml" ContentType="application/vnd.openxmlformats-officedocument.presentationml.notesSlide+xml"/>
  <Override PartName="/ppt/charts/chart13.xml" ContentType="application/vnd.openxmlformats-officedocument.drawingml.chart+xml"/>
  <Override PartName="/ppt/notesSlides/notesSlide11.xml" ContentType="application/vnd.openxmlformats-officedocument.presentationml.notesSlide+xml"/>
  <Override PartName="/ppt/charts/chart14.xml" ContentType="application/vnd.openxmlformats-officedocument.drawingml.chart+xml"/>
  <Override PartName="/ppt/notesSlides/notesSlide12.xml" ContentType="application/vnd.openxmlformats-officedocument.presentationml.notesSlide+xml"/>
  <Override PartName="/ppt/charts/chart15.xml" ContentType="application/vnd.openxmlformats-officedocument.drawingml.chart+xml"/>
  <Override PartName="/ppt/notesSlides/notesSlide13.xml" ContentType="application/vnd.openxmlformats-officedocument.presentationml.notesSlide+xml"/>
  <Override PartName="/ppt/charts/chart16.xml" ContentType="application/vnd.openxmlformats-officedocument.drawingml.chart+xml"/>
  <Override PartName="/ppt/notesSlides/notesSlide14.xml" ContentType="application/vnd.openxmlformats-officedocument.presentationml.notesSlide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63" r:id="rId2"/>
    <p:sldId id="393" r:id="rId3"/>
    <p:sldId id="373" r:id="rId4"/>
    <p:sldId id="374" r:id="rId5"/>
    <p:sldId id="378" r:id="rId6"/>
    <p:sldId id="380" r:id="rId7"/>
    <p:sldId id="381" r:id="rId8"/>
    <p:sldId id="382" r:id="rId9"/>
    <p:sldId id="388" r:id="rId10"/>
    <p:sldId id="377" r:id="rId11"/>
    <p:sldId id="376" r:id="rId12"/>
    <p:sldId id="265" r:id="rId13"/>
    <p:sldId id="392" r:id="rId14"/>
    <p:sldId id="394" r:id="rId1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168"/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6" autoAdjust="0"/>
    <p:restoredTop sz="99772" autoAdjust="0"/>
  </p:normalViewPr>
  <p:slideViewPr>
    <p:cSldViewPr>
      <p:cViewPr varScale="1">
        <p:scale>
          <a:sx n="109" d="100"/>
          <a:sy n="109" d="100"/>
        </p:scale>
        <p:origin x="-16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10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11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212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313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515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616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717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5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6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7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8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9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120060618398099E-2"/>
          <c:y val="5.1274391770326E-2"/>
          <c:w val="0.94002182714709004"/>
          <c:h val="0.84072037680931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July–Sept. 2013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</c:v>
                </c:pt>
                <c:pt idx="1">
                  <c:v>28</c:v>
                </c:pt>
                <c:pt idx="2">
                  <c:v>18</c:v>
                </c:pt>
                <c:pt idx="3">
                  <c:v>14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April–June 2014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15</c:v>
                </c:pt>
                <c:pt idx="1">
                  <c:v>18</c:v>
                </c:pt>
                <c:pt idx="2">
                  <c:v>15</c:v>
                </c:pt>
                <c:pt idx="3">
                  <c:v>11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March–May 2015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13</c:v>
                </c:pt>
                <c:pt idx="1">
                  <c:v>19</c:v>
                </c:pt>
                <c:pt idx="2">
                  <c:v>13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5"/>
        <c:axId val="81975936"/>
        <c:axId val="103956864"/>
      </c:barChart>
      <c:catAx>
        <c:axId val="8197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3956864"/>
        <c:crosses val="autoZero"/>
        <c:auto val="1"/>
        <c:lblAlgn val="ctr"/>
        <c:lblOffset val="100"/>
        <c:noMultiLvlLbl val="0"/>
      </c:catAx>
      <c:valAx>
        <c:axId val="103956864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1975936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119283210060845"/>
          <c:y val="1.7863371929469199E-2"/>
          <c:w val="0.79231390377960198"/>
          <c:h val="7.5427033048644607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explosion val="15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Yes</c:v>
                </c:pt>
                <c:pt idx="2">
                  <c:v>Don't know or refused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68</c:v>
                </c:pt>
                <c:pt idx="1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3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36797454716301"/>
          <c:y val="0"/>
          <c:w val="0.49503874226369898"/>
          <c:h val="0.933323978644582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Sheet1!$A$2:$A$8</c:f>
              <c:strCache>
                <c:ptCount val="7"/>
                <c:pt idx="0">
                  <c:v>Within one week</c:v>
                </c:pt>
                <c:pt idx="1">
                  <c:v>In 8 to 14 days</c:v>
                </c:pt>
                <c:pt idx="2">
                  <c:v>In 15 to 30 days</c:v>
                </c:pt>
                <c:pt idx="3">
                  <c:v>After more than 30 days</c:v>
                </c:pt>
                <c:pt idx="4">
                  <c:v>Have not tried to make an appointment</c:v>
                </c:pt>
                <c:pt idx="5">
                  <c:v>Have not been able to make an appointment</c:v>
                </c:pt>
                <c:pt idx="6">
                  <c:v>Don't know/refused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38</c:v>
                </c:pt>
                <c:pt idx="1">
                  <c:v>15</c:v>
                </c:pt>
                <c:pt idx="2">
                  <c:v>19</c:v>
                </c:pt>
                <c:pt idx="3">
                  <c:v>21</c:v>
                </c:pt>
                <c:pt idx="4">
                  <c:v>1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15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644288592875503"/>
          <c:y val="0.146559108613216"/>
          <c:w val="0.74355711407124503"/>
          <c:h val="0.77425964443123796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Not very satisfied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250% FPL or more</c:v>
                </c:pt>
                <c:pt idx="1">
                  <c:v>Below 250% FPL</c:v>
                </c:pt>
                <c:pt idx="3">
                  <c:v>Enrolled in Medicaid</c:v>
                </c:pt>
                <c:pt idx="4">
                  <c:v>Enrolled in marketplace plan</c:v>
                </c:pt>
                <c:pt idx="6">
                  <c:v>Previously insured</c:v>
                </c:pt>
                <c:pt idx="7">
                  <c:v>Previously uninsured</c:v>
                </c:pt>
                <c:pt idx="9">
                  <c:v>Total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-4</c:v>
                </c:pt>
                <c:pt idx="1">
                  <c:v>-4</c:v>
                </c:pt>
                <c:pt idx="3">
                  <c:v>-5</c:v>
                </c:pt>
                <c:pt idx="4">
                  <c:v>-4</c:v>
                </c:pt>
                <c:pt idx="6">
                  <c:v>-4</c:v>
                </c:pt>
                <c:pt idx="7">
                  <c:v>-4</c:v>
                </c:pt>
                <c:pt idx="9">
                  <c:v>-4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Not at all satisfied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250% FPL or more</c:v>
                </c:pt>
                <c:pt idx="1">
                  <c:v>Below 250% FPL</c:v>
                </c:pt>
                <c:pt idx="3">
                  <c:v>Enrolled in Medicaid</c:v>
                </c:pt>
                <c:pt idx="4">
                  <c:v>Enrolled in marketplace plan</c:v>
                </c:pt>
                <c:pt idx="6">
                  <c:v>Previously insured</c:v>
                </c:pt>
                <c:pt idx="7">
                  <c:v>Previously uninsured</c:v>
                </c:pt>
                <c:pt idx="9">
                  <c:v>Total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-2</c:v>
                </c:pt>
                <c:pt idx="1">
                  <c:v>-4</c:v>
                </c:pt>
                <c:pt idx="3">
                  <c:v>-2</c:v>
                </c:pt>
                <c:pt idx="4">
                  <c:v>-5</c:v>
                </c:pt>
                <c:pt idx="6">
                  <c:v>-3</c:v>
                </c:pt>
                <c:pt idx="7">
                  <c:v>-3</c:v>
                </c:pt>
                <c:pt idx="9">
                  <c:v>-3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250% FPL or more</c:v>
                </c:pt>
                <c:pt idx="1">
                  <c:v>Below 250% FPL</c:v>
                </c:pt>
                <c:pt idx="3">
                  <c:v>Enrolled in Medicaid</c:v>
                </c:pt>
                <c:pt idx="4">
                  <c:v>Enrolled in marketplace plan</c:v>
                </c:pt>
                <c:pt idx="6">
                  <c:v>Previously insured</c:v>
                </c:pt>
                <c:pt idx="7">
                  <c:v>Previously uninsured</c:v>
                </c:pt>
                <c:pt idx="9">
                  <c:v>Total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39</c:v>
                </c:pt>
                <c:pt idx="1">
                  <c:v>41</c:v>
                </c:pt>
                <c:pt idx="3">
                  <c:v>37</c:v>
                </c:pt>
                <c:pt idx="4">
                  <c:v>44</c:v>
                </c:pt>
                <c:pt idx="6">
                  <c:v>44</c:v>
                </c:pt>
                <c:pt idx="7">
                  <c:v>38</c:v>
                </c:pt>
                <c:pt idx="9">
                  <c:v>41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250% FPL or more</c:v>
                </c:pt>
                <c:pt idx="1">
                  <c:v>Below 250% FPL</c:v>
                </c:pt>
                <c:pt idx="3">
                  <c:v>Enrolled in Medicaid</c:v>
                </c:pt>
                <c:pt idx="4">
                  <c:v>Enrolled in marketplace plan</c:v>
                </c:pt>
                <c:pt idx="6">
                  <c:v>Previously insured</c:v>
                </c:pt>
                <c:pt idx="7">
                  <c:v>Previously uninsured</c:v>
                </c:pt>
                <c:pt idx="9">
                  <c:v>Total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53</c:v>
                </c:pt>
                <c:pt idx="1">
                  <c:v>49</c:v>
                </c:pt>
                <c:pt idx="3">
                  <c:v>55</c:v>
                </c:pt>
                <c:pt idx="4">
                  <c:v>45</c:v>
                </c:pt>
                <c:pt idx="6">
                  <c:v>47</c:v>
                </c:pt>
                <c:pt idx="7">
                  <c:v>52</c:v>
                </c:pt>
                <c:pt idx="9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111205376"/>
        <c:axId val="111359872"/>
      </c:barChart>
      <c:catAx>
        <c:axId val="111205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50800">
            <a:solidFill>
              <a:schemeClr val="tx1"/>
            </a:solidFill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111359872"/>
        <c:crosses val="autoZero"/>
        <c:auto val="1"/>
        <c:lblAlgn val="ctr"/>
        <c:lblOffset val="100"/>
        <c:noMultiLvlLbl val="0"/>
      </c:catAx>
      <c:valAx>
        <c:axId val="111359872"/>
        <c:scaling>
          <c:orientation val="minMax"/>
          <c:max val="100"/>
          <c:min val="-20"/>
        </c:scaling>
        <c:delete val="1"/>
        <c:axPos val="b"/>
        <c:numFmt formatCode="General" sourceLinked="1"/>
        <c:majorTickMark val="out"/>
        <c:minorTickMark val="none"/>
        <c:tickLblPos val="nextTo"/>
        <c:crossAx val="111205376"/>
        <c:crosses val="autoZero"/>
        <c:crossBetween val="between"/>
        <c:majorUnit val="2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644288592875503"/>
          <c:y val="0.146559108613216"/>
          <c:w val="0.74355711407124503"/>
          <c:h val="0.77425964443123796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Not very satisfied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delete val="1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Sheet1!$A$2:$A$19</c:f>
              <c:strCache>
                <c:ptCount val="18"/>
                <c:pt idx="0">
                  <c:v>Independent</c:v>
                </c:pt>
                <c:pt idx="1">
                  <c:v>Republican</c:v>
                </c:pt>
                <c:pt idx="2">
                  <c:v>Democrat</c:v>
                </c:pt>
                <c:pt idx="4">
                  <c:v>250% FPL or more</c:v>
                </c:pt>
                <c:pt idx="5">
                  <c:v>Below 250% FPL</c:v>
                </c:pt>
                <c:pt idx="7">
                  <c:v>Ages 50–64</c:v>
                </c:pt>
                <c:pt idx="8">
                  <c:v>Ages 35–49</c:v>
                </c:pt>
                <c:pt idx="9">
                  <c:v>Ages 19–34</c:v>
                </c:pt>
                <c:pt idx="11">
                  <c:v>Enrolled in Medicaid</c:v>
                </c:pt>
                <c:pt idx="12">
                  <c:v>Enrolled in marketplace plan</c:v>
                </c:pt>
                <c:pt idx="14">
                  <c:v>Previously insured</c:v>
                </c:pt>
                <c:pt idx="15">
                  <c:v>Previously uninsured</c:v>
                </c:pt>
                <c:pt idx="17">
                  <c:v>Total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-9</c:v>
                </c:pt>
                <c:pt idx="1">
                  <c:v>-6</c:v>
                </c:pt>
                <c:pt idx="2">
                  <c:v>-4</c:v>
                </c:pt>
                <c:pt idx="4">
                  <c:v>-7</c:v>
                </c:pt>
                <c:pt idx="5">
                  <c:v>-6</c:v>
                </c:pt>
                <c:pt idx="7">
                  <c:v>-8</c:v>
                </c:pt>
                <c:pt idx="8">
                  <c:v>-9</c:v>
                </c:pt>
                <c:pt idx="9">
                  <c:v>-2</c:v>
                </c:pt>
                <c:pt idx="11">
                  <c:v>-2</c:v>
                </c:pt>
                <c:pt idx="12">
                  <c:v>-9</c:v>
                </c:pt>
                <c:pt idx="14">
                  <c:v>-6</c:v>
                </c:pt>
                <c:pt idx="15">
                  <c:v>-6</c:v>
                </c:pt>
                <c:pt idx="17">
                  <c:v>-6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Not at all satisfied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Sheet1!$A$2:$A$19</c:f>
              <c:strCache>
                <c:ptCount val="18"/>
                <c:pt idx="0">
                  <c:v>Independent</c:v>
                </c:pt>
                <c:pt idx="1">
                  <c:v>Republican</c:v>
                </c:pt>
                <c:pt idx="2">
                  <c:v>Democrat</c:v>
                </c:pt>
                <c:pt idx="4">
                  <c:v>250% FPL or more</c:v>
                </c:pt>
                <c:pt idx="5">
                  <c:v>Below 250% FPL</c:v>
                </c:pt>
                <c:pt idx="7">
                  <c:v>Ages 50–64</c:v>
                </c:pt>
                <c:pt idx="8">
                  <c:v>Ages 35–49</c:v>
                </c:pt>
                <c:pt idx="9">
                  <c:v>Ages 19–34</c:v>
                </c:pt>
                <c:pt idx="11">
                  <c:v>Enrolled in Medicaid</c:v>
                </c:pt>
                <c:pt idx="12">
                  <c:v>Enrolled in marketplace plan</c:v>
                </c:pt>
                <c:pt idx="14">
                  <c:v>Previously insured</c:v>
                </c:pt>
                <c:pt idx="15">
                  <c:v>Previously uninsured</c:v>
                </c:pt>
                <c:pt idx="17">
                  <c:v>Total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-5</c:v>
                </c:pt>
                <c:pt idx="1">
                  <c:v>-5</c:v>
                </c:pt>
                <c:pt idx="2">
                  <c:v>-2</c:v>
                </c:pt>
                <c:pt idx="4">
                  <c:v>-3</c:v>
                </c:pt>
                <c:pt idx="5">
                  <c:v>-5</c:v>
                </c:pt>
                <c:pt idx="7">
                  <c:v>-9</c:v>
                </c:pt>
                <c:pt idx="8">
                  <c:v>-4</c:v>
                </c:pt>
                <c:pt idx="9">
                  <c:v>-2</c:v>
                </c:pt>
                <c:pt idx="11">
                  <c:v>-3</c:v>
                </c:pt>
                <c:pt idx="12">
                  <c:v>-6</c:v>
                </c:pt>
                <c:pt idx="14">
                  <c:v>-6</c:v>
                </c:pt>
                <c:pt idx="15">
                  <c:v>-4</c:v>
                </c:pt>
                <c:pt idx="17">
                  <c:v>-5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Sheet1!$A$2:$A$19</c:f>
              <c:strCache>
                <c:ptCount val="18"/>
                <c:pt idx="0">
                  <c:v>Independent</c:v>
                </c:pt>
                <c:pt idx="1">
                  <c:v>Republican</c:v>
                </c:pt>
                <c:pt idx="2">
                  <c:v>Democrat</c:v>
                </c:pt>
                <c:pt idx="4">
                  <c:v>250% FPL or more</c:v>
                </c:pt>
                <c:pt idx="5">
                  <c:v>Below 250% FPL</c:v>
                </c:pt>
                <c:pt idx="7">
                  <c:v>Ages 50–64</c:v>
                </c:pt>
                <c:pt idx="8">
                  <c:v>Ages 35–49</c:v>
                </c:pt>
                <c:pt idx="9">
                  <c:v>Ages 19–34</c:v>
                </c:pt>
                <c:pt idx="11">
                  <c:v>Enrolled in Medicaid</c:v>
                </c:pt>
                <c:pt idx="12">
                  <c:v>Enrolled in marketplace plan</c:v>
                </c:pt>
                <c:pt idx="14">
                  <c:v>Previously insured</c:v>
                </c:pt>
                <c:pt idx="15">
                  <c:v>Previously uninsured</c:v>
                </c:pt>
                <c:pt idx="17">
                  <c:v>Total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48</c:v>
                </c:pt>
                <c:pt idx="1">
                  <c:v>51</c:v>
                </c:pt>
                <c:pt idx="2">
                  <c:v>44</c:v>
                </c:pt>
                <c:pt idx="4">
                  <c:v>50</c:v>
                </c:pt>
                <c:pt idx="5">
                  <c:v>44</c:v>
                </c:pt>
                <c:pt idx="7">
                  <c:v>36</c:v>
                </c:pt>
                <c:pt idx="8">
                  <c:v>44</c:v>
                </c:pt>
                <c:pt idx="9">
                  <c:v>55</c:v>
                </c:pt>
                <c:pt idx="11">
                  <c:v>47</c:v>
                </c:pt>
                <c:pt idx="12">
                  <c:v>45</c:v>
                </c:pt>
                <c:pt idx="14">
                  <c:v>39</c:v>
                </c:pt>
                <c:pt idx="15">
                  <c:v>49</c:v>
                </c:pt>
                <c:pt idx="17">
                  <c:v>45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Sheet1!$A$2:$A$19</c:f>
              <c:strCache>
                <c:ptCount val="18"/>
                <c:pt idx="0">
                  <c:v>Independent</c:v>
                </c:pt>
                <c:pt idx="1">
                  <c:v>Republican</c:v>
                </c:pt>
                <c:pt idx="2">
                  <c:v>Democrat</c:v>
                </c:pt>
                <c:pt idx="4">
                  <c:v>250% FPL or more</c:v>
                </c:pt>
                <c:pt idx="5">
                  <c:v>Below 250% FPL</c:v>
                </c:pt>
                <c:pt idx="7">
                  <c:v>Ages 50–64</c:v>
                </c:pt>
                <c:pt idx="8">
                  <c:v>Ages 35–49</c:v>
                </c:pt>
                <c:pt idx="9">
                  <c:v>Ages 19–34</c:v>
                </c:pt>
                <c:pt idx="11">
                  <c:v>Enrolled in Medicaid</c:v>
                </c:pt>
                <c:pt idx="12">
                  <c:v>Enrolled in marketplace plan</c:v>
                </c:pt>
                <c:pt idx="14">
                  <c:v>Previously insured</c:v>
                </c:pt>
                <c:pt idx="15">
                  <c:v>Previously uninsured</c:v>
                </c:pt>
                <c:pt idx="17">
                  <c:v>Total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0">
                  <c:v>34</c:v>
                </c:pt>
                <c:pt idx="1">
                  <c:v>36</c:v>
                </c:pt>
                <c:pt idx="2">
                  <c:v>48</c:v>
                </c:pt>
                <c:pt idx="4">
                  <c:v>36</c:v>
                </c:pt>
                <c:pt idx="5">
                  <c:v>42</c:v>
                </c:pt>
                <c:pt idx="7">
                  <c:v>45</c:v>
                </c:pt>
                <c:pt idx="8">
                  <c:v>38</c:v>
                </c:pt>
                <c:pt idx="9">
                  <c:v>38</c:v>
                </c:pt>
                <c:pt idx="11">
                  <c:v>46</c:v>
                </c:pt>
                <c:pt idx="12">
                  <c:v>36</c:v>
                </c:pt>
                <c:pt idx="14">
                  <c:v>43</c:v>
                </c:pt>
                <c:pt idx="15">
                  <c:v>38</c:v>
                </c:pt>
                <c:pt idx="17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112958464"/>
        <c:axId val="113005312"/>
      </c:barChart>
      <c:catAx>
        <c:axId val="11295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50800">
            <a:solidFill>
              <a:schemeClr val="tx1"/>
            </a:solidFill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113005312"/>
        <c:crosses val="autoZero"/>
        <c:auto val="1"/>
        <c:lblAlgn val="ctr"/>
        <c:lblOffset val="100"/>
        <c:noMultiLvlLbl val="0"/>
      </c:catAx>
      <c:valAx>
        <c:axId val="113005312"/>
        <c:scaling>
          <c:orientation val="minMax"/>
          <c:max val="100"/>
          <c:min val="-40"/>
        </c:scaling>
        <c:delete val="1"/>
        <c:axPos val="b"/>
        <c:numFmt formatCode="General" sourceLinked="1"/>
        <c:majorTickMark val="out"/>
        <c:minorTickMark val="none"/>
        <c:tickLblPos val="nextTo"/>
        <c:crossAx val="112958464"/>
        <c:crosses val="autoZero"/>
        <c:crossBetween val="between"/>
        <c:majorUnit val="2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49346952184196E-2"/>
          <c:y val="7.0193246038837503E-2"/>
          <c:w val="0.91767104472094096"/>
          <c:h val="0.657645656198223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Better off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Total</c:v>
                </c:pt>
                <c:pt idx="1">
                  <c:v>Previously uninsured</c:v>
                </c:pt>
                <c:pt idx="2">
                  <c:v>Previously insured</c:v>
                </c:pt>
                <c:pt idx="3">
                  <c:v>   </c:v>
                </c:pt>
                <c:pt idx="4">
                  <c:v>Enrolled in a health plan through the marketplace</c:v>
                </c:pt>
                <c:pt idx="5">
                  <c:v>Enrolled in Medicaid</c:v>
                </c:pt>
                <c:pt idx="6">
                  <c:v>  </c:v>
                </c:pt>
                <c:pt idx="7">
                  <c:v>Health problem*</c:v>
                </c:pt>
                <c:pt idx="8">
                  <c:v>No health problem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52</c:v>
                </c:pt>
                <c:pt idx="1">
                  <c:v>58</c:v>
                </c:pt>
                <c:pt idx="2">
                  <c:v>45</c:v>
                </c:pt>
                <c:pt idx="4">
                  <c:v>46</c:v>
                </c:pt>
                <c:pt idx="5">
                  <c:v>61</c:v>
                </c:pt>
                <c:pt idx="7">
                  <c:v>55</c:v>
                </c:pt>
                <c:pt idx="8">
                  <c:v>48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 effect 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Total</c:v>
                </c:pt>
                <c:pt idx="1">
                  <c:v>Previously uninsured</c:v>
                </c:pt>
                <c:pt idx="2">
                  <c:v>Previously insured</c:v>
                </c:pt>
                <c:pt idx="3">
                  <c:v>   </c:v>
                </c:pt>
                <c:pt idx="4">
                  <c:v>Enrolled in a health plan through the marketplace</c:v>
                </c:pt>
                <c:pt idx="5">
                  <c:v>Enrolled in Medicaid</c:v>
                </c:pt>
                <c:pt idx="6">
                  <c:v>  </c:v>
                </c:pt>
                <c:pt idx="7">
                  <c:v>Health problem*</c:v>
                </c:pt>
                <c:pt idx="8">
                  <c:v>No health problem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  <c:pt idx="0">
                  <c:v>34</c:v>
                </c:pt>
                <c:pt idx="1">
                  <c:v>33</c:v>
                </c:pt>
                <c:pt idx="2">
                  <c:v>37</c:v>
                </c:pt>
                <c:pt idx="4">
                  <c:v>35</c:v>
                </c:pt>
                <c:pt idx="5">
                  <c:v>34</c:v>
                </c:pt>
                <c:pt idx="7">
                  <c:v>29</c:v>
                </c:pt>
                <c:pt idx="8">
                  <c:v>41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Worse off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Total</c:v>
                </c:pt>
                <c:pt idx="1">
                  <c:v>Previously uninsured</c:v>
                </c:pt>
                <c:pt idx="2">
                  <c:v>Previously insured</c:v>
                </c:pt>
                <c:pt idx="3">
                  <c:v>   </c:v>
                </c:pt>
                <c:pt idx="4">
                  <c:v>Enrolled in a health plan through the marketplace</c:v>
                </c:pt>
                <c:pt idx="5">
                  <c:v>Enrolled in Medicaid</c:v>
                </c:pt>
                <c:pt idx="6">
                  <c:v>  </c:v>
                </c:pt>
                <c:pt idx="7">
                  <c:v>Health problem*</c:v>
                </c:pt>
                <c:pt idx="8">
                  <c:v>No health problem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  <c:pt idx="0">
                  <c:v>11</c:v>
                </c:pt>
                <c:pt idx="1">
                  <c:v>7</c:v>
                </c:pt>
                <c:pt idx="2">
                  <c:v>16</c:v>
                </c:pt>
                <c:pt idx="4">
                  <c:v>15</c:v>
                </c:pt>
                <c:pt idx="5">
                  <c:v>5</c:v>
                </c:pt>
                <c:pt idx="7">
                  <c:v>12</c:v>
                </c:pt>
                <c:pt idx="8">
                  <c:v>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Too soon to tell or don't know/refused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Total</c:v>
                </c:pt>
                <c:pt idx="1">
                  <c:v>Previously uninsured</c:v>
                </c:pt>
                <c:pt idx="2">
                  <c:v>Previously insured</c:v>
                </c:pt>
                <c:pt idx="3">
                  <c:v>   </c:v>
                </c:pt>
                <c:pt idx="4">
                  <c:v>Enrolled in a health plan through the marketplace</c:v>
                </c:pt>
                <c:pt idx="5">
                  <c:v>Enrolled in Medicaid</c:v>
                </c:pt>
                <c:pt idx="6">
                  <c:v>  </c:v>
                </c:pt>
                <c:pt idx="7">
                  <c:v>Health problem*</c:v>
                </c:pt>
                <c:pt idx="8">
                  <c:v>No health problem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9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4">
                  <c:v>4</c:v>
                </c:pt>
                <c:pt idx="5">
                  <c:v>1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113136384"/>
        <c:axId val="113137920"/>
      </c:barChart>
      <c:catAx>
        <c:axId val="113136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3137920"/>
        <c:crosses val="autoZero"/>
        <c:auto val="1"/>
        <c:lblAlgn val="ctr"/>
        <c:lblOffset val="100"/>
        <c:noMultiLvlLbl val="0"/>
      </c:catAx>
      <c:valAx>
        <c:axId val="11313792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13136384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5.5510093804990703E-2"/>
          <c:y val="2.2638435369198101E-2"/>
          <c:w val="0.93401325403848279"/>
          <c:h val="0.1070804053484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July–Sept. 2013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Expanded Medicaid</c:v>
                </c:pt>
                <c:pt idx="2">
                  <c:v>Did not expand Medicaid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33</c:v>
                </c:pt>
                <c:pt idx="1">
                  <c:v>28</c:v>
                </c:pt>
                <c:pt idx="2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April–June 2014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Expanded Medicaid</c:v>
                </c:pt>
                <c:pt idx="2">
                  <c:v>Did not expand Medicaid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26</c:v>
                </c:pt>
                <c:pt idx="1">
                  <c:v>17</c:v>
                </c:pt>
                <c:pt idx="2">
                  <c:v>39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March–May 2015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Expanded Medicaid</c:v>
                </c:pt>
                <c:pt idx="2">
                  <c:v>Did not expand Medicaid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26</c:v>
                </c:pt>
                <c:pt idx="1">
                  <c:v>16</c:v>
                </c:pt>
                <c:pt idx="2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axId val="113223168"/>
        <c:axId val="113224704"/>
      </c:barChart>
      <c:catAx>
        <c:axId val="11322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224704"/>
        <c:crosses val="autoZero"/>
        <c:auto val="1"/>
        <c:lblAlgn val="ctr"/>
        <c:lblOffset val="100"/>
        <c:noMultiLvlLbl val="0"/>
      </c:catAx>
      <c:valAx>
        <c:axId val="113224704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113223168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100130139982502"/>
          <c:y val="0.134689567722935"/>
          <c:w val="0.84872423933119501"/>
          <c:h val="8.120080789440939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63409587650394E-2"/>
          <c:y val="2.4153531683354799E-2"/>
          <c:w val="0.92787854696365701"/>
          <c:h val="0.7409609065946010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July–Sept. 2013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Are you aware of the marketplaces also known as HealthCare.Gov?</c:v>
                </c:pt>
                <c:pt idx="1">
                  <c:v>Are you aware that financial assistance for health insurance is available under the reform law? </c:v>
                </c:pt>
                <c:pt idx="2">
                  <c:v>Are you aware that the health care reform law makes Medicaid available to more Americans in some states?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31</c:v>
                </c:pt>
                <c:pt idx="1">
                  <c:v>29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April–June 2014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Are you aware of the marketplaces also known as HealthCare.Gov?</c:v>
                </c:pt>
                <c:pt idx="1">
                  <c:v>Are you aware that financial assistance for health insurance is available under the reform law? </c:v>
                </c:pt>
                <c:pt idx="2">
                  <c:v>Are you aware that the health care reform law makes Medicaid available to more Americans in some states?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57</c:v>
                </c:pt>
                <c:pt idx="1">
                  <c:v>47</c:v>
                </c:pt>
                <c:pt idx="2">
                  <c:v>44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March-May 2015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Are you aware of the marketplaces also known as HealthCare.Gov?</c:v>
                </c:pt>
                <c:pt idx="1">
                  <c:v>Are you aware that financial assistance for health insurance is available under the reform law? </c:v>
                </c:pt>
                <c:pt idx="2">
                  <c:v>Are you aware that the health care reform law makes Medicaid available to more Americans in some states?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59</c:v>
                </c:pt>
                <c:pt idx="1">
                  <c:v>46</c:v>
                </c:pt>
                <c:pt idx="2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2320000"/>
        <c:axId val="122321536"/>
      </c:barChart>
      <c:catAx>
        <c:axId val="12232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2321536"/>
        <c:crosses val="autoZero"/>
        <c:auto val="1"/>
        <c:lblAlgn val="ctr"/>
        <c:lblOffset val="100"/>
        <c:noMultiLvlLbl val="0"/>
      </c:catAx>
      <c:valAx>
        <c:axId val="12232153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2320000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169656012097332"/>
          <c:y val="6.0617600817261001E-3"/>
          <c:w val="0.75320751770577199"/>
          <c:h val="6.8777758255930202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49346952184196E-2"/>
          <c:y val="5.643213735126959E-2"/>
          <c:w val="0.91767104472094096"/>
          <c:h val="0.666123706673658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Did not think you could afford health insurance</c:v>
                </c:pt>
                <c:pt idx="1">
                  <c:v>Did not think you would be eligible for health insurance</c:v>
                </c:pt>
                <c:pt idx="2">
                  <c:v>Have been too busy</c:v>
                </c:pt>
                <c:pt idx="3">
                  <c:v>Did not think you need health insurance</c:v>
                </c:pt>
                <c:pt idx="4">
                  <c:v>Went someplace else to look for coverage</c:v>
                </c:pt>
                <c:pt idx="5">
                  <c:v>Some other reason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60</c:v>
                </c:pt>
                <c:pt idx="1">
                  <c:v>39</c:v>
                </c:pt>
                <c:pt idx="2">
                  <c:v>37</c:v>
                </c:pt>
                <c:pt idx="3">
                  <c:v>28</c:v>
                </c:pt>
                <c:pt idx="4">
                  <c:v>12</c:v>
                </c:pt>
                <c:pt idx="5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axId val="122410880"/>
        <c:axId val="122412416"/>
      </c:barChart>
      <c:catAx>
        <c:axId val="12241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2412416"/>
        <c:crosses val="autoZero"/>
        <c:auto val="1"/>
        <c:lblAlgn val="ctr"/>
        <c:lblOffset val="100"/>
        <c:noMultiLvlLbl val="0"/>
      </c:catAx>
      <c:valAx>
        <c:axId val="122412416"/>
        <c:scaling>
          <c:orientation val="minMax"/>
          <c:max val="7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2410880"/>
        <c:crosses val="autoZero"/>
        <c:crossBetween val="between"/>
        <c:majorUnit val="25"/>
        <c:minorUnit val="1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431601983647802E-2"/>
          <c:y val="5.1274391770326E-2"/>
          <c:w val="0.94871037971586403"/>
          <c:h val="0.7323488046853400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July–Sept. 2013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Total</c:v>
                </c:pt>
                <c:pt idx="1">
                  <c:v>&lt;100%
FPL </c:v>
                </c:pt>
                <c:pt idx="2">
                  <c:v>100%–
137%
FPL </c:v>
                </c:pt>
                <c:pt idx="3">
                  <c:v>138%–
249% 
FPL</c:v>
                </c:pt>
                <c:pt idx="4">
                  <c:v>250%–
399% 
FPL</c:v>
                </c:pt>
                <c:pt idx="5">
                  <c:v>400% FPL 
or more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20</c:v>
                </c:pt>
                <c:pt idx="1">
                  <c:v>33</c:v>
                </c:pt>
                <c:pt idx="2">
                  <c:v>38</c:v>
                </c:pt>
                <c:pt idx="3">
                  <c:v>32</c:v>
                </c:pt>
                <c:pt idx="4">
                  <c:v>12</c:v>
                </c:pt>
                <c:pt idx="5">
                  <c:v>4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April–June 2014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Total</c:v>
                </c:pt>
                <c:pt idx="1">
                  <c:v>&lt;100%
FPL </c:v>
                </c:pt>
                <c:pt idx="2">
                  <c:v>100%–
137%
FPL </c:v>
                </c:pt>
                <c:pt idx="3">
                  <c:v>138%–
249% 
FPL</c:v>
                </c:pt>
                <c:pt idx="4">
                  <c:v>250%–
399% 
FPL</c:v>
                </c:pt>
                <c:pt idx="5">
                  <c:v>400% FPL 
or more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15</c:v>
                </c:pt>
                <c:pt idx="1">
                  <c:v>26</c:v>
                </c:pt>
                <c:pt idx="2">
                  <c:v>20</c:v>
                </c:pt>
                <c:pt idx="3">
                  <c:v>22</c:v>
                </c:pt>
                <c:pt idx="4">
                  <c:v>10</c:v>
                </c:pt>
                <c:pt idx="5">
                  <c:v>3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March–May 2015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Total</c:v>
                </c:pt>
                <c:pt idx="1">
                  <c:v>&lt;100%
FPL </c:v>
                </c:pt>
                <c:pt idx="2">
                  <c:v>100%–
137%
FPL </c:v>
                </c:pt>
                <c:pt idx="3">
                  <c:v>138%–
249% 
FPL</c:v>
                </c:pt>
                <c:pt idx="4">
                  <c:v>250%–
399% 
FPL</c:v>
                </c:pt>
                <c:pt idx="5">
                  <c:v>400% FPL 
or more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13</c:v>
                </c:pt>
                <c:pt idx="1">
                  <c:v>26</c:v>
                </c:pt>
                <c:pt idx="2">
                  <c:v>20</c:v>
                </c:pt>
                <c:pt idx="3">
                  <c:v>16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2044800"/>
        <c:axId val="102046336"/>
      </c:barChart>
      <c:catAx>
        <c:axId val="10204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600"/>
            </a:pPr>
            <a:endParaRPr lang="en-US"/>
          </a:p>
        </c:txPr>
        <c:crossAx val="102046336"/>
        <c:crosses val="autoZero"/>
        <c:auto val="1"/>
        <c:lblAlgn val="ctr"/>
        <c:lblOffset val="100"/>
        <c:noMultiLvlLbl val="0"/>
      </c:catAx>
      <c:valAx>
        <c:axId val="102046336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2044800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12834196855977101"/>
          <c:y val="1.7863371929469199E-2"/>
          <c:w val="0.76891295827679096"/>
          <c:h val="7.5427033048644607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3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078090691049098E-2"/>
          <c:y val="5.6150718375098302E-2"/>
          <c:w val="0.92985575461393799"/>
          <c:h val="0.7494744272486419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59</c:v>
                </c:pt>
                <c:pt idx="1">
                  <c:v>53</c:v>
                </c:pt>
                <c:pt idx="2">
                  <c:v>66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Employer coverage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25</c:v>
                </c:pt>
                <c:pt idx="1">
                  <c:v>27</c:v>
                </c:pt>
                <c:pt idx="2">
                  <c:v>22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Individual coverage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8</c:v>
                </c:pt>
                <c:pt idx="1">
                  <c:v>12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Marketplace coverage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1</c:v>
                </c:pt>
                <c:pt idx="2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axId val="106917888"/>
        <c:axId val="106919424"/>
      </c:barChart>
      <c:catAx>
        <c:axId val="10691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6919424"/>
        <c:crosses val="autoZero"/>
        <c:auto val="1"/>
        <c:lblAlgn val="ctr"/>
        <c:lblOffset val="100"/>
        <c:noMultiLvlLbl val="0"/>
      </c:catAx>
      <c:valAx>
        <c:axId val="106919424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06917888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9.3955450920393702E-2"/>
          <c:y val="6.0515143256993798E-3"/>
          <c:w val="0.9"/>
          <c:h val="0.1556786445345559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49346952184196E-2"/>
          <c:y val="7.0193246038837503E-2"/>
          <c:w val="0.91767104472094096"/>
          <c:h val="0.74910294509414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Three months or less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
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11</c:v>
                </c:pt>
                <c:pt idx="1">
                  <c:v>8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Four months to six months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
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10</c:v>
                </c:pt>
                <c:pt idx="1">
                  <c:v>8</c:v>
                </c:pt>
                <c:pt idx="2">
                  <c:v>12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Seven months to 11 months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
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One year to two years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
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20</c:v>
                </c:pt>
                <c:pt idx="1">
                  <c:v>19</c:v>
                </c:pt>
                <c:pt idx="2">
                  <c:v>21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More than two years*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
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52</c:v>
                </c:pt>
                <c:pt idx="1">
                  <c:v>61</c:v>
                </c:pt>
                <c:pt idx="2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107181952"/>
        <c:axId val="107183488"/>
      </c:barChart>
      <c:catAx>
        <c:axId val="107181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7183488"/>
        <c:crosses val="autoZero"/>
        <c:auto val="1"/>
        <c:lblAlgn val="ctr"/>
        <c:lblOffset val="100"/>
        <c:noMultiLvlLbl val="0"/>
      </c:catAx>
      <c:valAx>
        <c:axId val="107183488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7181952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8.5841591999276004E-2"/>
          <c:y val="3.1824462707143598E-2"/>
          <c:w val="0.89596943162277198"/>
          <c:h val="0.16056395690323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explosion val="15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No</c:v>
                </c:pt>
                <c:pt idx="1">
                  <c:v>Yes</c:v>
                </c:pt>
                <c:pt idx="2">
                  <c:v>Plan has not yet gone into effect</c:v>
                </c:pt>
                <c:pt idx="3">
                  <c:v>Don't know or refused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</c:v>
                </c:pt>
                <c:pt idx="1">
                  <c:v>68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25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36797454716301"/>
          <c:y val="0"/>
          <c:w val="0.49503874226369898"/>
          <c:h val="0.933323978644582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Yes</c:v>
                </c:pt>
                <c:pt idx="2">
                  <c:v>Don't know or refused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62</c:v>
                </c:pt>
                <c:pt idx="1">
                  <c:v>37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7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explosion val="15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Yes</c:v>
                </c:pt>
                <c:pt idx="2">
                  <c:v>Don't know or refused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78</c:v>
                </c:pt>
                <c:pt idx="1">
                  <c:v>21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1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36797454716301"/>
          <c:y val="0"/>
          <c:w val="0.49503874226369898"/>
          <c:h val="0.933323978644582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Sheet1!$A$2:$A$7</c:f>
              <c:strCache>
                <c:ptCount val="6"/>
                <c:pt idx="0">
                  <c:v>Very easy</c:v>
                </c:pt>
                <c:pt idx="1">
                  <c:v>Somewhat easy</c:v>
                </c:pt>
                <c:pt idx="2">
                  <c:v>Somewhat difficult</c:v>
                </c:pt>
                <c:pt idx="3">
                  <c:v>Very difficult</c:v>
                </c:pt>
                <c:pt idx="4">
                  <c:v>Could not find a doctor</c:v>
                </c:pt>
                <c:pt idx="5">
                  <c:v>Don't know/refused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47</c:v>
                </c:pt>
                <c:pt idx="1">
                  <c:v>30</c:v>
                </c:pt>
                <c:pt idx="2">
                  <c:v>9</c:v>
                </c:pt>
                <c:pt idx="3">
                  <c:v>7</c:v>
                </c:pt>
                <c:pt idx="4">
                  <c:v>6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49346952184196E-2"/>
          <c:y val="0.117981568571043"/>
          <c:w val="0.91767104472094096"/>
          <c:h val="0.619554487788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Within 1 week</c:v>
                </c:pt>
                <c:pt idx="1">
                  <c:v>8 to 14 
days</c:v>
                </c:pt>
                <c:pt idx="2">
                  <c:v>15 to 30 
days</c:v>
                </c:pt>
                <c:pt idx="3">
                  <c:v>More than 
30 days</c:v>
                </c:pt>
                <c:pt idx="4">
                  <c:v>Have not tried to make an appointment</c:v>
                </c:pt>
                <c:pt idx="5">
                  <c:v>Have not been able to make an appointment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46</c:v>
                </c:pt>
                <c:pt idx="1">
                  <c:v>14</c:v>
                </c:pt>
                <c:pt idx="2">
                  <c:v>16</c:v>
                </c:pt>
                <c:pt idx="3">
                  <c:v>11</c:v>
                </c:pt>
                <c:pt idx="4">
                  <c:v>12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axId val="107521920"/>
        <c:axId val="107523456"/>
      </c:barChart>
      <c:catAx>
        <c:axId val="107521920"/>
        <c:scaling>
          <c:orientation val="minMax"/>
        </c:scaling>
        <c:delete val="0"/>
        <c:axPos val="b"/>
        <c:majorTickMark val="out"/>
        <c:minorTickMark val="none"/>
        <c:tickLblPos val="nextTo"/>
        <c:crossAx val="107523456"/>
        <c:crosses val="autoZero"/>
        <c:auto val="1"/>
        <c:lblAlgn val="ctr"/>
        <c:lblOffset val="100"/>
        <c:noMultiLvlLbl val="0"/>
      </c:catAx>
      <c:valAx>
        <c:axId val="107523456"/>
        <c:scaling>
          <c:orientation val="minMax"/>
          <c:max val="75"/>
        </c:scaling>
        <c:delete val="0"/>
        <c:axPos val="l"/>
        <c:numFmt formatCode="General" sourceLinked="1"/>
        <c:majorTickMark val="out"/>
        <c:minorTickMark val="none"/>
        <c:tickLblPos val="nextTo"/>
        <c:crossAx val="107521920"/>
        <c:crosses val="autoZero"/>
        <c:crossBetween val="between"/>
        <c:majorUnit val="25"/>
        <c:minorUnit val="1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6/11/2015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756023-9739-487E-AA2B-7A78600DB984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ADB526-017D-4E6D-A189-5702C71E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2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242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24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0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100584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dirty="0"/>
              <a:t>Exhibit </a:t>
            </a:r>
            <a:r>
              <a:rPr lang="en-US" sz="2000" b="1" dirty="0" smtClean="0"/>
              <a:t>1. After The End of the Affordable Care Act’s </a:t>
            </a:r>
            <a:br>
              <a:rPr lang="en-US" sz="2000" b="1" dirty="0" smtClean="0"/>
            </a:br>
            <a:r>
              <a:rPr lang="en-US" sz="2000" b="1" dirty="0" smtClean="0"/>
              <a:t>Second Open Enrollment Period, the Percentage of </a:t>
            </a:r>
            <a:br>
              <a:rPr lang="en-US" sz="2000" b="1" dirty="0" smtClean="0"/>
            </a:br>
            <a:r>
              <a:rPr lang="en-US" sz="2000" b="1" dirty="0" smtClean="0"/>
              <a:t>Uninsured U.S. </a:t>
            </a:r>
            <a:r>
              <a:rPr lang="en-US" sz="2000" b="1" smtClean="0"/>
              <a:t>Adults Was </a:t>
            </a:r>
            <a:r>
              <a:rPr lang="en-US" sz="2000" b="1" dirty="0" smtClean="0"/>
              <a:t>13 Percent</a:t>
            </a:r>
            <a:br>
              <a:rPr lang="en-US" sz="2000" b="1" dirty="0" smtClean="0"/>
            </a:br>
            <a:endParaRPr lang="en-US" sz="2000" b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956839"/>
              </p:ext>
            </p:extLst>
          </p:nvPr>
        </p:nvGraphicFramePr>
        <p:xfrm>
          <a:off x="143933" y="1752600"/>
          <a:ext cx="8842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45720" y="6561690"/>
            <a:ext cx="787908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</a:rPr>
              <a:t>Source: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Surveys, </a:t>
            </a:r>
            <a: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  <a:t>July–Sept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. </a:t>
            </a:r>
            <a: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  <a:t>2013, April–June 2014, and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March–May </a:t>
            </a:r>
            <a: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  <a:t>2015.</a:t>
            </a:r>
            <a:endParaRPr lang="en-US" sz="1100" dirty="0"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065" y="1261646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Percent adults ages 19–64 uninsured</a:t>
            </a:r>
            <a:endParaRPr lang="en-US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2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42334" y="6223968"/>
            <a:ext cx="897632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Notes: Segments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may not sum to indicated total because of rounding.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Bars may not sum to 100 percent because of don’t know/refusal to respond. </a:t>
            </a:r>
            <a:b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FPL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refers to federal poverty level.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/>
            </a:r>
            <a:b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Survey, March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–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May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2015.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4124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Overall, how satisfied are you with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your health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insurance? 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544102605"/>
              </p:ext>
            </p:extLst>
          </p:nvPr>
        </p:nvGraphicFramePr>
        <p:xfrm>
          <a:off x="152400" y="1347242"/>
          <a:ext cx="8923020" cy="4277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9144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Exhibit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10. More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Than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Eight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of 1o Adults with Marketplace or Medicaid Coverage Were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Satisfied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w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ith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It </a:t>
            </a:r>
            <a:endParaRPr lang="en-US" sz="2000" b="1" kern="0" dirty="0" smtClean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621" y="5575870"/>
            <a:ext cx="86522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19–64 who are currently enrolled in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marketplace coverage </a:t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or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have had Medicaid for less than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two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years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0" y="184573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3000" y="334708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93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1932" y="353566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29600" y="372808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99932" y="184573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4800" y="334708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23732" y="353566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37467" y="372808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32799" y="409446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49733" y="429546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86800" y="467008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92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16872" y="409446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60802" y="4295468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458200" y="485646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46531" y="505108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38609" y="467008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</a:t>
            </a:r>
            <a:endParaRPr lang="en-US" sz="16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33806" y="485646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81406" y="505108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57600" y="240728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75134" y="2209911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29600" y="240728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72468" y="2966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22134" y="278828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763000" y="2966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93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229600" y="278828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57200" y="1463004"/>
            <a:ext cx="137160" cy="137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3880" y="1371600"/>
            <a:ext cx="1532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Not at all satisfied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720712" y="1463004"/>
            <a:ext cx="13716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52516" y="1371600"/>
            <a:ext cx="1488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Not very satisfied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28499" y="1469100"/>
            <a:ext cx="137160" cy="1371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35179" y="1371600"/>
            <a:ext cx="1642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Somewhat satisfied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248599" y="1469100"/>
            <a:ext cx="137160" cy="1371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380403" y="1371600"/>
            <a:ext cx="11845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Very satisfied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3800" y="2209911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4470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kern="0" dirty="0" smtClean="0">
                <a:ea typeface="ＭＳ Ｐゴシック"/>
              </a:rPr>
              <a:t>Exhibit 11. About Half of </a:t>
            </a:r>
            <a:r>
              <a:rPr lang="en-US" sz="2000" b="1" kern="0" dirty="0">
                <a:ea typeface="ＭＳ Ｐゴシック"/>
              </a:rPr>
              <a:t>Adults with New Coverage </a:t>
            </a:r>
            <a:r>
              <a:rPr lang="en-US" sz="2000" b="1" kern="0" dirty="0" smtClean="0">
                <a:ea typeface="ＭＳ Ｐゴシック"/>
              </a:rPr>
              <a:t/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Said They </a:t>
            </a:r>
            <a:r>
              <a:rPr lang="en-US" sz="2000" b="1" kern="0" dirty="0">
                <a:ea typeface="ＭＳ Ｐゴシック"/>
              </a:rPr>
              <a:t>Were Better Off </a:t>
            </a:r>
            <a:r>
              <a:rPr lang="en-US" sz="2000" b="1" kern="0" dirty="0" smtClean="0">
                <a:ea typeface="ＭＳ Ｐゴシック"/>
              </a:rPr>
              <a:t>Now </a:t>
            </a:r>
            <a:endParaRPr lang="en-US" sz="2000" b="1" dirty="0"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1313" y="5519691"/>
            <a:ext cx="651662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19–64 who are currently enrolled in marketplace coverage </a:t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or have had Medicaid for less than two years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011059107"/>
              </p:ext>
            </p:extLst>
          </p:nvPr>
        </p:nvGraphicFramePr>
        <p:xfrm>
          <a:off x="173008" y="1893343"/>
          <a:ext cx="8742392" cy="3593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0" y="84124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Since obtaining Medicaid or health coverage through the marketplace, would you say you are </a:t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better off now or worse off now than before you had this coverage, or has there been no effect?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45720" y="6231466"/>
            <a:ext cx="894588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* Respondent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said health status was fair or poor or said they had at least one of the following chronic diseases: hypertension or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high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blood pressure;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/>
            </a:r>
            <a:b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heart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disease; diabetes; asthma, emphysema, or lung disease; high cholesterol; depression or anxiety. </a:t>
            </a:r>
            <a:endParaRPr lang="en-US" sz="11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Survey, March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–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May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2015.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3752" y="1583266"/>
            <a:ext cx="751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Percent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877733" y="2505456"/>
            <a:ext cx="0" cy="2039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553197" y="2505456"/>
            <a:ext cx="0" cy="2039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29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1005840"/>
          </a:xfrm>
        </p:spPr>
        <p:txBody>
          <a:bodyPr anchor="t">
            <a:noAutofit/>
          </a:bodyPr>
          <a:lstStyle/>
          <a:p>
            <a:pPr algn="ctr"/>
            <a:r>
              <a:rPr lang="en-US" sz="2000" b="1" dirty="0" smtClean="0"/>
              <a:t>Exhibit 12. Uninsured </a:t>
            </a:r>
            <a:r>
              <a:rPr lang="en-US" sz="2000" b="1" dirty="0"/>
              <a:t>R</a:t>
            </a:r>
            <a:r>
              <a:rPr lang="en-US" sz="2000" b="1" dirty="0" smtClean="0"/>
              <a:t>ates </a:t>
            </a:r>
            <a:r>
              <a:rPr lang="en-US" sz="2000" b="1" dirty="0"/>
              <a:t>A</a:t>
            </a:r>
            <a:r>
              <a:rPr lang="en-US" sz="2000" b="1" dirty="0" smtClean="0"/>
              <a:t>mong Low-Income Adults in States That Have Not Expanded Medicaid Are More Than Twice That of Those in Medicaid Expansion States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548257"/>
              </p:ext>
            </p:extLst>
          </p:nvPr>
        </p:nvGraphicFramePr>
        <p:xfrm>
          <a:off x="169334" y="1600201"/>
          <a:ext cx="8839200" cy="39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867" y="1371600"/>
            <a:ext cx="830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Percent adults ages 19–64 with incomes below 100 percent of poverty who were uninsured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" y="6227064"/>
            <a:ext cx="9177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Calibri" panose="020F0502020204030204" pitchFamily="34" charset="0"/>
              </a:rPr>
              <a:t>Note: The following states expanded their Medicaid program and began enrolling individuals in March 2015 or earlier: AR, AZ, CA, CO, CT, DE, HI, IA, IN, IL, KY, MA, MD, MI, MN, ND, NH, NJ, NM, NV, NY, OH, OR, PA, RI, VT, WA, WV, and the District of Columbia. All other states were considered to have not expanded. </a:t>
            </a:r>
          </a:p>
          <a:p>
            <a:r>
              <a:rPr lang="en-US" sz="1100" dirty="0">
                <a:latin typeface="Calibri" panose="020F0502020204030204" pitchFamily="34" charset="0"/>
              </a:rPr>
              <a:t>Source: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Surveys, July–Sept. 2013, April–June 2014, and March–May 2015.</a:t>
            </a:r>
            <a:endParaRPr lang="en-US" sz="1100" dirty="0"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4167" y="5435715"/>
            <a:ext cx="2095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</a:rPr>
              <a:t>(28 states + D.C.)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1608" y="5435715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</a:rPr>
              <a:t>(22 states)</a:t>
            </a:r>
            <a:endParaRPr lang="en-US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6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>
            <a:noAutofit/>
          </a:bodyPr>
          <a:lstStyle/>
          <a:p>
            <a:pPr algn="ctr"/>
            <a:r>
              <a:rPr lang="en-US" sz="2000" b="1" dirty="0"/>
              <a:t>Exhibit </a:t>
            </a:r>
            <a:r>
              <a:rPr lang="en-US" sz="2000" b="1" dirty="0" smtClean="0"/>
              <a:t>13. Many Uninsured Adults Continue to Lack Awareness of the Marketplaces, Financial Assistance, and Medicaid Expansion</a:t>
            </a:r>
            <a:endParaRPr lang="en-US" sz="1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68130" y="5799778"/>
            <a:ext cx="3066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Uninsured adults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ages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19–64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584814"/>
              </p:ext>
            </p:extLst>
          </p:nvPr>
        </p:nvGraphicFramePr>
        <p:xfrm>
          <a:off x="152397" y="1416942"/>
          <a:ext cx="8760279" cy="441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6999" y="9144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Percent aware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45720" y="6223968"/>
            <a:ext cx="826008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Notes: FPL refers to federal poverty level. Question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wording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was slightly different between the three surveys. Respondents were not asked about Medicaid expansion awareness in 2013. </a:t>
            </a:r>
          </a:p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Surveys, July–Sept. 2013, April–June 2014, and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March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–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May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2015.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413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100584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kern="0" dirty="0" smtClean="0">
                <a:ea typeface="ＭＳ Ｐゴシック"/>
              </a:rPr>
              <a:t>Exhibit 14. </a:t>
            </a:r>
            <a:r>
              <a:rPr lang="en-US" sz="2000" b="1" kern="0" dirty="0">
                <a:ea typeface="ＭＳ Ｐゴシック"/>
              </a:rPr>
              <a:t>Reasons Cited by Uninsured Adults </a:t>
            </a:r>
            <a:r>
              <a:rPr lang="en-US" sz="2000" b="1" kern="0" dirty="0" smtClean="0">
                <a:ea typeface="ＭＳ Ｐゴシック"/>
              </a:rPr>
              <a:t/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for </a:t>
            </a:r>
            <a:r>
              <a:rPr lang="en-US" sz="2000" b="1" kern="0" dirty="0">
                <a:ea typeface="ＭＳ Ｐゴシック"/>
              </a:rPr>
              <a:t>Not Visiting the Marketplace</a:t>
            </a:r>
            <a:endParaRPr lang="en-US" sz="2000" b="1" dirty="0"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8633" y="57150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Uninsured adults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ages 19–64 who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are aware of the marketplaces </a:t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but did not visit to shop for coverage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054062701"/>
              </p:ext>
            </p:extLst>
          </p:nvPr>
        </p:nvGraphicFramePr>
        <p:xfrm>
          <a:off x="90958" y="1825314"/>
          <a:ext cx="8900642" cy="388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30612" y="990600"/>
            <a:ext cx="8898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You said that you have not visited the marketplace to shop for health insurance.</a:t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What are the reasons you did not visit the marketplace? Is it because…?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45720" y="6400800"/>
            <a:ext cx="84124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Note: Respondents could report more than one reason for not visiting the marketplace.</a:t>
            </a:r>
            <a:endParaRPr lang="en-US" sz="11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Source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Survey, March–May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2015.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798" y="1509134"/>
            <a:ext cx="8404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Percent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99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>
            <a:noAutofit/>
          </a:bodyPr>
          <a:lstStyle/>
          <a:p>
            <a:pPr algn="ctr"/>
            <a:r>
              <a:rPr lang="en-US" sz="2000" b="1" dirty="0"/>
              <a:t>Exhibit </a:t>
            </a:r>
            <a:r>
              <a:rPr lang="en-US" sz="2000" b="1" dirty="0" smtClean="0"/>
              <a:t>2. Uninsured Rates Among Low-Income Adults </a:t>
            </a:r>
            <a:br>
              <a:rPr lang="en-US" sz="2000" b="1" dirty="0" smtClean="0"/>
            </a:br>
            <a:r>
              <a:rPr lang="en-US" sz="2000" b="1" dirty="0" smtClean="0"/>
              <a:t>Remain Higher Than Among Those Adults with Higher Incomes</a:t>
            </a:r>
            <a:endParaRPr lang="en-US" sz="2000" b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3468702"/>
              </p:ext>
            </p:extLst>
          </p:nvPr>
        </p:nvGraphicFramePr>
        <p:xfrm>
          <a:off x="152400" y="1677888"/>
          <a:ext cx="8828180" cy="4570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10668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Percent adults ages 19–64 uninsured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45720" y="6392500"/>
            <a:ext cx="76504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Calibri" panose="020F0502020204030204" pitchFamily="34" charset="0"/>
              </a:rPr>
              <a:t>Note: FPL refers to federal poverty level. </a:t>
            </a:r>
          </a:p>
          <a:p>
            <a:r>
              <a:rPr lang="en-US" sz="1100" dirty="0">
                <a:latin typeface="Calibri" panose="020F0502020204030204" pitchFamily="34" charset="0"/>
              </a:rPr>
              <a:t>Source: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Surveys, July–Sept. 2013, April–June 2014, and March–May 2015.</a:t>
            </a:r>
            <a:endParaRPr lang="en-US" sz="1100" dirty="0">
              <a:latin typeface="Calibri" panose="020F050202020403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711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>
            <a:noAutofit/>
          </a:bodyPr>
          <a:lstStyle/>
          <a:p>
            <a:pPr algn="ctr"/>
            <a:r>
              <a:rPr lang="en-US" sz="2000" b="1" dirty="0" smtClean="0"/>
              <a:t>Exhibit </a:t>
            </a:r>
            <a:r>
              <a:rPr lang="en-US" sz="2000" b="1" dirty="0"/>
              <a:t>3</a:t>
            </a:r>
            <a:r>
              <a:rPr lang="en-US" sz="2000" b="1" dirty="0" smtClean="0"/>
              <a:t>. </a:t>
            </a:r>
            <a:r>
              <a:rPr lang="en-US" sz="2000" b="1" dirty="0"/>
              <a:t>More </a:t>
            </a:r>
            <a:r>
              <a:rPr lang="en-US" sz="2000" b="1" dirty="0" smtClean="0"/>
              <a:t>Than </a:t>
            </a:r>
            <a:r>
              <a:rPr lang="en-US" sz="2000" b="1" dirty="0"/>
              <a:t>Half of Adults Who Enrolled in Marketplace Plans or Medicaid Were Uninsured Before Getting Their New Plan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01801" y="581602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19–64 who are currently enrolled in marketplace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coverage </a:t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or have had Medicaid for less than two years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265541"/>
              </p:ext>
            </p:extLst>
          </p:nvPr>
        </p:nvGraphicFramePr>
        <p:xfrm>
          <a:off x="110900" y="1810688"/>
          <a:ext cx="8880700" cy="3904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0900" y="13716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Percent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45720" y="6556925"/>
            <a:ext cx="894588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Source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Survey, March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–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May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2015.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type of health insurance did you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have prior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getting </a:t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your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marketplace or Medicaid coverage?</a:t>
            </a:r>
            <a:endParaRPr lang="en-US" sz="16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50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kern="0" dirty="0">
                <a:ea typeface="ＭＳ Ｐゴシック"/>
              </a:rPr>
              <a:t>Exhibit </a:t>
            </a:r>
            <a:r>
              <a:rPr lang="en-US" sz="2000" b="1" kern="0" dirty="0" smtClean="0">
                <a:ea typeface="ＭＳ Ｐゴシック"/>
              </a:rPr>
              <a:t>4. Most Adults </a:t>
            </a:r>
            <a:r>
              <a:rPr lang="en-US" sz="2000" b="1" kern="0" dirty="0">
                <a:ea typeface="ＭＳ Ｐゴシック"/>
              </a:rPr>
              <a:t>Who Were Uninsured Before Getting </a:t>
            </a:r>
            <a:r>
              <a:rPr lang="en-US" sz="2000" b="1" kern="0" dirty="0" smtClean="0">
                <a:ea typeface="ＭＳ Ｐゴシック"/>
              </a:rPr>
              <a:t/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New </a:t>
            </a:r>
            <a:r>
              <a:rPr lang="en-US" sz="2000" b="1" kern="0" dirty="0">
                <a:ea typeface="ＭＳ Ｐゴシック"/>
              </a:rPr>
              <a:t>Coverage Had Been Uninsured for a</a:t>
            </a:r>
            <a:r>
              <a:rPr lang="en-US" sz="2000" b="1" kern="0" dirty="0" smtClean="0">
                <a:ea typeface="ＭＳ Ｐゴシック"/>
              </a:rPr>
              <a:t> Year or More</a:t>
            </a:r>
            <a:endParaRPr lang="en-US" sz="2000" b="1" dirty="0"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9976" y="5663625"/>
            <a:ext cx="8497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19–64 who were uninsured before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gaining</a:t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their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Medicaid or marketplace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coverage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107095104"/>
              </p:ext>
            </p:extLst>
          </p:nvPr>
        </p:nvGraphicFramePr>
        <p:xfrm>
          <a:off x="152400" y="1811180"/>
          <a:ext cx="8839200" cy="3700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96700" y="841248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At the time you got your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marketplace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or Medicaid coverage,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long had you been uninsured?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45720" y="6400800"/>
            <a:ext cx="90982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*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Includes those who reported never having had insurance. 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Source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Survey, March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–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May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2015.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1472625"/>
            <a:ext cx="832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Percent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64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5417403"/>
            <a:ext cx="40468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19–64 who are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currently enrolled in marketplace coverage or have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had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Medicaid for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less than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two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years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587714478"/>
              </p:ext>
            </p:extLst>
          </p:nvPr>
        </p:nvGraphicFramePr>
        <p:xfrm>
          <a:off x="318331" y="1853624"/>
          <a:ext cx="3948869" cy="3313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48481" y="3161055"/>
            <a:ext cx="1385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No</a:t>
            </a:r>
          </a:p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31%</a:t>
            </a:r>
            <a:endParaRPr lang="en-US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40520" y="316105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Yes</a:t>
            </a:r>
          </a:p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68%</a:t>
            </a:r>
            <a:endParaRPr lang="en-US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14300" y="5417403"/>
            <a:ext cx="3399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19–64 who have used new health insurance plan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" y="1242536"/>
            <a:ext cx="5516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Over the time that you have had your health coverage through the marketplace or Medicaid, have you used this coverage to visit a doctor, hospital, or other health care provider, or to pay for prescription drugs? </a:t>
            </a:r>
            <a:endParaRPr lang="en-US" sz="1400" b="1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"/>
            <a:ext cx="9144000" cy="100584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Exhibit 5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. Sixty-Two Percent of Adults with Marketplace or Medicaid Coverage Who Had Used Their Plan Said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They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Would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Not Have Been Able to Access or Afford This Care Before</a:t>
            </a: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196392260"/>
              </p:ext>
            </p:extLst>
          </p:nvPr>
        </p:nvGraphicFramePr>
        <p:xfrm>
          <a:off x="5257800" y="2514600"/>
          <a:ext cx="4114800" cy="2291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246756" y="3257903"/>
            <a:ext cx="917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No</a:t>
            </a:r>
          </a:p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62%</a:t>
            </a:r>
            <a:endParaRPr lang="en-US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39000" y="3257903"/>
            <a:ext cx="992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Yes</a:t>
            </a:r>
          </a:p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37%</a:t>
            </a:r>
            <a:endParaRPr lang="en-US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72400" y="4214336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Don’t know or refused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%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45720" y="6392333"/>
            <a:ext cx="83362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Note: Segments may not sum to 100 percent because of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rounding.</a:t>
            </a:r>
          </a:p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Survey, March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–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May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2015.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667000" y="2029968"/>
            <a:ext cx="4497443" cy="457200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548550" y="4626864"/>
            <a:ext cx="4690450" cy="445532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562600" y="183898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Prior to getting this coverage, would you have been able to access and/or afford this care?</a:t>
            </a:r>
            <a:endParaRPr lang="en-US" sz="1400" b="1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4671536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Plan has not yet gone into effect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r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%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6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1598" y="5486400"/>
            <a:ext cx="4089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ages 19–64 who are currently enrolled in marketplace coverage or have had Medicaid for less than two years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529925931"/>
              </p:ext>
            </p:extLst>
          </p:nvPr>
        </p:nvGraphicFramePr>
        <p:xfrm>
          <a:off x="165931" y="1853624"/>
          <a:ext cx="3948869" cy="3313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72281" y="3200400"/>
            <a:ext cx="1385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No</a:t>
            </a:r>
          </a:p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78%</a:t>
            </a:r>
            <a:endParaRPr lang="en-US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67000" y="3200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Yes</a:t>
            </a:r>
          </a:p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21%</a:t>
            </a:r>
            <a:endParaRPr lang="en-US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99022" y="5486400"/>
            <a:ext cx="3844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19–64 who have tried to find new primary care or general doctor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400" y="1199536"/>
            <a:ext cx="41159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Over the time you have had your health coverage through the marketplace or Medicaid, have you tried to find a new primary care doctor or general doctor?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"/>
            <a:ext cx="9144000" cy="100584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Exhibit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6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. More Than Three-Quarters of Adults with </a:t>
            </a:r>
            <a:b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</a:b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Medicaid or Marketplace Coverage Who Tried to Find a </a:t>
            </a:r>
            <a:b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</a:b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New Primary Care Doctor Found It Very or Somewhat Easy</a:t>
            </a: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170527846"/>
              </p:ext>
            </p:extLst>
          </p:nvPr>
        </p:nvGraphicFramePr>
        <p:xfrm>
          <a:off x="5257800" y="2514600"/>
          <a:ext cx="4114800" cy="2291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172200" y="3286780"/>
            <a:ext cx="1118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Very easy</a:t>
            </a:r>
          </a:p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47%</a:t>
            </a:r>
            <a:endParaRPr lang="en-US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86600" y="2895600"/>
            <a:ext cx="114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Somewhat easy</a:t>
            </a:r>
          </a:p>
          <a:p>
            <a:pPr algn="ctr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30%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43700" y="4624864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Could not find a doctor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6</a:t>
            </a:r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%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45720" y="6392333"/>
            <a:ext cx="84124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Note: Segments may not sum to 100 percent because of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rounding.</a:t>
            </a:r>
          </a:p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Survey, March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–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May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2015.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581400" y="2532888"/>
            <a:ext cx="3657600" cy="45720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81400" y="4453128"/>
            <a:ext cx="3632803" cy="171736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455540" y="1838980"/>
            <a:ext cx="3459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How easy or difficult was it for you to find a new primary care doctor or general doctor? </a:t>
            </a:r>
            <a:endParaRPr lang="en-US" sz="1400" b="1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02644" y="3810000"/>
            <a:ext cx="11413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Somewhat difficult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9</a:t>
            </a:r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%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67600" y="4419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Very difficult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7</a:t>
            </a:r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%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24200" y="4495800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Don’t know or refused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r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%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0" y="4626237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Don’t know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r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%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6781800" y="4576399"/>
            <a:ext cx="287866" cy="1480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15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kern="0" dirty="0">
                <a:ea typeface="ＭＳ Ｐゴシック"/>
              </a:rPr>
              <a:t>Exhibit </a:t>
            </a:r>
            <a:r>
              <a:rPr lang="en-US" sz="2000" b="1" kern="0" dirty="0" smtClean="0">
                <a:ea typeface="ＭＳ Ｐゴシック"/>
              </a:rPr>
              <a:t>7. Sixty Percent of Those Who Found a Primary Care Doctor Got an Appointment Within Two Weeks </a:t>
            </a:r>
            <a:endParaRPr lang="en-US" sz="2000" b="1" dirty="0"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341203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19–64 who are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currently enrolled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in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marketplace coverage</a:t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or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have had Medicaid for less than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two years and tried to find a </a:t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primary care doctor or general doctor since getting new coverage*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590955149"/>
              </p:ext>
            </p:extLst>
          </p:nvPr>
        </p:nvGraphicFramePr>
        <p:xfrm>
          <a:off x="173008" y="1435838"/>
          <a:ext cx="8742392" cy="4126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30612" y="841248"/>
            <a:ext cx="8898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How long did you have to wait to get your first appointment to see this doctor? 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45720" y="6392500"/>
            <a:ext cx="84124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* Does not include those who were not able to find a doctor. </a:t>
            </a:r>
          </a:p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Survey, March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–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May 2015.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050" y="1295400"/>
            <a:ext cx="832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Percent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67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083" y="5460999"/>
            <a:ext cx="40397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19–64 who are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currently enrolled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in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marketplace coverage or have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had Medicaid for less than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two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years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124523948"/>
              </p:ext>
            </p:extLst>
          </p:nvPr>
        </p:nvGraphicFramePr>
        <p:xfrm>
          <a:off x="165931" y="1853624"/>
          <a:ext cx="3948869" cy="3313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96081" y="3149025"/>
            <a:ext cx="1385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No</a:t>
            </a:r>
          </a:p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68%</a:t>
            </a:r>
            <a:endParaRPr lang="en-US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0800" y="31490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Yes</a:t>
            </a:r>
          </a:p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32%</a:t>
            </a:r>
            <a:endParaRPr lang="en-US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06000" y="5707221"/>
            <a:ext cx="3399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19–64 who needed </a:t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to see specialist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074003"/>
            <a:ext cx="4382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Over the time you have had your health coverage through the marketplace or Medicaid, have you seen or needed to see any specialist doctors?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Exhibit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8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. Fifty-Three Percent of Adults with Marketplace or Medicaid Coverage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Who Needed a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Specialist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Got an Appointment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W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ithin Two Weeks </a:t>
            </a: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222925629"/>
              </p:ext>
            </p:extLst>
          </p:nvPr>
        </p:nvGraphicFramePr>
        <p:xfrm>
          <a:off x="5257800" y="2514600"/>
          <a:ext cx="4114800" cy="2291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248400" y="3048000"/>
            <a:ext cx="917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Within 1 week</a:t>
            </a:r>
          </a:p>
          <a:p>
            <a:pPr algn="ctr"/>
            <a:r>
              <a:rPr lang="en-US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38%</a:t>
            </a:r>
            <a:endParaRPr lang="en-US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77200" y="29718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15 to 30 days</a:t>
            </a:r>
          </a:p>
          <a:p>
            <a:pPr algn="ctr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19%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81625" y="4671536"/>
            <a:ext cx="1168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Don’t know or refused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%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45720" y="6392413"/>
            <a:ext cx="83362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Note: Segments may not sum to 100 percent because of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rounding.</a:t>
            </a:r>
          </a:p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Survey, March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–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May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2015.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cxnSp>
        <p:nvCxnSpPr>
          <p:cNvPr id="3" name="Straight Connector 2"/>
          <p:cNvCxnSpPr>
            <a:endCxn id="16" idx="0"/>
          </p:cNvCxnSpPr>
          <p:nvPr/>
        </p:nvCxnSpPr>
        <p:spPr>
          <a:xfrm>
            <a:off x="3124200" y="2157984"/>
            <a:ext cx="4191000" cy="356616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276600" y="4629150"/>
            <a:ext cx="4038600" cy="78486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16746" y="1295400"/>
            <a:ext cx="2778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How long did you have to wait to get your first appointment to see this specialist?</a:t>
            </a:r>
            <a:endParaRPr lang="en-US" sz="1600" b="1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39000" y="2133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8 to 14 days</a:t>
            </a:r>
          </a:p>
          <a:p>
            <a:pPr algn="ctr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15%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34394" y="4038600"/>
            <a:ext cx="1133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More than 30 days</a:t>
            </a:r>
          </a:p>
          <a:p>
            <a:pPr algn="ctr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21%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2200" y="51917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Still waiting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%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366932" y="4470566"/>
            <a:ext cx="346300" cy="275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05603" y="4671536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Have not tried to make appointment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1%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6553200" y="4546599"/>
            <a:ext cx="364069" cy="7112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7010400" y="4495800"/>
            <a:ext cx="76200" cy="266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10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42334" y="6231466"/>
            <a:ext cx="897632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Notes: Segments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may not sum to indicated total because of rounding.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Bars may not sum to 100 percent because of don’t know/refusal to respond. </a:t>
            </a:r>
            <a:b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FPL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refers to federal poverty level.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/>
            </a:r>
            <a:b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Survey, March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–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May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2015.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Since you switched/gained your insurance, how satisfied are you </a:t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with the doctors covered by your new insurance? 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81418752"/>
              </p:ext>
            </p:extLst>
          </p:nvPr>
        </p:nvGraphicFramePr>
        <p:xfrm>
          <a:off x="152400" y="1347242"/>
          <a:ext cx="8923020" cy="4277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9144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Exhibit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9.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Most Adults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with Marketplace or Medicaid Coverage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Who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Have Used Their Plans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Were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Satisfied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w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ith the Doctors Covered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621" y="5542002"/>
            <a:ext cx="86522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19–64 who are currently enrolled in marketplace coverage</a:t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or have had Medicaid for less than two years and have used coverage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7200" y="1612427"/>
            <a:ext cx="137160" cy="137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3880" y="1521023"/>
            <a:ext cx="1532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Not at all satisfied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720712" y="1612427"/>
            <a:ext cx="13716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52516" y="1521023"/>
            <a:ext cx="1488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Not very satisfied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28499" y="1618523"/>
            <a:ext cx="137160" cy="1371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35179" y="1521023"/>
            <a:ext cx="1642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Somewhat satisfied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248599" y="1618523"/>
            <a:ext cx="137160" cy="1371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380403" y="1521023"/>
            <a:ext cx="11845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Very satisfied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96993" y="196432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91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91936" y="1964323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76732" y="261631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91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576732" y="295486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91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91933" y="261631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</a:t>
            </a:r>
            <a:endParaRPr lang="en-US" sz="16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91936" y="295486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</a:t>
            </a:r>
            <a:endParaRPr lang="en-US" sz="16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92068" y="361537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652932" y="394546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92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81868" y="361537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</a:t>
            </a:r>
            <a:endParaRPr lang="en-US" sz="16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0400" y="394546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36060" y="460597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91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661399" y="493606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92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41137" y="460597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51202" y="493606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</a:t>
            </a:r>
            <a:endParaRPr lang="en-US" sz="16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64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8016</TotalTime>
  <Words>1373</Words>
  <Application>Microsoft Office PowerPoint</Application>
  <PresentationFormat>On-screen Show (4:3)</PresentationFormat>
  <Paragraphs>226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CMWF_template_5-2014_white_bg</vt:lpstr>
      <vt:lpstr>Exhibit 1. After The End of the Affordable Care Act’s  Second Open Enrollment Period, the Percentage of  Uninsured U.S. Adults Was 13 Percent </vt:lpstr>
      <vt:lpstr>Exhibit 2. Uninsured Rates Among Low-Income Adults  Remain Higher Than Among Those Adults with Higher Incomes</vt:lpstr>
      <vt:lpstr>Exhibit 3. More Than Half of Adults Who Enrolled in Marketplace Plans or Medicaid Were Uninsured Before Getting Their New Plan </vt:lpstr>
      <vt:lpstr>Exhibit 4. Most Adults Who Were Uninsured Before Getting  New Coverage Had Been Uninsured for a Year or More</vt:lpstr>
      <vt:lpstr>PowerPoint Presentation</vt:lpstr>
      <vt:lpstr>PowerPoint Presentation</vt:lpstr>
      <vt:lpstr>Exhibit 7. Sixty Percent of Those Who Found a Primary Care Doctor Got an Appointment Within Two Weeks </vt:lpstr>
      <vt:lpstr>PowerPoint Presentation</vt:lpstr>
      <vt:lpstr>PowerPoint Presentation</vt:lpstr>
      <vt:lpstr>PowerPoint Presentation</vt:lpstr>
      <vt:lpstr>Exhibit 11. About Half of Adults with New Coverage  Said They Were Better Off Now </vt:lpstr>
      <vt:lpstr>Exhibit 12. Uninsured Rates Among Low-Income Adults in States That Have Not Expanded Medicaid Are More Than Twice That of Those in Medicaid Expansion States</vt:lpstr>
      <vt:lpstr>Exhibit 13. Many Uninsured Adults Continue to Lack Awareness of the Marketplaces, Financial Assistance, and Medicaid Expansion</vt:lpstr>
      <vt:lpstr>Exhibit 14. Reasons Cited by Uninsured Adults  for Not Visiting the Marketplace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April-June 2014 ACA Tracking Survey Topline Findings</dc:title>
  <dc:creator>Petra W. Rasmussen</dc:creator>
  <cp:lastModifiedBy>Paul Frame</cp:lastModifiedBy>
  <cp:revision>776</cp:revision>
  <cp:lastPrinted>2015-06-04T19:16:47Z</cp:lastPrinted>
  <dcterms:created xsi:type="dcterms:W3CDTF">2014-06-13T13:57:10Z</dcterms:created>
  <dcterms:modified xsi:type="dcterms:W3CDTF">2015-06-11T14:39:44Z</dcterms:modified>
</cp:coreProperties>
</file>