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4168"/>
    <a:srgbClr val="575959"/>
    <a:srgbClr val="AB3608"/>
    <a:srgbClr val="FF7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7" autoAdjust="0"/>
    <p:restoredTop sz="98727" autoAdjust="0"/>
  </p:normalViewPr>
  <p:slideViewPr>
    <p:cSldViewPr>
      <p:cViewPr varScale="1">
        <p:scale>
          <a:sx n="109" d="100"/>
          <a:sy n="109" d="100"/>
        </p:scale>
        <p:origin x="-16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4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5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7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938132733408302E-2"/>
          <c:y val="2.8994853296969162E-2"/>
          <c:w val="0.92843320499681459"/>
          <c:h val="0.602146439097347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104168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>
                    <a:latin typeface="Cabin" panose="020B08030502020200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Chronic disease management (e.g., diabetes, asthma, etc.)</c:v>
                </c:pt>
                <c:pt idx="1">
                  <c:v>Medication adherence 
(e.g., compliance with prescribed treatment plans)</c:v>
                </c:pt>
                <c:pt idx="2">
                  <c:v>Postacute care management (e.g., reducing 
the risk for preventable readmissions)</c:v>
                </c:pt>
                <c:pt idx="3">
                  <c:v>Preventive care practices 
(e.g., screenings, immunizations, etc.)</c:v>
                </c:pt>
                <c:pt idx="4">
                  <c:v>Public health interventions (e.g., smoking cessation, etc.)</c:v>
                </c:pt>
                <c:pt idx="5">
                  <c:v>Wellness activities 
(e.g., nutrition, physical activity)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88.9</c:v>
                </c:pt>
                <c:pt idx="1">
                  <c:v>66.099999999999994</c:v>
                </c:pt>
                <c:pt idx="2">
                  <c:v>47.2</c:v>
                </c:pt>
                <c:pt idx="3">
                  <c:v>85</c:v>
                </c:pt>
                <c:pt idx="4">
                  <c:v>65.599999999999994</c:v>
                </c:pt>
                <c:pt idx="5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4"/>
        <c:axId val="108797952"/>
        <c:axId val="108799488"/>
      </c:barChart>
      <c:catAx>
        <c:axId val="108797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bin" panose="020B0803050202020004" pitchFamily="34" charset="0"/>
              </a:defRPr>
            </a:pPr>
            <a:endParaRPr lang="en-US"/>
          </a:p>
        </c:txPr>
        <c:crossAx val="108799488"/>
        <c:crosses val="autoZero"/>
        <c:auto val="1"/>
        <c:lblAlgn val="ctr"/>
        <c:lblOffset val="100"/>
        <c:noMultiLvlLbl val="0"/>
      </c:catAx>
      <c:valAx>
        <c:axId val="1087994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abin" panose="020B0803050202020004" pitchFamily="34" charset="0"/>
              </a:defRPr>
            </a:pPr>
            <a:endParaRPr lang="en-US"/>
          </a:p>
        </c:txPr>
        <c:crossAx val="108797952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938132733408302E-2"/>
          <c:y val="0.10441384771037698"/>
          <c:w val="0.93603490014680224"/>
          <c:h val="0.706926934412528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Currently provide</c:v>
                </c:pt>
              </c:strCache>
            </c:strRef>
          </c:tx>
          <c:spPr>
            <a:solidFill>
              <a:srgbClr val="104168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Appointment reminders</c:v>
                </c:pt>
                <c:pt idx="1">
                  <c:v>Immunization reminders</c:v>
                </c:pt>
                <c:pt idx="2">
                  <c:v>Screening reminders</c:v>
                </c:pt>
                <c:pt idx="3">
                  <c:v>Medication adherence support</c:v>
                </c:pt>
                <c:pt idx="4">
                  <c:v>Health promotion and education information</c:v>
                </c:pt>
                <c:pt idx="5">
                  <c:v>Personal health information access</c:v>
                </c:pt>
                <c:pt idx="6">
                  <c:v>Weight management support</c:v>
                </c:pt>
                <c:pt idx="7">
                  <c:v>Smoking cessation support</c:v>
                </c:pt>
                <c:pt idx="8">
                  <c:v>Chronic disease management support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31</c:v>
                </c:pt>
                <c:pt idx="1">
                  <c:v>12</c:v>
                </c:pt>
                <c:pt idx="2">
                  <c:v>12</c:v>
                </c:pt>
                <c:pt idx="3">
                  <c:v>4</c:v>
                </c:pt>
                <c:pt idx="4">
                  <c:v>12</c:v>
                </c:pt>
                <c:pt idx="5">
                  <c:v>11</c:v>
                </c:pt>
                <c:pt idx="6">
                  <c:v>5</c:v>
                </c:pt>
                <c:pt idx="7">
                  <c:v>6</c:v>
                </c:pt>
                <c:pt idx="8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Will provide within the next year</c:v>
                </c:pt>
              </c:strCache>
            </c:strRef>
          </c:tx>
          <c:spPr>
            <a:solidFill>
              <a:schemeClr val="accent2"/>
            </a:solidFill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Appointment reminders</c:v>
                </c:pt>
                <c:pt idx="1">
                  <c:v>Immunization reminders</c:v>
                </c:pt>
                <c:pt idx="2">
                  <c:v>Screening reminders</c:v>
                </c:pt>
                <c:pt idx="3">
                  <c:v>Medication adherence support</c:v>
                </c:pt>
                <c:pt idx="4">
                  <c:v>Health promotion and education information</c:v>
                </c:pt>
                <c:pt idx="5">
                  <c:v>Personal health information access</c:v>
                </c:pt>
                <c:pt idx="6">
                  <c:v>Weight management support</c:v>
                </c:pt>
                <c:pt idx="7">
                  <c:v>Smoking cessation support</c:v>
                </c:pt>
                <c:pt idx="8">
                  <c:v>Chronic disease management support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3</c:v>
                </c:pt>
                <c:pt idx="1">
                  <c:v>10</c:v>
                </c:pt>
                <c:pt idx="2">
                  <c:v>11</c:v>
                </c:pt>
                <c:pt idx="3">
                  <c:v>6</c:v>
                </c:pt>
                <c:pt idx="4">
                  <c:v>6</c:v>
                </c:pt>
                <c:pt idx="5">
                  <c:v>2</c:v>
                </c:pt>
                <c:pt idx="6">
                  <c:v>7</c:v>
                </c:pt>
                <c:pt idx="7">
                  <c:v>10</c:v>
                </c:pt>
                <c:pt idx="8">
                  <c:v>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Under review</c:v>
                </c:pt>
              </c:strCache>
            </c:strRef>
          </c:tx>
          <c:spPr>
            <a:solidFill>
              <a:schemeClr val="accent1"/>
            </a:solidFill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Appointment reminders</c:v>
                </c:pt>
                <c:pt idx="1">
                  <c:v>Immunization reminders</c:v>
                </c:pt>
                <c:pt idx="2">
                  <c:v>Screening reminders</c:v>
                </c:pt>
                <c:pt idx="3">
                  <c:v>Medication adherence support</c:v>
                </c:pt>
                <c:pt idx="4">
                  <c:v>Health promotion and education information</c:v>
                </c:pt>
                <c:pt idx="5">
                  <c:v>Personal health information access</c:v>
                </c:pt>
                <c:pt idx="6">
                  <c:v>Weight management support</c:v>
                </c:pt>
                <c:pt idx="7">
                  <c:v>Smoking cessation support</c:v>
                </c:pt>
                <c:pt idx="8">
                  <c:v>Chronic disease management support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9</c:v>
                </c:pt>
                <c:pt idx="1">
                  <c:v>8</c:v>
                </c:pt>
                <c:pt idx="2">
                  <c:v>10</c:v>
                </c:pt>
                <c:pt idx="3">
                  <c:v>15</c:v>
                </c:pt>
                <c:pt idx="4">
                  <c:v>12</c:v>
                </c:pt>
                <c:pt idx="5">
                  <c:v>13</c:v>
                </c:pt>
                <c:pt idx="6">
                  <c:v>12</c:v>
                </c:pt>
                <c:pt idx="7">
                  <c:v>11</c:v>
                </c:pt>
                <c:pt idx="8">
                  <c:v>16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Currently no plan to provide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Appointment reminders</c:v>
                </c:pt>
                <c:pt idx="1">
                  <c:v>Immunization reminders</c:v>
                </c:pt>
                <c:pt idx="2">
                  <c:v>Screening reminders</c:v>
                </c:pt>
                <c:pt idx="3">
                  <c:v>Medication adherence support</c:v>
                </c:pt>
                <c:pt idx="4">
                  <c:v>Health promotion and education information</c:v>
                </c:pt>
                <c:pt idx="5">
                  <c:v>Personal health information access</c:v>
                </c:pt>
                <c:pt idx="6">
                  <c:v>Weight management support</c:v>
                </c:pt>
                <c:pt idx="7">
                  <c:v>Smoking cessation support</c:v>
                </c:pt>
                <c:pt idx="8">
                  <c:v>Chronic disease management support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4</c:v>
                </c:pt>
                <c:pt idx="1">
                  <c:v>8</c:v>
                </c:pt>
                <c:pt idx="2">
                  <c:v>6</c:v>
                </c:pt>
                <c:pt idx="3">
                  <c:v>12</c:v>
                </c:pt>
                <c:pt idx="4">
                  <c:v>8</c:v>
                </c:pt>
                <c:pt idx="5">
                  <c:v>9</c:v>
                </c:pt>
                <c:pt idx="6">
                  <c:v>13</c:v>
                </c:pt>
                <c:pt idx="7">
                  <c:v>12</c:v>
                </c:pt>
                <c:pt idx="8">
                  <c:v>10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Policies do not support use</c:v>
                </c:pt>
              </c:strCache>
            </c:strRef>
          </c:tx>
          <c:spPr>
            <a:solidFill>
              <a:schemeClr val="accent5"/>
            </a:solidFill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Appointment reminders</c:v>
                </c:pt>
                <c:pt idx="1">
                  <c:v>Immunization reminders</c:v>
                </c:pt>
                <c:pt idx="2">
                  <c:v>Screening reminders</c:v>
                </c:pt>
                <c:pt idx="3">
                  <c:v>Medication adherence support</c:v>
                </c:pt>
                <c:pt idx="4">
                  <c:v>Health promotion and education information</c:v>
                </c:pt>
                <c:pt idx="5">
                  <c:v>Personal health information access</c:v>
                </c:pt>
                <c:pt idx="6">
                  <c:v>Weight management support</c:v>
                </c:pt>
                <c:pt idx="7">
                  <c:v>Smoking cessation support</c:v>
                </c:pt>
                <c:pt idx="8">
                  <c:v>Chronic disease management support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4"/>
        <c:overlap val="100"/>
        <c:axId val="102798848"/>
        <c:axId val="20562688"/>
      </c:barChart>
      <c:catAx>
        <c:axId val="102798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Cabin" panose="020B0803050202020004" pitchFamily="34" charset="0"/>
              </a:defRPr>
            </a:pPr>
            <a:endParaRPr lang="en-US"/>
          </a:p>
        </c:txPr>
        <c:crossAx val="20562688"/>
        <c:crosses val="autoZero"/>
        <c:auto val="1"/>
        <c:lblAlgn val="ctr"/>
        <c:lblOffset val="100"/>
        <c:noMultiLvlLbl val="0"/>
      </c:catAx>
      <c:valAx>
        <c:axId val="205626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abin" panose="020B0803050202020004" pitchFamily="34" charset="0"/>
              </a:defRPr>
            </a:pPr>
            <a:endParaRPr lang="en-US"/>
          </a:p>
        </c:txPr>
        <c:crossAx val="102798848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0.1772178489322217"/>
          <c:y val="3.6660202922395892E-2"/>
          <c:w val="0.65822806968949954"/>
          <c:h val="0.17328573667097583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938132733408302E-2"/>
          <c:y val="0.10441384771037698"/>
          <c:w val="0.93603490014680224"/>
          <c:h val="0.706926934412528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104168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Improve overall compliance with standard care practices</c:v>
                </c:pt>
                <c:pt idx="1">
                  <c:v>Improve client awareness of and efficacy in self-management of diseases</c:v>
                </c:pt>
                <c:pt idx="2">
                  <c:v>Complement patient education activities of providers outside of office visits</c:v>
                </c:pt>
                <c:pt idx="3">
                  <c:v>Allow for remote monitoring of patient health indicators between office visits</c:v>
                </c:pt>
                <c:pt idx="4">
                  <c:v>Promote 
sustained patient engagement in behavior change</c:v>
                </c:pt>
                <c:pt idx="5">
                  <c:v>Facilitate improved case management and targeted outreach</c:v>
                </c:pt>
                <c:pt idx="6">
                  <c:v>Improve compliance and prevent exacerbations of chronic conditions</c:v>
                </c:pt>
                <c:pt idx="7">
                  <c:v>Lead to more appropriate care in the form of referrals and specialty care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11</c:v>
                </c:pt>
                <c:pt idx="1">
                  <c:v>5</c:v>
                </c:pt>
                <c:pt idx="2">
                  <c:v>1</c:v>
                </c:pt>
                <c:pt idx="3">
                  <c:v>2</c:v>
                </c:pt>
                <c:pt idx="4">
                  <c:v>6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Improve overall compliance with standard care practices</c:v>
                </c:pt>
                <c:pt idx="1">
                  <c:v>Improve client awareness of and efficacy in self-management of diseases</c:v>
                </c:pt>
                <c:pt idx="2">
                  <c:v>Complement patient education activities of providers outside of office visits</c:v>
                </c:pt>
                <c:pt idx="3">
                  <c:v>Allow for remote monitoring of patient health indicators between office visits</c:v>
                </c:pt>
                <c:pt idx="4">
                  <c:v>Promote 
sustained patient engagement in behavior change</c:v>
                </c:pt>
                <c:pt idx="5">
                  <c:v>Facilitate improved case management and targeted outreach</c:v>
                </c:pt>
                <c:pt idx="6">
                  <c:v>Improve compliance and prevent exacerbations of chronic conditions</c:v>
                </c:pt>
                <c:pt idx="7">
                  <c:v>Lead to more appropriate care in the form of referrals and specialty care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5</c:v>
                </c:pt>
                <c:pt idx="4">
                  <c:v>7</c:v>
                </c:pt>
                <c:pt idx="5">
                  <c:v>7</c:v>
                </c:pt>
                <c:pt idx="6">
                  <c:v>6</c:v>
                </c:pt>
                <c:pt idx="7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1"/>
            </a:solidFill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Improve overall compliance with standard care practices</c:v>
                </c:pt>
                <c:pt idx="1">
                  <c:v>Improve client awareness of and efficacy in self-management of diseases</c:v>
                </c:pt>
                <c:pt idx="2">
                  <c:v>Complement patient education activities of providers outside of office visits</c:v>
                </c:pt>
                <c:pt idx="3">
                  <c:v>Allow for remote monitoring of patient health indicators between office visits</c:v>
                </c:pt>
                <c:pt idx="4">
                  <c:v>Promote 
sustained patient engagement in behavior change</c:v>
                </c:pt>
                <c:pt idx="5">
                  <c:v>Facilitate improved case management and targeted outreach</c:v>
                </c:pt>
                <c:pt idx="6">
                  <c:v>Improve compliance and prevent exacerbations of chronic conditions</c:v>
                </c:pt>
                <c:pt idx="7">
                  <c:v>Lead to more appropriate care in the form of referrals and specialty care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5</c:v>
                </c:pt>
                <c:pt idx="1">
                  <c:v>2</c:v>
                </c:pt>
                <c:pt idx="2">
                  <c:v>6</c:v>
                </c:pt>
                <c:pt idx="3">
                  <c:v>3</c:v>
                </c:pt>
                <c:pt idx="4">
                  <c:v>3</c:v>
                </c:pt>
                <c:pt idx="5">
                  <c:v>5</c:v>
                </c:pt>
                <c:pt idx="6">
                  <c:v>4</c:v>
                </c:pt>
                <c:pt idx="7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4"/>
        <c:overlap val="100"/>
        <c:axId val="80871424"/>
        <c:axId val="80872960"/>
      </c:barChart>
      <c:catAx>
        <c:axId val="80871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Cabin" panose="020B0803050202020004" pitchFamily="34" charset="0"/>
              </a:defRPr>
            </a:pPr>
            <a:endParaRPr lang="en-US"/>
          </a:p>
        </c:txPr>
        <c:crossAx val="80872960"/>
        <c:crosses val="autoZero"/>
        <c:auto val="1"/>
        <c:lblAlgn val="ctr"/>
        <c:lblOffset val="100"/>
        <c:noMultiLvlLbl val="0"/>
      </c:catAx>
      <c:valAx>
        <c:axId val="808729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abin" panose="020B0803050202020004" pitchFamily="34" charset="0"/>
              </a:defRPr>
            </a:pPr>
            <a:endParaRPr lang="en-US"/>
          </a:p>
        </c:txPr>
        <c:crossAx val="80871424"/>
        <c:crosses val="autoZero"/>
        <c:crossBetween val="between"/>
        <c:majorUnit val="5"/>
      </c:valAx>
    </c:plotArea>
    <c:legend>
      <c:legendPos val="t"/>
      <c:layout>
        <c:manualLayout>
          <c:xMode val="edge"/>
          <c:yMode val="edge"/>
          <c:x val="0.30385552447165054"/>
          <c:y val="3.6660202922395892E-2"/>
          <c:w val="0.41339523031327036"/>
          <c:h val="0.1285096172679907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938132733408302E-2"/>
          <c:y val="2.8994853296969162E-2"/>
          <c:w val="0.92843320499681459"/>
          <c:h val="0.602146439097347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104168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>
                    <a:latin typeface="Cabin" panose="020B08030502020200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Developed proprietary technical and/or content solutions</c:v>
                </c:pt>
                <c:pt idx="1">
                  <c:v>Adapted open source or shared public access resources to develop proprietary solutions</c:v>
                </c:pt>
                <c:pt idx="2">
                  <c:v>Collaborated with other health service organizations to codevelop technical and/or content elements</c:v>
                </c:pt>
                <c:pt idx="3">
                  <c:v>Our EHR platform supports applications on specific mobile device operating systems</c:v>
                </c:pt>
                <c:pt idx="4">
                  <c:v>Contracted with mobile health solution providers for proprietary content and/or technical services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21.4</c:v>
                </c:pt>
                <c:pt idx="1">
                  <c:v>11.9</c:v>
                </c:pt>
                <c:pt idx="2">
                  <c:v>23.8</c:v>
                </c:pt>
                <c:pt idx="3">
                  <c:v>61.9</c:v>
                </c:pt>
                <c:pt idx="4">
                  <c:v>21.4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4"/>
        <c:axId val="80904192"/>
        <c:axId val="80905728"/>
      </c:barChart>
      <c:catAx>
        <c:axId val="80904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bin" panose="020B0803050202020004" pitchFamily="34" charset="0"/>
              </a:defRPr>
            </a:pPr>
            <a:endParaRPr lang="en-US"/>
          </a:p>
        </c:txPr>
        <c:crossAx val="80905728"/>
        <c:crosses val="autoZero"/>
        <c:auto val="1"/>
        <c:lblAlgn val="ctr"/>
        <c:lblOffset val="100"/>
        <c:noMultiLvlLbl val="0"/>
      </c:catAx>
      <c:valAx>
        <c:axId val="80905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abin" panose="020B0803050202020004" pitchFamily="34" charset="0"/>
              </a:defRPr>
            </a:pPr>
            <a:endParaRPr lang="en-US"/>
          </a:p>
        </c:txPr>
        <c:crossAx val="80904192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938132733408302E-2"/>
          <c:y val="0.10441384771037698"/>
          <c:w val="0.93790997978007373"/>
          <c:h val="0.6123001136052023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104168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User participation in design and development</c:v>
                </c:pt>
                <c:pt idx="1">
                  <c:v>Appropriate for use across 
diverse patient populations</c:v>
                </c:pt>
                <c:pt idx="2">
                  <c:v>Evidence of improvements in care quality 
(e.g., patient experience with care)</c:v>
                </c:pt>
                <c:pt idx="3">
                  <c:v>Evidence of improvements in health outcomes</c:v>
                </c:pt>
                <c:pt idx="4">
                  <c:v>Evidence of cost-effectiveness</c:v>
                </c:pt>
                <c:pt idx="5">
                  <c:v>Ability to be sustained at scale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13</c:v>
                </c:pt>
                <c:pt idx="2">
                  <c:v>5</c:v>
                </c:pt>
                <c:pt idx="3">
                  <c:v>4</c:v>
                </c:pt>
                <c:pt idx="4">
                  <c:v>7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User participation in design and development</c:v>
                </c:pt>
                <c:pt idx="1">
                  <c:v>Appropriate for use across 
diverse patient populations</c:v>
                </c:pt>
                <c:pt idx="2">
                  <c:v>Evidence of improvements in care quality 
(e.g., patient experience with care)</c:v>
                </c:pt>
                <c:pt idx="3">
                  <c:v>Evidence of improvements in health outcomes</c:v>
                </c:pt>
                <c:pt idx="4">
                  <c:v>Evidence of cost-effectiveness</c:v>
                </c:pt>
                <c:pt idx="5">
                  <c:v>Ability to be sustained at scale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10</c:v>
                </c:pt>
                <c:pt idx="3">
                  <c:v>7</c:v>
                </c:pt>
                <c:pt idx="4">
                  <c:v>4</c:v>
                </c:pt>
                <c:pt idx="5">
                  <c:v>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1"/>
            </a:solidFill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User participation in design and development</c:v>
                </c:pt>
                <c:pt idx="1">
                  <c:v>Appropriate for use across 
diverse patient populations</c:v>
                </c:pt>
                <c:pt idx="2">
                  <c:v>Evidence of improvements in care quality 
(e.g., patient experience with care)</c:v>
                </c:pt>
                <c:pt idx="3">
                  <c:v>Evidence of improvements in health outcomes</c:v>
                </c:pt>
                <c:pt idx="4">
                  <c:v>Evidence of cost-effectiveness</c:v>
                </c:pt>
                <c:pt idx="5">
                  <c:v>Ability to be sustained at scale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3</c:v>
                </c:pt>
                <c:pt idx="1">
                  <c:v>7</c:v>
                </c:pt>
                <c:pt idx="2">
                  <c:v>3</c:v>
                </c:pt>
                <c:pt idx="3">
                  <c:v>1</c:v>
                </c:pt>
                <c:pt idx="4">
                  <c:v>5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4"/>
        <c:overlap val="100"/>
        <c:axId val="103072128"/>
        <c:axId val="103073664"/>
      </c:barChart>
      <c:catAx>
        <c:axId val="103072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bin" panose="020B0803050202020004" pitchFamily="34" charset="0"/>
              </a:defRPr>
            </a:pPr>
            <a:endParaRPr lang="en-US"/>
          </a:p>
        </c:txPr>
        <c:crossAx val="103073664"/>
        <c:crosses val="autoZero"/>
        <c:auto val="1"/>
        <c:lblAlgn val="ctr"/>
        <c:lblOffset val="100"/>
        <c:noMultiLvlLbl val="0"/>
      </c:catAx>
      <c:valAx>
        <c:axId val="1030736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abin" panose="020B0803050202020004" pitchFamily="34" charset="0"/>
              </a:defRPr>
            </a:pPr>
            <a:endParaRPr lang="en-US"/>
          </a:p>
        </c:txPr>
        <c:crossAx val="103072128"/>
        <c:crosses val="autoZero"/>
        <c:crossBetween val="between"/>
        <c:majorUnit val="5"/>
      </c:valAx>
    </c:plotArea>
    <c:legend>
      <c:legendPos val="t"/>
      <c:layout>
        <c:manualLayout>
          <c:xMode val="edge"/>
          <c:yMode val="edge"/>
          <c:x val="0.30385552447165054"/>
          <c:y val="3.6660202922395892E-2"/>
          <c:w val="0.51470537074481348"/>
          <c:h val="0.1285096172679907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938132733408302E-2"/>
          <c:y val="0.10441384771037698"/>
          <c:w val="0.92561903442927174"/>
          <c:h val="0.5963295726093940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104168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Professional concerns from clinicians and other health care workers</c:v>
                </c:pt>
                <c:pt idx="1">
                  <c:v>Solutions are not culturally appropriate for 
the needs of a diverse client base</c:v>
                </c:pt>
                <c:pt idx="2">
                  <c:v>Organization lacks the capacity to assess and select appropriate technologies</c:v>
                </c:pt>
                <c:pt idx="3">
                  <c:v>Limited human and technical resources in the organization 
to support implementation</c:v>
                </c:pt>
                <c:pt idx="4">
                  <c:v>Lack of external funding sources 
to finance investment in mobile technology solutions</c:v>
                </c:pt>
                <c:pt idx="5">
                  <c:v>Lack of incentives and/or reimbursement 
to support adoption of 
mobile health solutions</c:v>
                </c:pt>
                <c:pt idx="6">
                  <c:v>Patient  client concerns about privacy and confidentiality 
of personal 
health 
information</c:v>
                </c:pt>
                <c:pt idx="7">
                  <c:v>Technical integration of mobile health solutions with EHRs and 
other HIT infrastructure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17</c:v>
                </c:pt>
                <c:pt idx="1">
                  <c:v>15</c:v>
                </c:pt>
                <c:pt idx="2">
                  <c:v>16</c:v>
                </c:pt>
                <c:pt idx="3">
                  <c:v>29</c:v>
                </c:pt>
                <c:pt idx="4">
                  <c:v>54</c:v>
                </c:pt>
                <c:pt idx="5">
                  <c:v>6</c:v>
                </c:pt>
                <c:pt idx="6">
                  <c:v>9</c:v>
                </c:pt>
                <c:pt idx="7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Professional concerns from clinicians and other health care workers</c:v>
                </c:pt>
                <c:pt idx="1">
                  <c:v>Solutions are not culturally appropriate for 
the needs of a diverse client base</c:v>
                </c:pt>
                <c:pt idx="2">
                  <c:v>Organization lacks the capacity to assess and select appropriate technologies</c:v>
                </c:pt>
                <c:pt idx="3">
                  <c:v>Limited human and technical resources in the organization 
to support implementation</c:v>
                </c:pt>
                <c:pt idx="4">
                  <c:v>Lack of external funding sources 
to finance investment in mobile technology solutions</c:v>
                </c:pt>
                <c:pt idx="5">
                  <c:v>Lack of incentives and/or reimbursement 
to support adoption of 
mobile health solutions</c:v>
                </c:pt>
                <c:pt idx="6">
                  <c:v>Patient  client concerns about privacy and confidentiality 
of personal 
health 
information</c:v>
                </c:pt>
                <c:pt idx="7">
                  <c:v>Technical integration of mobile health solutions with EHRs and 
other HIT infrastructure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7</c:v>
                </c:pt>
                <c:pt idx="1">
                  <c:v>18</c:v>
                </c:pt>
                <c:pt idx="2">
                  <c:v>17</c:v>
                </c:pt>
                <c:pt idx="3">
                  <c:v>40</c:v>
                </c:pt>
                <c:pt idx="4">
                  <c:v>22</c:v>
                </c:pt>
                <c:pt idx="5">
                  <c:v>16</c:v>
                </c:pt>
                <c:pt idx="6">
                  <c:v>12</c:v>
                </c:pt>
                <c:pt idx="7">
                  <c:v>22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1"/>
            </a:solidFill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Professional concerns from clinicians and other health care workers</c:v>
                </c:pt>
                <c:pt idx="1">
                  <c:v>Solutions are not culturally appropriate for 
the needs of a diverse client base</c:v>
                </c:pt>
                <c:pt idx="2">
                  <c:v>Organization lacks the capacity to assess and select appropriate technologies</c:v>
                </c:pt>
                <c:pt idx="3">
                  <c:v>Limited human and technical resources in the organization 
to support implementation</c:v>
                </c:pt>
                <c:pt idx="4">
                  <c:v>Lack of external funding sources 
to finance investment in mobile technology solutions</c:v>
                </c:pt>
                <c:pt idx="5">
                  <c:v>Lack of incentives and/or reimbursement 
to support adoption of 
mobile health solutions</c:v>
                </c:pt>
                <c:pt idx="6">
                  <c:v>Patient  client concerns about privacy and confidentiality 
of personal 
health 
information</c:v>
                </c:pt>
                <c:pt idx="7">
                  <c:v>Technical integration of mobile health solutions with EHRs and 
other HIT infrastructure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7</c:v>
                </c:pt>
                <c:pt idx="1">
                  <c:v>6</c:v>
                </c:pt>
                <c:pt idx="2">
                  <c:v>8</c:v>
                </c:pt>
                <c:pt idx="3">
                  <c:v>22</c:v>
                </c:pt>
                <c:pt idx="4">
                  <c:v>18</c:v>
                </c:pt>
                <c:pt idx="5">
                  <c:v>26</c:v>
                </c:pt>
                <c:pt idx="6">
                  <c:v>13</c:v>
                </c:pt>
                <c:pt idx="7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4"/>
        <c:overlap val="100"/>
        <c:axId val="103130240"/>
        <c:axId val="103131776"/>
      </c:barChart>
      <c:catAx>
        <c:axId val="103130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Cabin" panose="020B0803050202020004" pitchFamily="34" charset="0"/>
              </a:defRPr>
            </a:pPr>
            <a:endParaRPr lang="en-US"/>
          </a:p>
        </c:txPr>
        <c:crossAx val="103131776"/>
        <c:crosses val="autoZero"/>
        <c:auto val="1"/>
        <c:lblAlgn val="ctr"/>
        <c:lblOffset val="100"/>
        <c:noMultiLvlLbl val="0"/>
      </c:catAx>
      <c:valAx>
        <c:axId val="1031317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abin" panose="020B0803050202020004" pitchFamily="34" charset="0"/>
              </a:defRPr>
            </a:pPr>
            <a:endParaRPr lang="en-US"/>
          </a:p>
        </c:txPr>
        <c:crossAx val="103130240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0.30385552447165054"/>
          <c:y val="0"/>
          <c:w val="0.41339523031327036"/>
          <c:h val="7.378324910878678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124283300556736E-2"/>
          <c:y val="0.10441384771037698"/>
          <c:w val="0.93687571669944325"/>
          <c:h val="0.5512166259389990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104168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Evidence-based or best practice models involving cell phones in care delivery models</c:v>
                </c:pt>
                <c:pt idx="1">
                  <c:v>Alignment of cell phone measures 
with core required reporting measures (i.e., HEDIS)</c:v>
                </c:pt>
                <c:pt idx="2">
                  <c:v>Introduction of 
new payment or reimbursement policies for cell phone use in patient care</c:v>
                </c:pt>
                <c:pt idx="3">
                  <c:v>Technical assistance to support the implementation and management of interventions</c:v>
                </c:pt>
                <c:pt idx="4">
                  <c:v>Education and training programs that support workforce capacity 
to support use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51</c:v>
                </c:pt>
                <c:pt idx="1">
                  <c:v>13</c:v>
                </c:pt>
                <c:pt idx="2">
                  <c:v>32</c:v>
                </c:pt>
                <c:pt idx="3">
                  <c:v>39</c:v>
                </c:pt>
                <c:pt idx="4">
                  <c:v>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Evidence-based or best practice models involving cell phones in care delivery models</c:v>
                </c:pt>
                <c:pt idx="1">
                  <c:v>Alignment of cell phone measures 
with core required reporting measures (i.e., HEDIS)</c:v>
                </c:pt>
                <c:pt idx="2">
                  <c:v>Introduction of 
new payment or reimbursement policies for cell phone use in patient care</c:v>
                </c:pt>
                <c:pt idx="3">
                  <c:v>Technical assistance to support the implementation and management of interventions</c:v>
                </c:pt>
                <c:pt idx="4">
                  <c:v>Education and training programs that support workforce capacity 
to support use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18</c:v>
                </c:pt>
                <c:pt idx="1">
                  <c:v>20</c:v>
                </c:pt>
                <c:pt idx="2">
                  <c:v>26</c:v>
                </c:pt>
                <c:pt idx="3">
                  <c:v>43</c:v>
                </c:pt>
                <c:pt idx="4">
                  <c:v>34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1"/>
            </a:solidFill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Evidence-based or best practice models involving cell phones in care delivery models</c:v>
                </c:pt>
                <c:pt idx="1">
                  <c:v>Alignment of cell phone measures 
with core required reporting measures (i.e., HEDIS)</c:v>
                </c:pt>
                <c:pt idx="2">
                  <c:v>Introduction of 
new payment or reimbursement policies for cell phone use in patient care</c:v>
                </c:pt>
                <c:pt idx="3">
                  <c:v>Technical assistance to support the implementation and management of interventions</c:v>
                </c:pt>
                <c:pt idx="4">
                  <c:v>Education and training programs that support workforce capacity 
to support use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26</c:v>
                </c:pt>
                <c:pt idx="1">
                  <c:v>12</c:v>
                </c:pt>
                <c:pt idx="2">
                  <c:v>32</c:v>
                </c:pt>
                <c:pt idx="3">
                  <c:v>24</c:v>
                </c:pt>
                <c:pt idx="4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4"/>
        <c:overlap val="100"/>
        <c:axId val="103536896"/>
        <c:axId val="103550976"/>
      </c:barChart>
      <c:catAx>
        <c:axId val="103536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bin" panose="020B0803050202020004" pitchFamily="34" charset="0"/>
              </a:defRPr>
            </a:pPr>
            <a:endParaRPr lang="en-US"/>
          </a:p>
        </c:txPr>
        <c:crossAx val="103550976"/>
        <c:crosses val="autoZero"/>
        <c:auto val="1"/>
        <c:lblAlgn val="ctr"/>
        <c:lblOffset val="100"/>
        <c:noMultiLvlLbl val="0"/>
      </c:catAx>
      <c:valAx>
        <c:axId val="1035509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abin" panose="020B0803050202020004" pitchFamily="34" charset="0"/>
              </a:defRPr>
            </a:pPr>
            <a:endParaRPr lang="en-US"/>
          </a:p>
        </c:txPr>
        <c:crossAx val="103536896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0.30385552447165054"/>
          <c:y val="0"/>
          <c:w val="0.41339523031327036"/>
          <c:h val="7.378324910878678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5/1/2015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53" y="8599170"/>
            <a:ext cx="2025227" cy="535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D9A46FC-9197-4E77-92FA-45C876F655B9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E8EE951-AF34-497B-B159-113D7EBC8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65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3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07886"/>
          </a:xfrm>
        </p:spPr>
        <p:txBody>
          <a:bodyPr anchor="t" anchorCtr="1"/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+mj-lt"/>
                <a:cs typeface="Arial"/>
              </a:rPr>
              <a:t>Exhibit 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  <a:cs typeface="Arial"/>
              </a:rPr>
              <a:t>1. </a:t>
            </a:r>
            <a:r>
              <a:rPr lang="en-US" sz="2000" b="1" dirty="0"/>
              <a:t>Areas Where Organizations Would Like to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More </a:t>
            </a:r>
            <a:r>
              <a:rPr lang="en-US" sz="2000" b="1" dirty="0"/>
              <a:t>Effectively Engage Patients</a:t>
            </a:r>
            <a:endParaRPr lang="en-US" sz="2000" b="1" dirty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4" name="Text Box 49"/>
          <p:cNvSpPr txBox="1">
            <a:spLocks noChangeArrowheads="1"/>
          </p:cNvSpPr>
          <p:nvPr/>
        </p:nvSpPr>
        <p:spPr bwMode="auto">
          <a:xfrm>
            <a:off x="0" y="6530202"/>
            <a:ext cx="876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</a:rPr>
              <a:t>Source: </a:t>
            </a:r>
            <a:r>
              <a:rPr lang="en-US" sz="1200" dirty="0" smtClean="0">
                <a:latin typeface="Cabin" panose="020B0803050202020004" pitchFamily="34" charset="0"/>
              </a:rPr>
              <a:t>Patient Engagement and Mobile Health in the Safety Net Survey, 2013.</a:t>
            </a:r>
            <a:endParaRPr lang="en-US" sz="1200" dirty="0">
              <a:latin typeface="Cabin" panose="020B08030502020200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371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Percent</a:t>
            </a:r>
            <a:endParaRPr lang="en-US" sz="1600" b="1" dirty="0">
              <a:solidFill>
                <a:srgbClr val="000000"/>
              </a:solidFill>
              <a:latin typeface="Cabin" panose="020B08030502020200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420385770"/>
              </p:ext>
            </p:extLst>
          </p:nvPr>
        </p:nvGraphicFramePr>
        <p:xfrm>
          <a:off x="73152" y="1930400"/>
          <a:ext cx="902575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838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Cabin" panose="020B0803050202020004" pitchFamily="34" charset="0"/>
              </a:rPr>
              <a:t>In which areas of health care management would your organization </a:t>
            </a: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/>
            </a:r>
            <a:b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</a:b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like to </a:t>
            </a:r>
            <a:r>
              <a:rPr lang="en-US" sz="1600" b="1" dirty="0">
                <a:solidFill>
                  <a:srgbClr val="000000"/>
                </a:solidFill>
                <a:latin typeface="Cabin" panose="020B0803050202020004" pitchFamily="34" charset="0"/>
              </a:rPr>
              <a:t>more effectively engage patients?</a:t>
            </a:r>
          </a:p>
        </p:txBody>
      </p:sp>
    </p:spTree>
    <p:extLst>
      <p:ext uri="{BB962C8B-B14F-4D97-AF65-F5344CB8AC3E}">
        <p14:creationId xmlns:p14="http://schemas.microsoft.com/office/powerpoint/2010/main" val="274682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602581086"/>
              </p:ext>
            </p:extLst>
          </p:nvPr>
        </p:nvGraphicFramePr>
        <p:xfrm>
          <a:off x="73152" y="1447800"/>
          <a:ext cx="902575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07886"/>
          </a:xfrm>
        </p:spPr>
        <p:txBody>
          <a:bodyPr anchor="t" anchorCtr="1"/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+mj-lt"/>
                <a:cs typeface="Arial"/>
              </a:rPr>
              <a:t>Exhibit 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  <a:cs typeface="Arial"/>
              </a:rPr>
              <a:t>2. </a:t>
            </a:r>
            <a:r>
              <a:rPr lang="en-US" sz="2000" b="1" dirty="0"/>
              <a:t>Implementation Status of Cell Phone </a:t>
            </a:r>
            <a:r>
              <a:rPr lang="en-US" sz="2000" b="1" dirty="0" smtClean="0"/>
              <a:t>Interventions Among Providers</a:t>
            </a:r>
            <a:endParaRPr lang="en-US" sz="2000" b="1" dirty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4" name="Text Box 49"/>
          <p:cNvSpPr txBox="1">
            <a:spLocks noChangeArrowheads="1"/>
          </p:cNvSpPr>
          <p:nvPr/>
        </p:nvSpPr>
        <p:spPr bwMode="auto">
          <a:xfrm>
            <a:off x="0" y="6530202"/>
            <a:ext cx="876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latin typeface="Cabin" panose="020B0803050202020004" pitchFamily="34" charset="0"/>
              </a:rPr>
              <a:t>Source: Patient Engagement and Mobile Health in the Safety Net Survey, 2013.</a:t>
            </a:r>
            <a:endParaRPr lang="en-US" sz="1200" dirty="0">
              <a:latin typeface="Cabin" panose="020B08030502020200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192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Number of respondents</a:t>
            </a:r>
            <a:endParaRPr lang="en-US" sz="1600" b="1" dirty="0">
              <a:solidFill>
                <a:srgbClr val="000000"/>
              </a:solidFill>
              <a:latin typeface="Cabin" panose="020B08030502020200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86302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Cabin" panose="020B0803050202020004" pitchFamily="34" charset="0"/>
              </a:rPr>
              <a:t>What is the status of implementation of specific cell phone interventions </a:t>
            </a: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/>
            </a:r>
            <a:b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</a:b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that </a:t>
            </a:r>
            <a:r>
              <a:rPr lang="en-US" sz="1600" b="1" dirty="0">
                <a:solidFill>
                  <a:srgbClr val="000000"/>
                </a:solidFill>
                <a:latin typeface="Cabin" panose="020B0803050202020004" pitchFamily="34" charset="0"/>
              </a:rPr>
              <a:t>your organization currently provides or </a:t>
            </a: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supports?</a:t>
            </a:r>
            <a:endParaRPr lang="en-US" sz="1600" b="1" dirty="0">
              <a:solidFill>
                <a:srgbClr val="000000"/>
              </a:solidFill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8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908722172"/>
              </p:ext>
            </p:extLst>
          </p:nvPr>
        </p:nvGraphicFramePr>
        <p:xfrm>
          <a:off x="73152" y="1295400"/>
          <a:ext cx="902575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07886"/>
          </a:xfrm>
        </p:spPr>
        <p:txBody>
          <a:bodyPr anchor="t" anchorCtr="1"/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+mj-lt"/>
                <a:cs typeface="Arial"/>
              </a:rPr>
              <a:t>Exhibit 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  <a:cs typeface="Arial"/>
              </a:rPr>
              <a:t>3. </a:t>
            </a:r>
            <a:r>
              <a:rPr lang="en-US" sz="2000" b="1" dirty="0"/>
              <a:t>Patient Engagement Benefits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That Cell </a:t>
            </a:r>
            <a:r>
              <a:rPr lang="en-US" sz="2000" b="1" dirty="0"/>
              <a:t>Phones Provide Organizations</a:t>
            </a:r>
            <a:endParaRPr lang="en-US" sz="2000" b="1" dirty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4" name="Text Box 49"/>
          <p:cNvSpPr txBox="1">
            <a:spLocks noChangeArrowheads="1"/>
          </p:cNvSpPr>
          <p:nvPr/>
        </p:nvSpPr>
        <p:spPr bwMode="auto">
          <a:xfrm>
            <a:off x="0" y="6530202"/>
            <a:ext cx="876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latin typeface="Cabin" panose="020B0803050202020004" pitchFamily="34" charset="0"/>
              </a:rPr>
              <a:t>Source: Patient Engagement and Mobile Health in the Safety Net Survey, 2013.</a:t>
            </a:r>
            <a:endParaRPr lang="en-US" sz="1200" dirty="0">
              <a:latin typeface="Cabin" panose="020B08030502020200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19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Number</a:t>
            </a:r>
            <a:endParaRPr lang="en-US" sz="1600" b="1" dirty="0">
              <a:solidFill>
                <a:srgbClr val="000000"/>
              </a:solidFill>
              <a:latin typeface="Cabin" panose="020B08030502020200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80444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Cabin" panose="020B0803050202020004" pitchFamily="34" charset="0"/>
              </a:rPr>
              <a:t>Rank the top </a:t>
            </a: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three </a:t>
            </a:r>
            <a:r>
              <a:rPr lang="en-US" sz="1600" b="1" dirty="0">
                <a:solidFill>
                  <a:srgbClr val="000000"/>
                </a:solidFill>
                <a:latin typeface="Cabin" panose="020B0803050202020004" pitchFamily="34" charset="0"/>
              </a:rPr>
              <a:t>patient engagement benefits for your organization from </a:t>
            </a: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patients’ </a:t>
            </a:r>
            <a:b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</a:b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current </a:t>
            </a:r>
            <a:r>
              <a:rPr lang="en-US" sz="1600" b="1" dirty="0">
                <a:solidFill>
                  <a:srgbClr val="000000"/>
                </a:solidFill>
                <a:latin typeface="Cabin" panose="020B0803050202020004" pitchFamily="34" charset="0"/>
              </a:rPr>
              <a:t>use </a:t>
            </a: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of </a:t>
            </a:r>
            <a:r>
              <a:rPr lang="en-US" sz="1600" b="1" dirty="0">
                <a:solidFill>
                  <a:srgbClr val="000000"/>
                </a:solidFill>
                <a:latin typeface="Cabin" panose="020B0803050202020004" pitchFamily="34" charset="0"/>
              </a:rPr>
              <a:t>cell phones in their </a:t>
            </a: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care, </a:t>
            </a:r>
            <a:r>
              <a:rPr lang="en-US" sz="1600" b="1" dirty="0">
                <a:solidFill>
                  <a:srgbClr val="000000"/>
                </a:solidFill>
                <a:latin typeface="Cabin" panose="020B0803050202020004" pitchFamily="34" charset="0"/>
              </a:rPr>
              <a:t>with 1 being the most important</a:t>
            </a:r>
          </a:p>
        </p:txBody>
      </p:sp>
    </p:spTree>
    <p:extLst>
      <p:ext uri="{BB962C8B-B14F-4D97-AF65-F5344CB8AC3E}">
        <p14:creationId xmlns:p14="http://schemas.microsoft.com/office/powerpoint/2010/main" val="179357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07886"/>
          </a:xfrm>
        </p:spPr>
        <p:txBody>
          <a:bodyPr anchor="t" anchorCtr="1"/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+mj-lt"/>
                <a:cs typeface="Arial"/>
              </a:rPr>
              <a:t>Exhibit 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  <a:cs typeface="Arial"/>
              </a:rPr>
              <a:t>4. Safety-Net Provider </a:t>
            </a:r>
            <a:r>
              <a:rPr lang="en-US" sz="2000" b="1" dirty="0" smtClean="0"/>
              <a:t>Strategy </a:t>
            </a:r>
            <a:r>
              <a:rPr lang="en-US" sz="2000" b="1" dirty="0"/>
              <a:t>for the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Development </a:t>
            </a:r>
            <a:r>
              <a:rPr lang="en-US" sz="2000" b="1" dirty="0"/>
              <a:t>of Cell Phone Interventions</a:t>
            </a:r>
            <a:endParaRPr lang="en-US" sz="2000" b="1" dirty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4" name="Text Box 49"/>
          <p:cNvSpPr txBox="1">
            <a:spLocks noChangeArrowheads="1"/>
          </p:cNvSpPr>
          <p:nvPr/>
        </p:nvSpPr>
        <p:spPr bwMode="auto">
          <a:xfrm>
            <a:off x="0" y="6530202"/>
            <a:ext cx="876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latin typeface="Cabin" panose="020B0803050202020004" pitchFamily="34" charset="0"/>
              </a:rPr>
              <a:t>Source: Patient Engagement and Mobile Health in the Safety Net Survey, 2013.</a:t>
            </a:r>
            <a:endParaRPr lang="en-US" sz="1200" dirty="0">
              <a:latin typeface="Cabin" panose="020B08030502020200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371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Percent</a:t>
            </a:r>
            <a:endParaRPr lang="en-US" sz="1600" b="1" dirty="0">
              <a:solidFill>
                <a:srgbClr val="000000"/>
              </a:solidFill>
              <a:latin typeface="Cabin" panose="020B08030502020200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156565771"/>
              </p:ext>
            </p:extLst>
          </p:nvPr>
        </p:nvGraphicFramePr>
        <p:xfrm>
          <a:off x="73152" y="1930400"/>
          <a:ext cx="902575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9144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Cabin" panose="020B0803050202020004" pitchFamily="34" charset="0"/>
              </a:rPr>
              <a:t>What has been your organization’s strategy for the development of </a:t>
            </a: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/>
            </a:r>
            <a:b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</a:b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cell </a:t>
            </a:r>
            <a:r>
              <a:rPr lang="en-US" sz="1600" b="1" dirty="0">
                <a:solidFill>
                  <a:srgbClr val="000000"/>
                </a:solidFill>
                <a:latin typeface="Cabin" panose="020B0803050202020004" pitchFamily="34" charset="0"/>
              </a:rPr>
              <a:t>phone interventions that it currently provides or supports?</a:t>
            </a:r>
          </a:p>
        </p:txBody>
      </p:sp>
    </p:spTree>
    <p:extLst>
      <p:ext uri="{BB962C8B-B14F-4D97-AF65-F5344CB8AC3E}">
        <p14:creationId xmlns:p14="http://schemas.microsoft.com/office/powerpoint/2010/main" val="4106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877704009"/>
              </p:ext>
            </p:extLst>
          </p:nvPr>
        </p:nvGraphicFramePr>
        <p:xfrm>
          <a:off x="73152" y="1447800"/>
          <a:ext cx="902575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07886"/>
          </a:xfrm>
        </p:spPr>
        <p:txBody>
          <a:bodyPr anchor="t" anchorCtr="1"/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+mj-lt"/>
                <a:cs typeface="Arial"/>
              </a:rPr>
              <a:t>Exhibit 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  <a:cs typeface="Arial"/>
              </a:rPr>
              <a:t>5. </a:t>
            </a:r>
            <a:r>
              <a:rPr lang="en-US" sz="2000" b="1" dirty="0"/>
              <a:t>Criteria Used to Assess and Justify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the Adoption </a:t>
            </a:r>
            <a:r>
              <a:rPr lang="en-US" sz="2000" b="1" dirty="0"/>
              <a:t>of Cell Phone Interventions</a:t>
            </a:r>
            <a:endParaRPr lang="en-US" sz="2000" b="1" dirty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4" name="Text Box 49"/>
          <p:cNvSpPr txBox="1">
            <a:spLocks noChangeArrowheads="1"/>
          </p:cNvSpPr>
          <p:nvPr/>
        </p:nvSpPr>
        <p:spPr bwMode="auto">
          <a:xfrm>
            <a:off x="0" y="6530202"/>
            <a:ext cx="876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latin typeface="Cabin" panose="020B0803050202020004" pitchFamily="34" charset="0"/>
              </a:rPr>
              <a:t>Source: Patient Engagement and Mobile Health in the Safety Net Survey, 2013.</a:t>
            </a:r>
            <a:endParaRPr lang="en-US" sz="1200" dirty="0">
              <a:latin typeface="Cabin" panose="020B08030502020200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14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Number</a:t>
            </a:r>
            <a:endParaRPr lang="en-US" sz="1600" b="1" dirty="0">
              <a:solidFill>
                <a:srgbClr val="000000"/>
              </a:solidFill>
              <a:latin typeface="Cabin" panose="020B08030502020200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80444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Cabin" panose="020B0803050202020004" pitchFamily="34" charset="0"/>
              </a:rPr>
              <a:t>Rank </a:t>
            </a: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three </a:t>
            </a:r>
            <a:r>
              <a:rPr lang="en-US" sz="1600" b="1" dirty="0">
                <a:solidFill>
                  <a:srgbClr val="000000"/>
                </a:solidFill>
                <a:latin typeface="Cabin" panose="020B0803050202020004" pitchFamily="34" charset="0"/>
              </a:rPr>
              <a:t>criteria your organization has used to assess and justify the adoption of a cell phone intervention that it currently provides or supports, with 1 being the </a:t>
            </a: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highest priority</a:t>
            </a:r>
            <a:endParaRPr lang="en-US" sz="1600" b="1" dirty="0">
              <a:solidFill>
                <a:srgbClr val="000000"/>
              </a:solidFill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09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040303721"/>
              </p:ext>
            </p:extLst>
          </p:nvPr>
        </p:nvGraphicFramePr>
        <p:xfrm>
          <a:off x="73152" y="1295400"/>
          <a:ext cx="902575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400110"/>
          </a:xfrm>
        </p:spPr>
        <p:txBody>
          <a:bodyPr anchor="t" anchorCtr="1"/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+mj-lt"/>
                <a:cs typeface="Arial"/>
              </a:rPr>
              <a:t>Exhibit 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  <a:cs typeface="Arial"/>
              </a:rPr>
              <a:t>6. </a:t>
            </a:r>
            <a:r>
              <a:rPr lang="en-US" sz="2000" b="1" dirty="0"/>
              <a:t>Barriers to Implementation of Cell Phone Interventions</a:t>
            </a:r>
            <a:endParaRPr lang="en-US" sz="2000" b="1" dirty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4" name="Text Box 49"/>
          <p:cNvSpPr txBox="1">
            <a:spLocks noChangeArrowheads="1"/>
          </p:cNvSpPr>
          <p:nvPr/>
        </p:nvSpPr>
        <p:spPr bwMode="auto">
          <a:xfrm>
            <a:off x="0" y="6530202"/>
            <a:ext cx="876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latin typeface="Cabin" panose="020B0803050202020004" pitchFamily="34" charset="0"/>
              </a:rPr>
              <a:t>Source: Patient Engagement and Mobile Health in the Safety Net Survey, 2013.</a:t>
            </a:r>
            <a:endParaRPr lang="en-US" sz="1200" dirty="0">
              <a:latin typeface="Cabin" panose="020B08030502020200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19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Number</a:t>
            </a:r>
            <a:endParaRPr lang="en-US" sz="1600" b="1" dirty="0">
              <a:solidFill>
                <a:srgbClr val="000000"/>
              </a:solidFill>
              <a:latin typeface="Cabin" panose="020B08030502020200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09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Cabin" panose="020B0803050202020004" pitchFamily="34" charset="0"/>
              </a:rPr>
              <a:t>Rank </a:t>
            </a: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three </a:t>
            </a:r>
            <a:r>
              <a:rPr lang="en-US" sz="1600" b="1" dirty="0">
                <a:solidFill>
                  <a:srgbClr val="000000"/>
                </a:solidFill>
                <a:latin typeface="Cabin" panose="020B0803050202020004" pitchFamily="34" charset="0"/>
              </a:rPr>
              <a:t>barriers that your organization has identified with implementing </a:t>
            </a: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cell </a:t>
            </a:r>
            <a:r>
              <a:rPr lang="en-US" sz="1600" b="1" dirty="0">
                <a:solidFill>
                  <a:srgbClr val="000000"/>
                </a:solidFill>
                <a:latin typeface="Cabin" panose="020B0803050202020004" pitchFamily="34" charset="0"/>
              </a:rPr>
              <a:t>phone </a:t>
            </a:r>
            <a:endParaRPr lang="en-US" sz="1600" b="1" dirty="0" smtClean="0">
              <a:solidFill>
                <a:srgbClr val="000000"/>
              </a:solidFill>
              <a:latin typeface="Cabin" panose="020B0803050202020004" pitchFamily="34" charset="0"/>
            </a:endParaRPr>
          </a:p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interventions </a:t>
            </a:r>
            <a:r>
              <a:rPr lang="en-US" sz="1600" b="1" dirty="0">
                <a:solidFill>
                  <a:srgbClr val="000000"/>
                </a:solidFill>
                <a:latin typeface="Cabin" panose="020B0803050202020004" pitchFamily="34" charset="0"/>
              </a:rPr>
              <a:t>that engage patients in their </a:t>
            </a: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care, with 1 being the highest priority</a:t>
            </a:r>
            <a:endParaRPr lang="en-US" sz="1600" b="1" dirty="0">
              <a:solidFill>
                <a:srgbClr val="000000"/>
              </a:solidFill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70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041130073"/>
              </p:ext>
            </p:extLst>
          </p:nvPr>
        </p:nvGraphicFramePr>
        <p:xfrm>
          <a:off x="73152" y="1981200"/>
          <a:ext cx="902575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07886"/>
          </a:xfrm>
        </p:spPr>
        <p:txBody>
          <a:bodyPr anchor="t" anchorCtr="1"/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+mj-lt"/>
                <a:cs typeface="Arial"/>
              </a:rPr>
              <a:t>Exhibit 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  <a:cs typeface="Arial"/>
              </a:rPr>
              <a:t>7. </a:t>
            </a:r>
            <a:r>
              <a:rPr lang="en-US" sz="2000" b="1" dirty="0"/>
              <a:t>Actions to Promote the Adoption and Use </a:t>
            </a:r>
            <a:br>
              <a:rPr lang="en-US" sz="2000" b="1" dirty="0"/>
            </a:br>
            <a:r>
              <a:rPr lang="en-US" sz="2000" b="1" dirty="0" smtClean="0"/>
              <a:t>of </a:t>
            </a:r>
            <a:r>
              <a:rPr lang="en-US" sz="2000" b="1" dirty="0"/>
              <a:t>Cell Phone Interventions</a:t>
            </a:r>
            <a:endParaRPr lang="en-US" sz="2000" b="1" dirty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4" name="Text Box 49"/>
          <p:cNvSpPr txBox="1">
            <a:spLocks noChangeArrowheads="1"/>
          </p:cNvSpPr>
          <p:nvPr/>
        </p:nvSpPr>
        <p:spPr bwMode="auto">
          <a:xfrm>
            <a:off x="0" y="6530202"/>
            <a:ext cx="876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latin typeface="Cabin" panose="020B0803050202020004" pitchFamily="34" charset="0"/>
              </a:rPr>
              <a:t>Source: Patient Engagement and Mobile Health in the Safety Net Survey, 2013.</a:t>
            </a:r>
            <a:endParaRPr lang="en-US" sz="1200" dirty="0">
              <a:latin typeface="Cabin" panose="020B08030502020200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7950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Number</a:t>
            </a:r>
            <a:endParaRPr lang="en-US" sz="1600" b="1" dirty="0">
              <a:solidFill>
                <a:srgbClr val="000000"/>
              </a:solidFill>
              <a:latin typeface="Cabin" panose="020B08030502020200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93922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Cabin" panose="020B0803050202020004" pitchFamily="34" charset="0"/>
              </a:rPr>
              <a:t>Rank </a:t>
            </a: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three </a:t>
            </a:r>
            <a:r>
              <a:rPr lang="en-US" sz="1600" b="1" dirty="0">
                <a:solidFill>
                  <a:srgbClr val="000000"/>
                </a:solidFill>
                <a:latin typeface="Cabin" panose="020B0803050202020004" pitchFamily="34" charset="0"/>
              </a:rPr>
              <a:t>actions that your organization has identified as essential to promote the adoption and use of cell phone interventions that engage patients in their care, </a:t>
            </a: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with 1 being the highest priority</a:t>
            </a:r>
            <a:endParaRPr lang="en-US" sz="1600" b="1" dirty="0">
              <a:solidFill>
                <a:srgbClr val="000000"/>
              </a:solidFill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10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5272</TotalTime>
  <Words>311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CMWF_template_5-2014_white_bg</vt:lpstr>
      <vt:lpstr>Exhibit 1. Areas Where Organizations Would Like to  More Effectively Engage Patients</vt:lpstr>
      <vt:lpstr>Exhibit 2. Implementation Status of Cell Phone Interventions Among Providers</vt:lpstr>
      <vt:lpstr>Exhibit 3. Patient Engagement Benefits  That Cell Phones Provide Organizations</vt:lpstr>
      <vt:lpstr>Exhibit 4. Safety-Net Provider Strategy for the  Development of Cell Phone Interventions</vt:lpstr>
      <vt:lpstr>Exhibit 5. Criteria Used to Assess and Justify  the Adoption of Cell Phone Interventions</vt:lpstr>
      <vt:lpstr>Exhibit 6. Barriers to Implementation of Cell Phone Interventions</vt:lpstr>
      <vt:lpstr>Exhibit 7. Actions to Promote the Adoption and Use  of Cell Phone Interventions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Petra W. Rasmussen</dc:creator>
  <cp:lastModifiedBy>Paul Frame</cp:lastModifiedBy>
  <cp:revision>239</cp:revision>
  <cp:lastPrinted>2015-02-09T22:11:52Z</cp:lastPrinted>
  <dcterms:created xsi:type="dcterms:W3CDTF">2014-11-20T17:11:15Z</dcterms:created>
  <dcterms:modified xsi:type="dcterms:W3CDTF">2015-05-01T19:57:51Z</dcterms:modified>
</cp:coreProperties>
</file>