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8E2"/>
    <a:srgbClr val="104068"/>
    <a:srgbClr val="FF7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/>
    <p:restoredTop sz="86391"/>
  </p:normalViewPr>
  <p:slideViewPr>
    <p:cSldViewPr snapToGrid="0" snapToObjects="1">
      <p:cViewPr>
        <p:scale>
          <a:sx n="145" d="100"/>
          <a:sy n="145" d="100"/>
        </p:scale>
        <p:origin x="158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7397929425488"/>
          <c:y val="0.208463603169962"/>
          <c:w val="0.91307620484024"/>
          <c:h val="0.6983165096764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 ON exchange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2014.0</c:v>
                </c:pt>
                <c:pt idx="1">
                  <c:v>2015.0</c:v>
                </c:pt>
                <c:pt idx="2">
                  <c:v>2016.0</c:v>
                </c:pt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0.73</c:v>
                </c:pt>
                <c:pt idx="1">
                  <c:v>0.8</c:v>
                </c:pt>
                <c:pt idx="2">
                  <c:v>0.83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Members OFF exchange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2014.0</c:v>
                </c:pt>
                <c:pt idx="1">
                  <c:v>2015.0</c:v>
                </c:pt>
                <c:pt idx="2">
                  <c:v>2016.0</c:v>
                </c:pt>
              </c:numCache>
            </c:numRef>
          </c:cat>
          <c:val>
            <c:numRef>
              <c:f>Sheet1!$C$2:$C$4</c:f>
              <c:numCache>
                <c:formatCode>0%</c:formatCode>
                <c:ptCount val="3"/>
                <c:pt idx="0">
                  <c:v>0.27</c:v>
                </c:pt>
                <c:pt idx="1">
                  <c:v>0.2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2140467808"/>
        <c:axId val="-2131407184"/>
      </c:barChart>
      <c:catAx>
        <c:axId val="214046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31407184"/>
        <c:crosses val="autoZero"/>
        <c:auto val="1"/>
        <c:lblAlgn val="ctr"/>
        <c:lblOffset val="100"/>
        <c:noMultiLvlLbl val="0"/>
      </c:catAx>
      <c:valAx>
        <c:axId val="-2131407184"/>
        <c:scaling>
          <c:orientation val="minMax"/>
          <c:max val="1.0"/>
          <c:min val="0.0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04678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9125959949451"/>
          <c:y val="0.0203277652063088"/>
          <c:w val="0.647859191212209"/>
          <c:h val="0.069456532395375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0">
          <a:latin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28337322245761"/>
          <c:y val="0.147629394428672"/>
          <c:w val="0.933300873282332"/>
          <c:h val="0.759150795603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 increase PMPM ON exchange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All plan types</c:v>
                </c:pt>
                <c:pt idx="1">
                  <c:v>HMO/EPO</c:v>
                </c:pt>
                <c:pt idx="2">
                  <c:v>PPO/POS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40.0</c:v>
                </c:pt>
                <c:pt idx="1">
                  <c:v>30.0</c:v>
                </c:pt>
                <c:pt idx="2">
                  <c:v>53.0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Premium increase PMPM OFF exchange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All plan types</c:v>
                </c:pt>
                <c:pt idx="1">
                  <c:v>HMO/EPO</c:v>
                </c:pt>
                <c:pt idx="2">
                  <c:v>PPO/POS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48.0</c:v>
                </c:pt>
                <c:pt idx="1">
                  <c:v>40.0</c:v>
                </c:pt>
                <c:pt idx="2">
                  <c:v>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-2131611792"/>
        <c:axId val="2039602224"/>
      </c:barChart>
      <c:catAx>
        <c:axId val="-213161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039602224"/>
        <c:crosses val="autoZero"/>
        <c:auto val="1"/>
        <c:lblAlgn val="ctr"/>
        <c:lblOffset val="100"/>
        <c:noMultiLvlLbl val="0"/>
      </c:catAx>
      <c:valAx>
        <c:axId val="2039602224"/>
        <c:scaling>
          <c:orientation val="minMax"/>
          <c:max val="75.0"/>
          <c:min val="0.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31611792"/>
        <c:crosses val="autoZero"/>
        <c:crossBetween val="between"/>
        <c:majorUnit val="25.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0862594464910243"/>
          <c:y val="0.0203277652063088"/>
          <c:w val="0.905108412152429"/>
          <c:h val="0.069456532395375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0">
          <a:latin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28337322245761"/>
          <c:y val="0.171506748206629"/>
          <c:w val="0.9226256786441"/>
          <c:h val="0.693026575463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 ON exchange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All plan types</c:v>
                </c:pt>
                <c:pt idx="1">
                  <c:v>HMO/EPO</c:v>
                </c:pt>
                <c:pt idx="2">
                  <c:v>PPO/POS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0.07</c:v>
                </c:pt>
                <c:pt idx="1">
                  <c:v>0.37</c:v>
                </c:pt>
                <c:pt idx="2">
                  <c:v>-0.22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Members OFF exchange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All plan types</c:v>
                </c:pt>
                <c:pt idx="1">
                  <c:v>HMO/EPO</c:v>
                </c:pt>
                <c:pt idx="2">
                  <c:v>PPO/POS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-0.13</c:v>
                </c:pt>
                <c:pt idx="1">
                  <c:v>-0.03</c:v>
                </c:pt>
                <c:pt idx="2">
                  <c:v>-0.21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-2140777088"/>
        <c:axId val="-2126670400"/>
      </c:barChart>
      <c:catAx>
        <c:axId val="-214077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26670400"/>
        <c:crosses val="autoZero"/>
        <c:auto val="1"/>
        <c:lblAlgn val="ctr"/>
        <c:lblOffset val="500"/>
        <c:noMultiLvlLbl val="0"/>
      </c:catAx>
      <c:valAx>
        <c:axId val="-2126670400"/>
        <c:scaling>
          <c:orientation val="minMax"/>
          <c:max val="0.5"/>
          <c:min val="-0.25"/>
        </c:scaling>
        <c:delete val="0"/>
        <c:axPos val="l"/>
        <c:numFmt formatCode="0%" sourceLinked="0"/>
        <c:majorTickMark val="out"/>
        <c:minorTickMark val="none"/>
        <c:tickLblPos val="low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407770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3038163114547"/>
          <c:y val="0.0203277652063088"/>
          <c:w val="0.646718500438652"/>
          <c:h val="0.069456532395375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0">
          <a:latin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57737372642785"/>
          <c:y val="0.147629394428672"/>
          <c:w val="0.928727982510389"/>
          <c:h val="0.759150795603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Members ON exchange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Catastrophic</c:v>
                </c:pt>
                <c:pt idx="1">
                  <c:v>Bronze</c:v>
                </c:pt>
                <c:pt idx="2">
                  <c:v>Silver</c:v>
                </c:pt>
                <c:pt idx="3">
                  <c:v>Gold</c:v>
                </c:pt>
                <c:pt idx="4">
                  <c:v>Platinum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0.01</c:v>
                </c:pt>
                <c:pt idx="1">
                  <c:v>0.23</c:v>
                </c:pt>
                <c:pt idx="2">
                  <c:v>0.62</c:v>
                </c:pt>
                <c:pt idx="3">
                  <c:v>0.1</c:v>
                </c:pt>
                <c:pt idx="4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Members OFF exchange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Catastrophic</c:v>
                </c:pt>
                <c:pt idx="1">
                  <c:v>Bronze</c:v>
                </c:pt>
                <c:pt idx="2">
                  <c:v>Silver</c:v>
                </c:pt>
                <c:pt idx="3">
                  <c:v>Gold</c:v>
                </c:pt>
                <c:pt idx="4">
                  <c:v>Platinum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0.01</c:v>
                </c:pt>
                <c:pt idx="1">
                  <c:v>0.27</c:v>
                </c:pt>
                <c:pt idx="2">
                  <c:v>0.36</c:v>
                </c:pt>
                <c:pt idx="3">
                  <c:v>0.22</c:v>
                </c:pt>
                <c:pt idx="4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216224"/>
        <c:axId val="2147381664"/>
      </c:barChart>
      <c:catAx>
        <c:axId val="-213121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7381664"/>
        <c:crosses val="autoZero"/>
        <c:auto val="1"/>
        <c:lblAlgn val="ctr"/>
        <c:lblOffset val="100"/>
        <c:noMultiLvlLbl val="0"/>
      </c:catAx>
      <c:valAx>
        <c:axId val="2147381664"/>
        <c:scaling>
          <c:orientation val="minMax"/>
          <c:max val="0.75"/>
          <c:min val="0.0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3121622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9125959949451"/>
          <c:y val="0.0203277652063088"/>
          <c:w val="0.647859191212209"/>
          <c:h val="0.069456532395375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0">
          <a:latin typeface="+mn-lt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4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1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3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6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3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6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5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8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D5C74-40C7-4828-ABC3-1E18F7B663D5}" type="datetimeFigureOut">
              <a:rPr lang="en-US" smtClean="0"/>
              <a:t>6/2/16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24527-D551-4FA4-BCF6-E15E07B84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3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16"/>
            <a:ext cx="9144000" cy="9144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Exhibit 1</a:t>
            </a:r>
            <a:b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Projected </a:t>
            </a: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ACA-Compliant Membership On and Off of the Health Insurance Exchanges, 2014 to 2016</a:t>
            </a:r>
            <a:endParaRPr lang="en-US" sz="28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352581"/>
              </p:ext>
            </p:extLst>
          </p:nvPr>
        </p:nvGraphicFramePr>
        <p:xfrm>
          <a:off x="272561" y="1249584"/>
          <a:ext cx="8563708" cy="4145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55713"/>
            <a:ext cx="6732612" cy="276999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Data: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Authors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’ analysis of Uniform Rate Review data from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the Centers for Medicare and Medicaid Services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.</a:t>
            </a:r>
            <a:endParaRPr lang="en-US" sz="12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421" y="1338813"/>
            <a:ext cx="821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Percent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259312" y="5351735"/>
            <a:ext cx="2012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(15.30 million</a:t>
            </a:r>
            <a:r>
              <a:rPr lang="en-US" sz="1600" dirty="0"/>
              <a:t> </a:t>
            </a:r>
            <a:r>
              <a:rPr lang="en-US" sz="1600" dirty="0" smtClean="0"/>
              <a:t>people)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857537" y="5350310"/>
            <a:ext cx="2012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(15.02 million people)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465047" y="5348884"/>
            <a:ext cx="2012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(15.43 million people)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39113"/>
            <a:ext cx="2172716" cy="6471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33" y="6394949"/>
            <a:ext cx="6956368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Source: M. J. McCue and M. A. 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Hall, </a:t>
            </a:r>
            <a:r>
              <a:rPr lang="en-US" sz="1200" i="1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Promoting Value for Consumers: Comparing Individual Health Insurance Markets Inside and Outside the </a:t>
            </a:r>
            <a:r>
              <a:rPr lang="en-US" sz="1200" i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ACA’s Exchanges,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 The Commonwealth Fund, June 2016.</a:t>
            </a:r>
            <a:endParaRPr lang="en-US" sz="12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Exhibit 3</a:t>
            </a:r>
            <a:b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Premium </a:t>
            </a: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Increases Per Member Per Month, by Plan Type, </a:t>
            </a:r>
            <a:b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On and Off of the Health Insurance Exchanges, 2016</a:t>
            </a:r>
            <a:endParaRPr lang="en-US" sz="28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464690"/>
              </p:ext>
            </p:extLst>
          </p:nvPr>
        </p:nvGraphicFramePr>
        <p:xfrm>
          <a:off x="252588" y="1191424"/>
          <a:ext cx="8601342" cy="4356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665597"/>
            <a:ext cx="673261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Note: PMPM = per member per month.</a:t>
            </a:r>
          </a:p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Data: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Authors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’ analysis of Uniform Rate Review data from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the Centers for Medicare and Medicaid Services.</a:t>
            </a:r>
            <a:endParaRPr lang="en-US" sz="1200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144" y="1243827"/>
            <a:ext cx="759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Dollars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39113"/>
            <a:ext cx="2172716" cy="6471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33" y="6394949"/>
            <a:ext cx="6956368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Source: M. J. McCue and M. A. 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Hall, </a:t>
            </a:r>
            <a:r>
              <a:rPr lang="en-US" sz="1200" i="1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Promoting Value for Consumers: Comparing Individual Health Insurance Markets Inside and Outside the </a:t>
            </a:r>
            <a:r>
              <a:rPr lang="en-US" sz="1200" i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ACA’s Exchanges,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 The Commonwealth Fund, June 2016.</a:t>
            </a:r>
            <a:endParaRPr lang="en-US" sz="12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1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Exhibit 4</a:t>
            </a:r>
            <a:b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Change </a:t>
            </a: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in Enrollment, by Plan Type, On and Off of the </a:t>
            </a:r>
            <a:b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Health Insurance Exchanges, 2015–2016</a:t>
            </a:r>
            <a:endParaRPr lang="en-US" sz="28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072315"/>
              </p:ext>
            </p:extLst>
          </p:nvPr>
        </p:nvGraphicFramePr>
        <p:xfrm>
          <a:off x="235004" y="1191424"/>
          <a:ext cx="8601342" cy="43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52160"/>
            <a:ext cx="6732612" cy="276999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Data: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Authors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’ analysis of Uniform Rate Review data from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the Centers for Medicare and Medicaid Services.</a:t>
            </a:r>
            <a:endParaRPr lang="en-US" sz="1200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0312" y="1261411"/>
            <a:ext cx="821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Percent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39113"/>
            <a:ext cx="2172716" cy="6471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33" y="6394949"/>
            <a:ext cx="6956368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Source: M. J. McCue and M. A. 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Hall, </a:t>
            </a:r>
            <a:r>
              <a:rPr lang="en-US" sz="1200" i="1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Promoting Value for Consumers: Comparing Individual Health Insurance Markets Inside and Outside the </a:t>
            </a:r>
            <a:r>
              <a:rPr lang="en-US" sz="1200" i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ACA’s Exchanges,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 The Commonwealth Fund, June 2016.</a:t>
            </a:r>
            <a:endParaRPr lang="en-US" sz="12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Exhibit 5</a:t>
            </a:r>
            <a:br>
              <a:rPr lang="en-US" sz="16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Projected </a:t>
            </a:r>
            <a:r>
              <a:rPr lang="en-US" sz="2800" b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ACA-Compliant Membership On and Off of the Health Insurance Exchanges, by Metal Tier, 2016</a:t>
            </a:r>
            <a:endParaRPr lang="en-US" sz="28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873754"/>
              </p:ext>
            </p:extLst>
          </p:nvPr>
        </p:nvGraphicFramePr>
        <p:xfrm>
          <a:off x="254975" y="1191424"/>
          <a:ext cx="8642845" cy="436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669280"/>
            <a:ext cx="6732612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Note: Total members ON exchange = 12.76 million; total members OFF exchange = 2.67 million.</a:t>
            </a:r>
          </a:p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Data: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Authors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’ analysis of Uniform Rate Review data from 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the Centers for Medicare and Medicaid Services.</a:t>
            </a:r>
            <a:endParaRPr lang="en-US" sz="1200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709" y="1287541"/>
            <a:ext cx="821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Percent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39113"/>
            <a:ext cx="2172716" cy="6471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33" y="6394949"/>
            <a:ext cx="6956368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Source: M. J. McCue and M. A. </a:t>
            </a:r>
            <a:r>
              <a:rPr lang="en-US" sz="1200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Hall, </a:t>
            </a:r>
            <a:r>
              <a:rPr lang="en-US" sz="1200" i="1" dirty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Promoting Value for Consumers: Comparing Individual Health Insurance Markets Inside and Outside the </a:t>
            </a:r>
            <a:r>
              <a:rPr lang="en-US" sz="1200" i="1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ACA’s Exchanges,</a:t>
            </a:r>
            <a:r>
              <a:rPr lang="en-US" sz="1200" dirty="0" smtClean="0">
                <a:solidFill>
                  <a:schemeClr val="accent5"/>
                </a:solidFill>
                <a:latin typeface="Calibri Light" charset="0"/>
                <a:ea typeface="Calibri Light" charset="0"/>
                <a:cs typeface="Calibri Light" charset="0"/>
              </a:rPr>
              <a:t> The Commonwealth Fund, June 2016.</a:t>
            </a:r>
            <a:endParaRPr lang="en-US" sz="1200" b="1" dirty="0">
              <a:solidFill>
                <a:schemeClr val="accent5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7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300</TotalTime>
  <Words>282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Default Theme</vt:lpstr>
      <vt:lpstr>Exhibit 1 Projected ACA-Compliant Membership On and Off of the Health Insurance Exchanges, 2014 to 2016</vt:lpstr>
      <vt:lpstr>Exhibit 3 Premium Increases Per Member Per Month, by Plan Type,  On and Off of the Health Insurance Exchanges, 2016</vt:lpstr>
      <vt:lpstr>Exhibit 4 Change in Enrollment, by Plan Type, On and Off of the  Health Insurance Exchanges, 2015–2016</vt:lpstr>
      <vt:lpstr>Exhibit 5 Projected ACA-Compliant Membership On and Off of the Health Insurance Exchanges, by Metal Tier, 2016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2. Estimated 2017 Average Silver Health Plan Premium  for a 40-Year-Old Nonsmoker</dc:title>
  <dc:creator>Paul Frame</dc:creator>
  <cp:lastModifiedBy>Paul Frame</cp:lastModifiedBy>
  <cp:revision>124</cp:revision>
  <cp:lastPrinted>2016-05-12T18:28:43Z</cp:lastPrinted>
  <dcterms:created xsi:type="dcterms:W3CDTF">2015-08-11T14:21:52Z</dcterms:created>
  <dcterms:modified xsi:type="dcterms:W3CDTF">2016-06-02T16:51:09Z</dcterms:modified>
</cp:coreProperties>
</file>