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7"/>
  </p:notesMasterIdLst>
  <p:handoutMasterIdLst>
    <p:handoutMasterId r:id="rId8"/>
  </p:handoutMasterIdLst>
  <p:sldIdLst>
    <p:sldId id="401" r:id="rId2"/>
    <p:sldId id="402" r:id="rId3"/>
    <p:sldId id="403" r:id="rId4"/>
    <p:sldId id="404" r:id="rId5"/>
    <p:sldId id="405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168"/>
    <a:srgbClr val="A93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6" autoAdjust="0"/>
    <p:restoredTop sz="99772" autoAdjust="0"/>
  </p:normalViewPr>
  <p:slideViewPr>
    <p:cSldViewPr snapToGrid="0">
      <p:cViewPr varScale="1">
        <p:scale>
          <a:sx n="147" d="100"/>
          <a:sy n="147" d="100"/>
        </p:scale>
        <p:origin x="139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4" Type="http://schemas.openxmlformats.org/officeDocument/2006/relationships/chartUserShapes" Target="../drawings/drawing1.xm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84113827876778"/>
          <c:y val="0.0670715052900125"/>
          <c:w val="0.925547612469494"/>
          <c:h val="0.8008441393894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0.997411</c:v>
                </c:pt>
                <c:pt idx="1">
                  <c:v>0.98</c:v>
                </c:pt>
                <c:pt idx="2">
                  <c:v>0.772805</c:v>
                </c:pt>
                <c:pt idx="3">
                  <c:v>0.400492</c:v>
                </c:pt>
                <c:pt idx="4" formatCode="0%">
                  <c:v>0.81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-2103537872"/>
        <c:axId val="-2102812992"/>
      </c:barChart>
      <c:catAx>
        <c:axId val="-210353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2812992"/>
        <c:crosses val="autoZero"/>
        <c:auto val="1"/>
        <c:lblAlgn val="ctr"/>
        <c:lblOffset val="100"/>
        <c:noMultiLvlLbl val="0"/>
      </c:catAx>
      <c:valAx>
        <c:axId val="-2102812992"/>
        <c:scaling>
          <c:orientation val="minMax"/>
          <c:max val="1.0"/>
        </c:scaling>
        <c:delete val="0"/>
        <c:axPos val="l"/>
        <c:majorGridlines>
          <c:spPr>
            <a:ln w="12700" cap="rnd" cmpd="sng" algn="ctr">
              <a:solidFill>
                <a:schemeClr val="accent6">
                  <a:lumMod val="20000"/>
                  <a:lumOff val="80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353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57229383297098"/>
          <c:y val="0.031884480882836"/>
          <c:w val="0.919891186042282"/>
          <c:h val="0.840988194529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5187.0</c:v>
                </c:pt>
                <c:pt idx="1">
                  <c:v>2951.0</c:v>
                </c:pt>
                <c:pt idx="2">
                  <c:v>1197.0</c:v>
                </c:pt>
                <c:pt idx="3">
                  <c:v>574.0</c:v>
                </c:pt>
                <c:pt idx="4">
                  <c:v>1318.0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05326448049803E-16"/>
                  <c:y val="0.06662750019435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5724.23</c:v>
                </c:pt>
                <c:pt idx="1">
                  <c:v>3099.77</c:v>
                </c:pt>
                <c:pt idx="2">
                  <c:v>1256.88</c:v>
                </c:pt>
                <c:pt idx="3">
                  <c:v>484.137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-5"/>
        <c:axId val="2121506432"/>
        <c:axId val="2121423552"/>
      </c:barChart>
      <c:catAx>
        <c:axId val="212150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1423552"/>
        <c:crosses val="autoZero"/>
        <c:auto val="1"/>
        <c:lblAlgn val="ctr"/>
        <c:lblOffset val="100"/>
        <c:noMultiLvlLbl val="0"/>
      </c:catAx>
      <c:valAx>
        <c:axId val="2121423552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accent6">
                  <a:lumMod val="20000"/>
                  <a:lumOff val="80000"/>
                </a:schemeClr>
              </a:solidFill>
              <a:prstDash val="sysDot"/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150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6066461831878"/>
          <c:y val="0.0592383638928068"/>
          <c:w val="0.131259842519685"/>
          <c:h val="0.06336794642559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8446826091183"/>
          <c:y val="0.0457524730096114"/>
          <c:w val="0.914577865266842"/>
          <c:h val="0.8106608472053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Primary care visits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dLbl>
              <c:idx val="3"/>
              <c:layout>
                <c:manualLayout>
                  <c:x val="0.0"/>
                  <c:y val="0.066178883421834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0.51157945</c:v>
                </c:pt>
                <c:pt idx="1">
                  <c:v>0.24313521</c:v>
                </c:pt>
                <c:pt idx="2">
                  <c:v>0.14496917</c:v>
                </c:pt>
                <c:pt idx="3">
                  <c:v>0.06055742</c:v>
                </c:pt>
                <c:pt idx="4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Rx drugs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0.817</c:v>
                </c:pt>
                <c:pt idx="1">
                  <c:v>0.543</c:v>
                </c:pt>
                <c:pt idx="2">
                  <c:v>0.435</c:v>
                </c:pt>
                <c:pt idx="3">
                  <c:v>0.26</c:v>
                </c:pt>
                <c:pt idx="4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-5"/>
        <c:axId val="-2146393824"/>
        <c:axId val="-2146399936"/>
      </c:barChart>
      <c:catAx>
        <c:axId val="-214639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399936"/>
        <c:crosses val="autoZero"/>
        <c:auto val="1"/>
        <c:lblAlgn val="ctr"/>
        <c:lblOffset val="100"/>
        <c:noMultiLvlLbl val="0"/>
      </c:catAx>
      <c:valAx>
        <c:axId val="-2146399936"/>
        <c:scaling>
          <c:orientation val="minMax"/>
          <c:max val="1.0"/>
        </c:scaling>
        <c:delete val="0"/>
        <c:axPos val="l"/>
        <c:majorGridlines>
          <c:spPr>
            <a:ln w="12700" cap="rnd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39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8937468342773"/>
          <c:y val="0.0586772362036543"/>
          <c:w val="0.282599346134365"/>
          <c:h val="0.06303454093637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53604063380967"/>
          <c:y val="0.0345283423660335"/>
          <c:w val="0.914577865266842"/>
          <c:h val="0.8106608472053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0.65</c:v>
                </c:pt>
                <c:pt idx="1">
                  <c:v>0.26</c:v>
                </c:pt>
                <c:pt idx="2">
                  <c:v>0.24</c:v>
                </c:pt>
                <c:pt idx="3">
                  <c:v>0.15</c:v>
                </c:pt>
                <c:pt idx="4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5.7558594649353E-8"/>
                  <c:y val="0.06126674036000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373538011695906"/>
                      <c:h val="0.054801817867269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0.51</c:v>
                </c:pt>
                <c:pt idx="1">
                  <c:v>0.24</c:v>
                </c:pt>
                <c:pt idx="2">
                  <c:v>0.14</c:v>
                </c:pt>
                <c:pt idx="3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-5"/>
        <c:axId val="-2146232816"/>
        <c:axId val="-2146224016"/>
      </c:barChart>
      <c:catAx>
        <c:axId val="-214623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224016"/>
        <c:crosses val="autoZero"/>
        <c:auto val="1"/>
        <c:lblAlgn val="ctr"/>
        <c:lblOffset val="100"/>
        <c:noMultiLvlLbl val="0"/>
      </c:catAx>
      <c:valAx>
        <c:axId val="-2146224016"/>
        <c:scaling>
          <c:orientation val="minMax"/>
          <c:max val="1.0"/>
        </c:scaling>
        <c:delete val="0"/>
        <c:axPos val="l"/>
        <c:majorGridlines>
          <c:spPr>
            <a:ln w="12700" cap="rnd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232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57096019247594"/>
          <c:y val="0.0617327185396787"/>
          <c:w val="0.131259842519685"/>
          <c:h val="0.06303454093637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53604063380967"/>
          <c:y val="0.0345283423660335"/>
          <c:w val="0.914577865266842"/>
          <c:h val="0.8106608472053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0.91</c:v>
                </c:pt>
                <c:pt idx="1">
                  <c:v>0.52</c:v>
                </c:pt>
                <c:pt idx="2">
                  <c:v>0.37</c:v>
                </c:pt>
                <c:pt idx="3">
                  <c:v>0.17</c:v>
                </c:pt>
                <c:pt idx="4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  <c:pt idx="4">
                  <c:v>2015 Employer-based*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0.82</c:v>
                </c:pt>
                <c:pt idx="1">
                  <c:v>0.54</c:v>
                </c:pt>
                <c:pt idx="2">
                  <c:v>0.44</c:v>
                </c:pt>
                <c:pt idx="3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-5"/>
        <c:axId val="2083487792"/>
        <c:axId val="2083334320"/>
      </c:barChart>
      <c:catAx>
        <c:axId val="208348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3334320"/>
        <c:crosses val="autoZero"/>
        <c:auto val="1"/>
        <c:lblAlgn val="ctr"/>
        <c:lblOffset val="100"/>
        <c:noMultiLvlLbl val="0"/>
      </c:catAx>
      <c:valAx>
        <c:axId val="2083334320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348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48112768798637"/>
          <c:y val="0.0420904899134173"/>
          <c:w val="0.131259842519685"/>
          <c:h val="0.06303454093637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0.698</cdr:x>
      <cdr:y>0.67848</cdr:y>
    </cdr:from>
    <cdr:to>
      <cdr:x>0.80327</cdr:x>
      <cdr:y>0.88154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63415" y="30551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em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 Light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>
                <a:latin typeface="Calibri Light" charset="0"/>
              </a:rPr>
              <a:pPr>
                <a:defRPr/>
              </a:pPr>
              <a:t>5/9/16</a:t>
            </a:fld>
            <a:endParaRPr lang="en-US" dirty="0">
              <a:latin typeface="Calibri Light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>
                <a:latin typeface="Calibri Light" charset="0"/>
              </a:rPr>
              <a:pPr>
                <a:defRPr/>
              </a:pPr>
              <a:t>‹#›</a:t>
            </a:fld>
            <a:endParaRPr lang="en-US" dirty="0">
              <a:latin typeface="Calibri Light" charset="0"/>
            </a:endParaRPr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79" y="8587423"/>
            <a:ext cx="2017889" cy="535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Calibri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Calibri Light" charset="0"/>
              </a:defRPr>
            </a:lvl1pPr>
          </a:lstStyle>
          <a:p>
            <a:fld id="{67756023-9739-487E-AA2B-7A78600DB984}" type="datetimeFigureOut">
              <a:rPr lang="en-US" smtClean="0"/>
              <a:pPr/>
              <a:t>5/9/16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60"/>
            <a:ext cx="5588000" cy="417766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Calibri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Calibri Light" charset="0"/>
              </a:defRPr>
            </a:lvl1pPr>
          </a:lstStyle>
          <a:p>
            <a:fld id="{55ADB526-017D-4E6D-A189-5702C71EF7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2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Light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Light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Light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Light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Light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38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9CD9CB3-3A1F-4446-B9A7-3ED7078B9F5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2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47FF244-9096-1B45-BA69-8B241D77E41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9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86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 b="0" i="0">
                <a:latin typeface="Calibri Light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 b="0" i="0">
                <a:latin typeface="Calibri Light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5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xhib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 anchor="t"/>
          <a:lstStyle>
            <a:lvl1pPr>
              <a:defRPr sz="2600" b="1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304800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accent5"/>
                </a:solidFill>
              </a:defRPr>
            </a:lvl1pPr>
            <a:lvl2pPr>
              <a:defRPr sz="1400">
                <a:solidFill>
                  <a:schemeClr val="accent5"/>
                </a:solidFill>
              </a:defRPr>
            </a:lvl2pPr>
            <a:lvl3pPr>
              <a:defRPr sz="1200">
                <a:solidFill>
                  <a:schemeClr val="accent5"/>
                </a:solidFill>
              </a:defRPr>
            </a:lvl3pPr>
            <a:lvl4pPr>
              <a:defRPr sz="1100">
                <a:solidFill>
                  <a:schemeClr val="accent5"/>
                </a:solidFill>
              </a:defRPr>
            </a:lvl4pPr>
            <a:lvl5pPr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1"/>
          </p:nvPr>
        </p:nvSpPr>
        <p:spPr>
          <a:xfrm>
            <a:off x="0" y="6128658"/>
            <a:ext cx="8991600" cy="609600"/>
          </a:xfrm>
        </p:spPr>
        <p:txBody>
          <a:bodyPr anchor="b"/>
          <a:lstStyle>
            <a:lvl1pPr marL="0" indent="0" algn="l">
              <a:buNone/>
              <a:defRPr sz="1200">
                <a:solidFill>
                  <a:schemeClr val="accent5"/>
                </a:solidFill>
              </a:defRPr>
            </a:lvl1pPr>
            <a:lvl2pPr marL="457200" indent="0" algn="l">
              <a:buNone/>
              <a:defRPr sz="1100">
                <a:solidFill>
                  <a:schemeClr val="accent5"/>
                </a:solidFill>
              </a:defRPr>
            </a:lvl2pPr>
            <a:lvl3pPr marL="914400" indent="0" algn="l">
              <a:buNone/>
              <a:defRPr sz="1100">
                <a:solidFill>
                  <a:schemeClr val="accent5"/>
                </a:solidFill>
              </a:defRPr>
            </a:lvl3pPr>
            <a:lvl4pPr marL="1371600" indent="0" algn="l">
              <a:buNone/>
              <a:defRPr sz="1100">
                <a:solidFill>
                  <a:schemeClr val="accent5"/>
                </a:solidFill>
              </a:defRPr>
            </a:lvl4pPr>
            <a:lvl5pPr marL="1828800" indent="0" algn="l">
              <a:buNone/>
              <a:defRPr sz="11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4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2CC6964-7B54-064A-B31D-DB278A5CB2E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5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9A48E77-557D-0441-BF24-7F0936EB945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58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4C29385-C4FE-3348-8039-ABCDCDCCBBB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2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BBB2491-389E-F04C-8008-B0E54D7E5B0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28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72B731B-4214-E947-85E0-5A691331BAE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95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3C2B94D-3879-1F42-81B0-7BF34F3F493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 i="0" smtClean="0">
                <a:latin typeface="Calibri Light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9356B36-0106-C64C-8336-6064633A72C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5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4429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24600"/>
            <a:ext cx="171509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24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 i="0" kern="1200">
          <a:solidFill>
            <a:schemeClr val="tx1"/>
          </a:solidFill>
          <a:latin typeface="Calibri Light" charset="0"/>
          <a:ea typeface="ＭＳ Ｐゴシック" charset="-128"/>
          <a:cs typeface="Calibri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Calibri Light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Calibri Light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Calibri Light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Calibri Light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Calibri Light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54107"/>
          </a:xfrm>
        </p:spPr>
        <p:txBody>
          <a:bodyPr/>
          <a:lstStyle/>
          <a:p>
            <a:r>
              <a:rPr lang="en-US" sz="2800" dirty="0"/>
              <a:t>Percentage of Plans with General Annual </a:t>
            </a:r>
            <a:r>
              <a:rPr lang="en-US" sz="2800" dirty="0" smtClean="0"/>
              <a:t>Deductible, </a:t>
            </a:r>
            <a:r>
              <a:rPr lang="en-US" sz="2800" dirty="0"/>
              <a:t>Marketplace and </a:t>
            </a:r>
            <a:r>
              <a:rPr lang="en-US" sz="2800" dirty="0" smtClean="0"/>
              <a:t>Employer-Based </a:t>
            </a:r>
            <a:r>
              <a:rPr lang="en-US" sz="2800" dirty="0"/>
              <a:t>Plans, 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1"/>
          </p:nvPr>
        </p:nvSpPr>
        <p:spPr>
          <a:xfrm>
            <a:off x="0" y="6128658"/>
            <a:ext cx="9144000" cy="609600"/>
          </a:xfrm>
        </p:spPr>
        <p:txBody>
          <a:bodyPr/>
          <a:lstStyle/>
          <a:p>
            <a:r>
              <a:rPr lang="en-US" dirty="0"/>
              <a:t>* Most recent employer survey data are from 2015.</a:t>
            </a:r>
          </a:p>
          <a:p>
            <a:r>
              <a:rPr lang="en-US" dirty="0" smtClean="0"/>
              <a:t>Sources</a:t>
            </a:r>
            <a:r>
              <a:rPr lang="en-US" dirty="0"/>
              <a:t>: Qualified Health Plan Landscape Files for federally facilitated marketplace, Nov. 2015; </a:t>
            </a:r>
            <a:r>
              <a:rPr lang="en-US" dirty="0"/>
              <a:t>state insurance websites and state marketplace websites for state-based marketplaces, Nov. 2015; Henry J. Kaiser Family Foundation, </a:t>
            </a:r>
            <a:r>
              <a:rPr lang="en-US" i="1" dirty="0"/>
              <a:t>Employer Health Benefits: 2015 Annual Survey,</a:t>
            </a:r>
            <a:r>
              <a:rPr lang="en-US" dirty="0"/>
              <a:t> Sept. 2015.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9209312"/>
              </p:ext>
            </p:extLst>
          </p:nvPr>
        </p:nvGraphicFramePr>
        <p:xfrm>
          <a:off x="228600" y="1388198"/>
          <a:ext cx="8686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9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54107"/>
          </a:xfrm>
        </p:spPr>
        <p:txBody>
          <a:bodyPr/>
          <a:lstStyle/>
          <a:p>
            <a:r>
              <a:rPr lang="en-US" sz="2800" dirty="0"/>
              <a:t>Average General Annual </a:t>
            </a:r>
            <a:r>
              <a:rPr lang="en-US" sz="2800" dirty="0" smtClean="0"/>
              <a:t>Deductible, </a:t>
            </a:r>
            <a:r>
              <a:rPr lang="en-US" sz="2800" dirty="0"/>
              <a:t>in Plans with Deductibles, </a:t>
            </a:r>
            <a:r>
              <a:rPr lang="en-US" sz="2800" dirty="0" smtClean="0"/>
              <a:t>Marketplace </a:t>
            </a:r>
            <a:r>
              <a:rPr lang="en-US" sz="2800" dirty="0"/>
              <a:t>and </a:t>
            </a:r>
            <a:r>
              <a:rPr lang="en-US" sz="2800" dirty="0" smtClean="0"/>
              <a:t>Employer-Based Plans, 2015–2016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Exhibit 3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1"/>
          </p:nvPr>
        </p:nvSpPr>
        <p:spPr>
          <a:xfrm>
            <a:off x="0" y="6128658"/>
            <a:ext cx="9144000" cy="609600"/>
          </a:xfrm>
        </p:spPr>
        <p:txBody>
          <a:bodyPr/>
          <a:lstStyle/>
          <a:p>
            <a:r>
              <a:rPr lang="en-US" dirty="0"/>
              <a:t>* Most recent employer survey data are from 2015.</a:t>
            </a:r>
          </a:p>
          <a:p>
            <a:r>
              <a:rPr lang="en-US" dirty="0" smtClean="0"/>
              <a:t>Sources</a:t>
            </a:r>
            <a:r>
              <a:rPr lang="en-US" dirty="0"/>
              <a:t>: Qualified Health Plan Landscape Files for federally facilitated marketplace, Nov. 2015; </a:t>
            </a:r>
            <a:r>
              <a:rPr lang="en-US" dirty="0"/>
              <a:t>state insurance websites and state marketplace websites for state-based marketplaces, Nov. 2015; Henry J. Kaiser Family Foundation, </a:t>
            </a:r>
            <a:r>
              <a:rPr lang="en-US" i="1" dirty="0"/>
              <a:t>Employer Health Benefits: 2015 Annual Survey,</a:t>
            </a:r>
            <a:r>
              <a:rPr lang="en-US" dirty="0"/>
              <a:t> Sept. 2015.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9456683"/>
              </p:ext>
            </p:extLst>
          </p:nvPr>
        </p:nvGraphicFramePr>
        <p:xfrm>
          <a:off x="228600" y="1554480"/>
          <a:ext cx="8686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80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Percentage of Plans Where the Beneficiary Must Meet a Deductible Before Primary Care Office Visits or Prescription Drugs </a:t>
            </a:r>
            <a:r>
              <a:rPr lang="en-US" sz="2400" dirty="0" smtClean="0"/>
              <a:t>Are </a:t>
            </a:r>
            <a:r>
              <a:rPr lang="en-US" sz="2400" dirty="0" smtClean="0"/>
              <a:t>Covered,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Marketplace and Employer-Based Plans, </a:t>
            </a:r>
            <a:r>
              <a:rPr lang="en-US" sz="2400" dirty="0" smtClean="0"/>
              <a:t>2016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Exhibit 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1"/>
          </p:nvPr>
        </p:nvSpPr>
        <p:spPr>
          <a:xfrm>
            <a:off x="0" y="6128658"/>
            <a:ext cx="9144000" cy="609600"/>
          </a:xfrm>
        </p:spPr>
        <p:txBody>
          <a:bodyPr/>
          <a:lstStyle/>
          <a:p>
            <a:r>
              <a:rPr lang="en-US" dirty="0"/>
              <a:t>* Authors’ calculations from Henry J. Kaiser Family Foundation, </a:t>
            </a:r>
            <a:r>
              <a:rPr lang="en-US" i="1" dirty="0"/>
              <a:t>Employer Health Benefits: 2015 Annual Survey,</a:t>
            </a:r>
            <a:r>
              <a:rPr lang="en-US" dirty="0"/>
              <a:t> Sept. 2015</a:t>
            </a:r>
            <a:r>
              <a:rPr lang="en-US" dirty="0" smtClean="0"/>
              <a:t>. </a:t>
            </a:r>
            <a:r>
              <a:rPr lang="en-US" dirty="0"/>
              <a:t>Most recent employer survey data are from 2015.</a:t>
            </a:r>
          </a:p>
          <a:p>
            <a:r>
              <a:rPr lang="en-US" dirty="0" smtClean="0"/>
              <a:t>Sources</a:t>
            </a:r>
            <a:r>
              <a:rPr lang="en-US" dirty="0"/>
              <a:t>: Qualified Health Plan Landscape Files for federally facilitated marketplace, Nov. 2015; </a:t>
            </a:r>
            <a:r>
              <a:rPr lang="en-US" dirty="0"/>
              <a:t>state insurance websites and state marketplace websites for state-based marketplaces, Nov. </a:t>
            </a:r>
            <a:r>
              <a:rPr lang="en-US" dirty="0" smtClean="0"/>
              <a:t>2015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35976652"/>
              </p:ext>
            </p:extLst>
          </p:nvPr>
        </p:nvGraphicFramePr>
        <p:xfrm>
          <a:off x="228600" y="1581346"/>
          <a:ext cx="8686800" cy="4366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0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Percentage of Plans Where the Beneficiary Must Meet a Deductible </a:t>
            </a:r>
            <a:r>
              <a:rPr lang="en-US" sz="2400" dirty="0" smtClean="0"/>
              <a:t>Before </a:t>
            </a:r>
            <a:r>
              <a:rPr lang="en-US" sz="2400" dirty="0" smtClean="0"/>
              <a:t>Primary Care Office Visits </a:t>
            </a:r>
            <a:r>
              <a:rPr lang="en-US" sz="2400" dirty="0" smtClean="0"/>
              <a:t>Are </a:t>
            </a:r>
            <a:r>
              <a:rPr lang="en-US" sz="2400" dirty="0" smtClean="0"/>
              <a:t>Covered, </a:t>
            </a:r>
            <a:r>
              <a:rPr lang="en-US" sz="2400" dirty="0"/>
              <a:t>Marketplace and Employer-Based Plans, </a:t>
            </a:r>
            <a:r>
              <a:rPr lang="en-US" sz="2400" dirty="0" smtClean="0"/>
              <a:t>2015–2016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Exhibit 5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1"/>
          </p:nvPr>
        </p:nvSpPr>
        <p:spPr>
          <a:xfrm>
            <a:off x="0" y="6128658"/>
            <a:ext cx="9144000" cy="609600"/>
          </a:xfrm>
        </p:spPr>
        <p:txBody>
          <a:bodyPr/>
          <a:lstStyle/>
          <a:p>
            <a:r>
              <a:rPr lang="en-US" dirty="0"/>
              <a:t>* Authors’ calculations from Henry J. Kaiser Family Foundation, </a:t>
            </a:r>
            <a:r>
              <a:rPr lang="en-US" i="1" dirty="0"/>
              <a:t>Employer Health Benefits: 2015 Annual Survey,</a:t>
            </a:r>
            <a:r>
              <a:rPr lang="en-US" dirty="0"/>
              <a:t> Sept. 2015</a:t>
            </a:r>
            <a:r>
              <a:rPr lang="en-US" dirty="0" smtClean="0"/>
              <a:t>. Most </a:t>
            </a:r>
            <a:r>
              <a:rPr lang="en-US" dirty="0"/>
              <a:t>recent employer survey data are from 2015.</a:t>
            </a:r>
          </a:p>
          <a:p>
            <a:r>
              <a:rPr lang="en-US" dirty="0" smtClean="0"/>
              <a:t>Sources</a:t>
            </a:r>
            <a:r>
              <a:rPr lang="en-US" dirty="0"/>
              <a:t>: Qualified Health Plan Landscape Files for federally facilitated marketplace, Nov. 2015; </a:t>
            </a:r>
            <a:r>
              <a:rPr lang="en-US" dirty="0"/>
              <a:t>state insurance websites and state marketplace websites for state-based marketplaces, Nov. </a:t>
            </a:r>
            <a:r>
              <a:rPr lang="en-US" dirty="0" smtClean="0"/>
              <a:t>2015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28798227"/>
              </p:ext>
            </p:extLst>
          </p:nvPr>
        </p:nvGraphicFramePr>
        <p:xfrm>
          <a:off x="228600" y="1487079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941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Percentage of Plans Where the Beneficiary Must Meet a Deductible </a:t>
            </a:r>
            <a:r>
              <a:rPr lang="en-US" sz="2400" dirty="0" smtClean="0"/>
              <a:t>Before </a:t>
            </a:r>
            <a:r>
              <a:rPr lang="en-US" sz="2400" dirty="0" smtClean="0"/>
              <a:t>Prescription Drugs </a:t>
            </a:r>
            <a:r>
              <a:rPr lang="en-US" sz="2400" dirty="0" smtClean="0"/>
              <a:t>Are </a:t>
            </a:r>
            <a:r>
              <a:rPr lang="en-US" sz="2400" dirty="0" smtClean="0"/>
              <a:t>Covered, </a:t>
            </a:r>
            <a:r>
              <a:rPr lang="en-US" sz="2400" dirty="0"/>
              <a:t>Marketplace and Employer-Based Plans, </a:t>
            </a:r>
            <a:r>
              <a:rPr lang="en-US" sz="2400" dirty="0" smtClean="0"/>
              <a:t>2015–2016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Exhibit 6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1"/>
          </p:nvPr>
        </p:nvSpPr>
        <p:spPr>
          <a:xfrm>
            <a:off x="0" y="6128658"/>
            <a:ext cx="9144000" cy="609600"/>
          </a:xfrm>
        </p:spPr>
        <p:txBody>
          <a:bodyPr/>
          <a:lstStyle/>
          <a:p>
            <a:r>
              <a:rPr lang="en-US" dirty="0"/>
              <a:t>* Authors’ calculations from Henry J. Kaiser Family Foundation, </a:t>
            </a:r>
            <a:r>
              <a:rPr lang="en-US" i="1" dirty="0"/>
              <a:t>Employer Health Benefits: 2015 Annual Survey,</a:t>
            </a:r>
            <a:r>
              <a:rPr lang="en-US" dirty="0"/>
              <a:t> Sept. 2015</a:t>
            </a:r>
            <a:r>
              <a:rPr lang="en-US" dirty="0" smtClean="0"/>
              <a:t>. </a:t>
            </a:r>
            <a:r>
              <a:rPr lang="en-US" dirty="0"/>
              <a:t>Most recent employer survey data are from 2015.</a:t>
            </a:r>
          </a:p>
          <a:p>
            <a:r>
              <a:rPr lang="en-US" dirty="0" smtClean="0"/>
              <a:t>Sources</a:t>
            </a:r>
            <a:r>
              <a:rPr lang="en-US" dirty="0"/>
              <a:t>: Qualified Health Plan Landscape Files for federally facilitated marketplace, Nov. 2015; </a:t>
            </a:r>
            <a:r>
              <a:rPr lang="en-US" dirty="0"/>
              <a:t>state insurance websites and state marketplace websites for state-based marketplaces, Nov. </a:t>
            </a:r>
            <a:r>
              <a:rPr lang="en-US" dirty="0" smtClean="0"/>
              <a:t>2015</a:t>
            </a:r>
            <a:r>
              <a:rPr lang="en-US" dirty="0" smtClean="0"/>
              <a:t>.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70164734"/>
              </p:ext>
            </p:extLst>
          </p:nvPr>
        </p:nvGraphicFramePr>
        <p:xfrm>
          <a:off x="228600" y="1411664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Sommers_medicaid_expansion_texas_exhibits_v2" id="{5C9172A6-79FF-9A46-8602-5C907997C1F8}" vid="{D6610EB1-5152-2748-A865-4C187B439A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exhibits</Template>
  <TotalTime>451</TotalTime>
  <Words>422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Georgia</vt:lpstr>
      <vt:lpstr>ＭＳ Ｐゴシック</vt:lpstr>
      <vt:lpstr>Trebuchet MS</vt:lpstr>
      <vt:lpstr>Arial</vt:lpstr>
      <vt:lpstr>Theme2</vt:lpstr>
      <vt:lpstr>Percentage of Plans with General Annual Deductible, Marketplace and Employer-Based Plans, 2016</vt:lpstr>
      <vt:lpstr>Average General Annual Deductible, in Plans with Deductibles, Marketplace and Employer-Based Plans, 2015–2016</vt:lpstr>
      <vt:lpstr>Percentage of Plans Where the Beneficiary Must Meet a Deductible Before Primary Care Office Visits or Prescription Drugs Are Covered,  Marketplace and Employer-Based Plans, 2016</vt:lpstr>
      <vt:lpstr>Percentage of Plans Where the Beneficiary Must Meet a Deductible Before Primary Care Office Visits Are Covered, Marketplace and Employer-Based Plans, 2015–2016</vt:lpstr>
      <vt:lpstr>Percentage of Plans Where the Beneficiary Must Meet a Deductible Before Prescription Drugs Are Covered, Marketplace and Employer-Based Plans, 2015–2016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2 Percentage of Plans with General Annual Deductible for Marketplace and Employer-Based* Plans, 2016</dc:title>
  <dc:creator>Jen Wilson</dc:creator>
  <cp:lastModifiedBy>Paul Frame</cp:lastModifiedBy>
  <cp:revision>59</cp:revision>
  <cp:lastPrinted>2016-04-06T18:34:25Z</cp:lastPrinted>
  <dcterms:created xsi:type="dcterms:W3CDTF">2016-05-05T17:19:46Z</dcterms:created>
  <dcterms:modified xsi:type="dcterms:W3CDTF">2016-05-09T15:17:44Z</dcterms:modified>
</cp:coreProperties>
</file>