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notesMasterIdLst>
    <p:notesMasterId r:id="rId6"/>
  </p:notesMasterIdLst>
  <p:sldIdLst>
    <p:sldId id="313" r:id="rId2"/>
    <p:sldId id="315" r:id="rId3"/>
    <p:sldId id="314" r:id="rId4"/>
    <p:sldId id="316" r:id="rId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Radley" initials="DR" lastIdx="5" clrIdx="0">
    <p:extLst/>
  </p:cmAuthor>
  <p:cmAuthor id="2" name="Susan L. Hayes" initials="SLH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292F"/>
    <a:srgbClr val="838383"/>
    <a:srgbClr val="898989"/>
    <a:srgbClr val="33383A"/>
    <a:srgbClr val="A72834"/>
    <a:srgbClr val="006EA3"/>
    <a:srgbClr val="FF7300"/>
    <a:srgbClr val="0A3C53"/>
    <a:srgbClr val="AA3607"/>
    <a:srgbClr val="C5E8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86" autoAdjust="0"/>
    <p:restoredTop sz="94722" autoAdjust="0"/>
  </p:normalViewPr>
  <p:slideViewPr>
    <p:cSldViewPr snapToGrid="0">
      <p:cViewPr varScale="1">
        <p:scale>
          <a:sx n="149" d="100"/>
          <a:sy n="149" d="100"/>
        </p:scale>
        <p:origin x="30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commentAuthors" Target="commentAuthors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ata\commonwealth\rump%20Results%20V2%20CE.xlsx" TargetMode="External"/><Relationship Id="rId2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van\Google%20Drive\RAND\COMPARE\Commonwealth\Trump\Trump%20Results%20V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C:\Users\Evan\Google%20Drive\RAND\COMPARE\Commonwealth\Trump\Trump%20Results%20V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van\Google%20Drive\RAND\COMPARE\Commonwealth\Trump\Trump%20Results%20V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666287026621672"/>
          <c:y val="0.0590500246189457"/>
          <c:w val="0.918199420673309"/>
          <c:h val="0.77202291192941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B8292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838383"/>
              </a:solidFill>
            </c:spPr>
          </c:dPt>
          <c:dPt>
            <c:idx val="2"/>
            <c:invertIfNegative val="0"/>
            <c:bubble3D val="0"/>
            <c:spPr>
              <a:solidFill>
                <a:srgbClr val="B8292F">
                  <a:alpha val="75000"/>
                </a:srgbClr>
              </a:solidFill>
            </c:spPr>
          </c:dPt>
          <c:dPt>
            <c:idx val="3"/>
            <c:invertIfNegative val="0"/>
            <c:bubble3D val="0"/>
            <c:spPr>
              <a:solidFill>
                <a:srgbClr val="B8292F">
                  <a:alpha val="60000"/>
                </a:srgbClr>
              </a:solidFill>
            </c:spPr>
          </c:dPt>
          <c:dPt>
            <c:idx val="4"/>
            <c:invertIfNegative val="0"/>
            <c:bubble3D val="0"/>
            <c:spPr>
              <a:solidFill>
                <a:srgbClr val="B8292F">
                  <a:alpha val="40000"/>
                </a:srgb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Coverage!$N$2:$N$6</c:f>
              <c:strCache>
                <c:ptCount val="5"/>
                <c:pt idx="0">
                  <c:v>ACA</c:v>
                </c:pt>
                <c:pt idx="1">
                  <c:v>Repeal</c:v>
                </c:pt>
                <c:pt idx="2">
                  <c:v>Tax Deduction</c:v>
                </c:pt>
                <c:pt idx="3">
                  <c:v>Medicaid Block Grants</c:v>
                </c:pt>
                <c:pt idx="4">
                  <c:v>Sales Across State Lines</c:v>
                </c:pt>
              </c:strCache>
            </c:strRef>
          </c:cat>
          <c:val>
            <c:numRef>
              <c:f>Coverage!$O$2:$O$6</c:f>
              <c:numCache>
                <c:formatCode>0.0</c:formatCode>
                <c:ptCount val="5"/>
                <c:pt idx="0">
                  <c:v>251.5947166</c:v>
                </c:pt>
                <c:pt idx="1">
                  <c:v>231.9280625</c:v>
                </c:pt>
                <c:pt idx="2">
                  <c:v>235.9648501</c:v>
                </c:pt>
                <c:pt idx="3">
                  <c:v>226.4909958333334</c:v>
                </c:pt>
                <c:pt idx="4">
                  <c:v>234.1330182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4"/>
        <c:axId val="1644039264"/>
        <c:axId val="1770531920"/>
      </c:barChart>
      <c:catAx>
        <c:axId val="164403926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770531920"/>
        <c:crosses val="autoZero"/>
        <c:auto val="1"/>
        <c:lblAlgn val="ctr"/>
        <c:lblOffset val="100"/>
        <c:noMultiLvlLbl val="0"/>
      </c:catAx>
      <c:valAx>
        <c:axId val="1770531920"/>
        <c:scaling>
          <c:orientation val="minMax"/>
          <c:max val="300.0"/>
          <c:min val="0.0"/>
        </c:scaling>
        <c:delete val="0"/>
        <c:axPos val="l"/>
        <c:numFmt formatCode="0" sourceLinked="0"/>
        <c:majorTickMark val="out"/>
        <c:minorTickMark val="none"/>
        <c:tickLblPos val="nextTo"/>
        <c:spPr>
          <a:ln>
            <a:solidFill>
              <a:srgbClr val="898989"/>
            </a:solidFill>
          </a:ln>
        </c:spPr>
        <c:txPr>
          <a:bodyPr/>
          <a:lstStyle/>
          <a:p>
            <a:pPr>
              <a:defRPr sz="1400">
                <a:solidFill>
                  <a:srgbClr val="33383A"/>
                </a:solidFill>
              </a:defRPr>
            </a:pPr>
            <a:endParaRPr lang="en-US"/>
          </a:p>
        </c:txPr>
        <c:crossAx val="16440392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463143403554842"/>
          <c:y val="0.222729706051935"/>
          <c:w val="0.934867127765962"/>
          <c:h val="0.6574109776120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Coverage!$U$48</c:f>
              <c:strCache>
                <c:ptCount val="1"/>
                <c:pt idx="0">
                  <c:v>ACA</c:v>
                </c:pt>
              </c:strCache>
            </c:strRef>
          </c:tx>
          <c:spPr>
            <a:solidFill>
              <a:srgbClr val="838383"/>
            </a:solidFill>
          </c:spPr>
          <c:invertIfNegative val="0"/>
          <c:cat>
            <c:strRef>
              <c:f>Coverage!$T$49:$T$53</c:f>
              <c:strCache>
                <c:ptCount val="5"/>
                <c:pt idx="0">
                  <c:v> &lt; 100%</c:v>
                </c:pt>
                <c:pt idx="1">
                  <c:v>101%-138%</c:v>
                </c:pt>
                <c:pt idx="2">
                  <c:v>139%-250%</c:v>
                </c:pt>
                <c:pt idx="3">
                  <c:v>251%-400%</c:v>
                </c:pt>
                <c:pt idx="4">
                  <c:v>401%+</c:v>
                </c:pt>
              </c:strCache>
            </c:strRef>
          </c:cat>
          <c:val>
            <c:numRef>
              <c:f>Coverage!$U$49:$U$53</c:f>
              <c:numCache>
                <c:formatCode>General</c:formatCode>
                <c:ptCount val="5"/>
                <c:pt idx="0">
                  <c:v>12.02690081</c:v>
                </c:pt>
                <c:pt idx="1">
                  <c:v>1.51383828</c:v>
                </c:pt>
                <c:pt idx="2">
                  <c:v>4.017124880999984</c:v>
                </c:pt>
                <c:pt idx="3">
                  <c:v>4.427998540999984</c:v>
                </c:pt>
                <c:pt idx="4">
                  <c:v>2.909419912</c:v>
                </c:pt>
              </c:numCache>
            </c:numRef>
          </c:val>
        </c:ser>
        <c:ser>
          <c:idx val="1"/>
          <c:order val="1"/>
          <c:tx>
            <c:strRef>
              <c:f>Coverage!$V$48</c:f>
              <c:strCache>
                <c:ptCount val="1"/>
                <c:pt idx="0">
                  <c:v>Repeal</c:v>
                </c:pt>
              </c:strCache>
            </c:strRef>
          </c:tx>
          <c:spPr>
            <a:solidFill>
              <a:srgbClr val="B8292F"/>
            </a:solidFill>
          </c:spPr>
          <c:invertIfNegative val="0"/>
          <c:cat>
            <c:strRef>
              <c:f>Coverage!$T$49:$T$53</c:f>
              <c:strCache>
                <c:ptCount val="5"/>
                <c:pt idx="0">
                  <c:v> &lt; 100%</c:v>
                </c:pt>
                <c:pt idx="1">
                  <c:v>101%-138%</c:v>
                </c:pt>
                <c:pt idx="2">
                  <c:v>139%-250%</c:v>
                </c:pt>
                <c:pt idx="3">
                  <c:v>251%-400%</c:v>
                </c:pt>
                <c:pt idx="4">
                  <c:v>401%+</c:v>
                </c:pt>
              </c:strCache>
            </c:strRef>
          </c:cat>
          <c:val>
            <c:numRef>
              <c:f>Coverage!$V$49:$V$53</c:f>
              <c:numCache>
                <c:formatCode>General</c:formatCode>
                <c:ptCount val="5"/>
                <c:pt idx="0">
                  <c:v>21.7205013</c:v>
                </c:pt>
                <c:pt idx="1">
                  <c:v>6.360185624999977</c:v>
                </c:pt>
                <c:pt idx="2">
                  <c:v>8.925584022</c:v>
                </c:pt>
                <c:pt idx="3">
                  <c:v>4.576040259</c:v>
                </c:pt>
                <c:pt idx="4">
                  <c:v>2.979625283999999</c:v>
                </c:pt>
              </c:numCache>
            </c:numRef>
          </c:val>
        </c:ser>
        <c:ser>
          <c:idx val="2"/>
          <c:order val="2"/>
          <c:tx>
            <c:strRef>
              <c:f>Coverage!$W$48</c:f>
              <c:strCache>
                <c:ptCount val="1"/>
                <c:pt idx="0">
                  <c:v>Tax Deduction</c:v>
                </c:pt>
              </c:strCache>
            </c:strRef>
          </c:tx>
          <c:spPr>
            <a:solidFill>
              <a:srgbClr val="B8292F">
                <a:alpha val="75000"/>
              </a:srgbClr>
            </a:solidFill>
          </c:spPr>
          <c:invertIfNegative val="0"/>
          <c:cat>
            <c:strRef>
              <c:f>Coverage!$T$49:$T$53</c:f>
              <c:strCache>
                <c:ptCount val="5"/>
                <c:pt idx="0">
                  <c:v> &lt; 100%</c:v>
                </c:pt>
                <c:pt idx="1">
                  <c:v>101%-138%</c:v>
                </c:pt>
                <c:pt idx="2">
                  <c:v>139%-250%</c:v>
                </c:pt>
                <c:pt idx="3">
                  <c:v>251%-400%</c:v>
                </c:pt>
                <c:pt idx="4">
                  <c:v>401%+</c:v>
                </c:pt>
              </c:strCache>
            </c:strRef>
          </c:cat>
          <c:val>
            <c:numRef>
              <c:f>Coverage!$W$49:$W$53</c:f>
              <c:numCache>
                <c:formatCode>General</c:formatCode>
                <c:ptCount val="5"/>
                <c:pt idx="0">
                  <c:v>21.55775905</c:v>
                </c:pt>
                <c:pt idx="1">
                  <c:v>6.369080194</c:v>
                </c:pt>
                <c:pt idx="2">
                  <c:v>7.965167216999986</c:v>
                </c:pt>
                <c:pt idx="3">
                  <c:v>2.954033295</c:v>
                </c:pt>
                <c:pt idx="4">
                  <c:v>1.679109127</c:v>
                </c:pt>
              </c:numCache>
            </c:numRef>
          </c:val>
        </c:ser>
        <c:ser>
          <c:idx val="3"/>
          <c:order val="3"/>
          <c:tx>
            <c:strRef>
              <c:f>Coverage!$X$48</c:f>
              <c:strCache>
                <c:ptCount val="1"/>
                <c:pt idx="0">
                  <c:v>Medicaid Block Grants</c:v>
                </c:pt>
              </c:strCache>
            </c:strRef>
          </c:tx>
          <c:spPr>
            <a:solidFill>
              <a:srgbClr val="B8292F">
                <a:alpha val="60000"/>
              </a:srgbClr>
            </a:solidFill>
          </c:spPr>
          <c:invertIfNegative val="0"/>
          <c:cat>
            <c:strRef>
              <c:f>Coverage!$T$49:$T$53</c:f>
              <c:strCache>
                <c:ptCount val="5"/>
                <c:pt idx="0">
                  <c:v> &lt; 100%</c:v>
                </c:pt>
                <c:pt idx="1">
                  <c:v>101%-138%</c:v>
                </c:pt>
                <c:pt idx="2">
                  <c:v>139%-250%</c:v>
                </c:pt>
                <c:pt idx="3">
                  <c:v>251%-400%</c:v>
                </c:pt>
                <c:pt idx="4">
                  <c:v>401%+</c:v>
                </c:pt>
              </c:strCache>
            </c:strRef>
          </c:cat>
          <c:val>
            <c:numRef>
              <c:f>Coverage!$X$49:$X$53</c:f>
              <c:numCache>
                <c:formatCode>General</c:formatCode>
                <c:ptCount val="5"/>
                <c:pt idx="0">
                  <c:v>26.20427019836256</c:v>
                </c:pt>
                <c:pt idx="1">
                  <c:v>7.313483393304103</c:v>
                </c:pt>
                <c:pt idx="2">
                  <c:v>8.925584022</c:v>
                </c:pt>
                <c:pt idx="3">
                  <c:v>4.576040259</c:v>
                </c:pt>
                <c:pt idx="4">
                  <c:v>2.979625283999999</c:v>
                </c:pt>
              </c:numCache>
            </c:numRef>
          </c:val>
        </c:ser>
        <c:ser>
          <c:idx val="4"/>
          <c:order val="4"/>
          <c:tx>
            <c:strRef>
              <c:f>Coverage!$Y$48</c:f>
              <c:strCache>
                <c:ptCount val="1"/>
                <c:pt idx="0">
                  <c:v>Sales Across State Lines</c:v>
                </c:pt>
              </c:strCache>
            </c:strRef>
          </c:tx>
          <c:spPr>
            <a:solidFill>
              <a:srgbClr val="B8292F">
                <a:alpha val="40000"/>
              </a:srgbClr>
            </a:solidFill>
          </c:spPr>
          <c:invertIfNegative val="0"/>
          <c:cat>
            <c:strRef>
              <c:f>Coverage!$T$49:$T$53</c:f>
              <c:strCache>
                <c:ptCount val="5"/>
                <c:pt idx="0">
                  <c:v> &lt; 100%</c:v>
                </c:pt>
                <c:pt idx="1">
                  <c:v>101%-138%</c:v>
                </c:pt>
                <c:pt idx="2">
                  <c:v>139%-250%</c:v>
                </c:pt>
                <c:pt idx="3">
                  <c:v>251%-400%</c:v>
                </c:pt>
                <c:pt idx="4">
                  <c:v>401%+</c:v>
                </c:pt>
              </c:strCache>
            </c:strRef>
          </c:cat>
          <c:val>
            <c:numRef>
              <c:f>Coverage!$Y$49:$Y$53</c:f>
              <c:numCache>
                <c:formatCode>General</c:formatCode>
                <c:ptCount val="5"/>
                <c:pt idx="0">
                  <c:v>21.7255921</c:v>
                </c:pt>
                <c:pt idx="1">
                  <c:v>6.407337606999987</c:v>
                </c:pt>
                <c:pt idx="2">
                  <c:v>8.279302727</c:v>
                </c:pt>
                <c:pt idx="3">
                  <c:v>3.446685253</c:v>
                </c:pt>
                <c:pt idx="4">
                  <c:v>2.498063078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58025584"/>
        <c:axId val="1783331696"/>
      </c:barChart>
      <c:catAx>
        <c:axId val="175802558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783331696"/>
        <c:crosses val="autoZero"/>
        <c:auto val="1"/>
        <c:lblAlgn val="ctr"/>
        <c:lblOffset val="100"/>
        <c:noMultiLvlLbl val="0"/>
      </c:catAx>
      <c:valAx>
        <c:axId val="17833316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rgbClr val="33383A"/>
                </a:solidFill>
              </a:defRPr>
            </a:pPr>
            <a:endParaRPr lang="en-US"/>
          </a:p>
        </c:txPr>
        <c:crossAx val="17580255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0610375665125562"/>
          <c:y val="0.0443350578940016"/>
          <c:w val="0.919570401298785"/>
          <c:h val="0.771657738023135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838383"/>
              </a:solidFill>
            </c:spPr>
          </c:dPt>
          <c:dPt>
            <c:idx val="1"/>
            <c:invertIfNegative val="0"/>
            <c:bubble3D val="0"/>
            <c:spPr>
              <a:solidFill>
                <a:srgbClr val="B8292F"/>
              </a:solidFill>
            </c:spPr>
          </c:dPt>
          <c:dPt>
            <c:idx val="2"/>
            <c:invertIfNegative val="0"/>
            <c:bubble3D val="0"/>
            <c:spPr>
              <a:solidFill>
                <a:srgbClr val="B8292F">
                  <a:alpha val="75000"/>
                </a:srgbClr>
              </a:solidFill>
            </c:spPr>
          </c:dPt>
          <c:dPt>
            <c:idx val="3"/>
            <c:invertIfNegative val="0"/>
            <c:bubble3D val="0"/>
            <c:spPr>
              <a:solidFill>
                <a:srgbClr val="B8292F">
                  <a:alpha val="60000"/>
                </a:srgbClr>
              </a:solidFill>
            </c:spPr>
          </c:dPt>
          <c:dPt>
            <c:idx val="4"/>
            <c:invertIfNegative val="0"/>
            <c:bubble3D val="0"/>
            <c:spPr>
              <a:solidFill>
                <a:srgbClr val="B8292F">
                  <a:alpha val="40000"/>
                </a:srgbClr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Coverage!$T$36:$T$40</c:f>
              <c:strCache>
                <c:ptCount val="5"/>
                <c:pt idx="0">
                  <c:v>ACA</c:v>
                </c:pt>
                <c:pt idx="1">
                  <c:v>Repeal</c:v>
                </c:pt>
                <c:pt idx="2">
                  <c:v>Tax Deduction</c:v>
                </c:pt>
                <c:pt idx="3">
                  <c:v>Medicaid Block Grants</c:v>
                </c:pt>
                <c:pt idx="4">
                  <c:v>Sales Across State Lines</c:v>
                </c:pt>
              </c:strCache>
            </c:strRef>
          </c:cat>
          <c:val>
            <c:numRef>
              <c:f>Coverage!$U$36:$U$40</c:f>
              <c:numCache>
                <c:formatCode>0.0</c:formatCode>
                <c:ptCount val="5"/>
                <c:pt idx="0">
                  <c:v>2.146674217</c:v>
                </c:pt>
                <c:pt idx="1">
                  <c:v>5.844437456999977</c:v>
                </c:pt>
                <c:pt idx="2">
                  <c:v>5.653712183</c:v>
                </c:pt>
                <c:pt idx="3">
                  <c:v>7.144161038101331</c:v>
                </c:pt>
                <c:pt idx="4">
                  <c:v>6.015015091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axId val="1685464416"/>
        <c:axId val="1777103264"/>
      </c:barChart>
      <c:catAx>
        <c:axId val="168546441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777103264"/>
        <c:crosses val="autoZero"/>
        <c:auto val="1"/>
        <c:lblAlgn val="ctr"/>
        <c:lblOffset val="100"/>
        <c:noMultiLvlLbl val="0"/>
      </c:catAx>
      <c:valAx>
        <c:axId val="1777103264"/>
        <c:scaling>
          <c:orientation val="minMax"/>
        </c:scaling>
        <c:delete val="0"/>
        <c:axPos val="l"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rgbClr val="33383A"/>
                </a:solidFill>
              </a:defRPr>
            </a:pPr>
            <a:endParaRPr lang="en-US"/>
          </a:p>
        </c:txPr>
        <c:crossAx val="168546441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818864829396325"/>
          <c:y val="0.04244271426513"/>
          <c:w val="0.900057961504812"/>
          <c:h val="0.805443156405008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Premiums!$A$19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B8292F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838383"/>
              </a:solidFill>
            </c:spPr>
          </c:dPt>
          <c:dPt>
            <c:idx val="2"/>
            <c:invertIfNegative val="0"/>
            <c:bubble3D val="0"/>
            <c:spPr>
              <a:solidFill>
                <a:srgbClr val="B8292F">
                  <a:alpha val="75000"/>
                </a:srgbClr>
              </a:solidFill>
            </c:spPr>
          </c:dPt>
          <c:dPt>
            <c:idx val="3"/>
            <c:invertIfNegative val="0"/>
            <c:bubble3D val="0"/>
            <c:spPr>
              <a:solidFill>
                <a:srgbClr val="B8292F">
                  <a:alpha val="60000"/>
                </a:srgbClr>
              </a:solidFill>
            </c:spPr>
          </c:dPt>
          <c:dPt>
            <c:idx val="4"/>
            <c:invertIfNegative val="0"/>
            <c:bubble3D val="0"/>
            <c:spPr>
              <a:solidFill>
                <a:srgbClr val="B8292F">
                  <a:alpha val="40000"/>
                </a:srgb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0"/>
                      <a:t>$3,200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b="0"/>
                      <a:t>$4,700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b="0"/>
                      <a:t>$3,500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0"/>
                      <a:t>$4,700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b="0"/>
                      <a:t>$5,700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>
                    <a:solidFill>
                      <a:schemeClr val="bg1"/>
                    </a:solidFill>
                    <a:latin typeface="+mn-lt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Premiums!$B$16:$F$16</c:f>
              <c:strCache>
                <c:ptCount val="5"/>
                <c:pt idx="0">
                  <c:v>ACA</c:v>
                </c:pt>
                <c:pt idx="1">
                  <c:v>Repeal</c:v>
                </c:pt>
                <c:pt idx="2">
                  <c:v>Tax Deduction</c:v>
                </c:pt>
                <c:pt idx="3">
                  <c:v>Medicaid Block Grants</c:v>
                </c:pt>
                <c:pt idx="4">
                  <c:v>Sales Across State Lines</c:v>
                </c:pt>
              </c:strCache>
            </c:strRef>
          </c:cat>
          <c:val>
            <c:numRef>
              <c:f>Premiums!$B$19:$F$19</c:f>
              <c:numCache>
                <c:formatCode>"$"#,##0</c:formatCode>
                <c:ptCount val="5"/>
                <c:pt idx="0">
                  <c:v>3156.352734491921</c:v>
                </c:pt>
                <c:pt idx="1">
                  <c:v>4742.187630300001</c:v>
                </c:pt>
                <c:pt idx="2">
                  <c:v>3503.299546</c:v>
                </c:pt>
                <c:pt idx="3">
                  <c:v>4742.187630300001</c:v>
                </c:pt>
                <c:pt idx="4">
                  <c:v>5707.818933000001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axId val="1784072272"/>
        <c:axId val="1784075744"/>
      </c:barChart>
      <c:catAx>
        <c:axId val="178407227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1784075744"/>
        <c:crosses val="autoZero"/>
        <c:auto val="1"/>
        <c:lblAlgn val="ctr"/>
        <c:lblOffset val="100"/>
        <c:noMultiLvlLbl val="0"/>
      </c:catAx>
      <c:valAx>
        <c:axId val="1784075744"/>
        <c:scaling>
          <c:orientation val="minMax"/>
        </c:scaling>
        <c:delete val="0"/>
        <c:axPos val="l"/>
        <c:numFmt formatCode="&quot;$&quot;#,##0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rgbClr val="33383A"/>
                </a:solidFill>
              </a:defRPr>
            </a:pPr>
            <a:endParaRPr lang="en-US"/>
          </a:p>
        </c:txPr>
        <c:crossAx val="17840722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0.3913</cdr:x>
      <cdr:y>0.33272</cdr:y>
    </cdr:from>
    <cdr:to>
      <cdr:x>0.46273</cdr:x>
      <cdr:y>0.45015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743200" y="1295400"/>
          <a:ext cx="500743" cy="4572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0.30064</cdr:x>
      <cdr:y>0.13383</cdr:y>
    </cdr:from>
    <cdr:to>
      <cdr:x>0.38196</cdr:x>
      <cdr:y>0.27083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12542" y="521060"/>
          <a:ext cx="679623" cy="5333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 smtClean="0">
              <a:solidFill>
                <a:srgbClr val="B8292F"/>
              </a:solidFill>
            </a:rPr>
            <a:t>–19.7</a:t>
          </a:r>
          <a:endParaRPr lang="en-US" sz="1800" b="1" dirty="0">
            <a:solidFill>
              <a:srgbClr val="B8292F"/>
            </a:solidFill>
          </a:endParaRPr>
        </a:p>
      </cdr:txBody>
    </cdr:sp>
  </cdr:relSizeAnchor>
  <cdr:relSizeAnchor xmlns:cdr="http://schemas.openxmlformats.org/drawingml/2006/chartDrawing">
    <cdr:from>
      <cdr:x>0.48103</cdr:x>
      <cdr:y>0.12114</cdr:y>
    </cdr:from>
    <cdr:to>
      <cdr:x>0.56974</cdr:x>
      <cdr:y>0.23857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020067" y="471634"/>
          <a:ext cx="741405" cy="4571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 smtClean="0">
              <a:solidFill>
                <a:srgbClr val="B8292F"/>
              </a:solidFill>
            </a:rPr>
            <a:t>–15.6</a:t>
          </a:r>
          <a:endParaRPr lang="en-US" sz="1800" b="1" dirty="0">
            <a:solidFill>
              <a:srgbClr val="B8292F"/>
            </a:solidFill>
          </a:endParaRPr>
        </a:p>
      </cdr:txBody>
    </cdr:sp>
  </cdr:relSizeAnchor>
  <cdr:relSizeAnchor xmlns:cdr="http://schemas.openxmlformats.org/drawingml/2006/chartDrawing">
    <cdr:from>
      <cdr:x>0.66585</cdr:x>
      <cdr:y>0.14335</cdr:y>
    </cdr:from>
    <cdr:to>
      <cdr:x>0.75012</cdr:x>
      <cdr:y>0.24121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564661" y="558130"/>
          <a:ext cx="704336" cy="3809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b="1" dirty="0" smtClean="0">
              <a:solidFill>
                <a:srgbClr val="B8292F"/>
              </a:solidFill>
            </a:rPr>
            <a:t>–25.1</a:t>
          </a:r>
          <a:endParaRPr lang="en-US" sz="1800" b="1" dirty="0">
            <a:solidFill>
              <a:srgbClr val="B8292F"/>
            </a:solidFill>
          </a:endParaRPr>
        </a:p>
      </cdr:txBody>
    </cdr:sp>
  </cdr:relSizeAnchor>
  <cdr:relSizeAnchor xmlns:cdr="http://schemas.openxmlformats.org/drawingml/2006/chartDrawing">
    <cdr:from>
      <cdr:x>0.84857</cdr:x>
      <cdr:y>0.13736</cdr:y>
    </cdr:from>
    <cdr:to>
      <cdr:x>0.93588</cdr:x>
      <cdr:y>0.23222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7685904" y="534774"/>
          <a:ext cx="79083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b="1" dirty="0" smtClean="0">
              <a:solidFill>
                <a:srgbClr val="B8292F"/>
              </a:solidFill>
            </a:rPr>
            <a:t>–17.5</a:t>
          </a:r>
          <a:endParaRPr lang="en-US" b="1" dirty="0">
            <a:solidFill>
              <a:srgbClr val="B8292F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70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A709C-7ACC-4EDF-897E-33C93617B3B2}" type="datetimeFigureOut">
              <a:rPr lang="en-US" smtClean="0"/>
              <a:t>9/16/16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6"/>
            <a:ext cx="5618480" cy="3665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1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801F6-EB45-4627-AE10-B91D20633A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1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783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269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518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15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65127"/>
            <a:ext cx="9144000" cy="685198"/>
          </a:xfrm>
        </p:spPr>
        <p:txBody>
          <a:bodyPr/>
          <a:lstStyle>
            <a:lvl1pPr>
              <a:defRPr sz="4400">
                <a:solidFill>
                  <a:srgbClr val="33383A"/>
                </a:solidFill>
              </a:defRPr>
            </a:lvl1pPr>
          </a:lstStyle>
          <a:p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Despite Much Greater Health Care Spending, High-Need Adults Reported More Unmet Needs and Mixed Care Experiences</a:t>
            </a:r>
            <a:endParaRPr lang="en-US" sz="2600" b="1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35677"/>
            <a:ext cx="9144000" cy="4250724"/>
          </a:xfrm>
        </p:spPr>
        <p:txBody>
          <a:bodyPr/>
          <a:lstStyle>
            <a:lvl1pPr>
              <a:defRPr>
                <a:solidFill>
                  <a:srgbClr val="33383A"/>
                </a:solidFill>
              </a:defRPr>
            </a:lvl1pPr>
            <a:lvl2pPr>
              <a:defRPr>
                <a:solidFill>
                  <a:srgbClr val="33383A"/>
                </a:solidFill>
              </a:defRPr>
            </a:lvl2pPr>
            <a:lvl3pPr>
              <a:defRPr>
                <a:solidFill>
                  <a:srgbClr val="33383A"/>
                </a:solidFill>
              </a:defRPr>
            </a:lvl3pPr>
            <a:lvl4pPr>
              <a:defRPr>
                <a:solidFill>
                  <a:srgbClr val="33383A"/>
                </a:solidFill>
              </a:defRPr>
            </a:lvl4pPr>
            <a:lvl5pPr>
              <a:defRPr>
                <a:solidFill>
                  <a:srgbClr val="33383A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10" name="Text Placeholder 11"/>
          <p:cNvSpPr txBox="1">
            <a:spLocks/>
          </p:cNvSpPr>
          <p:nvPr userDrawn="1"/>
        </p:nvSpPr>
        <p:spPr>
          <a:xfrm>
            <a:off x="0" y="6245352"/>
            <a:ext cx="6674266" cy="609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Source: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C. A. </a:t>
            </a:r>
            <a:r>
              <a:rPr lang="en-US" sz="1100" dirty="0" err="1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Salzberg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S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L. Hayes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. McCarthy, D.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C. Radley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M.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K. Abrams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T. Shah, and G.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F. Anderson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,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/>
            </a:r>
            <a:b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100" i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Health </a:t>
            </a:r>
            <a:r>
              <a:rPr lang="en-US" sz="1100" i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System Performance for the High-Need Patient: A Look at Access to Care and Patient Care </a:t>
            </a:r>
            <a:r>
              <a:rPr lang="en-US" sz="1100" i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Experiences,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 </a:t>
            </a:r>
            <a:b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The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Commonwealth Fund, August 2016.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333632"/>
          </a:xfrm>
        </p:spPr>
        <p:txBody>
          <a:bodyPr>
            <a:noAutofit/>
          </a:bodyPr>
          <a:lstStyle>
            <a:lvl1pPr marL="0" indent="0">
              <a:buNone/>
              <a:defRPr sz="1600" b="0">
                <a:solidFill>
                  <a:srgbClr val="33383A"/>
                </a:solidFill>
              </a:defRPr>
            </a:lvl1pPr>
            <a:lvl2pPr marL="457200" indent="0">
              <a:buNone/>
              <a:defRPr sz="1600" b="0">
                <a:solidFill>
                  <a:srgbClr val="33383A"/>
                </a:solidFill>
              </a:defRPr>
            </a:lvl2pPr>
            <a:lvl3pPr marL="914400" indent="0">
              <a:buNone/>
              <a:defRPr sz="1600" b="0">
                <a:solidFill>
                  <a:srgbClr val="33383A"/>
                </a:solidFill>
              </a:defRPr>
            </a:lvl3pPr>
            <a:lvl4pPr marL="1371600" indent="0">
              <a:buNone/>
              <a:defRPr sz="1600" b="0">
                <a:solidFill>
                  <a:srgbClr val="33383A"/>
                </a:solidFill>
              </a:defRPr>
            </a:lvl4pPr>
            <a:lvl5pPr marL="1828800" indent="0">
              <a:buNone/>
              <a:defRPr sz="1600" b="0">
                <a:solidFill>
                  <a:srgbClr val="33383A"/>
                </a:solidFill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91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625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26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378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063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048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E448AA8-9ED3-41DA-B286-511F6F17467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9/16/16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A236FC8-4C0C-4395-B3E0-68E31BD1FAD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47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825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9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Relationship Id="rId3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"/>
          <p:cNvSpPr txBox="1">
            <a:spLocks/>
          </p:cNvSpPr>
          <p:nvPr/>
        </p:nvSpPr>
        <p:spPr>
          <a:xfrm>
            <a:off x="0" y="0"/>
            <a:ext cx="9144000" cy="30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Exhibit 1</a:t>
            </a:r>
            <a:endParaRPr lang="en-US" sz="1600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32" name="Title 3"/>
          <p:cNvSpPr txBox="1">
            <a:spLocks/>
          </p:cNvSpPr>
          <p:nvPr/>
        </p:nvSpPr>
        <p:spPr>
          <a:xfrm>
            <a:off x="-1" y="301752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Impact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of 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Trump’s Proposed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Reforms on the Number of People with Insurance 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Coverage, 2018</a:t>
            </a:r>
            <a:endParaRPr lang="en-US" sz="2600" b="1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" y="5544523"/>
            <a:ext cx="6339016" cy="60016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Notes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:  Changes in coverage relative to the ACA scenario are shown above each bar, in red.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/>
            </a:r>
            <a:b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The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estimated distribution of enrollment by source of coverage is available in Appendix Table A.2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.</a:t>
            </a:r>
          </a:p>
          <a:p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Data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: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RAND COMPARE microsimulation model.</a:t>
            </a:r>
            <a:endParaRPr lang="en-US" sz="1100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22" name="Text Placeholder 11"/>
          <p:cNvSpPr txBox="1">
            <a:spLocks/>
          </p:cNvSpPr>
          <p:nvPr/>
        </p:nvSpPr>
        <p:spPr>
          <a:xfrm>
            <a:off x="0" y="6245352"/>
            <a:ext cx="6674266" cy="609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Source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: E.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Saltzman and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C. Eibner, </a:t>
            </a:r>
            <a:r>
              <a:rPr lang="en-US" sz="1100" i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Donald Trump’s Health Care Reform Proposals: Anticipated Effects on Insurance Coverage, Out-of-Pocket Costs, and the Federal </a:t>
            </a:r>
            <a:r>
              <a:rPr lang="en-US" sz="1100" i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Deficit,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Fund, September 2016.</a:t>
            </a:r>
            <a:endParaRPr lang="en-US" sz="1100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8158940"/>
              </p:ext>
            </p:extLst>
          </p:nvPr>
        </p:nvGraphicFramePr>
        <p:xfrm>
          <a:off x="-1" y="1594023"/>
          <a:ext cx="9057503" cy="3893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6" name="Title 3"/>
          <p:cNvSpPr txBox="1">
            <a:spLocks/>
          </p:cNvSpPr>
          <p:nvPr/>
        </p:nvSpPr>
        <p:spPr>
          <a:xfrm>
            <a:off x="76913" y="1241333"/>
            <a:ext cx="3008121" cy="3707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i="1" dirty="0">
                <a:solidFill>
                  <a:srgbClr val="33383A"/>
                </a:solidFill>
              </a:rPr>
              <a:t>Number of </a:t>
            </a:r>
            <a:r>
              <a:rPr lang="en-US" sz="1600" i="1" dirty="0" smtClean="0">
                <a:solidFill>
                  <a:srgbClr val="33383A"/>
                </a:solidFill>
              </a:rPr>
              <a:t>insured</a:t>
            </a:r>
            <a:r>
              <a:rPr lang="en-US" sz="1600" i="1" dirty="0">
                <a:solidFill>
                  <a:srgbClr val="33383A"/>
                </a:solidFill>
              </a:rPr>
              <a:t>, in millions</a:t>
            </a: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854577" y="4916308"/>
            <a:ext cx="1188720" cy="3707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ACA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2519585" y="4916308"/>
            <a:ext cx="1188720" cy="3707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Repeal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4186020" y="4916308"/>
            <a:ext cx="1188720" cy="4855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Tax deduction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12" name="Title 3"/>
          <p:cNvSpPr txBox="1">
            <a:spLocks/>
          </p:cNvSpPr>
          <p:nvPr/>
        </p:nvSpPr>
        <p:spPr>
          <a:xfrm>
            <a:off x="5851028" y="4916308"/>
            <a:ext cx="1188720" cy="4855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Medicaid</a:t>
            </a:r>
            <a:br>
              <a:rPr lang="en-US" sz="1600" dirty="0" smtClean="0">
                <a:solidFill>
                  <a:srgbClr val="33383A"/>
                </a:solidFill>
              </a:rPr>
            </a:br>
            <a:r>
              <a:rPr lang="en-US" sz="1600" dirty="0" smtClean="0">
                <a:solidFill>
                  <a:srgbClr val="33383A"/>
                </a:solidFill>
              </a:rPr>
              <a:t>block grants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7498945" y="4916308"/>
            <a:ext cx="1188720" cy="4855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Sales across state lines</a:t>
            </a:r>
            <a:endParaRPr lang="en-US" sz="1600" dirty="0">
              <a:solidFill>
                <a:srgbClr val="33383A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589660" y="4828372"/>
            <a:ext cx="8321040" cy="0"/>
          </a:xfrm>
          <a:prstGeom prst="line">
            <a:avLst/>
          </a:prstGeom>
          <a:ln>
            <a:solidFill>
              <a:srgbClr val="898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956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"/>
          <p:cNvSpPr txBox="1">
            <a:spLocks/>
          </p:cNvSpPr>
          <p:nvPr/>
        </p:nvSpPr>
        <p:spPr>
          <a:xfrm>
            <a:off x="0" y="0"/>
            <a:ext cx="9144000" cy="30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Exhibit </a:t>
            </a:r>
            <a:r>
              <a:rPr lang="en-US" sz="16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2</a:t>
            </a:r>
          </a:p>
        </p:txBody>
      </p:sp>
      <p:sp>
        <p:nvSpPr>
          <p:cNvPr id="32" name="Title 3"/>
          <p:cNvSpPr txBox="1">
            <a:spLocks/>
          </p:cNvSpPr>
          <p:nvPr/>
        </p:nvSpPr>
        <p:spPr>
          <a:xfrm>
            <a:off x="-1" y="301752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Impact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of 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Trump’s Proposed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Reforms on Income Distribution of the 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Uninsured,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2018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0" y="5713800"/>
            <a:ext cx="8229600" cy="43088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Notes: FPL = federal poverty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level. Specific numbers are available in Appendix Table A.3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.</a:t>
            </a:r>
          </a:p>
          <a:p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Data: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RAND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COMPARE microsimulation model.</a:t>
            </a:r>
            <a:endParaRPr lang="en-US" sz="1100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22" name="Text Placeholder 11"/>
          <p:cNvSpPr txBox="1">
            <a:spLocks/>
          </p:cNvSpPr>
          <p:nvPr/>
        </p:nvSpPr>
        <p:spPr>
          <a:xfrm>
            <a:off x="0" y="6245352"/>
            <a:ext cx="6674266" cy="609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Source: E.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Saltzman and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C. Eibner, </a:t>
            </a:r>
            <a:r>
              <a:rPr lang="en-US" sz="1100" i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Donald Trump’s Health Care Reform Proposals: Anticipated Effects on Insurance Coverage, Out-of-Pocket Costs, and the Federal Deficit,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Fund, September 2016.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757347766"/>
              </p:ext>
            </p:extLst>
          </p:nvPr>
        </p:nvGraphicFramePr>
        <p:xfrm>
          <a:off x="111211" y="1272747"/>
          <a:ext cx="8921578" cy="4460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itle 3"/>
          <p:cNvSpPr txBox="1">
            <a:spLocks/>
          </p:cNvSpPr>
          <p:nvPr/>
        </p:nvSpPr>
        <p:spPr>
          <a:xfrm>
            <a:off x="76913" y="1275519"/>
            <a:ext cx="3008121" cy="3707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i="1" dirty="0" smtClean="0">
                <a:solidFill>
                  <a:srgbClr val="33383A"/>
                </a:solidFill>
              </a:rPr>
              <a:t>Number of uninsured, in millions</a:t>
            </a:r>
            <a:endParaRPr lang="en-US" sz="1600" i="1" dirty="0">
              <a:solidFill>
                <a:srgbClr val="33383A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73313" y="1835923"/>
            <a:ext cx="137160" cy="137160"/>
          </a:xfrm>
          <a:prstGeom prst="rect">
            <a:avLst/>
          </a:prstGeom>
          <a:solidFill>
            <a:srgbClr val="8383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11034" y="1835923"/>
            <a:ext cx="137160" cy="137160"/>
          </a:xfrm>
          <a:prstGeom prst="rect">
            <a:avLst/>
          </a:prstGeom>
          <a:solidFill>
            <a:srgbClr val="B829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929637" y="1835923"/>
            <a:ext cx="137160" cy="137160"/>
          </a:xfrm>
          <a:prstGeom prst="rect">
            <a:avLst/>
          </a:prstGeom>
          <a:solidFill>
            <a:srgbClr val="B8292F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611734" y="1835923"/>
            <a:ext cx="137160" cy="137160"/>
          </a:xfrm>
          <a:prstGeom prst="rect">
            <a:avLst/>
          </a:prstGeom>
          <a:solidFill>
            <a:srgbClr val="B8292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404935" y="1835923"/>
            <a:ext cx="137160" cy="137160"/>
          </a:xfrm>
          <a:prstGeom prst="rect">
            <a:avLst/>
          </a:prstGeom>
          <a:solidFill>
            <a:srgbClr val="B8292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3"/>
          <p:cNvSpPr txBox="1">
            <a:spLocks/>
          </p:cNvSpPr>
          <p:nvPr/>
        </p:nvSpPr>
        <p:spPr>
          <a:xfrm>
            <a:off x="1392965" y="1754358"/>
            <a:ext cx="1188720" cy="3707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ACA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16" name="Title 3"/>
          <p:cNvSpPr txBox="1">
            <a:spLocks/>
          </p:cNvSpPr>
          <p:nvPr/>
        </p:nvSpPr>
        <p:spPr>
          <a:xfrm>
            <a:off x="2622134" y="1754358"/>
            <a:ext cx="1188720" cy="3707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Repeal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17" name="Title 3"/>
          <p:cNvSpPr txBox="1">
            <a:spLocks/>
          </p:cNvSpPr>
          <p:nvPr/>
        </p:nvSpPr>
        <p:spPr>
          <a:xfrm>
            <a:off x="4032192" y="1754358"/>
            <a:ext cx="1188720" cy="4855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Tax deduction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18" name="Title 3"/>
          <p:cNvSpPr txBox="1">
            <a:spLocks/>
          </p:cNvSpPr>
          <p:nvPr/>
        </p:nvSpPr>
        <p:spPr>
          <a:xfrm>
            <a:off x="5731377" y="1754358"/>
            <a:ext cx="1188720" cy="4855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Medicaid</a:t>
            </a:r>
            <a:br>
              <a:rPr lang="en-US" sz="1600" dirty="0" smtClean="0">
                <a:solidFill>
                  <a:srgbClr val="33383A"/>
                </a:solidFill>
              </a:rPr>
            </a:br>
            <a:r>
              <a:rPr lang="en-US" sz="1600" dirty="0" smtClean="0">
                <a:solidFill>
                  <a:srgbClr val="33383A"/>
                </a:solidFill>
              </a:rPr>
              <a:t>block grants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19" name="Title 3"/>
          <p:cNvSpPr txBox="1">
            <a:spLocks/>
          </p:cNvSpPr>
          <p:nvPr/>
        </p:nvSpPr>
        <p:spPr>
          <a:xfrm>
            <a:off x="7524580" y="1754358"/>
            <a:ext cx="1188720" cy="4855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Sales across state lines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20" name="Title 3"/>
          <p:cNvSpPr txBox="1">
            <a:spLocks/>
          </p:cNvSpPr>
          <p:nvPr/>
        </p:nvSpPr>
        <p:spPr>
          <a:xfrm>
            <a:off x="786209" y="5283781"/>
            <a:ext cx="1188720" cy="3707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&lt;100% FPL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24" name="Title 3"/>
          <p:cNvSpPr txBox="1">
            <a:spLocks/>
          </p:cNvSpPr>
          <p:nvPr/>
        </p:nvSpPr>
        <p:spPr>
          <a:xfrm>
            <a:off x="2229023" y="5283781"/>
            <a:ext cx="1600200" cy="3707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smtClean="0">
                <a:solidFill>
                  <a:srgbClr val="33383A"/>
                </a:solidFill>
              </a:rPr>
              <a:t>100%–</a:t>
            </a:r>
            <a:r>
              <a:rPr lang="en-US" sz="1600" dirty="0" smtClean="0">
                <a:solidFill>
                  <a:srgbClr val="33383A"/>
                </a:solidFill>
              </a:rPr>
              <a:t>138% FPL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25" name="Title 3"/>
          <p:cNvSpPr txBox="1">
            <a:spLocks/>
          </p:cNvSpPr>
          <p:nvPr/>
        </p:nvSpPr>
        <p:spPr>
          <a:xfrm>
            <a:off x="3895459" y="5283781"/>
            <a:ext cx="1600200" cy="32935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139%–250% FPL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26" name="Title 3"/>
          <p:cNvSpPr txBox="1">
            <a:spLocks/>
          </p:cNvSpPr>
          <p:nvPr/>
        </p:nvSpPr>
        <p:spPr>
          <a:xfrm>
            <a:off x="5569015" y="5283781"/>
            <a:ext cx="1600200" cy="34208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251%–400% FPL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27" name="Title 3"/>
          <p:cNvSpPr txBox="1">
            <a:spLocks/>
          </p:cNvSpPr>
          <p:nvPr/>
        </p:nvSpPr>
        <p:spPr>
          <a:xfrm>
            <a:off x="7439123" y="5283781"/>
            <a:ext cx="1188720" cy="4855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smtClean="0">
                <a:solidFill>
                  <a:srgbClr val="33383A"/>
                </a:solidFill>
              </a:rPr>
              <a:t>&gt;400% </a:t>
            </a:r>
            <a:r>
              <a:rPr lang="en-US" sz="1600" dirty="0" smtClean="0">
                <a:solidFill>
                  <a:srgbClr val="33383A"/>
                </a:solidFill>
              </a:rPr>
              <a:t>FPL</a:t>
            </a:r>
            <a:endParaRPr lang="en-US" sz="1600" dirty="0">
              <a:solidFill>
                <a:srgbClr val="33383A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521292" y="5195845"/>
            <a:ext cx="8321040" cy="0"/>
          </a:xfrm>
          <a:prstGeom prst="line">
            <a:avLst/>
          </a:prstGeom>
          <a:ln>
            <a:solidFill>
              <a:srgbClr val="898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291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"/>
          <p:cNvSpPr txBox="1">
            <a:spLocks/>
          </p:cNvSpPr>
          <p:nvPr/>
        </p:nvSpPr>
        <p:spPr>
          <a:xfrm>
            <a:off x="0" y="0"/>
            <a:ext cx="9144000" cy="30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Exhibit 3</a:t>
            </a:r>
            <a:endParaRPr lang="en-US" sz="1600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32" name="Title 3"/>
          <p:cNvSpPr txBox="1">
            <a:spLocks/>
          </p:cNvSpPr>
          <p:nvPr/>
        </p:nvSpPr>
        <p:spPr>
          <a:xfrm>
            <a:off x="-1" y="301752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Impact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of 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Trump’s Proposed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Reforms on the Number of Uninsured Individuals in Fair or Poor 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Health, 2018</a:t>
            </a:r>
            <a:endParaRPr lang="en-US" sz="2600" b="1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0" y="5883077"/>
            <a:ext cx="8229600" cy="2616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Data: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RAND COMPARE microsimulation model.</a:t>
            </a:r>
            <a:endParaRPr lang="en-US" sz="1100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22" name="Text Placeholder 11"/>
          <p:cNvSpPr txBox="1">
            <a:spLocks/>
          </p:cNvSpPr>
          <p:nvPr/>
        </p:nvSpPr>
        <p:spPr>
          <a:xfrm>
            <a:off x="0" y="6245352"/>
            <a:ext cx="6674266" cy="609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Source: E.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Saltzman and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C. Eibner, </a:t>
            </a:r>
            <a:r>
              <a:rPr lang="en-US" sz="1100" i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Donald Trump’s Health Care Reform Proposals: Anticipated Effects on Insurance Coverage, Out-of-Pocket Costs, and the Federal Deficit,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Fund, September 2016.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694449296"/>
              </p:ext>
            </p:extLst>
          </p:nvPr>
        </p:nvGraphicFramePr>
        <p:xfrm>
          <a:off x="-1" y="1655806"/>
          <a:ext cx="8958649" cy="4040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itle 3"/>
          <p:cNvSpPr txBox="1">
            <a:spLocks/>
          </p:cNvSpPr>
          <p:nvPr/>
        </p:nvSpPr>
        <p:spPr>
          <a:xfrm>
            <a:off x="68367" y="1224245"/>
            <a:ext cx="4802737" cy="3707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i="1" dirty="0" smtClean="0">
                <a:solidFill>
                  <a:srgbClr val="33383A"/>
                </a:solidFill>
              </a:rPr>
              <a:t>Number of uninsured </a:t>
            </a:r>
            <a:r>
              <a:rPr lang="en-US" sz="1600" i="1" dirty="0">
                <a:solidFill>
                  <a:srgbClr val="33383A"/>
                </a:solidFill>
              </a:rPr>
              <a:t>in </a:t>
            </a:r>
            <a:r>
              <a:rPr lang="en-US" sz="1600" i="1" dirty="0" smtClean="0">
                <a:solidFill>
                  <a:srgbClr val="33383A"/>
                </a:solidFill>
              </a:rPr>
              <a:t>fair </a:t>
            </a:r>
            <a:r>
              <a:rPr lang="en-US" sz="1600" i="1" dirty="0">
                <a:solidFill>
                  <a:srgbClr val="33383A"/>
                </a:solidFill>
              </a:rPr>
              <a:t>or p</a:t>
            </a:r>
            <a:r>
              <a:rPr lang="en-US" sz="1600" i="1" dirty="0" smtClean="0">
                <a:solidFill>
                  <a:srgbClr val="33383A"/>
                </a:solidFill>
              </a:rPr>
              <a:t>oor health, in millions</a:t>
            </a:r>
            <a:endParaRPr lang="en-US" sz="1600" i="1" dirty="0">
              <a:solidFill>
                <a:srgbClr val="33383A"/>
              </a:solidFill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794755" y="5035952"/>
            <a:ext cx="1188720" cy="3707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ACA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2442671" y="5035952"/>
            <a:ext cx="1188720" cy="3707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Repeal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12" name="Title 3"/>
          <p:cNvSpPr txBox="1">
            <a:spLocks/>
          </p:cNvSpPr>
          <p:nvPr/>
        </p:nvSpPr>
        <p:spPr>
          <a:xfrm>
            <a:off x="4092014" y="5035952"/>
            <a:ext cx="1188720" cy="4855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Tax deduction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14" name="Title 3"/>
          <p:cNvSpPr txBox="1">
            <a:spLocks/>
          </p:cNvSpPr>
          <p:nvPr/>
        </p:nvSpPr>
        <p:spPr>
          <a:xfrm>
            <a:off x="5739930" y="5035952"/>
            <a:ext cx="1188720" cy="4855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Medicaid</a:t>
            </a:r>
            <a:br>
              <a:rPr lang="en-US" sz="1600" dirty="0" smtClean="0">
                <a:solidFill>
                  <a:srgbClr val="33383A"/>
                </a:solidFill>
              </a:rPr>
            </a:br>
            <a:r>
              <a:rPr lang="en-US" sz="1600" dirty="0" smtClean="0">
                <a:solidFill>
                  <a:srgbClr val="33383A"/>
                </a:solidFill>
              </a:rPr>
              <a:t>block grants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15" name="Title 3"/>
          <p:cNvSpPr txBox="1">
            <a:spLocks/>
          </p:cNvSpPr>
          <p:nvPr/>
        </p:nvSpPr>
        <p:spPr>
          <a:xfrm>
            <a:off x="7379301" y="5035952"/>
            <a:ext cx="1188720" cy="4855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Sales across state lines</a:t>
            </a:r>
            <a:endParaRPr lang="en-US" sz="1600" dirty="0">
              <a:solidFill>
                <a:srgbClr val="33383A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538384" y="4948016"/>
            <a:ext cx="8321040" cy="0"/>
          </a:xfrm>
          <a:prstGeom prst="line">
            <a:avLst/>
          </a:prstGeom>
          <a:ln>
            <a:solidFill>
              <a:srgbClr val="898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48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"/>
          <p:cNvSpPr txBox="1">
            <a:spLocks/>
          </p:cNvSpPr>
          <p:nvPr/>
        </p:nvSpPr>
        <p:spPr>
          <a:xfrm>
            <a:off x="0" y="0"/>
            <a:ext cx="9144000" cy="30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Exhibit 4</a:t>
            </a:r>
            <a:endParaRPr lang="en-US" sz="1600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32" name="Title 3"/>
          <p:cNvSpPr txBox="1">
            <a:spLocks/>
          </p:cNvSpPr>
          <p:nvPr/>
        </p:nvSpPr>
        <p:spPr>
          <a:xfrm>
            <a:off x="-1" y="301752"/>
            <a:ext cx="9144000" cy="9144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Impact of Trump’s Proposed Reforms 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on Average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Annual </a:t>
            </a: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/>
            </a:r>
            <a:b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</a:br>
            <a:r>
              <a:rPr lang="en-US" sz="2600" b="1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Out-of-Pocket </a:t>
            </a:r>
            <a:r>
              <a:rPr lang="en-US" sz="2600" b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Expenses for Individual Market Enrollees, 2018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0" y="5544523"/>
            <a:ext cx="7075918" cy="60016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Notes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: The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exhibit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shows average annual out-of-pocket expenses, including premium and cost-sharing, for a standardized population consisting of individuals projected to be enrolled in the individual market under current law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.</a:t>
            </a:r>
          </a:p>
          <a:p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Data: RAND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COMPARE microsimulation model.</a:t>
            </a:r>
            <a:endParaRPr lang="en-US" sz="1100" dirty="0">
              <a:solidFill>
                <a:srgbClr val="33383A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22" name="Text Placeholder 11"/>
          <p:cNvSpPr txBox="1">
            <a:spLocks/>
          </p:cNvSpPr>
          <p:nvPr/>
        </p:nvSpPr>
        <p:spPr>
          <a:xfrm>
            <a:off x="0" y="6245352"/>
            <a:ext cx="6674266" cy="609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Source: E. </a:t>
            </a:r>
            <a:r>
              <a:rPr lang="en-US" sz="1100" dirty="0" smtClean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Saltzman and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C. Eibner, </a:t>
            </a:r>
            <a:r>
              <a:rPr lang="en-US" sz="1100" i="1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Donald Trump’s Health Care Reform Proposals: Anticipated Effects on Insurance Coverage, Out-of-Pocket Costs, and the Federal Deficit, </a:t>
            </a:r>
            <a:r>
              <a:rPr lang="en-US" sz="1100" dirty="0">
                <a:solidFill>
                  <a:srgbClr val="33383A"/>
                </a:solidFill>
                <a:latin typeface="Calibri Light" charset="0"/>
                <a:ea typeface="Calibri Light" charset="0"/>
                <a:cs typeface="Calibri Light" charset="0"/>
              </a:rPr>
              <a:t>The Commonwealth Fund, September 2016.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126091064"/>
              </p:ext>
            </p:extLst>
          </p:nvPr>
        </p:nvGraphicFramePr>
        <p:xfrm>
          <a:off x="0" y="1463040"/>
          <a:ext cx="9144000" cy="405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itle 3"/>
          <p:cNvSpPr txBox="1">
            <a:spLocks/>
          </p:cNvSpPr>
          <p:nvPr/>
        </p:nvSpPr>
        <p:spPr>
          <a:xfrm>
            <a:off x="982764" y="4984676"/>
            <a:ext cx="1188720" cy="3707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ACA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2639226" y="4984676"/>
            <a:ext cx="1188720" cy="37070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Repeal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11" name="Title 3"/>
          <p:cNvSpPr txBox="1">
            <a:spLocks/>
          </p:cNvSpPr>
          <p:nvPr/>
        </p:nvSpPr>
        <p:spPr>
          <a:xfrm>
            <a:off x="4280023" y="4984676"/>
            <a:ext cx="1188720" cy="4855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Tax deduction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12" name="Title 3"/>
          <p:cNvSpPr txBox="1">
            <a:spLocks/>
          </p:cNvSpPr>
          <p:nvPr/>
        </p:nvSpPr>
        <p:spPr>
          <a:xfrm>
            <a:off x="5919393" y="4984676"/>
            <a:ext cx="1188720" cy="4855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Medicaid</a:t>
            </a:r>
            <a:br>
              <a:rPr lang="en-US" sz="1600" dirty="0" smtClean="0">
                <a:solidFill>
                  <a:srgbClr val="33383A"/>
                </a:solidFill>
              </a:rPr>
            </a:br>
            <a:r>
              <a:rPr lang="en-US" sz="1600" dirty="0" smtClean="0">
                <a:solidFill>
                  <a:srgbClr val="33383A"/>
                </a:solidFill>
              </a:rPr>
              <a:t>block grants</a:t>
            </a:r>
            <a:endParaRPr lang="en-US" sz="1600" dirty="0">
              <a:solidFill>
                <a:srgbClr val="33383A"/>
              </a:solidFill>
            </a:endParaRPr>
          </a:p>
        </p:txBody>
      </p:sp>
      <p:sp>
        <p:nvSpPr>
          <p:cNvPr id="13" name="Title 3"/>
          <p:cNvSpPr txBox="1">
            <a:spLocks/>
          </p:cNvSpPr>
          <p:nvPr/>
        </p:nvSpPr>
        <p:spPr>
          <a:xfrm>
            <a:off x="7575856" y="4984676"/>
            <a:ext cx="1188720" cy="4855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 sz="1400" b="0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>
                <a:solidFill>
                  <a:srgbClr val="33383A"/>
                </a:solidFill>
              </a:rPr>
              <a:t>Sales across state lines</a:t>
            </a:r>
            <a:endParaRPr lang="en-US" sz="1600" dirty="0">
              <a:solidFill>
                <a:srgbClr val="33383A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743485" y="4896740"/>
            <a:ext cx="8229600" cy="0"/>
          </a:xfrm>
          <a:prstGeom prst="line">
            <a:avLst/>
          </a:prstGeom>
          <a:ln>
            <a:solidFill>
              <a:srgbClr val="8989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366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A743226A-9F09-4357-AF6C-06D5DD5D541C}" vid="{A0724ABE-26A1-425F-AC7A-CA4C27E235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 Them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Them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15505</TotalTime>
  <Words>405</Words>
  <Application>Microsoft Macintosh PowerPoint</Application>
  <PresentationFormat>On-screen Show (4:3)</PresentationFormat>
  <Paragraphs>56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EXHIBITS—Health System Performance for the High-Need Patient: A Look at Access to Care and Patient Care Experiences</dc:title>
  <dc:subject/>
  <dc:creator>Salzberg Hayes McCarthy Radley Abrams Shah Anderson</dc:creator>
  <cp:keywords>EXHIBITS—Health System Performance for the High-Need Patient: A Look at Access to Care and Patient Care Experiences</cp:keywords>
  <dc:description/>
  <cp:lastModifiedBy>Paul Frame</cp:lastModifiedBy>
  <cp:revision>648</cp:revision>
  <cp:lastPrinted>2016-09-16T16:33:08Z</cp:lastPrinted>
  <dcterms:created xsi:type="dcterms:W3CDTF">2016-02-02T14:51:22Z</dcterms:created>
  <dcterms:modified xsi:type="dcterms:W3CDTF">2016-09-16T20:22:33Z</dcterms:modified>
  <cp:category/>
</cp:coreProperties>
</file>