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5.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50" r:id="rId2"/>
    <p:sldMasterId id="2147483757" r:id="rId3"/>
    <p:sldMasterId id="2147483771" r:id="rId4"/>
    <p:sldMasterId id="2147483783" r:id="rId5"/>
    <p:sldMasterId id="2147483831" r:id="rId6"/>
    <p:sldMasterId id="2147483843" r:id="rId7"/>
    <p:sldMasterId id="2147483855" r:id="rId8"/>
  </p:sldMasterIdLst>
  <p:notesMasterIdLst>
    <p:notesMasterId r:id="rId24"/>
  </p:notesMasterIdLst>
  <p:sldIdLst>
    <p:sldId id="266" r:id="rId9"/>
    <p:sldId id="288" r:id="rId10"/>
    <p:sldId id="299" r:id="rId11"/>
    <p:sldId id="300" r:id="rId12"/>
    <p:sldId id="301" r:id="rId13"/>
    <p:sldId id="302" r:id="rId14"/>
    <p:sldId id="314" r:id="rId15"/>
    <p:sldId id="308" r:id="rId16"/>
    <p:sldId id="305" r:id="rId17"/>
    <p:sldId id="306" r:id="rId18"/>
    <p:sldId id="312" r:id="rId19"/>
    <p:sldId id="273" r:id="rId20"/>
    <p:sldId id="311" r:id="rId21"/>
    <p:sldId id="287" r:id="rId22"/>
    <p:sldId id="315"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L. Hayes" initials="SLH"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D7F"/>
    <a:srgbClr val="156365"/>
    <a:srgbClr val="1F9699"/>
    <a:srgbClr val="72EBEE"/>
    <a:srgbClr val="CCFFFF"/>
    <a:srgbClr val="66FFFF"/>
    <a:srgbClr val="4E4E4E"/>
    <a:srgbClr val="FF7C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2" autoAdjust="0"/>
    <p:restoredTop sz="94718" autoAdjust="0"/>
  </p:normalViewPr>
  <p:slideViewPr>
    <p:cSldViewPr snapToGrid="0">
      <p:cViewPr varScale="1">
        <p:scale>
          <a:sx n="110" d="100"/>
          <a:sy n="110" d="100"/>
        </p:scale>
        <p:origin x="12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45885358172644E-2"/>
          <c:y val="1.7843267587083392E-2"/>
          <c:w val="0.91773147601170701"/>
          <c:h val="0.79610104602959486"/>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a:solidFill>
                <a:schemeClr val="tx1"/>
              </a:solidFill>
            </a:ln>
            <a:effectLst/>
          </c:spPr>
          <c:invertIfNegative val="0"/>
          <c:dPt>
            <c:idx val="0"/>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1-66B3-4C47-ADA9-B8C564ED094C}"/>
              </c:ext>
            </c:extLst>
          </c:dPt>
          <c:dPt>
            <c:idx val="1"/>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3-66B3-4C47-ADA9-B8C564ED094C}"/>
              </c:ext>
            </c:extLst>
          </c:dPt>
          <c:dPt>
            <c:idx val="2"/>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5-66B3-4C47-ADA9-B8C564ED094C}"/>
              </c:ext>
            </c:extLst>
          </c:dPt>
          <c:dPt>
            <c:idx val="3"/>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7-66B3-4C47-ADA9-B8C564ED094C}"/>
              </c:ext>
            </c:extLst>
          </c:dPt>
          <c:dPt>
            <c:idx val="4"/>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9-66B3-4C47-ADA9-B8C564ED094C}"/>
              </c:ext>
            </c:extLst>
          </c:dPt>
          <c:dPt>
            <c:idx val="5"/>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B-66B3-4C47-ADA9-B8C564ED094C}"/>
              </c:ext>
            </c:extLst>
          </c:dPt>
          <c:dPt>
            <c:idx val="6"/>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D-66B3-4C47-ADA9-B8C564ED094C}"/>
              </c:ext>
            </c:extLst>
          </c:dPt>
          <c:dPt>
            <c:idx val="7"/>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0F-66B3-4C47-ADA9-B8C564ED094C}"/>
              </c:ext>
            </c:extLst>
          </c:dPt>
          <c:dPt>
            <c:idx val="8"/>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11-66B3-4C47-ADA9-B8C564ED094C}"/>
              </c:ext>
            </c:extLst>
          </c:dPt>
          <c:dPt>
            <c:idx val="9"/>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13-66B3-4C47-ADA9-B8C564ED094C}"/>
              </c:ext>
            </c:extLst>
          </c:dPt>
          <c:dPt>
            <c:idx val="10"/>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15-66B3-4C47-ADA9-B8C564ED094C}"/>
              </c:ext>
            </c:extLst>
          </c:dPt>
          <c:dPt>
            <c:idx val="11"/>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17-66B3-4C47-ADA9-B8C564ED094C}"/>
              </c:ext>
            </c:extLst>
          </c:dPt>
          <c:dPt>
            <c:idx val="12"/>
            <c:invertIfNegative val="0"/>
            <c:bubble3D val="0"/>
            <c:spPr>
              <a:solidFill>
                <a:schemeClr val="tx2">
                  <a:lumMod val="20000"/>
                  <a:lumOff val="80000"/>
                </a:schemeClr>
              </a:solidFill>
              <a:ln>
                <a:solidFill>
                  <a:schemeClr val="tx2">
                    <a:lumMod val="40000"/>
                    <a:lumOff val="60000"/>
                  </a:schemeClr>
                </a:solidFill>
              </a:ln>
              <a:effectLst/>
            </c:spPr>
            <c:extLst xmlns:c16r2="http://schemas.microsoft.com/office/drawing/2015/06/chart">
              <c:ext xmlns:c16="http://schemas.microsoft.com/office/drawing/2014/chart" uri="{C3380CC4-5D6E-409C-BE32-E72D297353CC}">
                <c16:uniqueId val="{00000019-66B3-4C47-ADA9-B8C564ED094C}"/>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Florida</c:v>
                </c:pt>
                <c:pt idx="1">
                  <c:v>New Mexico</c:v>
                </c:pt>
                <c:pt idx="2">
                  <c:v>Nevada</c:v>
                </c:pt>
                <c:pt idx="3">
                  <c:v>Louisiana</c:v>
                </c:pt>
                <c:pt idx="4">
                  <c:v>Arizona</c:v>
                </c:pt>
                <c:pt idx="5">
                  <c:v>Arkansas</c:v>
                </c:pt>
                <c:pt idx="6">
                  <c:v>California</c:v>
                </c:pt>
                <c:pt idx="7">
                  <c:v>Montana</c:v>
                </c:pt>
                <c:pt idx="8">
                  <c:v>Kentucky</c:v>
                </c:pt>
                <c:pt idx="9">
                  <c:v>Oregon</c:v>
                </c:pt>
                <c:pt idx="10">
                  <c:v>Washington</c:v>
                </c:pt>
                <c:pt idx="11">
                  <c:v>West Virginia</c:v>
                </c:pt>
                <c:pt idx="12">
                  <c:v>Rhode Island</c:v>
                </c:pt>
              </c:strCache>
            </c:strRef>
          </c:cat>
          <c:val>
            <c:numRef>
              <c:f>Sheet1!$B$2:$B$14</c:f>
              <c:numCache>
                <c:formatCode>0%</c:formatCode>
                <c:ptCount val="13"/>
                <c:pt idx="0">
                  <c:v>0.28999999999999998</c:v>
                </c:pt>
                <c:pt idx="1">
                  <c:v>0.28000000000000003</c:v>
                </c:pt>
                <c:pt idx="2">
                  <c:v>0.27</c:v>
                </c:pt>
                <c:pt idx="3">
                  <c:v>0.25</c:v>
                </c:pt>
                <c:pt idx="4">
                  <c:v>0.24</c:v>
                </c:pt>
                <c:pt idx="5">
                  <c:v>0.24</c:v>
                </c:pt>
                <c:pt idx="6">
                  <c:v>0.24</c:v>
                </c:pt>
                <c:pt idx="7">
                  <c:v>0.23</c:v>
                </c:pt>
                <c:pt idx="8">
                  <c:v>0.21</c:v>
                </c:pt>
                <c:pt idx="9">
                  <c:v>0.21</c:v>
                </c:pt>
                <c:pt idx="10">
                  <c:v>0.2</c:v>
                </c:pt>
                <c:pt idx="11">
                  <c:v>0.2</c:v>
                </c:pt>
                <c:pt idx="12">
                  <c:v>0.17</c:v>
                </c:pt>
              </c:numCache>
            </c:numRef>
          </c:val>
          <c:extLst xmlns:c16r2="http://schemas.microsoft.com/office/drawing/2015/06/chart">
            <c:ext xmlns:c16="http://schemas.microsoft.com/office/drawing/2014/chart" uri="{C3380CC4-5D6E-409C-BE32-E72D297353CC}">
              <c16:uniqueId val="{00000000-4179-4DD3-8BC2-B640F81AAE24}"/>
            </c:ext>
          </c:extLst>
        </c:ser>
        <c:ser>
          <c:idx val="1"/>
          <c:order val="1"/>
          <c:tx>
            <c:strRef>
              <c:f>Sheet1!$C$1</c:f>
              <c:strCache>
                <c:ptCount val="1"/>
                <c:pt idx="0">
                  <c:v>Series 2</c:v>
                </c:pt>
              </c:strCache>
            </c:strRef>
          </c:tx>
          <c:spPr>
            <a:solidFill>
              <a:schemeClr val="tx2">
                <a:lumMod val="75000"/>
              </a:schemeClr>
            </a:solidFill>
            <a:ln>
              <a:solidFill>
                <a:schemeClr val="tx1"/>
              </a:solidFill>
            </a:ln>
            <a:effectLst/>
          </c:spPr>
          <c:invertIfNegative val="0"/>
          <c:dLbls>
            <c:dLbl>
              <c:idx val="0"/>
              <c:layout>
                <c:manualLayout>
                  <c:x val="8.1395351321349799E-3"/>
                  <c:y val="-4.885194092223277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66B3-4C47-ADA9-B8C564ED094C}"/>
                </c:ext>
                <c:ext xmlns:c15="http://schemas.microsoft.com/office/drawing/2012/chart" uri="{CE6537A1-D6FC-4f65-9D91-7224C49458BB}"/>
              </c:extLst>
            </c:dLbl>
            <c:dLbl>
              <c:idx val="1"/>
              <c:layout>
                <c:manualLayout>
                  <c:x val="6.7829459434458261E-3"/>
                  <c:y val="-2.442597046111616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66B3-4C47-ADA9-B8C564ED094C}"/>
                </c:ext>
                <c:ext xmlns:c15="http://schemas.microsoft.com/office/drawing/2012/chart" uri="{CE6537A1-D6FC-4f65-9D91-7224C49458BB}"/>
              </c:extLst>
            </c:dLbl>
            <c:dLbl>
              <c:idx val="2"/>
              <c:layout>
                <c:manualLayout>
                  <c:x val="6.7829459434458261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66B3-4C47-ADA9-B8C564ED094C}"/>
                </c:ext>
                <c:ext xmlns:c15="http://schemas.microsoft.com/office/drawing/2012/chart" uri="{CE6537A1-D6FC-4f65-9D91-7224C49458BB}"/>
              </c:extLst>
            </c:dLbl>
            <c:dLbl>
              <c:idx val="3"/>
              <c:layout>
                <c:manualLayout>
                  <c:x val="8.139535132134992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66B3-4C47-ADA9-B8C564ED094C}"/>
                </c:ext>
                <c:ext xmlns:c15="http://schemas.microsoft.com/office/drawing/2012/chart" uri="{CE6537A1-D6FC-4f65-9D91-7224C49458BB}"/>
              </c:extLst>
            </c:dLbl>
            <c:dLbl>
              <c:idx val="4"/>
              <c:layout>
                <c:manualLayout>
                  <c:x val="1.0852713509513322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66B3-4C47-ADA9-B8C564ED094C}"/>
                </c:ext>
                <c:ext xmlns:c15="http://schemas.microsoft.com/office/drawing/2012/chart" uri="{CE6537A1-D6FC-4f65-9D91-7224C49458BB}"/>
              </c:extLst>
            </c:dLbl>
            <c:dLbl>
              <c:idx val="5"/>
              <c:layout>
                <c:manualLayout>
                  <c:x val="8.139535132134992E-3"/>
                  <c:y val="-2.442597046111616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66B3-4C47-ADA9-B8C564ED094C}"/>
                </c:ext>
                <c:ext xmlns:c15="http://schemas.microsoft.com/office/drawing/2012/chart" uri="{CE6537A1-D6FC-4f65-9D91-7224C49458BB}"/>
              </c:extLst>
            </c:dLbl>
            <c:dLbl>
              <c:idx val="6"/>
              <c:layout>
                <c:manualLayout>
                  <c:x val="7.2101113108133828E-3"/>
                  <c:y val="-2.4425970461117059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79-4DD3-8BC2-B640F81AAE24}"/>
                </c:ext>
                <c:ext xmlns:c15="http://schemas.microsoft.com/office/drawing/2012/chart" uri="{CE6537A1-D6FC-4f65-9D91-7224C49458BB}"/>
              </c:extLst>
            </c:dLbl>
            <c:dLbl>
              <c:idx val="7"/>
              <c:layout>
                <c:manualLayout>
                  <c:x val="1.0852713509513223E-2"/>
                  <c:y val="-8.9560857076095794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66B3-4C47-ADA9-B8C564ED094C}"/>
                </c:ext>
                <c:ext xmlns:c15="http://schemas.microsoft.com/office/drawing/2012/chart" uri="{CE6537A1-D6FC-4f65-9D91-7224C49458BB}"/>
              </c:extLst>
            </c:dLbl>
            <c:dLbl>
              <c:idx val="8"/>
              <c:layout>
                <c:manualLayout>
                  <c:x val="5.4263567547565613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66B3-4C47-ADA9-B8C564ED094C}"/>
                </c:ext>
                <c:ext xmlns:c15="http://schemas.microsoft.com/office/drawing/2012/chart" uri="{CE6537A1-D6FC-4f65-9D91-7224C49458BB}"/>
              </c:extLst>
            </c:dLbl>
            <c:dLbl>
              <c:idx val="9"/>
              <c:layout>
                <c:manualLayout>
                  <c:x val="8.139535132134992E-3"/>
                  <c:y val="-4.8851940922232323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66B3-4C47-ADA9-B8C564ED094C}"/>
                </c:ext>
                <c:ext xmlns:c15="http://schemas.microsoft.com/office/drawing/2012/chart" uri="{CE6537A1-D6FC-4f65-9D91-7224C49458BB}"/>
              </c:extLst>
            </c:dLbl>
            <c:dLbl>
              <c:idx val="10"/>
              <c:layout>
                <c:manualLayout>
                  <c:x val="6.7829459434456275E-3"/>
                  <c:y val="-4.8851940922232323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66B3-4C47-ADA9-B8C564ED094C}"/>
                </c:ext>
                <c:ext xmlns:c15="http://schemas.microsoft.com/office/drawing/2012/chart" uri="{CE6537A1-D6FC-4f65-9D91-7224C49458BB}"/>
              </c:extLst>
            </c:dLbl>
            <c:dLbl>
              <c:idx val="11"/>
              <c:layout>
                <c:manualLayout>
                  <c:x val="2.7131783773783305E-3"/>
                  <c:y val="-2.442597046111616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66B3-4C47-ADA9-B8C564ED094C}"/>
                </c:ext>
                <c:ext xmlns:c15="http://schemas.microsoft.com/office/drawing/2012/chart" uri="{CE6537A1-D6FC-4f65-9D91-7224C49458BB}"/>
              </c:extLst>
            </c:dLbl>
            <c:dLbl>
              <c:idx val="12"/>
              <c:layout>
                <c:manualLayout>
                  <c:x val="9.4961243208239576E-3"/>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66B3-4C47-ADA9-B8C564ED094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Sheet1!$A$2:$A$14</c:f>
              <c:strCache>
                <c:ptCount val="13"/>
                <c:pt idx="0">
                  <c:v>Florida</c:v>
                </c:pt>
                <c:pt idx="1">
                  <c:v>New Mexico</c:v>
                </c:pt>
                <c:pt idx="2">
                  <c:v>Nevada</c:v>
                </c:pt>
                <c:pt idx="3">
                  <c:v>Louisiana</c:v>
                </c:pt>
                <c:pt idx="4">
                  <c:v>Arizona</c:v>
                </c:pt>
                <c:pt idx="5">
                  <c:v>Arkansas</c:v>
                </c:pt>
                <c:pt idx="6">
                  <c:v>California</c:v>
                </c:pt>
                <c:pt idx="7">
                  <c:v>Montana</c:v>
                </c:pt>
                <c:pt idx="8">
                  <c:v>Kentucky</c:v>
                </c:pt>
                <c:pt idx="9">
                  <c:v>Oregon</c:v>
                </c:pt>
                <c:pt idx="10">
                  <c:v>Washington</c:v>
                </c:pt>
                <c:pt idx="11">
                  <c:v>West Virginia</c:v>
                </c:pt>
                <c:pt idx="12">
                  <c:v>Rhode Island</c:v>
                </c:pt>
              </c:strCache>
            </c:strRef>
          </c:cat>
          <c:val>
            <c:numRef>
              <c:f>Sheet1!$C$2:$C$14</c:f>
              <c:numCache>
                <c:formatCode>0%</c:formatCode>
                <c:ptCount val="13"/>
                <c:pt idx="0">
                  <c:v>0.18</c:v>
                </c:pt>
                <c:pt idx="1">
                  <c:v>0.13</c:v>
                </c:pt>
                <c:pt idx="2">
                  <c:v>0.15</c:v>
                </c:pt>
                <c:pt idx="3">
                  <c:v>0.15</c:v>
                </c:pt>
                <c:pt idx="4">
                  <c:v>0.14000000000000001</c:v>
                </c:pt>
                <c:pt idx="5">
                  <c:v>0.12</c:v>
                </c:pt>
                <c:pt idx="6">
                  <c:v>0.1</c:v>
                </c:pt>
                <c:pt idx="7">
                  <c:v>0.12</c:v>
                </c:pt>
                <c:pt idx="8">
                  <c:v>7.0000000000000007E-2</c:v>
                </c:pt>
                <c:pt idx="9">
                  <c:v>0.09</c:v>
                </c:pt>
                <c:pt idx="10">
                  <c:v>0.09</c:v>
                </c:pt>
                <c:pt idx="11">
                  <c:v>0.08</c:v>
                </c:pt>
                <c:pt idx="12">
                  <c:v>0.06</c:v>
                </c:pt>
              </c:numCache>
            </c:numRef>
          </c:val>
          <c:extLst xmlns:c16r2="http://schemas.microsoft.com/office/drawing/2015/06/chart">
            <c:ext xmlns:c16="http://schemas.microsoft.com/office/drawing/2014/chart" uri="{C3380CC4-5D6E-409C-BE32-E72D297353CC}">
              <c16:uniqueId val="{00000002-4179-4DD3-8BC2-B640F81AAE24}"/>
            </c:ext>
          </c:extLst>
        </c:ser>
        <c:ser>
          <c:idx val="2"/>
          <c:order val="2"/>
          <c:tx>
            <c:strRef>
              <c:f>Sheet1!$D$1</c:f>
              <c:strCache>
                <c:ptCount val="1"/>
                <c:pt idx="0">
                  <c:v>Series 3</c:v>
                </c:pt>
              </c:strCache>
            </c:strRef>
          </c:tx>
          <c:spPr>
            <a:solidFill>
              <a:schemeClr val="accent3"/>
            </a:solidFill>
            <a:ln>
              <a:noFill/>
            </a:ln>
            <a:effectLst/>
          </c:spPr>
          <c:invertIfNegative val="0"/>
          <c:cat>
            <c:strRef>
              <c:f>Sheet1!$A$2:$A$14</c:f>
              <c:strCache>
                <c:ptCount val="13"/>
                <c:pt idx="0">
                  <c:v>Florida</c:v>
                </c:pt>
                <c:pt idx="1">
                  <c:v>New Mexico</c:v>
                </c:pt>
                <c:pt idx="2">
                  <c:v>Nevada</c:v>
                </c:pt>
                <c:pt idx="3">
                  <c:v>Louisiana</c:v>
                </c:pt>
                <c:pt idx="4">
                  <c:v>Arizona</c:v>
                </c:pt>
                <c:pt idx="5">
                  <c:v>Arkansas</c:v>
                </c:pt>
                <c:pt idx="6">
                  <c:v>California</c:v>
                </c:pt>
                <c:pt idx="7">
                  <c:v>Montana</c:v>
                </c:pt>
                <c:pt idx="8">
                  <c:v>Kentucky</c:v>
                </c:pt>
                <c:pt idx="9">
                  <c:v>Oregon</c:v>
                </c:pt>
                <c:pt idx="10">
                  <c:v>Washington</c:v>
                </c:pt>
                <c:pt idx="11">
                  <c:v>West Virginia</c:v>
                </c:pt>
                <c:pt idx="12">
                  <c:v>Rhode Island</c:v>
                </c:pt>
              </c:strCache>
            </c:strRef>
          </c:cat>
          <c:val>
            <c:numRef>
              <c:f>Sheet1!$D$2:$D$14</c:f>
              <c:numCache>
                <c:formatCode>General</c:formatCode>
                <c:ptCount val="13"/>
              </c:numCache>
            </c:numRef>
          </c:val>
          <c:extLst xmlns:c16r2="http://schemas.microsoft.com/office/drawing/2015/06/chart">
            <c:ext xmlns:c16="http://schemas.microsoft.com/office/drawing/2014/chart" uri="{C3380CC4-5D6E-409C-BE32-E72D297353CC}">
              <c16:uniqueId val="{00000026-66B3-4C47-ADA9-B8C564ED094C}"/>
            </c:ext>
          </c:extLst>
        </c:ser>
        <c:dLbls>
          <c:showLegendKey val="0"/>
          <c:showVal val="0"/>
          <c:showCatName val="0"/>
          <c:showSerName val="0"/>
          <c:showPercent val="0"/>
          <c:showBubbleSize val="0"/>
        </c:dLbls>
        <c:gapWidth val="80"/>
        <c:axId val="241244336"/>
        <c:axId val="241244728"/>
      </c:barChart>
      <c:catAx>
        <c:axId val="241244336"/>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1" i="0" u="none" strike="noStrike" kern="1200" baseline="0">
                <a:solidFill>
                  <a:schemeClr val="tx1"/>
                </a:solidFill>
                <a:latin typeface="+mn-lt"/>
                <a:ea typeface="+mn-ea"/>
                <a:cs typeface="+mn-cs"/>
              </a:defRPr>
            </a:pPr>
            <a:endParaRPr lang="en-US"/>
          </a:p>
        </c:txPr>
        <c:crossAx val="241244728"/>
        <c:crosses val="autoZero"/>
        <c:auto val="1"/>
        <c:lblAlgn val="ctr"/>
        <c:lblOffset val="100"/>
        <c:noMultiLvlLbl val="0"/>
      </c:catAx>
      <c:valAx>
        <c:axId val="241244728"/>
        <c:scaling>
          <c:orientation val="minMax"/>
          <c:max val="0.35000000000000003"/>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41244336"/>
        <c:crosses val="autoZero"/>
        <c:crossBetween val="between"/>
      </c:valAx>
      <c:spPr>
        <a:noFill/>
        <a:ln w="25400">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01117303750698E-2"/>
          <c:y val="5.5165808101116008E-2"/>
          <c:w val="0.94239883148622605"/>
          <c:h val="0.74765021147955502"/>
        </c:manualLayout>
      </c:layout>
      <c:lineChart>
        <c:grouping val="standard"/>
        <c:varyColors val="0"/>
        <c:ser>
          <c:idx val="0"/>
          <c:order val="0"/>
          <c:tx>
            <c:strRef>
              <c:f>Sheet1!$B$1</c:f>
              <c:strCache>
                <c:ptCount val="1"/>
                <c:pt idx="0">
                  <c:v>2013</c:v>
                </c:pt>
              </c:strCache>
            </c:strRef>
          </c:tx>
          <c:spPr>
            <a:ln w="28575" cap="rnd">
              <a:noFill/>
              <a:round/>
            </a:ln>
            <a:effectLst/>
          </c:spPr>
          <c:marker>
            <c:symbol val="circle"/>
            <c:size val="12"/>
            <c:spPr>
              <a:solidFill>
                <a:schemeClr val="accent1">
                  <a:lumMod val="60000"/>
                  <a:lumOff val="40000"/>
                </a:schemeClr>
              </a:solidFill>
              <a:ln w="9525">
                <a:noFill/>
              </a:ln>
              <a:effectLst/>
            </c:spPr>
          </c:marker>
          <c:dPt>
            <c:idx val="13"/>
            <c:bubble3D val="0"/>
            <c:extLst xmlns:c16r2="http://schemas.microsoft.com/office/drawing/2015/06/chart">
              <c:ext xmlns:c16="http://schemas.microsoft.com/office/drawing/2014/chart" uri="{C3380CC4-5D6E-409C-BE32-E72D297353CC}">
                <c16:uniqueId val="{00000000-F2D0-4335-B9E6-6A60FBD12093}"/>
              </c:ext>
            </c:extLst>
          </c:dPt>
          <c:dLbls>
            <c:delete val="1"/>
          </c:dLbls>
          <c:cat>
            <c:strRef>
              <c:f>Sheet1!$A$2:$A$53</c:f>
              <c:strCache>
                <c:ptCount val="52"/>
                <c:pt idx="0">
                  <c:v>Massachusetts</c:v>
                </c:pt>
                <c:pt idx="1">
                  <c:v>Vermont</c:v>
                </c:pt>
                <c:pt idx="2">
                  <c:v>District of Columbia</c:v>
                </c:pt>
                <c:pt idx="3">
                  <c:v>Rhode Island</c:v>
                </c:pt>
                <c:pt idx="4">
                  <c:v>Hawaii</c:v>
                </c:pt>
                <c:pt idx="5">
                  <c:v>Kentucky</c:v>
                </c:pt>
                <c:pt idx="6">
                  <c:v>West Virginia</c:v>
                </c:pt>
                <c:pt idx="7">
                  <c:v>Iowa</c:v>
                </c:pt>
                <c:pt idx="8">
                  <c:v>Minnesota</c:v>
                </c:pt>
                <c:pt idx="9">
                  <c:v>Michigan</c:v>
                </c:pt>
                <c:pt idx="10">
                  <c:v>Ohio</c:v>
                </c:pt>
                <c:pt idx="11">
                  <c:v>Connecticut</c:v>
                </c:pt>
                <c:pt idx="12">
                  <c:v>Oregon</c:v>
                </c:pt>
                <c:pt idx="13">
                  <c:v>Pennsylvania</c:v>
                </c:pt>
                <c:pt idx="14">
                  <c:v>Delaware</c:v>
                </c:pt>
                <c:pt idx="15">
                  <c:v>New York</c:v>
                </c:pt>
                <c:pt idx="16">
                  <c:v>Washington</c:v>
                </c:pt>
                <c:pt idx="17">
                  <c:v>Arkansas</c:v>
                </c:pt>
                <c:pt idx="18">
                  <c:v>Maryland</c:v>
                </c:pt>
                <c:pt idx="19">
                  <c:v>California</c:v>
                </c:pt>
                <c:pt idx="20">
                  <c:v>Illinois</c:v>
                </c:pt>
                <c:pt idx="21">
                  <c:v>Colorado</c:v>
                </c:pt>
                <c:pt idx="22">
                  <c:v>New Mexico</c:v>
                </c:pt>
                <c:pt idx="23">
                  <c:v>New Hampshire</c:v>
                </c:pt>
                <c:pt idx="24">
                  <c:v>North Dakota</c:v>
                </c:pt>
                <c:pt idx="25">
                  <c:v>Indiana</c:v>
                </c:pt>
                <c:pt idx="26">
                  <c:v>Arizona</c:v>
                </c:pt>
                <c:pt idx="27">
                  <c:v>Montana</c:v>
                </c:pt>
                <c:pt idx="28">
                  <c:v>New Jersey</c:v>
                </c:pt>
                <c:pt idx="29">
                  <c:v>Nevada</c:v>
                </c:pt>
                <c:pt idx="30">
                  <c:v>Alaska</c:v>
                </c:pt>
                <c:pt idx="32">
                  <c:v>Wisconsin</c:v>
                </c:pt>
                <c:pt idx="33">
                  <c:v>Maine</c:v>
                </c:pt>
                <c:pt idx="34">
                  <c:v>Tennessee</c:v>
                </c:pt>
                <c:pt idx="35">
                  <c:v>Utah</c:v>
                </c:pt>
                <c:pt idx="36">
                  <c:v>Louisiana</c:v>
                </c:pt>
                <c:pt idx="37">
                  <c:v>Wyoming</c:v>
                </c:pt>
                <c:pt idx="38">
                  <c:v>Missouri</c:v>
                </c:pt>
                <c:pt idx="39">
                  <c:v>South Dakota</c:v>
                </c:pt>
                <c:pt idx="40">
                  <c:v>South Carolina</c:v>
                </c:pt>
                <c:pt idx="41">
                  <c:v>Alabama</c:v>
                </c:pt>
                <c:pt idx="42">
                  <c:v>Idaho</c:v>
                </c:pt>
                <c:pt idx="43">
                  <c:v>Kansas</c:v>
                </c:pt>
                <c:pt idx="44">
                  <c:v>North Carolina</c:v>
                </c:pt>
                <c:pt idx="45">
                  <c:v>Virginia</c:v>
                </c:pt>
                <c:pt idx="46">
                  <c:v>Nebraska</c:v>
                </c:pt>
                <c:pt idx="47">
                  <c:v>Florida</c:v>
                </c:pt>
                <c:pt idx="48">
                  <c:v>Mississippi</c:v>
                </c:pt>
                <c:pt idx="49">
                  <c:v>Georgia</c:v>
                </c:pt>
                <c:pt idx="50">
                  <c:v>Oklahoma</c:v>
                </c:pt>
                <c:pt idx="51">
                  <c:v>Texas</c:v>
                </c:pt>
              </c:strCache>
            </c:strRef>
          </c:cat>
          <c:val>
            <c:numRef>
              <c:f>Sheet1!$B$2:$B$53</c:f>
              <c:numCache>
                <c:formatCode>General</c:formatCode>
                <c:ptCount val="52"/>
                <c:pt idx="0">
                  <c:v>11</c:v>
                </c:pt>
                <c:pt idx="1">
                  <c:v>14</c:v>
                </c:pt>
                <c:pt idx="2">
                  <c:v>12</c:v>
                </c:pt>
                <c:pt idx="3">
                  <c:v>32</c:v>
                </c:pt>
                <c:pt idx="4">
                  <c:v>21</c:v>
                </c:pt>
                <c:pt idx="5">
                  <c:v>38</c:v>
                </c:pt>
                <c:pt idx="6">
                  <c:v>35</c:v>
                </c:pt>
                <c:pt idx="7">
                  <c:v>26</c:v>
                </c:pt>
                <c:pt idx="8">
                  <c:v>23</c:v>
                </c:pt>
                <c:pt idx="9">
                  <c:v>30</c:v>
                </c:pt>
                <c:pt idx="10">
                  <c:v>30</c:v>
                </c:pt>
                <c:pt idx="11">
                  <c:v>28</c:v>
                </c:pt>
                <c:pt idx="12">
                  <c:v>37</c:v>
                </c:pt>
                <c:pt idx="13">
                  <c:v>29</c:v>
                </c:pt>
                <c:pt idx="14">
                  <c:v>26</c:v>
                </c:pt>
                <c:pt idx="15">
                  <c:v>26</c:v>
                </c:pt>
                <c:pt idx="16">
                  <c:v>40</c:v>
                </c:pt>
                <c:pt idx="17">
                  <c:v>40</c:v>
                </c:pt>
                <c:pt idx="18">
                  <c:v>30</c:v>
                </c:pt>
                <c:pt idx="19">
                  <c:v>41</c:v>
                </c:pt>
                <c:pt idx="20">
                  <c:v>36</c:v>
                </c:pt>
                <c:pt idx="21">
                  <c:v>35</c:v>
                </c:pt>
                <c:pt idx="22">
                  <c:v>43</c:v>
                </c:pt>
                <c:pt idx="23">
                  <c:v>34</c:v>
                </c:pt>
                <c:pt idx="24">
                  <c:v>28</c:v>
                </c:pt>
                <c:pt idx="25">
                  <c:v>37</c:v>
                </c:pt>
                <c:pt idx="26">
                  <c:v>41</c:v>
                </c:pt>
                <c:pt idx="27">
                  <c:v>40</c:v>
                </c:pt>
                <c:pt idx="28" formatCode="0">
                  <c:v>43</c:v>
                </c:pt>
                <c:pt idx="29" formatCode="0">
                  <c:v>47</c:v>
                </c:pt>
                <c:pt idx="30">
                  <c:v>46</c:v>
                </c:pt>
                <c:pt idx="32">
                  <c:v>26</c:v>
                </c:pt>
                <c:pt idx="33">
                  <c:v>26</c:v>
                </c:pt>
                <c:pt idx="34">
                  <c:v>37</c:v>
                </c:pt>
                <c:pt idx="35">
                  <c:v>35</c:v>
                </c:pt>
                <c:pt idx="36">
                  <c:v>42</c:v>
                </c:pt>
                <c:pt idx="37">
                  <c:v>37</c:v>
                </c:pt>
                <c:pt idx="38">
                  <c:v>36</c:v>
                </c:pt>
                <c:pt idx="39">
                  <c:v>36</c:v>
                </c:pt>
                <c:pt idx="40">
                  <c:v>39</c:v>
                </c:pt>
                <c:pt idx="41">
                  <c:v>37</c:v>
                </c:pt>
                <c:pt idx="42">
                  <c:v>37</c:v>
                </c:pt>
                <c:pt idx="43">
                  <c:v>37</c:v>
                </c:pt>
                <c:pt idx="44">
                  <c:v>42</c:v>
                </c:pt>
                <c:pt idx="45">
                  <c:v>38</c:v>
                </c:pt>
                <c:pt idx="46">
                  <c:v>35</c:v>
                </c:pt>
                <c:pt idx="47">
                  <c:v>46</c:v>
                </c:pt>
                <c:pt idx="48">
                  <c:v>39</c:v>
                </c:pt>
                <c:pt idx="49">
                  <c:v>46</c:v>
                </c:pt>
                <c:pt idx="50">
                  <c:v>42</c:v>
                </c:pt>
                <c:pt idx="51">
                  <c:v>52</c:v>
                </c:pt>
              </c:numCache>
            </c:numRef>
          </c:val>
          <c:smooth val="0"/>
          <c:extLst xmlns:c16r2="http://schemas.microsoft.com/office/drawing/2015/06/chart">
            <c:ext xmlns:c16="http://schemas.microsoft.com/office/drawing/2014/chart" uri="{C3380CC4-5D6E-409C-BE32-E72D297353CC}">
              <c16:uniqueId val="{00000001-F2D0-4335-B9E6-6A60FBD12093}"/>
            </c:ext>
          </c:extLst>
        </c:ser>
        <c:ser>
          <c:idx val="1"/>
          <c:order val="1"/>
          <c:tx>
            <c:strRef>
              <c:f>Sheet1!$C$1</c:f>
              <c:strCache>
                <c:ptCount val="1"/>
                <c:pt idx="0">
                  <c:v>2016</c:v>
                </c:pt>
              </c:strCache>
            </c:strRef>
          </c:tx>
          <c:spPr>
            <a:ln w="19050">
              <a:noFill/>
            </a:ln>
          </c:spPr>
          <c:marker>
            <c:symbol val="circle"/>
            <c:size val="12"/>
            <c:spPr>
              <a:solidFill>
                <a:schemeClr val="accent5">
                  <a:lumMod val="50000"/>
                </a:schemeClr>
              </a:solidFill>
              <a:ln>
                <a:noFill/>
              </a:ln>
            </c:spPr>
          </c:marker>
          <c:dPt>
            <c:idx val="0"/>
            <c:bubble3D val="0"/>
            <c:extLst xmlns:c16r2="http://schemas.microsoft.com/office/drawing/2015/06/chart">
              <c:ext xmlns:c16="http://schemas.microsoft.com/office/drawing/2014/chart" uri="{C3380CC4-5D6E-409C-BE32-E72D297353CC}">
                <c16:uniqueId val="{00000001-8BCE-4E28-8149-57FABA1DE842}"/>
              </c:ext>
            </c:extLst>
          </c:dPt>
          <c:dPt>
            <c:idx val="1"/>
            <c:bubble3D val="0"/>
            <c:extLst xmlns:c16r2="http://schemas.microsoft.com/office/drawing/2015/06/chart">
              <c:ext xmlns:c16="http://schemas.microsoft.com/office/drawing/2014/chart" uri="{C3380CC4-5D6E-409C-BE32-E72D297353CC}">
                <c16:uniqueId val="{00000002-8BCE-4E28-8149-57FABA1DE842}"/>
              </c:ext>
            </c:extLst>
          </c:dPt>
          <c:dPt>
            <c:idx val="2"/>
            <c:bubble3D val="0"/>
            <c:extLst xmlns:c16r2="http://schemas.microsoft.com/office/drawing/2015/06/chart">
              <c:ext xmlns:c16="http://schemas.microsoft.com/office/drawing/2014/chart" uri="{C3380CC4-5D6E-409C-BE32-E72D297353CC}">
                <c16:uniqueId val="{00000003-8BCE-4E28-8149-57FABA1DE842}"/>
              </c:ext>
            </c:extLst>
          </c:dPt>
          <c:dPt>
            <c:idx val="3"/>
            <c:bubble3D val="0"/>
            <c:extLst xmlns:c16r2="http://schemas.microsoft.com/office/drawing/2015/06/chart">
              <c:ext xmlns:c16="http://schemas.microsoft.com/office/drawing/2014/chart" uri="{C3380CC4-5D6E-409C-BE32-E72D297353CC}">
                <c16:uniqueId val="{00000004-8BCE-4E28-8149-57FABA1DE842}"/>
              </c:ext>
            </c:extLst>
          </c:dPt>
          <c:dPt>
            <c:idx val="4"/>
            <c:bubble3D val="0"/>
            <c:extLst xmlns:c16r2="http://schemas.microsoft.com/office/drawing/2015/06/chart">
              <c:ext xmlns:c16="http://schemas.microsoft.com/office/drawing/2014/chart" uri="{C3380CC4-5D6E-409C-BE32-E72D297353CC}">
                <c16:uniqueId val="{00000005-8BCE-4E28-8149-57FABA1DE842}"/>
              </c:ext>
            </c:extLst>
          </c:dPt>
          <c:dPt>
            <c:idx val="5"/>
            <c:bubble3D val="0"/>
            <c:extLst xmlns:c16r2="http://schemas.microsoft.com/office/drawing/2015/06/chart">
              <c:ext xmlns:c16="http://schemas.microsoft.com/office/drawing/2014/chart" uri="{C3380CC4-5D6E-409C-BE32-E72D297353CC}">
                <c16:uniqueId val="{00000006-8BCE-4E28-8149-57FABA1DE842}"/>
              </c:ext>
            </c:extLst>
          </c:dPt>
          <c:dPt>
            <c:idx val="6"/>
            <c:bubble3D val="0"/>
            <c:extLst xmlns:c16r2="http://schemas.microsoft.com/office/drawing/2015/06/chart">
              <c:ext xmlns:c16="http://schemas.microsoft.com/office/drawing/2014/chart" uri="{C3380CC4-5D6E-409C-BE32-E72D297353CC}">
                <c16:uniqueId val="{00000007-8BCE-4E28-8149-57FABA1DE842}"/>
              </c:ext>
            </c:extLst>
          </c:dPt>
          <c:dPt>
            <c:idx val="7"/>
            <c:bubble3D val="0"/>
            <c:extLst xmlns:c16r2="http://schemas.microsoft.com/office/drawing/2015/06/chart">
              <c:ext xmlns:c16="http://schemas.microsoft.com/office/drawing/2014/chart" uri="{C3380CC4-5D6E-409C-BE32-E72D297353CC}">
                <c16:uniqueId val="{00000008-8BCE-4E28-8149-57FABA1DE842}"/>
              </c:ext>
            </c:extLst>
          </c:dPt>
          <c:dPt>
            <c:idx val="8"/>
            <c:bubble3D val="0"/>
            <c:extLst xmlns:c16r2="http://schemas.microsoft.com/office/drawing/2015/06/chart">
              <c:ext xmlns:c16="http://schemas.microsoft.com/office/drawing/2014/chart" uri="{C3380CC4-5D6E-409C-BE32-E72D297353CC}">
                <c16:uniqueId val="{00000009-8BCE-4E28-8149-57FABA1DE842}"/>
              </c:ext>
            </c:extLst>
          </c:dPt>
          <c:dPt>
            <c:idx val="9"/>
            <c:bubble3D val="0"/>
            <c:extLst xmlns:c16r2="http://schemas.microsoft.com/office/drawing/2015/06/chart">
              <c:ext xmlns:c16="http://schemas.microsoft.com/office/drawing/2014/chart" uri="{C3380CC4-5D6E-409C-BE32-E72D297353CC}">
                <c16:uniqueId val="{0000000A-8BCE-4E28-8149-57FABA1DE842}"/>
              </c:ext>
            </c:extLst>
          </c:dPt>
          <c:dPt>
            <c:idx val="10"/>
            <c:bubble3D val="0"/>
            <c:extLst xmlns:c16r2="http://schemas.microsoft.com/office/drawing/2015/06/chart">
              <c:ext xmlns:c16="http://schemas.microsoft.com/office/drawing/2014/chart" uri="{C3380CC4-5D6E-409C-BE32-E72D297353CC}">
                <c16:uniqueId val="{00000002-F2D0-4335-B9E6-6A60FBD12093}"/>
              </c:ext>
            </c:extLst>
          </c:dPt>
          <c:dPt>
            <c:idx val="11"/>
            <c:bubble3D val="0"/>
            <c:extLst xmlns:c16r2="http://schemas.microsoft.com/office/drawing/2015/06/chart">
              <c:ext xmlns:c16="http://schemas.microsoft.com/office/drawing/2014/chart" uri="{C3380CC4-5D6E-409C-BE32-E72D297353CC}">
                <c16:uniqueId val="{0000000C-8BCE-4E28-8149-57FABA1DE842}"/>
              </c:ext>
            </c:extLst>
          </c:dPt>
          <c:dPt>
            <c:idx val="12"/>
            <c:bubble3D val="0"/>
            <c:extLst xmlns:c16r2="http://schemas.microsoft.com/office/drawing/2015/06/chart">
              <c:ext xmlns:c16="http://schemas.microsoft.com/office/drawing/2014/chart" uri="{C3380CC4-5D6E-409C-BE32-E72D297353CC}">
                <c16:uniqueId val="{0000000D-8BCE-4E28-8149-57FABA1DE842}"/>
              </c:ext>
            </c:extLst>
          </c:dPt>
          <c:dPt>
            <c:idx val="13"/>
            <c:bubble3D val="0"/>
            <c:extLst xmlns:c16r2="http://schemas.microsoft.com/office/drawing/2015/06/chart">
              <c:ext xmlns:c16="http://schemas.microsoft.com/office/drawing/2014/chart" uri="{C3380CC4-5D6E-409C-BE32-E72D297353CC}">
                <c16:uniqueId val="{00000003-F2D0-4335-B9E6-6A60FBD12093}"/>
              </c:ext>
            </c:extLst>
          </c:dPt>
          <c:dPt>
            <c:idx val="14"/>
            <c:bubble3D val="0"/>
            <c:extLst xmlns:c16r2="http://schemas.microsoft.com/office/drawing/2015/06/chart">
              <c:ext xmlns:c16="http://schemas.microsoft.com/office/drawing/2014/chart" uri="{C3380CC4-5D6E-409C-BE32-E72D297353CC}">
                <c16:uniqueId val="{00000004-F2D0-4335-B9E6-6A60FBD12093}"/>
              </c:ext>
            </c:extLst>
          </c:dPt>
          <c:dPt>
            <c:idx val="15"/>
            <c:bubble3D val="0"/>
            <c:extLst xmlns:c16r2="http://schemas.microsoft.com/office/drawing/2015/06/chart">
              <c:ext xmlns:c16="http://schemas.microsoft.com/office/drawing/2014/chart" uri="{C3380CC4-5D6E-409C-BE32-E72D297353CC}">
                <c16:uniqueId val="{00000010-8BCE-4E28-8149-57FABA1DE842}"/>
              </c:ext>
            </c:extLst>
          </c:dPt>
          <c:dPt>
            <c:idx val="16"/>
            <c:bubble3D val="0"/>
            <c:extLst xmlns:c16r2="http://schemas.microsoft.com/office/drawing/2015/06/chart">
              <c:ext xmlns:c16="http://schemas.microsoft.com/office/drawing/2014/chart" uri="{C3380CC4-5D6E-409C-BE32-E72D297353CC}">
                <c16:uniqueId val="{00000005-F2D0-4335-B9E6-6A60FBD12093}"/>
              </c:ext>
            </c:extLst>
          </c:dPt>
          <c:dPt>
            <c:idx val="17"/>
            <c:bubble3D val="0"/>
            <c:extLst xmlns:c16r2="http://schemas.microsoft.com/office/drawing/2015/06/chart">
              <c:ext xmlns:c16="http://schemas.microsoft.com/office/drawing/2014/chart" uri="{C3380CC4-5D6E-409C-BE32-E72D297353CC}">
                <c16:uniqueId val="{00000006-F2D0-4335-B9E6-6A60FBD12093}"/>
              </c:ext>
            </c:extLst>
          </c:dPt>
          <c:dPt>
            <c:idx val="18"/>
            <c:bubble3D val="0"/>
            <c:extLst xmlns:c16r2="http://schemas.microsoft.com/office/drawing/2015/06/chart">
              <c:ext xmlns:c16="http://schemas.microsoft.com/office/drawing/2014/chart" uri="{C3380CC4-5D6E-409C-BE32-E72D297353CC}">
                <c16:uniqueId val="{00000007-F2D0-4335-B9E6-6A60FBD12093}"/>
              </c:ext>
            </c:extLst>
          </c:dPt>
          <c:dPt>
            <c:idx val="19"/>
            <c:bubble3D val="0"/>
            <c:extLst xmlns:c16r2="http://schemas.microsoft.com/office/drawing/2015/06/chart">
              <c:ext xmlns:c16="http://schemas.microsoft.com/office/drawing/2014/chart" uri="{C3380CC4-5D6E-409C-BE32-E72D297353CC}">
                <c16:uniqueId val="{00000008-F2D0-4335-B9E6-6A60FBD12093}"/>
              </c:ext>
            </c:extLst>
          </c:dPt>
          <c:dPt>
            <c:idx val="20"/>
            <c:bubble3D val="0"/>
            <c:extLst xmlns:c16r2="http://schemas.microsoft.com/office/drawing/2015/06/chart">
              <c:ext xmlns:c16="http://schemas.microsoft.com/office/drawing/2014/chart" uri="{C3380CC4-5D6E-409C-BE32-E72D297353CC}">
                <c16:uniqueId val="{00000015-8BCE-4E28-8149-57FABA1DE842}"/>
              </c:ext>
            </c:extLst>
          </c:dPt>
          <c:dPt>
            <c:idx val="21"/>
            <c:bubble3D val="0"/>
            <c:extLst xmlns:c16r2="http://schemas.microsoft.com/office/drawing/2015/06/chart">
              <c:ext xmlns:c16="http://schemas.microsoft.com/office/drawing/2014/chart" uri="{C3380CC4-5D6E-409C-BE32-E72D297353CC}">
                <c16:uniqueId val="{00000016-8BCE-4E28-8149-57FABA1DE842}"/>
              </c:ext>
            </c:extLst>
          </c:dPt>
          <c:dPt>
            <c:idx val="22"/>
            <c:bubble3D val="0"/>
            <c:extLst xmlns:c16r2="http://schemas.microsoft.com/office/drawing/2015/06/chart">
              <c:ext xmlns:c16="http://schemas.microsoft.com/office/drawing/2014/chart" uri="{C3380CC4-5D6E-409C-BE32-E72D297353CC}">
                <c16:uniqueId val="{00000009-F2D0-4335-B9E6-6A60FBD12093}"/>
              </c:ext>
            </c:extLst>
          </c:dPt>
          <c:dPt>
            <c:idx val="23"/>
            <c:bubble3D val="0"/>
            <c:extLst xmlns:c16r2="http://schemas.microsoft.com/office/drawing/2015/06/chart">
              <c:ext xmlns:c16="http://schemas.microsoft.com/office/drawing/2014/chart" uri="{C3380CC4-5D6E-409C-BE32-E72D297353CC}">
                <c16:uniqueId val="{0000000A-F2D0-4335-B9E6-6A60FBD12093}"/>
              </c:ext>
            </c:extLst>
          </c:dPt>
          <c:dPt>
            <c:idx val="24"/>
            <c:bubble3D val="0"/>
            <c:extLst xmlns:c16r2="http://schemas.microsoft.com/office/drawing/2015/06/chart">
              <c:ext xmlns:c16="http://schemas.microsoft.com/office/drawing/2014/chart" uri="{C3380CC4-5D6E-409C-BE32-E72D297353CC}">
                <c16:uniqueId val="{0000000B-F2D0-4335-B9E6-6A60FBD12093}"/>
              </c:ext>
            </c:extLst>
          </c:dPt>
          <c:dPt>
            <c:idx val="25"/>
            <c:bubble3D val="0"/>
            <c:extLst xmlns:c16r2="http://schemas.microsoft.com/office/drawing/2015/06/chart">
              <c:ext xmlns:c16="http://schemas.microsoft.com/office/drawing/2014/chart" uri="{C3380CC4-5D6E-409C-BE32-E72D297353CC}">
                <c16:uniqueId val="{0000000C-F2D0-4335-B9E6-6A60FBD12093}"/>
              </c:ext>
            </c:extLst>
          </c:dPt>
          <c:dPt>
            <c:idx val="26"/>
            <c:bubble3D val="0"/>
            <c:extLst xmlns:c16r2="http://schemas.microsoft.com/office/drawing/2015/06/chart">
              <c:ext xmlns:c16="http://schemas.microsoft.com/office/drawing/2014/chart" uri="{C3380CC4-5D6E-409C-BE32-E72D297353CC}">
                <c16:uniqueId val="{0000000D-F2D0-4335-B9E6-6A60FBD12093}"/>
              </c:ext>
            </c:extLst>
          </c:dPt>
          <c:dPt>
            <c:idx val="27"/>
            <c:bubble3D val="0"/>
            <c:extLst xmlns:c16r2="http://schemas.microsoft.com/office/drawing/2015/06/chart">
              <c:ext xmlns:c16="http://schemas.microsoft.com/office/drawing/2014/chart" uri="{C3380CC4-5D6E-409C-BE32-E72D297353CC}">
                <c16:uniqueId val="{0000000E-F2D0-4335-B9E6-6A60FBD12093}"/>
              </c:ext>
            </c:extLst>
          </c:dPt>
          <c:dPt>
            <c:idx val="30"/>
            <c:bubble3D val="0"/>
            <c:extLst xmlns:c16r2="http://schemas.microsoft.com/office/drawing/2015/06/chart">
              <c:ext xmlns:c16="http://schemas.microsoft.com/office/drawing/2014/chart" uri="{C3380CC4-5D6E-409C-BE32-E72D297353CC}">
                <c16:uniqueId val="{0000000F-F2D0-4335-B9E6-6A60FBD12093}"/>
              </c:ext>
            </c:extLst>
          </c:dPt>
          <c:dPt>
            <c:idx val="31"/>
            <c:bubble3D val="0"/>
            <c:extLst xmlns:c16r2="http://schemas.microsoft.com/office/drawing/2015/06/chart">
              <c:ext xmlns:c16="http://schemas.microsoft.com/office/drawing/2014/chart" uri="{C3380CC4-5D6E-409C-BE32-E72D297353CC}">
                <c16:uniqueId val="{00000010-F2D0-4335-B9E6-6A60FBD12093}"/>
              </c:ext>
            </c:extLst>
          </c:dPt>
          <c:dPt>
            <c:idx val="32"/>
            <c:bubble3D val="0"/>
            <c:extLst xmlns:c16r2="http://schemas.microsoft.com/office/drawing/2015/06/chart">
              <c:ext xmlns:c16="http://schemas.microsoft.com/office/drawing/2014/chart" uri="{C3380CC4-5D6E-409C-BE32-E72D297353CC}">
                <c16:uniqueId val="{00000011-F2D0-4335-B9E6-6A60FBD12093}"/>
              </c:ext>
            </c:extLst>
          </c:dPt>
          <c:dPt>
            <c:idx val="33"/>
            <c:bubble3D val="0"/>
            <c:extLst xmlns:c16r2="http://schemas.microsoft.com/office/drawing/2015/06/chart">
              <c:ext xmlns:c16="http://schemas.microsoft.com/office/drawing/2014/chart" uri="{C3380CC4-5D6E-409C-BE32-E72D297353CC}">
                <c16:uniqueId val="{00000012-F2D0-4335-B9E6-6A60FBD12093}"/>
              </c:ext>
            </c:extLst>
          </c:dPt>
          <c:dPt>
            <c:idx val="34"/>
            <c:bubble3D val="0"/>
            <c:extLst xmlns:c16r2="http://schemas.microsoft.com/office/drawing/2015/06/chart">
              <c:ext xmlns:c16="http://schemas.microsoft.com/office/drawing/2014/chart" uri="{C3380CC4-5D6E-409C-BE32-E72D297353CC}">
                <c16:uniqueId val="{00000013-F2D0-4335-B9E6-6A60FBD12093}"/>
              </c:ext>
            </c:extLst>
          </c:dPt>
          <c:dPt>
            <c:idx val="35"/>
            <c:bubble3D val="0"/>
            <c:extLst xmlns:c16r2="http://schemas.microsoft.com/office/drawing/2015/06/chart">
              <c:ext xmlns:c16="http://schemas.microsoft.com/office/drawing/2014/chart" uri="{C3380CC4-5D6E-409C-BE32-E72D297353CC}">
                <c16:uniqueId val="{00000014-F2D0-4335-B9E6-6A60FBD12093}"/>
              </c:ext>
            </c:extLst>
          </c:dPt>
          <c:dPt>
            <c:idx val="36"/>
            <c:bubble3D val="0"/>
            <c:extLst xmlns:c16r2="http://schemas.microsoft.com/office/drawing/2015/06/chart">
              <c:ext xmlns:c16="http://schemas.microsoft.com/office/drawing/2014/chart" uri="{C3380CC4-5D6E-409C-BE32-E72D297353CC}">
                <c16:uniqueId val="{00000015-F2D0-4335-B9E6-6A60FBD12093}"/>
              </c:ext>
            </c:extLst>
          </c:dPt>
          <c:dPt>
            <c:idx val="37"/>
            <c:bubble3D val="0"/>
            <c:extLst xmlns:c16r2="http://schemas.microsoft.com/office/drawing/2015/06/chart">
              <c:ext xmlns:c16="http://schemas.microsoft.com/office/drawing/2014/chart" uri="{C3380CC4-5D6E-409C-BE32-E72D297353CC}">
                <c16:uniqueId val="{00000016-F2D0-4335-B9E6-6A60FBD12093}"/>
              </c:ext>
            </c:extLst>
          </c:dPt>
          <c:dPt>
            <c:idx val="38"/>
            <c:bubble3D val="0"/>
            <c:extLst xmlns:c16r2="http://schemas.microsoft.com/office/drawing/2015/06/chart">
              <c:ext xmlns:c16="http://schemas.microsoft.com/office/drawing/2014/chart" uri="{C3380CC4-5D6E-409C-BE32-E72D297353CC}">
                <c16:uniqueId val="{00000017-F2D0-4335-B9E6-6A60FBD12093}"/>
              </c:ext>
            </c:extLst>
          </c:dPt>
          <c:dPt>
            <c:idx val="39"/>
            <c:bubble3D val="0"/>
            <c:extLst xmlns:c16r2="http://schemas.microsoft.com/office/drawing/2015/06/chart">
              <c:ext xmlns:c16="http://schemas.microsoft.com/office/drawing/2014/chart" uri="{C3380CC4-5D6E-409C-BE32-E72D297353CC}">
                <c16:uniqueId val="{00000018-F2D0-4335-B9E6-6A60FBD12093}"/>
              </c:ext>
            </c:extLst>
          </c:dPt>
          <c:dPt>
            <c:idx val="40"/>
            <c:bubble3D val="0"/>
            <c:extLst xmlns:c16r2="http://schemas.microsoft.com/office/drawing/2015/06/chart">
              <c:ext xmlns:c16="http://schemas.microsoft.com/office/drawing/2014/chart" uri="{C3380CC4-5D6E-409C-BE32-E72D297353CC}">
                <c16:uniqueId val="{00000019-F2D0-4335-B9E6-6A60FBD12093}"/>
              </c:ext>
            </c:extLst>
          </c:dPt>
          <c:dPt>
            <c:idx val="41"/>
            <c:bubble3D val="0"/>
            <c:extLst xmlns:c16r2="http://schemas.microsoft.com/office/drawing/2015/06/chart">
              <c:ext xmlns:c16="http://schemas.microsoft.com/office/drawing/2014/chart" uri="{C3380CC4-5D6E-409C-BE32-E72D297353CC}">
                <c16:uniqueId val="{0000001A-F2D0-4335-B9E6-6A60FBD12093}"/>
              </c:ext>
            </c:extLst>
          </c:dPt>
          <c:dPt>
            <c:idx val="42"/>
            <c:bubble3D val="0"/>
            <c:extLst xmlns:c16r2="http://schemas.microsoft.com/office/drawing/2015/06/chart">
              <c:ext xmlns:c16="http://schemas.microsoft.com/office/drawing/2014/chart" uri="{C3380CC4-5D6E-409C-BE32-E72D297353CC}">
                <c16:uniqueId val="{0000001B-F2D0-4335-B9E6-6A60FBD12093}"/>
              </c:ext>
            </c:extLst>
          </c:dPt>
          <c:dPt>
            <c:idx val="43"/>
            <c:bubble3D val="0"/>
            <c:extLst xmlns:c16r2="http://schemas.microsoft.com/office/drawing/2015/06/chart">
              <c:ext xmlns:c16="http://schemas.microsoft.com/office/drawing/2014/chart" uri="{C3380CC4-5D6E-409C-BE32-E72D297353CC}">
                <c16:uniqueId val="{0000001C-F2D0-4335-B9E6-6A60FBD12093}"/>
              </c:ext>
            </c:extLst>
          </c:dPt>
          <c:dPt>
            <c:idx val="44"/>
            <c:bubble3D val="0"/>
            <c:extLst xmlns:c16r2="http://schemas.microsoft.com/office/drawing/2015/06/chart">
              <c:ext xmlns:c16="http://schemas.microsoft.com/office/drawing/2014/chart" uri="{C3380CC4-5D6E-409C-BE32-E72D297353CC}">
                <c16:uniqueId val="{0000001D-F2D0-4335-B9E6-6A60FBD12093}"/>
              </c:ext>
            </c:extLst>
          </c:dPt>
          <c:dPt>
            <c:idx val="45"/>
            <c:bubble3D val="0"/>
            <c:extLst xmlns:c16r2="http://schemas.microsoft.com/office/drawing/2015/06/chart">
              <c:ext xmlns:c16="http://schemas.microsoft.com/office/drawing/2014/chart" uri="{C3380CC4-5D6E-409C-BE32-E72D297353CC}">
                <c16:uniqueId val="{0000001E-F2D0-4335-B9E6-6A60FBD12093}"/>
              </c:ext>
            </c:extLst>
          </c:dPt>
          <c:dPt>
            <c:idx val="46"/>
            <c:bubble3D val="0"/>
            <c:extLst xmlns:c16r2="http://schemas.microsoft.com/office/drawing/2015/06/chart">
              <c:ext xmlns:c16="http://schemas.microsoft.com/office/drawing/2014/chart" uri="{C3380CC4-5D6E-409C-BE32-E72D297353CC}">
                <c16:uniqueId val="{0000001F-F2D0-4335-B9E6-6A60FBD12093}"/>
              </c:ext>
            </c:extLst>
          </c:dPt>
          <c:dPt>
            <c:idx val="47"/>
            <c:bubble3D val="0"/>
            <c:extLst xmlns:c16r2="http://schemas.microsoft.com/office/drawing/2015/06/chart">
              <c:ext xmlns:c16="http://schemas.microsoft.com/office/drawing/2014/chart" uri="{C3380CC4-5D6E-409C-BE32-E72D297353CC}">
                <c16:uniqueId val="{00000020-F2D0-4335-B9E6-6A60FBD12093}"/>
              </c:ext>
            </c:extLst>
          </c:dPt>
          <c:dPt>
            <c:idx val="48"/>
            <c:bubble3D val="0"/>
            <c:extLst xmlns:c16r2="http://schemas.microsoft.com/office/drawing/2015/06/chart">
              <c:ext xmlns:c16="http://schemas.microsoft.com/office/drawing/2014/chart" uri="{C3380CC4-5D6E-409C-BE32-E72D297353CC}">
                <c16:uniqueId val="{00000021-F2D0-4335-B9E6-6A60FBD12093}"/>
              </c:ext>
            </c:extLst>
          </c:dPt>
          <c:dPt>
            <c:idx val="49"/>
            <c:bubble3D val="0"/>
            <c:extLst xmlns:c16r2="http://schemas.microsoft.com/office/drawing/2015/06/chart">
              <c:ext xmlns:c16="http://schemas.microsoft.com/office/drawing/2014/chart" uri="{C3380CC4-5D6E-409C-BE32-E72D297353CC}">
                <c16:uniqueId val="{00000022-F2D0-4335-B9E6-6A60FBD12093}"/>
              </c:ext>
            </c:extLst>
          </c:dPt>
          <c:dPt>
            <c:idx val="50"/>
            <c:bubble3D val="0"/>
            <c:extLst xmlns:c16r2="http://schemas.microsoft.com/office/drawing/2015/06/chart">
              <c:ext xmlns:c16="http://schemas.microsoft.com/office/drawing/2014/chart" uri="{C3380CC4-5D6E-409C-BE32-E72D297353CC}">
                <c16:uniqueId val="{00000023-F2D0-4335-B9E6-6A60FBD12093}"/>
              </c:ext>
            </c:extLst>
          </c:dPt>
          <c:dPt>
            <c:idx val="51"/>
            <c:bubble3D val="0"/>
            <c:extLst xmlns:c16r2="http://schemas.microsoft.com/office/drawing/2015/06/chart">
              <c:ext xmlns:c16="http://schemas.microsoft.com/office/drawing/2014/chart" uri="{C3380CC4-5D6E-409C-BE32-E72D297353CC}">
                <c16:uniqueId val="{00000024-F2D0-4335-B9E6-6A60FBD12093}"/>
              </c:ext>
            </c:extLst>
          </c:dPt>
          <c:dLbls>
            <c:delete val="1"/>
          </c:dLbls>
          <c:cat>
            <c:strRef>
              <c:f>Sheet1!$A$2:$A$53</c:f>
              <c:strCache>
                <c:ptCount val="52"/>
                <c:pt idx="0">
                  <c:v>Massachusetts</c:v>
                </c:pt>
                <c:pt idx="1">
                  <c:v>Vermont</c:v>
                </c:pt>
                <c:pt idx="2">
                  <c:v>District of Columbia</c:v>
                </c:pt>
                <c:pt idx="3">
                  <c:v>Rhode Island</c:v>
                </c:pt>
                <c:pt idx="4">
                  <c:v>Hawaii</c:v>
                </c:pt>
                <c:pt idx="5">
                  <c:v>Kentucky</c:v>
                </c:pt>
                <c:pt idx="6">
                  <c:v>West Virginia</c:v>
                </c:pt>
                <c:pt idx="7">
                  <c:v>Iowa</c:v>
                </c:pt>
                <c:pt idx="8">
                  <c:v>Minnesota</c:v>
                </c:pt>
                <c:pt idx="9">
                  <c:v>Michigan</c:v>
                </c:pt>
                <c:pt idx="10">
                  <c:v>Ohio</c:v>
                </c:pt>
                <c:pt idx="11">
                  <c:v>Connecticut</c:v>
                </c:pt>
                <c:pt idx="12">
                  <c:v>Oregon</c:v>
                </c:pt>
                <c:pt idx="13">
                  <c:v>Pennsylvania</c:v>
                </c:pt>
                <c:pt idx="14">
                  <c:v>Delaware</c:v>
                </c:pt>
                <c:pt idx="15">
                  <c:v>New York</c:v>
                </c:pt>
                <c:pt idx="16">
                  <c:v>Washington</c:v>
                </c:pt>
                <c:pt idx="17">
                  <c:v>Arkansas</c:v>
                </c:pt>
                <c:pt idx="18">
                  <c:v>Maryland</c:v>
                </c:pt>
                <c:pt idx="19">
                  <c:v>California</c:v>
                </c:pt>
                <c:pt idx="20">
                  <c:v>Illinois</c:v>
                </c:pt>
                <c:pt idx="21">
                  <c:v>Colorado</c:v>
                </c:pt>
                <c:pt idx="22">
                  <c:v>New Mexico</c:v>
                </c:pt>
                <c:pt idx="23">
                  <c:v>New Hampshire</c:v>
                </c:pt>
                <c:pt idx="24">
                  <c:v>North Dakota</c:v>
                </c:pt>
                <c:pt idx="25">
                  <c:v>Indiana</c:v>
                </c:pt>
                <c:pt idx="26">
                  <c:v>Arizona</c:v>
                </c:pt>
                <c:pt idx="27">
                  <c:v>Montana</c:v>
                </c:pt>
                <c:pt idx="28">
                  <c:v>New Jersey</c:v>
                </c:pt>
                <c:pt idx="29">
                  <c:v>Nevada</c:v>
                </c:pt>
                <c:pt idx="30">
                  <c:v>Alaska</c:v>
                </c:pt>
                <c:pt idx="32">
                  <c:v>Wisconsin</c:v>
                </c:pt>
                <c:pt idx="33">
                  <c:v>Maine</c:v>
                </c:pt>
                <c:pt idx="34">
                  <c:v>Tennessee</c:v>
                </c:pt>
                <c:pt idx="35">
                  <c:v>Utah</c:v>
                </c:pt>
                <c:pt idx="36">
                  <c:v>Louisiana</c:v>
                </c:pt>
                <c:pt idx="37">
                  <c:v>Wyoming</c:v>
                </c:pt>
                <c:pt idx="38">
                  <c:v>Missouri</c:v>
                </c:pt>
                <c:pt idx="39">
                  <c:v>South Dakota</c:v>
                </c:pt>
                <c:pt idx="40">
                  <c:v>South Carolina</c:v>
                </c:pt>
                <c:pt idx="41">
                  <c:v>Alabama</c:v>
                </c:pt>
                <c:pt idx="42">
                  <c:v>Idaho</c:v>
                </c:pt>
                <c:pt idx="43">
                  <c:v>Kansas</c:v>
                </c:pt>
                <c:pt idx="44">
                  <c:v>North Carolina</c:v>
                </c:pt>
                <c:pt idx="45">
                  <c:v>Virginia</c:v>
                </c:pt>
                <c:pt idx="46">
                  <c:v>Nebraska</c:v>
                </c:pt>
                <c:pt idx="47">
                  <c:v>Florida</c:v>
                </c:pt>
                <c:pt idx="48">
                  <c:v>Mississippi</c:v>
                </c:pt>
                <c:pt idx="49">
                  <c:v>Georgia</c:v>
                </c:pt>
                <c:pt idx="50">
                  <c:v>Oklahoma</c:v>
                </c:pt>
                <c:pt idx="51">
                  <c:v>Texas</c:v>
                </c:pt>
              </c:strCache>
            </c:strRef>
          </c:cat>
          <c:val>
            <c:numRef>
              <c:f>Sheet1!$C$2:$C$53</c:f>
              <c:numCache>
                <c:formatCode>General</c:formatCode>
                <c:ptCount val="52"/>
                <c:pt idx="0">
                  <c:v>6</c:v>
                </c:pt>
                <c:pt idx="1">
                  <c:v>7</c:v>
                </c:pt>
                <c:pt idx="2">
                  <c:v>8</c:v>
                </c:pt>
                <c:pt idx="3">
                  <c:v>10</c:v>
                </c:pt>
                <c:pt idx="4">
                  <c:v>10</c:v>
                </c:pt>
                <c:pt idx="5">
                  <c:v>11</c:v>
                </c:pt>
                <c:pt idx="6">
                  <c:v>11</c:v>
                </c:pt>
                <c:pt idx="7">
                  <c:v>11</c:v>
                </c:pt>
                <c:pt idx="8">
                  <c:v>11</c:v>
                </c:pt>
                <c:pt idx="9">
                  <c:v>14</c:v>
                </c:pt>
                <c:pt idx="10">
                  <c:v>14</c:v>
                </c:pt>
                <c:pt idx="11">
                  <c:v>14</c:v>
                </c:pt>
                <c:pt idx="12">
                  <c:v>15</c:v>
                </c:pt>
                <c:pt idx="13">
                  <c:v>15</c:v>
                </c:pt>
                <c:pt idx="14">
                  <c:v>15</c:v>
                </c:pt>
                <c:pt idx="15">
                  <c:v>15</c:v>
                </c:pt>
                <c:pt idx="16">
                  <c:v>16</c:v>
                </c:pt>
                <c:pt idx="17">
                  <c:v>18</c:v>
                </c:pt>
                <c:pt idx="18">
                  <c:v>18</c:v>
                </c:pt>
                <c:pt idx="19">
                  <c:v>19</c:v>
                </c:pt>
                <c:pt idx="20">
                  <c:v>19</c:v>
                </c:pt>
                <c:pt idx="21">
                  <c:v>19</c:v>
                </c:pt>
                <c:pt idx="22">
                  <c:v>20</c:v>
                </c:pt>
                <c:pt idx="23">
                  <c:v>20</c:v>
                </c:pt>
                <c:pt idx="24">
                  <c:v>20</c:v>
                </c:pt>
                <c:pt idx="25">
                  <c:v>21</c:v>
                </c:pt>
                <c:pt idx="26">
                  <c:v>22</c:v>
                </c:pt>
                <c:pt idx="27">
                  <c:v>23</c:v>
                </c:pt>
                <c:pt idx="28">
                  <c:v>25</c:v>
                </c:pt>
                <c:pt idx="29">
                  <c:v>26</c:v>
                </c:pt>
                <c:pt idx="30">
                  <c:v>34</c:v>
                </c:pt>
                <c:pt idx="32">
                  <c:v>15</c:v>
                </c:pt>
                <c:pt idx="33">
                  <c:v>20</c:v>
                </c:pt>
                <c:pt idx="34">
                  <c:v>24</c:v>
                </c:pt>
                <c:pt idx="35">
                  <c:v>24</c:v>
                </c:pt>
                <c:pt idx="36">
                  <c:v>26</c:v>
                </c:pt>
                <c:pt idx="37">
                  <c:v>26</c:v>
                </c:pt>
                <c:pt idx="38">
                  <c:v>26</c:v>
                </c:pt>
                <c:pt idx="39">
                  <c:v>26</c:v>
                </c:pt>
                <c:pt idx="40">
                  <c:v>27</c:v>
                </c:pt>
                <c:pt idx="41">
                  <c:v>27</c:v>
                </c:pt>
                <c:pt idx="42">
                  <c:v>27</c:v>
                </c:pt>
                <c:pt idx="43">
                  <c:v>27</c:v>
                </c:pt>
                <c:pt idx="44">
                  <c:v>29</c:v>
                </c:pt>
                <c:pt idx="45">
                  <c:v>29</c:v>
                </c:pt>
                <c:pt idx="46">
                  <c:v>29</c:v>
                </c:pt>
                <c:pt idx="47">
                  <c:v>31</c:v>
                </c:pt>
                <c:pt idx="48">
                  <c:v>31</c:v>
                </c:pt>
                <c:pt idx="49">
                  <c:v>35</c:v>
                </c:pt>
                <c:pt idx="50">
                  <c:v>35</c:v>
                </c:pt>
                <c:pt idx="51">
                  <c:v>42</c:v>
                </c:pt>
              </c:numCache>
            </c:numRef>
          </c:val>
          <c:smooth val="0"/>
          <c:extLst xmlns:c16r2="http://schemas.microsoft.com/office/drawing/2015/06/chart">
            <c:ext xmlns:c16="http://schemas.microsoft.com/office/drawing/2014/chart" uri="{C3380CC4-5D6E-409C-BE32-E72D297353CC}">
              <c16:uniqueId val="{00000025-F2D0-4335-B9E6-6A60FBD12093}"/>
            </c:ext>
          </c:extLst>
        </c:ser>
        <c:ser>
          <c:idx val="2"/>
          <c:order val="2"/>
          <c:tx>
            <c:strRef>
              <c:f>Sheet1!$D$1</c:f>
              <c:strCache>
                <c:ptCount val="1"/>
                <c:pt idx="0">
                  <c:v>2017</c:v>
                </c:pt>
              </c:strCache>
            </c:strRef>
          </c:tx>
          <c:spPr>
            <a:ln w="19050">
              <a:noFill/>
            </a:ln>
          </c:spPr>
          <c:dLbls>
            <c:dLbl>
              <c:idx val="2"/>
              <c:layout>
                <c:manualLayout>
                  <c:x val="-1.8820490527472453E-2"/>
                  <c:y val="9.9374856021000019E-2"/>
                </c:manualLayout>
              </c:layout>
              <c:spPr>
                <a:noFill/>
                <a:ln>
                  <a:noFill/>
                </a:ln>
                <a:effectLst/>
              </c:spPr>
              <c:txPr>
                <a:bodyPr rot="-5400000" vert="horz" wrap="square" lIns="38100" tIns="19050" rIns="38100" bIns="19050" anchor="ctr">
                  <a:spAutoFit/>
                </a:bodyPr>
                <a:lstStyle/>
                <a:p>
                  <a:pPr>
                    <a:defRPr sz="970"/>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33-8BCE-4E28-8149-57FABA1DE842}"/>
                </c:ext>
                <c:ext xmlns:c15="http://schemas.microsoft.com/office/drawing/2012/chart" uri="{CE6537A1-D6FC-4f65-9D91-7224C49458BB}"/>
              </c:extLst>
            </c:dLbl>
            <c:dLbl>
              <c:idx val="3"/>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5"/>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6"/>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12"/>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16"/>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17"/>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19"/>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22"/>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dLbl>
              <c:idx val="29"/>
              <c:spPr>
                <a:noFill/>
                <a:ln>
                  <a:noFill/>
                </a:ln>
                <a:effectLst/>
              </c:spPr>
              <c:txPr>
                <a:bodyPr rot="-5400000" vert="horz" wrap="square" lIns="38100" tIns="19050" rIns="38100" bIns="19050" anchor="ctr">
                  <a:spAutoFit/>
                </a:bodyPr>
                <a:lstStyle/>
                <a:p>
                  <a:pPr>
                    <a:defRPr b="0">
                      <a:solidFill>
                        <a:schemeClr val="tx1"/>
                      </a:solidFill>
                    </a:defRPr>
                  </a:pPr>
                  <a:endParaRPr lang="en-US"/>
                </a:p>
              </c:txPr>
              <c:dLblPos val="b"/>
              <c:showLegendKey val="0"/>
              <c:showVal val="0"/>
              <c:showCatName val="1"/>
              <c:showSerName val="0"/>
              <c:showPercent val="0"/>
              <c:showBubbleSize val="0"/>
            </c:dLbl>
            <c:spPr>
              <a:noFill/>
              <a:ln>
                <a:noFill/>
              </a:ln>
              <a:effectLst/>
            </c:spPr>
            <c:txPr>
              <a:bodyPr rot="-5400000" vert="horz" wrap="square" lIns="38100" tIns="19050" rIns="38100" bIns="19050" anchor="ctr">
                <a:spAutoFit/>
              </a:bodyPr>
              <a:lstStyle/>
              <a:p>
                <a:pPr>
                  <a:defRPr/>
                </a:pPr>
                <a:endParaRPr lang="en-US"/>
              </a:p>
            </c:txPr>
            <c:dLblPos val="b"/>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Sheet1!$A$2:$A$53</c:f>
              <c:strCache>
                <c:ptCount val="52"/>
                <c:pt idx="0">
                  <c:v>Massachusetts</c:v>
                </c:pt>
                <c:pt idx="1">
                  <c:v>Vermont</c:v>
                </c:pt>
                <c:pt idx="2">
                  <c:v>District of Columbia</c:v>
                </c:pt>
                <c:pt idx="3">
                  <c:v>Rhode Island</c:v>
                </c:pt>
                <c:pt idx="4">
                  <c:v>Hawaii</c:v>
                </c:pt>
                <c:pt idx="5">
                  <c:v>Kentucky</c:v>
                </c:pt>
                <c:pt idx="6">
                  <c:v>West Virginia</c:v>
                </c:pt>
                <c:pt idx="7">
                  <c:v>Iowa</c:v>
                </c:pt>
                <c:pt idx="8">
                  <c:v>Minnesota</c:v>
                </c:pt>
                <c:pt idx="9">
                  <c:v>Michigan</c:v>
                </c:pt>
                <c:pt idx="10">
                  <c:v>Ohio</c:v>
                </c:pt>
                <c:pt idx="11">
                  <c:v>Connecticut</c:v>
                </c:pt>
                <c:pt idx="12">
                  <c:v>Oregon</c:v>
                </c:pt>
                <c:pt idx="13">
                  <c:v>Pennsylvania</c:v>
                </c:pt>
                <c:pt idx="14">
                  <c:v>Delaware</c:v>
                </c:pt>
                <c:pt idx="15">
                  <c:v>New York</c:v>
                </c:pt>
                <c:pt idx="16">
                  <c:v>Washington</c:v>
                </c:pt>
                <c:pt idx="17">
                  <c:v>Arkansas</c:v>
                </c:pt>
                <c:pt idx="18">
                  <c:v>Maryland</c:v>
                </c:pt>
                <c:pt idx="19">
                  <c:v>California</c:v>
                </c:pt>
                <c:pt idx="20">
                  <c:v>Illinois</c:v>
                </c:pt>
                <c:pt idx="21">
                  <c:v>Colorado</c:v>
                </c:pt>
                <c:pt idx="22">
                  <c:v>New Mexico</c:v>
                </c:pt>
                <c:pt idx="23">
                  <c:v>New Hampshire</c:v>
                </c:pt>
                <c:pt idx="24">
                  <c:v>North Dakota</c:v>
                </c:pt>
                <c:pt idx="25">
                  <c:v>Indiana</c:v>
                </c:pt>
                <c:pt idx="26">
                  <c:v>Arizona</c:v>
                </c:pt>
                <c:pt idx="27">
                  <c:v>Montana</c:v>
                </c:pt>
                <c:pt idx="28">
                  <c:v>New Jersey</c:v>
                </c:pt>
                <c:pt idx="29">
                  <c:v>Nevada</c:v>
                </c:pt>
                <c:pt idx="30">
                  <c:v>Alaska</c:v>
                </c:pt>
                <c:pt idx="32">
                  <c:v>Wisconsin</c:v>
                </c:pt>
                <c:pt idx="33">
                  <c:v>Maine</c:v>
                </c:pt>
                <c:pt idx="34">
                  <c:v>Tennessee</c:v>
                </c:pt>
                <c:pt idx="35">
                  <c:v>Utah</c:v>
                </c:pt>
                <c:pt idx="36">
                  <c:v>Louisiana</c:v>
                </c:pt>
                <c:pt idx="37">
                  <c:v>Wyoming</c:v>
                </c:pt>
                <c:pt idx="38">
                  <c:v>Missouri</c:v>
                </c:pt>
                <c:pt idx="39">
                  <c:v>South Dakota</c:v>
                </c:pt>
                <c:pt idx="40">
                  <c:v>South Carolina</c:v>
                </c:pt>
                <c:pt idx="41">
                  <c:v>Alabama</c:v>
                </c:pt>
                <c:pt idx="42">
                  <c:v>Idaho</c:v>
                </c:pt>
                <c:pt idx="43">
                  <c:v>Kansas</c:v>
                </c:pt>
                <c:pt idx="44">
                  <c:v>North Carolina</c:v>
                </c:pt>
                <c:pt idx="45">
                  <c:v>Virginia</c:v>
                </c:pt>
                <c:pt idx="46">
                  <c:v>Nebraska</c:v>
                </c:pt>
                <c:pt idx="47">
                  <c:v>Florida</c:v>
                </c:pt>
                <c:pt idx="48">
                  <c:v>Mississippi</c:v>
                </c:pt>
                <c:pt idx="49">
                  <c:v>Georgia</c:v>
                </c:pt>
                <c:pt idx="50">
                  <c:v>Oklahoma</c:v>
                </c:pt>
                <c:pt idx="51">
                  <c:v>Texas</c:v>
                </c:pt>
              </c:strCache>
            </c:strRef>
          </c:cat>
          <c:val>
            <c:numRef>
              <c:f>Sheet1!$D$2:$D$53</c:f>
              <c:numCache>
                <c:formatCode>General</c:formatCode>
                <c:ptCount val="5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numCache>
            </c:numRef>
          </c:val>
          <c:smooth val="0"/>
          <c:extLst xmlns:c16r2="http://schemas.microsoft.com/office/drawing/2015/06/chart">
            <c:ext xmlns:c16="http://schemas.microsoft.com/office/drawing/2014/chart" uri="{C3380CC4-5D6E-409C-BE32-E72D297353CC}">
              <c16:uniqueId val="{0000003D-8BCE-4E28-8149-57FABA1DE842}"/>
            </c:ext>
          </c:extLst>
        </c:ser>
        <c:dLbls>
          <c:dLblPos val="b"/>
          <c:showLegendKey val="0"/>
          <c:showVal val="1"/>
          <c:showCatName val="0"/>
          <c:showSerName val="0"/>
          <c:showPercent val="0"/>
          <c:showBubbleSize val="0"/>
        </c:dLbls>
        <c:dropLines>
          <c:spPr>
            <a:ln w="9525" cap="flat" cmpd="sng" algn="ctr">
              <a:solidFill>
                <a:schemeClr val="bg1">
                  <a:lumMod val="85000"/>
                </a:schemeClr>
              </a:solidFill>
              <a:round/>
            </a:ln>
            <a:effectLst/>
          </c:spPr>
        </c:dropLines>
        <c:marker val="1"/>
        <c:smooth val="0"/>
        <c:axId val="241245512"/>
        <c:axId val="241245904"/>
      </c:lineChart>
      <c:catAx>
        <c:axId val="241245512"/>
        <c:scaling>
          <c:orientation val="minMax"/>
        </c:scaling>
        <c:delete val="1"/>
        <c:axPos val="b"/>
        <c:numFmt formatCode="General" sourceLinked="1"/>
        <c:majorTickMark val="none"/>
        <c:minorTickMark val="none"/>
        <c:tickLblPos val="nextTo"/>
        <c:crossAx val="241245904"/>
        <c:crosses val="autoZero"/>
        <c:auto val="1"/>
        <c:lblAlgn val="ctr"/>
        <c:lblOffset val="100"/>
        <c:noMultiLvlLbl val="0"/>
      </c:catAx>
      <c:valAx>
        <c:axId val="241245904"/>
        <c:scaling>
          <c:orientation val="minMax"/>
          <c:max val="6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241245512"/>
        <c:crosses val="autoZero"/>
        <c:crossBetween val="between"/>
      </c:valAx>
      <c:spPr>
        <a:noFill/>
        <a:ln w="25400">
          <a:noFill/>
        </a:ln>
        <a:effectLst/>
      </c:spPr>
    </c:plotArea>
    <c:plotVisOnly val="1"/>
    <c:dispBlanksAs val="gap"/>
    <c:showDLblsOverMax val="0"/>
  </c:chart>
  <c:spPr>
    <a:noFill/>
    <a:ln w="19050">
      <a:noFill/>
    </a:ln>
    <a:effectLst/>
  </c:spPr>
  <c:txPr>
    <a:bodyPr/>
    <a:lstStyle/>
    <a:p>
      <a:pPr>
        <a:defRPr>
          <a:solidFill>
            <a:schemeClr val="tx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39172267347038E-2"/>
          <c:y val="4.6551849286455033E-2"/>
          <c:w val="0.92561541600252462"/>
          <c:h val="0.75746980918338269"/>
        </c:manualLayout>
      </c:layout>
      <c:lineChart>
        <c:grouping val="standard"/>
        <c:varyColors val="0"/>
        <c:ser>
          <c:idx val="0"/>
          <c:order val="0"/>
          <c:tx>
            <c:strRef>
              <c:f>Sheet1!$B$1</c:f>
              <c:strCache>
                <c:ptCount val="1"/>
                <c:pt idx="0">
                  <c:v>2013</c:v>
                </c:pt>
              </c:strCache>
            </c:strRef>
          </c:tx>
          <c:spPr>
            <a:ln w="19050">
              <a:noFill/>
            </a:ln>
          </c:spPr>
          <c:marker>
            <c:symbol val="circle"/>
            <c:size val="12"/>
            <c:spPr>
              <a:solidFill>
                <a:schemeClr val="accent1">
                  <a:lumMod val="60000"/>
                  <a:lumOff val="40000"/>
                </a:schemeClr>
              </a:solidFill>
              <a:ln>
                <a:noFill/>
              </a:ln>
            </c:spPr>
          </c:marker>
          <c:dLbls>
            <c:delete val="1"/>
          </c:dLbls>
          <c:cat>
            <c:strRef>
              <c:f>Sheet1!$A$2:$A$50</c:f>
              <c:strCache>
                <c:ptCount val="49"/>
                <c:pt idx="0">
                  <c:v>Massachusetts</c:v>
                </c:pt>
                <c:pt idx="1">
                  <c:v>Iowa</c:v>
                </c:pt>
                <c:pt idx="2">
                  <c:v>West Virginia</c:v>
                </c:pt>
                <c:pt idx="3">
                  <c:v>Hawaii</c:v>
                </c:pt>
                <c:pt idx="4">
                  <c:v>California</c:v>
                </c:pt>
                <c:pt idx="5">
                  <c:v>Oregon</c:v>
                </c:pt>
                <c:pt idx="6">
                  <c:v>Washington</c:v>
                </c:pt>
                <c:pt idx="7">
                  <c:v>Kentucky</c:v>
                </c:pt>
                <c:pt idx="8">
                  <c:v>Minnesota</c:v>
                </c:pt>
                <c:pt idx="9">
                  <c:v>Rhode Island</c:v>
                </c:pt>
                <c:pt idx="10">
                  <c:v>New Jersey</c:v>
                </c:pt>
                <c:pt idx="11">
                  <c:v>Alabama</c:v>
                </c:pt>
                <c:pt idx="12">
                  <c:v>Illinois</c:v>
                </c:pt>
                <c:pt idx="13">
                  <c:v>Maryland</c:v>
                </c:pt>
                <c:pt idx="14">
                  <c:v>Michigan</c:v>
                </c:pt>
                <c:pt idx="15">
                  <c:v>Wisconsin</c:v>
                </c:pt>
                <c:pt idx="16">
                  <c:v>Connecticut</c:v>
                </c:pt>
                <c:pt idx="17">
                  <c:v>New Hampshire</c:v>
                </c:pt>
                <c:pt idx="18">
                  <c:v>New York</c:v>
                </c:pt>
                <c:pt idx="19">
                  <c:v>Colorado</c:v>
                </c:pt>
                <c:pt idx="20">
                  <c:v>South Carolina</c:v>
                </c:pt>
                <c:pt idx="21">
                  <c:v>Arkansas</c:v>
                </c:pt>
                <c:pt idx="22">
                  <c:v>Louisiana</c:v>
                </c:pt>
                <c:pt idx="23">
                  <c:v>Tennessee</c:v>
                </c:pt>
                <c:pt idx="24">
                  <c:v>Delaware</c:v>
                </c:pt>
                <c:pt idx="25">
                  <c:v>Ohio</c:v>
                </c:pt>
                <c:pt idx="26">
                  <c:v>Montana</c:v>
                </c:pt>
                <c:pt idx="27">
                  <c:v>Idaho</c:v>
                </c:pt>
                <c:pt idx="28">
                  <c:v>Mississippi</c:v>
                </c:pt>
                <c:pt idx="29">
                  <c:v>Kansas</c:v>
                </c:pt>
                <c:pt idx="30">
                  <c:v>Missouri</c:v>
                </c:pt>
                <c:pt idx="31">
                  <c:v>South Dakota</c:v>
                </c:pt>
                <c:pt idx="32">
                  <c:v>North Carolina</c:v>
                </c:pt>
                <c:pt idx="33">
                  <c:v>Virginia</c:v>
                </c:pt>
                <c:pt idx="34">
                  <c:v>Maine</c:v>
                </c:pt>
                <c:pt idx="35">
                  <c:v>Pennsylvania</c:v>
                </c:pt>
                <c:pt idx="36">
                  <c:v>Nevada</c:v>
                </c:pt>
                <c:pt idx="37">
                  <c:v>Indiana</c:v>
                </c:pt>
                <c:pt idx="38">
                  <c:v>New Mexico</c:v>
                </c:pt>
                <c:pt idx="39">
                  <c:v>Utah</c:v>
                </c:pt>
                <c:pt idx="40">
                  <c:v>Nebraska</c:v>
                </c:pt>
                <c:pt idx="41">
                  <c:v>Florida</c:v>
                </c:pt>
                <c:pt idx="42">
                  <c:v>Georgia</c:v>
                </c:pt>
                <c:pt idx="43">
                  <c:v>Arizona</c:v>
                </c:pt>
                <c:pt idx="44">
                  <c:v>Oklahoma</c:v>
                </c:pt>
                <c:pt idx="45">
                  <c:v>Wyoming</c:v>
                </c:pt>
                <c:pt idx="46">
                  <c:v>Texas</c:v>
                </c:pt>
                <c:pt idx="47">
                  <c:v>North Dakota</c:v>
                </c:pt>
                <c:pt idx="48">
                  <c:v>Alaska</c:v>
                </c:pt>
              </c:strCache>
            </c:strRef>
          </c:cat>
          <c:val>
            <c:numRef>
              <c:f>Sheet1!$B$2:$B$50</c:f>
              <c:numCache>
                <c:formatCode>General</c:formatCode>
                <c:ptCount val="49"/>
                <c:pt idx="0">
                  <c:v>2</c:v>
                </c:pt>
                <c:pt idx="1">
                  <c:v>5</c:v>
                </c:pt>
                <c:pt idx="2">
                  <c:v>5</c:v>
                </c:pt>
                <c:pt idx="3">
                  <c:v>3</c:v>
                </c:pt>
                <c:pt idx="4">
                  <c:v>8</c:v>
                </c:pt>
                <c:pt idx="5">
                  <c:v>7</c:v>
                </c:pt>
                <c:pt idx="6">
                  <c:v>7</c:v>
                </c:pt>
                <c:pt idx="7">
                  <c:v>6</c:v>
                </c:pt>
                <c:pt idx="8">
                  <c:v>6</c:v>
                </c:pt>
                <c:pt idx="9">
                  <c:v>6</c:v>
                </c:pt>
                <c:pt idx="10">
                  <c:v>6</c:v>
                </c:pt>
                <c:pt idx="11">
                  <c:v>5</c:v>
                </c:pt>
                <c:pt idx="12">
                  <c:v>5</c:v>
                </c:pt>
                <c:pt idx="13">
                  <c:v>5</c:v>
                </c:pt>
                <c:pt idx="14">
                  <c:v>5</c:v>
                </c:pt>
                <c:pt idx="15">
                  <c:v>5</c:v>
                </c:pt>
                <c:pt idx="16">
                  <c:v>4</c:v>
                </c:pt>
                <c:pt idx="17">
                  <c:v>4</c:v>
                </c:pt>
                <c:pt idx="18">
                  <c:v>4</c:v>
                </c:pt>
                <c:pt idx="19">
                  <c:v>9</c:v>
                </c:pt>
                <c:pt idx="20">
                  <c:v>7</c:v>
                </c:pt>
                <c:pt idx="21">
                  <c:v>6</c:v>
                </c:pt>
                <c:pt idx="22">
                  <c:v>6</c:v>
                </c:pt>
                <c:pt idx="23">
                  <c:v>6</c:v>
                </c:pt>
                <c:pt idx="24">
                  <c:v>5</c:v>
                </c:pt>
                <c:pt idx="25">
                  <c:v>5</c:v>
                </c:pt>
                <c:pt idx="26">
                  <c:v>11</c:v>
                </c:pt>
                <c:pt idx="27">
                  <c:v>9</c:v>
                </c:pt>
                <c:pt idx="28">
                  <c:v>8</c:v>
                </c:pt>
                <c:pt idx="29">
                  <c:v>7</c:v>
                </c:pt>
                <c:pt idx="30">
                  <c:v>7</c:v>
                </c:pt>
                <c:pt idx="31">
                  <c:v>7</c:v>
                </c:pt>
                <c:pt idx="32">
                  <c:v>6</c:v>
                </c:pt>
                <c:pt idx="33">
                  <c:v>6</c:v>
                </c:pt>
                <c:pt idx="34">
                  <c:v>5</c:v>
                </c:pt>
                <c:pt idx="35">
                  <c:v>5</c:v>
                </c:pt>
                <c:pt idx="36">
                  <c:v>14</c:v>
                </c:pt>
                <c:pt idx="37">
                  <c:v>9</c:v>
                </c:pt>
                <c:pt idx="38">
                  <c:v>9</c:v>
                </c:pt>
                <c:pt idx="39">
                  <c:v>9</c:v>
                </c:pt>
                <c:pt idx="40">
                  <c:v>6</c:v>
                </c:pt>
                <c:pt idx="41">
                  <c:v>12</c:v>
                </c:pt>
                <c:pt idx="42">
                  <c:v>10</c:v>
                </c:pt>
                <c:pt idx="43">
                  <c:v>13</c:v>
                </c:pt>
                <c:pt idx="44">
                  <c:v>11</c:v>
                </c:pt>
                <c:pt idx="45">
                  <c:v>7</c:v>
                </c:pt>
                <c:pt idx="46">
                  <c:v>13</c:v>
                </c:pt>
                <c:pt idx="47">
                  <c:v>8</c:v>
                </c:pt>
                <c:pt idx="48">
                  <c:v>12</c:v>
                </c:pt>
              </c:numCache>
            </c:numRef>
          </c:val>
          <c:smooth val="0"/>
          <c:extLst xmlns:c16r2="http://schemas.microsoft.com/office/drawing/2015/06/chart">
            <c:ext xmlns:c16="http://schemas.microsoft.com/office/drawing/2014/chart" uri="{C3380CC4-5D6E-409C-BE32-E72D297353CC}">
              <c16:uniqueId val="{00000000-9EF3-4B17-9AEB-78435DD8BCAB}"/>
            </c:ext>
          </c:extLst>
        </c:ser>
        <c:ser>
          <c:idx val="1"/>
          <c:order val="1"/>
          <c:tx>
            <c:strRef>
              <c:f>Sheet1!$C$1</c:f>
              <c:strCache>
                <c:ptCount val="1"/>
                <c:pt idx="0">
                  <c:v>2016</c:v>
                </c:pt>
              </c:strCache>
            </c:strRef>
          </c:tx>
          <c:spPr>
            <a:ln w="19050">
              <a:noFill/>
            </a:ln>
          </c:spPr>
          <c:marker>
            <c:symbol val="circle"/>
            <c:size val="12"/>
            <c:spPr>
              <a:solidFill>
                <a:schemeClr val="accent5">
                  <a:lumMod val="50000"/>
                </a:schemeClr>
              </a:solidFill>
              <a:ln>
                <a:noFill/>
              </a:ln>
            </c:spPr>
          </c:marker>
          <c:dLbls>
            <c:delete val="1"/>
          </c:dLbls>
          <c:cat>
            <c:strRef>
              <c:f>Sheet1!$A$2:$A$50</c:f>
              <c:strCache>
                <c:ptCount val="49"/>
                <c:pt idx="0">
                  <c:v>Massachusetts</c:v>
                </c:pt>
                <c:pt idx="1">
                  <c:v>Iowa</c:v>
                </c:pt>
                <c:pt idx="2">
                  <c:v>West Virginia</c:v>
                </c:pt>
                <c:pt idx="3">
                  <c:v>Hawaii</c:v>
                </c:pt>
                <c:pt idx="4">
                  <c:v>California</c:v>
                </c:pt>
                <c:pt idx="5">
                  <c:v>Oregon</c:v>
                </c:pt>
                <c:pt idx="6">
                  <c:v>Washington</c:v>
                </c:pt>
                <c:pt idx="7">
                  <c:v>Kentucky</c:v>
                </c:pt>
                <c:pt idx="8">
                  <c:v>Minnesota</c:v>
                </c:pt>
                <c:pt idx="9">
                  <c:v>Rhode Island</c:v>
                </c:pt>
                <c:pt idx="10">
                  <c:v>New Jersey</c:v>
                </c:pt>
                <c:pt idx="11">
                  <c:v>Alabama</c:v>
                </c:pt>
                <c:pt idx="12">
                  <c:v>Illinois</c:v>
                </c:pt>
                <c:pt idx="13">
                  <c:v>Maryland</c:v>
                </c:pt>
                <c:pt idx="14">
                  <c:v>Michigan</c:v>
                </c:pt>
                <c:pt idx="15">
                  <c:v>Wisconsin</c:v>
                </c:pt>
                <c:pt idx="16">
                  <c:v>Connecticut</c:v>
                </c:pt>
                <c:pt idx="17">
                  <c:v>New Hampshire</c:v>
                </c:pt>
                <c:pt idx="18">
                  <c:v>New York</c:v>
                </c:pt>
                <c:pt idx="19">
                  <c:v>Colorado</c:v>
                </c:pt>
                <c:pt idx="20">
                  <c:v>South Carolina</c:v>
                </c:pt>
                <c:pt idx="21">
                  <c:v>Arkansas</c:v>
                </c:pt>
                <c:pt idx="22">
                  <c:v>Louisiana</c:v>
                </c:pt>
                <c:pt idx="23">
                  <c:v>Tennessee</c:v>
                </c:pt>
                <c:pt idx="24">
                  <c:v>Delaware</c:v>
                </c:pt>
                <c:pt idx="25">
                  <c:v>Ohio</c:v>
                </c:pt>
                <c:pt idx="26">
                  <c:v>Montana</c:v>
                </c:pt>
                <c:pt idx="27">
                  <c:v>Idaho</c:v>
                </c:pt>
                <c:pt idx="28">
                  <c:v>Mississippi</c:v>
                </c:pt>
                <c:pt idx="29">
                  <c:v>Kansas</c:v>
                </c:pt>
                <c:pt idx="30">
                  <c:v>Missouri</c:v>
                </c:pt>
                <c:pt idx="31">
                  <c:v>South Dakota</c:v>
                </c:pt>
                <c:pt idx="32">
                  <c:v>North Carolina</c:v>
                </c:pt>
                <c:pt idx="33">
                  <c:v>Virginia</c:v>
                </c:pt>
                <c:pt idx="34">
                  <c:v>Maine</c:v>
                </c:pt>
                <c:pt idx="35">
                  <c:v>Pennsylvania</c:v>
                </c:pt>
                <c:pt idx="36">
                  <c:v>Nevada</c:v>
                </c:pt>
                <c:pt idx="37">
                  <c:v>Indiana</c:v>
                </c:pt>
                <c:pt idx="38">
                  <c:v>New Mexico</c:v>
                </c:pt>
                <c:pt idx="39">
                  <c:v>Utah</c:v>
                </c:pt>
                <c:pt idx="40">
                  <c:v>Nebraska</c:v>
                </c:pt>
                <c:pt idx="41">
                  <c:v>Florida</c:v>
                </c:pt>
                <c:pt idx="42">
                  <c:v>Georgia</c:v>
                </c:pt>
                <c:pt idx="43">
                  <c:v>Arizona</c:v>
                </c:pt>
                <c:pt idx="44">
                  <c:v>Oklahoma</c:v>
                </c:pt>
                <c:pt idx="45">
                  <c:v>Wyoming</c:v>
                </c:pt>
                <c:pt idx="46">
                  <c:v>Texas</c:v>
                </c:pt>
                <c:pt idx="47">
                  <c:v>North Dakota</c:v>
                </c:pt>
                <c:pt idx="48">
                  <c:v>Alaska</c:v>
                </c:pt>
              </c:strCache>
            </c:strRef>
          </c:cat>
          <c:val>
            <c:numRef>
              <c:f>Sheet1!$C$2:$C$50</c:f>
              <c:numCache>
                <c:formatCode>General</c:formatCode>
                <c:ptCount val="49"/>
                <c:pt idx="0">
                  <c:v>1</c:v>
                </c:pt>
                <c:pt idx="1">
                  <c:v>2</c:v>
                </c:pt>
                <c:pt idx="2">
                  <c:v>2</c:v>
                </c:pt>
                <c:pt idx="3">
                  <c:v>2</c:v>
                </c:pt>
                <c:pt idx="4">
                  <c:v>3</c:v>
                </c:pt>
                <c:pt idx="5">
                  <c:v>3</c:v>
                </c:pt>
                <c:pt idx="6">
                  <c:v>3</c:v>
                </c:pt>
                <c:pt idx="7">
                  <c:v>3</c:v>
                </c:pt>
                <c:pt idx="8">
                  <c:v>3</c:v>
                </c:pt>
                <c:pt idx="10">
                  <c:v>3</c:v>
                </c:pt>
                <c:pt idx="11">
                  <c:v>3</c:v>
                </c:pt>
                <c:pt idx="12">
                  <c:v>3</c:v>
                </c:pt>
                <c:pt idx="13">
                  <c:v>3</c:v>
                </c:pt>
                <c:pt idx="14">
                  <c:v>3</c:v>
                </c:pt>
                <c:pt idx="15">
                  <c:v>3</c:v>
                </c:pt>
                <c:pt idx="16">
                  <c:v>3</c:v>
                </c:pt>
                <c:pt idx="17">
                  <c:v>3</c:v>
                </c:pt>
                <c:pt idx="18">
                  <c:v>3</c:v>
                </c:pt>
                <c:pt idx="19">
                  <c:v>4</c:v>
                </c:pt>
                <c:pt idx="20">
                  <c:v>4</c:v>
                </c:pt>
                <c:pt idx="21">
                  <c:v>4</c:v>
                </c:pt>
                <c:pt idx="22">
                  <c:v>4</c:v>
                </c:pt>
                <c:pt idx="23">
                  <c:v>4</c:v>
                </c:pt>
                <c:pt idx="24">
                  <c:v>4</c:v>
                </c:pt>
                <c:pt idx="25">
                  <c:v>4</c:v>
                </c:pt>
                <c:pt idx="26">
                  <c:v>5</c:v>
                </c:pt>
                <c:pt idx="27">
                  <c:v>5</c:v>
                </c:pt>
                <c:pt idx="28">
                  <c:v>5</c:v>
                </c:pt>
                <c:pt idx="29">
                  <c:v>5</c:v>
                </c:pt>
                <c:pt idx="30">
                  <c:v>5</c:v>
                </c:pt>
                <c:pt idx="31">
                  <c:v>5</c:v>
                </c:pt>
                <c:pt idx="32">
                  <c:v>5</c:v>
                </c:pt>
                <c:pt idx="33">
                  <c:v>5</c:v>
                </c:pt>
                <c:pt idx="34">
                  <c:v>5</c:v>
                </c:pt>
                <c:pt idx="35">
                  <c:v>5</c:v>
                </c:pt>
                <c:pt idx="36">
                  <c:v>6</c:v>
                </c:pt>
                <c:pt idx="37">
                  <c:v>6</c:v>
                </c:pt>
                <c:pt idx="38">
                  <c:v>6</c:v>
                </c:pt>
                <c:pt idx="39">
                  <c:v>6</c:v>
                </c:pt>
                <c:pt idx="40">
                  <c:v>6</c:v>
                </c:pt>
                <c:pt idx="41">
                  <c:v>7</c:v>
                </c:pt>
                <c:pt idx="42">
                  <c:v>7</c:v>
                </c:pt>
                <c:pt idx="43">
                  <c:v>8</c:v>
                </c:pt>
                <c:pt idx="44">
                  <c:v>8</c:v>
                </c:pt>
                <c:pt idx="45">
                  <c:v>8</c:v>
                </c:pt>
                <c:pt idx="46">
                  <c:v>10</c:v>
                </c:pt>
                <c:pt idx="47">
                  <c:v>10</c:v>
                </c:pt>
                <c:pt idx="48">
                  <c:v>11</c:v>
                </c:pt>
              </c:numCache>
            </c:numRef>
          </c:val>
          <c:smooth val="0"/>
          <c:extLst xmlns:c16r2="http://schemas.microsoft.com/office/drawing/2015/06/chart">
            <c:ext xmlns:c16="http://schemas.microsoft.com/office/drawing/2014/chart" uri="{C3380CC4-5D6E-409C-BE32-E72D297353CC}">
              <c16:uniqueId val="{00000012-9EF3-4B17-9AEB-78435DD8BCAB}"/>
            </c:ext>
          </c:extLst>
        </c:ser>
        <c:ser>
          <c:idx val="2"/>
          <c:order val="2"/>
          <c:tx>
            <c:strRef>
              <c:f>Sheet1!$D$1</c:f>
              <c:strCache>
                <c:ptCount val="1"/>
                <c:pt idx="0">
                  <c:v>2017</c:v>
                </c:pt>
              </c:strCache>
            </c:strRef>
          </c:tx>
          <c:spPr>
            <a:ln w="19050">
              <a:noFill/>
            </a:ln>
          </c:spPr>
          <c:dLbls>
            <c:dLbl>
              <c:idx val="0"/>
              <c:layout>
                <c:manualLayout>
                  <c:x val="-2.086852253482405E-2"/>
                  <c:y val="9.8828544578316968E-2"/>
                </c:manualLayout>
              </c:layout>
              <c:spPr>
                <a:noFill/>
                <a:ln>
                  <a:noFill/>
                </a:ln>
                <a:effectLst/>
              </c:spPr>
              <c:txPr>
                <a:bodyPr rot="-5400000" vert="horz" wrap="square" lIns="38100" tIns="19050" rIns="38100" bIns="19050" anchor="ctr">
                  <a:spAutoFit/>
                </a:bodyPr>
                <a:lstStyle/>
                <a:p>
                  <a:pPr>
                    <a:defRPr sz="1100" b="0"/>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0-09AD-4609-92BF-A9984D83D248}"/>
                </c:ext>
                <c:ext xmlns:c15="http://schemas.microsoft.com/office/drawing/2012/chart" uri="{CE6537A1-D6FC-4f65-9D91-7224C49458BB}"/>
              </c:extLst>
            </c:dLbl>
            <c:dLbl>
              <c:idx val="1"/>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3"/>
              <c:spPr>
                <a:noFill/>
                <a:ln>
                  <a:noFill/>
                </a:ln>
                <a:effectLst/>
              </c:spPr>
              <c:txPr>
                <a:bodyPr rot="-5400000" vert="horz" wrap="square" lIns="38100" tIns="19050" rIns="38100" bIns="19050" anchor="ctr">
                  <a:spAutoFit/>
                </a:bodyPr>
                <a:lstStyle/>
                <a:p>
                  <a:pPr>
                    <a:defRPr sz="1100" b="0"/>
                  </a:pPr>
                  <a:endParaRPr lang="en-US"/>
                </a:p>
              </c:txPr>
              <c:dLblPos val="b"/>
              <c:showLegendKey val="0"/>
              <c:showVal val="0"/>
              <c:showCatName val="1"/>
              <c:showSerName val="0"/>
              <c:showPercent val="0"/>
              <c:showBubbleSize val="0"/>
            </c:dLbl>
            <c:dLbl>
              <c:idx val="4"/>
              <c:layout>
                <c:manualLayout>
                  <c:x val="-1.9943134473725879E-2"/>
                  <c:y val="7.3520883574141729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4-09AD-4609-92BF-A9984D83D248}"/>
                </c:ext>
                <c:ext xmlns:c15="http://schemas.microsoft.com/office/drawing/2012/chart" uri="{CE6537A1-D6FC-4f65-9D91-7224C49458BB}"/>
              </c:extLst>
            </c:dLbl>
            <c:dLbl>
              <c:idx val="5"/>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6"/>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7"/>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8"/>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0"/>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1"/>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2"/>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3"/>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4"/>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5"/>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19"/>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0"/>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1"/>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2"/>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3"/>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6"/>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7"/>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8"/>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29"/>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30"/>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31"/>
              <c:layout>
                <c:manualLayout>
                  <c:x val="-1.6613993136026007E-2"/>
                  <c:y val="9.9122750119110772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9-09AD-4609-92BF-A9984D83D248}"/>
                </c:ext>
                <c:ext xmlns:c15="http://schemas.microsoft.com/office/drawing/2012/chart" uri="{CE6537A1-D6FC-4f65-9D91-7224C49458BB}"/>
              </c:extLst>
            </c:dLbl>
            <c:dLbl>
              <c:idx val="32"/>
              <c:layout>
                <c:manualLayout>
                  <c:x val="-1.9450346068558E-2"/>
                  <c:y val="9.6297295857261669E-2"/>
                </c:manualLayout>
              </c:layout>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A-09AD-4609-92BF-A9984D83D248}"/>
                </c:ext>
                <c:ext xmlns:c15="http://schemas.microsoft.com/office/drawing/2012/chart" uri="{CE6537A1-D6FC-4f65-9D91-7224C49458BB}"/>
              </c:extLst>
            </c:dLbl>
            <c:dLbl>
              <c:idx val="36"/>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37"/>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38"/>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39"/>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b"/>
              <c:showLegendKey val="0"/>
              <c:showVal val="0"/>
              <c:showCatName val="1"/>
              <c:showSerName val="0"/>
              <c:showPercent val="0"/>
              <c:showBubbleSize val="0"/>
            </c:dLbl>
            <c:dLbl>
              <c:idx val="41"/>
              <c:layout>
                <c:manualLayout>
                  <c:x val="-1.9450346068557896E-2"/>
                  <c:y val="6.6944115618916569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F-09AD-4609-92BF-A9984D83D248}"/>
                </c:ext>
                <c:ext xmlns:c15="http://schemas.microsoft.com/office/drawing/2012/chart" uri="{CE6537A1-D6FC-4f65-9D91-7224C49458BB}"/>
              </c:extLst>
            </c:dLbl>
            <c:dLbl>
              <c:idx val="42"/>
              <c:layout>
                <c:manualLayout>
                  <c:x val="-1.9450346068558E-2"/>
                  <c:y val="7.0492921692677984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20-09AD-4609-92BF-A9984D83D248}"/>
                </c:ext>
                <c:ext xmlns:c15="http://schemas.microsoft.com/office/drawing/2012/chart" uri="{CE6537A1-D6FC-4f65-9D91-7224C49458BB}"/>
              </c:extLst>
            </c:dLbl>
            <c:dLbl>
              <c:idx val="43"/>
              <c:layout>
                <c:manualLayout>
                  <c:x val="-1.9450346068558E-2"/>
                  <c:y val="6.8519389380647139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21-09AD-4609-92BF-A9984D83D248}"/>
                </c:ext>
                <c:ext xmlns:c15="http://schemas.microsoft.com/office/drawing/2012/chart" uri="{CE6537A1-D6FC-4f65-9D91-7224C49458BB}"/>
              </c:extLst>
            </c:dLbl>
            <c:dLbl>
              <c:idx val="44"/>
              <c:layout>
                <c:manualLayout>
                  <c:x val="-1.9450346068558104E-2"/>
                  <c:y val="8.1145710506381016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22-09AD-4609-92BF-A9984D83D248}"/>
                </c:ext>
                <c:ext xmlns:c15="http://schemas.microsoft.com/office/drawing/2012/chart" uri="{CE6537A1-D6FC-4f65-9D91-7224C49458BB}"/>
              </c:extLst>
            </c:dLbl>
            <c:dLbl>
              <c:idx val="46"/>
              <c:layout>
                <c:manualLayout>
                  <c:x val="-1.9450346068558E-2"/>
                  <c:y val="5.3508729255999747E-2"/>
                </c:manualLayout>
              </c:layout>
              <c:spPr>
                <a:solidFill>
                  <a:srgbClr val="002060"/>
                </a:solidFill>
                <a:ln>
                  <a:noFill/>
                </a:ln>
                <a:effectLst/>
              </c:spPr>
              <c:txPr>
                <a:bodyPr rot="-5400000" vert="horz" wrap="square" lIns="38100" tIns="19050" rIns="38100" bIns="19050" anchor="ctr">
                  <a:spAutoFit/>
                </a:bodyPr>
                <a:lstStyle/>
                <a:p>
                  <a:pPr>
                    <a:defRPr sz="1100" b="1">
                      <a:solidFill>
                        <a:schemeClr val="bg1"/>
                      </a:solidFill>
                    </a:defRPr>
                  </a:pPr>
                  <a:endParaRPr lang="en-US"/>
                </a:p>
              </c:txPr>
              <c:dLblPos val="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23-09AD-4609-92BF-A9984D83D248}"/>
                </c:ext>
                <c:ext xmlns:c15="http://schemas.microsoft.com/office/drawing/2012/chart" uri="{CE6537A1-D6FC-4f65-9D91-7224C49458BB}"/>
              </c:extLst>
            </c:dLbl>
            <c:dLbl>
              <c:idx val="47"/>
              <c:spPr>
                <a:noFill/>
                <a:ln>
                  <a:noFill/>
                </a:ln>
                <a:effectLst/>
              </c:spPr>
              <c:txPr>
                <a:bodyPr rot="-5400000" vert="horz" wrap="square" lIns="38100" tIns="19050" rIns="38100" bIns="19050" anchor="ctr">
                  <a:spAutoFit/>
                </a:bodyPr>
                <a:lstStyle/>
                <a:p>
                  <a:pPr>
                    <a:defRPr sz="1100" b="0"/>
                  </a:pPr>
                  <a:endParaRPr lang="en-US"/>
                </a:p>
              </c:txPr>
              <c:dLblPos val="b"/>
              <c:showLegendKey val="0"/>
              <c:showVal val="0"/>
              <c:showCatName val="1"/>
              <c:showSerName val="0"/>
              <c:showPercent val="0"/>
              <c:showBubbleSize val="0"/>
            </c:dLbl>
            <c:spPr>
              <a:noFill/>
              <a:ln>
                <a:noFill/>
              </a:ln>
              <a:effectLst/>
            </c:spPr>
            <c:txPr>
              <a:bodyPr rot="-5400000" vert="horz" wrap="square" lIns="38100" tIns="19050" rIns="38100" bIns="19050" anchor="ctr">
                <a:spAutoFit/>
              </a:bodyPr>
              <a:lstStyle/>
              <a:p>
                <a:pPr>
                  <a:defRPr sz="1100"/>
                </a:pPr>
                <a:endParaRPr lang="en-US"/>
              </a:p>
            </c:txPr>
            <c:dLblPos val="b"/>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Sheet1!$A$2:$A$50</c:f>
              <c:strCache>
                <c:ptCount val="49"/>
                <c:pt idx="0">
                  <c:v>Massachusetts</c:v>
                </c:pt>
                <c:pt idx="1">
                  <c:v>Iowa</c:v>
                </c:pt>
                <c:pt idx="2">
                  <c:v>West Virginia</c:v>
                </c:pt>
                <c:pt idx="3">
                  <c:v>Hawaii</c:v>
                </c:pt>
                <c:pt idx="4">
                  <c:v>California</c:v>
                </c:pt>
                <c:pt idx="5">
                  <c:v>Oregon</c:v>
                </c:pt>
                <c:pt idx="6">
                  <c:v>Washington</c:v>
                </c:pt>
                <c:pt idx="7">
                  <c:v>Kentucky</c:v>
                </c:pt>
                <c:pt idx="8">
                  <c:v>Minnesota</c:v>
                </c:pt>
                <c:pt idx="9">
                  <c:v>Rhode Island</c:v>
                </c:pt>
                <c:pt idx="10">
                  <c:v>New Jersey</c:v>
                </c:pt>
                <c:pt idx="11">
                  <c:v>Alabama</c:v>
                </c:pt>
                <c:pt idx="12">
                  <c:v>Illinois</c:v>
                </c:pt>
                <c:pt idx="13">
                  <c:v>Maryland</c:v>
                </c:pt>
                <c:pt idx="14">
                  <c:v>Michigan</c:v>
                </c:pt>
                <c:pt idx="15">
                  <c:v>Wisconsin</c:v>
                </c:pt>
                <c:pt idx="16">
                  <c:v>Connecticut</c:v>
                </c:pt>
                <c:pt idx="17">
                  <c:v>New Hampshire</c:v>
                </c:pt>
                <c:pt idx="18">
                  <c:v>New York</c:v>
                </c:pt>
                <c:pt idx="19">
                  <c:v>Colorado</c:v>
                </c:pt>
                <c:pt idx="20">
                  <c:v>South Carolina</c:v>
                </c:pt>
                <c:pt idx="21">
                  <c:v>Arkansas</c:v>
                </c:pt>
                <c:pt idx="22">
                  <c:v>Louisiana</c:v>
                </c:pt>
                <c:pt idx="23">
                  <c:v>Tennessee</c:v>
                </c:pt>
                <c:pt idx="24">
                  <c:v>Delaware</c:v>
                </c:pt>
                <c:pt idx="25">
                  <c:v>Ohio</c:v>
                </c:pt>
                <c:pt idx="26">
                  <c:v>Montana</c:v>
                </c:pt>
                <c:pt idx="27">
                  <c:v>Idaho</c:v>
                </c:pt>
                <c:pt idx="28">
                  <c:v>Mississippi</c:v>
                </c:pt>
                <c:pt idx="29">
                  <c:v>Kansas</c:v>
                </c:pt>
                <c:pt idx="30">
                  <c:v>Missouri</c:v>
                </c:pt>
                <c:pt idx="31">
                  <c:v>South Dakota</c:v>
                </c:pt>
                <c:pt idx="32">
                  <c:v>North Carolina</c:v>
                </c:pt>
                <c:pt idx="33">
                  <c:v>Virginia</c:v>
                </c:pt>
                <c:pt idx="34">
                  <c:v>Maine</c:v>
                </c:pt>
                <c:pt idx="35">
                  <c:v>Pennsylvania</c:v>
                </c:pt>
                <c:pt idx="36">
                  <c:v>Nevada</c:v>
                </c:pt>
                <c:pt idx="37">
                  <c:v>Indiana</c:v>
                </c:pt>
                <c:pt idx="38">
                  <c:v>New Mexico</c:v>
                </c:pt>
                <c:pt idx="39">
                  <c:v>Utah</c:v>
                </c:pt>
                <c:pt idx="40">
                  <c:v>Nebraska</c:v>
                </c:pt>
                <c:pt idx="41">
                  <c:v>Florida</c:v>
                </c:pt>
                <c:pt idx="42">
                  <c:v>Georgia</c:v>
                </c:pt>
                <c:pt idx="43">
                  <c:v>Arizona</c:v>
                </c:pt>
                <c:pt idx="44">
                  <c:v>Oklahoma</c:v>
                </c:pt>
                <c:pt idx="45">
                  <c:v>Wyoming</c:v>
                </c:pt>
                <c:pt idx="46">
                  <c:v>Texas</c:v>
                </c:pt>
                <c:pt idx="47">
                  <c:v>North Dakota</c:v>
                </c:pt>
                <c:pt idx="48">
                  <c:v>Alaska</c:v>
                </c:pt>
              </c:strCache>
            </c:strRef>
          </c:cat>
          <c:val>
            <c:numRef>
              <c:f>Sheet1!$D$2:$D$50</c:f>
              <c:numCache>
                <c:formatCode>General</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numCache>
            </c:numRef>
          </c:val>
          <c:smooth val="0"/>
          <c:extLst xmlns:c16r2="http://schemas.microsoft.com/office/drawing/2015/06/chart">
            <c:ext xmlns:c16="http://schemas.microsoft.com/office/drawing/2014/chart" uri="{C3380CC4-5D6E-409C-BE32-E72D297353CC}">
              <c16:uniqueId val="{00000025-09AD-4609-92BF-A9984D83D248}"/>
            </c:ext>
          </c:extLst>
        </c:ser>
        <c:dLbls>
          <c:dLblPos val="b"/>
          <c:showLegendKey val="0"/>
          <c:showVal val="1"/>
          <c:showCatName val="0"/>
          <c:showSerName val="0"/>
          <c:showPercent val="0"/>
          <c:showBubbleSize val="0"/>
        </c:dLbls>
        <c:dropLines>
          <c:spPr>
            <a:ln>
              <a:solidFill>
                <a:schemeClr val="tx1">
                  <a:lumMod val="15000"/>
                  <a:lumOff val="85000"/>
                </a:schemeClr>
              </a:solidFill>
            </a:ln>
          </c:spPr>
        </c:dropLines>
        <c:marker val="1"/>
        <c:smooth val="0"/>
        <c:axId val="241246688"/>
        <c:axId val="241247080"/>
      </c:lineChart>
      <c:catAx>
        <c:axId val="241246688"/>
        <c:scaling>
          <c:orientation val="minMax"/>
        </c:scaling>
        <c:delete val="1"/>
        <c:axPos val="b"/>
        <c:numFmt formatCode="General" sourceLinked="1"/>
        <c:majorTickMark val="none"/>
        <c:minorTickMark val="none"/>
        <c:tickLblPos val="none"/>
        <c:crossAx val="241247080"/>
        <c:crosses val="autoZero"/>
        <c:auto val="1"/>
        <c:lblAlgn val="ctr"/>
        <c:lblOffset val="100"/>
        <c:noMultiLvlLbl val="0"/>
      </c:catAx>
      <c:valAx>
        <c:axId val="241247080"/>
        <c:scaling>
          <c:orientation val="minMax"/>
          <c:max val="20"/>
        </c:scaling>
        <c:delete val="0"/>
        <c:axPos val="l"/>
        <c:numFmt formatCode="General" sourceLinked="1"/>
        <c:majorTickMark val="none"/>
        <c:minorTickMark val="none"/>
        <c:tickLblPos val="nextTo"/>
        <c:spPr>
          <a:ln>
            <a:noFill/>
          </a:ln>
        </c:spPr>
        <c:txPr>
          <a:bodyPr rot="-60000000" vert="horz"/>
          <a:lstStyle/>
          <a:p>
            <a:pPr>
              <a:defRPr/>
            </a:pPr>
            <a:endParaRPr lang="en-US"/>
          </a:p>
        </c:txPr>
        <c:crossAx val="241246688"/>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2122732307991E-2"/>
          <c:y val="0.12208102004382453"/>
          <c:w val="0.98007875624570495"/>
          <c:h val="0.84384860984480003"/>
        </c:manualLayout>
      </c:layout>
      <c:barChart>
        <c:barDir val="col"/>
        <c:grouping val="clustered"/>
        <c:varyColors val="0"/>
        <c:ser>
          <c:idx val="0"/>
          <c:order val="0"/>
          <c:tx>
            <c:strRef>
              <c:f>Sheet1!$B$1</c:f>
              <c:strCache>
                <c:ptCount val="1"/>
                <c:pt idx="0">
                  <c:v>Medicaid Expansion States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2 states</c:v>
                </c:pt>
                <c:pt idx="1">
                  <c:v>Low-Income Adults</c:v>
                </c:pt>
                <c:pt idx="2">
                  <c:v>Hispanic Adults</c:v>
                </c:pt>
                <c:pt idx="3">
                  <c:v>Black Adults</c:v>
                </c:pt>
                <c:pt idx="4">
                  <c:v>White Adults</c:v>
                </c:pt>
              </c:strCache>
            </c:strRef>
          </c:cat>
          <c:val>
            <c:numRef>
              <c:f>Sheet1!$B$2:$B$7</c:f>
              <c:numCache>
                <c:formatCode>0</c:formatCode>
                <c:ptCount val="6"/>
                <c:pt idx="0">
                  <c:v>-2</c:v>
                </c:pt>
                <c:pt idx="1">
                  <c:v>-3</c:v>
                </c:pt>
                <c:pt idx="2" formatCode="General">
                  <c:v>-4</c:v>
                </c:pt>
                <c:pt idx="3">
                  <c:v>-5</c:v>
                </c:pt>
                <c:pt idx="4" formatCode="General">
                  <c:v>-6</c:v>
                </c:pt>
                <c:pt idx="5">
                  <c:v>-7</c:v>
                </c:pt>
              </c:numCache>
            </c:numRef>
          </c:val>
          <c:extLst xmlns:c16r2="http://schemas.microsoft.com/office/drawing/2015/06/chart">
            <c:ext xmlns:c16="http://schemas.microsoft.com/office/drawing/2014/chart" uri="{C3380CC4-5D6E-409C-BE32-E72D297353CC}">
              <c16:uniqueId val="{00000000-23AD-41F5-9482-D2EC7B04AC31}"/>
            </c:ext>
          </c:extLst>
        </c:ser>
        <c:dLbls>
          <c:dLblPos val="ctr"/>
          <c:showLegendKey val="0"/>
          <c:showVal val="1"/>
          <c:showCatName val="0"/>
          <c:showSerName val="0"/>
          <c:showPercent val="0"/>
          <c:showBubbleSize val="0"/>
        </c:dLbls>
        <c:gapWidth val="135"/>
        <c:axId val="241247864"/>
        <c:axId val="244230656"/>
      </c:barChart>
      <c:catAx>
        <c:axId val="241247864"/>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4230656"/>
        <c:crosses val="autoZero"/>
        <c:auto val="1"/>
        <c:lblAlgn val="ctr"/>
        <c:lblOffset val="100"/>
        <c:noMultiLvlLbl val="0"/>
      </c:catAx>
      <c:valAx>
        <c:axId val="24423065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124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2122732307991E-2"/>
          <c:y val="0.12208102004382453"/>
          <c:w val="0.98007875624570495"/>
          <c:h val="0.84384860984480003"/>
        </c:manualLayout>
      </c:layout>
      <c:barChart>
        <c:barDir val="col"/>
        <c:grouping val="clustered"/>
        <c:varyColors val="0"/>
        <c:ser>
          <c:idx val="0"/>
          <c:order val="0"/>
          <c:tx>
            <c:strRef>
              <c:f>Sheet1!$B$1</c:f>
              <c:strCache>
                <c:ptCount val="1"/>
                <c:pt idx="0">
                  <c:v>Medicaid Expansion States</c:v>
                </c:pt>
              </c:strCache>
            </c:strRef>
          </c:tx>
          <c:spPr>
            <a:solidFill>
              <a:schemeClr val="bg2">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Adults</c:v>
                </c:pt>
                <c:pt idx="1">
                  <c:v>Low-Income Adults</c:v>
                </c:pt>
                <c:pt idx="2">
                  <c:v>Hispanic Adults</c:v>
                </c:pt>
                <c:pt idx="3">
                  <c:v>Black Adults</c:v>
                </c:pt>
                <c:pt idx="4">
                  <c:v>White Adults</c:v>
                </c:pt>
              </c:strCache>
            </c:strRef>
          </c:cat>
          <c:val>
            <c:numRef>
              <c:f>Sheet1!$B$2:$B$6</c:f>
              <c:numCache>
                <c:formatCode>0.0</c:formatCode>
                <c:ptCount val="5"/>
                <c:pt idx="0">
                  <c:v>-3.1473</c:v>
                </c:pt>
                <c:pt idx="1">
                  <c:v>-7.2720000000000002</c:v>
                </c:pt>
                <c:pt idx="2" formatCode="General">
                  <c:v>-6.3</c:v>
                </c:pt>
                <c:pt idx="3">
                  <c:v>-5</c:v>
                </c:pt>
                <c:pt idx="4" formatCode="General">
                  <c:v>-2.2999999999999998</c:v>
                </c:pt>
              </c:numCache>
            </c:numRef>
          </c:val>
          <c:extLst xmlns:c16r2="http://schemas.microsoft.com/office/drawing/2015/06/chart">
            <c:ext xmlns:c16="http://schemas.microsoft.com/office/drawing/2014/chart" uri="{C3380CC4-5D6E-409C-BE32-E72D297353CC}">
              <c16:uniqueId val="{00000000-23AD-41F5-9482-D2EC7B04AC31}"/>
            </c:ext>
          </c:extLst>
        </c:ser>
        <c:ser>
          <c:idx val="1"/>
          <c:order val="1"/>
          <c:tx>
            <c:strRef>
              <c:f>Sheet1!$C$1</c:f>
              <c:strCache>
                <c:ptCount val="1"/>
                <c:pt idx="0">
                  <c:v>Non-Expansion States</c:v>
                </c:pt>
              </c:strCache>
            </c:strRef>
          </c:tx>
          <c:spPr>
            <a:solidFill>
              <a:srgbClr val="15636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All Adults</c:v>
                </c:pt>
                <c:pt idx="1">
                  <c:v>Low-Income Adults</c:v>
                </c:pt>
                <c:pt idx="2">
                  <c:v>Hispanic Adults</c:v>
                </c:pt>
                <c:pt idx="3">
                  <c:v>Black Adults</c:v>
                </c:pt>
                <c:pt idx="4">
                  <c:v>White Adults</c:v>
                </c:pt>
              </c:strCache>
            </c:strRef>
          </c:cat>
          <c:val>
            <c:numRef>
              <c:f>Sheet1!$C$2:$C$6</c:f>
              <c:numCache>
                <c:formatCode>General</c:formatCode>
                <c:ptCount val="5"/>
                <c:pt idx="0" formatCode="0.0">
                  <c:v>-2.468</c:v>
                </c:pt>
                <c:pt idx="1">
                  <c:v>-2.9</c:v>
                </c:pt>
                <c:pt idx="2">
                  <c:v>-4.8</c:v>
                </c:pt>
                <c:pt idx="3">
                  <c:v>-4.0999999999999996</c:v>
                </c:pt>
                <c:pt idx="4">
                  <c:v>-1.5</c:v>
                </c:pt>
              </c:numCache>
            </c:numRef>
          </c:val>
          <c:extLst xmlns:c16r2="http://schemas.microsoft.com/office/drawing/2015/06/chart">
            <c:ext xmlns:c16="http://schemas.microsoft.com/office/drawing/2014/chart" uri="{C3380CC4-5D6E-409C-BE32-E72D297353CC}">
              <c16:uniqueId val="{00000001-23AD-41F5-9482-D2EC7B04AC31}"/>
            </c:ext>
          </c:extLst>
        </c:ser>
        <c:dLbls>
          <c:showLegendKey val="0"/>
          <c:showVal val="0"/>
          <c:showCatName val="0"/>
          <c:showSerName val="0"/>
          <c:showPercent val="0"/>
          <c:showBubbleSize val="0"/>
        </c:dLbls>
        <c:gapWidth val="135"/>
        <c:axId val="244231832"/>
        <c:axId val="244232224"/>
      </c:barChart>
      <c:catAx>
        <c:axId val="24423183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44232224"/>
        <c:crosses val="autoZero"/>
        <c:auto val="1"/>
        <c:lblAlgn val="ctr"/>
        <c:lblOffset val="100"/>
        <c:noMultiLvlLbl val="0"/>
      </c:catAx>
      <c:valAx>
        <c:axId val="244232224"/>
        <c:scaling>
          <c:orientation val="minMax"/>
        </c:scaling>
        <c:delete val="1"/>
        <c:axPos val="l"/>
        <c:numFmt formatCode="0.0" sourceLinked="1"/>
        <c:majorTickMark val="none"/>
        <c:minorTickMark val="none"/>
        <c:tickLblPos val="nextTo"/>
        <c:crossAx val="244231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86666494498961E-2"/>
          <c:y val="0.10090640593604418"/>
          <c:w val="0.90521333127277892"/>
          <c:h val="0.67407855413457118"/>
        </c:manualLayout>
      </c:layout>
      <c:barChart>
        <c:barDir val="col"/>
        <c:grouping val="stacked"/>
        <c:varyColors val="0"/>
        <c:ser>
          <c:idx val="0"/>
          <c:order val="0"/>
          <c:tx>
            <c:strRef>
              <c:f>Sheet1!$B$1</c:f>
              <c:strCache>
                <c:ptCount val="1"/>
                <c:pt idx="0">
                  <c:v>in 2019</c:v>
                </c:pt>
              </c:strCache>
            </c:strRef>
          </c:tx>
          <c:spPr>
            <a:solidFill>
              <a:srgbClr val="72EBEE"/>
            </a:solidFill>
            <a:ln>
              <a:solidFill>
                <a:schemeClr val="accent6">
                  <a:lumMod val="75000"/>
                </a:schemeClr>
              </a:solidFill>
            </a:ln>
            <a:effectLst/>
          </c:spPr>
          <c:invertIfNegative val="0"/>
          <c:dLbls>
            <c:delete val="1"/>
          </c:dLbls>
          <c:cat>
            <c:strRef>
              <c:f>Sheet1!$A$2:$A$11</c:f>
              <c:strCache>
                <c:ptCount val="10"/>
                <c:pt idx="0">
                  <c:v>Utah</c:v>
                </c:pt>
                <c:pt idx="1">
                  <c:v>Delaware</c:v>
                </c:pt>
                <c:pt idx="2">
                  <c:v>Arizona</c:v>
                </c:pt>
                <c:pt idx="3">
                  <c:v>Maine</c:v>
                </c:pt>
                <c:pt idx="4">
                  <c:v>North Carolina</c:v>
                </c:pt>
                <c:pt idx="5">
                  <c:v>Tennessee</c:v>
                </c:pt>
                <c:pt idx="6">
                  <c:v>Iowa</c:v>
                </c:pt>
                <c:pt idx="7">
                  <c:v>Alaska</c:v>
                </c:pt>
                <c:pt idx="8">
                  <c:v>Wyoming</c:v>
                </c:pt>
                <c:pt idx="9">
                  <c:v>Nebraska</c:v>
                </c:pt>
              </c:strCache>
            </c:strRef>
          </c:cat>
          <c:val>
            <c:numRef>
              <c:f>Sheet1!$B$2:$B$11</c:f>
              <c:numCache>
                <c:formatCode>"$"#,##0</c:formatCode>
                <c:ptCount val="10"/>
                <c:pt idx="0">
                  <c:v>681.3101000000006</c:v>
                </c:pt>
                <c:pt idx="1">
                  <c:v>687.34790000000066</c:v>
                </c:pt>
                <c:pt idx="2">
                  <c:v>691.57890000000043</c:v>
                </c:pt>
                <c:pt idx="3">
                  <c:v>708.13200000000052</c:v>
                </c:pt>
                <c:pt idx="4">
                  <c:v>724.62820000000102</c:v>
                </c:pt>
                <c:pt idx="5">
                  <c:v>726.241500000001</c:v>
                </c:pt>
                <c:pt idx="6">
                  <c:v>814.51030000000083</c:v>
                </c:pt>
                <c:pt idx="7">
                  <c:v>838.40000000000146</c:v>
                </c:pt>
                <c:pt idx="8">
                  <c:v>839.64000000000124</c:v>
                </c:pt>
                <c:pt idx="9">
                  <c:v>855.48600000000079</c:v>
                </c:pt>
              </c:numCache>
            </c:numRef>
          </c:val>
          <c:extLst xmlns:c16r2="http://schemas.microsoft.com/office/drawing/2015/06/chart">
            <c:ext xmlns:c16="http://schemas.microsoft.com/office/drawing/2014/chart" uri="{C3380CC4-5D6E-409C-BE32-E72D297353CC}">
              <c16:uniqueId val="{00000027-0663-4CF4-A898-E5EE4C041B62}"/>
            </c:ext>
          </c:extLst>
        </c:ser>
        <c:ser>
          <c:idx val="1"/>
          <c:order val="1"/>
          <c:tx>
            <c:strRef>
              <c:f>Sheet1!$C$1</c:f>
              <c:strCache>
                <c:ptCount val="1"/>
                <c:pt idx="0">
                  <c:v>by 2027</c:v>
                </c:pt>
              </c:strCache>
            </c:strRef>
          </c:tx>
          <c:spPr>
            <a:solidFill>
              <a:srgbClr val="1B7D7F"/>
            </a:solidFill>
            <a:ln>
              <a:solidFill>
                <a:schemeClr val="accent6">
                  <a:lumMod val="75000"/>
                </a:schemeClr>
              </a:solidFill>
            </a:ln>
            <a:effectLst/>
          </c:spPr>
          <c:invertIfNegative val="0"/>
          <c:dLbls>
            <c:dLbl>
              <c:idx val="0"/>
              <c:layout>
                <c:manualLayout>
                  <c:x val="2.9024733529520591E-3"/>
                  <c:y val="-0.1029090742607728"/>
                </c:manualLayout>
              </c:layout>
              <c:tx>
                <c:rich>
                  <a:bodyPr/>
                  <a:lstStyle/>
                  <a:p>
                    <a:fld id="{CF06A791-A952-4BC8-9251-66EB688280B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2.6605698384095911E-17"/>
                  <c:y val="-0.10374285449955424"/>
                </c:manualLayout>
              </c:layout>
              <c:tx>
                <c:rich>
                  <a:bodyPr/>
                  <a:lstStyle/>
                  <a:p>
                    <a:fld id="{341D5E38-060B-4163-B14D-EB56D09C8B9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2.9024733529520725E-3"/>
                  <c:y val="-0.10133022997630879"/>
                </c:manualLayout>
              </c:layout>
              <c:tx>
                <c:rich>
                  <a:bodyPr/>
                  <a:lstStyle/>
                  <a:p>
                    <a:fld id="{E305906F-CE59-401E-9213-E2B9637AA47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5.3211396768191821E-17"/>
                  <c:y val="-0.10374285449955419"/>
                </c:manualLayout>
              </c:layout>
              <c:tx>
                <c:rich>
                  <a:bodyPr/>
                  <a:lstStyle/>
                  <a:p>
                    <a:fld id="{18BBCC33-773B-4B31-9FBF-717F170A58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1.4512366764759831E-3"/>
                  <c:y val="-0.10374285449955419"/>
                </c:manualLayout>
              </c:layout>
              <c:tx>
                <c:rich>
                  <a:bodyPr/>
                  <a:lstStyle/>
                  <a:p>
                    <a:fld id="{52223073-6D0C-457A-8712-BE0C4E314B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1.4512366764760363E-3"/>
                  <c:y val="-0.10374285449955424"/>
                </c:manualLayout>
              </c:layout>
              <c:tx>
                <c:rich>
                  <a:bodyPr/>
                  <a:lstStyle/>
                  <a:p>
                    <a:fld id="{32121AB0-D22E-4960-9F1F-DC9F612CB4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0"/>
                  <c:y val="-0.11580597711578147"/>
                </c:manualLayout>
              </c:layout>
              <c:tx>
                <c:rich>
                  <a:bodyPr/>
                  <a:lstStyle/>
                  <a:p>
                    <a:fld id="{F67002D5-3C35-4914-B989-A56302F436F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7"/>
              <c:layout>
                <c:manualLayout>
                  <c:x val="0"/>
                  <c:y val="-0.11821860163902694"/>
                </c:manualLayout>
              </c:layout>
              <c:tx>
                <c:rich>
                  <a:bodyPr/>
                  <a:lstStyle/>
                  <a:p>
                    <a:fld id="{DA37FDEB-74AA-41F3-B5CD-3851444440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8"/>
              <c:layout>
                <c:manualLayout>
                  <c:x val="-1.4512366764760363E-3"/>
                  <c:y val="-0.1158059771157815"/>
                </c:manualLayout>
              </c:layout>
              <c:tx>
                <c:rich>
                  <a:bodyPr/>
                  <a:lstStyle/>
                  <a:p>
                    <a:fld id="{167C0258-821D-4EC3-831A-60D96A3EBED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9"/>
              <c:layout>
                <c:manualLayout>
                  <c:x val="-1.0642279353638364E-16"/>
                  <c:y val="-0.11810423943721639"/>
                </c:manualLayout>
              </c:layout>
              <c:tx>
                <c:rich>
                  <a:bodyPr/>
                  <a:lstStyle/>
                  <a:p>
                    <a:fld id="{8BDD4C5B-97BB-42DA-9BD4-4D203EFA314B}" type="CELLRANGE">
                      <a:rPr lang="en-US" smtClean="0"/>
                      <a:pPr/>
                      <a:t>[CELLRANGE]</a:t>
                    </a:fld>
                    <a:r>
                      <a:rPr lang="en-US" baseline="0" dirty="0"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10"/>
                <c:pt idx="0">
                  <c:v>Utah</c:v>
                </c:pt>
                <c:pt idx="1">
                  <c:v>Delaware</c:v>
                </c:pt>
                <c:pt idx="2">
                  <c:v>Arizona</c:v>
                </c:pt>
                <c:pt idx="3">
                  <c:v>Maine</c:v>
                </c:pt>
                <c:pt idx="4">
                  <c:v>North Carolina</c:v>
                </c:pt>
                <c:pt idx="5">
                  <c:v>Tennessee</c:v>
                </c:pt>
                <c:pt idx="6">
                  <c:v>Iowa</c:v>
                </c:pt>
                <c:pt idx="7">
                  <c:v>Alaska</c:v>
                </c:pt>
                <c:pt idx="8">
                  <c:v>Wyoming</c:v>
                </c:pt>
                <c:pt idx="9">
                  <c:v>Nebraska</c:v>
                </c:pt>
              </c:strCache>
            </c:strRef>
          </c:cat>
          <c:val>
            <c:numRef>
              <c:f>Sheet1!$C$2:$C$11</c:f>
              <c:numCache>
                <c:formatCode>"$"#,##0</c:formatCode>
                <c:ptCount val="10"/>
                <c:pt idx="0">
                  <c:v>325.29521615347039</c:v>
                </c:pt>
                <c:pt idx="1">
                  <c:v>328.17799663198093</c:v>
                </c:pt>
                <c:pt idx="2">
                  <c:v>330.19811061465225</c:v>
                </c:pt>
                <c:pt idx="3">
                  <c:v>338.10147832123675</c:v>
                </c:pt>
                <c:pt idx="4">
                  <c:v>345.97767881306936</c:v>
                </c:pt>
                <c:pt idx="5">
                  <c:v>346.74795768053536</c:v>
                </c:pt>
                <c:pt idx="6">
                  <c:v>388.89237675726235</c:v>
                </c:pt>
                <c:pt idx="7">
                  <c:v>400.2986440727509</c:v>
                </c:pt>
                <c:pt idx="8">
                  <c:v>400.89068882304855</c:v>
                </c:pt>
                <c:pt idx="9">
                  <c:v>408.45644778533097</c:v>
                </c:pt>
              </c:numCache>
            </c:numRef>
          </c:val>
          <c:extLst xmlns:c16r2="http://schemas.microsoft.com/office/drawing/2015/06/chart">
            <c:ext xmlns:c16="http://schemas.microsoft.com/office/drawing/2014/chart" uri="{C3380CC4-5D6E-409C-BE32-E72D297353CC}">
              <c16:uniqueId val="{00000028-0663-4CF4-A898-E5EE4C041B62}"/>
            </c:ext>
            <c:ext xmlns:c15="http://schemas.microsoft.com/office/drawing/2012/chart" uri="{02D57815-91ED-43cb-92C2-25804820EDAC}">
              <c15:datalabelsRange>
                <c15:f>Sheet1!$D$2:$D$11</c15:f>
                <c15:dlblRangeCache>
                  <c:ptCount val="10"/>
                  <c:pt idx="0">
                    <c:v>$1,007</c:v>
                  </c:pt>
                  <c:pt idx="1">
                    <c:v>$1,016</c:v>
                  </c:pt>
                  <c:pt idx="2">
                    <c:v>$1,022</c:v>
                  </c:pt>
                  <c:pt idx="3">
                    <c:v>$1,046</c:v>
                  </c:pt>
                  <c:pt idx="4">
                    <c:v>$1,071</c:v>
                  </c:pt>
                  <c:pt idx="5">
                    <c:v>$1,073</c:v>
                  </c:pt>
                  <c:pt idx="6">
                    <c:v>$1,203</c:v>
                  </c:pt>
                  <c:pt idx="7">
                    <c:v>$1,239</c:v>
                  </c:pt>
                  <c:pt idx="8">
                    <c:v>$1,241</c:v>
                  </c:pt>
                  <c:pt idx="9">
                    <c:v>$1,264</c:v>
                  </c:pt>
                </c15:dlblRangeCache>
              </c15:datalabelsRange>
            </c:ext>
          </c:extLst>
        </c:ser>
        <c:dLbls>
          <c:dLblPos val="ctr"/>
          <c:showLegendKey val="0"/>
          <c:showVal val="1"/>
          <c:showCatName val="0"/>
          <c:showSerName val="0"/>
          <c:showPercent val="0"/>
          <c:showBubbleSize val="0"/>
        </c:dLbls>
        <c:gapWidth val="95"/>
        <c:overlap val="100"/>
        <c:axId val="172345872"/>
        <c:axId val="173288160"/>
      </c:barChart>
      <c:catAx>
        <c:axId val="17234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288160"/>
        <c:crosses val="autoZero"/>
        <c:auto val="1"/>
        <c:lblAlgn val="ctr"/>
        <c:lblOffset val="100"/>
        <c:noMultiLvlLbl val="0"/>
      </c:catAx>
      <c:valAx>
        <c:axId val="173288160"/>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72345872"/>
        <c:crosses val="autoZero"/>
        <c:crossBetween val="between"/>
      </c:valAx>
      <c:spPr>
        <a:noFill/>
        <a:ln>
          <a:noFill/>
        </a:ln>
        <a:effectLst/>
      </c:spPr>
    </c:plotArea>
    <c:legend>
      <c:legendPos val="t"/>
      <c:layout>
        <c:manualLayout>
          <c:xMode val="edge"/>
          <c:yMode val="edge"/>
          <c:x val="0.40005338722639761"/>
          <c:y val="0.11878072415589962"/>
          <c:w val="0.20569085893442432"/>
          <c:h val="5.5294884457131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628788328261986"/>
          <c:y val="0.17406084548709763"/>
          <c:w val="0.62341782935027901"/>
          <c:h val="0.72546686801136095"/>
        </c:manualLayout>
      </c:layout>
      <c:barChart>
        <c:barDir val="bar"/>
        <c:grouping val="percentStacked"/>
        <c:varyColors val="0"/>
        <c:ser>
          <c:idx val="0"/>
          <c:order val="0"/>
          <c:tx>
            <c:strRef>
              <c:f>Sheet1!$B$1</c:f>
              <c:strCache>
                <c:ptCount val="1"/>
                <c:pt idx="0">
                  <c:v>Improved</c:v>
                </c:pt>
              </c:strCache>
            </c:strRef>
          </c:tx>
          <c:spPr>
            <a:solidFill>
              <a:schemeClr val="accent5">
                <a:lumMod val="40000"/>
                <a:lumOff val="60000"/>
              </a:schemeClr>
            </a:solidFill>
            <a:ln>
              <a:noFill/>
            </a:ln>
          </c:spPr>
          <c:invertIfNegative val="0"/>
          <c:dPt>
            <c:idx val="0"/>
            <c:invertIfNegative val="0"/>
            <c:bubble3D val="0"/>
            <c:extLst xmlns:c16r2="http://schemas.microsoft.com/office/drawing/2015/06/chart">
              <c:ext xmlns:c16="http://schemas.microsoft.com/office/drawing/2014/chart" uri="{C3380CC4-5D6E-409C-BE32-E72D297353CC}">
                <c16:uniqueId val="{00000000-2DC1-49DF-BA89-6A9A235C1754}"/>
              </c:ext>
            </c:extLst>
          </c:dPt>
          <c:dLbls>
            <c:dLbl>
              <c:idx val="0"/>
              <c:tx>
                <c:rich>
                  <a:bodyPr/>
                  <a:lstStyle/>
                  <a:p>
                    <a:r>
                      <a:rPr lang="en-US" dirty="0"/>
                      <a:t>7*</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DC1-49DF-BA89-6A9A235C1754}"/>
                </c:ext>
                <c:ext xmlns:c15="http://schemas.microsoft.com/office/drawing/2012/chart" uri="{CE6537A1-D6FC-4f65-9D91-7224C49458BB}"/>
              </c:extLst>
            </c:dLbl>
            <c:dLbl>
              <c:idx val="1"/>
              <c:tx>
                <c:rich>
                  <a:bodyPr/>
                  <a:lstStyle/>
                  <a:p>
                    <a:r>
                      <a:rPr lang="en-US" dirty="0"/>
                      <a:t>31*</a:t>
                    </a:r>
                    <a:endParaRPr lang="en-US" sz="1200" b="0" dirty="0"/>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2DC1-49DF-BA89-6A9A235C1754}"/>
                </c:ext>
                <c:ext xmlns:c15="http://schemas.microsoft.com/office/drawing/2012/chart" uri="{CE6537A1-D6FC-4f65-9D91-7224C49458BB}"/>
              </c:extLst>
            </c:dLbl>
            <c:dLbl>
              <c:idx val="2"/>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r>
                      <a:rPr lang="en-US" sz="1600" b="0" dirty="0">
                        <a:solidFill>
                          <a:schemeClr val="tx1">
                            <a:lumMod val="75000"/>
                            <a:lumOff val="25000"/>
                          </a:schemeClr>
                        </a:solidFill>
                      </a:rPr>
                      <a:t>26*</a:t>
                    </a:r>
                  </a:p>
                </c:rich>
              </c:tx>
              <c:numFmt formatCode="#,##0.00" sourceLinked="0"/>
              <c:spPr>
                <a:noFill/>
                <a:ln>
                  <a:noFill/>
                </a:ln>
                <a:effectLst/>
              </c:sp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DC1-49DF-BA89-6A9A235C1754}"/>
                </c:ext>
                <c:ext xmlns:c15="http://schemas.microsoft.com/office/drawing/2012/chart" uri="{CE6537A1-D6FC-4f65-9D91-7224C49458BB}"/>
              </c:extLst>
            </c:dLbl>
            <c:dLbl>
              <c:idx val="3"/>
              <c:tx>
                <c:rich>
                  <a:bodyPr/>
                  <a:lstStyle/>
                  <a:p>
                    <a:r>
                      <a:rPr lang="en-US" sz="1600" b="0" dirty="0">
                        <a:solidFill>
                          <a:schemeClr val="tx1">
                            <a:lumMod val="75000"/>
                            <a:lumOff val="25000"/>
                          </a:schemeClr>
                        </a:solidFill>
                      </a:rPr>
                      <a:t>37*</a:t>
                    </a:r>
                    <a:r>
                      <a:rPr lang="en-US" b="0" dirty="0">
                        <a:solidFill>
                          <a:schemeClr val="tx1">
                            <a:lumMod val="75000"/>
                            <a:lumOff val="25000"/>
                          </a:schemeClr>
                        </a:solidFill>
                      </a:rPr>
                      <a:t> </a:t>
                    </a:r>
                    <a:endParaRPr lang="en-US" sz="1200" b="0" dirty="0">
                      <a:solidFill>
                        <a:schemeClr val="tx1">
                          <a:lumMod val="75000"/>
                          <a:lumOff val="25000"/>
                        </a:schemeClr>
                      </a:solidFill>
                    </a:endParaRP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2DC1-49DF-BA89-6A9A235C1754}"/>
                </c:ext>
                <c:ext xmlns:c15="http://schemas.microsoft.com/office/drawing/2012/chart" uri="{CE6537A1-D6FC-4f65-9D91-7224C49458BB}"/>
              </c:extLst>
            </c:dLbl>
            <c:dLbl>
              <c:idx val="4"/>
              <c:tx>
                <c:rich>
                  <a:bodyPr/>
                  <a:lstStyle/>
                  <a:p>
                    <a:r>
                      <a:rPr lang="en-US" b="0" dirty="0">
                        <a:solidFill>
                          <a:schemeClr val="tx1">
                            <a:lumMod val="75000"/>
                            <a:lumOff val="25000"/>
                          </a:schemeClr>
                        </a:solidFill>
                      </a:rPr>
                      <a:t>33</a:t>
                    </a: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2DC1-49DF-BA89-6A9A235C1754}"/>
                </c:ext>
                <c:ext xmlns:c15="http://schemas.microsoft.com/office/drawing/2012/chart" uri="{CE6537A1-D6FC-4f65-9D91-7224C49458BB}"/>
              </c:extLst>
            </c:dLbl>
            <c:dLbl>
              <c:idx val="5"/>
              <c:tx>
                <c:rich>
                  <a:bodyPr/>
                  <a:lstStyle/>
                  <a:p>
                    <a:r>
                      <a:rPr lang="en-US" b="0" dirty="0">
                        <a:solidFill>
                          <a:schemeClr val="tx1">
                            <a:lumMod val="75000"/>
                            <a:lumOff val="25000"/>
                          </a:schemeClr>
                        </a:solidFill>
                      </a:rPr>
                      <a:t>47</a:t>
                    </a:r>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2DC1-49DF-BA89-6A9A235C1754}"/>
                </c:ext>
                <c:ext xmlns:c15="http://schemas.microsoft.com/office/drawing/2012/chart" uri="{CE6537A1-D6FC-4f65-9D91-7224C49458BB}"/>
              </c:extLst>
            </c:dLbl>
            <c:numFmt formatCode="#,##0.00" sourceLinked="0"/>
            <c:spPr>
              <a:noFill/>
              <a:ln>
                <a:noFill/>
              </a:ln>
              <a:effectLst/>
            </c:spPr>
            <c:txPr>
              <a:bodyPr/>
              <a:lstStyle/>
              <a:p>
                <a:pPr>
                  <a:defRPr b="0">
                    <a:solidFill>
                      <a:schemeClr val="tx1">
                        <a:lumMod val="75000"/>
                        <a:lumOff val="25000"/>
                      </a:schemeClr>
                    </a:solidFill>
                  </a:defRPr>
                </a:pPr>
                <a:endParaRPr lang="en-US"/>
              </a:p>
            </c:txPr>
            <c:dLblPos val="ct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Sheet1!$A$2:$A$7</c:f>
              <c:strCache>
                <c:ptCount val="6"/>
                <c:pt idx="0">
                  <c:v>Adults without a dental visit 
in past year (2016 vs 2012)</c:v>
                </c:pt>
                <c:pt idx="1">
                  <c:v>At-risk adults without a routine 
doctor visit in past two years</c:v>
                </c:pt>
                <c:pt idx="2">
                  <c:v>Individuals under age 65 with high out-of-pocket medical spending (2013-2014 vs. 2015-2016)</c:v>
                </c:pt>
                <c:pt idx="3">
                  <c:v>Adults who went without care 
because of costs in past year</c:v>
                </c:pt>
                <c:pt idx="4">
                  <c:v>Children ages 0–18 uninsured</c:v>
                </c:pt>
                <c:pt idx="5">
                  <c:v>Adults ages 19–64 uninsured</c:v>
                </c:pt>
              </c:strCache>
            </c:strRef>
          </c:cat>
          <c:val>
            <c:numRef>
              <c:f>Sheet1!$B$2:$B$7</c:f>
              <c:numCache>
                <c:formatCode>General</c:formatCode>
                <c:ptCount val="6"/>
                <c:pt idx="0">
                  <c:v>13.725490196078431</c:v>
                </c:pt>
                <c:pt idx="1">
                  <c:v>60.784313725490193</c:v>
                </c:pt>
                <c:pt idx="2">
                  <c:v>50.980392156862742</c:v>
                </c:pt>
                <c:pt idx="3">
                  <c:v>72.549019607843135</c:v>
                </c:pt>
                <c:pt idx="4">
                  <c:v>66.666666666666657</c:v>
                </c:pt>
                <c:pt idx="5">
                  <c:v>92.156862745098039</c:v>
                </c:pt>
              </c:numCache>
            </c:numRef>
          </c:val>
          <c:extLst xmlns:c16r2="http://schemas.microsoft.com/office/drawing/2015/06/chart">
            <c:ext xmlns:c16="http://schemas.microsoft.com/office/drawing/2014/chart" uri="{C3380CC4-5D6E-409C-BE32-E72D297353CC}">
              <c16:uniqueId val="{00000006-2DC1-49DF-BA89-6A9A235C1754}"/>
            </c:ext>
          </c:extLst>
        </c:ser>
        <c:ser>
          <c:idx val="1"/>
          <c:order val="1"/>
          <c:tx>
            <c:strRef>
              <c:f>Sheet1!$C$1</c:f>
              <c:strCache>
                <c:ptCount val="1"/>
                <c:pt idx="0">
                  <c:v>Little or no change</c:v>
                </c:pt>
              </c:strCache>
            </c:strRef>
          </c:tx>
          <c:spPr>
            <a:solidFill>
              <a:schemeClr val="bg1">
                <a:lumMod val="85000"/>
              </a:schemeClr>
            </a:solidFill>
            <a:ln>
              <a:noFill/>
            </a:ln>
          </c:spPr>
          <c:invertIfNegative val="0"/>
          <c:dLbls>
            <c:dLbl>
              <c:idx val="0"/>
              <c:tx>
                <c:rich>
                  <a:bodyPr/>
                  <a:lstStyle/>
                  <a:p>
                    <a:r>
                      <a:rPr lang="en-US" dirty="0"/>
                      <a:t>35</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DC1-49DF-BA89-6A9A235C1754}"/>
                </c:ext>
                <c:ext xmlns:c15="http://schemas.microsoft.com/office/drawing/2012/chart" uri="{CE6537A1-D6FC-4f65-9D91-7224C49458BB}"/>
              </c:extLst>
            </c:dLbl>
            <c:dLbl>
              <c:idx val="1"/>
              <c:tx>
                <c:rich>
                  <a:bodyPr/>
                  <a:lstStyle/>
                  <a:p>
                    <a:r>
                      <a:rPr lang="en-US" dirty="0"/>
                      <a:t>18</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DC1-49DF-BA89-6A9A235C1754}"/>
                </c:ext>
                <c:ext xmlns:c15="http://schemas.microsoft.com/office/drawing/2012/chart" uri="{CE6537A1-D6FC-4f65-9D91-7224C49458BB}"/>
              </c:extLst>
            </c:dLbl>
            <c:dLbl>
              <c:idx val="2"/>
              <c:tx>
                <c:rich>
                  <a:bodyPr/>
                  <a:lstStyle/>
                  <a:p>
                    <a:r>
                      <a:rPr lang="en-US"/>
                      <a:t>23</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DC1-49DF-BA89-6A9A235C1754}"/>
                </c:ext>
                <c:ext xmlns:c15="http://schemas.microsoft.com/office/drawing/2012/chart" uri="{CE6537A1-D6FC-4f65-9D91-7224C49458BB}"/>
              </c:extLst>
            </c:dLbl>
            <c:dLbl>
              <c:idx val="3"/>
              <c:tx>
                <c:rich>
                  <a:bodyPr/>
                  <a:lstStyle/>
                  <a:p>
                    <a:r>
                      <a:rPr lang="en-US" b="0" dirty="0"/>
                      <a:t>14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DC1-49DF-BA89-6A9A235C1754}"/>
                </c:ext>
                <c:ext xmlns:c15="http://schemas.microsoft.com/office/drawing/2012/chart" uri="{CE6537A1-D6FC-4f65-9D91-7224C49458BB}"/>
              </c:extLst>
            </c:dLbl>
            <c:dLbl>
              <c:idx val="4"/>
              <c:tx>
                <c:rich>
                  <a:bodyPr/>
                  <a:lstStyle/>
                  <a:p>
                    <a:r>
                      <a:rPr lang="en-US" b="0" dirty="0"/>
                      <a:t>17*</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DC1-49DF-BA89-6A9A235C1754}"/>
                </c:ext>
                <c:ext xmlns:c15="http://schemas.microsoft.com/office/drawing/2012/chart" uri="{CE6537A1-D6FC-4f65-9D91-7224C49458BB}"/>
              </c:extLst>
            </c:dLbl>
            <c:dLbl>
              <c:idx val="5"/>
              <c:layout>
                <c:manualLayout>
                  <c:x val="-1.4352350197344816E-3"/>
                  <c:y val="-6.8728522336769758E-3"/>
                </c:manualLayout>
              </c:layout>
              <c:tx>
                <c:rich>
                  <a:bodyPr/>
                  <a:lstStyle/>
                  <a:p>
                    <a:r>
                      <a:rPr lang="en-US" b="0" dirty="0"/>
                      <a:t>4*</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DC1-49DF-BA89-6A9A235C1754}"/>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b="0">
                    <a:solidFill>
                      <a:schemeClr val="tx1">
                        <a:lumMod val="75000"/>
                        <a:lumOff val="25000"/>
                      </a:schemeClr>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Adults without a dental visit 
in past year (2016 vs 2012)</c:v>
                </c:pt>
                <c:pt idx="1">
                  <c:v>At-risk adults without a routine 
doctor visit in past two years</c:v>
                </c:pt>
                <c:pt idx="2">
                  <c:v>Individuals under age 65 with high out-of-pocket medical spending (2013-2014 vs. 2015-2016)</c:v>
                </c:pt>
                <c:pt idx="3">
                  <c:v>Adults who went without care 
because of costs in past year</c:v>
                </c:pt>
                <c:pt idx="4">
                  <c:v>Children ages 0–18 uninsured</c:v>
                </c:pt>
                <c:pt idx="5">
                  <c:v>Adults ages 19–64 uninsured</c:v>
                </c:pt>
              </c:strCache>
            </c:strRef>
          </c:cat>
          <c:val>
            <c:numRef>
              <c:f>Sheet1!$C$2:$C$7</c:f>
              <c:numCache>
                <c:formatCode>General</c:formatCode>
                <c:ptCount val="6"/>
                <c:pt idx="0">
                  <c:v>68.627450980392155</c:v>
                </c:pt>
                <c:pt idx="1">
                  <c:v>35.294117647058819</c:v>
                </c:pt>
                <c:pt idx="2">
                  <c:v>45.098039215686271</c:v>
                </c:pt>
                <c:pt idx="3">
                  <c:v>27.450980392156861</c:v>
                </c:pt>
                <c:pt idx="4">
                  <c:v>33.333333333333329</c:v>
                </c:pt>
                <c:pt idx="5">
                  <c:v>7.8431372549019605</c:v>
                </c:pt>
              </c:numCache>
            </c:numRef>
          </c:val>
          <c:extLst xmlns:c16r2="http://schemas.microsoft.com/office/drawing/2015/06/chart">
            <c:ext xmlns:c16="http://schemas.microsoft.com/office/drawing/2014/chart" uri="{C3380CC4-5D6E-409C-BE32-E72D297353CC}">
              <c16:uniqueId val="{0000000D-2DC1-49DF-BA89-6A9A235C1754}"/>
            </c:ext>
          </c:extLst>
        </c:ser>
        <c:ser>
          <c:idx val="2"/>
          <c:order val="2"/>
          <c:tx>
            <c:strRef>
              <c:f>Sheet1!$D$1</c:f>
              <c:strCache>
                <c:ptCount val="1"/>
                <c:pt idx="0">
                  <c:v>Worsened</c:v>
                </c:pt>
              </c:strCache>
            </c:strRef>
          </c:tx>
          <c:spPr>
            <a:solidFill>
              <a:schemeClr val="accent5">
                <a:lumMod val="75000"/>
              </a:schemeClr>
            </a:solidFill>
            <a:ln>
              <a:noFill/>
            </a:ln>
          </c:spPr>
          <c:invertIfNegative val="0"/>
          <c:dPt>
            <c:idx val="4"/>
            <c:invertIfNegative val="0"/>
            <c:bubble3D val="0"/>
            <c:extLst xmlns:c16r2="http://schemas.microsoft.com/office/drawing/2015/06/chart">
              <c:ext xmlns:c16="http://schemas.microsoft.com/office/drawing/2014/chart" uri="{C3380CC4-5D6E-409C-BE32-E72D297353CC}">
                <c16:uniqueId val="{0000000E-2DC1-49DF-BA89-6A9A235C1754}"/>
              </c:ext>
            </c:extLst>
          </c:dPt>
          <c:dLbls>
            <c:dLbl>
              <c:idx val="0"/>
              <c:tx>
                <c:rich>
                  <a:bodyPr/>
                  <a:lstStyle/>
                  <a:p>
                    <a:r>
                      <a:rPr lang="en-US"/>
                      <a:t>9</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2DC1-49DF-BA89-6A9A235C1754}"/>
                </c:ext>
                <c:ext xmlns:c15="http://schemas.microsoft.com/office/drawing/2012/chart" uri="{CE6537A1-D6FC-4f65-9D91-7224C49458BB}"/>
              </c:extLst>
            </c:dLbl>
            <c:dLbl>
              <c:idx val="1"/>
              <c:tx>
                <c:rich>
                  <a:bodyPr/>
                  <a:lstStyle/>
                  <a:p>
                    <a:r>
                      <a:rPr lang="en-US"/>
                      <a:t>2</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2DC1-49DF-BA89-6A9A235C1754}"/>
                </c:ext>
                <c:ext xmlns:c15="http://schemas.microsoft.com/office/drawing/2012/chart" uri="{CE6537A1-D6FC-4f65-9D91-7224C49458BB}"/>
              </c:extLst>
            </c:dLbl>
            <c:dLbl>
              <c:idx val="2"/>
              <c:tx>
                <c:rich>
                  <a:bodyPr/>
                  <a:lstStyle/>
                  <a:p>
                    <a:r>
                      <a:rPr lang="en-US"/>
                      <a:t>2</a:t>
                    </a:r>
                    <a:endParaRPr lang="en-US" dirty="0"/>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2DC1-49DF-BA89-6A9A235C1754}"/>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2-2DC1-49DF-BA89-6A9A235C1754}"/>
                </c:ext>
                <c:ext xmlns:c15="http://schemas.microsoft.com/office/drawing/2012/chart" uri="{CE6537A1-D6FC-4f65-9D91-7224C49458BB}"/>
              </c:extLst>
            </c:dLbl>
            <c:dLbl>
              <c:idx val="4"/>
              <c:tx>
                <c:rich>
                  <a:bodyPr wrap="square" lIns="38100" tIns="19050" rIns="38100" bIns="19050" anchor="ctr" anchorCtr="0">
                    <a:noAutofit/>
                  </a:bodyPr>
                  <a:lstStyle/>
                  <a:p>
                    <a:pPr algn="ctr">
                      <a:defRPr>
                        <a:solidFill>
                          <a:schemeClr val="bg1"/>
                        </a:solidFill>
                      </a:defRPr>
                    </a:pPr>
                    <a:r>
                      <a:rPr lang="en-US"/>
                      <a:t>1</a:t>
                    </a:r>
                    <a:endParaRPr lang="en-US" dirty="0"/>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5"/>
              <c:delete val="1"/>
              <c:extLst xmlns:c16r2="http://schemas.microsoft.com/office/drawing/2015/06/chart">
                <c:ext xmlns:c16="http://schemas.microsoft.com/office/drawing/2014/chart" uri="{C3380CC4-5D6E-409C-BE32-E72D297353CC}">
                  <c16:uniqueId val="{00000013-2DC1-49DF-BA89-6A9A235C1754}"/>
                </c:ext>
                <c:ext xmlns:c15="http://schemas.microsoft.com/office/drawing/2012/chart" uri="{CE6537A1-D6FC-4f65-9D91-7224C49458BB}"/>
              </c:extLst>
            </c:dLbl>
            <c:spPr>
              <a:noFill/>
              <a:ln>
                <a:noFill/>
              </a:ln>
              <a:effectLst/>
            </c:spPr>
            <c:txPr>
              <a:bodyPr wrap="square" lIns="38100" tIns="19050" rIns="38100" bIns="19050" anchor="ctr" anchorCtr="0">
                <a:spAutoFit/>
              </a:bodyPr>
              <a:lstStyle/>
              <a:p>
                <a:pPr algn="ctr">
                  <a:defRPr>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Adults without a dental visit 
in past year (2016 vs 2012)</c:v>
                </c:pt>
                <c:pt idx="1">
                  <c:v>At-risk adults without a routine 
doctor visit in past two years</c:v>
                </c:pt>
                <c:pt idx="2">
                  <c:v>Individuals under age 65 with high out-of-pocket medical spending (2013-2014 vs. 2015-2016)</c:v>
                </c:pt>
                <c:pt idx="3">
                  <c:v>Adults who went without care 
because of costs in past year</c:v>
                </c:pt>
                <c:pt idx="4">
                  <c:v>Children ages 0–18 uninsured</c:v>
                </c:pt>
                <c:pt idx="5">
                  <c:v>Adults ages 19–64 uninsured</c:v>
                </c:pt>
              </c:strCache>
            </c:strRef>
          </c:cat>
          <c:val>
            <c:numRef>
              <c:f>Sheet1!$D$2:$D$7</c:f>
              <c:numCache>
                <c:formatCode>General</c:formatCode>
                <c:ptCount val="6"/>
                <c:pt idx="0">
                  <c:v>17.647058823529409</c:v>
                </c:pt>
                <c:pt idx="1">
                  <c:v>3.9215686274509802</c:v>
                </c:pt>
                <c:pt idx="2">
                  <c:v>3.9215686274509802</c:v>
                </c:pt>
                <c:pt idx="3">
                  <c:v>0</c:v>
                </c:pt>
                <c:pt idx="4">
                  <c:v>1.9607843137254901</c:v>
                </c:pt>
                <c:pt idx="5">
                  <c:v>0</c:v>
                </c:pt>
              </c:numCache>
            </c:numRef>
          </c:val>
          <c:extLst xmlns:c16r2="http://schemas.microsoft.com/office/drawing/2015/06/chart">
            <c:ext xmlns:c16="http://schemas.microsoft.com/office/drawing/2014/chart" uri="{C3380CC4-5D6E-409C-BE32-E72D297353CC}">
              <c16:uniqueId val="{00000014-2DC1-49DF-BA89-6A9A235C1754}"/>
            </c:ext>
          </c:extLst>
        </c:ser>
        <c:dLbls>
          <c:dLblPos val="ctr"/>
          <c:showLegendKey val="0"/>
          <c:showVal val="1"/>
          <c:showCatName val="0"/>
          <c:showSerName val="0"/>
          <c:showPercent val="0"/>
          <c:showBubbleSize val="0"/>
        </c:dLbls>
        <c:gapWidth val="50"/>
        <c:overlap val="100"/>
        <c:axId val="244233400"/>
        <c:axId val="247025152"/>
      </c:barChart>
      <c:catAx>
        <c:axId val="244233400"/>
        <c:scaling>
          <c:orientation val="minMax"/>
        </c:scaling>
        <c:delete val="0"/>
        <c:axPos val="l"/>
        <c:numFmt formatCode="General" sourceLinked="0"/>
        <c:majorTickMark val="out"/>
        <c:minorTickMark val="none"/>
        <c:tickLblPos val="nextTo"/>
        <c:txPr>
          <a:bodyPr/>
          <a:lstStyle/>
          <a:p>
            <a:pPr>
              <a:defRPr sz="1400"/>
            </a:pPr>
            <a:endParaRPr lang="en-US"/>
          </a:p>
        </c:txPr>
        <c:crossAx val="247025152"/>
        <c:crosses val="autoZero"/>
        <c:auto val="1"/>
        <c:lblAlgn val="ctr"/>
        <c:lblOffset val="100"/>
        <c:noMultiLvlLbl val="0"/>
      </c:catAx>
      <c:valAx>
        <c:axId val="247025152"/>
        <c:scaling>
          <c:orientation val="minMax"/>
        </c:scaling>
        <c:delete val="1"/>
        <c:axPos val="b"/>
        <c:numFmt formatCode="0%" sourceLinked="1"/>
        <c:majorTickMark val="out"/>
        <c:minorTickMark val="none"/>
        <c:tickLblPos val="nextTo"/>
        <c:crossAx val="244233400"/>
        <c:crosses val="autoZero"/>
        <c:crossBetween val="between"/>
      </c:valAx>
    </c:plotArea>
    <c:legend>
      <c:legendPos val="t"/>
      <c:layout>
        <c:manualLayout>
          <c:xMode val="edge"/>
          <c:yMode val="edge"/>
          <c:x val="0.35930872127826102"/>
          <c:y val="0.10958904109589"/>
          <c:w val="0.61471577565962199"/>
          <c:h val="8.1632869521446799E-2"/>
        </c:manualLayout>
      </c:layout>
      <c:overlay val="0"/>
    </c:legend>
    <c:plotVisOnly val="1"/>
    <c:dispBlanksAs val="gap"/>
    <c:showDLblsOverMax val="0"/>
  </c:chart>
  <c:txPr>
    <a:bodyPr/>
    <a:lstStyle/>
    <a:p>
      <a:pPr>
        <a:defRPr sz="1600" b="0">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86666494498961E-2"/>
          <c:y val="0.10090640593604418"/>
          <c:w val="0.90521333127277892"/>
          <c:h val="0.67407855413457118"/>
        </c:manualLayout>
      </c:layout>
      <c:barChart>
        <c:barDir val="col"/>
        <c:grouping val="stacked"/>
        <c:varyColors val="0"/>
        <c:ser>
          <c:idx val="0"/>
          <c:order val="0"/>
          <c:tx>
            <c:strRef>
              <c:f>Sheet1!$B$1</c:f>
              <c:strCache>
                <c:ptCount val="1"/>
                <c:pt idx="0">
                  <c:v>in 2019</c:v>
                </c:pt>
              </c:strCache>
            </c:strRef>
          </c:tx>
          <c:spPr>
            <a:solidFill>
              <a:srgbClr val="72EBEE"/>
            </a:solidFill>
            <a:ln>
              <a:solidFill>
                <a:schemeClr val="accent6">
                  <a:lumMod val="75000"/>
                </a:schemeClr>
              </a:solidFill>
            </a:ln>
            <a:effectLst/>
          </c:spPr>
          <c:invertIfNegative val="0"/>
          <c:dLbls>
            <c:dLbl>
              <c:idx val="0"/>
              <c:layout>
                <c:manualLayout>
                  <c:x val="1.451236676476023E-3"/>
                  <c:y val="-0.21418634617894425"/>
                </c:manualLayout>
              </c:layout>
              <c:tx>
                <c:rich>
                  <a:bodyPr/>
                  <a:lstStyle/>
                  <a:p>
                    <a:fld id="{0ED48C7C-3F63-4463-82E8-F4703829F9CC}" type="CELLRANGE">
                      <a:rPr lang="en-US" sz="1000" dirty="0"/>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0663-4CF4-A898-E5EE4C041B62}"/>
                </c:ext>
                <c:ext xmlns:c15="http://schemas.microsoft.com/office/drawing/2012/chart" uri="{CE6537A1-D6FC-4f65-9D91-7224C49458BB}">
                  <c15:layout/>
                  <c15:dlblFieldTable/>
                  <c15:showDataLabelsRange val="1"/>
                </c:ext>
              </c:extLst>
            </c:dLbl>
            <c:dLbl>
              <c:idx val="1"/>
              <c:layout>
                <c:manualLayout>
                  <c:x val="1.4512366764760363E-3"/>
                  <c:y val="-0.22112634610675549"/>
                </c:manualLayout>
              </c:layout>
              <c:tx>
                <c:rich>
                  <a:bodyPr/>
                  <a:lstStyle/>
                  <a:p>
                    <a:fld id="{A4A0209D-ED84-452C-BE8C-62A4E4882571}" type="CELLRANGE">
                      <a:rPr lang="en-US" dirty="0"/>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0663-4CF4-A898-E5EE4C041B62}"/>
                </c:ext>
                <c:ext xmlns:c15="http://schemas.microsoft.com/office/drawing/2012/chart" uri="{CE6537A1-D6FC-4f65-9D91-7224C49458BB}">
                  <c15:layout/>
                  <c15:dlblFieldTable/>
                  <c15:showDataLabelsRange val="1"/>
                </c:ext>
              </c:extLst>
            </c:dLbl>
            <c:dLbl>
              <c:idx val="2"/>
              <c:layout>
                <c:manualLayout>
                  <c:x val="-2.6605698384095911E-17"/>
                  <c:y val="-0.22170157658363637"/>
                </c:manualLayout>
              </c:layout>
              <c:tx>
                <c:rich>
                  <a:bodyPr/>
                  <a:lstStyle/>
                  <a:p>
                    <a:fld id="{257967D4-EB1E-4265-A075-724185CE20F8}"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0663-4CF4-A898-E5EE4C041B62}"/>
                </c:ext>
                <c:ext xmlns:c15="http://schemas.microsoft.com/office/drawing/2012/chart" uri="{CE6537A1-D6FC-4f65-9D91-7224C49458BB}">
                  <c15:layout/>
                  <c15:dlblFieldTable/>
                  <c15:showDataLabelsRange val="1"/>
                </c:ext>
              </c:extLst>
            </c:dLbl>
            <c:dLbl>
              <c:idx val="3"/>
              <c:layout>
                <c:manualLayout>
                  <c:x val="1.4512366764760363E-3"/>
                  <c:y val="-0.2319485818422079"/>
                </c:manualLayout>
              </c:layout>
              <c:tx>
                <c:rich>
                  <a:bodyPr rot="-5400000" spcFirstLastPara="1" vertOverflow="ellipsis" wrap="square" lIns="38100" tIns="19050" rIns="38100" bIns="19050" anchor="ctr" anchorCtr="0">
                    <a:spAutoFit/>
                  </a:bodyPr>
                  <a:lstStyle/>
                  <a:p>
                    <a:pPr algn="ctr">
                      <a:defRPr sz="1000" b="0" i="0" u="none" strike="noStrike" kern="1200" baseline="0">
                        <a:solidFill>
                          <a:schemeClr val="tx1">
                            <a:lumMod val="75000"/>
                            <a:lumOff val="25000"/>
                          </a:schemeClr>
                        </a:solidFill>
                        <a:latin typeface="+mn-lt"/>
                        <a:ea typeface="+mn-ea"/>
                        <a:cs typeface="+mn-cs"/>
                      </a:defRPr>
                    </a:pPr>
                    <a:fld id="{8B993FB6-E6C8-4CFB-A3A1-013A8D029472}" type="CELLRANGE">
                      <a:rPr lang="en-US" dirty="0">
                        <a:solidFill>
                          <a:schemeClr val="tx1">
                            <a:lumMod val="75000"/>
                            <a:lumOff val="25000"/>
                          </a:schemeClr>
                        </a:solidFill>
                      </a:rPr>
                      <a:pPr algn="ctr">
                        <a:defRPr sz="1000"/>
                      </a:pPr>
                      <a:t>[CELLRANGE]</a:t>
                    </a:fld>
                    <a:endParaRPr lang="en-US"/>
                  </a:p>
                </c:rich>
              </c:tx>
              <c:spPr>
                <a:noFill/>
                <a:ln>
                  <a:noFill/>
                </a:ln>
                <a:effectLst/>
              </c:spPr>
              <c:txPr>
                <a:bodyPr rot="-5400000" spcFirstLastPara="1" vertOverflow="ellipsis" wrap="square" lIns="38100" tIns="19050" rIns="38100" bIns="19050" anchor="ctr" anchorCtr="0">
                  <a:spAutoFit/>
                </a:bodyPr>
                <a:lstStyle/>
                <a:p>
                  <a:pPr algn="ct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0663-4CF4-A898-E5EE4C041B62}"/>
                </c:ext>
                <c:ext xmlns:c15="http://schemas.microsoft.com/office/drawing/2012/chart" uri="{CE6537A1-D6FC-4f65-9D91-7224C49458BB}">
                  <c15:layout/>
                  <c15:dlblFieldTable/>
                  <c15:showDataLabelsRange val="1"/>
                </c:ext>
              </c:extLst>
            </c:dLbl>
            <c:dLbl>
              <c:idx val="4"/>
              <c:layout>
                <c:manualLayout>
                  <c:x val="2.9024733529520725E-3"/>
                  <c:y val="-0.23929948782071045"/>
                </c:manualLayout>
              </c:layout>
              <c:tx>
                <c:rich>
                  <a:bodyPr/>
                  <a:lstStyle/>
                  <a:p>
                    <a:fld id="{C94F8B5E-BF47-472D-A3DC-99540CFB2B09}"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0663-4CF4-A898-E5EE4C041B62}"/>
                </c:ext>
                <c:ext xmlns:c15="http://schemas.microsoft.com/office/drawing/2012/chart" uri="{CE6537A1-D6FC-4f65-9D91-7224C49458BB}">
                  <c15:layout/>
                  <c15:dlblFieldTable/>
                  <c15:showDataLabelsRange val="1"/>
                </c:ext>
              </c:extLst>
            </c:dLbl>
            <c:dLbl>
              <c:idx val="5"/>
              <c:layout>
                <c:manualLayout>
                  <c:x val="-2.6605698384095911E-17"/>
                  <c:y val="-0.25121310370467054"/>
                </c:manualLayout>
              </c:layout>
              <c:tx>
                <c:rich>
                  <a:bodyPr/>
                  <a:lstStyle/>
                  <a:p>
                    <a:fld id="{591D8A97-2A26-4E62-83C9-F8D34855A706}"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0663-4CF4-A898-E5EE4C041B62}"/>
                </c:ext>
                <c:ext xmlns:c15="http://schemas.microsoft.com/office/drawing/2012/chart" uri="{CE6537A1-D6FC-4f65-9D91-7224C49458BB}">
                  <c15:layout/>
                  <c15:dlblFieldTable/>
                  <c15:showDataLabelsRange val="1"/>
                </c:ext>
              </c:extLst>
            </c:dLbl>
            <c:dLbl>
              <c:idx val="6"/>
              <c:layout>
                <c:manualLayout>
                  <c:x val="-2.6605698384095911E-17"/>
                  <c:y val="-0.25522109994021636"/>
                </c:manualLayout>
              </c:layout>
              <c:tx>
                <c:rich>
                  <a:bodyPr/>
                  <a:lstStyle/>
                  <a:p>
                    <a:fld id="{08B06348-4E7A-41CF-A8D4-DCC49BDBF7DA}"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0663-4CF4-A898-E5EE4C041B62}"/>
                </c:ext>
                <c:ext xmlns:c15="http://schemas.microsoft.com/office/drawing/2012/chart" uri="{CE6537A1-D6FC-4f65-9D91-7224C49458BB}">
                  <c15:layout/>
                  <c15:dlblFieldTable/>
                  <c15:showDataLabelsRange val="1"/>
                </c:ext>
              </c:extLst>
            </c:dLbl>
            <c:dLbl>
              <c:idx val="7"/>
              <c:layout>
                <c:manualLayout>
                  <c:x val="1.4512366764760363E-3"/>
                  <c:y val="-0.25473192607034562"/>
                </c:manualLayout>
              </c:layout>
              <c:tx>
                <c:rich>
                  <a:bodyPr/>
                  <a:lstStyle/>
                  <a:p>
                    <a:fld id="{8B29D944-5FCA-4BAD-83F9-B86C1750E6FD}"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7-0663-4CF4-A898-E5EE4C041B62}"/>
                </c:ext>
                <c:ext xmlns:c15="http://schemas.microsoft.com/office/drawing/2012/chart" uri="{CE6537A1-D6FC-4f65-9D91-7224C49458BB}">
                  <c15:layout/>
                  <c15:dlblFieldTable/>
                  <c15:showDataLabelsRange val="1"/>
                </c:ext>
              </c:extLst>
            </c:dLbl>
            <c:dLbl>
              <c:idx val="8"/>
              <c:layout>
                <c:manualLayout>
                  <c:x val="0"/>
                  <c:y val="-0.25482064226344453"/>
                </c:manualLayout>
              </c:layout>
              <c:tx>
                <c:rich>
                  <a:bodyPr/>
                  <a:lstStyle/>
                  <a:p>
                    <a:fld id="{F62CBC84-6CB6-4BE8-BAF2-06861697F2C1}"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8-0663-4CF4-A898-E5EE4C041B62}"/>
                </c:ext>
                <c:ext xmlns:c15="http://schemas.microsoft.com/office/drawing/2012/chart" uri="{CE6537A1-D6FC-4f65-9D91-7224C49458BB}">
                  <c15:layout/>
                  <c15:dlblFieldTable/>
                  <c15:showDataLabelsRange val="1"/>
                </c:ext>
              </c:extLst>
            </c:dLbl>
            <c:dLbl>
              <c:idx val="9"/>
              <c:layout>
                <c:manualLayout>
                  <c:x val="-5.3211396768191821E-17"/>
                  <c:y val="-0.27377836187354165"/>
                </c:manualLayout>
              </c:layout>
              <c:tx>
                <c:rich>
                  <a:bodyPr/>
                  <a:lstStyle/>
                  <a:p>
                    <a:fld id="{8248A9C6-6E8F-497E-9904-22112C29FD9B}"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9-0663-4CF4-A898-E5EE4C041B62}"/>
                </c:ext>
                <c:ext xmlns:c15="http://schemas.microsoft.com/office/drawing/2012/chart" uri="{CE6537A1-D6FC-4f65-9D91-7224C49458BB}">
                  <c15:layout/>
                  <c15:dlblFieldTable/>
                  <c15:showDataLabelsRange val="1"/>
                </c:ext>
              </c:extLst>
            </c:dLbl>
            <c:dLbl>
              <c:idx val="10"/>
              <c:layout>
                <c:manualLayout>
                  <c:x val="0"/>
                  <c:y val="-0.27790565954220547"/>
                </c:manualLayout>
              </c:layout>
              <c:tx>
                <c:rich>
                  <a:bodyPr/>
                  <a:lstStyle/>
                  <a:p>
                    <a:fld id="{5B8D78DF-3761-4BED-A640-523B25444C95}"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A-0663-4CF4-A898-E5EE4C041B62}"/>
                </c:ext>
                <c:ext xmlns:c15="http://schemas.microsoft.com/office/drawing/2012/chart" uri="{CE6537A1-D6FC-4f65-9D91-7224C49458BB}">
                  <c15:layout/>
                  <c15:dlblFieldTable/>
                  <c15:showDataLabelsRange val="1"/>
                </c:ext>
              </c:extLst>
            </c:dLbl>
            <c:dLbl>
              <c:idx val="11"/>
              <c:layout>
                <c:manualLayout>
                  <c:x val="0"/>
                  <c:y val="-0.28707705219836638"/>
                </c:manualLayout>
              </c:layout>
              <c:tx>
                <c:rich>
                  <a:bodyPr/>
                  <a:lstStyle/>
                  <a:p>
                    <a:fld id="{9F7E5B77-0B1D-4E6A-BAAF-3DBA40457669}"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0663-4CF4-A898-E5EE4C041B62}"/>
                </c:ext>
                <c:ext xmlns:c15="http://schemas.microsoft.com/office/drawing/2012/chart" uri="{CE6537A1-D6FC-4f65-9D91-7224C49458BB}">
                  <c15:layout/>
                  <c15:dlblFieldTable/>
                  <c15:showDataLabelsRange val="1"/>
                </c:ext>
              </c:extLst>
            </c:dLbl>
            <c:dLbl>
              <c:idx val="12"/>
              <c:layout>
                <c:manualLayout>
                  <c:x val="1.4512366764759831E-3"/>
                  <c:y val="-0.28714069229405831"/>
                </c:manualLayout>
              </c:layout>
              <c:tx>
                <c:rich>
                  <a:bodyPr/>
                  <a:lstStyle/>
                  <a:p>
                    <a:fld id="{76D2F35D-FC1D-4EEF-8F6E-F13063D5E003}"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0663-4CF4-A898-E5EE4C041B62}"/>
                </c:ext>
                <c:ext xmlns:c15="http://schemas.microsoft.com/office/drawing/2012/chart" uri="{CE6537A1-D6FC-4f65-9D91-7224C49458BB}">
                  <c15:layout/>
                  <c15:dlblFieldTable/>
                  <c15:showDataLabelsRange val="1"/>
                </c:ext>
              </c:extLst>
            </c:dLbl>
            <c:dLbl>
              <c:idx val="13"/>
              <c:layout>
                <c:manualLayout>
                  <c:x val="1.4512366764760363E-3"/>
                  <c:y val="-0.28838157917483309"/>
                </c:manualLayout>
              </c:layout>
              <c:tx>
                <c:rich>
                  <a:bodyPr/>
                  <a:lstStyle/>
                  <a:p>
                    <a:fld id="{CAD82C56-8A08-465E-84C3-CA2EF6BE8C2D}"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D-0663-4CF4-A898-E5EE4C041B62}"/>
                </c:ext>
                <c:ext xmlns:c15="http://schemas.microsoft.com/office/drawing/2012/chart" uri="{CE6537A1-D6FC-4f65-9D91-7224C49458BB}">
                  <c15:layout/>
                  <c15:dlblFieldTable/>
                  <c15:showDataLabelsRange val="1"/>
                </c:ext>
              </c:extLst>
            </c:dLbl>
            <c:dLbl>
              <c:idx val="14"/>
              <c:layout>
                <c:manualLayout>
                  <c:x val="2.9024733529519663E-3"/>
                  <c:y val="-0.29097733519732327"/>
                </c:manualLayout>
              </c:layout>
              <c:tx>
                <c:rich>
                  <a:bodyPr/>
                  <a:lstStyle/>
                  <a:p>
                    <a:fld id="{1460C1A2-AD4A-42D8-BA68-1F98E5023957}"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E-0663-4CF4-A898-E5EE4C041B62}"/>
                </c:ext>
                <c:ext xmlns:c15="http://schemas.microsoft.com/office/drawing/2012/chart" uri="{CE6537A1-D6FC-4f65-9D91-7224C49458BB}">
                  <c15:layout/>
                  <c15:dlblFieldTable/>
                  <c15:showDataLabelsRange val="1"/>
                </c:ext>
              </c:extLst>
            </c:dLbl>
            <c:dLbl>
              <c:idx val="15"/>
              <c:layout>
                <c:manualLayout>
                  <c:x val="-1.0642279353638364E-16"/>
                  <c:y val="-0.29722603271252895"/>
                </c:manualLayout>
              </c:layout>
              <c:tx>
                <c:rich>
                  <a:bodyPr/>
                  <a:lstStyle/>
                  <a:p>
                    <a:fld id="{68C8CC44-0E0B-46CB-B910-D720E5A19FC2}"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F-0663-4CF4-A898-E5EE4C041B62}"/>
                </c:ext>
                <c:ext xmlns:c15="http://schemas.microsoft.com/office/drawing/2012/chart" uri="{CE6537A1-D6FC-4f65-9D91-7224C49458BB}">
                  <c15:layout/>
                  <c15:dlblFieldTable/>
                  <c15:showDataLabelsRange val="1"/>
                </c:ext>
              </c:extLst>
            </c:dLbl>
            <c:dLbl>
              <c:idx val="16"/>
              <c:layout>
                <c:manualLayout>
                  <c:x val="2.9024733529520192E-3"/>
                  <c:y val="-0.30445915702139276"/>
                </c:manualLayout>
              </c:layout>
              <c:tx>
                <c:rich>
                  <a:bodyPr/>
                  <a:lstStyle/>
                  <a:p>
                    <a:fld id="{EFAE4306-6196-4CE3-BE73-FE082CE54D79}"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0-0663-4CF4-A898-E5EE4C041B62}"/>
                </c:ext>
                <c:ext xmlns:c15="http://schemas.microsoft.com/office/drawing/2012/chart" uri="{CE6537A1-D6FC-4f65-9D91-7224C49458BB}">
                  <c15:layout/>
                  <c15:dlblFieldTable/>
                  <c15:showDataLabelsRange val="1"/>
                </c:ext>
              </c:extLst>
            </c:dLbl>
            <c:dLbl>
              <c:idx val="17"/>
              <c:layout>
                <c:manualLayout>
                  <c:x val="1.4512366764760363E-3"/>
                  <c:y val="-0.30526406175406923"/>
                </c:manualLayout>
              </c:layout>
              <c:tx>
                <c:rich>
                  <a:bodyPr/>
                  <a:lstStyle/>
                  <a:p>
                    <a:fld id="{39DD8711-C788-47B6-B84A-DE83C9B81C9C}"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1-0663-4CF4-A898-E5EE4C041B62}"/>
                </c:ext>
                <c:ext xmlns:c15="http://schemas.microsoft.com/office/drawing/2012/chart" uri="{CE6537A1-D6FC-4f65-9D91-7224C49458BB}">
                  <c15:layout/>
                  <c15:dlblFieldTable/>
                  <c15:showDataLabelsRange val="1"/>
                </c:ext>
              </c:extLst>
            </c:dLbl>
            <c:dLbl>
              <c:idx val="18"/>
              <c:layout>
                <c:manualLayout>
                  <c:x val="2.9024733529520725E-3"/>
                  <c:y val="-0.30809937049496994"/>
                </c:manualLayout>
              </c:layout>
              <c:tx>
                <c:rich>
                  <a:bodyPr/>
                  <a:lstStyle/>
                  <a:p>
                    <a:fld id="{A2E609FA-9C43-4BBE-9745-5619D98B78E7}"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2-0663-4CF4-A898-E5EE4C041B62}"/>
                </c:ext>
                <c:ext xmlns:c15="http://schemas.microsoft.com/office/drawing/2012/chart" uri="{CE6537A1-D6FC-4f65-9D91-7224C49458BB}">
                  <c15:layout/>
                  <c15:dlblFieldTable/>
                  <c15:showDataLabelsRange val="1"/>
                </c:ext>
              </c:extLst>
            </c:dLbl>
            <c:dLbl>
              <c:idx val="19"/>
              <c:layout>
                <c:manualLayout>
                  <c:x val="-1.0642279353638364E-16"/>
                  <c:y val="-0.32115166916572774"/>
                </c:manualLayout>
              </c:layout>
              <c:tx>
                <c:rich>
                  <a:bodyPr/>
                  <a:lstStyle/>
                  <a:p>
                    <a:fld id="{96909A4B-F0E4-4819-9234-92616DFAC0DB}"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3-0663-4CF4-A898-E5EE4C041B62}"/>
                </c:ext>
                <c:ext xmlns:c15="http://schemas.microsoft.com/office/drawing/2012/chart" uri="{CE6537A1-D6FC-4f65-9D91-7224C49458BB}">
                  <c15:layout/>
                  <c15:dlblFieldTable/>
                  <c15:showDataLabelsRange val="1"/>
                </c:ext>
              </c:extLst>
            </c:dLbl>
            <c:dLbl>
              <c:idx val="20"/>
              <c:layout>
                <c:manualLayout>
                  <c:x val="1.4512366764760363E-3"/>
                  <c:y val="-0.32130858474495616"/>
                </c:manualLayout>
              </c:layout>
              <c:tx>
                <c:rich>
                  <a:bodyPr/>
                  <a:lstStyle/>
                  <a:p>
                    <a:fld id="{7CE975AA-62AB-4911-B619-A56E0F735810}" type="CELLRANGE">
                      <a:rPr lang="en-US">
                        <a:solidFill>
                          <a:schemeClr val="tx1">
                            <a:lumMod val="75000"/>
                            <a:lumOff val="25000"/>
                          </a:schemeClr>
                        </a:solidFill>
                      </a:rPr>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4-0663-4CF4-A898-E5EE4C041B62}"/>
                </c:ext>
                <c:ext xmlns:c15="http://schemas.microsoft.com/office/drawing/2012/chart" uri="{CE6537A1-D6FC-4f65-9D91-7224C49458BB}">
                  <c15:layout/>
                  <c15:dlblFieldTable/>
                  <c15:showDataLabelsRange val="1"/>
                </c:ext>
              </c:extLst>
            </c:dLbl>
            <c:dLbl>
              <c:idx val="21"/>
              <c:layout>
                <c:manualLayout>
                  <c:x val="1.4512366764760363E-3"/>
                  <c:y val="-0.32447824145128296"/>
                </c:manualLayout>
              </c:layout>
              <c:tx>
                <c:rich>
                  <a:bodyPr/>
                  <a:lstStyle/>
                  <a:p>
                    <a:fld id="{4714FE88-9A70-4467-BE61-D4B4D39C3F94}"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5-0663-4CF4-A898-E5EE4C041B62}"/>
                </c:ext>
                <c:ext xmlns:c15="http://schemas.microsoft.com/office/drawing/2012/chart" uri="{CE6537A1-D6FC-4f65-9D91-7224C49458BB}">
                  <c15:layout/>
                  <c15:dlblFieldTable/>
                  <c15:showDataLabelsRange val="1"/>
                </c:ext>
              </c:extLst>
            </c:dLbl>
            <c:dLbl>
              <c:idx val="22"/>
              <c:layout>
                <c:manualLayout>
                  <c:x val="1.4512366764760363E-3"/>
                  <c:y val="-0.32377782045780218"/>
                </c:manualLayout>
              </c:layout>
              <c:tx>
                <c:rich>
                  <a:bodyPr/>
                  <a:lstStyle/>
                  <a:p>
                    <a:fld id="{8849F7D1-B301-4F01-95CE-07EEF7B889A7}"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6-0663-4CF4-A898-E5EE4C041B62}"/>
                </c:ext>
                <c:ext xmlns:c15="http://schemas.microsoft.com/office/drawing/2012/chart" uri="{CE6537A1-D6FC-4f65-9D91-7224C49458BB}">
                  <c15:layout/>
                  <c15:dlblFieldTable/>
                  <c15:showDataLabelsRange val="1"/>
                </c:ext>
              </c:extLst>
            </c:dLbl>
            <c:dLbl>
              <c:idx val="23"/>
              <c:layout>
                <c:manualLayout>
                  <c:x val="0"/>
                  <c:y val="-0.32724858030344739"/>
                </c:manualLayout>
              </c:layout>
              <c:tx>
                <c:rich>
                  <a:bodyPr/>
                  <a:lstStyle/>
                  <a:p>
                    <a:fld id="{2C6E832F-01A3-4F55-9A31-62B5F2B0A64D}"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7-0663-4CF4-A898-E5EE4C041B62}"/>
                </c:ext>
                <c:ext xmlns:c15="http://schemas.microsoft.com/office/drawing/2012/chart" uri="{CE6537A1-D6FC-4f65-9D91-7224C49458BB}">
                  <c15:layout/>
                  <c15:dlblFieldTable/>
                  <c15:showDataLabelsRange val="1"/>
                </c:ext>
              </c:extLst>
            </c:dLbl>
            <c:dLbl>
              <c:idx val="24"/>
              <c:layout>
                <c:manualLayout>
                  <c:x val="1.4512366764760363E-3"/>
                  <c:y val="-0.33338652505510569"/>
                </c:manualLayout>
              </c:layout>
              <c:tx>
                <c:rich>
                  <a:bodyPr/>
                  <a:lstStyle/>
                  <a:p>
                    <a:fld id="{0A42CDC7-7A91-4B10-AB13-9A1CFA024721}"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8-0663-4CF4-A898-E5EE4C041B62}"/>
                </c:ext>
                <c:ext xmlns:c15="http://schemas.microsoft.com/office/drawing/2012/chart" uri="{CE6537A1-D6FC-4f65-9D91-7224C49458BB}">
                  <c15:layout/>
                  <c15:dlblFieldTable/>
                  <c15:showDataLabelsRange val="1"/>
                </c:ext>
              </c:extLst>
            </c:dLbl>
            <c:dLbl>
              <c:idx val="25"/>
              <c:layout>
                <c:manualLayout>
                  <c:x val="1.4512366764759298E-3"/>
                  <c:y val="-0.33605541969503289"/>
                </c:manualLayout>
              </c:layout>
              <c:tx>
                <c:rich>
                  <a:bodyPr/>
                  <a:lstStyle/>
                  <a:p>
                    <a:fld id="{AF753509-F818-473C-B1A4-4D7D7316FFBF}"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9-0663-4CF4-A898-E5EE4C041B62}"/>
                </c:ext>
                <c:ext xmlns:c15="http://schemas.microsoft.com/office/drawing/2012/chart" uri="{CE6537A1-D6FC-4f65-9D91-7224C49458BB}">
                  <c15:layout/>
                  <c15:dlblFieldTable/>
                  <c15:showDataLabelsRange val="1"/>
                </c:ext>
              </c:extLst>
            </c:dLbl>
            <c:dLbl>
              <c:idx val="26"/>
              <c:layout>
                <c:manualLayout>
                  <c:x val="1.4512366764759298E-3"/>
                  <c:y val="-0.34044411668212082"/>
                </c:manualLayout>
              </c:layout>
              <c:tx>
                <c:rich>
                  <a:bodyPr/>
                  <a:lstStyle/>
                  <a:p>
                    <a:fld id="{5B0C40AC-18F9-44DC-9350-A99F2F2AE1F2}"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A-0663-4CF4-A898-E5EE4C041B62}"/>
                </c:ext>
                <c:ext xmlns:c15="http://schemas.microsoft.com/office/drawing/2012/chart" uri="{CE6537A1-D6FC-4f65-9D91-7224C49458BB}">
                  <c15:layout/>
                  <c15:dlblFieldTable/>
                  <c15:showDataLabelsRange val="1"/>
                </c:ext>
              </c:extLst>
            </c:dLbl>
            <c:dLbl>
              <c:idx val="27"/>
              <c:layout>
                <c:manualLayout>
                  <c:x val="1.4512366764760363E-3"/>
                  <c:y val="-0.34085692243716109"/>
                </c:manualLayout>
              </c:layout>
              <c:tx>
                <c:rich>
                  <a:bodyPr/>
                  <a:lstStyle/>
                  <a:p>
                    <a:fld id="{343C7D54-C1D9-4B6F-84C0-2FEFC6648429}"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B-0663-4CF4-A898-E5EE4C041B62}"/>
                </c:ext>
                <c:ext xmlns:c15="http://schemas.microsoft.com/office/drawing/2012/chart" uri="{CE6537A1-D6FC-4f65-9D91-7224C49458BB}">
                  <c15:layout/>
                  <c15:dlblFieldTable/>
                  <c15:showDataLabelsRange val="1"/>
                </c:ext>
              </c:extLst>
            </c:dLbl>
            <c:dLbl>
              <c:idx val="28"/>
              <c:layout>
                <c:manualLayout>
                  <c:x val="1.4512366764759298E-3"/>
                  <c:y val="-0.34212554500143144"/>
                </c:manualLayout>
              </c:layout>
              <c:tx>
                <c:rich>
                  <a:bodyPr/>
                  <a:lstStyle/>
                  <a:p>
                    <a:fld id="{3F7B32DF-976A-4FF0-B56E-B2A67809F13C}"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C-0663-4CF4-A898-E5EE4C041B62}"/>
                </c:ext>
                <c:ext xmlns:c15="http://schemas.microsoft.com/office/drawing/2012/chart" uri="{CE6537A1-D6FC-4f65-9D91-7224C49458BB}">
                  <c15:layout/>
                  <c15:dlblFieldTable/>
                  <c15:showDataLabelsRange val="1"/>
                </c:ext>
              </c:extLst>
            </c:dLbl>
            <c:dLbl>
              <c:idx val="29"/>
              <c:layout>
                <c:manualLayout>
                  <c:x val="2.9024733529520725E-3"/>
                  <c:y val="-0.36445485989015536"/>
                </c:manualLayout>
              </c:layout>
              <c:tx>
                <c:rich>
                  <a:bodyPr/>
                  <a:lstStyle/>
                  <a:p>
                    <a:fld id="{B4DC1B04-B89D-4D42-92E1-4785C949CD98}"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D-0663-4CF4-A898-E5EE4C041B62}"/>
                </c:ext>
                <c:ext xmlns:c15="http://schemas.microsoft.com/office/drawing/2012/chart" uri="{CE6537A1-D6FC-4f65-9D91-7224C49458BB}">
                  <c15:layout/>
                  <c15:dlblFieldTable/>
                  <c15:showDataLabelsRange val="1"/>
                </c:ext>
              </c:extLst>
            </c:dLbl>
            <c:dLbl>
              <c:idx val="30"/>
              <c:layout>
                <c:manualLayout>
                  <c:x val="-1.0642279353638364E-16"/>
                  <c:y val="-0.36590851365801946"/>
                </c:manualLayout>
              </c:layout>
              <c:tx>
                <c:rich>
                  <a:bodyPr/>
                  <a:lstStyle/>
                  <a:p>
                    <a:fld id="{13C9E539-136F-43C4-B29E-9553BAD150A0}"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E-0663-4CF4-A898-E5EE4C041B62}"/>
                </c:ext>
                <c:ext xmlns:c15="http://schemas.microsoft.com/office/drawing/2012/chart" uri="{CE6537A1-D6FC-4f65-9D91-7224C49458BB}">
                  <c15:layout/>
                  <c15:dlblFieldTable/>
                  <c15:showDataLabelsRange val="1"/>
                </c:ext>
              </c:extLst>
            </c:dLbl>
            <c:dLbl>
              <c:idx val="31"/>
              <c:layout>
                <c:manualLayout>
                  <c:x val="0"/>
                  <c:y val="-0.3645145106067143"/>
                </c:manualLayout>
              </c:layout>
              <c:tx>
                <c:rich>
                  <a:bodyPr/>
                  <a:lstStyle/>
                  <a:p>
                    <a:fld id="{D7FB6FA2-90BD-4E00-80BC-B9C491C2EAA5}"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1F-0663-4CF4-A898-E5EE4C041B62}"/>
                </c:ext>
                <c:ext xmlns:c15="http://schemas.microsoft.com/office/drawing/2012/chart" uri="{CE6537A1-D6FC-4f65-9D91-7224C49458BB}">
                  <c15:layout/>
                  <c15:dlblFieldTable/>
                  <c15:showDataLabelsRange val="1"/>
                </c:ext>
              </c:extLst>
            </c:dLbl>
            <c:dLbl>
              <c:idx val="32"/>
              <c:layout>
                <c:manualLayout>
                  <c:x val="2.9024733529519663E-3"/>
                  <c:y val="-0.37332476946612797"/>
                </c:manualLayout>
              </c:layout>
              <c:tx>
                <c:rich>
                  <a:bodyPr/>
                  <a:lstStyle/>
                  <a:p>
                    <a:fld id="{5BCC19BB-0584-4451-9B3B-367AF3D5FB43}"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0-0663-4CF4-A898-E5EE4C041B62}"/>
                </c:ext>
                <c:ext xmlns:c15="http://schemas.microsoft.com/office/drawing/2012/chart" uri="{CE6537A1-D6FC-4f65-9D91-7224C49458BB}">
                  <c15:layout/>
                  <c15:dlblFieldTable/>
                  <c15:showDataLabelsRange val="1"/>
                </c:ext>
              </c:extLst>
            </c:dLbl>
            <c:dLbl>
              <c:idx val="33"/>
              <c:layout>
                <c:manualLayout>
                  <c:x val="1.4512366764759298E-3"/>
                  <c:y val="-0.377296101407738"/>
                </c:manualLayout>
              </c:layout>
              <c:tx>
                <c:rich>
                  <a:bodyPr/>
                  <a:lstStyle/>
                  <a:p>
                    <a:fld id="{46495F2A-A221-44BE-AF74-ADE50FC072F1}"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1-0663-4CF4-A898-E5EE4C041B62}"/>
                </c:ext>
                <c:ext xmlns:c15="http://schemas.microsoft.com/office/drawing/2012/chart" uri="{CE6537A1-D6FC-4f65-9D91-7224C49458BB}">
                  <c15:layout/>
                  <c15:dlblFieldTable/>
                  <c15:showDataLabelsRange val="1"/>
                </c:ext>
              </c:extLst>
            </c:dLbl>
            <c:dLbl>
              <c:idx val="34"/>
              <c:layout>
                <c:manualLayout>
                  <c:x val="-1.0642279353638364E-16"/>
                  <c:y val="-0.38009702549992147"/>
                </c:manualLayout>
              </c:layout>
              <c:tx>
                <c:rich>
                  <a:bodyPr/>
                  <a:lstStyle/>
                  <a:p>
                    <a:fld id="{402F4B9F-965B-46D3-A0BA-537B630C2E4D}"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2-0663-4CF4-A898-E5EE4C041B62}"/>
                </c:ext>
                <c:ext xmlns:c15="http://schemas.microsoft.com/office/drawing/2012/chart" uri="{CE6537A1-D6FC-4f65-9D91-7224C49458BB}">
                  <c15:layout/>
                  <c15:dlblFieldTable/>
                  <c15:showDataLabelsRange val="1"/>
                </c:ext>
              </c:extLst>
            </c:dLbl>
            <c:dLbl>
              <c:idx val="35"/>
              <c:layout>
                <c:manualLayout>
                  <c:x val="0"/>
                  <c:y val="-0.4278859881036714"/>
                </c:manualLayout>
              </c:layout>
              <c:tx>
                <c:rich>
                  <a:bodyPr/>
                  <a:lstStyle/>
                  <a:p>
                    <a:fld id="{0E40AF76-46B8-4463-BBD1-0D500CF9B651}"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3-0663-4CF4-A898-E5EE4C041B62}"/>
                </c:ext>
                <c:ext xmlns:c15="http://schemas.microsoft.com/office/drawing/2012/chart" uri="{CE6537A1-D6FC-4f65-9D91-7224C49458BB}">
                  <c15:layout/>
                  <c15:dlblFieldTable/>
                  <c15:showDataLabelsRange val="1"/>
                </c:ext>
              </c:extLst>
            </c:dLbl>
            <c:dLbl>
              <c:idx val="36"/>
              <c:layout>
                <c:manualLayout>
                  <c:x val="-1.0642279353638364E-16"/>
                  <c:y val="-0.43122452852662541"/>
                </c:manualLayout>
              </c:layout>
              <c:tx>
                <c:rich>
                  <a:bodyPr/>
                  <a:lstStyle/>
                  <a:p>
                    <a:fld id="{FF51C825-1C04-444A-99DB-4D391730FE8B}"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4-0663-4CF4-A898-E5EE4C041B62}"/>
                </c:ext>
                <c:ext xmlns:c15="http://schemas.microsoft.com/office/drawing/2012/chart" uri="{CE6537A1-D6FC-4f65-9D91-7224C49458BB}">
                  <c15:layout/>
                  <c15:dlblFieldTable/>
                  <c15:showDataLabelsRange val="1"/>
                </c:ext>
              </c:extLst>
            </c:dLbl>
            <c:dLbl>
              <c:idx val="37"/>
              <c:layout>
                <c:manualLayout>
                  <c:x val="-2.9024733529521788E-3"/>
                  <c:y val="-0.43393578657353554"/>
                </c:manualLayout>
              </c:layout>
              <c:tx>
                <c:rich>
                  <a:bodyPr/>
                  <a:lstStyle/>
                  <a:p>
                    <a:fld id="{2FEB8F07-3059-41D2-BFE4-76996EF45D28}" type="CELLRANGE">
                      <a:rPr lang="en-US"/>
                      <a:pPr/>
                      <a:t>[CELLRANGE]</a:t>
                    </a:fld>
                    <a:endParaRPr lang="en-US"/>
                  </a:p>
                </c:rich>
              </c:tx>
              <c:dLblPos val="ct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25-0663-4CF4-A898-E5EE4C041B62}"/>
                </c:ext>
                <c:ext xmlns:c15="http://schemas.microsoft.com/office/drawing/2012/chart" uri="{CE6537A1-D6FC-4f65-9D91-7224C49458BB}">
                  <c15:layout/>
                  <c15:dlblFieldTable/>
                  <c15:showDataLabelsRange val="1"/>
                </c:ext>
              </c:extLst>
            </c:dLbl>
            <c:dLbl>
              <c:idx val="38"/>
              <c:delete val="1"/>
              <c:extLst xmlns:c16r2="http://schemas.microsoft.com/office/drawing/2015/06/chart">
                <c:ext xmlns:c16="http://schemas.microsoft.com/office/drawing/2014/chart" uri="{C3380CC4-5D6E-409C-BE32-E72D297353CC}">
                  <c16:uniqueId val="{00000026-0663-4CF4-A898-E5EE4C041B62}"/>
                </c:ex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cat>
            <c:strRef>
              <c:f>Sheet1!$A$2:$A$40</c:f>
              <c:strCache>
                <c:ptCount val="39"/>
                <c:pt idx="0">
                  <c:v>North Dakota</c:v>
                </c:pt>
                <c:pt idx="1">
                  <c:v>Indiana</c:v>
                </c:pt>
                <c:pt idx="2">
                  <c:v>Arkansas</c:v>
                </c:pt>
                <c:pt idx="3">
                  <c:v>New Mexico</c:v>
                </c:pt>
                <c:pt idx="4">
                  <c:v>Ohio</c:v>
                </c:pt>
                <c:pt idx="5">
                  <c:v>Michigan</c:v>
                </c:pt>
                <c:pt idx="6">
                  <c:v>Kentucky</c:v>
                </c:pt>
                <c:pt idx="7">
                  <c:v>New Jersey</c:v>
                </c:pt>
                <c:pt idx="8">
                  <c:v>Oregon</c:v>
                </c:pt>
                <c:pt idx="9">
                  <c:v>Pennsylvania</c:v>
                </c:pt>
                <c:pt idx="10">
                  <c:v>Hawaii</c:v>
                </c:pt>
                <c:pt idx="11">
                  <c:v>Kansas</c:v>
                </c:pt>
                <c:pt idx="12">
                  <c:v>Texas</c:v>
                </c:pt>
                <c:pt idx="13">
                  <c:v>New Hampshire</c:v>
                </c:pt>
                <c:pt idx="14">
                  <c:v>Louisiana</c:v>
                </c:pt>
                <c:pt idx="15">
                  <c:v>South Dakota</c:v>
                </c:pt>
                <c:pt idx="16">
                  <c:v>Mississippi</c:v>
                </c:pt>
                <c:pt idx="17">
                  <c:v>Wisconsin</c:v>
                </c:pt>
                <c:pt idx="18">
                  <c:v>Montana</c:v>
                </c:pt>
                <c:pt idx="19">
                  <c:v>Alabama</c:v>
                </c:pt>
                <c:pt idx="20">
                  <c:v>Illinois</c:v>
                </c:pt>
                <c:pt idx="21">
                  <c:v>West Virginia</c:v>
                </c:pt>
                <c:pt idx="22">
                  <c:v>South Carolina</c:v>
                </c:pt>
                <c:pt idx="23">
                  <c:v>Oklahoma</c:v>
                </c:pt>
                <c:pt idx="24">
                  <c:v>Missouri</c:v>
                </c:pt>
                <c:pt idx="25">
                  <c:v>Nevada</c:v>
                </c:pt>
                <c:pt idx="26">
                  <c:v>Georgia</c:v>
                </c:pt>
                <c:pt idx="27">
                  <c:v>Florida</c:v>
                </c:pt>
                <c:pt idx="28">
                  <c:v>Virginia</c:v>
                </c:pt>
                <c:pt idx="29">
                  <c:v>Utah</c:v>
                </c:pt>
                <c:pt idx="30">
                  <c:v>Delaware</c:v>
                </c:pt>
                <c:pt idx="31">
                  <c:v>Arizona</c:v>
                </c:pt>
                <c:pt idx="32">
                  <c:v>Maine</c:v>
                </c:pt>
                <c:pt idx="33">
                  <c:v>North Carolina</c:v>
                </c:pt>
                <c:pt idx="34">
                  <c:v>Tennessee</c:v>
                </c:pt>
                <c:pt idx="35">
                  <c:v>Iowa</c:v>
                </c:pt>
                <c:pt idx="36">
                  <c:v>Alaska</c:v>
                </c:pt>
                <c:pt idx="37">
                  <c:v>Wyoming</c:v>
                </c:pt>
                <c:pt idx="38">
                  <c:v>Nebraska</c:v>
                </c:pt>
              </c:strCache>
            </c:strRef>
          </c:cat>
          <c:val>
            <c:numRef>
              <c:f>Sheet1!$B$2:$B$40</c:f>
              <c:numCache>
                <c:formatCode>"$"#,##0</c:formatCode>
                <c:ptCount val="39"/>
                <c:pt idx="0">
                  <c:v>376.63500000000067</c:v>
                </c:pt>
                <c:pt idx="1">
                  <c:v>396.63950000000068</c:v>
                </c:pt>
                <c:pt idx="2">
                  <c:v>406.47080000000051</c:v>
                </c:pt>
                <c:pt idx="3">
                  <c:v>418.97040000000015</c:v>
                </c:pt>
                <c:pt idx="4">
                  <c:v>434.20020000000022</c:v>
                </c:pt>
                <c:pt idx="5">
                  <c:v>463.64400000000023</c:v>
                </c:pt>
                <c:pt idx="6">
                  <c:v>470.27100000000064</c:v>
                </c:pt>
                <c:pt idx="7">
                  <c:v>478.26000000000022</c:v>
                </c:pt>
                <c:pt idx="8">
                  <c:v>478.62860000000001</c:v>
                </c:pt>
                <c:pt idx="9">
                  <c:v>517.28930000000037</c:v>
                </c:pt>
                <c:pt idx="10">
                  <c:v>524.41200000000026</c:v>
                </c:pt>
                <c:pt idx="11">
                  <c:v>542.46510000000035</c:v>
                </c:pt>
                <c:pt idx="12">
                  <c:v>542.72950000000037</c:v>
                </c:pt>
                <c:pt idx="13">
                  <c:v>547.88400000000092</c:v>
                </c:pt>
                <c:pt idx="14">
                  <c:v>548.64450000000033</c:v>
                </c:pt>
                <c:pt idx="15">
                  <c:v>564.57900000000063</c:v>
                </c:pt>
                <c:pt idx="16">
                  <c:v>584.60200000000077</c:v>
                </c:pt>
                <c:pt idx="17">
                  <c:v>587.94600000000082</c:v>
                </c:pt>
                <c:pt idx="18">
                  <c:v>589.70100000000093</c:v>
                </c:pt>
                <c:pt idx="19">
                  <c:v>613.85350000000017</c:v>
                </c:pt>
                <c:pt idx="20">
                  <c:v>614.50530000000072</c:v>
                </c:pt>
                <c:pt idx="21">
                  <c:v>617.64980000000014</c:v>
                </c:pt>
                <c:pt idx="22">
                  <c:v>624.76220000000103</c:v>
                </c:pt>
                <c:pt idx="23">
                  <c:v>629.15760000000046</c:v>
                </c:pt>
                <c:pt idx="24">
                  <c:v>644.63160000000062</c:v>
                </c:pt>
                <c:pt idx="25">
                  <c:v>645.69600000000082</c:v>
                </c:pt>
                <c:pt idx="26">
                  <c:v>653.90400000000045</c:v>
                </c:pt>
                <c:pt idx="27">
                  <c:v>655.6191000000008</c:v>
                </c:pt>
                <c:pt idx="28">
                  <c:v>660.88900000000103</c:v>
                </c:pt>
                <c:pt idx="29">
                  <c:v>681.3101000000006</c:v>
                </c:pt>
                <c:pt idx="30">
                  <c:v>687.34790000000066</c:v>
                </c:pt>
                <c:pt idx="31">
                  <c:v>691.57890000000043</c:v>
                </c:pt>
                <c:pt idx="32">
                  <c:v>708.13200000000052</c:v>
                </c:pt>
                <c:pt idx="33">
                  <c:v>724.62820000000102</c:v>
                </c:pt>
                <c:pt idx="34">
                  <c:v>726.241500000001</c:v>
                </c:pt>
                <c:pt idx="35">
                  <c:v>814.51030000000083</c:v>
                </c:pt>
                <c:pt idx="36">
                  <c:v>838.40000000000146</c:v>
                </c:pt>
                <c:pt idx="37">
                  <c:v>839.64000000000124</c:v>
                </c:pt>
                <c:pt idx="38">
                  <c:v>855.48600000000079</c:v>
                </c:pt>
              </c:numCache>
            </c:numRef>
          </c:val>
          <c:extLst xmlns:c16r2="http://schemas.microsoft.com/office/drawing/2015/06/chart">
            <c:ext xmlns:c16="http://schemas.microsoft.com/office/drawing/2014/chart" uri="{C3380CC4-5D6E-409C-BE32-E72D297353CC}">
              <c16:uniqueId val="{00000027-0663-4CF4-A898-E5EE4C041B62}"/>
            </c:ext>
            <c:ext xmlns:c15="http://schemas.microsoft.com/office/drawing/2012/chart" uri="{02D57815-91ED-43cb-92C2-25804820EDAC}">
              <c15:datalabelsRange>
                <c15:f>Sheet1!$D$2:$D$40</c15:f>
                <c15:dlblRangeCache>
                  <c:ptCount val="39"/>
                  <c:pt idx="0">
                    <c:v>$556</c:v>
                  </c:pt>
                  <c:pt idx="1">
                    <c:v>$586</c:v>
                  </c:pt>
                  <c:pt idx="2">
                    <c:v>$601</c:v>
                  </c:pt>
                  <c:pt idx="3">
                    <c:v>$619</c:v>
                  </c:pt>
                  <c:pt idx="4">
                    <c:v>$642</c:v>
                  </c:pt>
                  <c:pt idx="5">
                    <c:v>$685</c:v>
                  </c:pt>
                  <c:pt idx="6">
                    <c:v>$695</c:v>
                  </c:pt>
                  <c:pt idx="7">
                    <c:v>$707</c:v>
                  </c:pt>
                  <c:pt idx="8">
                    <c:v>$707</c:v>
                  </c:pt>
                  <c:pt idx="9">
                    <c:v>$764</c:v>
                  </c:pt>
                  <c:pt idx="10">
                    <c:v>$775</c:v>
                  </c:pt>
                  <c:pt idx="11">
                    <c:v>$801</c:v>
                  </c:pt>
                  <c:pt idx="12">
                    <c:v>$802</c:v>
                  </c:pt>
                  <c:pt idx="13">
                    <c:v>$809</c:v>
                  </c:pt>
                  <c:pt idx="14">
                    <c:v>$811</c:v>
                  </c:pt>
                  <c:pt idx="15">
                    <c:v>$834</c:v>
                  </c:pt>
                  <c:pt idx="16">
                    <c:v>$864</c:v>
                  </c:pt>
                  <c:pt idx="17">
                    <c:v>$869</c:v>
                  </c:pt>
                  <c:pt idx="18">
                    <c:v>$871</c:v>
                  </c:pt>
                  <c:pt idx="19">
                    <c:v>$907</c:v>
                  </c:pt>
                  <c:pt idx="20">
                    <c:v>$908</c:v>
                  </c:pt>
                  <c:pt idx="21">
                    <c:v>$913</c:v>
                  </c:pt>
                  <c:pt idx="22">
                    <c:v>$923</c:v>
                  </c:pt>
                  <c:pt idx="23">
                    <c:v>$930</c:v>
                  </c:pt>
                  <c:pt idx="24">
                    <c:v>$952</c:v>
                  </c:pt>
                  <c:pt idx="25">
                    <c:v>$954</c:v>
                  </c:pt>
                  <c:pt idx="26">
                    <c:v>$966</c:v>
                  </c:pt>
                  <c:pt idx="27">
                    <c:v>$969</c:v>
                  </c:pt>
                  <c:pt idx="28">
                    <c:v>$976</c:v>
                  </c:pt>
                  <c:pt idx="29">
                    <c:v>$1,007</c:v>
                  </c:pt>
                  <c:pt idx="30">
                    <c:v>$1,016</c:v>
                  </c:pt>
                  <c:pt idx="31">
                    <c:v>$1,022</c:v>
                  </c:pt>
                  <c:pt idx="32">
                    <c:v>$1,046</c:v>
                  </c:pt>
                  <c:pt idx="33">
                    <c:v>$1,071</c:v>
                  </c:pt>
                  <c:pt idx="34">
                    <c:v>$1,073</c:v>
                  </c:pt>
                  <c:pt idx="35">
                    <c:v>$1,203</c:v>
                  </c:pt>
                  <c:pt idx="36">
                    <c:v>$1,239</c:v>
                  </c:pt>
                  <c:pt idx="37">
                    <c:v>$1,241</c:v>
                  </c:pt>
                  <c:pt idx="38">
                    <c:v>$1,264</c:v>
                  </c:pt>
                </c15:dlblRangeCache>
              </c15:datalabelsRange>
            </c:ext>
          </c:extLst>
        </c:ser>
        <c:ser>
          <c:idx val="1"/>
          <c:order val="1"/>
          <c:tx>
            <c:strRef>
              <c:f>Sheet1!$C$1</c:f>
              <c:strCache>
                <c:ptCount val="1"/>
                <c:pt idx="0">
                  <c:v>by 2027</c:v>
                </c:pt>
              </c:strCache>
            </c:strRef>
          </c:tx>
          <c:spPr>
            <a:solidFill>
              <a:srgbClr val="1B7D7F"/>
            </a:solidFill>
            <a:ln>
              <a:solidFill>
                <a:schemeClr val="accent6">
                  <a:lumMod val="75000"/>
                </a:schemeClr>
              </a:solidFill>
            </a:ln>
            <a:effectLst/>
          </c:spPr>
          <c:invertIfNegative val="0"/>
          <c:dLbls>
            <c:delete val="1"/>
          </c:dLbls>
          <c:cat>
            <c:strRef>
              <c:f>Sheet1!$A$2:$A$40</c:f>
              <c:strCache>
                <c:ptCount val="39"/>
                <c:pt idx="0">
                  <c:v>North Dakota</c:v>
                </c:pt>
                <c:pt idx="1">
                  <c:v>Indiana</c:v>
                </c:pt>
                <c:pt idx="2">
                  <c:v>Arkansas</c:v>
                </c:pt>
                <c:pt idx="3">
                  <c:v>New Mexico</c:v>
                </c:pt>
                <c:pt idx="4">
                  <c:v>Ohio</c:v>
                </c:pt>
                <c:pt idx="5">
                  <c:v>Michigan</c:v>
                </c:pt>
                <c:pt idx="6">
                  <c:v>Kentucky</c:v>
                </c:pt>
                <c:pt idx="7">
                  <c:v>New Jersey</c:v>
                </c:pt>
                <c:pt idx="8">
                  <c:v>Oregon</c:v>
                </c:pt>
                <c:pt idx="9">
                  <c:v>Pennsylvania</c:v>
                </c:pt>
                <c:pt idx="10">
                  <c:v>Hawaii</c:v>
                </c:pt>
                <c:pt idx="11">
                  <c:v>Kansas</c:v>
                </c:pt>
                <c:pt idx="12">
                  <c:v>Texas</c:v>
                </c:pt>
                <c:pt idx="13">
                  <c:v>New Hampshire</c:v>
                </c:pt>
                <c:pt idx="14">
                  <c:v>Louisiana</c:v>
                </c:pt>
                <c:pt idx="15">
                  <c:v>South Dakota</c:v>
                </c:pt>
                <c:pt idx="16">
                  <c:v>Mississippi</c:v>
                </c:pt>
                <c:pt idx="17">
                  <c:v>Wisconsin</c:v>
                </c:pt>
                <c:pt idx="18">
                  <c:v>Montana</c:v>
                </c:pt>
                <c:pt idx="19">
                  <c:v>Alabama</c:v>
                </c:pt>
                <c:pt idx="20">
                  <c:v>Illinois</c:v>
                </c:pt>
                <c:pt idx="21">
                  <c:v>West Virginia</c:v>
                </c:pt>
                <c:pt idx="22">
                  <c:v>South Carolina</c:v>
                </c:pt>
                <c:pt idx="23">
                  <c:v>Oklahoma</c:v>
                </c:pt>
                <c:pt idx="24">
                  <c:v>Missouri</c:v>
                </c:pt>
                <c:pt idx="25">
                  <c:v>Nevada</c:v>
                </c:pt>
                <c:pt idx="26">
                  <c:v>Georgia</c:v>
                </c:pt>
                <c:pt idx="27">
                  <c:v>Florida</c:v>
                </c:pt>
                <c:pt idx="28">
                  <c:v>Virginia</c:v>
                </c:pt>
                <c:pt idx="29">
                  <c:v>Utah</c:v>
                </c:pt>
                <c:pt idx="30">
                  <c:v>Delaware</c:v>
                </c:pt>
                <c:pt idx="31">
                  <c:v>Arizona</c:v>
                </c:pt>
                <c:pt idx="32">
                  <c:v>Maine</c:v>
                </c:pt>
                <c:pt idx="33">
                  <c:v>North Carolina</c:v>
                </c:pt>
                <c:pt idx="34">
                  <c:v>Tennessee</c:v>
                </c:pt>
                <c:pt idx="35">
                  <c:v>Iowa</c:v>
                </c:pt>
                <c:pt idx="36">
                  <c:v>Alaska</c:v>
                </c:pt>
                <c:pt idx="37">
                  <c:v>Wyoming</c:v>
                </c:pt>
                <c:pt idx="38">
                  <c:v>Nebraska</c:v>
                </c:pt>
              </c:strCache>
            </c:strRef>
          </c:cat>
          <c:val>
            <c:numRef>
              <c:f>Sheet1!$C$2:$C$40</c:f>
              <c:numCache>
                <c:formatCode>"$"#,##0</c:formatCode>
                <c:ptCount val="39"/>
                <c:pt idx="0">
                  <c:v>179.82643107149352</c:v>
                </c:pt>
                <c:pt idx="1">
                  <c:v>189.3776884967715</c:v>
                </c:pt>
                <c:pt idx="2">
                  <c:v>194.07169620129525</c:v>
                </c:pt>
                <c:pt idx="3">
                  <c:v>200.03969826648154</c:v>
                </c:pt>
                <c:pt idx="4">
                  <c:v>207.31124918430032</c:v>
                </c:pt>
                <c:pt idx="5">
                  <c:v>221.36935178013664</c:v>
                </c:pt>
                <c:pt idx="6">
                  <c:v>224.53344900612683</c:v>
                </c:pt>
                <c:pt idx="7">
                  <c:v>228.34784054655756</c:v>
                </c:pt>
                <c:pt idx="8">
                  <c:v>228.52383062313856</c:v>
                </c:pt>
                <c:pt idx="9">
                  <c:v>246.98259229883388</c:v>
                </c:pt>
                <c:pt idx="10">
                  <c:v>250.38336418831022</c:v>
                </c:pt>
                <c:pt idx="11">
                  <c:v>259.00291506057874</c:v>
                </c:pt>
                <c:pt idx="12">
                  <c:v>259.12915427991629</c:v>
                </c:pt>
                <c:pt idx="13">
                  <c:v>261.59019836492735</c:v>
                </c:pt>
                <c:pt idx="14">
                  <c:v>261.95330322992868</c:v>
                </c:pt>
                <c:pt idx="15">
                  <c:v>269.5613169989856</c:v>
                </c:pt>
                <c:pt idx="16">
                  <c:v>279.12140734997411</c:v>
                </c:pt>
                <c:pt idx="17">
                  <c:v>280.71801835400493</c:v>
                </c:pt>
                <c:pt idx="18">
                  <c:v>281.5559526578545</c:v>
                </c:pt>
                <c:pt idx="19">
                  <c:v>293.087695263971</c:v>
                </c:pt>
                <c:pt idx="20">
                  <c:v>293.3989007222317</c:v>
                </c:pt>
                <c:pt idx="21">
                  <c:v>294.9002593652267</c:v>
                </c:pt>
                <c:pt idx="22">
                  <c:v>298.29611346363163</c:v>
                </c:pt>
                <c:pt idx="23">
                  <c:v>300.39472112126168</c:v>
                </c:pt>
                <c:pt idx="24">
                  <c:v>307.78286665845371</c:v>
                </c:pt>
                <c:pt idx="25">
                  <c:v>308.29107023282359</c:v>
                </c:pt>
                <c:pt idx="26">
                  <c:v>312.21002451544337</c:v>
                </c:pt>
                <c:pt idx="27">
                  <c:v>313.02890834708614</c:v>
                </c:pt>
                <c:pt idx="28">
                  <c:v>315.54505079030969</c:v>
                </c:pt>
                <c:pt idx="29">
                  <c:v>325.29521615347039</c:v>
                </c:pt>
                <c:pt idx="30">
                  <c:v>328.17799663198093</c:v>
                </c:pt>
                <c:pt idx="31">
                  <c:v>330.19811061465225</c:v>
                </c:pt>
                <c:pt idx="32">
                  <c:v>338.10147832123675</c:v>
                </c:pt>
                <c:pt idx="33">
                  <c:v>345.97767881306936</c:v>
                </c:pt>
                <c:pt idx="34">
                  <c:v>346.74795768053536</c:v>
                </c:pt>
                <c:pt idx="35">
                  <c:v>388.89237675726235</c:v>
                </c:pt>
                <c:pt idx="36">
                  <c:v>400.2986440727509</c:v>
                </c:pt>
                <c:pt idx="37">
                  <c:v>400.89068882304855</c:v>
                </c:pt>
                <c:pt idx="38">
                  <c:v>408.45644778533097</c:v>
                </c:pt>
              </c:numCache>
            </c:numRef>
          </c:val>
          <c:extLst xmlns:c16r2="http://schemas.microsoft.com/office/drawing/2015/06/chart">
            <c:ext xmlns:c16="http://schemas.microsoft.com/office/drawing/2014/chart" uri="{C3380CC4-5D6E-409C-BE32-E72D297353CC}">
              <c16:uniqueId val="{00000028-0663-4CF4-A898-E5EE4C041B62}"/>
            </c:ext>
          </c:extLst>
        </c:ser>
        <c:dLbls>
          <c:dLblPos val="ctr"/>
          <c:showLegendKey val="0"/>
          <c:showVal val="1"/>
          <c:showCatName val="0"/>
          <c:showSerName val="0"/>
          <c:showPercent val="0"/>
          <c:showBubbleSize val="0"/>
        </c:dLbls>
        <c:gapWidth val="95"/>
        <c:overlap val="100"/>
        <c:axId val="247026328"/>
        <c:axId val="247026720"/>
      </c:barChart>
      <c:catAx>
        <c:axId val="24702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7026720"/>
        <c:crosses val="autoZero"/>
        <c:auto val="1"/>
        <c:lblAlgn val="ctr"/>
        <c:lblOffset val="100"/>
        <c:noMultiLvlLbl val="0"/>
      </c:catAx>
      <c:valAx>
        <c:axId val="247026720"/>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47026328"/>
        <c:crosses val="autoZero"/>
        <c:crossBetween val="between"/>
      </c:valAx>
      <c:spPr>
        <a:noFill/>
        <a:ln>
          <a:noFill/>
        </a:ln>
        <a:effectLst/>
      </c:spPr>
    </c:plotArea>
    <c:legend>
      <c:legendPos val="t"/>
      <c:layout>
        <c:manualLayout>
          <c:xMode val="edge"/>
          <c:yMode val="edge"/>
          <c:x val="0.41021204396172983"/>
          <c:y val="0.1935720843765085"/>
          <c:w val="0.20569085893442432"/>
          <c:h val="5.5294884457131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0.09505</cdr:x>
      <cdr:y>0.22791</cdr:y>
    </cdr:from>
    <cdr:to>
      <cdr:x>0.15366</cdr:x>
      <cdr:y>0.31584</cdr:y>
    </cdr:to>
    <cdr:sp macro="" textlink="">
      <cdr:nvSpPr>
        <cdr:cNvPr id="12" name="TextBox 10"/>
        <cdr:cNvSpPr txBox="1">
          <a:spLocks xmlns:a="http://schemas.openxmlformats.org/drawingml/2006/main" noChangeAspect="1"/>
        </cdr:cNvSpPr>
      </cdr:nvSpPr>
      <cdr:spPr>
        <a:xfrm xmlns:a="http://schemas.openxmlformats.org/drawingml/2006/main">
          <a:off x="889844" y="1184996"/>
          <a:ext cx="548640" cy="4572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-11</a:t>
          </a:r>
        </a:p>
        <a:p xmlns:a="http://schemas.openxmlformats.org/drawingml/2006/main">
          <a:pPr algn="ctr"/>
          <a:r>
            <a:rPr lang="en-US" sz="1200" b="1" dirty="0" err="1">
              <a:solidFill>
                <a:srgbClr val="FF7C80"/>
              </a:solidFill>
            </a:rPr>
            <a:t>ppts</a:t>
          </a:r>
          <a:endParaRPr lang="en-US" sz="1200" b="1" dirty="0">
            <a:solidFill>
              <a:srgbClr val="FF7C80"/>
            </a:solidFill>
          </a:endParaRPr>
        </a:p>
      </cdr:txBody>
    </cdr:sp>
  </cdr:relSizeAnchor>
  <cdr:relSizeAnchor xmlns:cdr="http://schemas.openxmlformats.org/drawingml/2006/chartDrawing">
    <cdr:from>
      <cdr:x>0.11075</cdr:x>
      <cdr:y>0.84565</cdr:y>
    </cdr:from>
    <cdr:to>
      <cdr:x>0.19165</cdr:x>
      <cdr:y>0.9639</cdr:y>
    </cdr:to>
    <cdr:sp macro="" textlink="">
      <cdr:nvSpPr>
        <cdr:cNvPr id="2" name="TextBox 1"/>
        <cdr:cNvSpPr txBox="1"/>
      </cdr:nvSpPr>
      <cdr:spPr>
        <a:xfrm xmlns:a="http://schemas.openxmlformats.org/drawingml/2006/main">
          <a:off x="1025211" y="4405548"/>
          <a:ext cx="748937" cy="616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0.11263</cdr:x>
      <cdr:y>0.8402</cdr:y>
    </cdr:from>
    <cdr:to>
      <cdr:x>0.1766</cdr:x>
      <cdr:y>0.99012</cdr:y>
    </cdr:to>
    <cdr:sp macro="" textlink="">
      <cdr:nvSpPr>
        <cdr:cNvPr id="4" name="TextBox 3"/>
        <cdr:cNvSpPr txBox="1"/>
      </cdr:nvSpPr>
      <cdr:spPr>
        <a:xfrm xmlns:a="http://schemas.openxmlformats.org/drawingml/2006/main">
          <a:off x="1042628" y="4377132"/>
          <a:ext cx="592183" cy="7810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0.11263</cdr:x>
      <cdr:y>0.83518</cdr:y>
    </cdr:from>
    <cdr:to>
      <cdr:x>0.1813</cdr:x>
      <cdr:y>0.97393</cdr:y>
    </cdr:to>
    <cdr:sp macro="" textlink="">
      <cdr:nvSpPr>
        <cdr:cNvPr id="6" name="TextBox 5"/>
        <cdr:cNvSpPr txBox="1"/>
      </cdr:nvSpPr>
      <cdr:spPr>
        <a:xfrm xmlns:a="http://schemas.openxmlformats.org/drawingml/2006/main">
          <a:off x="1042628" y="4351006"/>
          <a:ext cx="635726" cy="722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0.07349</cdr:x>
      <cdr:y>0.81152</cdr:y>
    </cdr:from>
    <cdr:to>
      <cdr:x>0.15595</cdr:x>
      <cdr:y>0.85987</cdr:y>
    </cdr:to>
    <cdr:sp macro="" textlink="">
      <cdr:nvSpPr>
        <cdr:cNvPr id="38" name="TextBox 1"/>
        <cdr:cNvSpPr txBox="1"/>
      </cdr:nvSpPr>
      <cdr:spPr>
        <a:xfrm xmlns:a="http://schemas.openxmlformats.org/drawingml/2006/main">
          <a:off x="672000" y="4219422"/>
          <a:ext cx="754014" cy="25139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Florida</a:t>
          </a:r>
        </a:p>
      </cdr:txBody>
    </cdr:sp>
  </cdr:relSizeAnchor>
  <cdr:relSizeAnchor xmlns:cdr="http://schemas.openxmlformats.org/drawingml/2006/chartDrawing">
    <cdr:from>
      <cdr:x>0.13412</cdr:x>
      <cdr:y>0.81274</cdr:y>
    </cdr:from>
    <cdr:to>
      <cdr:x>0.21116</cdr:x>
      <cdr:y>0.89331</cdr:y>
    </cdr:to>
    <cdr:sp macro="" textlink="">
      <cdr:nvSpPr>
        <cdr:cNvPr id="39" name="TextBox 1"/>
        <cdr:cNvSpPr txBox="1"/>
      </cdr:nvSpPr>
      <cdr:spPr>
        <a:xfrm xmlns:a="http://schemas.openxmlformats.org/drawingml/2006/main">
          <a:off x="1255593" y="4225748"/>
          <a:ext cx="721252" cy="4188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chemeClr val="tx1"/>
              </a:solidFill>
            </a:rPr>
            <a:t>New Mexico</a:t>
          </a:r>
        </a:p>
      </cdr:txBody>
    </cdr:sp>
  </cdr:relSizeAnchor>
  <cdr:relSizeAnchor xmlns:cdr="http://schemas.openxmlformats.org/drawingml/2006/chartDrawing">
    <cdr:from>
      <cdr:x>0.20732</cdr:x>
      <cdr:y>0.8133</cdr:y>
    </cdr:from>
    <cdr:to>
      <cdr:x>0.28081</cdr:x>
      <cdr:y>0.8581</cdr:y>
    </cdr:to>
    <cdr:sp macro="" textlink="">
      <cdr:nvSpPr>
        <cdr:cNvPr id="40" name="TextBox 1"/>
        <cdr:cNvSpPr txBox="1"/>
      </cdr:nvSpPr>
      <cdr:spPr>
        <a:xfrm xmlns:a="http://schemas.openxmlformats.org/drawingml/2006/main">
          <a:off x="1895731" y="4228640"/>
          <a:ext cx="671993" cy="2329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Nevada</a:t>
          </a:r>
          <a:endParaRPr lang="en-US" sz="1200" b="1" dirty="0"/>
        </a:p>
      </cdr:txBody>
    </cdr:sp>
  </cdr:relSizeAnchor>
  <cdr:relSizeAnchor xmlns:cdr="http://schemas.openxmlformats.org/drawingml/2006/chartDrawing">
    <cdr:from>
      <cdr:x>0.27394</cdr:x>
      <cdr:y>0.81429</cdr:y>
    </cdr:from>
    <cdr:to>
      <cdr:x>0.37023</cdr:x>
      <cdr:y>0.8517</cdr:y>
    </cdr:to>
    <cdr:sp macro="" textlink="">
      <cdr:nvSpPr>
        <cdr:cNvPr id="41" name="TextBox 1"/>
        <cdr:cNvSpPr txBox="1"/>
      </cdr:nvSpPr>
      <cdr:spPr>
        <a:xfrm xmlns:a="http://schemas.openxmlformats.org/drawingml/2006/main">
          <a:off x="2504905" y="4233815"/>
          <a:ext cx="880476" cy="19450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Louisiana</a:t>
          </a:r>
        </a:p>
      </cdr:txBody>
    </cdr:sp>
  </cdr:relSizeAnchor>
  <cdr:relSizeAnchor xmlns:cdr="http://schemas.openxmlformats.org/drawingml/2006/chartDrawing">
    <cdr:from>
      <cdr:x>0.35315</cdr:x>
      <cdr:y>0.81404</cdr:y>
    </cdr:from>
    <cdr:to>
      <cdr:x>0.43172</cdr:x>
      <cdr:y>0.86391</cdr:y>
    </cdr:to>
    <cdr:sp macro="" textlink="">
      <cdr:nvSpPr>
        <cdr:cNvPr id="42" name="TextBox 1"/>
        <cdr:cNvSpPr txBox="1"/>
      </cdr:nvSpPr>
      <cdr:spPr>
        <a:xfrm xmlns:a="http://schemas.openxmlformats.org/drawingml/2006/main">
          <a:off x="3229208" y="4232494"/>
          <a:ext cx="718444" cy="25928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Arizona</a:t>
          </a:r>
        </a:p>
      </cdr:txBody>
    </cdr:sp>
  </cdr:relSizeAnchor>
  <cdr:relSizeAnchor xmlns:cdr="http://schemas.openxmlformats.org/drawingml/2006/chartDrawing">
    <cdr:from>
      <cdr:x>0.41969</cdr:x>
      <cdr:y>0.81126</cdr:y>
    </cdr:from>
    <cdr:to>
      <cdr:x>0.50827</cdr:x>
      <cdr:y>0.86391</cdr:y>
    </cdr:to>
    <cdr:sp macro="" textlink="">
      <cdr:nvSpPr>
        <cdr:cNvPr id="43" name="TextBox 1"/>
        <cdr:cNvSpPr txBox="1"/>
      </cdr:nvSpPr>
      <cdr:spPr>
        <a:xfrm xmlns:a="http://schemas.openxmlformats.org/drawingml/2006/main">
          <a:off x="3837658" y="4218040"/>
          <a:ext cx="809975" cy="273743"/>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Arkansas</a:t>
          </a:r>
        </a:p>
      </cdr:txBody>
    </cdr:sp>
  </cdr:relSizeAnchor>
  <cdr:relSizeAnchor xmlns:cdr="http://schemas.openxmlformats.org/drawingml/2006/chartDrawing">
    <cdr:from>
      <cdr:x>0.49175</cdr:x>
      <cdr:y>0.81216</cdr:y>
    </cdr:from>
    <cdr:to>
      <cdr:x>0.58002</cdr:x>
      <cdr:y>0.86391</cdr:y>
    </cdr:to>
    <cdr:sp macro="" textlink="">
      <cdr:nvSpPr>
        <cdr:cNvPr id="44" name="TextBox 1"/>
        <cdr:cNvSpPr txBox="1"/>
      </cdr:nvSpPr>
      <cdr:spPr>
        <a:xfrm xmlns:a="http://schemas.openxmlformats.org/drawingml/2006/main">
          <a:off x="4496564" y="4222720"/>
          <a:ext cx="807141" cy="26906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California</a:t>
          </a:r>
        </a:p>
      </cdr:txBody>
    </cdr:sp>
  </cdr:relSizeAnchor>
  <cdr:relSizeAnchor xmlns:cdr="http://schemas.openxmlformats.org/drawingml/2006/chartDrawing">
    <cdr:from>
      <cdr:x>0.56564</cdr:x>
      <cdr:y>0.81126</cdr:y>
    </cdr:from>
    <cdr:to>
      <cdr:x>0.65229</cdr:x>
      <cdr:y>0.86013</cdr:y>
    </cdr:to>
    <cdr:sp macro="" textlink="">
      <cdr:nvSpPr>
        <cdr:cNvPr id="45" name="TextBox 1"/>
        <cdr:cNvSpPr txBox="1"/>
      </cdr:nvSpPr>
      <cdr:spPr>
        <a:xfrm xmlns:a="http://schemas.openxmlformats.org/drawingml/2006/main">
          <a:off x="5172239" y="4218077"/>
          <a:ext cx="792280" cy="25408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Montana</a:t>
          </a:r>
        </a:p>
      </cdr:txBody>
    </cdr:sp>
  </cdr:relSizeAnchor>
  <cdr:relSizeAnchor xmlns:cdr="http://schemas.openxmlformats.org/drawingml/2006/chartDrawing">
    <cdr:from>
      <cdr:x>0.6376</cdr:x>
      <cdr:y>0.81207</cdr:y>
    </cdr:from>
    <cdr:to>
      <cdr:x>0.72465</cdr:x>
      <cdr:y>0.89331</cdr:y>
    </cdr:to>
    <cdr:sp macro="" textlink="">
      <cdr:nvSpPr>
        <cdr:cNvPr id="46" name="TextBox 1"/>
        <cdr:cNvSpPr txBox="1"/>
      </cdr:nvSpPr>
      <cdr:spPr>
        <a:xfrm xmlns:a="http://schemas.openxmlformats.org/drawingml/2006/main">
          <a:off x="5969027" y="4222264"/>
          <a:ext cx="814950" cy="42237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Kentucky</a:t>
          </a:r>
        </a:p>
      </cdr:txBody>
    </cdr:sp>
  </cdr:relSizeAnchor>
  <cdr:relSizeAnchor xmlns:cdr="http://schemas.openxmlformats.org/drawingml/2006/chartDrawing">
    <cdr:from>
      <cdr:x>0.71094</cdr:x>
      <cdr:y>0.81207</cdr:y>
    </cdr:from>
    <cdr:to>
      <cdr:x>0.78605</cdr:x>
      <cdr:y>0.89331</cdr:y>
    </cdr:to>
    <cdr:sp macro="" textlink="">
      <cdr:nvSpPr>
        <cdr:cNvPr id="47" name="TextBox 1"/>
        <cdr:cNvSpPr txBox="1"/>
      </cdr:nvSpPr>
      <cdr:spPr>
        <a:xfrm xmlns:a="http://schemas.openxmlformats.org/drawingml/2006/main">
          <a:off x="6655575" y="4222264"/>
          <a:ext cx="703168" cy="42237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Oregon</a:t>
          </a:r>
        </a:p>
      </cdr:txBody>
    </cdr:sp>
  </cdr:relSizeAnchor>
  <cdr:relSizeAnchor xmlns:cdr="http://schemas.openxmlformats.org/drawingml/2006/chartDrawing">
    <cdr:from>
      <cdr:x>0.91837</cdr:x>
      <cdr:y>0.8113</cdr:y>
    </cdr:from>
    <cdr:to>
      <cdr:x>0.98628</cdr:x>
      <cdr:y>0.8921</cdr:y>
    </cdr:to>
    <cdr:sp macro="" textlink="">
      <cdr:nvSpPr>
        <cdr:cNvPr id="51" name="TextBox 1"/>
        <cdr:cNvSpPr txBox="1"/>
      </cdr:nvSpPr>
      <cdr:spPr>
        <a:xfrm xmlns:a="http://schemas.openxmlformats.org/drawingml/2006/main">
          <a:off x="8397577" y="4218269"/>
          <a:ext cx="620969" cy="42011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Rhode</a:t>
          </a:r>
          <a:br>
            <a:rPr lang="en-US" sz="1200" b="1" dirty="0"/>
          </a:br>
          <a:r>
            <a:rPr lang="en-US" sz="1200" b="1" dirty="0"/>
            <a:t>Island</a:t>
          </a:r>
        </a:p>
      </cdr:txBody>
    </cdr:sp>
  </cdr:relSizeAnchor>
  <cdr:relSizeAnchor xmlns:cdr="http://schemas.openxmlformats.org/drawingml/2006/chartDrawing">
    <cdr:from>
      <cdr:x>0.7679</cdr:x>
      <cdr:y>0.81101</cdr:y>
    </cdr:from>
    <cdr:to>
      <cdr:x>0.87702</cdr:x>
      <cdr:y>0.86039</cdr:y>
    </cdr:to>
    <cdr:sp macro="" textlink="">
      <cdr:nvSpPr>
        <cdr:cNvPr id="48" name="TextBox 1"/>
        <cdr:cNvSpPr txBox="1"/>
      </cdr:nvSpPr>
      <cdr:spPr>
        <a:xfrm xmlns:a="http://schemas.openxmlformats.org/drawingml/2006/main">
          <a:off x="7021707" y="4216734"/>
          <a:ext cx="997794" cy="256765"/>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Washington</a:t>
          </a:r>
        </a:p>
      </cdr:txBody>
    </cdr:sp>
  </cdr:relSizeAnchor>
  <cdr:relSizeAnchor xmlns:cdr="http://schemas.openxmlformats.org/drawingml/2006/chartDrawing">
    <cdr:from>
      <cdr:x>0.85442</cdr:x>
      <cdr:y>0.81265</cdr:y>
    </cdr:from>
    <cdr:to>
      <cdr:x>0.92796</cdr:x>
      <cdr:y>0.89345</cdr:y>
    </cdr:to>
    <cdr:sp macro="" textlink="">
      <cdr:nvSpPr>
        <cdr:cNvPr id="49" name="TextBox 1"/>
        <cdr:cNvSpPr txBox="1"/>
      </cdr:nvSpPr>
      <cdr:spPr>
        <a:xfrm xmlns:a="http://schemas.openxmlformats.org/drawingml/2006/main">
          <a:off x="7812843" y="4225276"/>
          <a:ext cx="672450" cy="42011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t>West</a:t>
          </a:r>
          <a:br>
            <a:rPr lang="en-US" sz="1200" b="1" dirty="0"/>
          </a:br>
          <a:r>
            <a:rPr lang="en-US" sz="1200" b="1" dirty="0"/>
            <a:t>Virginia</a:t>
          </a:r>
        </a:p>
      </cdr:txBody>
    </cdr:sp>
  </cdr:relSizeAnchor>
  <cdr:relSizeAnchor xmlns:cdr="http://schemas.openxmlformats.org/drawingml/2006/chartDrawing">
    <cdr:from>
      <cdr:x>0.1606</cdr:x>
      <cdr:y>0.36328</cdr:y>
    </cdr:from>
    <cdr:to>
      <cdr:x>0.21922</cdr:x>
      <cdr:y>0.41655</cdr:y>
    </cdr:to>
    <cdr:sp macro="" textlink="">
      <cdr:nvSpPr>
        <cdr:cNvPr id="33" name="TextBox 10"/>
        <cdr:cNvSpPr txBox="1">
          <a:spLocks xmlns:a="http://schemas.openxmlformats.org/drawingml/2006/main"/>
        </cdr:cNvSpPr>
      </cdr:nvSpPr>
      <cdr:spPr>
        <a:xfrm xmlns:a="http://schemas.openxmlformats.org/drawingml/2006/main">
          <a:off x="1468572" y="1888836"/>
          <a:ext cx="535930"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-15</a:t>
          </a:r>
        </a:p>
      </cdr:txBody>
    </cdr:sp>
  </cdr:relSizeAnchor>
  <cdr:relSizeAnchor xmlns:cdr="http://schemas.openxmlformats.org/drawingml/2006/chartDrawing">
    <cdr:from>
      <cdr:x>0.44973</cdr:x>
      <cdr:y>0.36328</cdr:y>
    </cdr:from>
    <cdr:to>
      <cdr:x>0.50833</cdr:x>
      <cdr:y>0.41655</cdr:y>
    </cdr:to>
    <cdr:sp macro="" textlink="">
      <cdr:nvSpPr>
        <cdr:cNvPr id="52" name="TextBox 10"/>
        <cdr:cNvSpPr txBox="1">
          <a:spLocks xmlns:a="http://schemas.openxmlformats.org/drawingml/2006/main" noChangeAspect="1"/>
        </cdr:cNvSpPr>
      </cdr:nvSpPr>
      <cdr:spPr>
        <a:xfrm xmlns:a="http://schemas.openxmlformats.org/drawingml/2006/main">
          <a:off x="4112361" y="1888836"/>
          <a:ext cx="535839"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-12</a:t>
          </a:r>
        </a:p>
      </cdr:txBody>
    </cdr:sp>
  </cdr:relSizeAnchor>
  <cdr:relSizeAnchor xmlns:cdr="http://schemas.openxmlformats.org/drawingml/2006/chartDrawing">
    <cdr:from>
      <cdr:x>0.5187</cdr:x>
      <cdr:y>0.36328</cdr:y>
    </cdr:from>
    <cdr:to>
      <cdr:x>0.57731</cdr:x>
      <cdr:y>0.41655</cdr:y>
    </cdr:to>
    <cdr:sp macro="" textlink="">
      <cdr:nvSpPr>
        <cdr:cNvPr id="53" name="TextBox 10"/>
        <cdr:cNvSpPr txBox="1">
          <a:spLocks xmlns:a="http://schemas.openxmlformats.org/drawingml/2006/main" noChangeAspect="1"/>
        </cdr:cNvSpPr>
      </cdr:nvSpPr>
      <cdr:spPr>
        <a:xfrm xmlns:a="http://schemas.openxmlformats.org/drawingml/2006/main">
          <a:off x="4742978" y="1888836"/>
          <a:ext cx="535929"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-14</a:t>
          </a:r>
        </a:p>
      </cdr:txBody>
    </cdr:sp>
  </cdr:relSizeAnchor>
  <cdr:relSizeAnchor xmlns:cdr="http://schemas.openxmlformats.org/drawingml/2006/chartDrawing">
    <cdr:from>
      <cdr:x>0.58876</cdr:x>
      <cdr:y>0.36328</cdr:y>
    </cdr:from>
    <cdr:to>
      <cdr:x>0.64736</cdr:x>
      <cdr:y>0.41655</cdr:y>
    </cdr:to>
    <cdr:sp macro="" textlink="">
      <cdr:nvSpPr>
        <cdr:cNvPr id="54" name="TextBox 10"/>
        <cdr:cNvSpPr txBox="1">
          <a:spLocks xmlns:a="http://schemas.openxmlformats.org/drawingml/2006/main" noChangeAspect="1"/>
        </cdr:cNvSpPr>
      </cdr:nvSpPr>
      <cdr:spPr>
        <a:xfrm xmlns:a="http://schemas.openxmlformats.org/drawingml/2006/main">
          <a:off x="5511773" y="1888808"/>
          <a:ext cx="5486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-11</a:t>
          </a:r>
        </a:p>
      </cdr:txBody>
    </cdr:sp>
  </cdr:relSizeAnchor>
  <cdr:relSizeAnchor xmlns:cdr="http://schemas.openxmlformats.org/drawingml/2006/chartDrawing">
    <cdr:from>
      <cdr:x>0.66061</cdr:x>
      <cdr:y>0.36328</cdr:y>
    </cdr:from>
    <cdr:to>
      <cdr:x>0.71922</cdr:x>
      <cdr:y>0.41655</cdr:y>
    </cdr:to>
    <cdr:sp macro="" textlink="">
      <cdr:nvSpPr>
        <cdr:cNvPr id="55" name="TextBox 10"/>
        <cdr:cNvSpPr txBox="1">
          <a:spLocks xmlns:a="http://schemas.openxmlformats.org/drawingml/2006/main" noChangeAspect="1"/>
        </cdr:cNvSpPr>
      </cdr:nvSpPr>
      <cdr:spPr>
        <a:xfrm xmlns:a="http://schemas.openxmlformats.org/drawingml/2006/main">
          <a:off x="6040603" y="1888836"/>
          <a:ext cx="535929"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-14</a:t>
          </a:r>
        </a:p>
      </cdr:txBody>
    </cdr:sp>
  </cdr:relSizeAnchor>
  <cdr:relSizeAnchor xmlns:cdr="http://schemas.openxmlformats.org/drawingml/2006/chartDrawing">
    <cdr:from>
      <cdr:x>0.73157</cdr:x>
      <cdr:y>0.36328</cdr:y>
    </cdr:from>
    <cdr:to>
      <cdr:x>0.79018</cdr:x>
      <cdr:y>0.41655</cdr:y>
    </cdr:to>
    <cdr:sp macro="" textlink="">
      <cdr:nvSpPr>
        <cdr:cNvPr id="56" name="TextBox 10"/>
        <cdr:cNvSpPr txBox="1">
          <a:spLocks xmlns:a="http://schemas.openxmlformats.org/drawingml/2006/main" noChangeAspect="1"/>
        </cdr:cNvSpPr>
      </cdr:nvSpPr>
      <cdr:spPr>
        <a:xfrm xmlns:a="http://schemas.openxmlformats.org/drawingml/2006/main">
          <a:off x="6848791" y="1888808"/>
          <a:ext cx="5486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-12</a:t>
          </a:r>
        </a:p>
      </cdr:txBody>
    </cdr:sp>
  </cdr:relSizeAnchor>
  <cdr:relSizeAnchor xmlns:cdr="http://schemas.openxmlformats.org/drawingml/2006/chartDrawing">
    <cdr:from>
      <cdr:x>0.80567</cdr:x>
      <cdr:y>0.36453</cdr:y>
    </cdr:from>
    <cdr:to>
      <cdr:x>0.86427</cdr:x>
      <cdr:y>0.41781</cdr:y>
    </cdr:to>
    <cdr:sp macro="" textlink="">
      <cdr:nvSpPr>
        <cdr:cNvPr id="57" name="TextBox 10"/>
        <cdr:cNvSpPr txBox="1">
          <a:spLocks xmlns:a="http://schemas.openxmlformats.org/drawingml/2006/main" noChangeAspect="1"/>
        </cdr:cNvSpPr>
      </cdr:nvSpPr>
      <cdr:spPr>
        <a:xfrm xmlns:a="http://schemas.openxmlformats.org/drawingml/2006/main">
          <a:off x="7542439" y="1895339"/>
          <a:ext cx="5486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-11</a:t>
          </a:r>
        </a:p>
      </cdr:txBody>
    </cdr:sp>
  </cdr:relSizeAnchor>
  <cdr:relSizeAnchor xmlns:cdr="http://schemas.openxmlformats.org/drawingml/2006/chartDrawing">
    <cdr:from>
      <cdr:x>0.87028</cdr:x>
      <cdr:y>0.36328</cdr:y>
    </cdr:from>
    <cdr:to>
      <cdr:x>0.92889</cdr:x>
      <cdr:y>0.41655</cdr:y>
    </cdr:to>
    <cdr:sp macro="" textlink="">
      <cdr:nvSpPr>
        <cdr:cNvPr id="58" name="TextBox 10"/>
        <cdr:cNvSpPr txBox="1">
          <a:spLocks xmlns:a="http://schemas.openxmlformats.org/drawingml/2006/main" noChangeAspect="1"/>
        </cdr:cNvSpPr>
      </cdr:nvSpPr>
      <cdr:spPr>
        <a:xfrm xmlns:a="http://schemas.openxmlformats.org/drawingml/2006/main">
          <a:off x="8147348" y="1888808"/>
          <a:ext cx="5486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-12</a:t>
          </a:r>
        </a:p>
      </cdr:txBody>
    </cdr:sp>
  </cdr:relSizeAnchor>
  <cdr:relSizeAnchor xmlns:cdr="http://schemas.openxmlformats.org/drawingml/2006/chartDrawing">
    <cdr:from>
      <cdr:x>0.9414</cdr:x>
      <cdr:y>0.41655</cdr:y>
    </cdr:from>
    <cdr:to>
      <cdr:x>1</cdr:x>
      <cdr:y>0.46983</cdr:y>
    </cdr:to>
    <cdr:sp macro="" textlink="">
      <cdr:nvSpPr>
        <cdr:cNvPr id="59" name="TextBox 10"/>
        <cdr:cNvSpPr txBox="1">
          <a:spLocks xmlns:a="http://schemas.openxmlformats.org/drawingml/2006/main" noChangeAspect="1"/>
        </cdr:cNvSpPr>
      </cdr:nvSpPr>
      <cdr:spPr>
        <a:xfrm xmlns:a="http://schemas.openxmlformats.org/drawingml/2006/main">
          <a:off x="8813074" y="2165807"/>
          <a:ext cx="5486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-11</a:t>
          </a:r>
        </a:p>
      </cdr:txBody>
    </cdr:sp>
  </cdr:relSizeAnchor>
  <cdr:relSizeAnchor xmlns:cdr="http://schemas.openxmlformats.org/drawingml/2006/chartDrawing">
    <cdr:from>
      <cdr:x>0.23074</cdr:x>
      <cdr:y>0.36328</cdr:y>
    </cdr:from>
    <cdr:to>
      <cdr:x>0.28935</cdr:x>
      <cdr:y>0.41655</cdr:y>
    </cdr:to>
    <cdr:sp macro="" textlink="">
      <cdr:nvSpPr>
        <cdr:cNvPr id="31" name="TextBox 10"/>
        <cdr:cNvSpPr txBox="1">
          <a:spLocks xmlns:a="http://schemas.openxmlformats.org/drawingml/2006/main"/>
        </cdr:cNvSpPr>
      </cdr:nvSpPr>
      <cdr:spPr>
        <a:xfrm xmlns:a="http://schemas.openxmlformats.org/drawingml/2006/main">
          <a:off x="2109922" y="1888836"/>
          <a:ext cx="535930"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-12</a:t>
          </a:r>
        </a:p>
      </cdr:txBody>
    </cdr:sp>
  </cdr:relSizeAnchor>
  <cdr:relSizeAnchor xmlns:cdr="http://schemas.openxmlformats.org/drawingml/2006/chartDrawing">
    <cdr:from>
      <cdr:x>0.3047</cdr:x>
      <cdr:y>0.36328</cdr:y>
    </cdr:from>
    <cdr:to>
      <cdr:x>0.36331</cdr:x>
      <cdr:y>0.41655</cdr:y>
    </cdr:to>
    <cdr:sp macro="" textlink="">
      <cdr:nvSpPr>
        <cdr:cNvPr id="32" name="TextBox 10"/>
        <cdr:cNvSpPr txBox="1">
          <a:spLocks xmlns:a="http://schemas.openxmlformats.org/drawingml/2006/main"/>
        </cdr:cNvSpPr>
      </cdr:nvSpPr>
      <cdr:spPr>
        <a:xfrm xmlns:a="http://schemas.openxmlformats.org/drawingml/2006/main">
          <a:off x="2786197" y="1888836"/>
          <a:ext cx="535930"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-10</a:t>
          </a:r>
        </a:p>
      </cdr:txBody>
    </cdr:sp>
  </cdr:relSizeAnchor>
  <cdr:relSizeAnchor xmlns:cdr="http://schemas.openxmlformats.org/drawingml/2006/chartDrawing">
    <cdr:from>
      <cdr:x>0.37429</cdr:x>
      <cdr:y>0.36328</cdr:y>
    </cdr:from>
    <cdr:to>
      <cdr:x>0.4329</cdr:x>
      <cdr:y>0.41655</cdr:y>
    </cdr:to>
    <cdr:sp macro="" textlink="">
      <cdr:nvSpPr>
        <cdr:cNvPr id="34" name="TextBox 10"/>
        <cdr:cNvSpPr txBox="1">
          <a:spLocks xmlns:a="http://schemas.openxmlformats.org/drawingml/2006/main"/>
        </cdr:cNvSpPr>
      </cdr:nvSpPr>
      <cdr:spPr>
        <a:xfrm xmlns:a="http://schemas.openxmlformats.org/drawingml/2006/main">
          <a:off x="3422516" y="1888836"/>
          <a:ext cx="535930" cy="2769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7C80"/>
              </a:solidFill>
            </a:rPr>
            <a:t>-10</a:t>
          </a:r>
        </a:p>
      </cdr:txBody>
    </cdr:sp>
  </cdr:relSizeAnchor>
</c:userShapes>
</file>

<file path=ppt/drawings/drawing2.xml><?xml version="1.0" encoding="utf-8"?>
<c:userShapes xmlns:c="http://schemas.openxmlformats.org/drawingml/2006/chart">
  <cdr:relSizeAnchor xmlns:cdr="http://schemas.openxmlformats.org/drawingml/2006/chartDrawing">
    <cdr:from>
      <cdr:x>0.10591</cdr:x>
      <cdr:y>0.83866</cdr:y>
    </cdr:from>
    <cdr:to>
      <cdr:x>0.13035</cdr:x>
      <cdr:y>1</cdr:y>
    </cdr:to>
    <cdr:sp macro="" textlink="">
      <cdr:nvSpPr>
        <cdr:cNvPr id="2" name="TextBox 1"/>
        <cdr:cNvSpPr txBox="1"/>
      </cdr:nvSpPr>
      <cdr:spPr>
        <a:xfrm xmlns:a="http://schemas.openxmlformats.org/drawingml/2006/main">
          <a:off x="905692" y="4074043"/>
          <a:ext cx="209006" cy="7837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0.62857</cdr:x>
      <cdr:y>0.11753</cdr:y>
    </cdr:from>
    <cdr:to>
      <cdr:x>0.63123</cdr:x>
      <cdr:y>1</cdr:y>
    </cdr:to>
    <cdr:cxnSp macro="">
      <cdr:nvCxnSpPr>
        <cdr:cNvPr id="5" name="Straight Connector 4">
          <a:extLst xmlns:a="http://schemas.openxmlformats.org/drawingml/2006/main">
            <a:ext uri="{FF2B5EF4-FFF2-40B4-BE49-F238E27FC236}">
              <a16:creationId xmlns="" xmlns:a16="http://schemas.microsoft.com/office/drawing/2014/main" id="{56D22D6F-4520-405A-9ED1-0904DDABAB25}"/>
            </a:ext>
          </a:extLst>
        </cdr:cNvPr>
        <cdr:cNvCxnSpPr/>
      </cdr:nvCxnSpPr>
      <cdr:spPr>
        <a:xfrm xmlns:a="http://schemas.openxmlformats.org/drawingml/2006/main" flipH="1">
          <a:off x="5480107" y="640778"/>
          <a:ext cx="23156" cy="4811406"/>
        </a:xfrm>
        <a:prstGeom xmlns:a="http://schemas.openxmlformats.org/drawingml/2006/main" prst="line">
          <a:avLst/>
        </a:prstGeom>
        <a:ln xmlns:a="http://schemas.openxmlformats.org/drawingml/2006/main">
          <a:solidFill>
            <a:schemeClr val="tx1"/>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0.58586</cdr:x>
      <cdr:y>0.08544</cdr:y>
    </cdr:from>
    <cdr:to>
      <cdr:x>1</cdr:x>
      <cdr:y>0.14753</cdr:y>
    </cdr:to>
    <cdr:sp macro="" textlink="">
      <cdr:nvSpPr>
        <cdr:cNvPr id="6" name="TextBox 1"/>
        <cdr:cNvSpPr txBox="1"/>
      </cdr:nvSpPr>
      <cdr:spPr>
        <a:xfrm xmlns:a="http://schemas.openxmlformats.org/drawingml/2006/main">
          <a:off x="5107710" y="465828"/>
          <a:ext cx="361066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Non-Expansion States </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0.3613</cdr:x>
      <cdr:y>0.54392</cdr:y>
    </cdr:from>
    <cdr:to>
      <cdr:x>0.50632</cdr:x>
      <cdr:y>0.81259</cdr:y>
    </cdr:to>
    <cdr:sp macro="" textlink="">
      <cdr:nvSpPr>
        <cdr:cNvPr id="12" name="TextBox 24"/>
        <cdr:cNvSpPr txBox="1"/>
      </cdr:nvSpPr>
      <cdr:spPr>
        <a:xfrm xmlns:a="http://schemas.openxmlformats.org/drawingml/2006/main">
          <a:off x="3288470" y="1931590"/>
          <a:ext cx="1319926" cy="95410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dirty="0" smtClean="0"/>
            <a:t>Florida</a:t>
          </a:r>
          <a:br>
            <a:rPr lang="en-US" sz="1400" dirty="0" smtClean="0"/>
          </a:br>
          <a:r>
            <a:rPr lang="en-US" sz="1400" dirty="0" smtClean="0"/>
            <a:t>New York Ohio</a:t>
          </a:r>
        </a:p>
        <a:p xmlns:a="http://schemas.openxmlformats.org/drawingml/2006/main">
          <a:pPr algn="ctr"/>
          <a:r>
            <a:rPr lang="en-US" sz="1400" dirty="0" smtClean="0"/>
            <a:t>Rhode Island</a:t>
          </a:r>
          <a:endParaRPr 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0.0469</cdr:x>
      <cdr:y>3.81547E-7</cdr:y>
    </cdr:from>
    <cdr:to>
      <cdr:x>0.18912</cdr:x>
      <cdr:y>0.19963</cdr:y>
    </cdr:to>
    <cdr:sp macro="" textlink="">
      <cdr:nvSpPr>
        <cdr:cNvPr id="2" name="TextBox 7"/>
        <cdr:cNvSpPr txBox="1"/>
      </cdr:nvSpPr>
      <cdr:spPr>
        <a:xfrm xmlns:a="http://schemas.openxmlformats.org/drawingml/2006/main">
          <a:off x="425296" y="1"/>
          <a:ext cx="1289599"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1219170"/>
          <a:r>
            <a:rPr lang="en-US" sz="1400" dirty="0">
              <a:solidFill>
                <a:srgbClr val="4C515A"/>
              </a:solidFill>
            </a:rPr>
            <a:t>All Adults</a:t>
          </a:r>
        </a:p>
        <a:p xmlns:a="http://schemas.openxmlformats.org/drawingml/2006/main">
          <a:pPr algn="ctr" defTabSz="1219170"/>
          <a:endParaRPr lang="en-US" sz="1400" dirty="0">
            <a:solidFill>
              <a:srgbClr val="4C515A"/>
            </a:solidFill>
          </a:endParaRPr>
        </a:p>
      </cdr:txBody>
    </cdr:sp>
  </cdr:relSizeAnchor>
  <cdr:relSizeAnchor xmlns:cdr="http://schemas.openxmlformats.org/drawingml/2006/chartDrawing">
    <cdr:from>
      <cdr:x>0.79065</cdr:x>
      <cdr:y>3.81547E-7</cdr:y>
    </cdr:from>
    <cdr:to>
      <cdr:x>1</cdr:x>
      <cdr:y>0.11743</cdr:y>
    </cdr:to>
    <cdr:sp macro="" textlink="">
      <cdr:nvSpPr>
        <cdr:cNvPr id="3" name="TextBox 10"/>
        <cdr:cNvSpPr txBox="1"/>
      </cdr:nvSpPr>
      <cdr:spPr>
        <a:xfrm xmlns:a="http://schemas.openxmlformats.org/drawingml/2006/main">
          <a:off x="7169543" y="1"/>
          <a:ext cx="18983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defTabSz="1219170"/>
          <a:r>
            <a:rPr lang="en-US" sz="1400" dirty="0">
              <a:solidFill>
                <a:srgbClr val="4C515A"/>
              </a:solidFill>
            </a:rPr>
            <a:t>White  Adults</a:t>
          </a:r>
          <a:endParaRPr lang="en-US" sz="1400" baseline="30000" dirty="0">
            <a:solidFill>
              <a:srgbClr val="4C515A"/>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0.04928</cdr:x>
      <cdr:y>0.02382</cdr:y>
    </cdr:from>
    <cdr:to>
      <cdr:x>0.93576</cdr:x>
      <cdr:y>0.06192</cdr:y>
    </cdr:to>
    <cdr:sp macro="" textlink="">
      <cdr:nvSpPr>
        <cdr:cNvPr id="2" name="TextBox 1"/>
        <cdr:cNvSpPr txBox="1"/>
      </cdr:nvSpPr>
      <cdr:spPr>
        <a:xfrm xmlns:a="http://schemas.openxmlformats.org/drawingml/2006/main">
          <a:off x="408802" y="123567"/>
          <a:ext cx="7353815" cy="197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0.20175</cdr:x>
      <cdr:y>0.20548</cdr:y>
    </cdr:from>
    <cdr:to>
      <cdr:x>0.44737</cdr:x>
      <cdr:y>0.23288</cdr:y>
    </cdr:to>
    <cdr:sp macro="" textlink="">
      <cdr:nvSpPr>
        <cdr:cNvPr id="3" name="TextBox 2"/>
        <cdr:cNvSpPr txBox="1"/>
      </cdr:nvSpPr>
      <cdr:spPr>
        <a:xfrm xmlns:a="http://schemas.openxmlformats.org/drawingml/2006/main">
          <a:off x="1752600" y="1143000"/>
          <a:ext cx="21336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0.3837</cdr:x>
      <cdr:y>0.81806</cdr:y>
    </cdr:from>
    <cdr:to>
      <cdr:x>0.42839</cdr:x>
      <cdr:y>0.86412</cdr:y>
    </cdr:to>
    <cdr:sp macro="" textlink="">
      <cdr:nvSpPr>
        <cdr:cNvPr id="2" name="TextBox 1"/>
        <cdr:cNvSpPr txBox="1"/>
      </cdr:nvSpPr>
      <cdr:spPr>
        <a:xfrm xmlns:a="http://schemas.openxmlformats.org/drawingml/2006/main">
          <a:off x="3395277" y="4534930"/>
          <a:ext cx="395417" cy="2553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0.37781</cdr:x>
      <cdr:y>0.80534</cdr:y>
    </cdr:from>
    <cdr:to>
      <cdr:x>0.48769</cdr:x>
      <cdr:y>0.88375</cdr:y>
    </cdr:to>
    <cdr:sp macro="" textlink="">
      <cdr:nvSpPr>
        <cdr:cNvPr id="6" name="TextBox 5"/>
        <cdr:cNvSpPr txBox="1"/>
      </cdr:nvSpPr>
      <cdr:spPr>
        <a:xfrm xmlns:a="http://schemas.openxmlformats.org/drawingml/2006/main">
          <a:off x="3343161" y="4464426"/>
          <a:ext cx="972290" cy="434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100" dirty="0">
            <a:solidFill>
              <a:schemeClr val="bg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0.04928</cdr:x>
      <cdr:y>0.02382</cdr:y>
    </cdr:from>
    <cdr:to>
      <cdr:x>0.93576</cdr:x>
      <cdr:y>0.06192</cdr:y>
    </cdr:to>
    <cdr:sp macro="" textlink="">
      <cdr:nvSpPr>
        <cdr:cNvPr id="2" name="TextBox 1"/>
        <cdr:cNvSpPr txBox="1"/>
      </cdr:nvSpPr>
      <cdr:spPr>
        <a:xfrm xmlns:a="http://schemas.openxmlformats.org/drawingml/2006/main">
          <a:off x="408802" y="123567"/>
          <a:ext cx="7353815" cy="1977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0.97186</cdr:x>
      <cdr:y>0.06556</cdr:y>
    </cdr:from>
    <cdr:to>
      <cdr:x>1</cdr:x>
      <cdr:y>0.17234</cdr:y>
    </cdr:to>
    <cdr:sp macro="" textlink="">
      <cdr:nvSpPr>
        <cdr:cNvPr id="42" name="TextBox 3"/>
        <cdr:cNvSpPr txBox="1"/>
      </cdr:nvSpPr>
      <cdr:spPr>
        <a:xfrm xmlns:a="http://schemas.openxmlformats.org/drawingml/2006/main" rot="16200000">
          <a:off x="8347001" y="503024"/>
          <a:ext cx="562091"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solidFill>
                <a:prstClr val="black"/>
              </a:solidFill>
            </a:rPr>
            <a:t>$</a:t>
          </a:r>
          <a:r>
            <a:rPr lang="en-US" sz="1000" dirty="0">
              <a:solidFill>
                <a:schemeClr val="tx1">
                  <a:lumMod val="75000"/>
                  <a:lumOff val="25000"/>
                </a:schemeClr>
              </a:solidFill>
            </a:rPr>
            <a:t>1,264</a:t>
          </a:r>
          <a:r>
            <a:rPr lang="en-US" sz="1000" dirty="0">
              <a:solidFill>
                <a:prstClr val="black"/>
              </a:solidFill>
            </a:rPr>
            <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E8EE085E-674E-4D9C-8BBD-E2CC8F73490D}" type="datetimeFigureOut">
              <a:rPr lang="en-US" smtClean="0"/>
              <a:t>12/13/2017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15" tIns="46658" rIns="93315"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38129944-19D3-405F-854F-4A863C93AF0E}" type="slidenum">
              <a:rPr lang="en-US" smtClean="0"/>
              <a:t>‹#›</a:t>
            </a:fld>
            <a:endParaRPr lang="en-US"/>
          </a:p>
        </p:txBody>
      </p:sp>
    </p:spTree>
    <p:extLst>
      <p:ext uri="{BB962C8B-B14F-4D97-AF65-F5344CB8AC3E}">
        <p14:creationId xmlns:p14="http://schemas.microsoft.com/office/powerpoint/2010/main" val="56520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68031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5163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FE42A-B280-4FC2-B7E7-C1F0AEC48908}"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5193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29944-19D3-405F-854F-4A863C93AF0E}" type="slidenum">
              <a:rPr lang="en-US" smtClean="0"/>
              <a:t>12</a:t>
            </a:fld>
            <a:endParaRPr lang="en-US"/>
          </a:p>
        </p:txBody>
      </p:sp>
    </p:spTree>
    <p:extLst>
      <p:ext uri="{BB962C8B-B14F-4D97-AF65-F5344CB8AC3E}">
        <p14:creationId xmlns:p14="http://schemas.microsoft.com/office/powerpoint/2010/main" val="191737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7217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5" name="Rectangle 4"/>
          <p:cNvSpPr/>
          <p:nvPr userDrawn="1"/>
        </p:nvSpPr>
        <p:spPr bwMode="white">
          <a:xfrm>
            <a:off x="16624" y="6450676"/>
            <a:ext cx="573578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8006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80151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37040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CAED7C2-DE17-423D-97B0-AF5D0217C3D7}"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userDrawn="1"/>
        </p:nvSpPr>
        <p:spPr bwMode="white">
          <a:xfrm>
            <a:off x="16624" y="6450676"/>
            <a:ext cx="573578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white">
          <a:xfrm>
            <a:off x="8160588" y="6010101"/>
            <a:ext cx="967910" cy="822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5" descr="CFlogo_2014_4-color_PMS_K.eps"/>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04800" y="5314950"/>
            <a:ext cx="3810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bwMode="gray">
          <a:xfrm>
            <a:off x="6400800" y="6018414"/>
            <a:ext cx="2734887" cy="822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45892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714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7200" y="838200"/>
            <a:ext cx="8229600" cy="5257800"/>
          </a:xfrm>
        </p:spPr>
        <p:txBody>
          <a:bodyPr rtlCol="0">
            <a:normAutofit/>
          </a:bodyPr>
          <a:lstStyle>
            <a:lvl1pPr marL="0" indent="0">
              <a:spcBef>
                <a:spcPts val="0"/>
              </a:spcBef>
              <a:buFont typeface="Arial" pitchFamily="34" charset="0"/>
              <a:buNone/>
              <a:defRPr>
                <a:solidFill>
                  <a:schemeClr val="tx1"/>
                </a:solidFill>
              </a:defRPr>
            </a:lvl1pPr>
          </a:lstStyle>
          <a:p>
            <a:pPr lvl="0"/>
            <a:r>
              <a:rPr lang="en-US" noProof="0"/>
              <a:t>Click icon to add picture</a:t>
            </a:r>
          </a:p>
        </p:txBody>
      </p:sp>
      <p:sp>
        <p:nvSpPr>
          <p:cNvPr id="6" name="Slide Number Placeholder 2"/>
          <p:cNvSpPr>
            <a:spLocks noGrp="1"/>
          </p:cNvSpPr>
          <p:nvPr>
            <p:ph type="sldNum" sz="quarter" idx="11"/>
          </p:nvPr>
        </p:nvSpPr>
        <p:spPr/>
        <p:txBody>
          <a:bodyPr/>
          <a:lstStyle>
            <a:lvl1pPr algn="r">
              <a:defRPr sz="1200" b="1" smtClean="0">
                <a:solidFill>
                  <a:schemeClr val="accent5"/>
                </a:solidFill>
                <a:latin typeface="Arial" pitchFamily="34" charset="0"/>
                <a:cs typeface="Arial" pitchFamily="34" charset="0"/>
              </a:defRPr>
            </a:lvl1pPr>
          </a:lstStyle>
          <a:p>
            <a:pPr>
              <a:defRPr/>
            </a:pPr>
            <a:fld id="{97C1532A-64F6-48D1-B779-ED01EF3A59B1}"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253909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058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784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34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11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75285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633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400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24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202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89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805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4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236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94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02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7645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69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542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505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190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413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9880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514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E1EBE-2B15-4BE8-808E-93C047826AAC}"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4173B-06D0-4E58-8998-B259832274D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5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03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92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5" name="Rectangle 4"/>
          <p:cNvSpPr/>
          <p:nvPr userDrawn="1"/>
        </p:nvSpPr>
        <p:spPr bwMode="white">
          <a:xfrm>
            <a:off x="16624" y="6450676"/>
            <a:ext cx="573578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36982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238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395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630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748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27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485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36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3799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372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658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938796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2254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29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93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46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851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896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8928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95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0769761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raph Layout: 01">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7" y="1713219"/>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8" name="Rectangle 7"/>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Tree>
    <p:extLst>
      <p:ext uri="{BB962C8B-B14F-4D97-AF65-F5344CB8AC3E}">
        <p14:creationId xmlns:p14="http://schemas.microsoft.com/office/powerpoint/2010/main" val="1187046438"/>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raph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627797" y="418123"/>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7" y="1713219"/>
            <a:ext cx="8030173" cy="3912027"/>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46" name="Oval 45"/>
          <p:cNvSpPr/>
          <p:nvPr userDrawn="1"/>
        </p:nvSpPr>
        <p:spPr>
          <a:xfrm>
            <a:off x="7720597" y="409454"/>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4" name="Picture Placeholder 3"/>
          <p:cNvSpPr>
            <a:spLocks noGrp="1"/>
          </p:cNvSpPr>
          <p:nvPr>
            <p:ph type="pic" sz="quarter" idx="21" hasCustomPrompt="1"/>
          </p:nvPr>
        </p:nvSpPr>
        <p:spPr>
          <a:xfrm>
            <a:off x="7926326"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367402982"/>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Graph Layout: 02">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p:nvPr>
        </p:nvSpPr>
        <p:spPr>
          <a:xfrm>
            <a:off x="157150" y="289173"/>
            <a:ext cx="8838200" cy="947956"/>
          </a:xfrm>
          <a:effectLst/>
        </p:spPr>
        <p:txBody>
          <a:bodyPr anchor="t">
            <a:noAutofit/>
          </a:bodyPr>
          <a:lstStyle>
            <a:lvl1pPr algn="l">
              <a:lnSpc>
                <a:spcPct val="100000"/>
              </a:lnSpc>
              <a:defRPr sz="2400" spc="0" baseline="0">
                <a:solidFill>
                  <a:srgbClr val="4C515A"/>
                </a:solidFill>
                <a:effectLst/>
              </a:defRPr>
            </a:lvl1pPr>
          </a:lstStyle>
          <a:p>
            <a:endParaRPr lang="en-US" dirty="0"/>
          </a:p>
        </p:txBody>
      </p:sp>
      <p:sp>
        <p:nvSpPr>
          <p:cNvPr id="57" name="Chart Placeholder 5"/>
          <p:cNvSpPr>
            <a:spLocks noGrp="1"/>
          </p:cNvSpPr>
          <p:nvPr>
            <p:ph type="chart" sz="quarter" idx="19"/>
          </p:nvPr>
        </p:nvSpPr>
        <p:spPr>
          <a:xfrm>
            <a:off x="149949" y="1306139"/>
            <a:ext cx="8846134" cy="4103087"/>
          </a:xfrm>
        </p:spPr>
        <p:txBody>
          <a:bodyPr>
            <a:normAutofit/>
          </a:bodyPr>
          <a:lstStyle>
            <a:lvl1pPr>
              <a:defRPr sz="1300">
                <a:solidFill>
                  <a:srgbClr val="4C515A"/>
                </a:solidFill>
              </a:defRPr>
            </a:lvl1pPr>
          </a:lstStyle>
          <a:p>
            <a:endParaRPr lang="en-US"/>
          </a:p>
        </p:txBody>
      </p:sp>
      <p:sp>
        <p:nvSpPr>
          <p:cNvPr id="10" name="Text Placeholder 4"/>
          <p:cNvSpPr>
            <a:spLocks noGrp="1"/>
          </p:cNvSpPr>
          <p:nvPr>
            <p:ph type="body" sz="quarter" idx="21" hasCustomPrompt="1"/>
          </p:nvPr>
        </p:nvSpPr>
        <p:spPr>
          <a:xfrm>
            <a:off x="157152" y="5553240"/>
            <a:ext cx="8838199" cy="399999"/>
          </a:xfrm>
        </p:spPr>
        <p:txBody>
          <a:bodyPr anchor="b" anchorCtr="0">
            <a:noAutofit/>
          </a:bodyPr>
          <a:lstStyle>
            <a:lvl1pPr marL="0" indent="0">
              <a:buNone/>
              <a:defRPr sz="1000" spc="0">
                <a:solidFill>
                  <a:schemeClr val="tx1"/>
                </a:solidFill>
              </a:defRPr>
            </a:lvl1pPr>
          </a:lstStyle>
          <a:p>
            <a:pPr lvl="0"/>
            <a:r>
              <a:rPr lang="en-US" dirty="0"/>
              <a:t>Place graph source here</a:t>
            </a:r>
          </a:p>
        </p:txBody>
      </p:sp>
      <p:sp>
        <p:nvSpPr>
          <p:cNvPr id="6" name="Text Placeholder 5"/>
          <p:cNvSpPr>
            <a:spLocks noGrp="1"/>
          </p:cNvSpPr>
          <p:nvPr>
            <p:ph type="body" sz="quarter" idx="22" hasCustomPrompt="1"/>
          </p:nvPr>
        </p:nvSpPr>
        <p:spPr>
          <a:xfrm>
            <a:off x="157152" y="78497"/>
            <a:ext cx="1713988" cy="141670"/>
          </a:xfrm>
        </p:spPr>
        <p:txBody>
          <a:bodyPr>
            <a:noAutofit/>
          </a:bodyPr>
          <a:lstStyle>
            <a:lvl1pPr marL="0" indent="0">
              <a:buNone/>
              <a:defRPr sz="1200" b="1">
                <a:solidFill>
                  <a:schemeClr val="tx1">
                    <a:lumMod val="60000"/>
                    <a:lumOff val="40000"/>
                  </a:schemeClr>
                </a:solidFill>
              </a:defRPr>
            </a:lvl1pPr>
            <a:lvl2pPr marL="171442" indent="0">
              <a:buNone/>
              <a:defRPr sz="1200"/>
            </a:lvl2pPr>
            <a:lvl3pPr marL="344470" indent="0">
              <a:buNone/>
              <a:defRPr sz="1200"/>
            </a:lvl3pPr>
            <a:lvl4pPr marL="515912" indent="0">
              <a:buNone/>
              <a:defRPr sz="1200"/>
            </a:lvl4pPr>
            <a:lvl5pPr marL="687353" indent="0">
              <a:buNone/>
              <a:defRPr sz="1200"/>
            </a:lvl5pPr>
          </a:lstStyle>
          <a:p>
            <a:pPr lvl="0"/>
            <a:r>
              <a:rPr lang="en-US" dirty="0"/>
              <a:t>Exhibit #</a:t>
            </a:r>
          </a:p>
        </p:txBody>
      </p:sp>
    </p:spTree>
    <p:extLst>
      <p:ext uri="{BB962C8B-B14F-4D97-AF65-F5344CB8AC3E}">
        <p14:creationId xmlns:p14="http://schemas.microsoft.com/office/powerpoint/2010/main" val="2205448098"/>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 Layout: 05">
    <p:bg>
      <p:bgPr>
        <a:solidFill>
          <a:schemeClr val="bg1"/>
        </a:solidFill>
        <a:effectLst/>
      </p:bgPr>
    </p:bg>
    <p:spTree>
      <p:nvGrpSpPr>
        <p:cNvPr id="1" name=""/>
        <p:cNvGrpSpPr/>
        <p:nvPr/>
      </p:nvGrpSpPr>
      <p:grpSpPr>
        <a:xfrm>
          <a:off x="0" y="0"/>
          <a:ext cx="0" cy="0"/>
          <a:chOff x="0" y="0"/>
          <a:chExt cx="0" cy="0"/>
        </a:xfrm>
      </p:grpSpPr>
      <p:sp>
        <p:nvSpPr>
          <p:cNvPr id="53" name="Title 1"/>
          <p:cNvSpPr>
            <a:spLocks noGrp="1"/>
          </p:cNvSpPr>
          <p:nvPr>
            <p:ph type="ctrTitle" hasCustomPrompt="1"/>
          </p:nvPr>
        </p:nvSpPr>
        <p:spPr>
          <a:xfrm>
            <a:off x="287524" y="418123"/>
            <a:ext cx="8632850" cy="1522715"/>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575558" y="1700812"/>
            <a:ext cx="3925591" cy="3448401"/>
          </a:xfrm>
        </p:spPr>
        <p:txBody>
          <a:bodyPr>
            <a:normAutofit/>
          </a:bodyPr>
          <a:lstStyle>
            <a:lvl1pPr>
              <a:defRPr sz="1300">
                <a:solidFill>
                  <a:srgbClr val="4C515A"/>
                </a:solidFill>
              </a:defRPr>
            </a:lvl1pPr>
          </a:lstStyle>
          <a:p>
            <a:endParaRPr lang="en-US" dirty="0"/>
          </a:p>
        </p:txBody>
      </p:sp>
      <p:sp>
        <p:nvSpPr>
          <p:cNvPr id="58" name="Text Placeholder 4"/>
          <p:cNvSpPr>
            <a:spLocks noGrp="1"/>
          </p:cNvSpPr>
          <p:nvPr>
            <p:ph type="body" sz="quarter" idx="20" hasCustomPrompt="1"/>
          </p:nvPr>
        </p:nvSpPr>
        <p:spPr>
          <a:xfrm>
            <a:off x="611560" y="5171909"/>
            <a:ext cx="8240898"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42" name="Chart Placeholder 5"/>
          <p:cNvSpPr>
            <a:spLocks noGrp="1"/>
          </p:cNvSpPr>
          <p:nvPr>
            <p:ph type="chart" sz="quarter" idx="21"/>
          </p:nvPr>
        </p:nvSpPr>
        <p:spPr>
          <a:xfrm>
            <a:off x="4860034" y="1700808"/>
            <a:ext cx="3932090" cy="3448402"/>
          </a:xfrm>
        </p:spPr>
        <p:txBody>
          <a:bodyPr>
            <a:normAutofit/>
          </a:bodyPr>
          <a:lstStyle>
            <a:lvl1pPr>
              <a:defRPr sz="1300">
                <a:solidFill>
                  <a:srgbClr val="4C515A"/>
                </a:solidFill>
              </a:defRPr>
            </a:lvl1pPr>
          </a:lstStyle>
          <a:p>
            <a:endParaRPr lang="en-US"/>
          </a:p>
        </p:txBody>
      </p:sp>
      <p:sp>
        <p:nvSpPr>
          <p:cNvPr id="43" name="Text Placeholder 4"/>
          <p:cNvSpPr>
            <a:spLocks noGrp="1"/>
          </p:cNvSpPr>
          <p:nvPr>
            <p:ph type="body" sz="quarter" idx="22" hasCustomPrompt="1"/>
          </p:nvPr>
        </p:nvSpPr>
        <p:spPr>
          <a:xfrm>
            <a:off x="2341785" y="6000001"/>
            <a:ext cx="6578590" cy="777375"/>
          </a:xfrm>
        </p:spPr>
        <p:txBody>
          <a:bodyPr>
            <a:normAutofit/>
          </a:bodyPr>
          <a:lstStyle>
            <a:lvl1pPr marL="0" indent="0">
              <a:buNone/>
              <a:defRPr sz="900" spc="0">
                <a:solidFill>
                  <a:srgbClr val="676E7B"/>
                </a:solidFill>
              </a:defRPr>
            </a:lvl1pPr>
          </a:lstStyle>
          <a:p>
            <a:pPr lvl="0"/>
            <a:r>
              <a:rPr lang="en-US" dirty="0"/>
              <a:t>Place graph source here</a:t>
            </a:r>
          </a:p>
        </p:txBody>
      </p:sp>
    </p:spTree>
    <p:extLst>
      <p:ext uri="{BB962C8B-B14F-4D97-AF65-F5344CB8AC3E}">
        <p14:creationId xmlns:p14="http://schemas.microsoft.com/office/powerpoint/2010/main" val="4279548568"/>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aph Layout: 06">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627797" y="418123"/>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46" name="Oval 45"/>
          <p:cNvSpPr/>
          <p:nvPr userDrawn="1"/>
        </p:nvSpPr>
        <p:spPr>
          <a:xfrm>
            <a:off x="7720597" y="409454"/>
            <a:ext cx="997955" cy="997955"/>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4" name="Picture Placeholder 3"/>
          <p:cNvSpPr>
            <a:spLocks noGrp="1"/>
          </p:cNvSpPr>
          <p:nvPr>
            <p:ph type="pic" sz="quarter" idx="21" hasCustomPrompt="1"/>
          </p:nvPr>
        </p:nvSpPr>
        <p:spPr>
          <a:xfrm>
            <a:off x="7926326"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10" name="Chart Placeholder 5"/>
          <p:cNvSpPr>
            <a:spLocks noGrp="1"/>
          </p:cNvSpPr>
          <p:nvPr>
            <p:ph type="chart" sz="quarter" idx="19"/>
          </p:nvPr>
        </p:nvSpPr>
        <p:spPr>
          <a:xfrm>
            <a:off x="575558" y="1700812"/>
            <a:ext cx="3925591" cy="3448401"/>
          </a:xfrm>
        </p:spPr>
        <p:txBody>
          <a:bodyPr>
            <a:normAutofit/>
          </a:bodyPr>
          <a:lstStyle>
            <a:lvl1pPr>
              <a:defRPr sz="1300">
                <a:solidFill>
                  <a:srgbClr val="4C515A"/>
                </a:solidFill>
              </a:defRPr>
            </a:lvl1pPr>
          </a:lstStyle>
          <a:p>
            <a:endParaRPr lang="en-US" dirty="0"/>
          </a:p>
        </p:txBody>
      </p:sp>
      <p:sp>
        <p:nvSpPr>
          <p:cNvPr id="11" name="Text Placeholder 4"/>
          <p:cNvSpPr>
            <a:spLocks noGrp="1"/>
          </p:cNvSpPr>
          <p:nvPr>
            <p:ph type="body" sz="quarter" idx="20" hasCustomPrompt="1"/>
          </p:nvPr>
        </p:nvSpPr>
        <p:spPr>
          <a:xfrm>
            <a:off x="611560" y="5171909"/>
            <a:ext cx="8240898" cy="777375"/>
          </a:xfrm>
        </p:spPr>
        <p:txBody>
          <a:bodyPr>
            <a:normAutofit/>
          </a:bodyPr>
          <a:lstStyle>
            <a:lvl1pPr marL="0" indent="0">
              <a:buNone/>
              <a:defRPr sz="900" spc="0">
                <a:solidFill>
                  <a:srgbClr val="676E7B"/>
                </a:solidFill>
              </a:defRPr>
            </a:lvl1pPr>
          </a:lstStyle>
          <a:p>
            <a:pPr lvl="0"/>
            <a:r>
              <a:rPr lang="en-US" dirty="0"/>
              <a:t>Place graph source here</a:t>
            </a:r>
          </a:p>
        </p:txBody>
      </p:sp>
      <p:sp>
        <p:nvSpPr>
          <p:cNvPr id="12" name="Chart Placeholder 5"/>
          <p:cNvSpPr>
            <a:spLocks noGrp="1"/>
          </p:cNvSpPr>
          <p:nvPr>
            <p:ph type="chart" sz="quarter" idx="22"/>
          </p:nvPr>
        </p:nvSpPr>
        <p:spPr>
          <a:xfrm>
            <a:off x="4860034" y="1700808"/>
            <a:ext cx="3932090" cy="3448402"/>
          </a:xfrm>
        </p:spPr>
        <p:txBody>
          <a:bodyPr>
            <a:normAutofit/>
          </a:bodyPr>
          <a:lstStyle>
            <a:lvl1pPr>
              <a:defRPr sz="1300">
                <a:solidFill>
                  <a:srgbClr val="4C515A"/>
                </a:solidFill>
              </a:defRPr>
            </a:lvl1pPr>
          </a:lstStyle>
          <a:p>
            <a:endParaRPr lang="en-US"/>
          </a:p>
        </p:txBody>
      </p:sp>
      <p:sp>
        <p:nvSpPr>
          <p:cNvPr id="13" name="Text Placeholder 4"/>
          <p:cNvSpPr>
            <a:spLocks noGrp="1"/>
          </p:cNvSpPr>
          <p:nvPr>
            <p:ph type="body" sz="quarter" idx="23" hasCustomPrompt="1"/>
          </p:nvPr>
        </p:nvSpPr>
        <p:spPr>
          <a:xfrm>
            <a:off x="2341785" y="6000001"/>
            <a:ext cx="6578590" cy="777375"/>
          </a:xfrm>
        </p:spPr>
        <p:txBody>
          <a:bodyPr>
            <a:normAutofit/>
          </a:bodyPr>
          <a:lstStyle>
            <a:lvl1pPr marL="0" indent="0">
              <a:buNone/>
              <a:defRPr sz="900" spc="0">
                <a:solidFill>
                  <a:srgbClr val="676E7B"/>
                </a:solidFill>
              </a:defRPr>
            </a:lvl1pPr>
          </a:lstStyle>
          <a:p>
            <a:pPr lvl="0"/>
            <a:r>
              <a:rPr lang="en-US" dirty="0"/>
              <a:t>Place graph source here</a:t>
            </a:r>
          </a:p>
        </p:txBody>
      </p:sp>
    </p:spTree>
    <p:extLst>
      <p:ext uri="{BB962C8B-B14F-4D97-AF65-F5344CB8AC3E}">
        <p14:creationId xmlns:p14="http://schemas.microsoft.com/office/powerpoint/2010/main" val="226631444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aph Layout: 07">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7" y="1713221"/>
            <a:ext cx="8030173" cy="3697835"/>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73" name="Text Placeholder 4"/>
          <p:cNvSpPr>
            <a:spLocks noGrp="1"/>
          </p:cNvSpPr>
          <p:nvPr>
            <p:ph type="body" sz="quarter" idx="21" hasCustomPrompt="1"/>
          </p:nvPr>
        </p:nvSpPr>
        <p:spPr>
          <a:xfrm>
            <a:off x="1087078" y="5569780"/>
            <a:ext cx="7563690" cy="343496"/>
          </a:xfrm>
        </p:spPr>
        <p:txBody>
          <a:bodyPr>
            <a:normAutofit/>
          </a:bodyPr>
          <a:lstStyle>
            <a:lvl1pPr marL="0" indent="0">
              <a:buNone/>
              <a:defRPr sz="1100" b="0"/>
            </a:lvl1pPr>
          </a:lstStyle>
          <a:p>
            <a:pPr lvl="0"/>
            <a:r>
              <a:rPr lang="en-US" dirty="0"/>
              <a:t>Insert additional text</a:t>
            </a:r>
          </a:p>
        </p:txBody>
      </p:sp>
    </p:spTree>
    <p:extLst>
      <p:ext uri="{BB962C8B-B14F-4D97-AF65-F5344CB8AC3E}">
        <p14:creationId xmlns:p14="http://schemas.microsoft.com/office/powerpoint/2010/main" val="1544320198"/>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aph Layout: 08">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627797" y="418123"/>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46" name="Oval 45"/>
          <p:cNvSpPr/>
          <p:nvPr userDrawn="1"/>
        </p:nvSpPr>
        <p:spPr>
          <a:xfrm>
            <a:off x="7720597" y="409454"/>
            <a:ext cx="997955" cy="997955"/>
          </a:xfrm>
          <a:prstGeom prst="ellipse">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4" name="Picture Placeholder 3"/>
          <p:cNvSpPr>
            <a:spLocks noGrp="1"/>
          </p:cNvSpPr>
          <p:nvPr>
            <p:ph type="pic" sz="quarter" idx="21" hasCustomPrompt="1"/>
          </p:nvPr>
        </p:nvSpPr>
        <p:spPr>
          <a:xfrm>
            <a:off x="7926326"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39" name="Chart Placeholder 5"/>
          <p:cNvSpPr>
            <a:spLocks noGrp="1"/>
          </p:cNvSpPr>
          <p:nvPr>
            <p:ph type="chart" sz="quarter" idx="19"/>
          </p:nvPr>
        </p:nvSpPr>
        <p:spPr>
          <a:xfrm>
            <a:off x="620597" y="1713221"/>
            <a:ext cx="8030173" cy="3697835"/>
          </a:xfrm>
        </p:spPr>
        <p:txBody>
          <a:bodyPr>
            <a:normAutofit/>
          </a:bodyPr>
          <a:lstStyle>
            <a:lvl1pPr>
              <a:defRPr sz="1300">
                <a:solidFill>
                  <a:srgbClr val="4C515A"/>
                </a:solidFill>
              </a:defRPr>
            </a:lvl1pPr>
          </a:lstStyle>
          <a:p>
            <a:endParaRPr lang="en-US"/>
          </a:p>
        </p:txBody>
      </p:sp>
      <p:sp>
        <p:nvSpPr>
          <p:cNvPr id="40" name="Text Placeholder 4"/>
          <p:cNvSpPr>
            <a:spLocks noGrp="1"/>
          </p:cNvSpPr>
          <p:nvPr>
            <p:ph type="body" sz="quarter" idx="22" hasCustomPrompt="1"/>
          </p:nvPr>
        </p:nvSpPr>
        <p:spPr>
          <a:xfrm>
            <a:off x="1087078" y="5569780"/>
            <a:ext cx="7563690" cy="343496"/>
          </a:xfrm>
        </p:spPr>
        <p:txBody>
          <a:bodyPr>
            <a:normAutofit/>
          </a:bodyPr>
          <a:lstStyle>
            <a:lvl1pPr marL="0" indent="0">
              <a:buNone/>
              <a:defRPr sz="1100" b="0"/>
            </a:lvl1pPr>
          </a:lstStyle>
          <a:p>
            <a:pPr lvl="0"/>
            <a:r>
              <a:rPr lang="en-US" dirty="0"/>
              <a:t>Insert additional text</a:t>
            </a:r>
          </a:p>
        </p:txBody>
      </p:sp>
    </p:spTree>
    <p:extLst>
      <p:ext uri="{BB962C8B-B14F-4D97-AF65-F5344CB8AC3E}">
        <p14:creationId xmlns:p14="http://schemas.microsoft.com/office/powerpoint/2010/main" val="1839363933"/>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aph Layout: 09">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7" name="Chart Placeholder 5"/>
          <p:cNvSpPr>
            <a:spLocks noGrp="1"/>
          </p:cNvSpPr>
          <p:nvPr>
            <p:ph type="chart" sz="quarter" idx="19"/>
          </p:nvPr>
        </p:nvSpPr>
        <p:spPr>
          <a:xfrm>
            <a:off x="620597" y="1295304"/>
            <a:ext cx="8030173" cy="4581968"/>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Tree>
    <p:extLst>
      <p:ext uri="{BB962C8B-B14F-4D97-AF65-F5344CB8AC3E}">
        <p14:creationId xmlns:p14="http://schemas.microsoft.com/office/powerpoint/2010/main" val="4190096293"/>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raph Layout: 10">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7" name="Chart Placeholder 5"/>
          <p:cNvSpPr>
            <a:spLocks noGrp="1"/>
          </p:cNvSpPr>
          <p:nvPr>
            <p:ph type="chart" sz="quarter" idx="19"/>
          </p:nvPr>
        </p:nvSpPr>
        <p:spPr>
          <a:xfrm>
            <a:off x="620597" y="1644212"/>
            <a:ext cx="8030173" cy="4233060"/>
          </a:xfrm>
        </p:spPr>
        <p:txBody>
          <a:bodyPr>
            <a:normAutofit/>
          </a:bodyPr>
          <a:lstStyle>
            <a:lvl1pPr>
              <a:defRPr sz="1300">
                <a:solidFill>
                  <a:srgbClr val="4C515A"/>
                </a:solidFill>
              </a:defRPr>
            </a:lvl1pPr>
          </a:lstStyle>
          <a:p>
            <a:endParaRPr lang="en-US"/>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37" name="Title 1"/>
          <p:cNvSpPr>
            <a:spLocks noGrp="1"/>
          </p:cNvSpPr>
          <p:nvPr>
            <p:ph type="ctrTitle" hasCustomPrompt="1"/>
          </p:nvPr>
        </p:nvSpPr>
        <p:spPr>
          <a:xfrm>
            <a:off x="627797" y="418123"/>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38" name="Oval 37"/>
          <p:cNvSpPr/>
          <p:nvPr userDrawn="1"/>
        </p:nvSpPr>
        <p:spPr>
          <a:xfrm>
            <a:off x="7720597" y="409454"/>
            <a:ext cx="997955" cy="997955"/>
          </a:xfrm>
          <a:prstGeom prst="ellipse">
            <a:avLst/>
          </a:prstGeom>
          <a:solidFill>
            <a:srgbClr val="F479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39" name="Picture Placeholder 3"/>
          <p:cNvSpPr>
            <a:spLocks noGrp="1"/>
          </p:cNvSpPr>
          <p:nvPr>
            <p:ph type="pic" sz="quarter" idx="21" hasCustomPrompt="1"/>
          </p:nvPr>
        </p:nvSpPr>
        <p:spPr>
          <a:xfrm>
            <a:off x="7926326"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970339564"/>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mart Art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13" name="Arrow: Pentagon 12"/>
          <p:cNvSpPr/>
          <p:nvPr/>
        </p:nvSpPr>
        <p:spPr>
          <a:xfrm>
            <a:off x="705855" y="1710336"/>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dirty="0">
              <a:solidFill>
                <a:prstClr val="white"/>
              </a:solidFill>
            </a:endParaRPr>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6" name="Chevron 6"/>
          <p:cNvSpPr/>
          <p:nvPr/>
        </p:nvSpPr>
        <p:spPr>
          <a:xfrm>
            <a:off x="705856"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6" name="Chevron 6"/>
          <p:cNvSpPr/>
          <p:nvPr/>
        </p:nvSpPr>
        <p:spPr>
          <a:xfrm>
            <a:off x="3370723"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9" name="Chevron 6"/>
          <p:cNvSpPr/>
          <p:nvPr/>
        </p:nvSpPr>
        <p:spPr>
          <a:xfrm>
            <a:off x="4696633"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1" name="Chevron 6"/>
          <p:cNvSpPr/>
          <p:nvPr/>
        </p:nvSpPr>
        <p:spPr>
          <a:xfrm>
            <a:off x="7367240"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2" name="Chevron 6"/>
          <p:cNvSpPr/>
          <p:nvPr/>
        </p:nvSpPr>
        <p:spPr>
          <a:xfrm>
            <a:off x="7365220"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59" name="Text Placeholder 4"/>
          <p:cNvSpPr>
            <a:spLocks noGrp="1"/>
          </p:cNvSpPr>
          <p:nvPr>
            <p:ph type="body" sz="quarter" idx="21" hasCustomPrompt="1"/>
          </p:nvPr>
        </p:nvSpPr>
        <p:spPr>
          <a:xfrm>
            <a:off x="791582" y="1710336"/>
            <a:ext cx="1312271"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0" name="Text Placeholder 4"/>
          <p:cNvSpPr>
            <a:spLocks noGrp="1"/>
          </p:cNvSpPr>
          <p:nvPr>
            <p:ph type="body" sz="quarter" idx="22" hasCustomPrompt="1"/>
          </p:nvPr>
        </p:nvSpPr>
        <p:spPr>
          <a:xfrm>
            <a:off x="791582"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2" name="Text Placeholder 4"/>
          <p:cNvSpPr>
            <a:spLocks noGrp="1"/>
          </p:cNvSpPr>
          <p:nvPr>
            <p:ph type="body" sz="quarter" idx="23" hasCustomPrompt="1"/>
          </p:nvPr>
        </p:nvSpPr>
        <p:spPr>
          <a:xfrm>
            <a:off x="2371550"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4" name="Text Placeholder 4"/>
          <p:cNvSpPr>
            <a:spLocks noGrp="1"/>
          </p:cNvSpPr>
          <p:nvPr>
            <p:ph type="body" sz="quarter" idx="24" hasCustomPrompt="1"/>
          </p:nvPr>
        </p:nvSpPr>
        <p:spPr>
          <a:xfrm>
            <a:off x="2120729" y="3104964"/>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hasCustomPrompt="1"/>
          </p:nvPr>
        </p:nvSpPr>
        <p:spPr>
          <a:xfrm>
            <a:off x="3721751"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hasCustomPrompt="1"/>
          </p:nvPr>
        </p:nvSpPr>
        <p:spPr>
          <a:xfrm>
            <a:off x="5025767"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8" name="Text Placeholder 4"/>
          <p:cNvSpPr>
            <a:spLocks noGrp="1"/>
          </p:cNvSpPr>
          <p:nvPr>
            <p:ph type="body" sz="quarter" idx="28" hasCustomPrompt="1"/>
          </p:nvPr>
        </p:nvSpPr>
        <p:spPr>
          <a:xfrm>
            <a:off x="4774946" y="3104964"/>
            <a:ext cx="1147237"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9" name="Text Placeholder 4"/>
          <p:cNvSpPr>
            <a:spLocks noGrp="1"/>
          </p:cNvSpPr>
          <p:nvPr>
            <p:ph type="body" sz="quarter" idx="29" hasCustomPrompt="1"/>
          </p:nvPr>
        </p:nvSpPr>
        <p:spPr>
          <a:xfrm>
            <a:off x="6338519"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0" name="Text Placeholder 4"/>
          <p:cNvSpPr>
            <a:spLocks noGrp="1"/>
          </p:cNvSpPr>
          <p:nvPr>
            <p:ph type="body" sz="quarter" idx="30" hasCustomPrompt="1"/>
          </p:nvPr>
        </p:nvSpPr>
        <p:spPr>
          <a:xfrm>
            <a:off x="6087696"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1" name="Text Placeholder 4"/>
          <p:cNvSpPr>
            <a:spLocks noGrp="1"/>
          </p:cNvSpPr>
          <p:nvPr>
            <p:ph type="body" sz="quarter" idx="31" hasCustomPrompt="1"/>
          </p:nvPr>
        </p:nvSpPr>
        <p:spPr>
          <a:xfrm>
            <a:off x="7704400" y="1710336"/>
            <a:ext cx="98557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Tree>
    <p:extLst>
      <p:ext uri="{BB962C8B-B14F-4D97-AF65-F5344CB8AC3E}">
        <p14:creationId xmlns:p14="http://schemas.microsoft.com/office/powerpoint/2010/main" val="221903349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3CAED7C2-DE17-423D-97B0-AF5D0217C3D7}"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userDrawn="1"/>
        </p:nvSpPr>
        <p:spPr bwMode="white">
          <a:xfrm>
            <a:off x="16624" y="6450676"/>
            <a:ext cx="573578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bwMode="white">
          <a:xfrm>
            <a:off x="8160588" y="6010101"/>
            <a:ext cx="967910" cy="822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bwMode="gray">
          <a:xfrm>
            <a:off x="6400800" y="6018414"/>
            <a:ext cx="2734887" cy="8229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00458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mart Art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13" name="Arrow: Pentagon 12"/>
          <p:cNvSpPr/>
          <p:nvPr/>
        </p:nvSpPr>
        <p:spPr>
          <a:xfrm>
            <a:off x="705855" y="1710336"/>
            <a:ext cx="1475370" cy="1322623"/>
          </a:xfrm>
          <a:prstGeom prst="homePlate">
            <a:avLst>
              <a:gd name="adj" fmla="val 19033"/>
            </a:avLst>
          </a:prstGeom>
          <a:solidFill>
            <a:srgbClr val="9CDC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dirty="0">
              <a:solidFill>
                <a:prstClr val="white"/>
              </a:solidFill>
            </a:endParaRPr>
          </a:p>
        </p:txBody>
      </p:sp>
      <p:sp>
        <p:nvSpPr>
          <p:cNvPr id="14" name="Chevron 6"/>
          <p:cNvSpPr/>
          <p:nvPr/>
        </p:nvSpPr>
        <p:spPr>
          <a:xfrm>
            <a:off x="2034022" y="1700808"/>
            <a:ext cx="1493862" cy="1332148"/>
          </a:xfrm>
          <a:prstGeom prst="chevron">
            <a:avLst>
              <a:gd name="adj" fmla="val 20758"/>
            </a:avLst>
          </a:prstGeom>
          <a:solidFill>
            <a:srgbClr val="72CECC"/>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5" name="Chevron 6"/>
          <p:cNvSpPr/>
          <p:nvPr/>
        </p:nvSpPr>
        <p:spPr>
          <a:xfrm>
            <a:off x="2032000" y="3032954"/>
            <a:ext cx="1225550" cy="2009876"/>
          </a:xfrm>
          <a:prstGeom prst="chevron">
            <a:avLst>
              <a:gd name="adj" fmla="val 0"/>
            </a:avLst>
          </a:prstGeom>
          <a:solidFill>
            <a:srgbClr val="DFF5F3"/>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6" name="Chevron 6"/>
          <p:cNvSpPr/>
          <p:nvPr/>
        </p:nvSpPr>
        <p:spPr>
          <a:xfrm>
            <a:off x="705856" y="3032954"/>
            <a:ext cx="1222958" cy="2009876"/>
          </a:xfrm>
          <a:prstGeom prst="chevron">
            <a:avLst>
              <a:gd name="adj" fmla="val 0"/>
            </a:avLst>
          </a:prstGeom>
          <a:solidFill>
            <a:srgbClr val="EDF9F8"/>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5" name="Chevron 6"/>
          <p:cNvSpPr/>
          <p:nvPr/>
        </p:nvSpPr>
        <p:spPr>
          <a:xfrm>
            <a:off x="3372744" y="1700808"/>
            <a:ext cx="1493862" cy="1332148"/>
          </a:xfrm>
          <a:prstGeom prst="chevron">
            <a:avLst>
              <a:gd name="adj" fmla="val 20758"/>
            </a:avLst>
          </a:prstGeom>
          <a:solidFill>
            <a:srgbClr val="4ABDBC"/>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6" name="Chevron 6"/>
          <p:cNvSpPr/>
          <p:nvPr/>
        </p:nvSpPr>
        <p:spPr>
          <a:xfrm>
            <a:off x="3370723" y="3032954"/>
            <a:ext cx="1225550" cy="2009876"/>
          </a:xfrm>
          <a:prstGeom prst="chevron">
            <a:avLst>
              <a:gd name="adj" fmla="val 0"/>
            </a:avLst>
          </a:prstGeom>
          <a:solidFill>
            <a:srgbClr val="CDEFEC"/>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8" name="Chevron 6"/>
          <p:cNvSpPr/>
          <p:nvPr/>
        </p:nvSpPr>
        <p:spPr>
          <a:xfrm>
            <a:off x="4698653" y="1700808"/>
            <a:ext cx="1493862" cy="1332148"/>
          </a:xfrm>
          <a:prstGeom prst="chevron">
            <a:avLst>
              <a:gd name="adj" fmla="val 20758"/>
            </a:avLst>
          </a:prstGeom>
          <a:solidFill>
            <a:srgbClr val="088FEA"/>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19" name="Chevron 6"/>
          <p:cNvSpPr/>
          <p:nvPr/>
        </p:nvSpPr>
        <p:spPr>
          <a:xfrm>
            <a:off x="4696633" y="3032954"/>
            <a:ext cx="1225550" cy="2009876"/>
          </a:xfrm>
          <a:prstGeom prst="chevron">
            <a:avLst>
              <a:gd name="adj" fmla="val 0"/>
            </a:avLst>
          </a:prstGeom>
          <a:solidFill>
            <a:srgbClr val="B6E8E3"/>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3" name="Chevron 6"/>
          <p:cNvSpPr/>
          <p:nvPr/>
        </p:nvSpPr>
        <p:spPr>
          <a:xfrm>
            <a:off x="6024216" y="1700808"/>
            <a:ext cx="1493862" cy="1332148"/>
          </a:xfrm>
          <a:prstGeom prst="chevron">
            <a:avLst>
              <a:gd name="adj" fmla="val 20758"/>
            </a:avLst>
          </a:prstGeom>
          <a:solidFill>
            <a:srgbClr val="0676C2"/>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4" name="Chevron 6"/>
          <p:cNvSpPr/>
          <p:nvPr/>
        </p:nvSpPr>
        <p:spPr>
          <a:xfrm>
            <a:off x="6022194" y="3032954"/>
            <a:ext cx="1225550" cy="2009876"/>
          </a:xfrm>
          <a:prstGeom prst="chevron">
            <a:avLst>
              <a:gd name="adj" fmla="val 0"/>
            </a:avLst>
          </a:prstGeom>
          <a:solidFill>
            <a:srgbClr val="9FE1DB"/>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1" name="Chevron 6"/>
          <p:cNvSpPr/>
          <p:nvPr/>
        </p:nvSpPr>
        <p:spPr>
          <a:xfrm>
            <a:off x="7367240" y="1700808"/>
            <a:ext cx="1296219" cy="1332942"/>
          </a:xfrm>
          <a:custGeom>
            <a:avLst/>
            <a:gdLst>
              <a:gd name="connsiteX0" fmla="*/ 0 w 1493862"/>
              <a:gd name="connsiteY0" fmla="*/ 0 h 1332148"/>
              <a:gd name="connsiteX1" fmla="*/ 1217335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17335 w 1493862"/>
              <a:gd name="connsiteY3" fmla="*/ 1332148 h 1332148"/>
              <a:gd name="connsiteX4" fmla="*/ 0 w 1493862"/>
              <a:gd name="connsiteY4" fmla="*/ 1332148 h 1332148"/>
              <a:gd name="connsiteX5" fmla="*/ 276527 w 1493862"/>
              <a:gd name="connsiteY5" fmla="*/ 666074 h 1332148"/>
              <a:gd name="connsiteX6" fmla="*/ 0 w 1493862"/>
              <a:gd name="connsiteY6" fmla="*/ 0 h 1332148"/>
              <a:gd name="connsiteX0" fmla="*/ 0 w 1493862"/>
              <a:gd name="connsiteY0" fmla="*/ 0 h 1332148"/>
              <a:gd name="connsiteX1" fmla="*/ 1295916 w 1493862"/>
              <a:gd name="connsiteY1" fmla="*/ 0 h 1332148"/>
              <a:gd name="connsiteX2" fmla="*/ 1493862 w 1493862"/>
              <a:gd name="connsiteY2" fmla="*/ 666074 h 1332148"/>
              <a:gd name="connsiteX3" fmla="*/ 1293535 w 1493862"/>
              <a:gd name="connsiteY3" fmla="*/ 1329767 h 1332148"/>
              <a:gd name="connsiteX4" fmla="*/ 0 w 1493862"/>
              <a:gd name="connsiteY4" fmla="*/ 1332148 h 1332148"/>
              <a:gd name="connsiteX5" fmla="*/ 276527 w 1493862"/>
              <a:gd name="connsiteY5" fmla="*/ 666074 h 1332148"/>
              <a:gd name="connsiteX6" fmla="*/ 0 w 1493862"/>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148"/>
              <a:gd name="connsiteX1" fmla="*/ 1295916 w 1296219"/>
              <a:gd name="connsiteY1" fmla="*/ 0 h 1332148"/>
              <a:gd name="connsiteX2" fmla="*/ 1296219 w 1296219"/>
              <a:gd name="connsiteY2" fmla="*/ 661312 h 1332148"/>
              <a:gd name="connsiteX3" fmla="*/ 1293535 w 1296219"/>
              <a:gd name="connsiteY3" fmla="*/ 1329767 h 1332148"/>
              <a:gd name="connsiteX4" fmla="*/ 0 w 1296219"/>
              <a:gd name="connsiteY4" fmla="*/ 1332148 h 1332148"/>
              <a:gd name="connsiteX5" fmla="*/ 276527 w 1296219"/>
              <a:gd name="connsiteY5" fmla="*/ 666074 h 1332148"/>
              <a:gd name="connsiteX6" fmla="*/ 0 w 1296219"/>
              <a:gd name="connsiteY6" fmla="*/ 0 h 1332148"/>
              <a:gd name="connsiteX0" fmla="*/ 0 w 1296219"/>
              <a:gd name="connsiteY0" fmla="*/ 0 h 1332942"/>
              <a:gd name="connsiteX1" fmla="*/ 1295916 w 1296219"/>
              <a:gd name="connsiteY1" fmla="*/ 0 h 1332942"/>
              <a:gd name="connsiteX2" fmla="*/ 1296219 w 1296219"/>
              <a:gd name="connsiteY2" fmla="*/ 661312 h 1332942"/>
              <a:gd name="connsiteX3" fmla="*/ 1293535 w 1296219"/>
              <a:gd name="connsiteY3" fmla="*/ 1332942 h 1332942"/>
              <a:gd name="connsiteX4" fmla="*/ 0 w 1296219"/>
              <a:gd name="connsiteY4" fmla="*/ 1332148 h 1332942"/>
              <a:gd name="connsiteX5" fmla="*/ 276527 w 1296219"/>
              <a:gd name="connsiteY5" fmla="*/ 666074 h 1332942"/>
              <a:gd name="connsiteX6" fmla="*/ 0 w 1296219"/>
              <a:gd name="connsiteY6" fmla="*/ 0 h 133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219" h="1332942">
                <a:moveTo>
                  <a:pt x="0" y="0"/>
                </a:moveTo>
                <a:lnTo>
                  <a:pt x="1295916" y="0"/>
                </a:lnTo>
                <a:lnTo>
                  <a:pt x="1296219" y="661312"/>
                </a:lnTo>
                <a:cubicBezTo>
                  <a:pt x="1295324" y="884130"/>
                  <a:pt x="1294430" y="1110124"/>
                  <a:pt x="1293535" y="1332942"/>
                </a:cubicBezTo>
                <a:lnTo>
                  <a:pt x="0" y="1332148"/>
                </a:lnTo>
                <a:lnTo>
                  <a:pt x="276527" y="666074"/>
                </a:lnTo>
                <a:lnTo>
                  <a:pt x="0" y="0"/>
                </a:lnTo>
                <a:close/>
              </a:path>
            </a:pathLst>
          </a:custGeom>
          <a:solidFill>
            <a:srgbClr val="044C7F"/>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22" name="Chevron 6"/>
          <p:cNvSpPr/>
          <p:nvPr/>
        </p:nvSpPr>
        <p:spPr>
          <a:xfrm>
            <a:off x="7365220" y="3032954"/>
            <a:ext cx="1296182" cy="2009876"/>
          </a:xfrm>
          <a:prstGeom prst="chevron">
            <a:avLst>
              <a:gd name="adj" fmla="val 0"/>
            </a:avLst>
          </a:prstGeom>
          <a:solidFill>
            <a:srgbClr val="8ADAD2"/>
          </a:solidFill>
          <a:ln w="9525" cap="flat" cmpd="sng" algn="ctr">
            <a:noFill/>
            <a:prstDash val="solid"/>
          </a:ln>
          <a:effectLst/>
        </p:spPr>
        <p:txBody>
          <a:bodyPr vert="vert270" lIns="210312" rtlCol="0" anchor="t" anchorCtr="0"/>
          <a:lstStyle/>
          <a:p>
            <a:pPr algn="ctr">
              <a:defRPr/>
            </a:pPr>
            <a:endParaRPr lang="en-US" sz="1333" kern="0" dirty="0">
              <a:solidFill>
                <a:srgbClr val="FFFFFF"/>
              </a:solidFill>
              <a:latin typeface="Open Sans Light"/>
            </a:endParaRPr>
          </a:p>
        </p:txBody>
      </p:sp>
      <p:sp>
        <p:nvSpPr>
          <p:cNvPr id="59" name="Text Placeholder 4"/>
          <p:cNvSpPr>
            <a:spLocks noGrp="1"/>
          </p:cNvSpPr>
          <p:nvPr>
            <p:ph type="body" sz="quarter" idx="21" hasCustomPrompt="1"/>
          </p:nvPr>
        </p:nvSpPr>
        <p:spPr>
          <a:xfrm>
            <a:off x="791582" y="1710336"/>
            <a:ext cx="1312271"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0" name="Text Placeholder 4"/>
          <p:cNvSpPr>
            <a:spLocks noGrp="1"/>
          </p:cNvSpPr>
          <p:nvPr>
            <p:ph type="body" sz="quarter" idx="22" hasCustomPrompt="1"/>
          </p:nvPr>
        </p:nvSpPr>
        <p:spPr>
          <a:xfrm>
            <a:off x="791582"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2" name="Text Placeholder 4"/>
          <p:cNvSpPr>
            <a:spLocks noGrp="1"/>
          </p:cNvSpPr>
          <p:nvPr>
            <p:ph type="body" sz="quarter" idx="23" hasCustomPrompt="1"/>
          </p:nvPr>
        </p:nvSpPr>
        <p:spPr>
          <a:xfrm>
            <a:off x="2371550"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4" name="Text Placeholder 4"/>
          <p:cNvSpPr>
            <a:spLocks noGrp="1"/>
          </p:cNvSpPr>
          <p:nvPr>
            <p:ph type="body" sz="quarter" idx="24" hasCustomPrompt="1"/>
          </p:nvPr>
        </p:nvSpPr>
        <p:spPr>
          <a:xfrm>
            <a:off x="2120729" y="3104964"/>
            <a:ext cx="1132521"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5" name="Text Placeholder 4"/>
          <p:cNvSpPr>
            <a:spLocks noGrp="1"/>
          </p:cNvSpPr>
          <p:nvPr>
            <p:ph type="body" sz="quarter" idx="25" hasCustomPrompt="1"/>
          </p:nvPr>
        </p:nvSpPr>
        <p:spPr>
          <a:xfrm>
            <a:off x="3721751"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6" name="Text Placeholder 4"/>
          <p:cNvSpPr>
            <a:spLocks noGrp="1"/>
          </p:cNvSpPr>
          <p:nvPr>
            <p:ph type="body" sz="quarter" idx="26" hasCustomPrompt="1"/>
          </p:nvPr>
        </p:nvSpPr>
        <p:spPr>
          <a:xfrm>
            <a:off x="3470927" y="3104964"/>
            <a:ext cx="110823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7" name="Text Placeholder 4"/>
          <p:cNvSpPr>
            <a:spLocks noGrp="1"/>
          </p:cNvSpPr>
          <p:nvPr>
            <p:ph type="body" sz="quarter" idx="27" hasCustomPrompt="1"/>
          </p:nvPr>
        </p:nvSpPr>
        <p:spPr>
          <a:xfrm>
            <a:off x="5025767"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68" name="Text Placeholder 4"/>
          <p:cNvSpPr>
            <a:spLocks noGrp="1"/>
          </p:cNvSpPr>
          <p:nvPr>
            <p:ph type="body" sz="quarter" idx="28" hasCustomPrompt="1"/>
          </p:nvPr>
        </p:nvSpPr>
        <p:spPr>
          <a:xfrm>
            <a:off x="4774946" y="3104964"/>
            <a:ext cx="1147237"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69" name="Text Placeholder 4"/>
          <p:cNvSpPr>
            <a:spLocks noGrp="1"/>
          </p:cNvSpPr>
          <p:nvPr>
            <p:ph type="body" sz="quarter" idx="29" hasCustomPrompt="1"/>
          </p:nvPr>
        </p:nvSpPr>
        <p:spPr>
          <a:xfrm>
            <a:off x="6338519" y="1710336"/>
            <a:ext cx="116744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0" name="Text Placeholder 4"/>
          <p:cNvSpPr>
            <a:spLocks noGrp="1"/>
          </p:cNvSpPr>
          <p:nvPr>
            <p:ph type="body" sz="quarter" idx="30" hasCustomPrompt="1"/>
          </p:nvPr>
        </p:nvSpPr>
        <p:spPr>
          <a:xfrm>
            <a:off x="6087696"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1" name="Text Placeholder 4"/>
          <p:cNvSpPr>
            <a:spLocks noGrp="1"/>
          </p:cNvSpPr>
          <p:nvPr>
            <p:ph type="body" sz="quarter" idx="31" hasCustomPrompt="1"/>
          </p:nvPr>
        </p:nvSpPr>
        <p:spPr>
          <a:xfrm>
            <a:off x="7704400" y="1710336"/>
            <a:ext cx="985577" cy="1322621"/>
          </a:xfrm>
        </p:spPr>
        <p:txBody>
          <a:bodyPr anchor="ctr">
            <a:noAutofit/>
          </a:bodyPr>
          <a:lstStyle>
            <a:lvl1pPr marL="0" indent="0">
              <a:buNone/>
              <a:defRPr sz="1500">
                <a:solidFill>
                  <a:schemeClr val="bg1"/>
                </a:solidFill>
              </a:defRPr>
            </a:lvl1pPr>
          </a:lstStyle>
          <a:p>
            <a:pPr lvl="0"/>
            <a:r>
              <a:rPr lang="en-US" dirty="0"/>
              <a:t>Place graph source here</a:t>
            </a:r>
          </a:p>
        </p:txBody>
      </p:sp>
      <p:sp>
        <p:nvSpPr>
          <p:cNvPr id="72" name="Text Placeholder 4"/>
          <p:cNvSpPr>
            <a:spLocks noGrp="1"/>
          </p:cNvSpPr>
          <p:nvPr>
            <p:ph type="body" sz="quarter" idx="32" hasCustomPrompt="1"/>
          </p:nvPr>
        </p:nvSpPr>
        <p:spPr>
          <a:xfrm>
            <a:off x="7425000" y="3104964"/>
            <a:ext cx="1160050" cy="1937866"/>
          </a:xfrm>
        </p:spPr>
        <p:txBody>
          <a:bodyPr anchor="t">
            <a:noAutofit/>
          </a:bodyPr>
          <a:lstStyle>
            <a:lvl1pPr marL="0" indent="0">
              <a:buNone/>
              <a:defRPr sz="1200">
                <a:solidFill>
                  <a:srgbClr val="4C515A"/>
                </a:solidFill>
              </a:defRPr>
            </a:lvl1pPr>
          </a:lstStyle>
          <a:p>
            <a:pPr lvl="0"/>
            <a:r>
              <a:rPr lang="en-US" dirty="0"/>
              <a:t>Place graph source here</a:t>
            </a:r>
          </a:p>
        </p:txBody>
      </p:sp>
      <p:sp>
        <p:nvSpPr>
          <p:cNvPr id="73" name="Title 1"/>
          <p:cNvSpPr>
            <a:spLocks noGrp="1"/>
          </p:cNvSpPr>
          <p:nvPr>
            <p:ph type="ctrTitle" hasCustomPrompt="1"/>
          </p:nvPr>
        </p:nvSpPr>
        <p:spPr>
          <a:xfrm>
            <a:off x="627797" y="418123"/>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
        <p:nvSpPr>
          <p:cNvPr id="74" name="Oval 73"/>
          <p:cNvSpPr/>
          <p:nvPr userDrawn="1"/>
        </p:nvSpPr>
        <p:spPr>
          <a:xfrm>
            <a:off x="7720597" y="409454"/>
            <a:ext cx="997955" cy="997955"/>
          </a:xfrm>
          <a:prstGeom prst="ellipse">
            <a:avLst/>
          </a:prstGeom>
          <a:solidFill>
            <a:srgbClr val="4ABD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75" name="Picture Placeholder 3"/>
          <p:cNvSpPr>
            <a:spLocks noGrp="1"/>
          </p:cNvSpPr>
          <p:nvPr>
            <p:ph type="pic" sz="quarter" idx="33" hasCustomPrompt="1"/>
          </p:nvPr>
        </p:nvSpPr>
        <p:spPr>
          <a:xfrm>
            <a:off x="7926326"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Tree>
    <p:extLst>
      <p:ext uri="{BB962C8B-B14F-4D97-AF65-F5344CB8AC3E}">
        <p14:creationId xmlns:p14="http://schemas.microsoft.com/office/powerpoint/2010/main" val="2941109037"/>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 Layout: 01">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3" name="Title 1"/>
          <p:cNvSpPr>
            <a:spLocks noGrp="1"/>
          </p:cNvSpPr>
          <p:nvPr>
            <p:ph type="ctrTitle" hasCustomPrompt="1"/>
          </p:nvPr>
        </p:nvSpPr>
        <p:spPr>
          <a:xfrm>
            <a:off x="287524" y="418119"/>
            <a:ext cx="8632850" cy="922649"/>
          </a:xfrm>
          <a:effectLst/>
        </p:spPr>
        <p:txBody>
          <a:bodyPr anchor="t">
            <a:normAutofit/>
          </a:bodyPr>
          <a:lstStyle>
            <a:lvl1pPr algn="ctr">
              <a:lnSpc>
                <a:spcPct val="110000"/>
              </a:lnSpc>
              <a:defRPr sz="2400" spc="0" baseline="0">
                <a:solidFill>
                  <a:srgbClr val="4C515A"/>
                </a:solidFill>
                <a:effectLst/>
              </a:defRPr>
            </a:lvl1pPr>
          </a:lstStyle>
          <a:p>
            <a:r>
              <a:rPr lang="en-US" dirty="0"/>
              <a:t>Click to edit master title style</a:t>
            </a:r>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4" name="Table Placeholder 3"/>
          <p:cNvSpPr>
            <a:spLocks noGrp="1"/>
          </p:cNvSpPr>
          <p:nvPr>
            <p:ph type="tbl" sz="quarter" idx="21"/>
          </p:nvPr>
        </p:nvSpPr>
        <p:spPr>
          <a:xfrm>
            <a:off x="431542" y="1103090"/>
            <a:ext cx="8480231" cy="4630057"/>
          </a:xfrm>
        </p:spPr>
        <p:txBody>
          <a:bodyPr/>
          <a:lstStyle/>
          <a:p>
            <a:endParaRPr lang="en-US"/>
          </a:p>
        </p:txBody>
      </p:sp>
    </p:spTree>
    <p:extLst>
      <p:ext uri="{BB962C8B-B14F-4D97-AF65-F5344CB8AC3E}">
        <p14:creationId xmlns:p14="http://schemas.microsoft.com/office/powerpoint/2010/main" val="433076411"/>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 Layout: 0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58" name="Text Placeholder 4"/>
          <p:cNvSpPr>
            <a:spLocks noGrp="1"/>
          </p:cNvSpPr>
          <p:nvPr>
            <p:ph type="body" sz="quarter" idx="20" hasCustomPrompt="1"/>
          </p:nvPr>
        </p:nvSpPr>
        <p:spPr>
          <a:xfrm>
            <a:off x="2341786" y="6000001"/>
            <a:ext cx="6376765" cy="777375"/>
          </a:xfrm>
        </p:spPr>
        <p:txBody>
          <a:bodyPr>
            <a:normAutofit/>
          </a:bodyPr>
          <a:lstStyle>
            <a:lvl1pPr marL="0" indent="0">
              <a:buNone/>
              <a:defRPr sz="900" spc="0">
                <a:solidFill>
                  <a:srgbClr val="676E7B"/>
                </a:solidFill>
              </a:defRPr>
            </a:lvl1pPr>
          </a:lstStyle>
          <a:p>
            <a:pPr lvl="0"/>
            <a:r>
              <a:rPr lang="en-US" dirty="0"/>
              <a:t>Place graph source here</a:t>
            </a:r>
          </a:p>
        </p:txBody>
      </p:sp>
      <p:cxnSp>
        <p:nvCxnSpPr>
          <p:cNvPr id="61" name="Straight Connector 60"/>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stretch>
            <a:fillRect/>
          </a:stretch>
        </p:blipFill>
        <p:spPr>
          <a:xfrm>
            <a:off x="620597" y="6042132"/>
            <a:ext cx="1390167" cy="399999"/>
          </a:xfrm>
          <a:prstGeom prst="rect">
            <a:avLst/>
          </a:prstGeom>
        </p:spPr>
      </p:pic>
      <p:sp>
        <p:nvSpPr>
          <p:cNvPr id="4" name="Table Placeholder 3"/>
          <p:cNvSpPr>
            <a:spLocks noGrp="1"/>
          </p:cNvSpPr>
          <p:nvPr>
            <p:ph type="tbl" sz="quarter" idx="21"/>
          </p:nvPr>
        </p:nvSpPr>
        <p:spPr>
          <a:xfrm>
            <a:off x="431542" y="1644216"/>
            <a:ext cx="8480231" cy="4088931"/>
          </a:xfrm>
        </p:spPr>
        <p:txBody>
          <a:bodyPr/>
          <a:lstStyle/>
          <a:p>
            <a:endParaRPr lang="en-US"/>
          </a:p>
        </p:txBody>
      </p:sp>
      <p:sp>
        <p:nvSpPr>
          <p:cNvPr id="59" name="Oval 58"/>
          <p:cNvSpPr/>
          <p:nvPr userDrawn="1"/>
        </p:nvSpPr>
        <p:spPr>
          <a:xfrm>
            <a:off x="7720597" y="409454"/>
            <a:ext cx="997955" cy="997955"/>
          </a:xfrm>
          <a:prstGeom prst="ellipse">
            <a:avLst/>
          </a:prstGeom>
          <a:solidFill>
            <a:srgbClr val="5F5A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60" name="Picture Placeholder 3"/>
          <p:cNvSpPr>
            <a:spLocks noGrp="1"/>
          </p:cNvSpPr>
          <p:nvPr>
            <p:ph type="pic" sz="quarter" idx="33" hasCustomPrompt="1"/>
          </p:nvPr>
        </p:nvSpPr>
        <p:spPr>
          <a:xfrm>
            <a:off x="7926326" y="581510"/>
            <a:ext cx="591093" cy="630976"/>
          </a:xfrm>
          <a:prstGeom prst="rect">
            <a:avLst/>
          </a:prstGeom>
        </p:spPr>
        <p:txBody>
          <a:bodyPr>
            <a:normAutofit/>
          </a:bodyPr>
          <a:lstStyle>
            <a:lvl1pPr marL="0" indent="0">
              <a:buNone/>
              <a:defRPr sz="1000">
                <a:solidFill>
                  <a:schemeClr val="bg1"/>
                </a:solidFill>
              </a:defRPr>
            </a:lvl1pPr>
          </a:lstStyle>
          <a:p>
            <a:r>
              <a:rPr lang="en-US" dirty="0"/>
              <a:t>Insert Icon</a:t>
            </a:r>
          </a:p>
        </p:txBody>
      </p:sp>
      <p:sp>
        <p:nvSpPr>
          <p:cNvPr id="62" name="Title 1"/>
          <p:cNvSpPr>
            <a:spLocks noGrp="1"/>
          </p:cNvSpPr>
          <p:nvPr>
            <p:ph type="ctrTitle" hasCustomPrompt="1"/>
          </p:nvPr>
        </p:nvSpPr>
        <p:spPr>
          <a:xfrm>
            <a:off x="627797" y="418123"/>
            <a:ext cx="6068439" cy="1226093"/>
          </a:xfrm>
          <a:effectLst/>
        </p:spPr>
        <p:txBody>
          <a:bodyPr anchor="t">
            <a:normAutofit/>
          </a:bodyPr>
          <a:lstStyle>
            <a:lvl1pPr algn="l">
              <a:lnSpc>
                <a:spcPct val="110000"/>
              </a:lnSpc>
              <a:defRPr sz="2400" spc="0" baseline="0">
                <a:solidFill>
                  <a:srgbClr val="4C515A"/>
                </a:solidFill>
                <a:effectLst/>
              </a:defRPr>
            </a:lvl1pPr>
          </a:lstStyle>
          <a:p>
            <a:r>
              <a:rPr lang="en-US" dirty="0"/>
              <a:t>Click to edit master title style</a:t>
            </a:r>
          </a:p>
        </p:txBody>
      </p:sp>
    </p:spTree>
    <p:extLst>
      <p:ext uri="{BB962C8B-B14F-4D97-AF65-F5344CB8AC3E}">
        <p14:creationId xmlns:p14="http://schemas.microsoft.com/office/powerpoint/2010/main" val="3784747961"/>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Utterly Blank">
    <p:spTree>
      <p:nvGrpSpPr>
        <p:cNvPr id="1" name=""/>
        <p:cNvGrpSpPr/>
        <p:nvPr/>
      </p:nvGrpSpPr>
      <p:grpSpPr>
        <a:xfrm>
          <a:off x="0" y="0"/>
          <a:ext cx="0" cy="0"/>
          <a:chOff x="0" y="0"/>
          <a:chExt cx="0" cy="0"/>
        </a:xfrm>
      </p:grpSpPr>
      <p:grpSp>
        <p:nvGrpSpPr>
          <p:cNvPr id="46" name="Group 45"/>
          <p:cNvGrpSpPr/>
          <p:nvPr userDrawn="1"/>
        </p:nvGrpSpPr>
        <p:grpSpPr>
          <a:xfrm>
            <a:off x="527149" y="565928"/>
            <a:ext cx="6595082" cy="2674624"/>
            <a:chOff x="527148" y="1658361"/>
            <a:chExt cx="6595082" cy="2674624"/>
          </a:xfrm>
        </p:grpSpPr>
        <p:sp>
          <p:nvSpPr>
            <p:cNvPr id="43" name="Rectangle 42"/>
            <p:cNvSpPr/>
            <p:nvPr userDrawn="1"/>
          </p:nvSpPr>
          <p:spPr>
            <a:xfrm>
              <a:off x="527148" y="1932926"/>
              <a:ext cx="6588732" cy="1323439"/>
            </a:xfrm>
            <a:prstGeom prst="rect">
              <a:avLst/>
            </a:prstGeom>
          </p:spPr>
          <p:txBody>
            <a:bodyPr wrap="square">
              <a:spAutoFit/>
            </a:bodyPr>
            <a:lstStyle/>
            <a:p>
              <a:pPr defTabSz="1219140"/>
              <a:r>
                <a:rPr lang="en-US" sz="4000" dirty="0">
                  <a:solidFill>
                    <a:srgbClr val="FF0000"/>
                  </a:solidFill>
                  <a:latin typeface="Berlingske Serif Text"/>
                </a:rPr>
                <a:t>Engaging Federal &amp;</a:t>
              </a:r>
            </a:p>
            <a:p>
              <a:pPr defTabSz="1219140"/>
              <a:r>
                <a:rPr lang="en-US" sz="4000" dirty="0">
                  <a:solidFill>
                    <a:srgbClr val="FF0000"/>
                  </a:solidFill>
                  <a:latin typeface="Berlingske Serif Text"/>
                </a:rPr>
                <a:t>State Health Policymakers</a:t>
              </a:r>
            </a:p>
          </p:txBody>
        </p:sp>
        <p:sp>
          <p:nvSpPr>
            <p:cNvPr id="44" name="Rectangle 43"/>
            <p:cNvSpPr/>
            <p:nvPr userDrawn="1"/>
          </p:nvSpPr>
          <p:spPr>
            <a:xfrm>
              <a:off x="533498" y="1658361"/>
              <a:ext cx="6588732" cy="300210"/>
            </a:xfrm>
            <a:prstGeom prst="rect">
              <a:avLst/>
            </a:prstGeom>
          </p:spPr>
          <p:txBody>
            <a:bodyPr wrap="square">
              <a:spAutoFit/>
            </a:bodyPr>
            <a:lstStyle/>
            <a:p>
              <a:pPr defTabSz="1219140"/>
              <a:r>
                <a:rPr lang="en-US" sz="1351" b="1" dirty="0">
                  <a:solidFill>
                    <a:srgbClr val="FF0000"/>
                  </a:solidFill>
                </a:rPr>
                <a:t>SECTION ONE</a:t>
              </a:r>
            </a:p>
          </p:txBody>
        </p:sp>
        <p:sp>
          <p:nvSpPr>
            <p:cNvPr id="45" name="Rectangle 44"/>
            <p:cNvSpPr/>
            <p:nvPr userDrawn="1"/>
          </p:nvSpPr>
          <p:spPr>
            <a:xfrm>
              <a:off x="533498" y="3255767"/>
              <a:ext cx="6588732" cy="1077218"/>
            </a:xfrm>
            <a:prstGeom prst="rect">
              <a:avLst/>
            </a:prstGeom>
          </p:spPr>
          <p:txBody>
            <a:bodyPr wrap="square">
              <a:spAutoFit/>
            </a:bodyPr>
            <a:lstStyle/>
            <a:p>
              <a:pPr marL="285744" indent="-285744" defTabSz="1219140">
                <a:buFont typeface="Arial" panose="020B0604020202020204" pitchFamily="34" charset="0"/>
                <a:buChar char="•"/>
              </a:pPr>
              <a:r>
                <a:rPr lang="en-US" sz="1600" dirty="0">
                  <a:solidFill>
                    <a:srgbClr val="FF0000"/>
                  </a:solidFill>
                </a:rPr>
                <a:t>Summary description lorem ipsum. </a:t>
              </a:r>
              <a:r>
                <a:rPr lang="en-US" sz="1600" dirty="0" err="1">
                  <a:solidFill>
                    <a:srgbClr val="FF0000"/>
                  </a:solidFill>
                </a:rPr>
                <a:t>Rcil</a:t>
              </a:r>
              <a:r>
                <a:rPr lang="en-US" sz="1600" dirty="0">
                  <a:solidFill>
                    <a:srgbClr val="FF0000"/>
                  </a:solidFill>
                </a:rPr>
                <a:t> </a:t>
              </a:r>
              <a:r>
                <a:rPr lang="en-US" sz="1600" dirty="0" err="1">
                  <a:solidFill>
                    <a:srgbClr val="FF0000"/>
                  </a:solidFill>
                </a:rPr>
                <a:t>ipsument</a:t>
              </a:r>
              <a:r>
                <a:rPr lang="en-US" sz="1600" dirty="0">
                  <a:solidFill>
                    <a:srgbClr val="FF0000"/>
                  </a:solidFill>
                </a:rPr>
                <a:t> </a:t>
              </a:r>
              <a:r>
                <a:rPr lang="en-US" sz="1600" dirty="0" err="1">
                  <a:solidFill>
                    <a:srgbClr val="FF0000"/>
                  </a:solidFill>
                </a:rPr>
                <a:t>ugiae</a:t>
              </a:r>
              <a:r>
                <a:rPr lang="en-US" sz="1600" dirty="0">
                  <a:solidFill>
                    <a:srgbClr val="FF0000"/>
                  </a:solidFill>
                </a:rPr>
                <a:t> mint </a:t>
              </a:r>
              <a:r>
                <a:rPr lang="en-US" sz="1600" dirty="0" err="1">
                  <a:solidFill>
                    <a:srgbClr val="FF0000"/>
                  </a:solidFill>
                </a:rPr>
                <a:t>ut</a:t>
              </a:r>
              <a:r>
                <a:rPr lang="en-US" sz="1600" dirty="0">
                  <a:solidFill>
                    <a:srgbClr val="FF0000"/>
                  </a:solidFill>
                </a:rPr>
                <a:t> res </a:t>
              </a:r>
              <a:r>
                <a:rPr lang="en-US" sz="1600" dirty="0" err="1">
                  <a:solidFill>
                    <a:srgbClr val="FF0000"/>
                  </a:solidFill>
                </a:rPr>
                <a:t>esed</a:t>
              </a:r>
              <a:endParaRPr lang="en-US" sz="1600" dirty="0">
                <a:solidFill>
                  <a:srgbClr val="FF0000"/>
                </a:solidFill>
              </a:endParaRPr>
            </a:p>
            <a:p>
              <a:pPr marL="285744" indent="-285744" defTabSz="1219140">
                <a:buFont typeface="Arial" panose="020B0604020202020204" pitchFamily="34" charset="0"/>
                <a:buChar char="•"/>
              </a:pPr>
              <a:r>
                <a:rPr lang="en-US" sz="1600" dirty="0" err="1">
                  <a:solidFill>
                    <a:srgbClr val="FF0000"/>
                  </a:solidFill>
                </a:rPr>
                <a:t>essitatatiis</a:t>
              </a:r>
              <a:r>
                <a:rPr lang="en-US" sz="1600" dirty="0">
                  <a:solidFill>
                    <a:srgbClr val="FF0000"/>
                  </a:solidFill>
                </a:rPr>
                <a:t> </a:t>
              </a:r>
              <a:r>
                <a:rPr lang="en-US" sz="1600" dirty="0" err="1">
                  <a:solidFill>
                    <a:srgbClr val="FF0000"/>
                  </a:solidFill>
                </a:rPr>
                <a:t>dus</a:t>
              </a:r>
              <a:r>
                <a:rPr lang="en-US" sz="1600" dirty="0">
                  <a:solidFill>
                    <a:srgbClr val="FF0000"/>
                  </a:solidFill>
                </a:rPr>
                <a:t>, </a:t>
              </a:r>
              <a:r>
                <a:rPr lang="en-US" sz="1600" dirty="0" err="1">
                  <a:solidFill>
                    <a:srgbClr val="FF0000"/>
                  </a:solidFill>
                </a:rPr>
                <a:t>sandam</a:t>
              </a:r>
              <a:r>
                <a:rPr lang="en-US" sz="1600" dirty="0">
                  <a:solidFill>
                    <a:srgbClr val="FF0000"/>
                  </a:solidFill>
                </a:rPr>
                <a:t>, </a:t>
              </a:r>
              <a:r>
                <a:rPr lang="en-US" sz="1600" dirty="0" err="1">
                  <a:solidFill>
                    <a:srgbClr val="FF0000"/>
                  </a:solidFill>
                </a:rPr>
                <a:t>offici</a:t>
              </a:r>
              <a:r>
                <a:rPr lang="en-US" sz="1600" dirty="0">
                  <a:solidFill>
                    <a:srgbClr val="FF0000"/>
                  </a:solidFill>
                </a:rPr>
                <a:t> </a:t>
              </a:r>
              <a:r>
                <a:rPr lang="en-US" sz="1600" dirty="0" err="1">
                  <a:solidFill>
                    <a:srgbClr val="FF0000"/>
                  </a:solidFill>
                </a:rPr>
                <a:t>quasperum</a:t>
              </a:r>
              <a:r>
                <a:rPr lang="en-US" sz="1600" dirty="0">
                  <a:solidFill>
                    <a:srgbClr val="FF0000"/>
                  </a:solidFill>
                </a:rPr>
                <a:t> qui </a:t>
              </a:r>
              <a:r>
                <a:rPr lang="en-US" sz="1600" dirty="0" err="1">
                  <a:solidFill>
                    <a:srgbClr val="FF0000"/>
                  </a:solidFill>
                </a:rPr>
                <a:t>blabo</a:t>
              </a:r>
              <a:r>
                <a:rPr lang="en-US" sz="1600" dirty="0">
                  <a:solidFill>
                    <a:srgbClr val="FF0000"/>
                  </a:solidFill>
                </a:rPr>
                <a:t> </a:t>
              </a:r>
              <a:r>
                <a:rPr lang="en-US" sz="1600" dirty="0" err="1">
                  <a:solidFill>
                    <a:srgbClr val="FF0000"/>
                  </a:solidFill>
                </a:rPr>
                <a:t>remque</a:t>
              </a:r>
              <a:r>
                <a:rPr lang="en-US" sz="1600" dirty="0">
                  <a:solidFill>
                    <a:srgbClr val="FF0000"/>
                  </a:solidFill>
                </a:rPr>
                <a:t> </a:t>
              </a:r>
              <a:r>
                <a:rPr lang="en-US" sz="1600" dirty="0" err="1">
                  <a:solidFill>
                    <a:srgbClr val="FF0000"/>
                  </a:solidFill>
                </a:rPr>
                <a:t>plaut</a:t>
              </a:r>
              <a:r>
                <a:rPr lang="en-US" sz="1600" dirty="0">
                  <a:solidFill>
                    <a:srgbClr val="FF0000"/>
                  </a:solidFill>
                </a:rPr>
                <a:t> do.</a:t>
              </a:r>
            </a:p>
          </p:txBody>
        </p:sp>
      </p:grpSp>
      <p:cxnSp>
        <p:nvCxnSpPr>
          <p:cNvPr id="49" name="Straight Connector 48"/>
          <p:cNvCxnSpPr/>
          <p:nvPr userDrawn="1"/>
        </p:nvCxnSpPr>
        <p:spPr>
          <a:xfrm>
            <a:off x="486595" y="6509279"/>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486595" y="6182254"/>
            <a:ext cx="19713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userDrawn="1"/>
        </p:nvCxnSpPr>
        <p:spPr>
          <a:xfrm>
            <a:off x="1" y="6201308"/>
            <a:ext cx="99865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userDrawn="1"/>
        </p:nvSpPr>
        <p:spPr>
          <a:xfrm>
            <a:off x="5399268" y="6217187"/>
            <a:ext cx="1944216" cy="230832"/>
          </a:xfrm>
          <a:prstGeom prst="rect">
            <a:avLst/>
          </a:prstGeom>
        </p:spPr>
        <p:txBody>
          <a:bodyPr wrap="square">
            <a:spAutoFit/>
          </a:bodyPr>
          <a:lstStyle/>
          <a:p>
            <a:pPr algn="r" defTabSz="1219140"/>
            <a:r>
              <a:rPr lang="en-US" sz="900" b="1" dirty="0">
                <a:solidFill>
                  <a:srgbClr val="4C515A"/>
                </a:solidFill>
              </a:rPr>
              <a:t>Board of Directors Update</a:t>
            </a:r>
          </a:p>
        </p:txBody>
      </p:sp>
      <p:sp>
        <p:nvSpPr>
          <p:cNvPr id="67" name="Rectangle 66"/>
          <p:cNvSpPr/>
          <p:nvPr userDrawn="1"/>
        </p:nvSpPr>
        <p:spPr>
          <a:xfrm>
            <a:off x="7268205" y="6217187"/>
            <a:ext cx="1030008" cy="230832"/>
          </a:xfrm>
          <a:prstGeom prst="rect">
            <a:avLst/>
          </a:prstGeom>
        </p:spPr>
        <p:txBody>
          <a:bodyPr wrap="square">
            <a:spAutoFit/>
          </a:bodyPr>
          <a:lstStyle/>
          <a:p>
            <a:pPr defTabSz="1219140"/>
            <a:r>
              <a:rPr lang="en-US" sz="900" b="1" dirty="0">
                <a:solidFill>
                  <a:srgbClr val="4C515A"/>
                </a:solidFill>
              </a:rPr>
              <a:t>November 2016</a:t>
            </a:r>
          </a:p>
        </p:txBody>
      </p:sp>
      <p:cxnSp>
        <p:nvCxnSpPr>
          <p:cNvPr id="70" name="Straight Connector 69"/>
          <p:cNvCxnSpPr>
            <a:cxnSpLocks/>
          </p:cNvCxnSpPr>
          <p:nvPr userDrawn="1"/>
        </p:nvCxnSpPr>
        <p:spPr>
          <a:xfrm>
            <a:off x="7305923" y="6296610"/>
            <a:ext cx="0" cy="970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userDrawn="1"/>
        </p:nvSpPr>
        <p:spPr>
          <a:xfrm>
            <a:off x="8576808" y="6224954"/>
            <a:ext cx="248786" cy="230832"/>
          </a:xfrm>
          <a:prstGeom prst="rect">
            <a:avLst/>
          </a:prstGeom>
          <a:noFill/>
        </p:spPr>
        <p:txBody>
          <a:bodyPr wrap="none" rtlCol="0">
            <a:spAutoFit/>
          </a:bodyPr>
          <a:lstStyle/>
          <a:p>
            <a:pPr defTabSz="1219140"/>
            <a:r>
              <a:rPr lang="ar-SA" sz="900" dirty="0">
                <a:solidFill>
                  <a:srgbClr val="4C515A"/>
                </a:solidFill>
              </a:rPr>
              <a:t>2</a:t>
            </a:r>
            <a:endParaRPr lang="en-US" sz="900" dirty="0">
              <a:solidFill>
                <a:srgbClr val="4C515A"/>
              </a:solidFill>
            </a:endParaRPr>
          </a:p>
        </p:txBody>
      </p:sp>
      <p:grpSp>
        <p:nvGrpSpPr>
          <p:cNvPr id="47" name="Group 46"/>
          <p:cNvGrpSpPr/>
          <p:nvPr userDrawn="1"/>
        </p:nvGrpSpPr>
        <p:grpSpPr>
          <a:xfrm>
            <a:off x="-1686595" y="-39648"/>
            <a:ext cx="1545400" cy="6863569"/>
            <a:chOff x="-1684265" y="-187412"/>
            <a:chExt cx="1545400" cy="6863569"/>
          </a:xfrm>
        </p:grpSpPr>
        <p:grpSp>
          <p:nvGrpSpPr>
            <p:cNvPr id="48" name="Group 47"/>
            <p:cNvGrpSpPr/>
            <p:nvPr/>
          </p:nvGrpSpPr>
          <p:grpSpPr>
            <a:xfrm>
              <a:off x="-1684265" y="200118"/>
              <a:ext cx="1545400" cy="6476039"/>
              <a:chOff x="5233838" y="1329860"/>
              <a:chExt cx="1545400" cy="6476039"/>
            </a:xfrm>
          </p:grpSpPr>
          <p:grpSp>
            <p:nvGrpSpPr>
              <p:cNvPr id="55" name="Group 54"/>
              <p:cNvGrpSpPr/>
              <p:nvPr/>
            </p:nvGrpSpPr>
            <p:grpSpPr>
              <a:xfrm>
                <a:off x="6068918" y="1342086"/>
                <a:ext cx="710320" cy="6463813"/>
                <a:chOff x="4457518" y="1337197"/>
                <a:chExt cx="710320" cy="6463813"/>
              </a:xfrm>
            </p:grpSpPr>
            <p:sp>
              <p:nvSpPr>
                <p:cNvPr id="73" name="Rectangle 72"/>
                <p:cNvSpPr/>
                <p:nvPr/>
              </p:nvSpPr>
              <p:spPr>
                <a:xfrm>
                  <a:off x="4457518" y="4568713"/>
                  <a:ext cx="709684" cy="589111"/>
                </a:xfrm>
                <a:prstGeom prst="rect">
                  <a:avLst/>
                </a:prstGeom>
                <a:solidFill>
                  <a:srgbClr val="4ABDBC"/>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03</a:t>
                  </a:r>
                </a:p>
              </p:txBody>
            </p:sp>
            <p:sp>
              <p:nvSpPr>
                <p:cNvPr id="74" name="Rectangle 73"/>
                <p:cNvSpPr/>
                <p:nvPr/>
              </p:nvSpPr>
              <p:spPr>
                <a:xfrm>
                  <a:off x="4457518" y="3927048"/>
                  <a:ext cx="709684" cy="589111"/>
                </a:xfrm>
                <a:prstGeom prst="rect">
                  <a:avLst/>
                </a:prstGeom>
                <a:solidFill>
                  <a:srgbClr val="71B254"/>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04</a:t>
                  </a:r>
                </a:p>
              </p:txBody>
            </p:sp>
            <p:sp>
              <p:nvSpPr>
                <p:cNvPr id="75" name="Rectangle 74"/>
                <p:cNvSpPr/>
                <p:nvPr/>
              </p:nvSpPr>
              <p:spPr>
                <a:xfrm>
                  <a:off x="4457518" y="5238051"/>
                  <a:ext cx="709684" cy="589111"/>
                </a:xfrm>
                <a:prstGeom prst="rect">
                  <a:avLst/>
                </a:prstGeom>
                <a:solidFill>
                  <a:srgbClr val="F47920"/>
                </a:solidFill>
                <a:ln w="12700" cap="flat" cmpd="sng" algn="ctr">
                  <a:noFill/>
                  <a:prstDash val="solid"/>
                  <a:miter lim="800000"/>
                </a:ln>
                <a:effectLst/>
              </p:spPr>
              <p:txBody>
                <a:bodyPr rtlCol="0" anchor="ctr"/>
                <a:lstStyle/>
                <a:p>
                  <a:pPr algn="ctr">
                    <a:defRPr/>
                  </a:pPr>
                  <a:r>
                    <a:rPr lang="en-US" sz="1200" kern="0" dirty="0">
                      <a:solidFill>
                        <a:prstClr val="white"/>
                      </a:solidFill>
                      <a:latin typeface="Segoe UI Light"/>
                    </a:rPr>
                    <a:t>02</a:t>
                  </a:r>
                </a:p>
              </p:txBody>
            </p:sp>
            <p:sp>
              <p:nvSpPr>
                <p:cNvPr id="76" name="Rectangle 75"/>
                <p:cNvSpPr/>
                <p:nvPr/>
              </p:nvSpPr>
              <p:spPr>
                <a:xfrm>
                  <a:off x="4458154" y="3266831"/>
                  <a:ext cx="709684" cy="589111"/>
                </a:xfrm>
                <a:prstGeom prst="rect">
                  <a:avLst/>
                </a:prstGeom>
                <a:solidFill>
                  <a:srgbClr val="5F5A9D"/>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05</a:t>
                  </a:r>
                </a:p>
              </p:txBody>
            </p:sp>
            <p:sp>
              <p:nvSpPr>
                <p:cNvPr id="77" name="Rectangle 76"/>
                <p:cNvSpPr/>
                <p:nvPr/>
              </p:nvSpPr>
              <p:spPr>
                <a:xfrm>
                  <a:off x="4458154" y="2621301"/>
                  <a:ext cx="709684" cy="589111"/>
                </a:xfrm>
                <a:prstGeom prst="rect">
                  <a:avLst/>
                </a:prstGeom>
                <a:solidFill>
                  <a:srgbClr val="E6C278"/>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06</a:t>
                  </a:r>
                </a:p>
              </p:txBody>
            </p:sp>
            <p:sp>
              <p:nvSpPr>
                <p:cNvPr id="78" name="Rectangle 77"/>
                <p:cNvSpPr/>
                <p:nvPr/>
              </p:nvSpPr>
              <p:spPr>
                <a:xfrm>
                  <a:off x="4457518" y="5894753"/>
                  <a:ext cx="709684" cy="589111"/>
                </a:xfrm>
                <a:prstGeom prst="rect">
                  <a:avLst/>
                </a:prstGeom>
                <a:solidFill>
                  <a:srgbClr val="044C7F"/>
                </a:solidFill>
                <a:ln w="12700" cap="flat" cmpd="sng" algn="ctr">
                  <a:noFill/>
                  <a:prstDash val="solid"/>
                  <a:miter lim="800000"/>
                </a:ln>
                <a:effectLst/>
              </p:spPr>
              <p:txBody>
                <a:bodyPr rtlCol="0" anchor="ctr"/>
                <a:lstStyle/>
                <a:p>
                  <a:pPr algn="ctr">
                    <a:defRPr/>
                  </a:pPr>
                  <a:r>
                    <a:rPr lang="en-US" sz="1200" kern="0" dirty="0">
                      <a:solidFill>
                        <a:prstClr val="white"/>
                      </a:solidFill>
                      <a:latin typeface="Segoe UI Light"/>
                    </a:rPr>
                    <a:t>01</a:t>
                  </a:r>
                </a:p>
              </p:txBody>
            </p:sp>
            <p:sp>
              <p:nvSpPr>
                <p:cNvPr id="79" name="Rectangle 78"/>
                <p:cNvSpPr/>
                <p:nvPr/>
              </p:nvSpPr>
              <p:spPr>
                <a:xfrm>
                  <a:off x="4458154" y="1982726"/>
                  <a:ext cx="709684" cy="589111"/>
                </a:xfrm>
                <a:prstGeom prst="rect">
                  <a:avLst/>
                </a:prstGeom>
                <a:solidFill>
                  <a:srgbClr val="B6ADA8"/>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07</a:t>
                  </a:r>
                </a:p>
              </p:txBody>
            </p:sp>
            <p:sp>
              <p:nvSpPr>
                <p:cNvPr id="80" name="Rectangle 79"/>
                <p:cNvSpPr/>
                <p:nvPr/>
              </p:nvSpPr>
              <p:spPr>
                <a:xfrm>
                  <a:off x="4458154" y="1337197"/>
                  <a:ext cx="709684" cy="589111"/>
                </a:xfrm>
                <a:prstGeom prst="rect">
                  <a:avLst/>
                </a:prstGeom>
                <a:solidFill>
                  <a:srgbClr val="575B64"/>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08</a:t>
                  </a:r>
                </a:p>
              </p:txBody>
            </p:sp>
            <p:sp>
              <p:nvSpPr>
                <p:cNvPr id="81" name="Rectangle 80"/>
                <p:cNvSpPr/>
                <p:nvPr/>
              </p:nvSpPr>
              <p:spPr>
                <a:xfrm>
                  <a:off x="4457518" y="7211899"/>
                  <a:ext cx="709684" cy="589111"/>
                </a:xfrm>
                <a:prstGeom prst="rect">
                  <a:avLst/>
                </a:prstGeom>
                <a:solidFill>
                  <a:srgbClr val="D0BD86"/>
                </a:solidFill>
                <a:ln w="12700" cap="flat" cmpd="sng" algn="ctr">
                  <a:noFill/>
                  <a:prstDash val="solid"/>
                  <a:miter lim="800000"/>
                </a:ln>
                <a:effectLst/>
              </p:spPr>
              <p:txBody>
                <a:bodyPr rtlCol="0" anchor="ctr"/>
                <a:lstStyle/>
                <a:p>
                  <a:pPr algn="ctr">
                    <a:defRPr/>
                  </a:pPr>
                  <a:endParaRPr lang="en-US" sz="1100" kern="0" dirty="0">
                    <a:solidFill>
                      <a:prstClr val="white"/>
                    </a:solidFill>
                    <a:latin typeface="Segoe UI Light"/>
                  </a:endParaRPr>
                </a:p>
              </p:txBody>
            </p:sp>
            <p:sp>
              <p:nvSpPr>
                <p:cNvPr id="82" name="Rectangle 81"/>
                <p:cNvSpPr/>
                <p:nvPr/>
              </p:nvSpPr>
              <p:spPr>
                <a:xfrm>
                  <a:off x="4457518" y="6566368"/>
                  <a:ext cx="709684" cy="589111"/>
                </a:xfrm>
                <a:prstGeom prst="rect">
                  <a:avLst/>
                </a:prstGeom>
                <a:solidFill>
                  <a:srgbClr val="C6AE6C"/>
                </a:solidFill>
                <a:ln w="12700" cap="flat" cmpd="sng" algn="ctr">
                  <a:noFill/>
                  <a:prstDash val="solid"/>
                  <a:miter lim="800000"/>
                </a:ln>
                <a:effectLst/>
              </p:spPr>
              <p:txBody>
                <a:bodyPr rtlCol="0" anchor="ctr"/>
                <a:lstStyle/>
                <a:p>
                  <a:pPr algn="ctr">
                    <a:defRPr/>
                  </a:pPr>
                  <a:endParaRPr lang="en-US" sz="1100" kern="0" dirty="0">
                    <a:solidFill>
                      <a:prstClr val="white"/>
                    </a:solidFill>
                    <a:latin typeface="Segoe UI Light"/>
                  </a:endParaRPr>
                </a:p>
              </p:txBody>
            </p:sp>
          </p:grpSp>
          <p:grpSp>
            <p:nvGrpSpPr>
              <p:cNvPr id="56" name="Group 55"/>
              <p:cNvGrpSpPr/>
              <p:nvPr/>
            </p:nvGrpSpPr>
            <p:grpSpPr>
              <a:xfrm>
                <a:off x="5233838" y="1329860"/>
                <a:ext cx="731866" cy="6476039"/>
                <a:chOff x="5233838" y="1329860"/>
                <a:chExt cx="731866" cy="6476039"/>
              </a:xfrm>
            </p:grpSpPr>
            <p:sp>
              <p:nvSpPr>
                <p:cNvPr id="57" name="Rectangle 56"/>
                <p:cNvSpPr/>
                <p:nvPr/>
              </p:nvSpPr>
              <p:spPr>
                <a:xfrm>
                  <a:off x="5243402" y="4997325"/>
                  <a:ext cx="709684" cy="589111"/>
                </a:xfrm>
                <a:prstGeom prst="rect">
                  <a:avLst/>
                </a:prstGeom>
                <a:solidFill>
                  <a:srgbClr val="BCB8D6"/>
                </a:solidFill>
                <a:ln w="12700" cap="flat" cmpd="sng" algn="ctr">
                  <a:noFill/>
                  <a:prstDash val="solid"/>
                  <a:miter lim="800000"/>
                </a:ln>
                <a:effectLst/>
              </p:spPr>
              <p:txBody>
                <a:bodyPr rtlCol="0" anchor="ctr"/>
                <a:lstStyle/>
                <a:p>
                  <a:pPr algn="ctr">
                    <a:defRPr/>
                  </a:pPr>
                  <a:r>
                    <a:rPr lang="en-US" sz="1200" kern="0" dirty="0">
                      <a:solidFill>
                        <a:srgbClr val="4C515A"/>
                      </a:solidFill>
                      <a:latin typeface="Segoe UI Light"/>
                    </a:rPr>
                    <a:t>Purple</a:t>
                  </a:r>
                </a:p>
              </p:txBody>
            </p:sp>
            <p:sp>
              <p:nvSpPr>
                <p:cNvPr id="58" name="Rectangle 57"/>
                <p:cNvSpPr/>
                <p:nvPr/>
              </p:nvSpPr>
              <p:spPr>
                <a:xfrm>
                  <a:off x="5243402" y="5654027"/>
                  <a:ext cx="709684" cy="589111"/>
                </a:xfrm>
                <a:prstGeom prst="rect">
                  <a:avLst/>
                </a:prstGeom>
                <a:solidFill>
                  <a:srgbClr val="FCD4B5"/>
                </a:solidFill>
                <a:ln w="12700" cap="flat" cmpd="sng" algn="ctr">
                  <a:noFill/>
                  <a:prstDash val="solid"/>
                  <a:miter lim="800000"/>
                </a:ln>
                <a:effectLst/>
              </p:spPr>
              <p:txBody>
                <a:bodyPr rtlCol="0" anchor="ctr"/>
                <a:lstStyle/>
                <a:p>
                  <a:pPr algn="ctr">
                    <a:defRPr/>
                  </a:pPr>
                  <a:r>
                    <a:rPr lang="en-US" sz="1200" kern="0" dirty="0">
                      <a:solidFill>
                        <a:srgbClr val="4C515A"/>
                      </a:solidFill>
                      <a:latin typeface="Segoe UI Light"/>
                    </a:rPr>
                    <a:t>Orange</a:t>
                  </a:r>
                </a:p>
              </p:txBody>
            </p:sp>
            <p:sp>
              <p:nvSpPr>
                <p:cNvPr id="59" name="Rectangle 58"/>
                <p:cNvSpPr/>
                <p:nvPr/>
              </p:nvSpPr>
              <p:spPr>
                <a:xfrm>
                  <a:off x="5256020" y="3983092"/>
                  <a:ext cx="709684" cy="589111"/>
                </a:xfrm>
                <a:prstGeom prst="rect">
                  <a:avLst/>
                </a:prstGeom>
                <a:solidFill>
                  <a:srgbClr val="4C515A"/>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CMW</a:t>
                  </a:r>
                </a:p>
                <a:p>
                  <a:pPr algn="ctr">
                    <a:defRPr/>
                  </a:pPr>
                  <a:r>
                    <a:rPr lang="en-US" sz="1100" kern="0" dirty="0">
                      <a:solidFill>
                        <a:prstClr val="white"/>
                      </a:solidFill>
                      <a:latin typeface="Segoe UI Light"/>
                    </a:rPr>
                    <a:t>Text</a:t>
                  </a:r>
                </a:p>
              </p:txBody>
            </p:sp>
            <p:sp>
              <p:nvSpPr>
                <p:cNvPr id="60" name="Rectangle 59"/>
                <p:cNvSpPr/>
                <p:nvPr/>
              </p:nvSpPr>
              <p:spPr>
                <a:xfrm>
                  <a:off x="5256020" y="3337563"/>
                  <a:ext cx="709684" cy="589111"/>
                </a:xfrm>
                <a:prstGeom prst="rect">
                  <a:avLst/>
                </a:prstGeom>
                <a:solidFill>
                  <a:srgbClr val="4C515A"/>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CMW</a:t>
                  </a:r>
                </a:p>
                <a:p>
                  <a:pPr algn="ctr">
                    <a:defRPr/>
                  </a:pPr>
                  <a:r>
                    <a:rPr lang="en-US" sz="1100" kern="0" dirty="0">
                      <a:solidFill>
                        <a:prstClr val="white"/>
                      </a:solidFill>
                      <a:latin typeface="Segoe UI Light"/>
                    </a:rPr>
                    <a:t>Heading</a:t>
                  </a:r>
                </a:p>
              </p:txBody>
            </p:sp>
            <p:sp>
              <p:nvSpPr>
                <p:cNvPr id="61" name="Rectangle 60"/>
                <p:cNvSpPr/>
                <p:nvPr/>
              </p:nvSpPr>
              <p:spPr>
                <a:xfrm>
                  <a:off x="5256020" y="3017353"/>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Whi-08</a:t>
                  </a:r>
                </a:p>
              </p:txBody>
            </p:sp>
            <p:sp>
              <p:nvSpPr>
                <p:cNvPr id="62" name="Rectangle 61"/>
                <p:cNvSpPr/>
                <p:nvPr/>
              </p:nvSpPr>
              <p:spPr>
                <a:xfrm>
                  <a:off x="5256020" y="2333700"/>
                  <a:ext cx="709684" cy="589112"/>
                </a:xfrm>
                <a:prstGeom prst="rect">
                  <a:avLst/>
                </a:prstGeom>
                <a:solidFill>
                  <a:srgbClr val="84838A"/>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Footer Text</a:t>
                  </a:r>
                </a:p>
              </p:txBody>
            </p:sp>
            <p:sp>
              <p:nvSpPr>
                <p:cNvPr id="63" name="Rectangle 62"/>
                <p:cNvSpPr/>
                <p:nvPr/>
              </p:nvSpPr>
              <p:spPr>
                <a:xfrm>
                  <a:off x="5256020" y="1688170"/>
                  <a:ext cx="709684" cy="589112"/>
                </a:xfrm>
                <a:prstGeom prst="rect">
                  <a:avLst/>
                </a:prstGeom>
                <a:solidFill>
                  <a:srgbClr val="CBCBCB"/>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Heading</a:t>
                  </a:r>
                </a:p>
              </p:txBody>
            </p:sp>
            <p:sp>
              <p:nvSpPr>
                <p:cNvPr id="64" name="Rectangle 63"/>
                <p:cNvSpPr/>
                <p:nvPr/>
              </p:nvSpPr>
              <p:spPr>
                <a:xfrm>
                  <a:off x="5256020" y="1329860"/>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BLA-08</a:t>
                  </a:r>
                </a:p>
              </p:txBody>
            </p:sp>
            <p:sp>
              <p:nvSpPr>
                <p:cNvPr id="65" name="Rectangle 64"/>
                <p:cNvSpPr/>
                <p:nvPr/>
              </p:nvSpPr>
              <p:spPr>
                <a:xfrm>
                  <a:off x="5243402" y="6310729"/>
                  <a:ext cx="709684" cy="589111"/>
                </a:xfrm>
                <a:prstGeom prst="rect">
                  <a:avLst/>
                </a:prstGeom>
                <a:solidFill>
                  <a:srgbClr val="D3E3BF"/>
                </a:solidFill>
                <a:ln w="12700" cap="flat" cmpd="sng" algn="ctr">
                  <a:noFill/>
                  <a:prstDash val="solid"/>
                  <a:miter lim="800000"/>
                </a:ln>
                <a:effectLst/>
              </p:spPr>
              <p:txBody>
                <a:bodyPr rtlCol="0" anchor="ctr"/>
                <a:lstStyle/>
                <a:p>
                  <a:pPr algn="ctr">
                    <a:defRPr/>
                  </a:pPr>
                  <a:r>
                    <a:rPr lang="en-US" sz="1100" kern="0" dirty="0">
                      <a:solidFill>
                        <a:srgbClr val="4C515A"/>
                      </a:solidFill>
                      <a:latin typeface="Segoe UI Light"/>
                    </a:rPr>
                    <a:t>Green</a:t>
                  </a:r>
                </a:p>
              </p:txBody>
            </p:sp>
            <p:sp>
              <p:nvSpPr>
                <p:cNvPr id="68" name="Rectangle 67"/>
                <p:cNvSpPr/>
                <p:nvPr/>
              </p:nvSpPr>
              <p:spPr>
                <a:xfrm>
                  <a:off x="5233838" y="6945971"/>
                  <a:ext cx="709684" cy="478134"/>
                </a:xfrm>
                <a:prstGeom prst="rect">
                  <a:avLst/>
                </a:prstGeom>
                <a:solidFill>
                  <a:srgbClr val="C9DEE3"/>
                </a:solidFill>
                <a:ln w="12700" cap="flat" cmpd="sng" algn="ctr">
                  <a:noFill/>
                  <a:prstDash val="solid"/>
                  <a:miter lim="800000"/>
                </a:ln>
                <a:effectLst/>
              </p:spPr>
              <p:txBody>
                <a:bodyPr rtlCol="0" anchor="ctr"/>
                <a:lstStyle/>
                <a:p>
                  <a:pPr algn="ctr">
                    <a:defRPr/>
                  </a:pPr>
                  <a:r>
                    <a:rPr lang="en-US" sz="1100" kern="0" dirty="0">
                      <a:solidFill>
                        <a:srgbClr val="4C515A"/>
                      </a:solidFill>
                      <a:latin typeface="Segoe UI Light"/>
                    </a:rPr>
                    <a:t>Light Blue</a:t>
                  </a:r>
                </a:p>
              </p:txBody>
            </p:sp>
            <p:sp>
              <p:nvSpPr>
                <p:cNvPr id="69" name="Rectangle 68"/>
                <p:cNvSpPr/>
                <p:nvPr/>
              </p:nvSpPr>
              <p:spPr>
                <a:xfrm>
                  <a:off x="5256020" y="4653089"/>
                  <a:ext cx="709684" cy="276685"/>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algn="ctr">
                    <a:defRPr/>
                  </a:pPr>
                  <a:r>
                    <a:rPr lang="en-US" sz="1100" kern="0" dirty="0">
                      <a:solidFill>
                        <a:prstClr val="white"/>
                      </a:solidFill>
                      <a:latin typeface="Segoe UI Light"/>
                    </a:rPr>
                    <a:t>3rd</a:t>
                  </a:r>
                </a:p>
              </p:txBody>
            </p:sp>
            <p:sp>
              <p:nvSpPr>
                <p:cNvPr id="72" name="Rectangle 71"/>
                <p:cNvSpPr/>
                <p:nvPr/>
              </p:nvSpPr>
              <p:spPr>
                <a:xfrm>
                  <a:off x="5233838" y="7460708"/>
                  <a:ext cx="709684" cy="345191"/>
                </a:xfrm>
                <a:prstGeom prst="rect">
                  <a:avLst/>
                </a:prstGeom>
                <a:solidFill>
                  <a:srgbClr val="B9D6DA"/>
                </a:solidFill>
                <a:ln w="12700" cap="flat" cmpd="sng" algn="ctr">
                  <a:noFill/>
                  <a:prstDash val="solid"/>
                  <a:miter lim="800000"/>
                </a:ln>
                <a:effectLst/>
              </p:spPr>
              <p:txBody>
                <a:bodyPr rtlCol="0" anchor="ctr"/>
                <a:lstStyle/>
                <a:p>
                  <a:pPr algn="ctr">
                    <a:defRPr/>
                  </a:pPr>
                  <a:r>
                    <a:rPr lang="en-US" sz="1100" kern="0" dirty="0">
                      <a:solidFill>
                        <a:srgbClr val="4C515A"/>
                      </a:solidFill>
                      <a:latin typeface="Segoe UI Light"/>
                    </a:rPr>
                    <a:t>Blue</a:t>
                  </a:r>
                </a:p>
              </p:txBody>
            </p:sp>
          </p:grpSp>
        </p:grpSp>
        <p:grpSp>
          <p:nvGrpSpPr>
            <p:cNvPr id="51" name="Group 50"/>
            <p:cNvGrpSpPr/>
            <p:nvPr/>
          </p:nvGrpSpPr>
          <p:grpSpPr>
            <a:xfrm>
              <a:off x="-1684265" y="-187412"/>
              <a:ext cx="1544765" cy="343336"/>
              <a:chOff x="6563900" y="1161195"/>
              <a:chExt cx="1544765" cy="343336"/>
            </a:xfrm>
          </p:grpSpPr>
          <p:sp>
            <p:nvSpPr>
              <p:cNvPr id="52" name="Rectangle 51"/>
              <p:cNvSpPr/>
              <p:nvPr/>
            </p:nvSpPr>
            <p:spPr>
              <a:xfrm>
                <a:off x="6563900" y="1196521"/>
                <a:ext cx="1544764" cy="308010"/>
              </a:xfrm>
              <a:prstGeom prst="rect">
                <a:avLst/>
              </a:prstGeom>
              <a:solidFill>
                <a:srgbClr val="4F81BD"/>
              </a:solidFill>
              <a:ln w="25400" cap="flat" cmpd="sng" algn="ctr">
                <a:noFill/>
                <a:prstDash val="solid"/>
              </a:ln>
              <a:effectLst/>
            </p:spPr>
            <p:txBody>
              <a:bodyPr rtlCol="0" anchor="ctr"/>
              <a:lstStyle/>
              <a:p>
                <a:pPr algn="ctr">
                  <a:defRPr/>
                </a:pPr>
                <a:endParaRPr lang="en-US" kern="0" dirty="0">
                  <a:solidFill>
                    <a:prstClr val="white"/>
                  </a:solidFill>
                  <a:latin typeface="Segoe UI Light"/>
                </a:endParaRPr>
              </a:p>
            </p:txBody>
          </p:sp>
          <p:sp>
            <p:nvSpPr>
              <p:cNvPr id="54" name="TextBox 53"/>
              <p:cNvSpPr txBox="1"/>
              <p:nvPr/>
            </p:nvSpPr>
            <p:spPr>
              <a:xfrm>
                <a:off x="6563901" y="1161195"/>
                <a:ext cx="1544764" cy="338554"/>
              </a:xfrm>
              <a:prstGeom prst="rect">
                <a:avLst/>
              </a:prstGeom>
              <a:solidFill>
                <a:srgbClr val="044C7F"/>
              </a:solidFill>
            </p:spPr>
            <p:txBody>
              <a:bodyPr wrap="square" rtlCol="0">
                <a:spAutoFit/>
              </a:bodyPr>
              <a:lstStyle/>
              <a:p>
                <a:pPr algn="ctr">
                  <a:defRPr/>
                </a:pPr>
                <a:r>
                  <a:rPr lang="en-US" sz="1600" b="1" kern="0" dirty="0">
                    <a:solidFill>
                      <a:prstClr val="white"/>
                    </a:solidFill>
                    <a:latin typeface="Segoe UI Light"/>
                  </a:rPr>
                  <a:t>CMW</a:t>
                </a:r>
              </a:p>
            </p:txBody>
          </p:sp>
        </p:grpSp>
      </p:grpSp>
      <p:sp>
        <p:nvSpPr>
          <p:cNvPr id="10" name="TextBox 9"/>
          <p:cNvSpPr txBox="1"/>
          <p:nvPr userDrawn="1"/>
        </p:nvSpPr>
        <p:spPr>
          <a:xfrm>
            <a:off x="387354" y="757624"/>
            <a:ext cx="7412607" cy="2936188"/>
          </a:xfrm>
          <a:prstGeom prst="rect">
            <a:avLst/>
          </a:prstGeom>
          <a:noFill/>
        </p:spPr>
        <p:txBody>
          <a:bodyPr wrap="none" rtlCol="0">
            <a:spAutoFit/>
          </a:bodyPr>
          <a:lstStyle/>
          <a:p>
            <a:pPr defTabSz="1219140">
              <a:lnSpc>
                <a:spcPct val="110000"/>
              </a:lnSpc>
            </a:pPr>
            <a:r>
              <a:rPr lang="en-US" sz="2800" b="1" dirty="0">
                <a:solidFill>
                  <a:srgbClr val="FF0000"/>
                </a:solidFill>
              </a:rPr>
              <a:t>“ Any institution in existence for close</a:t>
            </a:r>
          </a:p>
          <a:p>
            <a:pPr defTabSz="1219140">
              <a:lnSpc>
                <a:spcPct val="110000"/>
              </a:lnSpc>
            </a:pPr>
            <a:r>
              <a:rPr lang="en-US" sz="2800" b="1" dirty="0">
                <a:solidFill>
                  <a:srgbClr val="FF0000"/>
                </a:solidFill>
              </a:rPr>
              <a:t>to a hundred years has likely borne</a:t>
            </a:r>
          </a:p>
          <a:p>
            <a:pPr defTabSz="1219140">
              <a:lnSpc>
                <a:spcPct val="110000"/>
              </a:lnSpc>
            </a:pPr>
            <a:r>
              <a:rPr lang="en-US" sz="2800" b="1" dirty="0">
                <a:solidFill>
                  <a:srgbClr val="FF0000"/>
                </a:solidFill>
              </a:rPr>
              <a:t>witness to a lot of transition. That is</a:t>
            </a:r>
          </a:p>
          <a:p>
            <a:pPr defTabSz="1219140">
              <a:lnSpc>
                <a:spcPct val="110000"/>
              </a:lnSpc>
            </a:pPr>
            <a:r>
              <a:rPr lang="en-US" sz="2800" b="1" dirty="0">
                <a:solidFill>
                  <a:srgbClr val="FF0000"/>
                </a:solidFill>
              </a:rPr>
              <a:t>particularly true for a philanthropy, like</a:t>
            </a:r>
          </a:p>
          <a:p>
            <a:pPr defTabSz="1219140">
              <a:lnSpc>
                <a:spcPct val="110000"/>
              </a:lnSpc>
            </a:pPr>
            <a:r>
              <a:rPr lang="en-US" sz="2800" b="1" dirty="0">
                <a:solidFill>
                  <a:srgbClr val="FF0000"/>
                </a:solidFill>
              </a:rPr>
              <a:t>The Commonwealth Fund, whose purpose</a:t>
            </a:r>
          </a:p>
          <a:p>
            <a:pPr defTabSz="1219140">
              <a:lnSpc>
                <a:spcPct val="110000"/>
              </a:lnSpc>
            </a:pPr>
            <a:r>
              <a:rPr lang="en-US" sz="2800" b="1" dirty="0">
                <a:solidFill>
                  <a:srgbClr val="FF0000"/>
                </a:solidFill>
              </a:rPr>
              <a:t>is to bring about positive social change.”</a:t>
            </a:r>
          </a:p>
        </p:txBody>
      </p:sp>
      <p:sp>
        <p:nvSpPr>
          <p:cNvPr id="2" name="Oval 1"/>
          <p:cNvSpPr/>
          <p:nvPr userDrawn="1"/>
        </p:nvSpPr>
        <p:spPr>
          <a:xfrm>
            <a:off x="521879" y="3800212"/>
            <a:ext cx="772617" cy="772617"/>
          </a:xfrm>
          <a:prstGeom prst="ellipse">
            <a:avLst/>
          </a:prstGeom>
          <a:solidFill>
            <a:schemeClr val="accent1">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83" name="TextBox 82"/>
          <p:cNvSpPr txBox="1"/>
          <p:nvPr userDrawn="1"/>
        </p:nvSpPr>
        <p:spPr>
          <a:xfrm>
            <a:off x="1357973" y="3888563"/>
            <a:ext cx="2202847" cy="346249"/>
          </a:xfrm>
          <a:prstGeom prst="rect">
            <a:avLst/>
          </a:prstGeom>
          <a:noFill/>
        </p:spPr>
        <p:txBody>
          <a:bodyPr wrap="none" rtlCol="0">
            <a:spAutoFit/>
          </a:bodyPr>
          <a:lstStyle/>
          <a:p>
            <a:pPr defTabSz="1219140">
              <a:lnSpc>
                <a:spcPct val="110000"/>
              </a:lnSpc>
            </a:pPr>
            <a:r>
              <a:rPr lang="en-US" sz="1500" b="1" dirty="0">
                <a:solidFill>
                  <a:srgbClr val="FF0000"/>
                </a:solidFill>
              </a:rPr>
              <a:t>David </a:t>
            </a:r>
            <a:r>
              <a:rPr lang="en-US" sz="1500" b="1" dirty="0" err="1">
                <a:solidFill>
                  <a:srgbClr val="FF0000"/>
                </a:solidFill>
              </a:rPr>
              <a:t>Blumethal</a:t>
            </a:r>
            <a:r>
              <a:rPr lang="en-US" sz="1500" b="1" dirty="0">
                <a:solidFill>
                  <a:srgbClr val="FF0000"/>
                </a:solidFill>
              </a:rPr>
              <a:t>, M.D.</a:t>
            </a:r>
          </a:p>
        </p:txBody>
      </p:sp>
      <p:sp>
        <p:nvSpPr>
          <p:cNvPr id="84" name="TextBox 83"/>
          <p:cNvSpPr txBox="1"/>
          <p:nvPr userDrawn="1"/>
        </p:nvSpPr>
        <p:spPr>
          <a:xfrm>
            <a:off x="1357973" y="4131233"/>
            <a:ext cx="2884123" cy="346249"/>
          </a:xfrm>
          <a:prstGeom prst="rect">
            <a:avLst/>
          </a:prstGeom>
          <a:noFill/>
        </p:spPr>
        <p:txBody>
          <a:bodyPr wrap="none" rtlCol="0">
            <a:spAutoFit/>
          </a:bodyPr>
          <a:lstStyle/>
          <a:p>
            <a:pPr defTabSz="1219140">
              <a:lnSpc>
                <a:spcPct val="110000"/>
              </a:lnSpc>
            </a:pPr>
            <a:r>
              <a:rPr lang="en-US" sz="1500" dirty="0">
                <a:solidFill>
                  <a:srgbClr val="FF0000"/>
                </a:solidFill>
              </a:rPr>
              <a:t>Commonwealth Fund President</a:t>
            </a:r>
          </a:p>
        </p:txBody>
      </p:sp>
      <p:cxnSp>
        <p:nvCxnSpPr>
          <p:cNvPr id="4" name="Straight Connector 3"/>
          <p:cNvCxnSpPr>
            <a:cxnSpLocks/>
          </p:cNvCxnSpPr>
          <p:nvPr userDrawn="1"/>
        </p:nvCxnSpPr>
        <p:spPr>
          <a:xfrm>
            <a:off x="511149" y="437578"/>
            <a:ext cx="0" cy="614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userDrawn="1"/>
        </p:nvSpPr>
        <p:spPr>
          <a:xfrm>
            <a:off x="443012" y="5231483"/>
            <a:ext cx="3140603" cy="244682"/>
          </a:xfrm>
          <a:prstGeom prst="rect">
            <a:avLst/>
          </a:prstGeom>
          <a:noFill/>
        </p:spPr>
        <p:txBody>
          <a:bodyPr wrap="none" rtlCol="0">
            <a:spAutoFit/>
          </a:bodyPr>
          <a:lstStyle/>
          <a:p>
            <a:pPr defTabSz="1219140">
              <a:lnSpc>
                <a:spcPct val="110000"/>
              </a:lnSpc>
            </a:pPr>
            <a:r>
              <a:rPr lang="en-US" sz="900" b="1" dirty="0">
                <a:solidFill>
                  <a:prstClr val="white"/>
                </a:solidFill>
              </a:rPr>
              <a:t>Source: National Center for Education Statistics, 2016</a:t>
            </a:r>
          </a:p>
        </p:txBody>
      </p:sp>
      <p:sp>
        <p:nvSpPr>
          <p:cNvPr id="5" name="Rectangle 4"/>
          <p:cNvSpPr/>
          <p:nvPr userDrawn="1"/>
        </p:nvSpPr>
        <p:spPr>
          <a:xfrm>
            <a:off x="287524" y="355857"/>
            <a:ext cx="8632850" cy="830997"/>
          </a:xfrm>
          <a:prstGeom prst="rect">
            <a:avLst/>
          </a:prstGeom>
        </p:spPr>
        <p:txBody>
          <a:bodyPr wrap="square">
            <a:spAutoFit/>
          </a:bodyPr>
          <a:lstStyle/>
          <a:p>
            <a:pPr algn="ctr" defTabSz="1219140"/>
            <a:r>
              <a:rPr lang="en-US" sz="2400" dirty="0">
                <a:solidFill>
                  <a:srgbClr val="FF0000"/>
                </a:solidFill>
                <a:latin typeface="Berlingske Serif Text"/>
              </a:rPr>
              <a:t>Exhibit 1. There Is Room for Improvement in</a:t>
            </a:r>
          </a:p>
          <a:p>
            <a:pPr algn="ctr" defTabSz="1219140"/>
            <a:r>
              <a:rPr lang="en-US" sz="2400" dirty="0">
                <a:solidFill>
                  <a:srgbClr val="FF0000"/>
                </a:solidFill>
                <a:latin typeface="Berlingske Serif Text"/>
              </a:rPr>
              <a:t>Patient-Centered Communication for High-Need Patients</a:t>
            </a:r>
          </a:p>
        </p:txBody>
      </p:sp>
      <p:cxnSp>
        <p:nvCxnSpPr>
          <p:cNvPr id="7" name="Straight Connector 6"/>
          <p:cNvCxnSpPr>
            <a:cxnSpLocks/>
          </p:cNvCxnSpPr>
          <p:nvPr userDrawn="1"/>
        </p:nvCxnSpPr>
        <p:spPr>
          <a:xfrm flipH="1">
            <a:off x="628750" y="5877272"/>
            <a:ext cx="808980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stretch>
            <a:fillRect/>
          </a:stretch>
        </p:blipFill>
        <p:spPr>
          <a:xfrm>
            <a:off x="620597" y="6042132"/>
            <a:ext cx="1390167" cy="399999"/>
          </a:xfrm>
          <a:prstGeom prst="rect">
            <a:avLst/>
          </a:prstGeom>
        </p:spPr>
      </p:pic>
      <p:sp>
        <p:nvSpPr>
          <p:cNvPr id="12" name="Rectangle 11"/>
          <p:cNvSpPr/>
          <p:nvPr userDrawn="1"/>
        </p:nvSpPr>
        <p:spPr>
          <a:xfrm>
            <a:off x="2248694" y="5928130"/>
            <a:ext cx="6557850" cy="646331"/>
          </a:xfrm>
          <a:prstGeom prst="rect">
            <a:avLst/>
          </a:prstGeom>
        </p:spPr>
        <p:txBody>
          <a:bodyPr wrap="square">
            <a:spAutoFit/>
          </a:bodyPr>
          <a:lstStyle/>
          <a:p>
            <a:pPr defTabSz="1219140"/>
            <a:r>
              <a:rPr lang="en-US" sz="900" dirty="0">
                <a:solidFill>
                  <a:srgbClr val="FF0000"/>
                </a:solidFill>
              </a:rPr>
              <a:t>Note: Significantly different from not high-need adults at the p&lt;0.05 level. Data: The 2016 Commonwealth Fund Survey of High-Need Patients, June–September 2016.*</a:t>
            </a:r>
          </a:p>
          <a:p>
            <a:pPr defTabSz="1219140"/>
            <a:r>
              <a:rPr lang="en-US" sz="900" dirty="0">
                <a:solidFill>
                  <a:srgbClr val="FF0000"/>
                </a:solidFill>
              </a:rPr>
              <a:t>Source: J. Ryan, M. K. Abrams, M. M. Doty, T. Shah, and E. C. Schneider, How High-Need Patients Experience Health Care in the United States, The Commonwealth Fund, December 2016.</a:t>
            </a:r>
          </a:p>
        </p:txBody>
      </p:sp>
      <p:sp>
        <p:nvSpPr>
          <p:cNvPr id="8" name="TextBox 7"/>
          <p:cNvSpPr txBox="1"/>
          <p:nvPr userDrawn="1"/>
        </p:nvSpPr>
        <p:spPr>
          <a:xfrm>
            <a:off x="9144002" y="3140971"/>
            <a:ext cx="527709" cy="461665"/>
          </a:xfrm>
          <a:prstGeom prst="rect">
            <a:avLst/>
          </a:prstGeom>
          <a:noFill/>
        </p:spPr>
        <p:txBody>
          <a:bodyPr wrap="none" rtlCol="0">
            <a:spAutoFit/>
          </a:bodyPr>
          <a:lstStyle/>
          <a:p>
            <a:pPr defTabSz="1219140"/>
            <a:r>
              <a:rPr lang="en-US" sz="2400" dirty="0">
                <a:solidFill>
                  <a:srgbClr val="4C515A"/>
                </a:solidFill>
              </a:rPr>
              <a:t>15</a:t>
            </a:r>
          </a:p>
        </p:txBody>
      </p:sp>
      <p:pic>
        <p:nvPicPr>
          <p:cNvPr id="13" name="Picture 12"/>
          <p:cNvPicPr>
            <a:picLocks noChangeAspect="1"/>
          </p:cNvPicPr>
          <p:nvPr userDrawn="1"/>
        </p:nvPicPr>
        <p:blipFill>
          <a:blip r:embed="rId3"/>
          <a:stretch>
            <a:fillRect/>
          </a:stretch>
        </p:blipFill>
        <p:spPr>
          <a:xfrm>
            <a:off x="-508" y="0"/>
            <a:ext cx="9144508" cy="6858000"/>
          </a:xfrm>
          <a:prstGeom prst="rect">
            <a:avLst/>
          </a:prstGeom>
        </p:spPr>
      </p:pic>
    </p:spTree>
    <p:extLst>
      <p:ext uri="{BB962C8B-B14F-4D97-AF65-F5344CB8AC3E}">
        <p14:creationId xmlns:p14="http://schemas.microsoft.com/office/powerpoint/2010/main" val="2260311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MW Section Three Layout">
    <p:spTree>
      <p:nvGrpSpPr>
        <p:cNvPr id="1" name=""/>
        <p:cNvGrpSpPr/>
        <p:nvPr/>
      </p:nvGrpSpPr>
      <p:grpSpPr>
        <a:xfrm>
          <a:off x="0" y="0"/>
          <a:ext cx="0" cy="0"/>
          <a:chOff x="0" y="0"/>
          <a:chExt cx="0" cy="0"/>
        </a:xfrm>
      </p:grpSpPr>
      <p:sp>
        <p:nvSpPr>
          <p:cNvPr id="2" name="Rectangle 1"/>
          <p:cNvSpPr/>
          <p:nvPr userDrawn="1"/>
        </p:nvSpPr>
        <p:spPr>
          <a:xfrm>
            <a:off x="217056" y="1138"/>
            <a:ext cx="8928484" cy="6858000"/>
          </a:xfrm>
          <a:prstGeom prst="rect">
            <a:avLst/>
          </a:prstGeom>
          <a:solidFill>
            <a:srgbClr val="71B2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3" name="Rectangle 2"/>
          <p:cNvSpPr/>
          <p:nvPr userDrawn="1"/>
        </p:nvSpPr>
        <p:spPr>
          <a:xfrm>
            <a:off x="0" y="0"/>
            <a:ext cx="217054" cy="6858000"/>
          </a:xfrm>
          <a:prstGeom prst="rect">
            <a:avLst/>
          </a:prstGeom>
          <a:solidFill>
            <a:srgbClr val="D3E3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sp>
        <p:nvSpPr>
          <p:cNvPr id="33" name="Title 1"/>
          <p:cNvSpPr>
            <a:spLocks noGrp="1"/>
          </p:cNvSpPr>
          <p:nvPr>
            <p:ph type="ctrTitle" hasCustomPrompt="1"/>
          </p:nvPr>
        </p:nvSpPr>
        <p:spPr>
          <a:xfrm>
            <a:off x="627435" y="1850967"/>
            <a:ext cx="7772400" cy="1470025"/>
          </a:xfrm>
          <a:effectLst/>
        </p:spPr>
        <p:txBody>
          <a:bodyPr>
            <a:normAutofit/>
          </a:bodyPr>
          <a:lstStyle>
            <a:lvl1pPr algn="l">
              <a:lnSpc>
                <a:spcPct val="100000"/>
              </a:lnSpc>
              <a:defRPr sz="4000" spc="0" baseline="0">
                <a:solidFill>
                  <a:schemeClr val="bg1"/>
                </a:solidFill>
                <a:effectLst>
                  <a:outerShdw blurRad="25400" dist="6350" dir="2700000" algn="ctr" rotWithShape="0">
                    <a:srgbClr val="000000">
                      <a:alpha val="40000"/>
                    </a:srgbClr>
                  </a:outerShdw>
                </a:effectLst>
              </a:defRPr>
            </a:lvl1pPr>
          </a:lstStyle>
          <a:p>
            <a:r>
              <a:rPr lang="en-US" dirty="0"/>
              <a:t>Click to edit master title style</a:t>
            </a:r>
          </a:p>
        </p:txBody>
      </p:sp>
      <p:sp>
        <p:nvSpPr>
          <p:cNvPr id="36" name="Subtitle 2"/>
          <p:cNvSpPr>
            <a:spLocks noGrp="1"/>
          </p:cNvSpPr>
          <p:nvPr>
            <p:ph type="subTitle" idx="1" hasCustomPrompt="1"/>
          </p:nvPr>
        </p:nvSpPr>
        <p:spPr>
          <a:xfrm>
            <a:off x="627435" y="1694904"/>
            <a:ext cx="7133854" cy="493860"/>
          </a:xfrm>
        </p:spPr>
        <p:txBody>
          <a:bodyPr>
            <a:normAutofit/>
          </a:bodyPr>
          <a:lstStyle>
            <a:lvl1pPr marL="0" indent="0" algn="l">
              <a:lnSpc>
                <a:spcPct val="100000"/>
              </a:lnSpc>
              <a:buNone/>
              <a:defRPr sz="1300" spc="100" baseline="0">
                <a:solidFill>
                  <a:srgbClr val="D3E3BF"/>
                </a:solidFill>
                <a:latin typeface="InterFace XBold" panose="020B0903030203020004" pitchFamily="34" charset="0"/>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section number</a:t>
            </a:r>
          </a:p>
        </p:txBody>
      </p:sp>
      <p:sp>
        <p:nvSpPr>
          <p:cNvPr id="44" name="Text Placeholder 43"/>
          <p:cNvSpPr>
            <a:spLocks noGrp="1"/>
          </p:cNvSpPr>
          <p:nvPr>
            <p:ph type="body" sz="quarter" idx="10" hasCustomPrompt="1"/>
          </p:nvPr>
        </p:nvSpPr>
        <p:spPr>
          <a:xfrm>
            <a:off x="627438" y="3270684"/>
            <a:ext cx="7256932" cy="914400"/>
          </a:xfrm>
        </p:spPr>
        <p:txBody>
          <a:bodyPr>
            <a:normAutofit/>
          </a:bodyPr>
          <a:lstStyle>
            <a:lvl1pPr marL="0" indent="0">
              <a:buNone/>
              <a:defRPr sz="1600" spc="0">
                <a:solidFill>
                  <a:schemeClr val="bg1"/>
                </a:solidFill>
              </a:defRPr>
            </a:lvl1pPr>
          </a:lstStyle>
          <a:p>
            <a:pPr lvl="0"/>
            <a:r>
              <a:rPr lang="en-US" dirty="0"/>
              <a:t>Insert sub text</a:t>
            </a:r>
          </a:p>
        </p:txBody>
      </p:sp>
      <p:pic>
        <p:nvPicPr>
          <p:cNvPr id="46" name="Picture 45"/>
          <p:cNvPicPr>
            <a:picLocks noChangeAspect="1"/>
          </p:cNvPicPr>
          <p:nvPr userDrawn="1"/>
        </p:nvPicPr>
        <p:blipFill>
          <a:blip r:embed="rId2"/>
          <a:stretch>
            <a:fillRect/>
          </a:stretch>
        </p:blipFill>
        <p:spPr>
          <a:xfrm>
            <a:off x="636253" y="6188182"/>
            <a:ext cx="1163972" cy="334915"/>
          </a:xfrm>
          <a:prstGeom prst="rect">
            <a:avLst/>
          </a:prstGeom>
        </p:spPr>
      </p:pic>
      <p:sp>
        <p:nvSpPr>
          <p:cNvPr id="47" name="Slide Number Placeholder 5"/>
          <p:cNvSpPr txBox="1">
            <a:spLocks/>
          </p:cNvSpPr>
          <p:nvPr userDrawn="1"/>
        </p:nvSpPr>
        <p:spPr>
          <a:xfrm>
            <a:off x="8536609" y="6175616"/>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prstClr val="white"/>
                </a:solidFill>
              </a:rPr>
              <a:pPr algn="ctr"/>
              <a:t>‹#›</a:t>
            </a:fld>
            <a:endParaRPr lang="en-US" sz="900" dirty="0">
              <a:solidFill>
                <a:prstClr val="white"/>
              </a:solidFill>
            </a:endParaRPr>
          </a:p>
        </p:txBody>
      </p:sp>
      <p:sp>
        <p:nvSpPr>
          <p:cNvPr id="48" name="Text Placeholder 43"/>
          <p:cNvSpPr>
            <a:spLocks noGrp="1"/>
          </p:cNvSpPr>
          <p:nvPr>
            <p:ph type="body" sz="quarter" idx="11"/>
          </p:nvPr>
        </p:nvSpPr>
        <p:spPr>
          <a:xfrm>
            <a:off x="5112061" y="6263653"/>
            <a:ext cx="2132714" cy="178474"/>
          </a:xfrm>
        </p:spPr>
        <p:txBody>
          <a:bodyPr>
            <a:normAutofit/>
          </a:bodyPr>
          <a:lstStyle>
            <a:lvl1pPr marL="0" indent="0" algn="r">
              <a:buNone/>
              <a:defRPr sz="900" b="1" spc="0">
                <a:solidFill>
                  <a:schemeClr val="bg1"/>
                </a:solidFill>
              </a:defRPr>
            </a:lvl1pPr>
          </a:lstStyle>
          <a:p>
            <a:pPr lvl="0"/>
            <a:r>
              <a:rPr lang="en-US" dirty="0"/>
              <a:t>Edit Master text styles</a:t>
            </a:r>
          </a:p>
        </p:txBody>
      </p:sp>
      <p:sp>
        <p:nvSpPr>
          <p:cNvPr id="49" name="Text Placeholder 43"/>
          <p:cNvSpPr>
            <a:spLocks noGrp="1"/>
          </p:cNvSpPr>
          <p:nvPr>
            <p:ph type="body" sz="quarter" idx="12"/>
          </p:nvPr>
        </p:nvSpPr>
        <p:spPr>
          <a:xfrm>
            <a:off x="7369971" y="6263653"/>
            <a:ext cx="1198475" cy="178474"/>
          </a:xfrm>
        </p:spPr>
        <p:txBody>
          <a:bodyPr>
            <a:normAutofit/>
          </a:bodyPr>
          <a:lstStyle>
            <a:lvl1pPr marL="0" indent="0" algn="l">
              <a:buNone/>
              <a:defRPr sz="900" spc="0">
                <a:solidFill>
                  <a:schemeClr val="bg1"/>
                </a:solidFill>
              </a:defRPr>
            </a:lvl1pPr>
          </a:lstStyle>
          <a:p>
            <a:pPr lvl="0"/>
            <a:r>
              <a:rPr lang="en-US" dirty="0"/>
              <a:t>Edit Master text styles</a:t>
            </a:r>
          </a:p>
        </p:txBody>
      </p:sp>
      <p:cxnSp>
        <p:nvCxnSpPr>
          <p:cNvPr id="50" name="Straight Connector 49"/>
          <p:cNvCxnSpPr>
            <a:cxnSpLocks/>
          </p:cNvCxnSpPr>
          <p:nvPr userDrawn="1"/>
        </p:nvCxnSpPr>
        <p:spPr>
          <a:xfrm>
            <a:off x="7305923" y="6289467"/>
            <a:ext cx="0" cy="970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362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ent Layout: 02">
    <p:bg>
      <p:bgPr>
        <a:solidFill>
          <a:srgbClr val="044C7F"/>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217054" cy="6858000"/>
          </a:xfrm>
          <a:prstGeom prst="rect">
            <a:avLst/>
          </a:prstGeom>
          <a:solidFill>
            <a:srgbClr val="B9D6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40"/>
            <a:endParaRPr lang="en-US" sz="2400">
              <a:solidFill>
                <a:prstClr val="white"/>
              </a:solidFill>
            </a:endParaRPr>
          </a:p>
        </p:txBody>
      </p:sp>
      <p:pic>
        <p:nvPicPr>
          <p:cNvPr id="46" name="Picture 45"/>
          <p:cNvPicPr>
            <a:picLocks noChangeAspect="1"/>
          </p:cNvPicPr>
          <p:nvPr userDrawn="1"/>
        </p:nvPicPr>
        <p:blipFill>
          <a:blip r:embed="rId2"/>
          <a:stretch>
            <a:fillRect/>
          </a:stretch>
        </p:blipFill>
        <p:spPr>
          <a:xfrm>
            <a:off x="636253" y="6188182"/>
            <a:ext cx="1163972" cy="334915"/>
          </a:xfrm>
          <a:prstGeom prst="rect">
            <a:avLst/>
          </a:prstGeom>
        </p:spPr>
      </p:pic>
      <p:sp>
        <p:nvSpPr>
          <p:cNvPr id="47" name="Slide Number Placeholder 5"/>
          <p:cNvSpPr txBox="1">
            <a:spLocks/>
          </p:cNvSpPr>
          <p:nvPr userDrawn="1"/>
        </p:nvSpPr>
        <p:spPr>
          <a:xfrm>
            <a:off x="8536609" y="6175616"/>
            <a:ext cx="32918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prstClr val="white"/>
                </a:solidFill>
              </a:rPr>
              <a:pPr algn="ctr"/>
              <a:t>‹#›</a:t>
            </a:fld>
            <a:endParaRPr lang="en-US" sz="900" dirty="0">
              <a:solidFill>
                <a:prstClr val="white"/>
              </a:solidFill>
            </a:endParaRPr>
          </a:p>
        </p:txBody>
      </p:sp>
      <p:cxnSp>
        <p:nvCxnSpPr>
          <p:cNvPr id="50" name="Straight Connector 49"/>
          <p:cNvCxnSpPr>
            <a:cxnSpLocks/>
          </p:cNvCxnSpPr>
          <p:nvPr userDrawn="1"/>
        </p:nvCxnSpPr>
        <p:spPr>
          <a:xfrm>
            <a:off x="7305923" y="6289467"/>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627434" y="3002510"/>
            <a:ext cx="4005072" cy="2714165"/>
          </a:xfrm>
        </p:spPr>
        <p:txBody>
          <a:bodyPr/>
          <a:lstStyle>
            <a:lvl1pPr marL="171442" indent="-171442" rtl="0">
              <a:lnSpc>
                <a:spcPct val="120000"/>
              </a:lnSpc>
              <a:spcBef>
                <a:spcPts val="800"/>
              </a:spcBef>
              <a:buClr>
                <a:srgbClr val="8CBCC2"/>
              </a:buClr>
              <a:buFont typeface="Arial" panose="020B0604020202020204" pitchFamily="34" charset="0"/>
              <a:buChar char="•"/>
              <a:defRPr sz="1600">
                <a:solidFill>
                  <a:schemeClr val="bg1"/>
                </a:solidFill>
              </a:defRPr>
            </a:lvl1pPr>
            <a:lvl2pPr marL="344471" indent="-173030" rtl="0">
              <a:lnSpc>
                <a:spcPct val="120000"/>
              </a:lnSpc>
              <a:spcBef>
                <a:spcPts val="800"/>
              </a:spcBef>
              <a:buClr>
                <a:srgbClr val="8CBCC2"/>
              </a:buClr>
              <a:buFont typeface="Arial" panose="020B0604020202020204" pitchFamily="34" charset="0"/>
              <a:buChar char="•"/>
              <a:defRPr sz="1400">
                <a:solidFill>
                  <a:schemeClr val="bg1"/>
                </a:solidFill>
              </a:defRPr>
            </a:lvl2pPr>
            <a:lvl3pPr marL="515912" indent="-171442" rtl="0">
              <a:lnSpc>
                <a:spcPct val="120000"/>
              </a:lnSpc>
              <a:spcBef>
                <a:spcPts val="800"/>
              </a:spcBef>
              <a:buClr>
                <a:srgbClr val="8CBCC2"/>
              </a:buClr>
              <a:buFont typeface="Arial" panose="020B0604020202020204" pitchFamily="34" charset="0"/>
              <a:buChar char="•"/>
              <a:defRPr sz="1300">
                <a:solidFill>
                  <a:schemeClr val="bg1"/>
                </a:solidFill>
              </a:defRPr>
            </a:lvl3pPr>
            <a:lvl4pPr marL="687353" indent="-171442" rtl="0">
              <a:lnSpc>
                <a:spcPct val="120000"/>
              </a:lnSpc>
              <a:spcBef>
                <a:spcPts val="800"/>
              </a:spcBef>
              <a:buClr>
                <a:srgbClr val="8CBCC2"/>
              </a:buClr>
              <a:buFont typeface="Arial" panose="020B0604020202020204" pitchFamily="34" charset="0"/>
              <a:buChar char="•"/>
              <a:defRPr sz="1200">
                <a:solidFill>
                  <a:schemeClr val="bg1"/>
                </a:solidFill>
              </a:defRPr>
            </a:lvl4pPr>
            <a:lvl5pPr marL="858796" indent="-171442"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Box 29"/>
          <p:cNvSpPr txBox="1"/>
          <p:nvPr userDrawn="1"/>
        </p:nvSpPr>
        <p:spPr>
          <a:xfrm>
            <a:off x="5107299" y="6216043"/>
            <a:ext cx="2225886" cy="230832"/>
          </a:xfrm>
          <a:prstGeom prst="rect">
            <a:avLst/>
          </a:prstGeom>
          <a:noFill/>
        </p:spPr>
        <p:txBody>
          <a:bodyPr wrap="square" rtlCol="0">
            <a:spAutoFit/>
          </a:bodyPr>
          <a:lstStyle/>
          <a:p>
            <a:pPr algn="r" defTabSz="914356">
              <a:spcBef>
                <a:spcPct val="20000"/>
              </a:spcBef>
              <a:buClr>
                <a:srgbClr val="044C7F"/>
              </a:buClr>
              <a:buFont typeface="Arial" panose="020B0604020202020204" pitchFamily="34" charset="0"/>
              <a:buNone/>
              <a:defRPr/>
            </a:pPr>
            <a:r>
              <a:rPr lang="en-US" sz="900" b="1" kern="800" dirty="0">
                <a:solidFill>
                  <a:prstClr val="white"/>
                </a:solidFill>
              </a:rPr>
              <a:t>Board of Directors Update</a:t>
            </a:r>
          </a:p>
        </p:txBody>
      </p:sp>
      <p:sp>
        <p:nvSpPr>
          <p:cNvPr id="31" name="TextBox 30"/>
          <p:cNvSpPr txBox="1"/>
          <p:nvPr userDrawn="1"/>
        </p:nvSpPr>
        <p:spPr>
          <a:xfrm>
            <a:off x="7279124" y="6214532"/>
            <a:ext cx="1338621" cy="230832"/>
          </a:xfrm>
          <a:prstGeom prst="rect">
            <a:avLst/>
          </a:prstGeom>
          <a:noFill/>
        </p:spPr>
        <p:txBody>
          <a:bodyPr wrap="square" rtlCol="0">
            <a:spAutoFit/>
          </a:bodyPr>
          <a:lstStyle/>
          <a:p>
            <a:pPr defTabSz="914356">
              <a:spcBef>
                <a:spcPct val="20000"/>
              </a:spcBef>
              <a:buClr>
                <a:srgbClr val="044C7F"/>
              </a:buClr>
              <a:buFont typeface="Arial" panose="020B0604020202020204" pitchFamily="34" charset="0"/>
              <a:buNone/>
              <a:defRPr/>
            </a:pPr>
            <a:r>
              <a:rPr lang="en-US" sz="900" kern="800" dirty="0">
                <a:solidFill>
                  <a:prstClr val="white"/>
                </a:solidFill>
              </a:rPr>
              <a:t>November 2016</a:t>
            </a:r>
          </a:p>
        </p:txBody>
      </p:sp>
      <p:sp>
        <p:nvSpPr>
          <p:cNvPr id="14" name="Text Placeholder 6"/>
          <p:cNvSpPr>
            <a:spLocks noGrp="1"/>
          </p:cNvSpPr>
          <p:nvPr>
            <p:ph type="body" sz="quarter" idx="15"/>
          </p:nvPr>
        </p:nvSpPr>
        <p:spPr>
          <a:xfrm>
            <a:off x="4775955" y="3002510"/>
            <a:ext cx="4008515" cy="2714165"/>
          </a:xfrm>
        </p:spPr>
        <p:txBody>
          <a:bodyPr/>
          <a:lstStyle>
            <a:lvl1pPr marL="171442" indent="-171442" rtl="0">
              <a:lnSpc>
                <a:spcPct val="120000"/>
              </a:lnSpc>
              <a:spcBef>
                <a:spcPts val="800"/>
              </a:spcBef>
              <a:buClr>
                <a:srgbClr val="8CBCC2"/>
              </a:buClr>
              <a:buFont typeface="Arial" panose="020B0604020202020204" pitchFamily="34" charset="0"/>
              <a:buChar char="•"/>
              <a:defRPr sz="1600">
                <a:solidFill>
                  <a:schemeClr val="bg1"/>
                </a:solidFill>
              </a:defRPr>
            </a:lvl1pPr>
            <a:lvl2pPr marL="344471" indent="-173030" rtl="0">
              <a:lnSpc>
                <a:spcPct val="120000"/>
              </a:lnSpc>
              <a:spcBef>
                <a:spcPts val="800"/>
              </a:spcBef>
              <a:buClr>
                <a:srgbClr val="8CBCC2"/>
              </a:buClr>
              <a:buFont typeface="Arial" panose="020B0604020202020204" pitchFamily="34" charset="0"/>
              <a:buChar char="•"/>
              <a:defRPr sz="1400">
                <a:solidFill>
                  <a:schemeClr val="bg1"/>
                </a:solidFill>
              </a:defRPr>
            </a:lvl2pPr>
            <a:lvl3pPr marL="515912" indent="-171442" rtl="0">
              <a:lnSpc>
                <a:spcPct val="120000"/>
              </a:lnSpc>
              <a:spcBef>
                <a:spcPts val="800"/>
              </a:spcBef>
              <a:buClr>
                <a:srgbClr val="8CBCC2"/>
              </a:buClr>
              <a:buFont typeface="Arial" panose="020B0604020202020204" pitchFamily="34" charset="0"/>
              <a:buChar char="•"/>
              <a:defRPr sz="1300">
                <a:solidFill>
                  <a:schemeClr val="bg1"/>
                </a:solidFill>
              </a:defRPr>
            </a:lvl3pPr>
            <a:lvl4pPr marL="687353" indent="-171442" rtl="0">
              <a:lnSpc>
                <a:spcPct val="120000"/>
              </a:lnSpc>
              <a:spcBef>
                <a:spcPts val="800"/>
              </a:spcBef>
              <a:buClr>
                <a:srgbClr val="8CBCC2"/>
              </a:buClr>
              <a:buFont typeface="Arial" panose="020B0604020202020204" pitchFamily="34" charset="0"/>
              <a:buChar char="•"/>
              <a:defRPr sz="1200">
                <a:solidFill>
                  <a:schemeClr val="bg1"/>
                </a:solidFill>
              </a:defRPr>
            </a:lvl4pPr>
            <a:lvl5pPr marL="858796" indent="-171442" rtl="0">
              <a:lnSpc>
                <a:spcPct val="120000"/>
              </a:lnSpc>
              <a:spcBef>
                <a:spcPts val="800"/>
              </a:spcBef>
              <a:buClr>
                <a:srgbClr val="8CBCC2"/>
              </a:buClr>
              <a:buFont typeface="Arial" panose="020B0604020202020204" pitchFamily="34" charset="0"/>
              <a:buChar char="•"/>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ctrTitle" hasCustomPrompt="1"/>
          </p:nvPr>
        </p:nvSpPr>
        <p:spPr>
          <a:xfrm>
            <a:off x="627436" y="914860"/>
            <a:ext cx="7868336" cy="1255330"/>
          </a:xfrm>
          <a:effectLst/>
        </p:spPr>
        <p:txBody>
          <a:bodyPr anchor="t">
            <a:normAutofit/>
          </a:bodyPr>
          <a:lstStyle>
            <a:lvl1pPr algn="l">
              <a:lnSpc>
                <a:spcPct val="100000"/>
              </a:lnSpc>
              <a:defRPr sz="3900" spc="0" baseline="0">
                <a:solidFill>
                  <a:schemeClr val="bg1"/>
                </a:solidFill>
                <a:effectLst/>
              </a:defRPr>
            </a:lvl1pPr>
          </a:lstStyle>
          <a:p>
            <a:r>
              <a:rPr lang="en-US" dirty="0"/>
              <a:t>Click to edit master title style</a:t>
            </a:r>
          </a:p>
        </p:txBody>
      </p:sp>
      <p:sp>
        <p:nvSpPr>
          <p:cNvPr id="16" name="Subtitle 2"/>
          <p:cNvSpPr>
            <a:spLocks noGrp="1"/>
          </p:cNvSpPr>
          <p:nvPr>
            <p:ph type="subTitle" idx="1" hasCustomPrompt="1"/>
          </p:nvPr>
        </p:nvSpPr>
        <p:spPr>
          <a:xfrm>
            <a:off x="627435" y="332656"/>
            <a:ext cx="7133854" cy="493860"/>
          </a:xfrm>
        </p:spPr>
        <p:txBody>
          <a:bodyPr anchor="b">
            <a:normAutofit/>
          </a:bodyPr>
          <a:lstStyle>
            <a:lvl1pPr marL="0" indent="0" algn="l">
              <a:lnSpc>
                <a:spcPct val="100000"/>
              </a:lnSpc>
              <a:buNone/>
              <a:defRPr sz="1300" b="1" spc="100" baseline="0">
                <a:solidFill>
                  <a:srgbClr val="B9D6DA"/>
                </a:solidFill>
                <a:latin typeface="+mn-lt"/>
              </a:defRPr>
            </a:lvl1pPr>
            <a:lvl2pPr marL="457178" indent="0" algn="ctr">
              <a:buNone/>
              <a:defRPr>
                <a:solidFill>
                  <a:schemeClr val="tx1">
                    <a:tint val="75000"/>
                  </a:schemeClr>
                </a:solidFill>
              </a:defRPr>
            </a:lvl2pPr>
            <a:lvl3pPr marL="914356"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Insert section number</a:t>
            </a:r>
          </a:p>
        </p:txBody>
      </p:sp>
      <p:sp>
        <p:nvSpPr>
          <p:cNvPr id="29" name="Text Placeholder 2"/>
          <p:cNvSpPr>
            <a:spLocks noGrp="1"/>
          </p:cNvSpPr>
          <p:nvPr>
            <p:ph type="body" idx="22"/>
          </p:nvPr>
        </p:nvSpPr>
        <p:spPr>
          <a:xfrm>
            <a:off x="627435" y="2246678"/>
            <a:ext cx="7556446" cy="246221"/>
          </a:xfrm>
        </p:spPr>
        <p:txBody>
          <a:bodyPr wrap="square" anchor="t">
            <a:spAutoFit/>
          </a:bodyPr>
          <a:lstStyle>
            <a:lvl1pPr marL="0" indent="0">
              <a:lnSpc>
                <a:spcPct val="100000"/>
              </a:lnSpc>
              <a:spcBef>
                <a:spcPts val="800"/>
              </a:spcBef>
              <a:buNone/>
              <a:defRPr sz="1600" b="1" spc="0">
                <a:solidFill>
                  <a:schemeClr val="bg1"/>
                </a:solidFill>
                <a:latin typeface="+mn-lt"/>
                <a:ea typeface="Open Sans" panose="020B0606030504020204" pitchFamily="34" charset="0"/>
                <a:cs typeface="Open Sans" panose="020B0606030504020204" pitchFamily="34" charset="0"/>
              </a:defRPr>
            </a:lvl1pPr>
            <a:lvl2pPr marL="457178" indent="0">
              <a:buNone/>
              <a:defRPr sz="2000" b="1"/>
            </a:lvl2pPr>
            <a:lvl3pPr marL="914356"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8" indent="0">
              <a:buNone/>
              <a:defRPr sz="1600" b="1"/>
            </a:lvl9pPr>
          </a:lstStyle>
          <a:p>
            <a:pPr lvl="0"/>
            <a:r>
              <a:rPr lang="en-US" dirty="0"/>
              <a:t>Edit Master text styles</a:t>
            </a:r>
          </a:p>
        </p:txBody>
      </p:sp>
    </p:spTree>
    <p:extLst>
      <p:ext uri="{BB962C8B-B14F-4D97-AF65-F5344CB8AC3E}">
        <p14:creationId xmlns:p14="http://schemas.microsoft.com/office/powerpoint/2010/main" val="1866808422"/>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3338424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9610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r>
              <a:rPr lang="en-US" dirty="0">
                <a:solidFill>
                  <a:prstClr val="black">
                    <a:lumMod val="65000"/>
                    <a:lumOff val="35000"/>
                  </a:prstClr>
                </a:solidFill>
              </a:rPr>
              <a:t> 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2497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57200" y="838200"/>
            <a:ext cx="8229600" cy="5257800"/>
          </a:xfrm>
        </p:spPr>
        <p:txBody>
          <a:bodyPr rtlCol="0">
            <a:normAutofit/>
          </a:bodyPr>
          <a:lstStyle>
            <a:lvl1pPr marL="0" indent="0">
              <a:spcBef>
                <a:spcPts val="0"/>
              </a:spcBef>
              <a:buFont typeface="Arial" pitchFamily="34" charset="0"/>
              <a:buNone/>
              <a:defRPr>
                <a:solidFill>
                  <a:schemeClr val="tx1"/>
                </a:solidFill>
              </a:defRPr>
            </a:lvl1pPr>
          </a:lstStyle>
          <a:p>
            <a:pPr lvl="0"/>
            <a:r>
              <a:rPr lang="en-US" noProof="0"/>
              <a:t>Click icon to add picture</a:t>
            </a:r>
          </a:p>
        </p:txBody>
      </p:sp>
      <p:sp>
        <p:nvSpPr>
          <p:cNvPr id="6" name="Slide Number Placeholder 2"/>
          <p:cNvSpPr>
            <a:spLocks noGrp="1"/>
          </p:cNvSpPr>
          <p:nvPr>
            <p:ph type="sldNum" sz="quarter" idx="11"/>
          </p:nvPr>
        </p:nvSpPr>
        <p:spPr/>
        <p:txBody>
          <a:bodyPr/>
          <a:lstStyle>
            <a:lvl1pPr algn="r">
              <a:defRPr sz="1200" b="1" smtClean="0">
                <a:solidFill>
                  <a:schemeClr val="accent5"/>
                </a:solidFill>
                <a:latin typeface="Arial" pitchFamily="34" charset="0"/>
                <a:cs typeface="Arial" pitchFamily="34" charset="0"/>
              </a:defRPr>
            </a:lvl1pPr>
          </a:lstStyle>
          <a:p>
            <a:pPr>
              <a:defRPr/>
            </a:pPr>
            <a:fld id="{97C1532A-64F6-48D1-B779-ED01EF3A59B1}"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44687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8.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456" y="115733"/>
            <a:ext cx="7920132"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089024"/>
            <a:ext cx="7886700" cy="50879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60588" y="-1317"/>
            <a:ext cx="983411"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r>
              <a:rPr lang="en-US" dirty="0">
                <a:solidFill>
                  <a:prstClr val="black">
                    <a:lumMod val="65000"/>
                    <a:lumOff val="35000"/>
                  </a:prstClr>
                </a:solidFill>
              </a:rPr>
              <a:t>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711118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48">
          <p15:clr>
            <a:srgbClr val="F26B43"/>
          </p15:clr>
        </p15:guide>
        <p15:guide id="2" pos="2880">
          <p15:clr>
            <a:srgbClr val="F26B43"/>
          </p15:clr>
        </p15:guide>
        <p15:guide id="3" orient="horz" pos="72">
          <p15:clr>
            <a:srgbClr val="F26B43"/>
          </p15:clr>
        </p15:guide>
        <p15:guide id="4" pos="1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124692"/>
            <a:ext cx="7277100" cy="914401"/>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089024"/>
            <a:ext cx="7886700" cy="50879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60588" y="-1317"/>
            <a:ext cx="983411"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r>
              <a:rPr lang="en-US" dirty="0">
                <a:solidFill>
                  <a:prstClr val="black">
                    <a:lumMod val="65000"/>
                    <a:lumOff val="35000"/>
                  </a:prstClr>
                </a:solidFill>
              </a:rPr>
              <a:t>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8" name="TextBox 7"/>
          <p:cNvSpPr txBox="1"/>
          <p:nvPr userDrawn="1"/>
        </p:nvSpPr>
        <p:spPr>
          <a:xfrm>
            <a:off x="83127" y="6556248"/>
            <a:ext cx="8229600" cy="246221"/>
          </a:xfrm>
          <a:prstGeom prst="rect">
            <a:avLst/>
          </a:prstGeom>
          <a:noFill/>
        </p:spPr>
        <p:txBody>
          <a:bodyPr wrap="square" rtlCol="0" anchor="b">
            <a:spAutoFit/>
          </a:bodyPr>
          <a:lstStyle/>
          <a:p>
            <a:pPr>
              <a:defRPr/>
            </a:pPr>
            <a:r>
              <a:rPr lang="en-US" sz="1000" dirty="0">
                <a:solidFill>
                  <a:prstClr val="black">
                    <a:lumMod val="75000"/>
                    <a:lumOff val="25000"/>
                  </a:prstClr>
                </a:solidFill>
              </a:rPr>
              <a:t>Source: Commonwealth Fund Scorecard on State Health System Performance, 2015.</a:t>
            </a:r>
          </a:p>
        </p:txBody>
      </p:sp>
    </p:spTree>
    <p:extLst>
      <p:ext uri="{BB962C8B-B14F-4D97-AF65-F5344CB8AC3E}">
        <p14:creationId xmlns:p14="http://schemas.microsoft.com/office/powerpoint/2010/main" val="88413161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hf hdr="0" ftr="0" dt="0"/>
  <p:txStyles>
    <p:titleStyle>
      <a:lvl1pPr algn="ctr"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28">
          <p15:clr>
            <a:srgbClr val="F26B43"/>
          </p15:clr>
        </p15:guide>
        <p15:guide id="2" pos="5160">
          <p15:clr>
            <a:srgbClr val="F26B43"/>
          </p15:clr>
        </p15:guide>
        <p15:guide id="3" orient="horz" pos="72">
          <p15:clr>
            <a:srgbClr val="F26B43"/>
          </p15:clr>
        </p15:guide>
        <p15:guide id="4" pos="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124692"/>
            <a:ext cx="7277100" cy="914401"/>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089024"/>
            <a:ext cx="7886700" cy="50879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60588" y="-1317"/>
            <a:ext cx="983411"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r>
              <a:rPr lang="en-US" dirty="0">
                <a:solidFill>
                  <a:prstClr val="black">
                    <a:lumMod val="65000"/>
                    <a:lumOff val="35000"/>
                  </a:prstClr>
                </a:solidFill>
              </a:rPr>
              <a:t>Exhibit </a:t>
            </a:r>
            <a:fld id="{3CAED7C2-DE17-423D-97B0-AF5D0217C3D7}"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8" name="TextBox 7"/>
          <p:cNvSpPr txBox="1"/>
          <p:nvPr userDrawn="1"/>
        </p:nvSpPr>
        <p:spPr>
          <a:xfrm>
            <a:off x="83127" y="6556248"/>
            <a:ext cx="8229600" cy="246221"/>
          </a:xfrm>
          <a:prstGeom prst="rect">
            <a:avLst/>
          </a:prstGeom>
          <a:noFill/>
        </p:spPr>
        <p:txBody>
          <a:bodyPr wrap="square" rtlCol="0" anchor="b">
            <a:spAutoFit/>
          </a:bodyPr>
          <a:lstStyle/>
          <a:p>
            <a:pPr>
              <a:defRPr/>
            </a:pPr>
            <a:r>
              <a:rPr lang="en-US" sz="1000" dirty="0">
                <a:solidFill>
                  <a:prstClr val="black">
                    <a:lumMod val="75000"/>
                    <a:lumOff val="25000"/>
                  </a:prstClr>
                </a:solidFill>
              </a:rPr>
              <a:t>Source: Commonwealth Fund Scorecard on State Health System Performance, 2015.</a:t>
            </a:r>
          </a:p>
        </p:txBody>
      </p:sp>
    </p:spTree>
    <p:extLst>
      <p:ext uri="{BB962C8B-B14F-4D97-AF65-F5344CB8AC3E}">
        <p14:creationId xmlns:p14="http://schemas.microsoft.com/office/powerpoint/2010/main" val="38064390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hdr="0" ftr="0" dt="0"/>
  <p:txStyles>
    <p:titleStyle>
      <a:lvl1pPr algn="ctr" defTabSz="914400" rtl="0" eaLnBrk="1" latinLnBrk="0" hangingPunct="1">
        <a:lnSpc>
          <a:spcPct val="90000"/>
        </a:lnSpc>
        <a:spcBef>
          <a:spcPct val="0"/>
        </a:spcBef>
        <a:buNone/>
        <a:defRPr sz="2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28">
          <p15:clr>
            <a:srgbClr val="F26B43"/>
          </p15:clr>
        </p15:guide>
        <p15:guide id="2" pos="5160">
          <p15:clr>
            <a:srgbClr val="F26B43"/>
          </p15:clr>
        </p15:guide>
        <p15:guide id="3" orient="horz" pos="72">
          <p15:clr>
            <a:srgbClr val="F26B43"/>
          </p15:clr>
        </p15:guide>
        <p15:guide id="4" pos="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ADB24-0D35-48E9-8FE1-FEC7A3034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93161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A0E1EBE-2B15-4BE8-808E-93C047826AAC}" type="datetimeFigureOut">
              <a:rPr lang="en-US" smtClean="0">
                <a:solidFill>
                  <a:prstClr val="black">
                    <a:tint val="75000"/>
                  </a:prstClr>
                </a:solidFill>
              </a:rPr>
              <a:pPr defTabSz="457200"/>
              <a:t>12/13/2017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44173B-06D0-4E58-8998-B259832274D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50441042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F33A3-CBFE-461B-A153-CB2E111CD530}"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479ED-1B61-4E26-85FB-CF47AFB20E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08679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19B38-7FB3-4D20-A88D-6A86E1A80D7E}" type="datetimeFigureOut">
              <a:rPr lang="en-US" smtClean="0">
                <a:solidFill>
                  <a:prstClr val="black">
                    <a:tint val="75000"/>
                  </a:prstClr>
                </a:solidFill>
              </a:rPr>
              <a:pPr/>
              <a:t>12/13/2017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8CD5D-6F38-4523-A3F1-39EA489972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78804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79966"/>
            <a:ext cx="77724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0" y="1219205"/>
            <a:ext cx="77724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967907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txStyles>
    <p:titleStyle>
      <a:lvl1pPr algn="ctr" defTabSz="914356"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42" indent="-171442" algn="l" defTabSz="914356" rtl="0" eaLnBrk="1" latinLnBrk="0" hangingPunct="1">
        <a:spcBef>
          <a:spcPct val="20000"/>
        </a:spcBef>
        <a:buClr>
          <a:schemeClr val="accent1"/>
        </a:buClr>
        <a:buFont typeface="Arial" panose="020B0604020202020204" pitchFamily="34" charset="0"/>
        <a:buChar char="•"/>
        <a:defRPr sz="1500" kern="800" spc="-11">
          <a:solidFill>
            <a:schemeClr val="tx1"/>
          </a:solidFill>
          <a:latin typeface="+mn-lt"/>
          <a:ea typeface="+mn-ea"/>
          <a:cs typeface="+mn-cs"/>
        </a:defRPr>
      </a:lvl1pPr>
      <a:lvl2pPr marL="344471" indent="-173030" algn="l" defTabSz="914356"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12" indent="-171442" algn="l" defTabSz="914356"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53" indent="-171442" algn="l" defTabSz="914356"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96" indent="-171442" algn="l" defTabSz="914356"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474" indent="-228589" algn="l" defTabSz="9143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6" rtl="0" eaLnBrk="1" latinLnBrk="0" hangingPunct="1">
        <a:defRPr sz="1800" kern="1200">
          <a:solidFill>
            <a:schemeClr val="tx1"/>
          </a:solidFill>
          <a:latin typeface="+mn-lt"/>
          <a:ea typeface="+mn-ea"/>
          <a:cs typeface="+mn-cs"/>
        </a:defRPr>
      </a:lvl1pPr>
      <a:lvl2pPr marL="457178" algn="l" defTabSz="914356" rtl="0" eaLnBrk="1" latinLnBrk="0" hangingPunct="1">
        <a:defRPr sz="1800" kern="1200">
          <a:solidFill>
            <a:schemeClr val="tx1"/>
          </a:solidFill>
          <a:latin typeface="+mn-lt"/>
          <a:ea typeface="+mn-ea"/>
          <a:cs typeface="+mn-cs"/>
        </a:defRPr>
      </a:lvl2pPr>
      <a:lvl3pPr marL="914356" algn="l" defTabSz="914356" rtl="0" eaLnBrk="1" latinLnBrk="0" hangingPunct="1">
        <a:defRPr sz="1800" kern="1200">
          <a:solidFill>
            <a:schemeClr val="tx1"/>
          </a:solidFill>
          <a:latin typeface="+mn-lt"/>
          <a:ea typeface="+mn-ea"/>
          <a:cs typeface="+mn-cs"/>
        </a:defRPr>
      </a:lvl3pPr>
      <a:lvl4pPr marL="1371532" algn="l" defTabSz="914356" rtl="0" eaLnBrk="1" latinLnBrk="0" hangingPunct="1">
        <a:defRPr sz="1800" kern="1200">
          <a:solidFill>
            <a:schemeClr val="tx1"/>
          </a:solidFill>
          <a:latin typeface="+mn-lt"/>
          <a:ea typeface="+mn-ea"/>
          <a:cs typeface="+mn-cs"/>
        </a:defRPr>
      </a:lvl4pPr>
      <a:lvl5pPr marL="1828709" algn="l" defTabSz="914356" rtl="0" eaLnBrk="1" latinLnBrk="0" hangingPunct="1">
        <a:defRPr sz="1800" kern="1200">
          <a:solidFill>
            <a:schemeClr val="tx1"/>
          </a:solidFill>
          <a:latin typeface="+mn-lt"/>
          <a:ea typeface="+mn-ea"/>
          <a:cs typeface="+mn-cs"/>
        </a:defRPr>
      </a:lvl5pPr>
      <a:lvl6pPr marL="2285886" algn="l" defTabSz="914356" rtl="0" eaLnBrk="1" latinLnBrk="0" hangingPunct="1">
        <a:defRPr sz="1800" kern="1200">
          <a:solidFill>
            <a:schemeClr val="tx1"/>
          </a:solidFill>
          <a:latin typeface="+mn-lt"/>
          <a:ea typeface="+mn-ea"/>
          <a:cs typeface="+mn-cs"/>
        </a:defRPr>
      </a:lvl6pPr>
      <a:lvl7pPr marL="2743063" algn="l" defTabSz="914356" rtl="0" eaLnBrk="1" latinLnBrk="0" hangingPunct="1">
        <a:defRPr sz="1800" kern="1200">
          <a:solidFill>
            <a:schemeClr val="tx1"/>
          </a:solidFill>
          <a:latin typeface="+mn-lt"/>
          <a:ea typeface="+mn-ea"/>
          <a:cs typeface="+mn-cs"/>
        </a:defRPr>
      </a:lvl7pPr>
      <a:lvl8pPr marL="3200240" algn="l" defTabSz="914356" rtl="0" eaLnBrk="1" latinLnBrk="0" hangingPunct="1">
        <a:defRPr sz="1800" kern="1200">
          <a:solidFill>
            <a:schemeClr val="tx1"/>
          </a:solidFill>
          <a:latin typeface="+mn-lt"/>
          <a:ea typeface="+mn-ea"/>
          <a:cs typeface="+mn-cs"/>
        </a:defRPr>
      </a:lvl8pPr>
      <a:lvl9pPr marL="3657418" algn="l" defTabSz="9143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onwealthfund.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monwealthfund.org/Publications/Blog/2017/Nov/Senate%20Tax%20Bill%20Will%20Raise%20Premiums%20for%20Many%20Who%20Buy%20Their%20Own%20Coverage" TargetMode="External"/><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onwealthfund.org/Publications/Blog/2017/Nov/Senate%20Tax%20Bill%20Will%20Raise%20Premiums%20for%20Many%20Who%20Buy%20Their%20Own%20Coverage" TargetMode="External"/><Relationship Id="rId2" Type="http://schemas.openxmlformats.org/officeDocument/2006/relationships/chart" Target="../charts/chart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1" y="1238105"/>
            <a:ext cx="7772400" cy="2387600"/>
          </a:xfrm>
        </p:spPr>
        <p:txBody>
          <a:bodyPr anchor="ctr">
            <a:normAutofit/>
          </a:bodyPr>
          <a:lstStyle/>
          <a:p>
            <a:r>
              <a:rPr lang="en-US" sz="2800" dirty="0" smtClean="0">
                <a:latin typeface="Tahoma" panose="020B0604030504040204" pitchFamily="34" charset="0"/>
                <a:ea typeface="Tahoma" panose="020B0604030504040204" pitchFamily="34" charset="0"/>
                <a:cs typeface="Tahoma" panose="020B0604030504040204" pitchFamily="34" charset="0"/>
              </a:rPr>
              <a:t>What’s at Stake?</a:t>
            </a:r>
            <a:r>
              <a:rPr lang="en-US" sz="2800" dirty="0">
                <a:latin typeface="Tahoma" panose="020B0604030504040204" pitchFamily="34" charset="0"/>
                <a:ea typeface="Tahoma" panose="020B0604030504040204" pitchFamily="34" charset="0"/>
                <a:cs typeface="Tahoma" panose="020B0604030504040204" pitchFamily="34" charset="0"/>
              </a:rPr>
              <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States’ Progress on Health </a:t>
            </a:r>
            <a:r>
              <a:rPr lang="en-US" sz="2800" dirty="0" smtClean="0">
                <a:latin typeface="Tahoma" panose="020B0604030504040204" pitchFamily="34" charset="0"/>
                <a:ea typeface="Tahoma" panose="020B0604030504040204" pitchFamily="34" charset="0"/>
                <a:cs typeface="Tahoma" panose="020B0604030504040204" pitchFamily="34" charset="0"/>
              </a:rPr>
              <a:t>Coverage</a:t>
            </a:r>
            <a:br>
              <a:rPr lang="en-US" sz="2800" dirty="0" smtClean="0">
                <a:latin typeface="Tahoma" panose="020B0604030504040204" pitchFamily="34" charset="0"/>
                <a:ea typeface="Tahoma" panose="020B0604030504040204" pitchFamily="34" charset="0"/>
                <a:cs typeface="Tahoma" panose="020B0604030504040204" pitchFamily="34" charset="0"/>
              </a:rPr>
            </a:br>
            <a:r>
              <a:rPr lang="en-US" sz="2800" dirty="0" smtClean="0">
                <a:latin typeface="Tahoma" panose="020B0604030504040204" pitchFamily="34" charset="0"/>
                <a:ea typeface="Tahoma" panose="020B0604030504040204" pitchFamily="34" charset="0"/>
                <a:cs typeface="Tahoma" panose="020B0604030504040204" pitchFamily="34" charset="0"/>
              </a:rPr>
              <a:t> and Access to Care, </a:t>
            </a:r>
            <a:r>
              <a:rPr lang="en-US" sz="2800" dirty="0">
                <a:latin typeface="Tahoma" panose="020B0604030504040204" pitchFamily="34" charset="0"/>
                <a:ea typeface="Tahoma" panose="020B0604030504040204" pitchFamily="34" charset="0"/>
                <a:cs typeface="Tahoma" panose="020B0604030504040204" pitchFamily="34" charset="0"/>
              </a:rPr>
              <a:t>2013-2016</a:t>
            </a:r>
          </a:p>
        </p:txBody>
      </p:sp>
      <p:sp>
        <p:nvSpPr>
          <p:cNvPr id="3" name="Subtitle 2"/>
          <p:cNvSpPr>
            <a:spLocks noGrp="1"/>
          </p:cNvSpPr>
          <p:nvPr>
            <p:ph type="subTitle" idx="1"/>
          </p:nvPr>
        </p:nvSpPr>
        <p:spPr>
          <a:xfrm>
            <a:off x="1143000" y="3264968"/>
            <a:ext cx="6858000" cy="2304432"/>
          </a:xfrm>
        </p:spPr>
        <p:txBody>
          <a:bodyPr>
            <a:normAutofit/>
          </a:bodyPr>
          <a:lstStyle/>
          <a:p>
            <a:endParaRPr lang="en-US" dirty="0">
              <a:hlinkClick r:id="rId3"/>
            </a:endParaRPr>
          </a:p>
          <a:p>
            <a:r>
              <a:rPr lang="en-US" dirty="0">
                <a:latin typeface="Tahoma" panose="020B0604030504040204" pitchFamily="34" charset="0"/>
                <a:ea typeface="Tahoma" panose="020B0604030504040204" pitchFamily="34" charset="0"/>
                <a:cs typeface="Tahoma" panose="020B0604030504040204" pitchFamily="34" charset="0"/>
                <a:hlinkClick r:id="rId3"/>
              </a:rPr>
              <a:t>www.commonwealthfund.org</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Media Teleconference: December 13, 2017</a:t>
            </a:r>
          </a:p>
        </p:txBody>
      </p:sp>
      <p:sp>
        <p:nvSpPr>
          <p:cNvPr id="4" name="Rectangle 3"/>
          <p:cNvSpPr/>
          <p:nvPr/>
        </p:nvSpPr>
        <p:spPr>
          <a:xfrm>
            <a:off x="381002" y="495236"/>
            <a:ext cx="8051799" cy="646331"/>
          </a:xfrm>
          <a:prstGeom prst="rect">
            <a:avLst/>
          </a:prstGeom>
        </p:spPr>
        <p:txBody>
          <a:bodyPr wrap="square">
            <a:spAutoFit/>
          </a:bodyPr>
          <a:lstStyle/>
          <a:p>
            <a:pPr algn="ct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Embargoed: Not for release before 12:01 ET </a:t>
            </a:r>
          </a:p>
          <a:p>
            <a:pPr algn="ct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December 14, 2017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23" y="5103222"/>
            <a:ext cx="3468952" cy="1612619"/>
          </a:xfrm>
          <a:prstGeom prst="rect">
            <a:avLst/>
          </a:prstGeom>
        </p:spPr>
      </p:pic>
    </p:spTree>
    <p:extLst>
      <p:ext uri="{BB962C8B-B14F-4D97-AF65-F5344CB8AC3E}">
        <p14:creationId xmlns:p14="http://schemas.microsoft.com/office/powerpoint/2010/main" val="1467349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371" y="1048493"/>
            <a:ext cx="6894001" cy="5162432"/>
          </a:xfrm>
          <a:prstGeom prst="rect">
            <a:avLst/>
          </a:prstGeom>
        </p:spPr>
      </p:pic>
      <p:sp>
        <p:nvSpPr>
          <p:cNvPr id="4" name="Title 3"/>
          <p:cNvSpPr>
            <a:spLocks noGrp="1"/>
          </p:cNvSpPr>
          <p:nvPr>
            <p:ph type="title"/>
          </p:nvPr>
        </p:nvSpPr>
        <p:spPr>
          <a:xfrm>
            <a:off x="79034" y="325151"/>
            <a:ext cx="9064966" cy="762000"/>
          </a:xfrm>
        </p:spPr>
        <p:txBody>
          <a:bodyPr>
            <a:norm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The </a:t>
            </a:r>
            <a:r>
              <a:rPr lang="en-US" sz="2000" dirty="0">
                <a:latin typeface="Tahoma" panose="020B0604030504040204" pitchFamily="34" charset="0"/>
                <a:ea typeface="Tahoma" panose="020B0604030504040204" pitchFamily="34" charset="0"/>
                <a:cs typeface="Tahoma" panose="020B0604030504040204" pitchFamily="34" charset="0"/>
              </a:rPr>
              <a:t>share of at-risk </a:t>
            </a:r>
            <a:r>
              <a:rPr lang="en-US" sz="2000" dirty="0" err="1">
                <a:latin typeface="Tahoma" panose="020B0604030504040204" pitchFamily="34" charset="0"/>
                <a:ea typeface="Tahoma" panose="020B0604030504040204" pitchFamily="34" charset="0"/>
                <a:cs typeface="Tahoma" panose="020B0604030504040204" pitchFamily="34" charset="0"/>
              </a:rPr>
              <a:t>adults</a:t>
            </a:r>
            <a:r>
              <a:rPr lang="en-US" sz="2000" baseline="30000" dirty="0" err="1">
                <a:latin typeface="Tahoma" panose="020B0604030504040204" pitchFamily="34" charset="0"/>
                <a:ea typeface="Tahoma" panose="020B0604030504040204" pitchFamily="34" charset="0"/>
                <a:cs typeface="Tahoma" panose="020B0604030504040204" pitchFamily="34" charset="0"/>
              </a:rPr>
              <a:t>a</a:t>
            </a:r>
            <a:r>
              <a:rPr lang="en-US" sz="2000" dirty="0">
                <a:latin typeface="Tahoma" panose="020B0604030504040204" pitchFamily="34" charset="0"/>
                <a:ea typeface="Tahoma" panose="020B0604030504040204" pitchFamily="34" charset="0"/>
                <a:cs typeface="Tahoma" panose="020B0604030504040204" pitchFamily="34" charset="0"/>
              </a:rPr>
              <a:t> without a routine doctor visit in the </a:t>
            </a:r>
            <a:r>
              <a:rPr lang="en-US" sz="2000" dirty="0" smtClean="0">
                <a:latin typeface="Tahoma" panose="020B0604030504040204" pitchFamily="34" charset="0"/>
                <a:ea typeface="Tahoma" panose="020B0604030504040204" pitchFamily="34" charset="0"/>
                <a:cs typeface="Tahoma" panose="020B0604030504040204" pitchFamily="34" charset="0"/>
              </a:rPr>
              <a:t>past </a:t>
            </a:r>
            <a:r>
              <a:rPr lang="en-US" sz="2000" dirty="0">
                <a:latin typeface="Tahoma" panose="020B0604030504040204" pitchFamily="34" charset="0"/>
                <a:ea typeface="Tahoma" panose="020B0604030504040204" pitchFamily="34" charset="0"/>
                <a:cs typeface="Tahoma" panose="020B0604030504040204" pitchFamily="34" charset="0"/>
              </a:rPr>
              <a:t>two </a:t>
            </a:r>
            <a:r>
              <a:rPr lang="en-US" sz="2000" dirty="0" smtClean="0">
                <a:latin typeface="Tahoma" panose="020B0604030504040204" pitchFamily="34" charset="0"/>
                <a:ea typeface="Tahoma" panose="020B0604030504040204" pitchFamily="34" charset="0"/>
                <a:cs typeface="Tahoma" panose="020B0604030504040204" pitchFamily="34" charset="0"/>
              </a:rPr>
              <a:t>years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improved in more than half of states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5" name="Oval 24"/>
          <p:cNvSpPr/>
          <p:nvPr/>
        </p:nvSpPr>
        <p:spPr bwMode="gray">
          <a:xfrm>
            <a:off x="5929745" y="5803609"/>
            <a:ext cx="182880" cy="182880"/>
          </a:xfrm>
          <a:prstGeom prst="ellipse">
            <a:avLst/>
          </a:prstGeom>
          <a:solidFill>
            <a:srgbClr val="3DA3A3"/>
          </a:solidFill>
          <a:ln w="3175">
            <a:solidFill>
              <a:srgbClr val="3DA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27" name="Oval 26"/>
          <p:cNvSpPr/>
          <p:nvPr/>
        </p:nvSpPr>
        <p:spPr bwMode="gray">
          <a:xfrm>
            <a:off x="5916444" y="5293703"/>
            <a:ext cx="182880" cy="182880"/>
          </a:xfrm>
          <a:prstGeom prst="ellipse">
            <a:avLst/>
          </a:prstGeom>
          <a:solidFill>
            <a:srgbClr val="B7E4E4"/>
          </a:solidFill>
          <a:ln w="3175">
            <a:solidFill>
              <a:srgbClr val="B7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29" name="TextBox 28"/>
          <p:cNvSpPr txBox="1"/>
          <p:nvPr/>
        </p:nvSpPr>
        <p:spPr>
          <a:xfrm>
            <a:off x="6086022" y="5240175"/>
            <a:ext cx="3455912"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Improved (30 states plus D.C.)</a:t>
            </a:r>
          </a:p>
        </p:txBody>
      </p:sp>
      <p:sp>
        <p:nvSpPr>
          <p:cNvPr id="31" name="TextBox 30"/>
          <p:cNvSpPr txBox="1"/>
          <p:nvPr/>
        </p:nvSpPr>
        <p:spPr>
          <a:xfrm>
            <a:off x="6086022" y="5751419"/>
            <a:ext cx="2466821"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Worsened (2 states)</a:t>
            </a:r>
          </a:p>
        </p:txBody>
      </p:sp>
      <p:sp>
        <p:nvSpPr>
          <p:cNvPr id="33" name="TextBox 32"/>
          <p:cNvSpPr txBox="1"/>
          <p:nvPr/>
        </p:nvSpPr>
        <p:spPr>
          <a:xfrm>
            <a:off x="44803" y="6196457"/>
            <a:ext cx="8975360" cy="553998"/>
          </a:xfrm>
          <a:prstGeom prst="rect">
            <a:avLst/>
          </a:prstGeom>
          <a:noFill/>
        </p:spPr>
        <p:txBody>
          <a:bodyPr wrap="square" rtlCol="0">
            <a:spAutoFit/>
          </a:bodyPr>
          <a:lstStyle/>
          <a:p>
            <a:pPr defTabSz="457200" fontAlgn="base">
              <a:spcBef>
                <a:spcPct val="0"/>
              </a:spcBef>
              <a:spcAft>
                <a:spcPct val="0"/>
              </a:spcAft>
              <a:defRPr/>
            </a:pPr>
            <a:r>
              <a:rPr lang="en-US" sz="1000" baseline="30000" dirty="0" err="1">
                <a:solidFill>
                  <a:prstClr val="black"/>
                </a:solidFill>
                <a:latin typeface="Tahoma" panose="020B0604030504040204" pitchFamily="34" charset="0"/>
                <a:ea typeface="Tahoma" panose="020B0604030504040204" pitchFamily="34" charset="0"/>
                <a:cs typeface="Tahoma" panose="020B0604030504040204" pitchFamily="34" charset="0"/>
              </a:rPr>
              <a:t>a</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At</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-risk adults defined as all adults age 50 and older, and adults ages 18–49 who are in fair or poor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health or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who were ever told they have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diabetes</a:t>
            </a:r>
            <a:b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or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pre-diabetes, acute myocardial infarction, heart disease, stroke, or asthma. “D.C.” stands for District of Columbia. </a:t>
            </a:r>
          </a:p>
          <a:p>
            <a:pPr defTabSz="457200" fontAlgn="base">
              <a:spcBef>
                <a:spcPct val="0"/>
              </a:spcBef>
              <a:spcAft>
                <a:spcPct val="0"/>
              </a:spcAft>
              <a:defRPr/>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source: 2013 and 2016 Behavioral Risk Factor Surveillance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System (BRFSS).</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2" name="Oval 31"/>
          <p:cNvSpPr/>
          <p:nvPr/>
        </p:nvSpPr>
        <p:spPr bwMode="gray">
          <a:xfrm>
            <a:off x="5929745" y="5542404"/>
            <a:ext cx="182880" cy="182880"/>
          </a:xfrm>
          <a:prstGeom prst="ellipse">
            <a:avLst/>
          </a:prstGeom>
          <a:solidFill>
            <a:schemeClr val="bg1"/>
          </a:solidFill>
          <a:ln w="3175">
            <a:solidFill>
              <a:srgbClr val="3DA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34" name="TextBox 33"/>
          <p:cNvSpPr txBox="1"/>
          <p:nvPr/>
        </p:nvSpPr>
        <p:spPr>
          <a:xfrm>
            <a:off x="6086022" y="5487503"/>
            <a:ext cx="3057977"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Little or No Change (18 states)</a:t>
            </a:r>
          </a:p>
        </p:txBody>
      </p:sp>
      <p:sp>
        <p:nvSpPr>
          <p:cNvPr id="12"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10</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6626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6" y="363808"/>
            <a:ext cx="9073863" cy="532798"/>
          </a:xfrm>
        </p:spPr>
        <p:txBody>
          <a:bodyPr>
            <a:no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Premiums for Individual Market Coverage Projected to Increase if Individual Mandate Repealed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8606428"/>
              </p:ext>
            </p:extLst>
          </p:nvPr>
        </p:nvGraphicFramePr>
        <p:xfrm>
          <a:off x="70136" y="1093382"/>
          <a:ext cx="8751157" cy="526397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1491" y="5842337"/>
            <a:ext cx="8751157" cy="1015663"/>
          </a:xfrm>
          <a:prstGeom prst="rect">
            <a:avLst/>
          </a:prstGeom>
          <a:noFill/>
        </p:spPr>
        <p:txBody>
          <a:bodyPr wrap="square" rtlCol="0">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Using 2018 premium data as the baseline, Commonwealth Fund researchers examined the difference between CBO’s projection of what premiums would look like under current law for the 7 million people who buy their own, unsubsidized coverage and what premiums would look like if the ACA’s individual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mandate penalties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were repealed as part of the tax bill. The analysis is based on a 40-year-old’s premium for the lowest-cost silver plan in the 39 states that use the federally facilitated marketplace. For more on methods, see  S. R. Collins, M. Z. Gunja, and H. K. Bhupal, "</a:t>
            </a:r>
            <a:r>
              <a:rPr lang="en-US" sz="10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Senate Tax Bill Results in Premium Increases for Many Who Buy Their Own Coverage; Wealthiest to Benefit Most from Any Offsets from Tax Cuts</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00" i="1" dirty="0">
                <a:solidFill>
                  <a:prstClr val="black"/>
                </a:solidFill>
                <a:latin typeface="Tahoma" panose="020B0604030504040204" pitchFamily="34" charset="0"/>
                <a:ea typeface="Tahoma" panose="020B0604030504040204" pitchFamily="34" charset="0"/>
                <a:cs typeface="Tahoma" panose="020B0604030504040204" pitchFamily="34" charset="0"/>
              </a:rPr>
              <a:t>To the Point</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The Commonwealth Fund, Nov. 21,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2017. Data</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Data.Healthcare.gov Plan Year 2018 Individual Medical Coverage Landscape.</a:t>
            </a:r>
          </a:p>
        </p:txBody>
      </p:sp>
      <p:sp>
        <p:nvSpPr>
          <p:cNvPr id="3" name="TextBox 2"/>
          <p:cNvSpPr txBox="1"/>
          <p:nvPr/>
        </p:nvSpPr>
        <p:spPr>
          <a:xfrm>
            <a:off x="1062447" y="1093382"/>
            <a:ext cx="7384868" cy="523220"/>
          </a:xfrm>
          <a:prstGeom prst="rect">
            <a:avLst/>
          </a:prstGeom>
          <a:noFill/>
        </p:spPr>
        <p:txBody>
          <a:bodyPr wrap="square" rtlCol="0">
            <a:spAutoFit/>
          </a:bodyPr>
          <a:lstStyle/>
          <a:p>
            <a:pPr algn="ctr"/>
            <a:r>
              <a:rPr lang="en-US" sz="1400" dirty="0" smtClean="0">
                <a:latin typeface="Tahoma" panose="020B0604030504040204" pitchFamily="34" charset="0"/>
                <a:ea typeface="Tahoma" panose="020B0604030504040204" pitchFamily="34" charset="0"/>
                <a:cs typeface="Tahoma" panose="020B0604030504040204" pitchFamily="34" charset="0"/>
              </a:rPr>
              <a:t>Average additional spending in annual premiums for a 40-year-old purchasing unsubsidized individual market coverage would top</a:t>
            </a:r>
            <a:r>
              <a:rPr lang="en-US" sz="1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smtClean="0">
                <a:latin typeface="Tahoma" panose="020B0604030504040204" pitchFamily="34" charset="0"/>
                <a:ea typeface="Tahoma" panose="020B0604030504040204" pitchFamily="34" charset="0"/>
                <a:cs typeface="Tahoma" panose="020B0604030504040204" pitchFamily="34" charset="0"/>
              </a:rPr>
              <a:t>$1,000 in these states</a:t>
            </a:r>
            <a:endParaRPr lang="en-US" sz="1400" i="1" dirty="0"/>
          </a:p>
        </p:txBody>
      </p:sp>
      <p:sp>
        <p:nvSpPr>
          <p:cNvPr id="9"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11</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8145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3808"/>
            <a:ext cx="7315200" cy="675589"/>
          </a:xfrm>
        </p:spPr>
        <p:txBody>
          <a:bodyPr>
            <a:norm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Summary and Implications</a:t>
            </a:r>
          </a:p>
        </p:txBody>
      </p:sp>
      <p:sp>
        <p:nvSpPr>
          <p:cNvPr id="4" name="Content Placeholder 3"/>
          <p:cNvSpPr>
            <a:spLocks noGrp="1"/>
          </p:cNvSpPr>
          <p:nvPr>
            <p:ph idx="1"/>
          </p:nvPr>
        </p:nvSpPr>
        <p:spPr>
          <a:xfrm>
            <a:off x="621392" y="1039397"/>
            <a:ext cx="8140882" cy="5361403"/>
          </a:xfrm>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During the first three years of the ACA’s major coverage expansions, the number of uninsured Americans fell to a record low, </a:t>
            </a:r>
            <a:r>
              <a:rPr lang="en-US" sz="2000" dirty="0" smtClean="0">
                <a:latin typeface="Tahoma" panose="020B0604030504040204" pitchFamily="34" charset="0"/>
                <a:ea typeface="Tahoma" panose="020B0604030504040204" pitchFamily="34" charset="0"/>
                <a:cs typeface="Tahoma" panose="020B0604030504040204" pitchFamily="34" charset="0"/>
              </a:rPr>
              <a:t>and improvements in access to care were widespread across states. </a:t>
            </a:r>
            <a:br>
              <a:rPr lang="en-US" sz="2000" dirty="0" smtClean="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Recent federal policy activity—including the likely repeal of the health insurance mandate penalty, the failure so far to renew federal funding for the Children’s Health Insurance Program, and shortened open enrollment period and deep cuts in outreach funding for ACA marketplace coverage—could jeopardize these gains.</a:t>
            </a:r>
            <a:br>
              <a:rPr lang="en-US" sz="2000" dirty="0" smtClean="0">
                <a:latin typeface="Tahoma" panose="020B0604030504040204" pitchFamily="34" charset="0"/>
                <a:ea typeface="Tahoma" panose="020B0604030504040204" pitchFamily="34" charset="0"/>
                <a:cs typeface="Tahoma" panose="020B0604030504040204" pitchFamily="34" charset="0"/>
              </a:rPr>
            </a:br>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It will be important to continue to monitor state health system performance on coverage and access to determine the effect of current and future policy changes.</a:t>
            </a:r>
            <a:br>
              <a:rPr lang="en-US" sz="2000" dirty="0" smtClean="0">
                <a:latin typeface="Tahoma" panose="020B0604030504040204" pitchFamily="34" charset="0"/>
                <a:ea typeface="Tahoma" panose="020B0604030504040204" pitchFamily="34" charset="0"/>
                <a:cs typeface="Tahoma" panose="020B0604030504040204" pitchFamily="34" charset="0"/>
              </a:rPr>
            </a:br>
            <a:endParaRPr lang="en-US" sz="20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049" y="6099352"/>
            <a:ext cx="1631950" cy="758648"/>
          </a:xfrm>
          <a:prstGeom prst="rect">
            <a:avLst/>
          </a:prstGeom>
        </p:spPr>
      </p:pic>
      <p:sp>
        <p:nvSpPr>
          <p:cNvPr id="7"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12</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2401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2442"/>
            <a:ext cx="9144000" cy="731520"/>
          </a:xfrm>
        </p:spPr>
        <p:txBody>
          <a:bodyPr lIns="91440" tIns="45720" rIns="91440" bIns="45720" anchor="t" anchorCtr="0">
            <a:noAutofit/>
          </a:bodyPr>
          <a:lstStyle/>
          <a:p>
            <a:pPr algn="l"/>
            <a:r>
              <a:rPr lang="en-US" sz="2000" dirty="0">
                <a:latin typeface="Tahoma" panose="020B0604030504040204" pitchFamily="34" charset="0"/>
                <a:ea typeface="Tahoma" panose="020B0604030504040204" pitchFamily="34" charset="0"/>
                <a:cs typeface="Tahoma" panose="020B0604030504040204" pitchFamily="34" charset="0"/>
              </a:rPr>
              <a:t>Change in State Health System Performance by Access Indicator, 2013-2016</a:t>
            </a:r>
            <a:endParaRPr lang="en-US" sz="2000" baseline="30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97682255"/>
              </p:ext>
            </p:extLst>
          </p:nvPr>
        </p:nvGraphicFramePr>
        <p:xfrm>
          <a:off x="0" y="443960"/>
          <a:ext cx="9013371" cy="55435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750526" y="695408"/>
            <a:ext cx="2465882" cy="338554"/>
          </a:xfrm>
          <a:prstGeom prst="rect">
            <a:avLst/>
          </a:prstGeom>
          <a:noFill/>
        </p:spPr>
        <p:txBody>
          <a:bodyPr wrap="square" rtlCol="0">
            <a:spAutoFit/>
          </a:bodyPr>
          <a:lstStyle/>
          <a:p>
            <a:pPr algn="ctr"/>
            <a:r>
              <a:rPr lang="en-US" sz="1600" dirty="0">
                <a:solidFill>
                  <a:prstClr val="black"/>
                </a:solidFill>
                <a:latin typeface="Cabin" charset="0"/>
                <a:ea typeface="Cabin" charset="0"/>
                <a:cs typeface="Cabin" charset="0"/>
              </a:rPr>
              <a:t>Number of states that:</a:t>
            </a:r>
          </a:p>
        </p:txBody>
      </p:sp>
      <p:sp>
        <p:nvSpPr>
          <p:cNvPr id="10" name="TextBox 9"/>
          <p:cNvSpPr txBox="1"/>
          <p:nvPr/>
        </p:nvSpPr>
        <p:spPr>
          <a:xfrm>
            <a:off x="38725" y="5742393"/>
            <a:ext cx="9105275" cy="1015663"/>
          </a:xfrm>
          <a:prstGeom prst="rect">
            <a:avLst/>
          </a:prstGeom>
          <a:noFill/>
        </p:spPr>
        <p:txBody>
          <a:bodyPr wrap="square" rtlCol="0">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For the purposes of this exhibit we count the District of Columbia as a state, and the asterisk indicates which category D.C. falls in for each indicator.  “Improved” or “Worsened” refers to a change of at least 0.5 standard deviations between the two time periods (2013 to 2016, except where noted). “Little or no change” category includes states with changes of less than 0.5 standard deviations as well as states with no change or without sufficient data to assess change over time. Individuals under age 65 with out-of-pocket medical costs relative to annual income, is a two-year average.</a:t>
            </a:r>
            <a:r>
              <a:rPr lang="en-US" sz="1000" baseline="30000" dirty="0">
                <a:solidFill>
                  <a:prstClr val="black"/>
                </a:solidFill>
                <a:latin typeface="Tahoma" panose="020B0604030504040204" pitchFamily="34" charset="0"/>
                <a:ea typeface="Tahoma" panose="020B0604030504040204" pitchFamily="34" charset="0"/>
                <a:cs typeface="Tahoma" panose="020B0604030504040204" pitchFamily="34" charset="0"/>
              </a:rPr>
              <a:t> a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At-risk adults defined as all adults age 50 or older, or adults ages 18 to 49 in fair or poor health, or ever told they have diabetes or pre-diabetes, acute myocardial infarction, heart disease, stroke, or asthma. </a:t>
            </a:r>
          </a:p>
        </p:txBody>
      </p:sp>
      <p:sp>
        <p:nvSpPr>
          <p:cNvPr id="12" name="TextBox 11"/>
          <p:cNvSpPr txBox="1"/>
          <p:nvPr/>
        </p:nvSpPr>
        <p:spPr>
          <a:xfrm>
            <a:off x="3061302" y="4315254"/>
            <a:ext cx="258404" cy="261610"/>
          </a:xfrm>
          <a:prstGeom prst="rect">
            <a:avLst/>
          </a:prstGeom>
          <a:noFill/>
        </p:spPr>
        <p:txBody>
          <a:bodyPr wrap="none"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a:t>
            </a:r>
          </a:p>
        </p:txBody>
      </p:sp>
      <p:sp>
        <p:nvSpPr>
          <p:cNvPr id="9"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lumMod val="65000"/>
                    <a:lumOff val="35000"/>
                  </a:prstClr>
                </a:solidFill>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Appendix 1</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798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69582"/>
            <a:ext cx="8229600" cy="4525963"/>
          </a:xfrm>
        </p:spPr>
        <p:txBody>
          <a:bodyPr>
            <a:normAutofit/>
          </a:bodyPr>
          <a:lstStyle/>
          <a:p>
            <a:r>
              <a:rPr lang="en-US" sz="1800" dirty="0">
                <a:latin typeface="Tahoma" panose="020B0604030504040204" pitchFamily="34" charset="0"/>
                <a:ea typeface="Tahoma" panose="020B0604030504040204" pitchFamily="34" charset="0"/>
                <a:cs typeface="Tahoma" panose="020B0604030504040204" pitchFamily="34" charset="0"/>
              </a:rPr>
              <a:t>The six health care access and affordability indicators reported in this brief align with those reported in The Commonwealth Fund’s ongoing series of Health System Performance Scorecards</a:t>
            </a:r>
            <a:r>
              <a:rPr lang="en-US" sz="1800" dirty="0" smtClean="0">
                <a:latin typeface="Tahoma" panose="020B0604030504040204" pitchFamily="34" charset="0"/>
                <a:ea typeface="Tahoma" panose="020B0604030504040204" pitchFamily="34" charset="0"/>
                <a:cs typeface="Tahoma" panose="020B0604030504040204" pitchFamily="34" charset="0"/>
              </a:rPr>
              <a:t>.</a:t>
            </a:r>
            <a:br>
              <a:rPr lang="en-US" sz="1800" dirty="0" smtClean="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1800" dirty="0">
                <a:latin typeface="Tahoma" panose="020B0604030504040204" pitchFamily="34" charset="0"/>
                <a:ea typeface="Tahoma" panose="020B0604030504040204" pitchFamily="34" charset="0"/>
                <a:cs typeface="Tahoma" panose="020B0604030504040204" pitchFamily="34" charset="0"/>
              </a:rPr>
              <a:t>Findings are based on the authors’ analysis of the most recent publicly available data from the U.S. Census Bureau and the Behavioral Risk Factor Surveillance System</a:t>
            </a:r>
            <a:r>
              <a:rPr lang="en-US" sz="1800" dirty="0" smtClean="0">
                <a:latin typeface="Tahoma" panose="020B0604030504040204" pitchFamily="34" charset="0"/>
                <a:ea typeface="Tahoma" panose="020B0604030504040204" pitchFamily="34" charset="0"/>
                <a:cs typeface="Tahoma" panose="020B0604030504040204" pitchFamily="34" charset="0"/>
              </a:rPr>
              <a:t>.</a:t>
            </a:r>
            <a:br>
              <a:rPr lang="en-US" sz="1800" dirty="0" smtClean="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1800" dirty="0">
                <a:latin typeface="Tahoma" panose="020B0604030504040204" pitchFamily="34" charset="0"/>
                <a:ea typeface="Tahoma" panose="020B0604030504040204" pitchFamily="34" charset="0"/>
                <a:cs typeface="Tahoma" panose="020B0604030504040204" pitchFamily="34" charset="0"/>
              </a:rPr>
              <a:t>Measuring Change Over Time: We considered an indicator’s value to have changed if it was at least one-half (0.5) of a standard deviation larger than the difference in rates across all states over the two years being compared</a:t>
            </a:r>
            <a:r>
              <a:rPr lang="en-US" sz="1800" dirty="0" smtClean="0">
                <a:latin typeface="Tahoma" panose="020B0604030504040204" pitchFamily="34" charset="0"/>
                <a:ea typeface="Tahoma" panose="020B0604030504040204" pitchFamily="34" charset="0"/>
                <a:cs typeface="Tahoma" panose="020B0604030504040204" pitchFamily="34" charset="0"/>
              </a:rPr>
              <a:t>.</a:t>
            </a:r>
            <a:br>
              <a:rPr lang="en-US" sz="1800" dirty="0" smtClean="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r>
              <a:rPr lang="en-US" sz="1800" dirty="0">
                <a:latin typeface="Tahoma" panose="020B0604030504040204" pitchFamily="34" charset="0"/>
                <a:ea typeface="Tahoma" panose="020B0604030504040204" pitchFamily="34" charset="0"/>
                <a:cs typeface="Tahoma" panose="020B0604030504040204" pitchFamily="34" charset="0"/>
              </a:rPr>
              <a:t>Scoring and Ranking: We averaged state rankings for the six indicators to determine a state’s access and affordability dimension rank.</a:t>
            </a:r>
          </a:p>
        </p:txBody>
      </p:sp>
      <p:sp>
        <p:nvSpPr>
          <p:cNvPr id="6" name="Title 5"/>
          <p:cNvSpPr>
            <a:spLocks noGrp="1"/>
          </p:cNvSpPr>
          <p:nvPr>
            <p:ph type="title"/>
          </p:nvPr>
        </p:nvSpPr>
        <p:spPr>
          <a:xfrm>
            <a:off x="565688" y="139114"/>
            <a:ext cx="8229600" cy="1143000"/>
          </a:xfrm>
        </p:spPr>
        <p:txBody>
          <a:bodyPr>
            <a:norm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Methodology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049" y="6099352"/>
            <a:ext cx="1631950" cy="758648"/>
          </a:xfrm>
          <a:prstGeom prst="rect">
            <a:avLst/>
          </a:prstGeom>
        </p:spPr>
      </p:pic>
      <p:sp>
        <p:nvSpPr>
          <p:cNvPr id="7"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lumMod val="65000"/>
                    <a:lumOff val="35000"/>
                  </a:prstClr>
                </a:solidFill>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Appendix 2</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893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9" y="358705"/>
            <a:ext cx="9073863" cy="532798"/>
          </a:xfrm>
        </p:spPr>
        <p:txBody>
          <a:bodyPr>
            <a:noAutofit/>
          </a:bodyPr>
          <a:lstStyle/>
          <a:p>
            <a:r>
              <a:rPr lang="en-US" sz="2000" dirty="0" smtClean="0">
                <a:latin typeface="Tahoma" panose="020B0604030504040204" pitchFamily="34" charset="0"/>
                <a:ea typeface="Tahoma" panose="020B0604030504040204" pitchFamily="34" charset="0"/>
                <a:cs typeface="Tahoma" panose="020B0604030504040204" pitchFamily="34" charset="0"/>
              </a:rPr>
              <a:t>Premiums for Individual Market Coverage Projected to Increase if Individual Mandate Repealed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76625164"/>
              </p:ext>
            </p:extLst>
          </p:nvPr>
        </p:nvGraphicFramePr>
        <p:xfrm>
          <a:off x="107219" y="630207"/>
          <a:ext cx="8751157" cy="526397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1491" y="5842337"/>
            <a:ext cx="8751157" cy="1015663"/>
          </a:xfrm>
          <a:prstGeom prst="rect">
            <a:avLst/>
          </a:prstGeom>
          <a:noFill/>
        </p:spPr>
        <p:txBody>
          <a:bodyPr wrap="square" rtlCol="0">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Using 2018 premium data as the baseline, Commonwealth Fund researchers examined the difference between CBO’s projection of what premiums would look like under current law for the 7 million people who buy their own, unsubsidized coverage and what premiums would look like if the ACA’s individual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mandate penalties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were repealed as part of the tax bill. The analysis is based on a 40-year-old’s premium for the lowest-cost silver plan in the 39 states that use the federally facilitated marketplace. For more on methods, see  S. R. Collins, M. Z. Gunja, and H. K. Bhupal, "</a:t>
            </a:r>
            <a:r>
              <a:rPr lang="en-US" sz="10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Senate Tax Bill Results in Premium Increases for Many Who Buy Their Own Coverage; Wealthiest to Benefit Most from Any Offsets from Tax Cuts</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000" i="1" dirty="0">
                <a:solidFill>
                  <a:prstClr val="black"/>
                </a:solidFill>
                <a:latin typeface="Tahoma" panose="020B0604030504040204" pitchFamily="34" charset="0"/>
                <a:ea typeface="Tahoma" panose="020B0604030504040204" pitchFamily="34" charset="0"/>
                <a:cs typeface="Tahoma" panose="020B0604030504040204" pitchFamily="34" charset="0"/>
              </a:rPr>
              <a:t>To the Point</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The Commonwealth Fund, Nov. 21,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2017. Data</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Data.Healthcare.gov Plan Year 2018 Individual Medical Coverage Landscape.</a:t>
            </a:r>
          </a:p>
        </p:txBody>
      </p:sp>
      <p:sp>
        <p:nvSpPr>
          <p:cNvPr id="6"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lumMod val="65000"/>
                    <a:lumOff val="35000"/>
                  </a:prstClr>
                </a:solidFill>
              </a:rPr>
              <a:t> </a:t>
            </a: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Appendix 3</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1204264" y="1005303"/>
            <a:ext cx="6879772" cy="492443"/>
          </a:xfrm>
          <a:prstGeom prst="rect">
            <a:avLst/>
          </a:prstGeom>
          <a:noFill/>
        </p:spPr>
        <p:txBody>
          <a:bodyPr wrap="square" rtlCol="0">
            <a:spAutoFit/>
          </a:bodyPr>
          <a:lstStyle/>
          <a:p>
            <a:pPr algn="ct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Average </a:t>
            </a:r>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Additional </a:t>
            </a: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Spending in Annual Premiums for a 40-year-old </a:t>
            </a:r>
            <a:r>
              <a:rPr lang="en-US" sz="1300" dirty="0">
                <a:solidFill>
                  <a:prstClr val="black"/>
                </a:solidFill>
                <a:latin typeface="Tahoma" panose="020B0604030504040204" pitchFamily="34" charset="0"/>
                <a:ea typeface="Tahoma" panose="020B0604030504040204" pitchFamily="34" charset="0"/>
                <a:cs typeface="Tahoma" panose="020B0604030504040204" pitchFamily="34" charset="0"/>
              </a:rPr>
              <a:t>Purchasing Unsubsidized Individual Market </a:t>
            </a:r>
            <a:r>
              <a:rPr lang="en-US" sz="1300" dirty="0" smtClean="0">
                <a:solidFill>
                  <a:prstClr val="black"/>
                </a:solidFill>
                <a:latin typeface="Tahoma" panose="020B0604030504040204" pitchFamily="34" charset="0"/>
                <a:ea typeface="Tahoma" panose="020B0604030504040204" pitchFamily="34" charset="0"/>
                <a:cs typeface="Tahoma" panose="020B0604030504040204" pitchFamily="34" charset="0"/>
              </a:rPr>
              <a:t>Coverage in the 39 states that use the federally facilitated marketplace</a:t>
            </a:r>
            <a:endParaRPr lang="en-US" sz="1400" dirty="0">
              <a:solidFill>
                <a:prstClr val="black"/>
              </a:solidFill>
            </a:endParaRPr>
          </a:p>
        </p:txBody>
      </p:sp>
    </p:spTree>
    <p:extLst>
      <p:ext uri="{BB962C8B-B14F-4D97-AF65-F5344CB8AC3E}">
        <p14:creationId xmlns:p14="http://schemas.microsoft.com/office/powerpoint/2010/main" val="241505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3808"/>
            <a:ext cx="7315200" cy="675589"/>
          </a:xfrm>
        </p:spPr>
        <p:txBody>
          <a:bodyPr>
            <a:norm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Overview of Key Findings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a:xfrm>
            <a:off x="514598" y="865225"/>
            <a:ext cx="8114804" cy="4873723"/>
          </a:xfrm>
        </p:spPr>
        <p:txBody>
          <a:bodyPr>
            <a:noAutofit/>
          </a:bodyPr>
          <a:lstStyle/>
          <a:p>
            <a:pPr marL="0" indent="0">
              <a:buNone/>
              <a:tabLst>
                <a:tab pos="2174875" algn="l"/>
              </a:tabLst>
            </a:pP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tabLst>
                <a:tab pos="2174875" algn="l"/>
              </a:tabLst>
            </a:pPr>
            <a:r>
              <a:rPr lang="en-US" sz="1800" dirty="0">
                <a:latin typeface="Tahoma" panose="020B0604030504040204" pitchFamily="34" charset="0"/>
                <a:ea typeface="Tahoma" panose="020B0604030504040204" pitchFamily="34" charset="0"/>
                <a:cs typeface="Tahoma" panose="020B0604030504040204" pitchFamily="34" charset="0"/>
              </a:rPr>
              <a:t>The Affordable Care Act has </a:t>
            </a:r>
            <a:r>
              <a:rPr lang="en-US" sz="1800" dirty="0" smtClean="0">
                <a:latin typeface="Tahoma" panose="020B0604030504040204" pitchFamily="34" charset="0"/>
                <a:ea typeface="Tahoma" panose="020B0604030504040204" pitchFamily="34" charset="0"/>
                <a:cs typeface="Tahoma" panose="020B0604030504040204" pitchFamily="34" charset="0"/>
              </a:rPr>
              <a:t>substantially improved access </a:t>
            </a:r>
            <a:r>
              <a:rPr lang="en-US" sz="1800" dirty="0">
                <a:latin typeface="Tahoma" panose="020B0604030504040204" pitchFamily="34" charset="0"/>
                <a:ea typeface="Tahoma" panose="020B0604030504040204" pitchFamily="34" charset="0"/>
                <a:cs typeface="Tahoma" panose="020B0604030504040204" pitchFamily="34" charset="0"/>
              </a:rPr>
              <a:t>to health care in states nationwide. </a:t>
            </a:r>
            <a:r>
              <a:rPr lang="en-US" sz="1800" dirty="0" smtClean="0">
                <a:latin typeface="Tahoma" panose="020B0604030504040204" pitchFamily="34" charset="0"/>
                <a:ea typeface="Tahoma" panose="020B0604030504040204" pitchFamily="34" charset="0"/>
                <a:cs typeface="Tahoma" panose="020B0604030504040204" pitchFamily="34" charset="0"/>
              </a:rPr>
              <a:t/>
            </a:r>
            <a:br>
              <a:rPr lang="en-US" sz="1800" dirty="0" smtClean="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tabLst>
                <a:tab pos="2174875" algn="l"/>
              </a:tabLst>
            </a:pPr>
            <a:r>
              <a:rPr lang="en-US" sz="1800" dirty="0" smtClean="0">
                <a:latin typeface="Tahoma" panose="020B0604030504040204" pitchFamily="34" charset="0"/>
                <a:ea typeface="Tahoma" panose="020B0604030504040204" pitchFamily="34" charset="0"/>
                <a:cs typeface="Tahoma" panose="020B0604030504040204" pitchFamily="34" charset="0"/>
              </a:rPr>
              <a:t>More </a:t>
            </a:r>
            <a:r>
              <a:rPr lang="en-US" sz="1800" dirty="0">
                <a:latin typeface="Tahoma" panose="020B0604030504040204" pitchFamily="34" charset="0"/>
                <a:ea typeface="Tahoma" panose="020B0604030504040204" pitchFamily="34" charset="0"/>
                <a:cs typeface="Tahoma" panose="020B0604030504040204" pitchFamily="34" charset="0"/>
              </a:rPr>
              <a:t>people have coverage. The uninsured rate among adults, children and people with lower incomes has fallen to record lows in most states</a:t>
            </a:r>
            <a:r>
              <a:rPr lang="en-US" sz="1800" dirty="0" smtClean="0">
                <a:latin typeface="Tahoma" panose="020B0604030504040204" pitchFamily="34" charset="0"/>
                <a:ea typeface="Tahoma" panose="020B0604030504040204" pitchFamily="34" charset="0"/>
                <a:cs typeface="Tahoma" panose="020B0604030504040204" pitchFamily="34" charset="0"/>
              </a:rPr>
              <a:t>.</a:t>
            </a:r>
            <a:br>
              <a:rPr lang="en-US" sz="1800" dirty="0" smtClean="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tabLst>
                <a:tab pos="2174875" algn="l"/>
              </a:tabLst>
            </a:pPr>
            <a:r>
              <a:rPr lang="en-US" sz="1800" dirty="0">
                <a:latin typeface="Tahoma" panose="020B0604030504040204" pitchFamily="34" charset="0"/>
                <a:ea typeface="Tahoma" panose="020B0604030504040204" pitchFamily="34" charset="0"/>
                <a:cs typeface="Tahoma" panose="020B0604030504040204" pitchFamily="34" charset="0"/>
              </a:rPr>
              <a:t>Health care is more affordable. </a:t>
            </a:r>
            <a:r>
              <a:rPr lang="en-US" sz="1800" dirty="0" smtClean="0">
                <a:latin typeface="Tahoma" panose="020B0604030504040204" pitchFamily="34" charset="0"/>
                <a:ea typeface="Tahoma" panose="020B0604030504040204" pitchFamily="34" charset="0"/>
                <a:cs typeface="Tahoma" panose="020B0604030504040204" pitchFamily="34" charset="0"/>
              </a:rPr>
              <a:t>In many states, people </a:t>
            </a:r>
            <a:r>
              <a:rPr lang="en-US" sz="1800" dirty="0">
                <a:latin typeface="Tahoma" panose="020B0604030504040204" pitchFamily="34" charset="0"/>
                <a:ea typeface="Tahoma" panose="020B0604030504040204" pitchFamily="34" charset="0"/>
                <a:cs typeface="Tahoma" panose="020B0604030504040204" pitchFamily="34" charset="0"/>
              </a:rPr>
              <a:t>are better able to get and afford the </a:t>
            </a:r>
            <a:r>
              <a:rPr lang="en-US" sz="1800" dirty="0" smtClean="0">
                <a:latin typeface="Tahoma" panose="020B0604030504040204" pitchFamily="34" charset="0"/>
                <a:ea typeface="Tahoma" panose="020B0604030504040204" pitchFamily="34" charset="0"/>
                <a:cs typeface="Tahoma" panose="020B0604030504040204" pitchFamily="34" charset="0"/>
              </a:rPr>
              <a:t>care </a:t>
            </a:r>
            <a:r>
              <a:rPr lang="en-US" sz="1800" dirty="0">
                <a:latin typeface="Tahoma" panose="020B0604030504040204" pitchFamily="34" charset="0"/>
                <a:ea typeface="Tahoma" panose="020B0604030504040204" pitchFamily="34" charset="0"/>
                <a:cs typeface="Tahoma" panose="020B0604030504040204" pitchFamily="34" charset="0"/>
              </a:rPr>
              <a:t>they need, and fewer households are spending large shares of their incomes on health care. </a:t>
            </a:r>
            <a:br>
              <a:rPr lang="en-US" sz="1800" dirty="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tabLst>
                <a:tab pos="2174875" algn="l"/>
              </a:tabLst>
            </a:pPr>
            <a:r>
              <a:rPr lang="en-US" sz="1800" dirty="0">
                <a:latin typeface="Tahoma" panose="020B0604030504040204" pitchFamily="34" charset="0"/>
                <a:ea typeface="Tahoma" panose="020B0604030504040204" pitchFamily="34" charset="0"/>
                <a:cs typeface="Tahoma" panose="020B0604030504040204" pitchFamily="34" charset="0"/>
              </a:rPr>
              <a:t>Medicaid expansion has been central to states’ success.  </a:t>
            </a:r>
            <a:r>
              <a:rPr lang="en-US" sz="1800" dirty="0" smtClean="0">
                <a:latin typeface="Tahoma" panose="020B0604030504040204" pitchFamily="34" charset="0"/>
                <a:ea typeface="Tahoma" panose="020B0604030504040204" pitchFamily="34" charset="0"/>
                <a:cs typeface="Tahoma" panose="020B0604030504040204" pitchFamily="34" charset="0"/>
              </a:rPr>
              <a:t/>
            </a:r>
            <a:br>
              <a:rPr lang="en-US" sz="1800" dirty="0" smtClean="0">
                <a:latin typeface="Tahoma" panose="020B0604030504040204" pitchFamily="34" charset="0"/>
                <a:ea typeface="Tahoma" panose="020B0604030504040204" pitchFamily="34" charset="0"/>
                <a:cs typeface="Tahoma" panose="020B0604030504040204" pitchFamily="34" charset="0"/>
              </a:rPr>
            </a:br>
            <a:endParaRPr lang="en-US"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tabLst>
                <a:tab pos="2174875" algn="l"/>
              </a:tabLst>
            </a:pPr>
            <a:r>
              <a:rPr lang="en-US" sz="1800" dirty="0">
                <a:latin typeface="Tahoma" panose="020B0604030504040204" pitchFamily="34" charset="0"/>
                <a:ea typeface="Tahoma" panose="020B0604030504040204" pitchFamily="34" charset="0"/>
                <a:cs typeface="Tahoma" panose="020B0604030504040204" pitchFamily="34" charset="0"/>
              </a:rPr>
              <a:t>The current policy environment poses </a:t>
            </a:r>
            <a:r>
              <a:rPr lang="en-US" sz="1800" dirty="0" smtClean="0">
                <a:latin typeface="Tahoma" panose="020B0604030504040204" pitchFamily="34" charset="0"/>
                <a:ea typeface="Tahoma" panose="020B0604030504040204" pitchFamily="34" charset="0"/>
                <a:cs typeface="Tahoma" panose="020B0604030504040204" pitchFamily="34" charset="0"/>
              </a:rPr>
              <a:t>risks to these </a:t>
            </a:r>
            <a:r>
              <a:rPr lang="en-US" sz="1800" dirty="0">
                <a:latin typeface="Tahoma" panose="020B0604030504040204" pitchFamily="34" charset="0"/>
                <a:ea typeface="Tahoma" panose="020B0604030504040204" pitchFamily="34" charset="0"/>
                <a:cs typeface="Tahoma" panose="020B0604030504040204" pitchFamily="34" charset="0"/>
              </a:rPr>
              <a:t>gains. </a:t>
            </a:r>
          </a:p>
          <a:p>
            <a:pPr marL="0" indent="0">
              <a:buNone/>
              <a:tabLst>
                <a:tab pos="2174875" algn="l"/>
              </a:tabLst>
            </a:pPr>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2049" y="6099352"/>
            <a:ext cx="1631950" cy="758648"/>
          </a:xfrm>
          <a:prstGeom prst="rect">
            <a:avLst/>
          </a:prstGeom>
        </p:spPr>
      </p:pic>
      <p:sp>
        <p:nvSpPr>
          <p:cNvPr id="7"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2</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111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9976" y="302235"/>
            <a:ext cx="9074023" cy="84718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State uninsured rates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improved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dramatically during three first three years of ACA coverage expansions </a:t>
            </a:r>
            <a:endParaRPr lang="en-US" sz="2000" baseline="30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1248601" y="5133894"/>
            <a:ext cx="2829286"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10%–14% (18 states)</a:t>
            </a:r>
          </a:p>
        </p:txBody>
      </p:sp>
      <p:sp>
        <p:nvSpPr>
          <p:cNvPr id="17" name="TextBox 16"/>
          <p:cNvSpPr txBox="1"/>
          <p:nvPr/>
        </p:nvSpPr>
        <p:spPr>
          <a:xfrm>
            <a:off x="1249831" y="5422453"/>
            <a:ext cx="2466821"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15%–19% (18 states)</a:t>
            </a:r>
          </a:p>
        </p:txBody>
      </p:sp>
      <p:sp>
        <p:nvSpPr>
          <p:cNvPr id="18" name="TextBox 17"/>
          <p:cNvSpPr txBox="1"/>
          <p:nvPr/>
        </p:nvSpPr>
        <p:spPr>
          <a:xfrm>
            <a:off x="1296172" y="5674852"/>
            <a:ext cx="2601098"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≥20% (10 states)</a:t>
            </a:r>
          </a:p>
        </p:txBody>
      </p:sp>
      <p:sp>
        <p:nvSpPr>
          <p:cNvPr id="24" name="TextBox 23"/>
          <p:cNvSpPr txBox="1"/>
          <p:nvPr/>
        </p:nvSpPr>
        <p:spPr>
          <a:xfrm>
            <a:off x="5342881" y="5171338"/>
            <a:ext cx="2829286"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10%–14% (18 states)</a:t>
            </a:r>
          </a:p>
        </p:txBody>
      </p:sp>
      <p:sp>
        <p:nvSpPr>
          <p:cNvPr id="25" name="TextBox 24"/>
          <p:cNvSpPr txBox="1"/>
          <p:nvPr/>
        </p:nvSpPr>
        <p:spPr>
          <a:xfrm>
            <a:off x="5341998" y="5483790"/>
            <a:ext cx="2466821"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15%–19% (5 states)</a:t>
            </a:r>
          </a:p>
        </p:txBody>
      </p:sp>
      <p:sp>
        <p:nvSpPr>
          <p:cNvPr id="27" name="TextBox 26"/>
          <p:cNvSpPr txBox="1"/>
          <p:nvPr/>
        </p:nvSpPr>
        <p:spPr>
          <a:xfrm>
            <a:off x="69976" y="6306103"/>
            <a:ext cx="9004047" cy="407804"/>
          </a:xfrm>
          <a:prstGeom prst="rect">
            <a:avLst/>
          </a:prstGeom>
          <a:noFill/>
        </p:spPr>
        <p:txBody>
          <a:bodyPr wrap="square" rtlCol="0" anchor="b">
            <a:spAutoFit/>
          </a:bodyPr>
          <a:lstStyle/>
          <a:p>
            <a:pPr fontAlgn="base">
              <a:spcBef>
                <a:spcPct val="0"/>
              </a:spcBef>
              <a:spcAft>
                <a:spcPct val="0"/>
              </a:spcAft>
              <a:defRPr/>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“D.C</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stands for District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of Columbia. </a:t>
            </a:r>
          </a:p>
          <a:p>
            <a:pPr fontAlgn="base">
              <a:spcBef>
                <a:spcPct val="0"/>
              </a:spcBef>
              <a:spcAft>
                <a:spcPct val="0"/>
              </a:spcAft>
              <a:defRPr/>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source: U.S. Census Bureau, 2013 and 2016 1-Year American Community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Surveys, Public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Use Micro Sample (</a:t>
            </a:r>
            <a:r>
              <a:rPr lang="en-US" sz="1050" dirty="0">
                <a:solidFill>
                  <a:prstClr val="black"/>
                </a:solidFill>
                <a:latin typeface="Tahoma" panose="020B0604030504040204" pitchFamily="34" charset="0"/>
                <a:ea typeface="Tahoma" panose="020B0604030504040204" pitchFamily="34" charset="0"/>
                <a:cs typeface="Tahoma" panose="020B0604030504040204" pitchFamily="34" charset="0"/>
              </a:rPr>
              <a:t>ACS PUMS</a:t>
            </a:r>
            <a:r>
              <a:rPr lang="en-US" sz="105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2166254" y="1046019"/>
            <a:ext cx="5007609" cy="312417"/>
          </a:xfrm>
          <a:prstGeom prst="rect">
            <a:avLst/>
          </a:prstGeom>
          <a:noFill/>
        </p:spPr>
        <p:txBody>
          <a:bodyPr wrap="square" rtlCol="0">
            <a:spAutoFit/>
          </a:bodyPr>
          <a:lstStyle/>
          <a:p>
            <a:pPr algn="ct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Percent of Population Under Age 65 Uninsured, 2013−2016</a:t>
            </a:r>
            <a:endParaRPr lang="en-US" sz="1400" dirty="0">
              <a:solidFill>
                <a:prstClr val="black"/>
              </a:solidFill>
            </a:endParaRPr>
          </a:p>
        </p:txBody>
      </p:sp>
      <p:pic>
        <p:nvPicPr>
          <p:cNvPr id="29" name="Picture 28"/>
          <p:cNvPicPr>
            <a:picLocks noChangeAspect="1"/>
          </p:cNvPicPr>
          <p:nvPr/>
        </p:nvPicPr>
        <p:blipFill rotWithShape="1">
          <a:blip r:embed="rId2" cstate="print">
            <a:alphaModFix/>
            <a:extLst>
              <a:ext uri="{28A0092B-C50C-407E-A947-70E740481C1C}">
                <a14:useLocalDpi xmlns:a14="http://schemas.microsoft.com/office/drawing/2010/main" val="0"/>
              </a:ext>
            </a:extLst>
          </a:blip>
          <a:srcRect r="2096"/>
          <a:stretch/>
        </p:blipFill>
        <p:spPr>
          <a:xfrm>
            <a:off x="538469" y="1438600"/>
            <a:ext cx="8137034" cy="3577922"/>
          </a:xfrm>
          <a:prstGeom prst="rect">
            <a:avLst/>
          </a:prstGeom>
        </p:spPr>
      </p:pic>
      <p:sp>
        <p:nvSpPr>
          <p:cNvPr id="30" name="Oval 29"/>
          <p:cNvSpPr/>
          <p:nvPr/>
        </p:nvSpPr>
        <p:spPr bwMode="gray">
          <a:xfrm>
            <a:off x="1040424" y="4942125"/>
            <a:ext cx="182880" cy="182880"/>
          </a:xfrm>
          <a:prstGeom prst="ellipse">
            <a:avLst/>
          </a:prstGeom>
          <a:solidFill>
            <a:srgbClr val="DDF2F3"/>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31" name="Oval 30"/>
          <p:cNvSpPr/>
          <p:nvPr/>
        </p:nvSpPr>
        <p:spPr bwMode="gray">
          <a:xfrm>
            <a:off x="1056453" y="5230496"/>
            <a:ext cx="182880" cy="182880"/>
          </a:xfrm>
          <a:prstGeom prst="ellipse">
            <a:avLst/>
          </a:prstGeom>
          <a:solidFill>
            <a:srgbClr val="A3DBD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32" name="Oval 31"/>
          <p:cNvSpPr/>
          <p:nvPr/>
        </p:nvSpPr>
        <p:spPr bwMode="gray">
          <a:xfrm>
            <a:off x="1053429" y="5502520"/>
            <a:ext cx="182880" cy="182880"/>
          </a:xfrm>
          <a:prstGeom prst="ellipse">
            <a:avLst/>
          </a:prstGeom>
          <a:solidFill>
            <a:srgbClr val="49BA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33" name="Oval 32"/>
          <p:cNvSpPr/>
          <p:nvPr/>
        </p:nvSpPr>
        <p:spPr bwMode="gray">
          <a:xfrm>
            <a:off x="1053429" y="5774544"/>
            <a:ext cx="182880" cy="182880"/>
          </a:xfrm>
          <a:prstGeom prst="ellipse">
            <a:avLst/>
          </a:prstGeom>
          <a:solidFill>
            <a:srgbClr val="348F8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34" name="Oval 33"/>
          <p:cNvSpPr/>
          <p:nvPr/>
        </p:nvSpPr>
        <p:spPr bwMode="gray">
          <a:xfrm>
            <a:off x="5090870" y="4996635"/>
            <a:ext cx="182880" cy="182880"/>
          </a:xfrm>
          <a:prstGeom prst="ellipse">
            <a:avLst/>
          </a:prstGeom>
          <a:solidFill>
            <a:srgbClr val="DDF2F3"/>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35" name="Oval 34"/>
          <p:cNvSpPr/>
          <p:nvPr/>
        </p:nvSpPr>
        <p:spPr bwMode="gray">
          <a:xfrm>
            <a:off x="5091753" y="5277372"/>
            <a:ext cx="182880" cy="182880"/>
          </a:xfrm>
          <a:prstGeom prst="ellipse">
            <a:avLst/>
          </a:prstGeom>
          <a:solidFill>
            <a:srgbClr val="A3DBD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36" name="Oval 35"/>
          <p:cNvSpPr/>
          <p:nvPr/>
        </p:nvSpPr>
        <p:spPr bwMode="gray">
          <a:xfrm>
            <a:off x="5090870" y="5577476"/>
            <a:ext cx="182880" cy="182880"/>
          </a:xfrm>
          <a:prstGeom prst="ellipse">
            <a:avLst/>
          </a:prstGeom>
          <a:solidFill>
            <a:srgbClr val="49BA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bin" charset="0"/>
              <a:ea typeface="Cabin" charset="0"/>
              <a:cs typeface="Cabin" charset="0"/>
            </a:endParaRPr>
          </a:p>
        </p:txBody>
      </p:sp>
      <p:sp>
        <p:nvSpPr>
          <p:cNvPr id="28" name="TextBox 27"/>
          <p:cNvSpPr txBox="1"/>
          <p:nvPr/>
        </p:nvSpPr>
        <p:spPr>
          <a:xfrm>
            <a:off x="927864" y="1325624"/>
            <a:ext cx="3352800" cy="369332"/>
          </a:xfrm>
          <a:prstGeom prst="rect">
            <a:avLst/>
          </a:prstGeom>
          <a:noFill/>
        </p:spPr>
        <p:txBody>
          <a:bodyPr wrap="square" rtlCol="0">
            <a:spAutoFit/>
          </a:bodyPr>
          <a:lstStyle/>
          <a:p>
            <a:pPr algn="ctr"/>
            <a:r>
              <a:rPr lang="en-US" b="1" dirty="0">
                <a:solidFill>
                  <a:prstClr val="black"/>
                </a:solidFill>
              </a:rPr>
              <a:t>2013</a:t>
            </a:r>
          </a:p>
        </p:txBody>
      </p:sp>
      <p:sp>
        <p:nvSpPr>
          <p:cNvPr id="5" name="TextBox 4"/>
          <p:cNvSpPr txBox="1"/>
          <p:nvPr/>
        </p:nvSpPr>
        <p:spPr>
          <a:xfrm>
            <a:off x="4819367" y="1322468"/>
            <a:ext cx="3352800" cy="369332"/>
          </a:xfrm>
          <a:prstGeom prst="rect">
            <a:avLst/>
          </a:prstGeom>
          <a:noFill/>
        </p:spPr>
        <p:txBody>
          <a:bodyPr wrap="square" rtlCol="0">
            <a:spAutoFit/>
          </a:bodyPr>
          <a:lstStyle/>
          <a:p>
            <a:pPr algn="ctr"/>
            <a:r>
              <a:rPr lang="en-US" b="1" dirty="0">
                <a:solidFill>
                  <a:prstClr val="black"/>
                </a:solidFill>
              </a:rPr>
              <a:t>2016 </a:t>
            </a:r>
          </a:p>
        </p:txBody>
      </p:sp>
      <p:sp>
        <p:nvSpPr>
          <p:cNvPr id="15" name="TextBox 14"/>
          <p:cNvSpPr txBox="1"/>
          <p:nvPr/>
        </p:nvSpPr>
        <p:spPr>
          <a:xfrm>
            <a:off x="1180353" y="4844710"/>
            <a:ext cx="2847822"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&lt;10% (4 states plus D.C.)</a:t>
            </a:r>
          </a:p>
        </p:txBody>
      </p:sp>
      <p:sp>
        <p:nvSpPr>
          <p:cNvPr id="23" name="TextBox 22"/>
          <p:cNvSpPr txBox="1"/>
          <p:nvPr/>
        </p:nvSpPr>
        <p:spPr>
          <a:xfrm>
            <a:off x="5283018" y="4901724"/>
            <a:ext cx="2847822" cy="338554"/>
          </a:xfrm>
          <a:prstGeom prst="rect">
            <a:avLst/>
          </a:prstGeom>
          <a:noFill/>
        </p:spPr>
        <p:txBody>
          <a:bodyPr wrap="square" rtlCol="0">
            <a:spAutoFit/>
          </a:bodyPr>
          <a:lstStyle/>
          <a:p>
            <a:pPr>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&lt;10% (27 states plus D.C.)</a:t>
            </a:r>
          </a:p>
        </p:txBody>
      </p:sp>
      <p:sp>
        <p:nvSpPr>
          <p:cNvPr id="26"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3</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669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76704796"/>
              </p:ext>
            </p:extLst>
          </p:nvPr>
        </p:nvGraphicFramePr>
        <p:xfrm>
          <a:off x="0" y="1263193"/>
          <a:ext cx="9144000" cy="519938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3690481" y="1356303"/>
            <a:ext cx="174171" cy="171448"/>
          </a:xfrm>
          <a:prstGeom prst="rect">
            <a:avLst/>
          </a:prstGeom>
          <a:solidFill>
            <a:schemeClr val="tx2">
              <a:lumMod val="20000"/>
              <a:lumOff val="80000"/>
            </a:schemeClr>
          </a:solidFill>
          <a:ln>
            <a:solidFill>
              <a:schemeClr val="tx2">
                <a:lumMod val="40000"/>
                <a:lumOff val="60000"/>
              </a:schemeClr>
            </a:solidFill>
          </a:ln>
        </p:spPr>
        <p:txBody>
          <a:bodyPr wrap="square" rtlCol="0">
            <a:spAutoFit/>
          </a:bodyPr>
          <a:lstStyle/>
          <a:p>
            <a:endParaRPr lang="en-US" dirty="0">
              <a:solidFill>
                <a:prstClr val="black"/>
              </a:solidFill>
            </a:endParaRPr>
          </a:p>
        </p:txBody>
      </p:sp>
      <p:sp>
        <p:nvSpPr>
          <p:cNvPr id="16" name="TextBox 15"/>
          <p:cNvSpPr txBox="1"/>
          <p:nvPr/>
        </p:nvSpPr>
        <p:spPr>
          <a:xfrm>
            <a:off x="3690481" y="1649922"/>
            <a:ext cx="174171" cy="171448"/>
          </a:xfrm>
          <a:prstGeom prst="rect">
            <a:avLst/>
          </a:prstGeom>
          <a:solidFill>
            <a:schemeClr val="tx2">
              <a:lumMod val="75000"/>
            </a:schemeClr>
          </a:solidFill>
        </p:spPr>
        <p:txBody>
          <a:bodyPr wrap="square" rtlCol="0">
            <a:spAutoFit/>
          </a:bodyPr>
          <a:lstStyle/>
          <a:p>
            <a:endParaRPr lang="en-US" dirty="0">
              <a:solidFill>
                <a:prstClr val="black"/>
              </a:solidFill>
            </a:endParaRPr>
          </a:p>
        </p:txBody>
      </p:sp>
      <p:sp>
        <p:nvSpPr>
          <p:cNvPr id="18" name="TextBox 17"/>
          <p:cNvSpPr txBox="1"/>
          <p:nvPr/>
        </p:nvSpPr>
        <p:spPr>
          <a:xfrm>
            <a:off x="3864652" y="1303181"/>
            <a:ext cx="3623004" cy="307777"/>
          </a:xfrm>
          <a:prstGeom prst="rect">
            <a:avLst/>
          </a:prstGeom>
          <a:noFill/>
        </p:spPr>
        <p:txBody>
          <a:bodyPr wrap="square" rtlCol="0">
            <a:spAutoFit/>
          </a:bodyPr>
          <a:lstStyle/>
          <a:p>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2013 adult (ages 19-64) uninsured rate</a:t>
            </a:r>
          </a:p>
        </p:txBody>
      </p:sp>
      <p:sp>
        <p:nvSpPr>
          <p:cNvPr id="19" name="TextBox 18"/>
          <p:cNvSpPr txBox="1"/>
          <p:nvPr/>
        </p:nvSpPr>
        <p:spPr>
          <a:xfrm>
            <a:off x="3864652" y="1551775"/>
            <a:ext cx="3407454" cy="307777"/>
          </a:xfrm>
          <a:prstGeom prst="rect">
            <a:avLst/>
          </a:prstGeom>
          <a:noFill/>
        </p:spPr>
        <p:txBody>
          <a:bodyPr wrap="square" rtlCol="0">
            <a:spAutoFit/>
          </a:bodyPr>
          <a:lstStyle/>
          <a:p>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2016 adult (ages 19-64) uninsured rate</a:t>
            </a:r>
          </a:p>
        </p:txBody>
      </p:sp>
      <p:sp>
        <p:nvSpPr>
          <p:cNvPr id="20" name="TextBox 19"/>
          <p:cNvSpPr txBox="1"/>
          <p:nvPr/>
        </p:nvSpPr>
        <p:spPr>
          <a:xfrm>
            <a:off x="0" y="6204669"/>
            <a:ext cx="8485293" cy="553998"/>
          </a:xfrm>
          <a:prstGeom prst="rect">
            <a:avLst/>
          </a:prstGeom>
          <a:noFill/>
        </p:spPr>
        <p:txBody>
          <a:bodyPr wrap="square" rtlCol="0" anchor="b">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States are arranged in order of adult uninsured rate in 2013, highest to lowest. Numbers in red are percentage point (</a:t>
            </a:r>
            <a:r>
              <a:rPr lang="en-US" sz="1000" dirty="0" err="1">
                <a:solidFill>
                  <a:prstClr val="black"/>
                </a:solidFill>
                <a:latin typeface="Tahoma" panose="020B0604030504040204" pitchFamily="34" charset="0"/>
                <a:ea typeface="Tahoma" panose="020B0604030504040204" pitchFamily="34" charset="0"/>
                <a:cs typeface="Tahoma" panose="020B0604030504040204" pitchFamily="34" charset="0"/>
              </a:rPr>
              <a:t>ppt</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decline between 2013 and 2016 rates. </a:t>
            </a:r>
            <a:b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source: U.S. Census Bureau, 2013 and 2016 1-Year American Community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Surveys, Public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Use Micro Sample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(ACS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PUMS</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125453" y="157504"/>
            <a:ext cx="8893093" cy="857095"/>
          </a:xfrm>
        </p:spPr>
        <p:txBody>
          <a:bodyPr>
            <a:noAutofit/>
          </a:bodyPr>
          <a:lstStyle/>
          <a:p>
            <a:pPr algn="l"/>
            <a:r>
              <a:rPr lang="en-US" sz="2000" dirty="0">
                <a:latin typeface="Tahoma" panose="020B0604030504040204" pitchFamily="34" charset="0"/>
                <a:ea typeface="Tahoma" panose="020B0604030504040204" pitchFamily="34" charset="0"/>
                <a:cs typeface="Tahoma" panose="020B0604030504040204" pitchFamily="34" charset="0"/>
              </a:rPr>
              <a:t>Thirteen states experienced double-digit declines in their </a:t>
            </a:r>
            <a:r>
              <a:rPr lang="en-US" sz="2000" dirty="0" smtClean="0">
                <a:latin typeface="Tahoma" panose="020B0604030504040204" pitchFamily="34" charset="0"/>
                <a:ea typeface="Tahoma" panose="020B0604030504040204" pitchFamily="34" charset="0"/>
                <a:cs typeface="Tahoma" panose="020B0604030504040204" pitchFamily="34" charset="0"/>
              </a:rPr>
              <a:t>adult uninsured rate</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4</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651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22688222"/>
              </p:ext>
            </p:extLst>
          </p:nvPr>
        </p:nvGraphicFramePr>
        <p:xfrm>
          <a:off x="122474" y="850022"/>
          <a:ext cx="8718370" cy="545218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 y="215986"/>
            <a:ext cx="9143999" cy="731520"/>
          </a:xfrm>
        </p:spPr>
        <p:txBody>
          <a:bodyPr anchor="t" anchorCtr="0">
            <a:noAutofit/>
          </a:bodyPr>
          <a:lstStyle/>
          <a:p>
            <a:r>
              <a:rPr lang="en-US" sz="2000" b="0" dirty="0">
                <a:latin typeface="Tahoma" panose="020B0604030504040204" pitchFamily="34" charset="0"/>
                <a:ea typeface="Tahoma" panose="020B0604030504040204" pitchFamily="34" charset="0"/>
                <a:cs typeface="Tahoma" panose="020B0604030504040204" pitchFamily="34" charset="0"/>
              </a:rPr>
              <a:t>Uninsured rates for low-income adults declined in every </a:t>
            </a:r>
            <a:r>
              <a:rPr lang="en-US" sz="2000" b="0" dirty="0" smtClean="0">
                <a:latin typeface="Tahoma" panose="020B0604030504040204" pitchFamily="34" charset="0"/>
                <a:ea typeface="Tahoma" panose="020B0604030504040204" pitchFamily="34" charset="0"/>
                <a:cs typeface="Tahoma" panose="020B0604030504040204" pitchFamily="34" charset="0"/>
              </a:rPr>
              <a:t>state, with the greatest declines in Medicaid expansion states</a:t>
            </a:r>
            <a:endParaRPr lang="en-US" sz="2000" b="0" dirty="0">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51957" y="6310967"/>
            <a:ext cx="9022080" cy="553998"/>
          </a:xfrm>
          <a:prstGeom prst="rect">
            <a:avLst/>
          </a:prstGeom>
          <a:noFill/>
        </p:spPr>
        <p:txBody>
          <a:bodyPr wrap="square" rtlCol="0" anchor="b">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Low-income adults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defined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as adults ages 19-64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living in a household with income &lt;200% of the federal poverty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level. Medicaid expansion states are those states that expanded Medicaid by January 1, 2016. Louisiana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expanded its Medicaid program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in July 2016.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States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arranged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in order of their 2016 rate.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
            </a:r>
            <a:b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Data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source: U.S. Census Bureau, 2013 and 2016 1-Year American Community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Surveys, Public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Use Micro Sample (ACS PUMS</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bwMode="gray">
          <a:xfrm>
            <a:off x="5233415" y="962401"/>
            <a:ext cx="828713" cy="338554"/>
          </a:xfrm>
          <a:prstGeom prst="rect">
            <a:avLst/>
          </a:prstGeom>
          <a:noFill/>
        </p:spPr>
        <p:txBody>
          <a:bodyPr wrap="square" rtlCol="0">
            <a:spAutoFit/>
          </a:bodyPr>
          <a:lstStyle/>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2016</a:t>
            </a:r>
          </a:p>
        </p:txBody>
      </p:sp>
      <p:sp>
        <p:nvSpPr>
          <p:cNvPr id="24" name="TextBox 23"/>
          <p:cNvSpPr txBox="1"/>
          <p:nvPr/>
        </p:nvSpPr>
        <p:spPr bwMode="gray">
          <a:xfrm>
            <a:off x="3691008" y="962401"/>
            <a:ext cx="808894" cy="338554"/>
          </a:xfrm>
          <a:prstGeom prst="rect">
            <a:avLst/>
          </a:prstGeom>
          <a:noFill/>
        </p:spPr>
        <p:txBody>
          <a:bodyPr wrap="square" rtlCol="0">
            <a:spAutoFit/>
          </a:bodyPr>
          <a:lstStyle/>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2013</a:t>
            </a:r>
          </a:p>
        </p:txBody>
      </p:sp>
      <p:sp>
        <p:nvSpPr>
          <p:cNvPr id="25" name="Oval 24"/>
          <p:cNvSpPr/>
          <p:nvPr/>
        </p:nvSpPr>
        <p:spPr bwMode="gray">
          <a:xfrm>
            <a:off x="5076803" y="1067960"/>
            <a:ext cx="182880" cy="18288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p:cNvSpPr/>
          <p:nvPr/>
        </p:nvSpPr>
        <p:spPr bwMode="gray">
          <a:xfrm>
            <a:off x="3508128" y="1067960"/>
            <a:ext cx="182880" cy="1828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109464" y="793320"/>
            <a:ext cx="1010194" cy="261610"/>
          </a:xfrm>
          <a:prstGeom prst="rect">
            <a:avLst/>
          </a:prstGeom>
          <a:noFill/>
        </p:spPr>
        <p:txBody>
          <a:bodyPr wrap="square"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Percent</a:t>
            </a:r>
          </a:p>
        </p:txBody>
      </p:sp>
      <p:sp>
        <p:nvSpPr>
          <p:cNvPr id="2" name="TextBox 1"/>
          <p:cNvSpPr txBox="1"/>
          <p:nvPr/>
        </p:nvSpPr>
        <p:spPr>
          <a:xfrm>
            <a:off x="1083813" y="1356399"/>
            <a:ext cx="3610660" cy="338554"/>
          </a:xfrm>
          <a:prstGeom prst="rect">
            <a:avLst/>
          </a:prstGeom>
          <a:noFill/>
        </p:spPr>
        <p:txBody>
          <a:bodyPr wrap="square" rtlCol="0">
            <a:spAutoFit/>
          </a:bodyPr>
          <a:lstStyle/>
          <a:p>
            <a:pPr algn="ctr"/>
            <a:r>
              <a:rPr lang="en-US"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Medicaid Expansion States </a:t>
            </a:r>
            <a:endParaRPr 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5</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0478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60387491"/>
              </p:ext>
            </p:extLst>
          </p:nvPr>
        </p:nvGraphicFramePr>
        <p:xfrm>
          <a:off x="151957" y="1011681"/>
          <a:ext cx="8791567" cy="513011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0" y="307456"/>
            <a:ext cx="9144000" cy="731520"/>
          </a:xfrm>
        </p:spPr>
        <p:txBody>
          <a:bodyPr lIns="91440" tIns="45720" rIns="91440" bIns="45720" anchor="t" anchorCtr="0">
            <a:noAutofit/>
          </a:bodyPr>
          <a:lstStyle/>
          <a:p>
            <a:r>
              <a:rPr lang="en-US" sz="2000" b="0" dirty="0">
                <a:latin typeface="Tahoma" panose="020B0604030504040204" pitchFamily="34" charset="0"/>
                <a:ea typeface="Tahoma" panose="020B0604030504040204" pitchFamily="34" charset="0"/>
                <a:cs typeface="Tahoma" panose="020B0604030504040204" pitchFamily="34" charset="0"/>
              </a:rPr>
              <a:t>Two-thirds of states (highlighted) reduced their uninsured rate among children by at least 2 percentage points</a:t>
            </a:r>
          </a:p>
        </p:txBody>
      </p:sp>
      <p:sp>
        <p:nvSpPr>
          <p:cNvPr id="10" name="TextBox 9"/>
          <p:cNvSpPr txBox="1"/>
          <p:nvPr/>
        </p:nvSpPr>
        <p:spPr>
          <a:xfrm>
            <a:off x="0" y="835948"/>
            <a:ext cx="999310" cy="276999"/>
          </a:xfrm>
          <a:prstGeom prst="rect">
            <a:avLst/>
          </a:prstGeom>
          <a:noFill/>
        </p:spPr>
        <p:txBody>
          <a:bodyPr wrap="square" rtlCol="0">
            <a:spAutoFit/>
          </a:bodyPr>
          <a:lstStyle/>
          <a:p>
            <a:r>
              <a:rPr lang="en-US" sz="1200" i="1" dirty="0">
                <a:solidFill>
                  <a:prstClr val="black"/>
                </a:solidFill>
                <a:latin typeface="Tahoma" panose="020B0604030504040204" pitchFamily="34" charset="0"/>
                <a:ea typeface="Tahoma" panose="020B0604030504040204" pitchFamily="34" charset="0"/>
                <a:cs typeface="Tahoma" panose="020B0604030504040204" pitchFamily="34" charset="0"/>
              </a:rPr>
              <a:t>Percent</a:t>
            </a:r>
          </a:p>
        </p:txBody>
      </p:sp>
      <p:sp>
        <p:nvSpPr>
          <p:cNvPr id="11" name="TextBox 10"/>
          <p:cNvSpPr txBox="1"/>
          <p:nvPr/>
        </p:nvSpPr>
        <p:spPr>
          <a:xfrm>
            <a:off x="45716" y="6201845"/>
            <a:ext cx="9004047" cy="553998"/>
          </a:xfrm>
          <a:prstGeom prst="rect">
            <a:avLst/>
          </a:prstGeom>
          <a:noFill/>
        </p:spPr>
        <p:txBody>
          <a:bodyPr wrap="square" rtlCol="0" anchor="b">
            <a:spAutoFit/>
          </a:bodyPr>
          <a:lstStyle/>
          <a:p>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Notes: States are arranged in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order of their 2016 rate.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for 2016 not available for Rhode Island, and data for 2013 and 2016 not available for the District of Columbia and Vermont.</a:t>
            </a:r>
            <a:b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b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source: U.S. Census Bureau, 2013 and 2016 1-Year American Community Surveys. Public Use Micro Sample (ACS PUMS).</a:t>
            </a:r>
          </a:p>
        </p:txBody>
      </p:sp>
      <p:sp>
        <p:nvSpPr>
          <p:cNvPr id="13" name="Oval 12"/>
          <p:cNvSpPr/>
          <p:nvPr/>
        </p:nvSpPr>
        <p:spPr bwMode="gray">
          <a:xfrm>
            <a:off x="3810013" y="1450698"/>
            <a:ext cx="182853" cy="18288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prstClr val="white"/>
              </a:solidFill>
            </a:endParaRPr>
          </a:p>
        </p:txBody>
      </p:sp>
      <p:sp>
        <p:nvSpPr>
          <p:cNvPr id="14" name="TextBox 23"/>
          <p:cNvSpPr txBox="1"/>
          <p:nvPr/>
        </p:nvSpPr>
        <p:spPr bwMode="gray">
          <a:xfrm>
            <a:off x="3992866" y="1372864"/>
            <a:ext cx="73597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2016</a:t>
            </a:r>
          </a:p>
        </p:txBody>
      </p:sp>
      <p:sp>
        <p:nvSpPr>
          <p:cNvPr id="15" name="TextBox 14"/>
          <p:cNvSpPr txBox="1"/>
          <p:nvPr/>
        </p:nvSpPr>
        <p:spPr bwMode="gray">
          <a:xfrm>
            <a:off x="3972614" y="1075179"/>
            <a:ext cx="732694" cy="338554"/>
          </a:xfrm>
          <a:prstGeom prst="rect">
            <a:avLst/>
          </a:prstGeom>
          <a:noFill/>
        </p:spPr>
        <p:txBody>
          <a:bodyPr wrap="square" rtlCol="0">
            <a:spAutoFit/>
          </a:bodyPr>
          <a:lstStyle/>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2013</a:t>
            </a:r>
          </a:p>
        </p:txBody>
      </p:sp>
      <p:sp>
        <p:nvSpPr>
          <p:cNvPr id="16" name="Oval 15"/>
          <p:cNvSpPr/>
          <p:nvPr/>
        </p:nvSpPr>
        <p:spPr bwMode="gray">
          <a:xfrm>
            <a:off x="3809999" y="1175894"/>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6</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761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56379538"/>
              </p:ext>
            </p:extLst>
          </p:nvPr>
        </p:nvGraphicFramePr>
        <p:xfrm>
          <a:off x="47770" y="1647775"/>
          <a:ext cx="9101681" cy="35512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21"/>
          </p:nvPr>
        </p:nvSpPr>
        <p:spPr>
          <a:xfrm>
            <a:off x="189405" y="6332014"/>
            <a:ext cx="8838199" cy="399999"/>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Note: Adults defined as age 18 and older. </a:t>
            </a:r>
            <a:r>
              <a:rPr lang="en-US" dirty="0">
                <a:latin typeface="Tahoma" panose="020B0604030504040204" pitchFamily="34" charset="0"/>
                <a:ea typeface="Tahoma" panose="020B0604030504040204" pitchFamily="34" charset="0"/>
                <a:cs typeface="Tahoma" panose="020B0604030504040204" pitchFamily="34" charset="0"/>
              </a:rPr>
              <a:t>“D.C.” stands for District of Columbia. </a:t>
            </a: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Data</a:t>
            </a:r>
            <a:r>
              <a:rPr lang="en-US" dirty="0">
                <a:latin typeface="Tahoma" panose="020B0604030504040204" pitchFamily="34" charset="0"/>
                <a:ea typeface="Tahoma" panose="020B0604030504040204" pitchFamily="34" charset="0"/>
                <a:cs typeface="Tahoma" panose="020B0604030504040204" pitchFamily="34" charset="0"/>
              </a:rPr>
              <a:t>: 2013 and 2016 Behavioral Risk Factor Surveillance System (BRFSS).</a:t>
            </a:r>
          </a:p>
        </p:txBody>
      </p:sp>
      <p:sp>
        <p:nvSpPr>
          <p:cNvPr id="14" name="Title 4"/>
          <p:cNvSpPr txBox="1">
            <a:spLocks/>
          </p:cNvSpPr>
          <p:nvPr/>
        </p:nvSpPr>
        <p:spPr>
          <a:xfrm>
            <a:off x="42319" y="322549"/>
            <a:ext cx="9144000" cy="731520"/>
          </a:xfrm>
          <a:prstGeom prst="rect">
            <a:avLst/>
          </a:prstGeom>
          <a:effectLst/>
        </p:spPr>
        <p:txBody>
          <a:bodyPr vert="horz" lIns="91440" tIns="45720" rIns="91440" bIns="45720" rtlCol="0" anchor="t" anchorCtr="0">
            <a:noAutofit/>
          </a:bodyPr>
          <a:lstStyle>
            <a:lvl1pPr algn="l" defTabSz="914378" rtl="0" eaLnBrk="1" latinLnBrk="0" hangingPunct="1">
              <a:lnSpc>
                <a:spcPct val="100000"/>
              </a:lnSpc>
              <a:spcBef>
                <a:spcPct val="0"/>
              </a:spcBef>
              <a:buNone/>
              <a:defRPr sz="2400" kern="800" spc="0" baseline="0">
                <a:solidFill>
                  <a:srgbClr val="4C515A"/>
                </a:solidFill>
                <a:effectLst/>
                <a:latin typeface="+mj-lt"/>
                <a:ea typeface="+mj-ea"/>
                <a:cs typeface="+mj-cs"/>
              </a:defRPr>
            </a:lvl1pPr>
          </a:lstStyle>
          <a:p>
            <a:r>
              <a:rPr lang="en-US" sz="2000" dirty="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Nearly three-fourths of states saw a reduction in the share of </a:t>
            </a:r>
            <a:r>
              <a:rPr lang="en-US" sz="2000" dirty="0" smtClean="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adults who </a:t>
            </a:r>
            <a:r>
              <a:rPr lang="en-US" sz="2000" dirty="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went without care because of </a:t>
            </a:r>
            <a:r>
              <a:rPr lang="en-US" sz="2000" dirty="0" smtClean="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costs</a:t>
            </a:r>
            <a:endParaRPr lang="en-US" sz="2000" dirty="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7747601" y="4693216"/>
            <a:ext cx="1314995" cy="523220"/>
          </a:xfrm>
          <a:prstGeom prst="rect">
            <a:avLst/>
          </a:prstGeom>
          <a:noFill/>
        </p:spPr>
        <p:txBody>
          <a:bodyPr wrap="square" rtlCol="0">
            <a:spAutoFit/>
          </a:bodyPr>
          <a:lstStyle/>
          <a:p>
            <a:pPr algn="ctr"/>
            <a:r>
              <a:rPr lang="en-US" sz="1400" dirty="0" smtClean="0">
                <a:solidFill>
                  <a:srgbClr val="4C515A"/>
                </a:solidFill>
              </a:rPr>
              <a:t>Kentucky</a:t>
            </a:r>
            <a:r>
              <a:rPr lang="en-US" sz="1400" dirty="0">
                <a:solidFill>
                  <a:srgbClr val="4C515A"/>
                </a:solidFill>
              </a:rPr>
              <a:t/>
            </a:r>
            <a:br>
              <a:rPr lang="en-US" sz="1400" dirty="0">
                <a:solidFill>
                  <a:srgbClr val="4C515A"/>
                </a:solidFill>
              </a:rPr>
            </a:br>
            <a:r>
              <a:rPr lang="en-US" sz="1400" dirty="0">
                <a:solidFill>
                  <a:srgbClr val="4C515A"/>
                </a:solidFill>
              </a:rPr>
              <a:t>Oregon </a:t>
            </a:r>
          </a:p>
        </p:txBody>
      </p:sp>
      <p:sp>
        <p:nvSpPr>
          <p:cNvPr id="23" name="TextBox 22"/>
          <p:cNvSpPr txBox="1"/>
          <p:nvPr/>
        </p:nvSpPr>
        <p:spPr>
          <a:xfrm>
            <a:off x="6302324" y="4328317"/>
            <a:ext cx="1314995" cy="523220"/>
          </a:xfrm>
          <a:prstGeom prst="rect">
            <a:avLst/>
          </a:prstGeom>
          <a:noFill/>
        </p:spPr>
        <p:txBody>
          <a:bodyPr wrap="square" rtlCol="0">
            <a:spAutoFit/>
          </a:bodyPr>
          <a:lstStyle/>
          <a:p>
            <a:pPr algn="ctr"/>
            <a:r>
              <a:rPr lang="en-US" sz="1400" dirty="0" smtClean="0">
                <a:solidFill>
                  <a:srgbClr val="4C515A"/>
                </a:solidFill>
              </a:rPr>
              <a:t>Arkansas</a:t>
            </a:r>
            <a:r>
              <a:rPr lang="en-US" sz="1400" dirty="0">
                <a:solidFill>
                  <a:srgbClr val="4C515A"/>
                </a:solidFill>
              </a:rPr>
              <a:t/>
            </a:r>
            <a:br>
              <a:rPr lang="en-US" sz="1400" dirty="0">
                <a:solidFill>
                  <a:srgbClr val="4C515A"/>
                </a:solidFill>
              </a:rPr>
            </a:br>
            <a:r>
              <a:rPr lang="en-US" sz="1400" dirty="0">
                <a:solidFill>
                  <a:srgbClr val="4C515A"/>
                </a:solidFill>
              </a:rPr>
              <a:t>Tennessee </a:t>
            </a:r>
          </a:p>
        </p:txBody>
      </p:sp>
      <p:sp>
        <p:nvSpPr>
          <p:cNvPr id="24" name="TextBox 23"/>
          <p:cNvSpPr txBox="1"/>
          <p:nvPr/>
        </p:nvSpPr>
        <p:spPr>
          <a:xfrm>
            <a:off x="4853858" y="3954552"/>
            <a:ext cx="1314995" cy="738664"/>
          </a:xfrm>
          <a:prstGeom prst="rect">
            <a:avLst/>
          </a:prstGeom>
          <a:noFill/>
        </p:spPr>
        <p:txBody>
          <a:bodyPr wrap="square" rtlCol="0">
            <a:spAutoFit/>
          </a:bodyPr>
          <a:lstStyle/>
          <a:p>
            <a:pPr algn="ctr"/>
            <a:r>
              <a:rPr lang="en-US" sz="1400" dirty="0" smtClean="0">
                <a:solidFill>
                  <a:srgbClr val="4C515A"/>
                </a:solidFill>
              </a:rPr>
              <a:t>California </a:t>
            </a:r>
            <a:r>
              <a:rPr lang="en-US" sz="1400" dirty="0">
                <a:solidFill>
                  <a:srgbClr val="4C515A"/>
                </a:solidFill>
              </a:rPr>
              <a:t>New </a:t>
            </a:r>
            <a:r>
              <a:rPr lang="en-US" sz="1400" dirty="0" smtClean="0">
                <a:solidFill>
                  <a:srgbClr val="4C515A"/>
                </a:solidFill>
              </a:rPr>
              <a:t>Mexico</a:t>
            </a:r>
          </a:p>
          <a:p>
            <a:pPr algn="ctr"/>
            <a:r>
              <a:rPr lang="en-US" sz="1400" dirty="0" smtClean="0">
                <a:solidFill>
                  <a:srgbClr val="4C515A"/>
                </a:solidFill>
              </a:rPr>
              <a:t>Washington</a:t>
            </a:r>
            <a:endParaRPr lang="en-US" sz="1400" dirty="0">
              <a:solidFill>
                <a:srgbClr val="4C515A"/>
              </a:solidFill>
            </a:endParaRPr>
          </a:p>
        </p:txBody>
      </p:sp>
      <p:sp>
        <p:nvSpPr>
          <p:cNvPr id="25" name="TextBox 24"/>
          <p:cNvSpPr txBox="1"/>
          <p:nvPr/>
        </p:nvSpPr>
        <p:spPr>
          <a:xfrm>
            <a:off x="1790715" y="3216263"/>
            <a:ext cx="1454781" cy="2677656"/>
          </a:xfrm>
          <a:prstGeom prst="rect">
            <a:avLst/>
          </a:prstGeom>
          <a:noFill/>
        </p:spPr>
        <p:txBody>
          <a:bodyPr wrap="square" rtlCol="0">
            <a:spAutoFit/>
          </a:bodyPr>
          <a:lstStyle/>
          <a:p>
            <a:pPr algn="ctr"/>
            <a:r>
              <a:rPr lang="en-US" sz="1400" dirty="0" smtClean="0">
                <a:solidFill>
                  <a:srgbClr val="4C515A"/>
                </a:solidFill>
              </a:rPr>
              <a:t>Arizona</a:t>
            </a:r>
            <a:r>
              <a:rPr lang="en-US" sz="1400" dirty="0">
                <a:solidFill>
                  <a:srgbClr val="4C515A"/>
                </a:solidFill>
              </a:rPr>
              <a:t/>
            </a:r>
            <a:br>
              <a:rPr lang="en-US" sz="1400" dirty="0">
                <a:solidFill>
                  <a:srgbClr val="4C515A"/>
                </a:solidFill>
              </a:rPr>
            </a:br>
            <a:r>
              <a:rPr lang="en-US" sz="1400" dirty="0" smtClean="0">
                <a:solidFill>
                  <a:srgbClr val="4C515A"/>
                </a:solidFill>
              </a:rPr>
              <a:t>Colorado Georgia</a:t>
            </a:r>
            <a:r>
              <a:rPr lang="en-US" sz="1400" dirty="0">
                <a:solidFill>
                  <a:srgbClr val="4C515A"/>
                </a:solidFill>
              </a:rPr>
              <a:t/>
            </a:r>
            <a:br>
              <a:rPr lang="en-US" sz="1400" dirty="0">
                <a:solidFill>
                  <a:srgbClr val="4C515A"/>
                </a:solidFill>
              </a:rPr>
            </a:br>
            <a:r>
              <a:rPr lang="en-US" sz="1400" dirty="0" smtClean="0">
                <a:solidFill>
                  <a:srgbClr val="4C515A"/>
                </a:solidFill>
              </a:rPr>
              <a:t>Illinois</a:t>
            </a:r>
          </a:p>
          <a:p>
            <a:pPr algn="ctr"/>
            <a:r>
              <a:rPr lang="en-US" sz="1400" dirty="0" smtClean="0">
                <a:solidFill>
                  <a:srgbClr val="4C515A"/>
                </a:solidFill>
              </a:rPr>
              <a:t>Indiana</a:t>
            </a:r>
            <a:r>
              <a:rPr lang="en-US" sz="1400" dirty="0">
                <a:solidFill>
                  <a:srgbClr val="4C515A"/>
                </a:solidFill>
              </a:rPr>
              <a:t/>
            </a:r>
            <a:br>
              <a:rPr lang="en-US" sz="1400" dirty="0">
                <a:solidFill>
                  <a:srgbClr val="4C515A"/>
                </a:solidFill>
              </a:rPr>
            </a:br>
            <a:r>
              <a:rPr lang="en-US" sz="1400" dirty="0" smtClean="0">
                <a:solidFill>
                  <a:srgbClr val="4C515A"/>
                </a:solidFill>
              </a:rPr>
              <a:t>Mississippi</a:t>
            </a:r>
            <a:endParaRPr lang="en-US" sz="1400" dirty="0">
              <a:solidFill>
                <a:srgbClr val="4C515A"/>
              </a:solidFill>
            </a:endParaRPr>
          </a:p>
          <a:p>
            <a:pPr algn="ctr"/>
            <a:r>
              <a:rPr lang="en-US" sz="1400" dirty="0" smtClean="0">
                <a:solidFill>
                  <a:srgbClr val="4C515A"/>
                </a:solidFill>
              </a:rPr>
              <a:t>Missouri</a:t>
            </a:r>
          </a:p>
          <a:p>
            <a:pPr algn="ctr"/>
            <a:r>
              <a:rPr lang="en-US" sz="1400" dirty="0" smtClean="0">
                <a:solidFill>
                  <a:srgbClr val="4C515A"/>
                </a:solidFill>
              </a:rPr>
              <a:t>Montana</a:t>
            </a:r>
            <a:endParaRPr lang="en-US" sz="1400" dirty="0">
              <a:solidFill>
                <a:srgbClr val="4C515A"/>
              </a:solidFill>
            </a:endParaRPr>
          </a:p>
          <a:p>
            <a:pPr algn="ctr"/>
            <a:r>
              <a:rPr lang="en-US" sz="1400" dirty="0">
                <a:solidFill>
                  <a:srgbClr val="4C515A"/>
                </a:solidFill>
              </a:rPr>
              <a:t>South </a:t>
            </a:r>
            <a:r>
              <a:rPr lang="en-US" sz="1400" dirty="0" smtClean="0">
                <a:solidFill>
                  <a:srgbClr val="4C515A"/>
                </a:solidFill>
              </a:rPr>
              <a:t>Carolina</a:t>
            </a:r>
          </a:p>
          <a:p>
            <a:pPr algn="ctr"/>
            <a:r>
              <a:rPr lang="en-US" sz="1400" dirty="0" smtClean="0">
                <a:solidFill>
                  <a:srgbClr val="4C515A"/>
                </a:solidFill>
              </a:rPr>
              <a:t>Utah</a:t>
            </a:r>
            <a:endParaRPr lang="en-US" sz="1400" dirty="0">
              <a:solidFill>
                <a:srgbClr val="4C515A"/>
              </a:solidFill>
            </a:endParaRPr>
          </a:p>
          <a:p>
            <a:pPr algn="ctr"/>
            <a:r>
              <a:rPr lang="en-US" sz="1400" dirty="0">
                <a:solidFill>
                  <a:srgbClr val="4C515A"/>
                </a:solidFill>
              </a:rPr>
              <a:t>West Virginia</a:t>
            </a:r>
          </a:p>
          <a:p>
            <a:endParaRPr lang="en-US" sz="1400" dirty="0">
              <a:solidFill>
                <a:srgbClr val="4C515A"/>
              </a:solidFill>
            </a:endParaRPr>
          </a:p>
        </p:txBody>
      </p:sp>
      <p:sp>
        <p:nvSpPr>
          <p:cNvPr id="26" name="TextBox 25"/>
          <p:cNvSpPr txBox="1"/>
          <p:nvPr/>
        </p:nvSpPr>
        <p:spPr>
          <a:xfrm>
            <a:off x="189405" y="2832524"/>
            <a:ext cx="1713046" cy="3323987"/>
          </a:xfrm>
          <a:prstGeom prst="rect">
            <a:avLst/>
          </a:prstGeom>
          <a:noFill/>
        </p:spPr>
        <p:txBody>
          <a:bodyPr wrap="square" rtlCol="0">
            <a:spAutoFit/>
          </a:bodyPr>
          <a:lstStyle/>
          <a:p>
            <a:pPr algn="ctr"/>
            <a:r>
              <a:rPr lang="en-US" sz="1400" dirty="0" smtClean="0">
                <a:solidFill>
                  <a:srgbClr val="4C515A"/>
                </a:solidFill>
              </a:rPr>
              <a:t>Connecticut </a:t>
            </a:r>
            <a:r>
              <a:rPr lang="en-US" sz="1400" dirty="0">
                <a:solidFill>
                  <a:srgbClr val="4C515A"/>
                </a:solidFill>
              </a:rPr>
              <a:t/>
            </a:r>
            <a:br>
              <a:rPr lang="en-US" sz="1400" dirty="0">
                <a:solidFill>
                  <a:srgbClr val="4C515A"/>
                </a:solidFill>
              </a:rPr>
            </a:br>
            <a:r>
              <a:rPr lang="en-US" sz="1400" dirty="0" smtClean="0">
                <a:solidFill>
                  <a:srgbClr val="4C515A"/>
                </a:solidFill>
              </a:rPr>
              <a:t>D.C.</a:t>
            </a:r>
            <a:endParaRPr lang="en-US" sz="1400" dirty="0">
              <a:solidFill>
                <a:srgbClr val="4C515A"/>
              </a:solidFill>
            </a:endParaRPr>
          </a:p>
          <a:p>
            <a:pPr algn="ctr"/>
            <a:r>
              <a:rPr lang="en-US" sz="1400" dirty="0" smtClean="0">
                <a:solidFill>
                  <a:srgbClr val="4C515A"/>
                </a:solidFill>
              </a:rPr>
              <a:t>Hawaii</a:t>
            </a:r>
            <a:r>
              <a:rPr lang="en-US" sz="1400" dirty="0">
                <a:solidFill>
                  <a:srgbClr val="4C515A"/>
                </a:solidFill>
              </a:rPr>
              <a:t/>
            </a:r>
            <a:br>
              <a:rPr lang="en-US" sz="1400" dirty="0">
                <a:solidFill>
                  <a:srgbClr val="4C515A"/>
                </a:solidFill>
              </a:rPr>
            </a:br>
            <a:r>
              <a:rPr lang="en-US" sz="1400" dirty="0" smtClean="0">
                <a:solidFill>
                  <a:srgbClr val="4C515A"/>
                </a:solidFill>
              </a:rPr>
              <a:t>Idaho</a:t>
            </a:r>
            <a:endParaRPr lang="en-US" sz="1400" dirty="0">
              <a:solidFill>
                <a:srgbClr val="4C515A"/>
              </a:solidFill>
            </a:endParaRPr>
          </a:p>
          <a:p>
            <a:pPr algn="ctr"/>
            <a:r>
              <a:rPr lang="en-US" sz="1400" dirty="0" smtClean="0">
                <a:solidFill>
                  <a:srgbClr val="4C515A"/>
                </a:solidFill>
              </a:rPr>
              <a:t>Iowa</a:t>
            </a:r>
            <a:endParaRPr lang="en-US" sz="1400" dirty="0">
              <a:solidFill>
                <a:srgbClr val="4C515A"/>
              </a:solidFill>
            </a:endParaRPr>
          </a:p>
          <a:p>
            <a:pPr algn="ctr"/>
            <a:r>
              <a:rPr lang="en-US" sz="1400" dirty="0" smtClean="0">
                <a:solidFill>
                  <a:srgbClr val="4C515A"/>
                </a:solidFill>
              </a:rPr>
              <a:t>Kansas</a:t>
            </a:r>
          </a:p>
          <a:p>
            <a:pPr algn="ctr"/>
            <a:r>
              <a:rPr lang="en-US" sz="1400" dirty="0" smtClean="0">
                <a:solidFill>
                  <a:srgbClr val="4C515A"/>
                </a:solidFill>
              </a:rPr>
              <a:t>Louisiana</a:t>
            </a:r>
            <a:endParaRPr lang="en-US" sz="1400" dirty="0">
              <a:solidFill>
                <a:srgbClr val="4C515A"/>
              </a:solidFill>
            </a:endParaRPr>
          </a:p>
          <a:p>
            <a:pPr algn="ctr"/>
            <a:r>
              <a:rPr lang="en-US" sz="1400" dirty="0" smtClean="0">
                <a:solidFill>
                  <a:srgbClr val="4C515A"/>
                </a:solidFill>
              </a:rPr>
              <a:t>Michigan</a:t>
            </a:r>
            <a:endParaRPr lang="en-US" sz="1400" dirty="0">
              <a:solidFill>
                <a:srgbClr val="4C515A"/>
              </a:solidFill>
            </a:endParaRPr>
          </a:p>
          <a:p>
            <a:pPr algn="ctr"/>
            <a:r>
              <a:rPr lang="en-US" sz="1400" dirty="0" smtClean="0">
                <a:solidFill>
                  <a:srgbClr val="4C515A"/>
                </a:solidFill>
              </a:rPr>
              <a:t>Maryland</a:t>
            </a:r>
            <a:r>
              <a:rPr lang="en-US" sz="1400" dirty="0">
                <a:solidFill>
                  <a:srgbClr val="4C515A"/>
                </a:solidFill>
              </a:rPr>
              <a:t/>
            </a:r>
            <a:br>
              <a:rPr lang="en-US" sz="1400" dirty="0">
                <a:solidFill>
                  <a:srgbClr val="4C515A"/>
                </a:solidFill>
              </a:rPr>
            </a:br>
            <a:r>
              <a:rPr lang="en-US" sz="1400" dirty="0">
                <a:solidFill>
                  <a:srgbClr val="4C515A"/>
                </a:solidFill>
              </a:rPr>
              <a:t>New </a:t>
            </a:r>
            <a:r>
              <a:rPr lang="en-US" sz="1400" dirty="0" smtClean="0">
                <a:solidFill>
                  <a:srgbClr val="4C515A"/>
                </a:solidFill>
              </a:rPr>
              <a:t>Hampshire</a:t>
            </a:r>
            <a:endParaRPr lang="en-US" sz="1400" dirty="0">
              <a:solidFill>
                <a:srgbClr val="4C515A"/>
              </a:solidFill>
            </a:endParaRPr>
          </a:p>
          <a:p>
            <a:pPr algn="ctr"/>
            <a:r>
              <a:rPr lang="en-US" sz="1400" dirty="0">
                <a:solidFill>
                  <a:srgbClr val="4C515A"/>
                </a:solidFill>
              </a:rPr>
              <a:t>New </a:t>
            </a:r>
            <a:r>
              <a:rPr lang="en-US" sz="1400" dirty="0" smtClean="0">
                <a:solidFill>
                  <a:srgbClr val="4C515A"/>
                </a:solidFill>
              </a:rPr>
              <a:t>Jersey</a:t>
            </a:r>
            <a:endParaRPr lang="en-US" sz="1400" dirty="0">
              <a:solidFill>
                <a:srgbClr val="4C515A"/>
              </a:solidFill>
            </a:endParaRPr>
          </a:p>
          <a:p>
            <a:pPr algn="ctr"/>
            <a:r>
              <a:rPr lang="en-US" sz="1400" dirty="0">
                <a:solidFill>
                  <a:srgbClr val="4C515A"/>
                </a:solidFill>
              </a:rPr>
              <a:t>North Carolina</a:t>
            </a:r>
          </a:p>
          <a:p>
            <a:pPr algn="ctr"/>
            <a:r>
              <a:rPr lang="en-US" sz="1400" dirty="0" smtClean="0">
                <a:solidFill>
                  <a:srgbClr val="4C515A"/>
                </a:solidFill>
              </a:rPr>
              <a:t>Oklahoma</a:t>
            </a:r>
            <a:endParaRPr lang="en-US" sz="1400" dirty="0">
              <a:solidFill>
                <a:srgbClr val="4C515A"/>
              </a:solidFill>
            </a:endParaRPr>
          </a:p>
          <a:p>
            <a:pPr algn="ctr"/>
            <a:r>
              <a:rPr lang="en-US" sz="1400" dirty="0" smtClean="0">
                <a:solidFill>
                  <a:srgbClr val="4C515A"/>
                </a:solidFill>
              </a:rPr>
              <a:t>Virginia</a:t>
            </a:r>
            <a:endParaRPr lang="en-US" sz="1400" dirty="0">
              <a:solidFill>
                <a:srgbClr val="4C515A"/>
              </a:solidFill>
            </a:endParaRPr>
          </a:p>
          <a:p>
            <a:pPr algn="ctr"/>
            <a:r>
              <a:rPr lang="en-US" sz="1400" dirty="0">
                <a:solidFill>
                  <a:srgbClr val="4C515A"/>
                </a:solidFill>
              </a:rPr>
              <a:t>Wisconsin</a:t>
            </a:r>
          </a:p>
        </p:txBody>
      </p:sp>
      <p:sp>
        <p:nvSpPr>
          <p:cNvPr id="3" name="TextBox 2"/>
          <p:cNvSpPr txBox="1"/>
          <p:nvPr/>
        </p:nvSpPr>
        <p:spPr>
          <a:xfrm>
            <a:off x="569" y="1567254"/>
            <a:ext cx="4356686" cy="307777"/>
          </a:xfrm>
          <a:prstGeom prst="rect">
            <a:avLst/>
          </a:prstGeom>
          <a:noFill/>
        </p:spPr>
        <p:txBody>
          <a:bodyPr wrap="square" rtlCol="0">
            <a:spAutoFit/>
          </a:bodyPr>
          <a:lstStyle/>
          <a:p>
            <a:r>
              <a:rPr lang="en-US" sz="1400" b="1" i="1" dirty="0">
                <a:solidFill>
                  <a:srgbClr val="4C515A"/>
                </a:solidFill>
              </a:rPr>
              <a:t>Percentage point decline between 2013 and 2016</a:t>
            </a:r>
          </a:p>
        </p:txBody>
      </p:sp>
      <p:sp>
        <p:nvSpPr>
          <p:cNvPr id="12"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Exhibit 7</a:t>
            </a:r>
            <a:endParaRPr lang="en-US" sz="1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5387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884402176"/>
              </p:ext>
            </p:extLst>
          </p:nvPr>
        </p:nvGraphicFramePr>
        <p:xfrm>
          <a:off x="42319" y="2097672"/>
          <a:ext cx="9067865" cy="262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21"/>
          </p:nvPr>
        </p:nvSpPr>
        <p:spPr>
          <a:xfrm>
            <a:off x="127644" y="6162504"/>
            <a:ext cx="8838199" cy="399999"/>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Notes:  *Average percentage point change is defined as the rate of adults 18 and older who reported going without needed care because of costs in 2013 less the rate in 2016. Rates were calculated in expansion and non-expansion states by summing the number of individuals who did and did not forego needed care. For the purposes of this exhibit we count the District of Columbia as a Medicaid expansion state, and Louisiana, which expanded its Medicaid program after Jan. 1, 2016, as a non-expansion </a:t>
            </a:r>
            <a:r>
              <a:rPr lang="en-US" dirty="0" smtClean="0">
                <a:latin typeface="Tahoma" panose="020B0604030504040204" pitchFamily="34" charset="0"/>
                <a:ea typeface="Tahoma" panose="020B0604030504040204" pitchFamily="34" charset="0"/>
                <a:cs typeface="Tahoma" panose="020B0604030504040204" pitchFamily="34" charset="0"/>
              </a:rPr>
              <a:t>state. </a:t>
            </a: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Data: 2013 and 2016 Behavioral Risk Factor Surveillance System (BRFSS).</a:t>
            </a:r>
          </a:p>
        </p:txBody>
      </p:sp>
      <p:sp>
        <p:nvSpPr>
          <p:cNvPr id="8" name="TextBox 7"/>
          <p:cNvSpPr txBox="1"/>
          <p:nvPr/>
        </p:nvSpPr>
        <p:spPr>
          <a:xfrm>
            <a:off x="1916939" y="2097671"/>
            <a:ext cx="2167984" cy="523220"/>
          </a:xfrm>
          <a:prstGeom prst="rect">
            <a:avLst/>
          </a:prstGeom>
          <a:noFill/>
        </p:spPr>
        <p:txBody>
          <a:bodyPr wrap="square" rtlCol="0">
            <a:spAutoFit/>
          </a:bodyPr>
          <a:lstStyle/>
          <a:p>
            <a:pPr algn="ctr" defTabSz="1219140"/>
            <a:r>
              <a:rPr lang="en-US" sz="1400" dirty="0">
                <a:solidFill>
                  <a:srgbClr val="4C515A"/>
                </a:solidFill>
              </a:rPr>
              <a:t>Low-Income Adults</a:t>
            </a:r>
          </a:p>
          <a:p>
            <a:pPr algn="ctr" defTabSz="1219140"/>
            <a:endParaRPr lang="en-US" sz="1400" dirty="0">
              <a:solidFill>
                <a:srgbClr val="4C515A"/>
              </a:solidFill>
            </a:endParaRPr>
          </a:p>
        </p:txBody>
      </p:sp>
      <p:sp>
        <p:nvSpPr>
          <p:cNvPr id="10" name="TextBox 9"/>
          <p:cNvSpPr txBox="1"/>
          <p:nvPr/>
        </p:nvSpPr>
        <p:spPr>
          <a:xfrm>
            <a:off x="3695654" y="2104594"/>
            <a:ext cx="2026763" cy="307777"/>
          </a:xfrm>
          <a:prstGeom prst="rect">
            <a:avLst/>
          </a:prstGeom>
          <a:noFill/>
        </p:spPr>
        <p:txBody>
          <a:bodyPr wrap="square" rtlCol="0">
            <a:spAutoFit/>
          </a:bodyPr>
          <a:lstStyle/>
          <a:p>
            <a:pPr algn="ctr" defTabSz="1219140"/>
            <a:r>
              <a:rPr lang="en-US" sz="1400" dirty="0">
                <a:solidFill>
                  <a:srgbClr val="4C515A"/>
                </a:solidFill>
              </a:rPr>
              <a:t>Hispanic Adults</a:t>
            </a:r>
          </a:p>
        </p:txBody>
      </p:sp>
      <p:sp>
        <p:nvSpPr>
          <p:cNvPr id="11" name="TextBox 10"/>
          <p:cNvSpPr txBox="1"/>
          <p:nvPr/>
        </p:nvSpPr>
        <p:spPr>
          <a:xfrm>
            <a:off x="5193355" y="2082459"/>
            <a:ext cx="2467500" cy="307777"/>
          </a:xfrm>
          <a:prstGeom prst="rect">
            <a:avLst/>
          </a:prstGeom>
          <a:noFill/>
        </p:spPr>
        <p:txBody>
          <a:bodyPr wrap="square" rtlCol="0">
            <a:spAutoFit/>
          </a:bodyPr>
          <a:lstStyle/>
          <a:p>
            <a:pPr algn="ctr" defTabSz="1219140"/>
            <a:r>
              <a:rPr lang="en-US" sz="1400" dirty="0">
                <a:solidFill>
                  <a:srgbClr val="4C515A"/>
                </a:solidFill>
              </a:rPr>
              <a:t>Black Adults</a:t>
            </a:r>
            <a:endParaRPr lang="en-US" sz="1400" baseline="30000" dirty="0">
              <a:solidFill>
                <a:srgbClr val="4C515A"/>
              </a:solidFill>
            </a:endParaRPr>
          </a:p>
        </p:txBody>
      </p:sp>
      <p:grpSp>
        <p:nvGrpSpPr>
          <p:cNvPr id="17" name="Group 16"/>
          <p:cNvGrpSpPr/>
          <p:nvPr/>
        </p:nvGrpSpPr>
        <p:grpSpPr>
          <a:xfrm>
            <a:off x="4572003" y="4715050"/>
            <a:ext cx="4464537" cy="462633"/>
            <a:chOff x="7403045" y="930138"/>
            <a:chExt cx="3892555" cy="462633"/>
          </a:xfrm>
        </p:grpSpPr>
        <p:sp>
          <p:nvSpPr>
            <p:cNvPr id="18" name="Oval 17"/>
            <p:cNvSpPr/>
            <p:nvPr/>
          </p:nvSpPr>
          <p:spPr bwMode="gray">
            <a:xfrm>
              <a:off x="7403045" y="1007518"/>
              <a:ext cx="119588" cy="137160"/>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dirty="0">
                <a:solidFill>
                  <a:prstClr val="white"/>
                </a:solidFill>
              </a:endParaRPr>
            </a:p>
          </p:txBody>
        </p:sp>
        <p:sp>
          <p:nvSpPr>
            <p:cNvPr id="19" name="TextBox 18"/>
            <p:cNvSpPr txBox="1"/>
            <p:nvPr/>
          </p:nvSpPr>
          <p:spPr bwMode="gray">
            <a:xfrm>
              <a:off x="7488323" y="930138"/>
              <a:ext cx="1907321"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sz="1200" dirty="0">
                  <a:solidFill>
                    <a:srgbClr val="4C515A"/>
                  </a:solidFill>
                </a:rPr>
                <a:t>Medicaid-expansion states, as of January 1, 2016</a:t>
              </a:r>
            </a:p>
          </p:txBody>
        </p:sp>
        <p:sp>
          <p:nvSpPr>
            <p:cNvPr id="20" name="Oval 19"/>
            <p:cNvSpPr/>
            <p:nvPr/>
          </p:nvSpPr>
          <p:spPr bwMode="gray">
            <a:xfrm>
              <a:off x="9655327" y="1008486"/>
              <a:ext cx="119588" cy="137160"/>
            </a:xfrm>
            <a:prstGeom prst="ellipse">
              <a:avLst/>
            </a:prstGeom>
            <a:solidFill>
              <a:srgbClr val="1B7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219140"/>
              <a:endParaRPr lang="en-US" dirty="0">
                <a:solidFill>
                  <a:prstClr val="white"/>
                </a:solidFill>
              </a:endParaRPr>
            </a:p>
          </p:txBody>
        </p:sp>
        <p:sp>
          <p:nvSpPr>
            <p:cNvPr id="21" name="TextBox 20"/>
            <p:cNvSpPr txBox="1"/>
            <p:nvPr/>
          </p:nvSpPr>
          <p:spPr bwMode="gray">
            <a:xfrm>
              <a:off x="9740606" y="931106"/>
              <a:ext cx="1554994"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219140"/>
              <a:r>
                <a:rPr lang="en-US" sz="1200" dirty="0" err="1">
                  <a:solidFill>
                    <a:srgbClr val="4C515A"/>
                  </a:solidFill>
                </a:rPr>
                <a:t>Nonexpansion</a:t>
              </a:r>
              <a:r>
                <a:rPr lang="en-US" sz="1200" dirty="0">
                  <a:solidFill>
                    <a:srgbClr val="4C515A"/>
                  </a:solidFill>
                </a:rPr>
                <a:t> states, as of January 1, 2016</a:t>
              </a:r>
            </a:p>
          </p:txBody>
        </p:sp>
      </p:grpSp>
      <p:sp>
        <p:nvSpPr>
          <p:cNvPr id="15" name="TextBox 14"/>
          <p:cNvSpPr txBox="1"/>
          <p:nvPr/>
        </p:nvSpPr>
        <p:spPr>
          <a:xfrm>
            <a:off x="111712" y="1470261"/>
            <a:ext cx="5855011" cy="307777"/>
          </a:xfrm>
          <a:prstGeom prst="rect">
            <a:avLst/>
          </a:prstGeom>
          <a:noFill/>
        </p:spPr>
        <p:txBody>
          <a:bodyPr wrap="square" rtlCol="0">
            <a:spAutoFit/>
          </a:bodyPr>
          <a:lstStyle/>
          <a:p>
            <a:pPr defTabSz="1219140">
              <a:defRPr sz="1200" b="0" i="0" u="none" strike="noStrike" kern="1200" spc="0" baseline="0">
                <a:solidFill>
                  <a:prstClr val="black">
                    <a:lumMod val="65000"/>
                    <a:lumOff val="35000"/>
                  </a:prstClr>
                </a:solidFill>
                <a:latin typeface="+mn-lt"/>
                <a:ea typeface="+mn-ea"/>
                <a:cs typeface="+mn-cs"/>
              </a:defRPr>
            </a:pPr>
            <a:r>
              <a:rPr lang="en-US" sz="1400" i="1" dirty="0">
                <a:solidFill>
                  <a:prstClr val="black">
                    <a:lumMod val="65000"/>
                    <a:lumOff val="35000"/>
                  </a:prstClr>
                </a:solidFill>
              </a:rPr>
              <a:t>Average percentage-point change, 2013 to 2016*</a:t>
            </a:r>
          </a:p>
        </p:txBody>
      </p:sp>
      <p:sp>
        <p:nvSpPr>
          <p:cNvPr id="14" name="Title 4"/>
          <p:cNvSpPr txBox="1">
            <a:spLocks/>
          </p:cNvSpPr>
          <p:nvPr/>
        </p:nvSpPr>
        <p:spPr>
          <a:xfrm>
            <a:off x="0" y="335572"/>
            <a:ext cx="9144000" cy="731520"/>
          </a:xfrm>
          <a:prstGeom prst="rect">
            <a:avLst/>
          </a:prstGeom>
          <a:effectLst/>
        </p:spPr>
        <p:txBody>
          <a:bodyPr vert="horz" lIns="91440" tIns="45720" rIns="91440" bIns="45720" rtlCol="0" anchor="t" anchorCtr="0">
            <a:noAutofit/>
          </a:bodyPr>
          <a:lstStyle>
            <a:lvl1pPr algn="l" defTabSz="914378" rtl="0" eaLnBrk="1" latinLnBrk="0" hangingPunct="1">
              <a:lnSpc>
                <a:spcPct val="100000"/>
              </a:lnSpc>
              <a:spcBef>
                <a:spcPct val="0"/>
              </a:spcBef>
              <a:buNone/>
              <a:defRPr sz="2400" kern="800" spc="0" baseline="0">
                <a:solidFill>
                  <a:srgbClr val="4C515A"/>
                </a:solidFill>
                <a:effectLst/>
                <a:latin typeface="+mj-lt"/>
                <a:ea typeface="+mj-ea"/>
                <a:cs typeface="+mj-cs"/>
              </a:defRPr>
            </a:lvl1pPr>
          </a:lstStyle>
          <a:p>
            <a:r>
              <a:rPr lang="en-US" sz="2000" dirty="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States that expanded Medicaid saw greater declines in the share of adults </a:t>
            </a:r>
            <a:r>
              <a:rPr lang="en-US" sz="2000" dirty="0" smtClean="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
            </a:r>
            <a:br>
              <a:rPr lang="en-US" sz="2000" dirty="0" smtClean="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br>
            <a:r>
              <a:rPr lang="en-US" sz="2000" dirty="0" smtClean="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who </a:t>
            </a:r>
            <a:r>
              <a:rPr lang="en-US" sz="2000" dirty="0">
                <a:solidFill>
                  <a:srgbClr val="4C515A">
                    <a:lumMod val="50000"/>
                  </a:srgbClr>
                </a:solidFill>
                <a:latin typeface="Tahoma" panose="020B0604030504040204" pitchFamily="34" charset="0"/>
                <a:ea typeface="Tahoma" panose="020B0604030504040204" pitchFamily="34" charset="0"/>
                <a:cs typeface="Tahoma" panose="020B0604030504040204" pitchFamily="34" charset="0"/>
              </a:rPr>
              <a:t>went without care because of costs</a:t>
            </a:r>
          </a:p>
        </p:txBody>
      </p:sp>
      <p:sp>
        <p:nvSpPr>
          <p:cNvPr id="22"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8</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802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091387" y="4917676"/>
            <a:ext cx="4122242" cy="338554"/>
          </a:xfrm>
          <a:prstGeom prst="rect">
            <a:avLst/>
          </a:prstGeom>
          <a:noFill/>
        </p:spPr>
        <p:txBody>
          <a:bodyPr wrap="square" rtlCol="0">
            <a:spAutoFit/>
          </a:bodyPr>
          <a:lstStyle/>
          <a:p>
            <a:pPr defTabSz="457200">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9%–11% of people (9 states plus D.C.)</a:t>
            </a:r>
          </a:p>
        </p:txBody>
      </p:sp>
      <p:sp>
        <p:nvSpPr>
          <p:cNvPr id="30" name="TextBox 29"/>
          <p:cNvSpPr txBox="1"/>
          <p:nvPr/>
        </p:nvSpPr>
        <p:spPr>
          <a:xfrm>
            <a:off x="5051696" y="5189296"/>
            <a:ext cx="3347633"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12%–14% of people  (20 states)</a:t>
            </a:r>
          </a:p>
        </p:txBody>
      </p:sp>
      <p:sp>
        <p:nvSpPr>
          <p:cNvPr id="31" name="TextBox 30"/>
          <p:cNvSpPr txBox="1"/>
          <p:nvPr/>
        </p:nvSpPr>
        <p:spPr>
          <a:xfrm>
            <a:off x="5051696" y="5404036"/>
            <a:ext cx="3354669"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15%–17% of people  (18 states)</a:t>
            </a:r>
          </a:p>
        </p:txBody>
      </p:sp>
      <p:sp>
        <p:nvSpPr>
          <p:cNvPr id="33" name="TextBox 32"/>
          <p:cNvSpPr txBox="1"/>
          <p:nvPr/>
        </p:nvSpPr>
        <p:spPr>
          <a:xfrm>
            <a:off x="117333" y="6126108"/>
            <a:ext cx="8909332" cy="707886"/>
          </a:xfrm>
          <a:prstGeom prst="rect">
            <a:avLst/>
          </a:prstGeom>
          <a:noFill/>
        </p:spPr>
        <p:txBody>
          <a:bodyPr wrap="square" rtlCol="0">
            <a:spAutoFit/>
          </a:bodyPr>
          <a:lstStyle/>
          <a:p>
            <a:pPr defTabSz="457200" fontAlgn="base">
              <a:spcBef>
                <a:spcPct val="0"/>
              </a:spcBef>
              <a:spcAft>
                <a:spcPct val="0"/>
              </a:spcAft>
              <a:defRPr/>
            </a:pP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Notes</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 “D.C.” stands for District of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Columbia. This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measure includes both insured and uninsured </a:t>
            </a:r>
            <a:r>
              <a:rPr lang="en-US" sz="1000" dirty="0" smtClean="0">
                <a:solidFill>
                  <a:prstClr val="black"/>
                </a:solidFill>
                <a:latin typeface="Tahoma" panose="020B0604030504040204" pitchFamily="34" charset="0"/>
                <a:ea typeface="Tahoma" panose="020B0604030504040204" pitchFamily="34" charset="0"/>
                <a:cs typeface="Tahoma" panose="020B0604030504040204" pitchFamily="34" charset="0"/>
              </a:rPr>
              <a:t>people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and uses two thresholds to identify people under age 65 with high out-of-pocket spending: people living in households which spent 10 percent or more of their income on health care (excluding premiums if insured); or 5 percent or more, if their annual income was below 200 percent of the federal poverty level.</a:t>
            </a:r>
          </a:p>
          <a:p>
            <a:pPr defTabSz="457200" fontAlgn="base">
              <a:spcBef>
                <a:spcPct val="0"/>
              </a:spcBef>
              <a:spcAft>
                <a:spcPct val="0"/>
              </a:spcAft>
              <a:defRPr/>
            </a:pP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Data source: U.S. Census Bureau, 2014, 2015, 2017 and 2017 Current Population Surveys. </a:t>
            </a:r>
          </a:p>
        </p:txBody>
      </p:sp>
      <p:sp>
        <p:nvSpPr>
          <p:cNvPr id="34" name="TextBox 33"/>
          <p:cNvSpPr txBox="1"/>
          <p:nvPr/>
        </p:nvSpPr>
        <p:spPr>
          <a:xfrm>
            <a:off x="5065769" y="5635165"/>
            <a:ext cx="3361706"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18%–19% of people  (3 states)</a:t>
            </a:r>
          </a:p>
        </p:txBody>
      </p:sp>
      <p:sp>
        <p:nvSpPr>
          <p:cNvPr id="14" name="Title 4"/>
          <p:cNvSpPr txBox="1">
            <a:spLocks/>
          </p:cNvSpPr>
          <p:nvPr/>
        </p:nvSpPr>
        <p:spPr>
          <a:xfrm>
            <a:off x="371192" y="420498"/>
            <a:ext cx="8655473" cy="40916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Fewer people under age 65 spent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a high portion of income on medical </a:t>
            </a:r>
            <a:r>
              <a:rPr lang="en-US"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care</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bwMode="gray">
          <a:xfrm>
            <a:off x="487089" y="5444237"/>
            <a:ext cx="164592" cy="164592"/>
          </a:xfrm>
          <a:prstGeom prst="ellipse">
            <a:avLst/>
          </a:prstGeom>
          <a:solidFill>
            <a:srgbClr val="4ABCBC"/>
          </a:solidFill>
          <a:ln w="3175">
            <a:solidFill>
              <a:srgbClr val="4A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21" name="Oval 20"/>
          <p:cNvSpPr/>
          <p:nvPr/>
        </p:nvSpPr>
        <p:spPr bwMode="gray">
          <a:xfrm>
            <a:off x="491678" y="5221404"/>
            <a:ext cx="164592" cy="164592"/>
          </a:xfrm>
          <a:prstGeom prst="ellipse">
            <a:avLst/>
          </a:prstGeom>
          <a:solidFill>
            <a:srgbClr val="B7E4E4"/>
          </a:solidFill>
          <a:ln w="3175">
            <a:solidFill>
              <a:srgbClr val="B7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22" name="Oval 21"/>
          <p:cNvSpPr/>
          <p:nvPr/>
        </p:nvSpPr>
        <p:spPr bwMode="gray">
          <a:xfrm>
            <a:off x="495676" y="5008135"/>
            <a:ext cx="164592" cy="164592"/>
          </a:xfrm>
          <a:prstGeom prst="ellipse">
            <a:avLst/>
          </a:prstGeom>
          <a:solidFill>
            <a:schemeClr val="bg1"/>
          </a:solidFill>
          <a:ln w="3175">
            <a:solidFill>
              <a:srgbClr val="3DA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23" name="TextBox 22"/>
          <p:cNvSpPr txBox="1"/>
          <p:nvPr/>
        </p:nvSpPr>
        <p:spPr>
          <a:xfrm>
            <a:off x="608926" y="4899909"/>
            <a:ext cx="4122242" cy="338554"/>
          </a:xfrm>
          <a:prstGeom prst="rect">
            <a:avLst/>
          </a:prstGeom>
          <a:noFill/>
        </p:spPr>
        <p:txBody>
          <a:bodyPr wrap="square" rtlCol="0">
            <a:spAutoFit/>
          </a:bodyPr>
          <a:lstStyle/>
          <a:p>
            <a:pPr defTabSz="457200">
              <a:defRPr/>
            </a:pP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10%–11% of people (2 states plus D.C.)</a:t>
            </a:r>
          </a:p>
        </p:txBody>
      </p:sp>
      <p:sp>
        <p:nvSpPr>
          <p:cNvPr id="24" name="TextBox 23"/>
          <p:cNvSpPr txBox="1"/>
          <p:nvPr/>
        </p:nvSpPr>
        <p:spPr>
          <a:xfrm>
            <a:off x="678556" y="5156174"/>
            <a:ext cx="3347633"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12%–14% of people  (14 states)</a:t>
            </a:r>
          </a:p>
        </p:txBody>
      </p:sp>
      <p:sp>
        <p:nvSpPr>
          <p:cNvPr id="28" name="TextBox 27"/>
          <p:cNvSpPr txBox="1"/>
          <p:nvPr/>
        </p:nvSpPr>
        <p:spPr>
          <a:xfrm>
            <a:off x="671520" y="5393401"/>
            <a:ext cx="3354669"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15%–17% of people  (21 states)</a:t>
            </a:r>
          </a:p>
        </p:txBody>
      </p:sp>
      <p:sp>
        <p:nvSpPr>
          <p:cNvPr id="35" name="Oval 34"/>
          <p:cNvSpPr/>
          <p:nvPr/>
        </p:nvSpPr>
        <p:spPr bwMode="gray">
          <a:xfrm>
            <a:off x="495676" y="5681957"/>
            <a:ext cx="164592" cy="164592"/>
          </a:xfrm>
          <a:prstGeom prst="ellipse">
            <a:avLst/>
          </a:prstGeom>
          <a:solidFill>
            <a:srgbClr val="359191"/>
          </a:solidFill>
          <a:ln w="3175">
            <a:solidFill>
              <a:srgbClr val="359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36" name="TextBox 35"/>
          <p:cNvSpPr txBox="1"/>
          <p:nvPr/>
        </p:nvSpPr>
        <p:spPr>
          <a:xfrm>
            <a:off x="678556" y="5634673"/>
            <a:ext cx="3361706" cy="307777"/>
          </a:xfrm>
          <a:prstGeom prst="rect">
            <a:avLst/>
          </a:prstGeom>
          <a:noFill/>
        </p:spPr>
        <p:txBody>
          <a:bodyPr wrap="square" rtlCol="0">
            <a:spAutoFit/>
          </a:bodyPr>
          <a:lstStyle/>
          <a:p>
            <a:pPr defTabSz="457200">
              <a:defRP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18%–22% of people  (13 states)</a:t>
            </a:r>
          </a:p>
        </p:txBody>
      </p:sp>
      <p:sp>
        <p:nvSpPr>
          <p:cNvPr id="38" name="Oval 37"/>
          <p:cNvSpPr/>
          <p:nvPr/>
        </p:nvSpPr>
        <p:spPr bwMode="gray">
          <a:xfrm>
            <a:off x="4924175" y="5711813"/>
            <a:ext cx="164592" cy="164592"/>
          </a:xfrm>
          <a:prstGeom prst="ellipse">
            <a:avLst/>
          </a:prstGeom>
          <a:solidFill>
            <a:srgbClr val="359191"/>
          </a:solidFill>
          <a:ln w="3175">
            <a:solidFill>
              <a:srgbClr val="3591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39" name="Oval 38"/>
          <p:cNvSpPr/>
          <p:nvPr/>
        </p:nvSpPr>
        <p:spPr bwMode="gray">
          <a:xfrm>
            <a:off x="4928252" y="5495661"/>
            <a:ext cx="164592" cy="164592"/>
          </a:xfrm>
          <a:prstGeom prst="ellipse">
            <a:avLst/>
          </a:prstGeom>
          <a:solidFill>
            <a:srgbClr val="4ABCBC"/>
          </a:solidFill>
          <a:ln w="3175">
            <a:solidFill>
              <a:srgbClr val="4ABC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40" name="Oval 39"/>
          <p:cNvSpPr/>
          <p:nvPr/>
        </p:nvSpPr>
        <p:spPr bwMode="gray">
          <a:xfrm>
            <a:off x="4929575" y="5267662"/>
            <a:ext cx="164592" cy="164592"/>
          </a:xfrm>
          <a:prstGeom prst="ellipse">
            <a:avLst/>
          </a:prstGeom>
          <a:solidFill>
            <a:srgbClr val="B7E4E4"/>
          </a:solidFill>
          <a:ln w="3175">
            <a:solidFill>
              <a:srgbClr val="B7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sp>
        <p:nvSpPr>
          <p:cNvPr id="41" name="Oval 40"/>
          <p:cNvSpPr/>
          <p:nvPr/>
        </p:nvSpPr>
        <p:spPr bwMode="gray">
          <a:xfrm>
            <a:off x="4926795" y="5036533"/>
            <a:ext cx="164592" cy="164592"/>
          </a:xfrm>
          <a:prstGeom prst="ellipse">
            <a:avLst/>
          </a:prstGeom>
          <a:solidFill>
            <a:schemeClr val="bg1"/>
          </a:solidFill>
          <a:ln w="3175">
            <a:solidFill>
              <a:srgbClr val="3DA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bin" charset="0"/>
              <a:ea typeface="Cabin" charset="0"/>
              <a:cs typeface="Cabin" charset="0"/>
            </a:endParaRPr>
          </a:p>
        </p:txBody>
      </p:sp>
      <p:pic>
        <p:nvPicPr>
          <p:cNvPr id="25" name="Picture 24"/>
          <p:cNvPicPr>
            <a:picLocks noChangeAspect="1"/>
          </p:cNvPicPr>
          <p:nvPr/>
        </p:nvPicPr>
        <p:blipFill rotWithShape="1">
          <a:blip r:embed="rId2">
            <a:alphaModFix/>
            <a:extLst>
              <a:ext uri="{28A0092B-C50C-407E-A947-70E740481C1C}">
                <a14:useLocalDpi xmlns:a14="http://schemas.microsoft.com/office/drawing/2010/main" val="0"/>
              </a:ext>
            </a:extLst>
          </a:blip>
          <a:srcRect l="2804" r="2804"/>
          <a:stretch/>
        </p:blipFill>
        <p:spPr>
          <a:xfrm>
            <a:off x="514634" y="1104256"/>
            <a:ext cx="8137659" cy="3848740"/>
          </a:xfrm>
          <a:prstGeom prst="rect">
            <a:avLst/>
          </a:prstGeom>
        </p:spPr>
      </p:pic>
      <p:sp>
        <p:nvSpPr>
          <p:cNvPr id="5" name="TextBox 4"/>
          <p:cNvSpPr txBox="1"/>
          <p:nvPr/>
        </p:nvSpPr>
        <p:spPr>
          <a:xfrm>
            <a:off x="1582620" y="1143360"/>
            <a:ext cx="1532467" cy="381000"/>
          </a:xfrm>
          <a:prstGeom prst="rect">
            <a:avLst/>
          </a:prstGeom>
          <a:noFill/>
        </p:spPr>
        <p:txBody>
          <a:bodyPr wrap="square" rtlCol="0">
            <a:spAutoFit/>
          </a:bodyPr>
          <a:lstStyle/>
          <a:p>
            <a:pPr algn="ctr"/>
            <a:r>
              <a:rPr lang="en-US" dirty="0">
                <a:solidFill>
                  <a:prstClr val="black"/>
                </a:solidFill>
              </a:rPr>
              <a:t>2013-14</a:t>
            </a:r>
          </a:p>
        </p:txBody>
      </p:sp>
      <p:sp>
        <p:nvSpPr>
          <p:cNvPr id="19" name="TextBox 18"/>
          <p:cNvSpPr txBox="1"/>
          <p:nvPr/>
        </p:nvSpPr>
        <p:spPr>
          <a:xfrm>
            <a:off x="5841051" y="1153247"/>
            <a:ext cx="1532467" cy="381000"/>
          </a:xfrm>
          <a:prstGeom prst="rect">
            <a:avLst/>
          </a:prstGeom>
          <a:noFill/>
        </p:spPr>
        <p:txBody>
          <a:bodyPr wrap="square" rtlCol="0">
            <a:spAutoFit/>
          </a:bodyPr>
          <a:lstStyle/>
          <a:p>
            <a:pPr algn="ctr"/>
            <a:r>
              <a:rPr lang="en-US" dirty="0">
                <a:solidFill>
                  <a:prstClr val="black"/>
                </a:solidFill>
              </a:rPr>
              <a:t>2015-16</a:t>
            </a:r>
          </a:p>
        </p:txBody>
      </p:sp>
      <p:sp>
        <p:nvSpPr>
          <p:cNvPr id="26" name="Slide Number Placeholder 2"/>
          <p:cNvSpPr txBox="1">
            <a:spLocks/>
          </p:cNvSpPr>
          <p:nvPr/>
        </p:nvSpPr>
        <p:spPr>
          <a:xfrm>
            <a:off x="7520604" y="-1317"/>
            <a:ext cx="162339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rPr>
              <a:t>Exhibit 9</a:t>
            </a:r>
            <a:endParaRPr lang="en-US"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0155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Theme1_ratio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ratio 4x3" id="{2076E774-E2A8-4C0B-9B32-4C7A08051FDC}" vid="{E9F183B6-BA11-4A3C-AF9B-79384A54E756}"/>
    </a:ext>
  </a:extLst>
</a:theme>
</file>

<file path=ppt/theme/theme2.xml><?xml version="1.0" encoding="utf-8"?>
<a:theme xmlns:a="http://schemas.openxmlformats.org/drawingml/2006/main" name="1_Theme1_ratio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ratio 4x3" id="{2076E774-E2A8-4C0B-9B32-4C7A08051FDC}" vid="{E9F183B6-BA11-4A3C-AF9B-79384A54E756}"/>
    </a:ext>
  </a:extLst>
</a:theme>
</file>

<file path=ppt/theme/theme3.xml><?xml version="1.0" encoding="utf-8"?>
<a:theme xmlns:a="http://schemas.openxmlformats.org/drawingml/2006/main" name="2_Theme1_ratio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_ratio 4x3" id="{2076E774-E2A8-4C0B-9B32-4C7A08051FDC}" vid="{E9F183B6-BA11-4A3C-AF9B-79384A54E75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CMW V1.0">
      <a:dk1>
        <a:srgbClr val="4C515A"/>
      </a:dk1>
      <a:lt1>
        <a:sysClr val="window" lastClr="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044C7F"/>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9338</TotalTime>
  <Words>1498</Words>
  <Application>Microsoft Office PowerPoint</Application>
  <PresentationFormat>On-screen Show (4:3)</PresentationFormat>
  <Paragraphs>230</Paragraphs>
  <Slides>15</Slides>
  <Notes>4</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15</vt:i4>
      </vt:variant>
    </vt:vector>
  </HeadingPairs>
  <TitlesOfParts>
    <vt:vector size="34" baseType="lpstr">
      <vt:lpstr>Arial</vt:lpstr>
      <vt:lpstr>Berlingske Serif Text</vt:lpstr>
      <vt:lpstr>Cabin</vt:lpstr>
      <vt:lpstr>Calibri</vt:lpstr>
      <vt:lpstr>Calibri Light</vt:lpstr>
      <vt:lpstr>InterFace</vt:lpstr>
      <vt:lpstr>InterFace XBold</vt:lpstr>
      <vt:lpstr>Open Sans</vt:lpstr>
      <vt:lpstr>Open Sans Light</vt:lpstr>
      <vt:lpstr>Segoe UI Light</vt:lpstr>
      <vt:lpstr>Tahoma</vt:lpstr>
      <vt:lpstr>4_Theme1_ratio 4x3</vt:lpstr>
      <vt:lpstr>1_Theme1_ratio 4x3</vt:lpstr>
      <vt:lpstr>2_Theme1_ratio 4x3</vt:lpstr>
      <vt:lpstr>1_Office Theme</vt:lpstr>
      <vt:lpstr>Office Theme</vt:lpstr>
      <vt:lpstr>4_Office Theme</vt:lpstr>
      <vt:lpstr>2_Office Theme</vt:lpstr>
      <vt:lpstr>3_Office Theme</vt:lpstr>
      <vt:lpstr>What’s at Stake? States’ Progress on Health Coverage  and Access to Care, 2013-2016</vt:lpstr>
      <vt:lpstr>Overview of Key Findings</vt:lpstr>
      <vt:lpstr>PowerPoint Presentation</vt:lpstr>
      <vt:lpstr>Thirteen states experienced double-digit declines in their adult uninsured rate</vt:lpstr>
      <vt:lpstr>Uninsured rates for low-income adults declined in every state, with the greatest declines in Medicaid expansion states</vt:lpstr>
      <vt:lpstr>Two-thirds of states (highlighted) reduced their uninsured rate among children by at least 2 percentage points</vt:lpstr>
      <vt:lpstr>PowerPoint Presentation</vt:lpstr>
      <vt:lpstr>PowerPoint Presentation</vt:lpstr>
      <vt:lpstr>PowerPoint Presentation</vt:lpstr>
      <vt:lpstr>The share of at-risk adultsa without a routine doctor visit in the past two years improved in more than half of states </vt:lpstr>
      <vt:lpstr>Premiums for Individual Market Coverage Projected to Increase if Individual Mandate Repealed</vt:lpstr>
      <vt:lpstr>Summary and Implications</vt:lpstr>
      <vt:lpstr>Change in State Health System Performance by Access Indicator, 2013-2016</vt:lpstr>
      <vt:lpstr>Methodology</vt:lpstr>
      <vt:lpstr>Premiums for Individual Market Coverage Projected to Increase if Individual Mandate Repealed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L. Hayes</dc:creator>
  <cp:lastModifiedBy>Susan L. Hayes</cp:lastModifiedBy>
  <cp:revision>332</cp:revision>
  <cp:lastPrinted>2017-12-13T00:30:14Z</cp:lastPrinted>
  <dcterms:created xsi:type="dcterms:W3CDTF">2016-12-10T22:06:08Z</dcterms:created>
  <dcterms:modified xsi:type="dcterms:W3CDTF">2017-12-13T13:38:12Z</dcterms:modified>
</cp:coreProperties>
</file>