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6858000" type="screen4x3"/>
  <p:notesSz cx="7010400" cy="9236075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Munira Gunja" initials="MG" lastIdx="2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72" autoAdjust="0"/>
    <p:restoredTop sz="95491" autoAdjust="0"/>
  </p:normalViewPr>
  <p:slideViewPr>
    <p:cSldViewPr snapToGrid="0" snapToObjects="1">
      <p:cViewPr varScale="1">
        <p:scale>
          <a:sx n="149" d="100"/>
          <a:sy n="149" d="100"/>
        </p:scale>
        <p:origin x="1048" y="17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4984" y="200"/>
      </p:cViewPr>
      <p:guideLst>
        <p:guide orient="horz" pos="2909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830323987279399"/>
          <c:y val="0.23555652333500801"/>
          <c:w val="0.61342165562637996"/>
          <c:h val="0.722651712636573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Paid nothing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Employer coverage</c:v>
                </c:pt>
                <c:pt idx="1">
                  <c:v>Individual coverage</c:v>
                </c:pt>
                <c:pt idx="3">
                  <c:v>Employer coverage</c:v>
                </c:pt>
                <c:pt idx="4">
                  <c:v>Individual coverage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21.52</c:v>
                </c:pt>
                <c:pt idx="1">
                  <c:v>3.8</c:v>
                </c:pt>
                <c:pt idx="3">
                  <c:v>18.63</c:v>
                </c:pt>
                <c:pt idx="4">
                  <c:v>20.28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D9-4D14-BAC5-5254AB912F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$1 to less than $125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Employer coverage</c:v>
                </c:pt>
                <c:pt idx="1">
                  <c:v>Individual coverage</c:v>
                </c:pt>
                <c:pt idx="3">
                  <c:v>Employer coverage</c:v>
                </c:pt>
                <c:pt idx="4">
                  <c:v>Individual coverage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33.78</c:v>
                </c:pt>
                <c:pt idx="1">
                  <c:v>13.489999999999998</c:v>
                </c:pt>
                <c:pt idx="3">
                  <c:v>36.130000000000003</c:v>
                </c:pt>
                <c:pt idx="4">
                  <c:v>31.019999999999996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D9-4D14-BAC5-5254AB912F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$125 or more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Employer coverage</c:v>
                </c:pt>
                <c:pt idx="1">
                  <c:v>Individual coverage</c:v>
                </c:pt>
                <c:pt idx="3">
                  <c:v>Employer coverage</c:v>
                </c:pt>
                <c:pt idx="4">
                  <c:v>Individual coverage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38.03</c:v>
                </c:pt>
                <c:pt idx="1">
                  <c:v>69.06</c:v>
                </c:pt>
                <c:pt idx="3">
                  <c:v>23.799999999999997</c:v>
                </c:pt>
                <c:pt idx="4">
                  <c:v>41.410000000000004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D9-4D14-BAC5-5254AB912F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Don't know or refused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Employer coverage</c:v>
                </c:pt>
                <c:pt idx="1">
                  <c:v>Individual coverage</c:v>
                </c:pt>
                <c:pt idx="3">
                  <c:v>Employer coverage</c:v>
                </c:pt>
                <c:pt idx="4">
                  <c:v>Individual coverage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6.67</c:v>
                </c:pt>
                <c:pt idx="1">
                  <c:v>13.65</c:v>
                </c:pt>
                <c:pt idx="3">
                  <c:v>21.43</c:v>
                </c:pt>
                <c:pt idx="4">
                  <c:v>7.2900000000000009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D9-4D14-BAC5-5254AB912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86412288"/>
        <c:axId val="86426368"/>
      </c:barChart>
      <c:catAx>
        <c:axId val="8641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defRPr>
            </a:pPr>
            <a:endParaRPr lang="en-US"/>
          </a:p>
        </c:txPr>
        <c:crossAx val="86426368"/>
        <c:crosses val="autoZero"/>
        <c:auto val="1"/>
        <c:lblAlgn val="ctr"/>
        <c:lblOffset val="150"/>
        <c:noMultiLvlLbl val="0"/>
      </c:catAx>
      <c:valAx>
        <c:axId val="86426368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8641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326187004402227"/>
          <c:y val="9.9182080889671079E-2"/>
          <c:w val="0.84751506061742288"/>
          <c:h val="8.42030140970399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InterFace" charset="0"/>
              <a:ea typeface="InterFace" charset="0"/>
              <a:cs typeface="InterFace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8/14/18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3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73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8/14/18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8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10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F4567B-A870-4AB1-BD75-0CCDD1F5D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52" y="6382512"/>
            <a:ext cx="1906905" cy="42672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25ABD93-9346-4AE3-BA7B-7EE78040E74F}"/>
              </a:ext>
            </a:extLst>
          </p:cNvPr>
          <p:cNvSpPr/>
          <p:nvPr userDrawn="1"/>
        </p:nvSpPr>
        <p:spPr>
          <a:xfrm>
            <a:off x="-1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C0F668A-2C09-4479-B355-542DE11F6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34" y="0"/>
            <a:ext cx="9001000" cy="628410"/>
          </a:xfrm>
          <a:effectLst/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1800" b="1" i="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A4F232-9B0E-7B41-93FC-6720DE4A2BF3}"/>
              </a:ext>
            </a:extLst>
          </p:cNvPr>
          <p:cNvSpPr txBox="1"/>
          <p:nvPr userDrawn="1"/>
        </p:nvSpPr>
        <p:spPr>
          <a:xfrm>
            <a:off x="2286000" y="6373368"/>
            <a:ext cx="6624737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 Sara R. Collins and </a:t>
            </a:r>
            <a:r>
              <a:rPr lang="en-US" sz="900" dirty="0" err="1"/>
              <a:t>Munira</a:t>
            </a:r>
            <a:r>
              <a:rPr lang="en-US" sz="900" dirty="0"/>
              <a:t> Z. </a:t>
            </a:r>
            <a:r>
              <a:rPr lang="en-US" sz="900" dirty="0" err="1"/>
              <a:t>Gunja</a:t>
            </a:r>
            <a:r>
              <a:rPr lang="en-US" sz="900" dirty="0"/>
              <a:t>, “Premium Tax Credits Are the Individual Market’s Stabilizing Force,” </a:t>
            </a:r>
            <a:r>
              <a:rPr lang="en-US" sz="900" i="1" dirty="0"/>
              <a:t>To the Point </a:t>
            </a:r>
            <a:r>
              <a:rPr lang="en-US" sz="900" dirty="0"/>
              <a:t>(blog), Commonwealth Fund, Aug. 15, 2018.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Placeholder 9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464173890"/>
              </p:ext>
            </p:extLst>
          </p:nvPr>
        </p:nvGraphicFramePr>
        <p:xfrm>
          <a:off x="71438" y="1120881"/>
          <a:ext cx="9001125" cy="435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ubtitle 3"/>
          <p:cNvSpPr>
            <a:spLocks noGrp="1"/>
          </p:cNvSpPr>
          <p:nvPr>
            <p:ph type="body" sz="quarter" idx="22"/>
          </p:nvPr>
        </p:nvSpPr>
        <p:spPr>
          <a:xfrm>
            <a:off x="0" y="5535138"/>
            <a:ext cx="9001063" cy="657948"/>
          </a:xfrm>
        </p:spPr>
        <p:txBody>
          <a:bodyPr lIns="91440" tIns="45720" rIns="91440" bIns="45720"/>
          <a:lstStyle/>
          <a:p>
            <a:r>
              <a:rPr lang="en-US" sz="1100" dirty="0"/>
              <a:t>Notes: FPL refers to federal poverty level. 250% of FPL is $30,150 for an individual or $61,500 for a family of four. Segments may not sum to indicated total because of rounding and bars may not sum to 100 percent.</a:t>
            </a:r>
          </a:p>
          <a:p>
            <a:r>
              <a:rPr lang="en-US" sz="1100" dirty="0"/>
              <a:t>Data: The Commonwealth Fund Affordable Care Act Tracking Survey, Feb.–Mar. 2018.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2405133"/>
            <a:ext cx="14672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InterFace" charset="0"/>
                <a:ea typeface="InterFace" charset="0"/>
                <a:cs typeface="InterFace" charset="0"/>
              </a:rPr>
              <a:t>Adults with incomes below 250% FPL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4297315"/>
            <a:ext cx="14672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InterFace" charset="0"/>
                <a:ea typeface="InterFace" charset="0"/>
                <a:cs typeface="InterFace" charset="0"/>
              </a:rPr>
              <a:t>Adults with incomes 250% FPL or more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666434" y="1485688"/>
            <a:ext cx="3383280" cy="466344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ln>
                <a:solidFill>
                  <a:srgbClr val="000000"/>
                </a:solidFill>
              </a:ln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32884" y="1258763"/>
            <a:ext cx="1828800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InterFace" charset="0"/>
                <a:ea typeface="InterFace" charset="0"/>
                <a:cs typeface="InterFace" charset="0"/>
              </a:rPr>
              <a:t>Paid less than $125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432" y="841248"/>
            <a:ext cx="3992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InterFace" charset="0"/>
                <a:ea typeface="InterFace" charset="0"/>
                <a:cs typeface="InterFace" charset="0"/>
              </a:rPr>
              <a:t>Percent of adults ages 19–64 with single policies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172968" y="2226352"/>
            <a:ext cx="2880360" cy="466344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72968" y="2860470"/>
            <a:ext cx="3047866" cy="466344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92234" y="2015538"/>
            <a:ext cx="447090" cy="243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lIns="0" tIns="0" rIns="0" bIns="0" anchor="ctr" anchorCtr="1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InterFace" charset="0"/>
                <a:ea typeface="InterFace" charset="0"/>
                <a:cs typeface="InterFace" charset="0"/>
              </a:rPr>
              <a:t>51%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648766" y="3293198"/>
            <a:ext cx="462303" cy="2448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lIns="0" tIns="0" rIns="0" bIns="0" anchor="ctr" anchorCtr="1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InterFace" charset="0"/>
                <a:ea typeface="InterFace" charset="0"/>
                <a:cs typeface="InterFace" charset="0"/>
              </a:rPr>
              <a:t>55%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72968" y="4121255"/>
            <a:ext cx="996696" cy="466344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72968" y="4744175"/>
            <a:ext cx="3090672" cy="466344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24545" y="3902252"/>
            <a:ext cx="438912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lIns="0" tIns="0" rIns="0" bIns="0" anchor="ctr" anchorCtr="1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InterFace" charset="0"/>
                <a:ea typeface="InterFace" charset="0"/>
                <a:cs typeface="InterFace" charset="0"/>
              </a:rPr>
              <a:t>17%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88785" y="5170950"/>
            <a:ext cx="466344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lIns="0" tIns="0" rIns="0" bIns="0" anchor="ctr" anchorCtr="1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InterFace" charset="0"/>
                <a:ea typeface="InterFace" charset="0"/>
                <a:cs typeface="InterFace" charset="0"/>
              </a:rPr>
              <a:t>55%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8F736B-5121-4BAE-A257-D8E1C8EF4288}"/>
              </a:ext>
            </a:extLst>
          </p:cNvPr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64008"/>
            <a:ext cx="9144000" cy="577642"/>
          </a:xfrm>
        </p:spPr>
        <p:txBody>
          <a:bodyPr lIns="91440" tIns="45720" rIns="91440" bIns="45720"/>
          <a:lstStyle/>
          <a:p>
            <a:pPr algn="l">
              <a:tabLst>
                <a:tab pos="6397625" algn="l"/>
              </a:tabLst>
            </a:pPr>
            <a:r>
              <a:rPr lang="en-US" sz="2000" dirty="0">
                <a:latin typeface="+mn-lt"/>
              </a:rPr>
              <a:t>Premium tax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credits have made the cost of </a:t>
            </a:r>
            <a:r>
              <a:rPr lang="en-US" sz="2000" dirty="0">
                <a:latin typeface="+mn-lt"/>
              </a:rPr>
              <a:t>marketplace plans similar to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employer plans for low-income adults, but adults with higher incomes pay more</a:t>
            </a:r>
          </a:p>
        </p:txBody>
      </p:sp>
    </p:spTree>
    <p:extLst>
      <p:ext uri="{BB962C8B-B14F-4D97-AF65-F5344CB8AC3E}">
        <p14:creationId xmlns:p14="http://schemas.microsoft.com/office/powerpoint/2010/main" val="30568865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166574</TotalTime>
  <Words>125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Berlingske Serif Text</vt:lpstr>
      <vt:lpstr>Cabin</vt:lpstr>
      <vt:lpstr>Calibri</vt:lpstr>
      <vt:lpstr>InterFace</vt:lpstr>
      <vt:lpstr>1_Office Theme</vt:lpstr>
      <vt:lpstr>Premium tax credits have made the cost of marketplace plans similar to employer plans for low-income adults, but adults with higher incomes pay more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2266</cp:revision>
  <cp:lastPrinted>2018-06-20T20:46:55Z</cp:lastPrinted>
  <dcterms:created xsi:type="dcterms:W3CDTF">2014-10-08T23:03:32Z</dcterms:created>
  <dcterms:modified xsi:type="dcterms:W3CDTF">2018-08-14T21:39:05Z</dcterms:modified>
</cp:coreProperties>
</file>