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6"/>
  </p:notesMasterIdLst>
  <p:handoutMasterIdLst>
    <p:handoutMasterId r:id="rId7"/>
  </p:handoutMasterIdLst>
  <p:sldIdLst>
    <p:sldId id="260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5482" autoAdjust="0"/>
  </p:normalViewPr>
  <p:slideViewPr>
    <p:cSldViewPr snapToObjects="1">
      <p:cViewPr varScale="1">
        <p:scale>
          <a:sx n="73" d="100"/>
          <a:sy n="73" d="100"/>
        </p:scale>
        <p:origin x="108" y="984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0879470265534933E-5"/>
          <c:w val="0.98676876501548394"/>
          <c:h val="0.91293747437884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&lt;200% FPL</c:v>
                </c:pt>
              </c:strCache>
            </c:strRef>
          </c:tx>
          <c:spPr>
            <a:solidFill>
              <a:srgbClr val="044C7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Fair or poor health</c:v>
                </c:pt>
                <c:pt idx="1">
                  <c:v>Obese</c:v>
                </c:pt>
                <c:pt idx="2">
                  <c:v>Current smoker</c:v>
                </c:pt>
                <c:pt idx="3">
                  <c:v>Heavy alcohol use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20</c:v>
                </c:pt>
                <c:pt idx="1">
                  <c:v>36</c:v>
                </c:pt>
                <c:pt idx="2" formatCode="General">
                  <c:v>25</c:v>
                </c:pt>
                <c:pt idx="3" formatCode="General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E6-584A-8115-8110480AB7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200%–400% FPL</c:v>
                </c:pt>
              </c:strCache>
            </c:strRef>
          </c:tx>
          <c:spPr>
            <a:solidFill>
              <a:srgbClr val="F4792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Fair or poor health</c:v>
                </c:pt>
                <c:pt idx="1">
                  <c:v>Obese</c:v>
                </c:pt>
                <c:pt idx="2">
                  <c:v>Current smoker</c:v>
                </c:pt>
                <c:pt idx="3">
                  <c:v>Heavy alcohol use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9</c:v>
                </c:pt>
                <c:pt idx="1">
                  <c:v>34</c:v>
                </c:pt>
                <c:pt idx="2" formatCode="General">
                  <c:v>18</c:v>
                </c:pt>
                <c:pt idx="3" formatCode="General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E6-584A-8115-8110480AB7A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&gt;400% FPL</c:v>
                </c:pt>
              </c:strCache>
            </c:strRef>
          </c:tx>
          <c:spPr>
            <a:solidFill>
              <a:srgbClr val="4ABDB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866838162326335E-17"/>
                  <c:y val="5.62556541336674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EE-4B71-B393-E5BABBFF33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Fair or poor health</c:v>
                </c:pt>
                <c:pt idx="1">
                  <c:v>Obese</c:v>
                </c:pt>
                <c:pt idx="2">
                  <c:v>Current smoker</c:v>
                </c:pt>
                <c:pt idx="3">
                  <c:v>Heavy alcohol use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5</c:v>
                </c:pt>
                <c:pt idx="1">
                  <c:v>28</c:v>
                </c:pt>
                <c:pt idx="2" formatCode="General">
                  <c:v>11</c:v>
                </c:pt>
                <c:pt idx="3" formatCode="General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E6-584A-8115-8110480AB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"/>
        <c:axId val="254669640"/>
        <c:axId val="254670032"/>
      </c:barChart>
      <c:catAx>
        <c:axId val="25466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254670032"/>
        <c:crosses val="autoZero"/>
        <c:auto val="1"/>
        <c:lblAlgn val="ctr"/>
        <c:lblOffset val="200"/>
        <c:noMultiLvlLbl val="0"/>
      </c:catAx>
      <c:valAx>
        <c:axId val="254670032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54669640"/>
        <c:crosses val="autoZero"/>
        <c:crossBetween val="between"/>
        <c:majorUnit val="25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3.5389798497410044E-2"/>
          <c:y val="7.0196462845124499E-2"/>
          <c:w val="0.94418264383618711"/>
          <c:h val="6.83607909881400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InterFace" panose="020B05030302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0879470265534933E-5"/>
          <c:w val="0.98676876501548394"/>
          <c:h val="0.91293747437884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&lt;200% FPL</c:v>
                </c:pt>
              </c:strCache>
            </c:strRef>
          </c:tx>
          <c:spPr>
            <a:solidFill>
              <a:srgbClr val="044C7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Food insecure</c:v>
                </c:pt>
                <c:pt idx="1">
                  <c:v>Worried about paying rent or mortgage</c:v>
                </c:pt>
                <c:pt idx="2">
                  <c:v>Worried about paying monthly bills</c:v>
                </c:pt>
                <c:pt idx="3">
                  <c:v>Unsafe to walk near home</c:v>
                </c:pt>
                <c:pt idx="4">
                  <c:v>Low trust of people in neighborhood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25</c:v>
                </c:pt>
                <c:pt idx="1">
                  <c:v>40</c:v>
                </c:pt>
                <c:pt idx="2" formatCode="General">
                  <c:v>48</c:v>
                </c:pt>
                <c:pt idx="3" formatCode="General">
                  <c:v>21</c:v>
                </c:pt>
                <c:pt idx="4" formatCode="General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E6-584A-8115-8110480AB7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200%–400% FPL</c:v>
                </c:pt>
              </c:strCache>
            </c:strRef>
          </c:tx>
          <c:spPr>
            <a:solidFill>
              <a:srgbClr val="F4792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Food insecure</c:v>
                </c:pt>
                <c:pt idx="1">
                  <c:v>Worried about paying rent or mortgage</c:v>
                </c:pt>
                <c:pt idx="2">
                  <c:v>Worried about paying monthly bills</c:v>
                </c:pt>
                <c:pt idx="3">
                  <c:v>Unsafe to walk near home</c:v>
                </c:pt>
                <c:pt idx="4">
                  <c:v>Low trust of people in neighborhood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8</c:v>
                </c:pt>
                <c:pt idx="1">
                  <c:v>25</c:v>
                </c:pt>
                <c:pt idx="2" formatCode="General">
                  <c:v>32</c:v>
                </c:pt>
                <c:pt idx="3" formatCode="General">
                  <c:v>12</c:v>
                </c:pt>
                <c:pt idx="4" formatCode="General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E6-584A-8115-8110480AB7A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&gt;400% FPL</c:v>
                </c:pt>
              </c:strCache>
            </c:strRef>
          </c:tx>
          <c:spPr>
            <a:solidFill>
              <a:srgbClr val="4ABDB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InterFace" panose="020B05030302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62C-4671-BE8F-17CE7D1EF3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Food insecure</c:v>
                </c:pt>
                <c:pt idx="1">
                  <c:v>Worried about paying rent or mortgage</c:v>
                </c:pt>
                <c:pt idx="2">
                  <c:v>Worried about paying monthly bills</c:v>
                </c:pt>
                <c:pt idx="3">
                  <c:v>Unsafe to walk near home</c:v>
                </c:pt>
                <c:pt idx="4">
                  <c:v>Low trust of people in neighborhood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1</c:v>
                </c:pt>
                <c:pt idx="1">
                  <c:v>12</c:v>
                </c:pt>
                <c:pt idx="2" formatCode="General">
                  <c:v>16</c:v>
                </c:pt>
                <c:pt idx="3" formatCode="General">
                  <c:v>7</c:v>
                </c:pt>
                <c:pt idx="4" formatCode="General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E6-584A-8115-8110480AB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"/>
        <c:axId val="254669640"/>
        <c:axId val="254670032"/>
      </c:barChart>
      <c:catAx>
        <c:axId val="25466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254670032"/>
        <c:crosses val="autoZero"/>
        <c:auto val="1"/>
        <c:lblAlgn val="ctr"/>
        <c:lblOffset val="200"/>
        <c:noMultiLvlLbl val="0"/>
      </c:catAx>
      <c:valAx>
        <c:axId val="254670032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54669640"/>
        <c:crosses val="autoZero"/>
        <c:crossBetween val="between"/>
        <c:majorUnit val="25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3.5389798497410044E-2"/>
          <c:y val="7.0196462845124499E-2"/>
          <c:w val="0.94418264383618711"/>
          <c:h val="6.83607909881400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InterFace" panose="020B05030302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0879470265534933E-5"/>
          <c:w val="0.98676876501548394"/>
          <c:h val="0.91293747437884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&lt;200% FPL</c:v>
                </c:pt>
              </c:strCache>
            </c:strRef>
          </c:tx>
          <c:spPr>
            <a:solidFill>
              <a:srgbClr val="044C7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 usual source of care</c:v>
                </c:pt>
                <c:pt idx="1">
                  <c:v>Delayed getting care</c:v>
                </c:pt>
                <c:pt idx="2">
                  <c:v>Couldn't afford prescriptions</c:v>
                </c:pt>
                <c:pt idx="3">
                  <c:v>Problems paying medical bills</c:v>
                </c:pt>
                <c:pt idx="4">
                  <c:v>Dissatisfied with care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23</c:v>
                </c:pt>
                <c:pt idx="1">
                  <c:v>15</c:v>
                </c:pt>
                <c:pt idx="2" formatCode="General">
                  <c:v>6</c:v>
                </c:pt>
                <c:pt idx="3" formatCode="General">
                  <c:v>25</c:v>
                </c:pt>
                <c:pt idx="4" formatCode="General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E6-584A-8115-8110480AB7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200%–400% FPL</c:v>
                </c:pt>
              </c:strCache>
            </c:strRef>
          </c:tx>
          <c:spPr>
            <a:solidFill>
              <a:srgbClr val="F47920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2.8218694885361554E-3"/>
                  <c:y val="3.518614890743036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InterFace" panose="020B05030302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32-4C4B-B2F9-98BBEDDB1A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 usual source of care</c:v>
                </c:pt>
                <c:pt idx="1">
                  <c:v>Delayed getting care</c:v>
                </c:pt>
                <c:pt idx="2">
                  <c:v>Couldn't afford prescriptions</c:v>
                </c:pt>
                <c:pt idx="3">
                  <c:v>Problems paying medical bills</c:v>
                </c:pt>
                <c:pt idx="4">
                  <c:v>Dissatisfied with care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17</c:v>
                </c:pt>
                <c:pt idx="1">
                  <c:v>11</c:v>
                </c:pt>
                <c:pt idx="2" formatCode="General">
                  <c:v>3</c:v>
                </c:pt>
                <c:pt idx="3" formatCode="General">
                  <c:v>19</c:v>
                </c:pt>
                <c:pt idx="4" formatCode="General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E6-584A-8115-8110480AB7A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&gt;400% FPL</c:v>
                </c:pt>
              </c:strCache>
            </c:strRef>
          </c:tx>
          <c:spPr>
            <a:solidFill>
              <a:srgbClr val="4ABDB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InterFace" panose="020B05030302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62C-4671-BE8F-17CE7D1EF3B5}"/>
                </c:ext>
              </c:extLst>
            </c:dLbl>
            <c:dLbl>
              <c:idx val="1"/>
              <c:layout>
                <c:manualLayout>
                  <c:x val="0"/>
                  <c:y val="2.0392471011991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32-4C4B-B2F9-98BBEDDB1A1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InterFace" panose="020B05030302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D32-4C4B-B2F9-98BBEDDB1A1B}"/>
                </c:ext>
              </c:extLst>
            </c:dLbl>
            <c:dLbl>
              <c:idx val="4"/>
              <c:layout>
                <c:manualLayout>
                  <c:x val="-1.0346735264930534E-16"/>
                  <c:y val="-3.26509251687165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32-4C4B-B2F9-98BBEDDB1A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 usual source of care</c:v>
                </c:pt>
                <c:pt idx="1">
                  <c:v>Delayed getting care</c:v>
                </c:pt>
                <c:pt idx="2">
                  <c:v>Couldn't afford prescriptions</c:v>
                </c:pt>
                <c:pt idx="3">
                  <c:v>Problems paying medical bills</c:v>
                </c:pt>
                <c:pt idx="4">
                  <c:v>Dissatisfied with care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10</c:v>
                </c:pt>
                <c:pt idx="1">
                  <c:v>4</c:v>
                </c:pt>
                <c:pt idx="2" formatCode="General">
                  <c:v>1</c:v>
                </c:pt>
                <c:pt idx="3" formatCode="General">
                  <c:v>7</c:v>
                </c:pt>
                <c:pt idx="4" formatCode="General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E6-584A-8115-8110480AB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"/>
        <c:axId val="254669640"/>
        <c:axId val="254670032"/>
      </c:barChart>
      <c:catAx>
        <c:axId val="25466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254670032"/>
        <c:crosses val="autoZero"/>
        <c:auto val="1"/>
        <c:lblAlgn val="ctr"/>
        <c:lblOffset val="200"/>
        <c:noMultiLvlLbl val="0"/>
      </c:catAx>
      <c:valAx>
        <c:axId val="254670032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54669640"/>
        <c:crosses val="autoZero"/>
        <c:crossBetween val="between"/>
        <c:majorUnit val="25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3.5389798497410044E-2"/>
          <c:y val="7.0196462845124499E-2"/>
          <c:w val="0.94418264383618711"/>
          <c:h val="6.83607909881400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InterFace" panose="020B05030302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6630290869936756E-3"/>
          <c:w val="0.98676876501548394"/>
          <c:h val="0.91293747437884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&lt;200% FPL</c:v>
                </c:pt>
              </c:strCache>
            </c:strRef>
          </c:tx>
          <c:spPr>
            <a:solidFill>
              <a:srgbClr val="044C7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Cholesterol test</c:v>
                </c:pt>
                <c:pt idx="1">
                  <c:v>Mammogram in past 2 years (women ages 50–64)</c:v>
                </c:pt>
                <c:pt idx="2">
                  <c:v>Colon cancer test (ages 50–64)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41</c:v>
                </c:pt>
                <c:pt idx="1">
                  <c:v>54</c:v>
                </c:pt>
                <c:pt idx="2" formatCode="General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E6-584A-8115-8110480AB7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200%–400% FPL</c:v>
                </c:pt>
              </c:strCache>
            </c:strRef>
          </c:tx>
          <c:spPr>
            <a:solidFill>
              <a:srgbClr val="F47920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2.8218694885362586E-3"/>
                  <c:y val="6.7170690307593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32-4C4B-B2F9-98BBEDDB1A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Cholesterol test</c:v>
                </c:pt>
                <c:pt idx="1">
                  <c:v>Mammogram in past 2 years (women ages 50–64)</c:v>
                </c:pt>
                <c:pt idx="2">
                  <c:v>Colon cancer test (ages 50–64)</c:v>
                </c:pt>
              </c:strCache>
            </c:strRef>
          </c:cat>
          <c:val>
            <c:numRef>
              <c:f>Sheet1!$C$2:$C$4</c:f>
              <c:numCache>
                <c:formatCode>0</c:formatCode>
                <c:ptCount val="3"/>
                <c:pt idx="0">
                  <c:v>51</c:v>
                </c:pt>
                <c:pt idx="1">
                  <c:v>67</c:v>
                </c:pt>
                <c:pt idx="2" formatCode="General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E6-584A-8115-8110480AB7A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&gt;400% FPL</c:v>
                </c:pt>
              </c:strCache>
            </c:strRef>
          </c:tx>
          <c:spPr>
            <a:solidFill>
              <a:srgbClr val="4ABDBC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6.83434923270847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32-4C4B-B2F9-98BBEDDB1A1B}"/>
                </c:ext>
              </c:extLst>
            </c:dLbl>
            <c:dLbl>
              <c:idx val="4"/>
              <c:layout>
                <c:manualLayout>
                  <c:x val="-1.0346735264930534E-16"/>
                  <c:y val="-3.26509251687165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32-4C4B-B2F9-98BBEDDB1A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Cholesterol test</c:v>
                </c:pt>
                <c:pt idx="1">
                  <c:v>Mammogram in past 2 years (women ages 50–64)</c:v>
                </c:pt>
                <c:pt idx="2">
                  <c:v>Colon cancer test (ages 50–64)</c:v>
                </c:pt>
              </c:strCache>
            </c:strRef>
          </c:cat>
          <c:val>
            <c:numRef>
              <c:f>Sheet1!$D$2:$D$4</c:f>
              <c:numCache>
                <c:formatCode>0</c:formatCode>
                <c:ptCount val="3"/>
                <c:pt idx="0">
                  <c:v>64</c:v>
                </c:pt>
                <c:pt idx="1">
                  <c:v>80</c:v>
                </c:pt>
                <c:pt idx="2" formatCode="General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E6-584A-8115-8110480AB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"/>
        <c:axId val="254669640"/>
        <c:axId val="254670032"/>
      </c:barChart>
      <c:catAx>
        <c:axId val="25466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254670032"/>
        <c:crosses val="autoZero"/>
        <c:auto val="1"/>
        <c:lblAlgn val="ctr"/>
        <c:lblOffset val="200"/>
        <c:noMultiLvlLbl val="0"/>
      </c:catAx>
      <c:valAx>
        <c:axId val="254670032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54669640"/>
        <c:crosses val="autoZero"/>
        <c:crossBetween val="between"/>
        <c:majorUnit val="25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3.5389798497410044E-2"/>
          <c:y val="3.837042333642126E-2"/>
          <c:w val="0.94418264383618711"/>
          <c:h val="6.83607909881400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InterFace" panose="020B05030302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9/26/2018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123728" y="6368920"/>
            <a:ext cx="694877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595959"/>
                </a:solidFill>
                <a:latin typeface="InterFace" panose="020B0503030203020204" pitchFamily="34" charset="0"/>
              </a:rPr>
              <a:t>Source: Peter J. Cunningham, “Why Even Healthy Low-Income People Have Greater Health Risks Than Higher-Income People,” To the Point (blog), Commonwealth Fund, Sept. 26, 2018.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F54D87-F117-BA45-BBA8-94B4CEDF6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3" y="6373368"/>
            <a:ext cx="1837943" cy="41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D161348-FEE9-4710-9BE5-25B01C69AE16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16F314-5A2E-406F-BB61-974D68E687F2}"/>
              </a:ext>
            </a:extLst>
          </p:cNvPr>
          <p:cNvSpPr txBox="1"/>
          <p:nvPr userDrawn="1"/>
        </p:nvSpPr>
        <p:spPr>
          <a:xfrm>
            <a:off x="1565566" y="6391561"/>
            <a:ext cx="7419110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25" dirty="0">
                <a:solidFill>
                  <a:srgbClr val="595959"/>
                </a:solidFill>
                <a:latin typeface="InterFace" panose="020B0503030203020204" pitchFamily="34" charset="0"/>
              </a:rPr>
              <a:t>Source: Peter J. Cunningham, “Why Even Healthy Low-Income People Have Greater Health Risks Than Higher-Income People,” To the Point (blog), Commonwealth Fund, Sept. 26, 2018.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152A6F-5EBF-4898-A28E-59DF5288946C}"/>
              </a:ext>
            </a:extLst>
          </p:cNvPr>
          <p:cNvCxnSpPr>
            <a:cxnSpLocks/>
          </p:cNvCxnSpPr>
          <p:nvPr userDrawn="1"/>
        </p:nvCxnSpPr>
        <p:spPr>
          <a:xfrm flipH="1">
            <a:off x="88262" y="6309320"/>
            <a:ext cx="8840993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0E67A70-5095-4D5B-BFCF-CB615A65AC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" y="6400800"/>
            <a:ext cx="1379103" cy="41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25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AF9BF98D-E3C2-A843-8AA4-44B1920D288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711270921"/>
              </p:ext>
            </p:extLst>
          </p:nvPr>
        </p:nvGraphicFramePr>
        <p:xfrm>
          <a:off x="71438" y="764704"/>
          <a:ext cx="9001125" cy="4788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36D079F-0B12-4536-80EB-6FE58EB767EE}"/>
              </a:ext>
            </a:extLst>
          </p:cNvPr>
          <p:cNvSpPr txBox="1"/>
          <p:nvPr/>
        </p:nvSpPr>
        <p:spPr>
          <a:xfrm>
            <a:off x="0" y="727247"/>
            <a:ext cx="4328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InterFace" panose="020B0503030203020204"/>
              </a:rPr>
              <a:t>Percent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AD89EBA-47F5-D044-A6A8-BE89B9582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468052"/>
          </a:xfrm>
        </p:spPr>
        <p:txBody>
          <a:bodyPr>
            <a:noAutofit/>
          </a:bodyPr>
          <a:lstStyle/>
          <a:p>
            <a:r>
              <a:rPr lang="en-US" sz="2400" dirty="0"/>
              <a:t>Health Status by Income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D6DEC81-A900-1645-A94E-D512F032051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2014–16 National Health Interview Survey. Sample includes adults ages 18–64 who have fewer than three chronic conditions and no functional limitations.</a:t>
            </a:r>
          </a:p>
        </p:txBody>
      </p:sp>
    </p:spTree>
    <p:extLst>
      <p:ext uri="{BB962C8B-B14F-4D97-AF65-F5344CB8AC3E}">
        <p14:creationId xmlns:p14="http://schemas.microsoft.com/office/powerpoint/2010/main" val="428567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AF9BF98D-E3C2-A843-8AA4-44B1920D288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758714157"/>
              </p:ext>
            </p:extLst>
          </p:nvPr>
        </p:nvGraphicFramePr>
        <p:xfrm>
          <a:off x="71438" y="764704"/>
          <a:ext cx="9001125" cy="4788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36D079F-0B12-4536-80EB-6FE58EB767EE}"/>
              </a:ext>
            </a:extLst>
          </p:cNvPr>
          <p:cNvSpPr txBox="1"/>
          <p:nvPr/>
        </p:nvSpPr>
        <p:spPr>
          <a:xfrm>
            <a:off x="0" y="727247"/>
            <a:ext cx="4328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InterFace" panose="020B0503030203020204"/>
              </a:rPr>
              <a:t>Percent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AD89EBA-47F5-D044-A6A8-BE89B9582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468052"/>
          </a:xfrm>
        </p:spPr>
        <p:txBody>
          <a:bodyPr>
            <a:noAutofit/>
          </a:bodyPr>
          <a:lstStyle/>
          <a:p>
            <a:r>
              <a:rPr lang="en-US" sz="2400" dirty="0"/>
              <a:t>Social Needs by Income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D6DEC81-A900-1645-A94E-D512F032051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2014–16 National Health Interview Survey. Sample includes adults ages 18–64 who have fewer than three chronic conditions and no functional limitations.</a:t>
            </a:r>
          </a:p>
        </p:txBody>
      </p:sp>
    </p:spTree>
    <p:extLst>
      <p:ext uri="{BB962C8B-B14F-4D97-AF65-F5344CB8AC3E}">
        <p14:creationId xmlns:p14="http://schemas.microsoft.com/office/powerpoint/2010/main" val="30836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AF9BF98D-E3C2-A843-8AA4-44B1920D288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876692987"/>
              </p:ext>
            </p:extLst>
          </p:nvPr>
        </p:nvGraphicFramePr>
        <p:xfrm>
          <a:off x="71438" y="764704"/>
          <a:ext cx="9001125" cy="4788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36D079F-0B12-4536-80EB-6FE58EB767EE}"/>
              </a:ext>
            </a:extLst>
          </p:cNvPr>
          <p:cNvSpPr txBox="1"/>
          <p:nvPr/>
        </p:nvSpPr>
        <p:spPr>
          <a:xfrm>
            <a:off x="0" y="727247"/>
            <a:ext cx="4328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InterFace" panose="020B0503030203020204"/>
              </a:rPr>
              <a:t>Percent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AD89EBA-47F5-D044-A6A8-BE89B9582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468052"/>
          </a:xfrm>
        </p:spPr>
        <p:txBody>
          <a:bodyPr>
            <a:noAutofit/>
          </a:bodyPr>
          <a:lstStyle/>
          <a:p>
            <a:r>
              <a:rPr lang="en-US" sz="2400" dirty="0"/>
              <a:t>Access to Care by Income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D6DEC81-A900-1645-A94E-D512F032051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2014–16 National Health Interview Survey. Sample includes adults ages 18–64 who have fewer than three chronic conditions and no functional limitations.</a:t>
            </a:r>
          </a:p>
        </p:txBody>
      </p:sp>
    </p:spTree>
    <p:extLst>
      <p:ext uri="{BB962C8B-B14F-4D97-AF65-F5344CB8AC3E}">
        <p14:creationId xmlns:p14="http://schemas.microsoft.com/office/powerpoint/2010/main" val="1001991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AF9BF98D-E3C2-A843-8AA4-44B1920D288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967685823"/>
              </p:ext>
            </p:extLst>
          </p:nvPr>
        </p:nvGraphicFramePr>
        <p:xfrm>
          <a:off x="71438" y="764704"/>
          <a:ext cx="9001125" cy="4788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36D079F-0B12-4536-80EB-6FE58EB767EE}"/>
              </a:ext>
            </a:extLst>
          </p:cNvPr>
          <p:cNvSpPr txBox="1"/>
          <p:nvPr/>
        </p:nvSpPr>
        <p:spPr>
          <a:xfrm>
            <a:off x="0" y="727247"/>
            <a:ext cx="4328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InterFace" panose="020B0503030203020204"/>
              </a:rPr>
              <a:t>Percent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AD89EBA-47F5-D044-A6A8-BE89B9582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468052"/>
          </a:xfrm>
        </p:spPr>
        <p:txBody>
          <a:bodyPr>
            <a:noAutofit/>
          </a:bodyPr>
          <a:lstStyle/>
          <a:p>
            <a:r>
              <a:rPr lang="en-US" sz="2400" dirty="0"/>
              <a:t>Health Care Use by Income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D6DEC81-A900-1645-A94E-D512F032051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2014–16 National Health Interview Survey. Sample includes adults ages 18–64 who have fewer than three chronic conditions and no functional limitations.</a:t>
            </a:r>
          </a:p>
        </p:txBody>
      </p:sp>
    </p:spTree>
    <p:extLst>
      <p:ext uri="{BB962C8B-B14F-4D97-AF65-F5344CB8AC3E}">
        <p14:creationId xmlns:p14="http://schemas.microsoft.com/office/powerpoint/2010/main" val="32151526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160702</TotalTime>
  <Words>131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Berlingske Serif Text</vt:lpstr>
      <vt:lpstr>InterFace</vt:lpstr>
      <vt:lpstr>InterFace Bold</vt:lpstr>
      <vt:lpstr>1_Office Theme</vt:lpstr>
      <vt:lpstr>Health Status by Income</vt:lpstr>
      <vt:lpstr>Social Needs by Income</vt:lpstr>
      <vt:lpstr>Access to Care by Income</vt:lpstr>
      <vt:lpstr>Health Care Use by Income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Samantha Chase</cp:lastModifiedBy>
  <cp:revision>1993</cp:revision>
  <cp:lastPrinted>2018-09-12T13:22:31Z</cp:lastPrinted>
  <dcterms:created xsi:type="dcterms:W3CDTF">2014-10-08T23:03:32Z</dcterms:created>
  <dcterms:modified xsi:type="dcterms:W3CDTF">2018-09-26T14:48:35Z</dcterms:modified>
</cp:coreProperties>
</file>