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5E68"/>
    <a:srgbClr val="044C7F"/>
    <a:srgbClr val="F479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28"/>
    <p:restoredTop sz="86407"/>
  </p:normalViewPr>
  <p:slideViewPr>
    <p:cSldViewPr snapToGrid="0" snapToObjects="1">
      <p:cViewPr varScale="1">
        <p:scale>
          <a:sx n="76" d="100"/>
          <a:sy n="76" d="100"/>
        </p:scale>
        <p:origin x="1554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721422929750017E-2"/>
          <c:y val="3.0866359269839369E-2"/>
          <c:w val="0.93127857707024997"/>
          <c:h val="0.8491568929270826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Fewer than 25 employees</c:v>
                </c:pt>
              </c:strCache>
            </c:strRef>
          </c:tx>
          <c:spPr>
            <a:ln w="28575" cap="rnd">
              <a:solidFill>
                <a:srgbClr val="F4792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47920"/>
              </a:solidFill>
              <a:ln w="19050">
                <a:solidFill>
                  <a:srgbClr val="F4792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6.914945393821865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B3F-B445-B242-F36BF4BAC523}"/>
                </c:ext>
              </c:extLst>
            </c:dLbl>
            <c:dLbl>
              <c:idx val="1"/>
              <c:layout>
                <c:manualLayout>
                  <c:x val="-1.4112133456779313E-2"/>
                  <c:y val="3.92844572525227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B3F-B445-B242-F36BF4BAC523}"/>
                </c:ext>
              </c:extLst>
            </c:dLbl>
            <c:dLbl>
              <c:idx val="2"/>
              <c:layout>
                <c:manualLayout>
                  <c:x val="-3.3869120296270351E-2"/>
                  <c:y val="3.92844572525227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B3F-B445-B242-F36BF4BAC523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rgbClr val="5A5E68"/>
                    </a:solidFill>
                    <a:latin typeface="InterFace" panose="020B0503030203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4308</c:v>
                </c:pt>
                <c:pt idx="1">
                  <c:v>5998</c:v>
                </c:pt>
                <c:pt idx="2">
                  <c:v>6208</c:v>
                </c:pt>
                <c:pt idx="3">
                  <c:v>6463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B3F-B445-B242-F36BF4BAC52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99 or fewer employees</c:v>
                </c:pt>
              </c:strCache>
            </c:strRef>
          </c:tx>
          <c:spPr>
            <a:ln w="28575" cap="rnd">
              <a:solidFill>
                <a:srgbClr val="044C7F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44C7F"/>
              </a:solidFill>
              <a:ln w="19050">
                <a:solidFill>
                  <a:srgbClr val="044C7F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7.056066728389656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B3F-B445-B242-F36BF4BAC523}"/>
                </c:ext>
              </c:extLst>
            </c:dLbl>
            <c:dLbl>
              <c:idx val="1"/>
              <c:layout>
                <c:manualLayout>
                  <c:x val="-1.6934560148135176E-2"/>
                  <c:y val="3.3672391930733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B3F-B445-B242-F36BF4BAC523}"/>
                </c:ext>
              </c:extLst>
            </c:dLbl>
            <c:dLbl>
              <c:idx val="2"/>
              <c:layout>
                <c:manualLayout>
                  <c:x val="-3.3869120296270351E-2"/>
                  <c:y val="3.9284457252522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B3F-B445-B242-F36BF4BAC523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rgbClr val="5A5E68"/>
                    </a:solidFill>
                    <a:latin typeface="InterFace" panose="020B0503030203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5094</c:v>
                </c:pt>
                <c:pt idx="1">
                  <c:v>7069</c:v>
                </c:pt>
                <c:pt idx="2">
                  <c:v>7351</c:v>
                </c:pt>
                <c:pt idx="3">
                  <c:v>7649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B3F-B445-B242-F36BF4BAC5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1361903"/>
        <c:axId val="281172303"/>
      </c:lineChart>
      <c:catAx>
        <c:axId val="2813619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5A5E68"/>
                </a:solidFill>
                <a:latin typeface="InterFace" panose="020B0503030203020204" pitchFamily="34" charset="0"/>
                <a:ea typeface="+mn-ea"/>
                <a:cs typeface="+mn-cs"/>
              </a:defRPr>
            </a:pPr>
            <a:endParaRPr lang="en-US"/>
          </a:p>
        </c:txPr>
        <c:crossAx val="281172303"/>
        <c:crosses val="autoZero"/>
        <c:auto val="1"/>
        <c:lblAlgn val="ctr"/>
        <c:lblOffset val="100"/>
        <c:noMultiLvlLbl val="0"/>
      </c:catAx>
      <c:valAx>
        <c:axId val="281172303"/>
        <c:scaling>
          <c:orientation val="minMax"/>
          <c:max val="8500"/>
          <c:min val="3500"/>
        </c:scaling>
        <c:delete val="0"/>
        <c:axPos val="l"/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5A5E68"/>
                </a:solidFill>
                <a:latin typeface="InterFace" panose="020B0503030203020204" pitchFamily="34" charset="0"/>
                <a:ea typeface="+mn-ea"/>
                <a:cs typeface="+mn-cs"/>
              </a:defRPr>
            </a:pPr>
            <a:endParaRPr lang="en-US"/>
          </a:p>
        </c:txPr>
        <c:crossAx val="281361903"/>
        <c:crosses val="autoZero"/>
        <c:crossBetween val="between"/>
        <c:majorUnit val="100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071254982016135"/>
          <c:y val="1.2668685095304525E-2"/>
          <c:w val="0.69098218625449592"/>
          <c:h val="4.45043408441474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rgbClr val="5A5E68"/>
              </a:solidFill>
              <a:latin typeface="InterFace" panose="020B0503030203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rgbClr val="5A5E68"/>
          </a:solidFill>
          <a:latin typeface="InterFace" panose="020B0503030203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/>
    </cs:fontRef>
    <cs:defRPr sz="1330" kern="1200"/>
  </cs:axisTitle>
  <cs:categoryAxis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/>
    </cs:fontRef>
    <cs:defRPr sz="1197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/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/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/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/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/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/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9F0D81-61A0-1348-91F5-5A74BB85BCFE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880FD7-22EE-3A43-8943-45848D8E1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618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80FD7-22EE-3A43-8943-45848D8E1EE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146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D5C74-40C7-4828-ABC3-1E18F7B663D5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24527-D551-4FA4-BCF6-E15E07B84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440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D5C74-40C7-4828-ABC3-1E18F7B663D5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24527-D551-4FA4-BCF6-E15E07B84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910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D5C74-40C7-4828-ABC3-1E18F7B663D5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24527-D551-4FA4-BCF6-E15E07B84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337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608B97B-F9EE-7442-B28F-861912D74A1F}"/>
              </a:ext>
            </a:extLst>
          </p:cNvPr>
          <p:cNvSpPr txBox="1"/>
          <p:nvPr userDrawn="1"/>
        </p:nvSpPr>
        <p:spPr>
          <a:xfrm>
            <a:off x="2123728" y="6368920"/>
            <a:ext cx="6840760" cy="40845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>
                <a:solidFill>
                  <a:srgbClr val="5A5E68"/>
                </a:solidFill>
              </a:rPr>
              <a:t>Source: David Chase and John </a:t>
            </a:r>
            <a:r>
              <a:rPr lang="en-US" sz="900" dirty="0" err="1">
                <a:solidFill>
                  <a:srgbClr val="5A5E68"/>
                </a:solidFill>
              </a:rPr>
              <a:t>Arensmeyer</a:t>
            </a:r>
            <a:r>
              <a:rPr lang="en-US" sz="900" dirty="0">
                <a:solidFill>
                  <a:srgbClr val="5A5E68"/>
                </a:solidFill>
              </a:rPr>
              <a:t>, </a:t>
            </a:r>
            <a:r>
              <a:rPr lang="en-US" sz="900" i="1" dirty="0">
                <a:solidFill>
                  <a:srgbClr val="5A5E68"/>
                </a:solidFill>
              </a:rPr>
              <a:t>The Affordable Care Act’s Impact on Small Business</a:t>
            </a:r>
            <a:r>
              <a:rPr lang="en-US" sz="900" dirty="0">
                <a:solidFill>
                  <a:srgbClr val="5A5E68"/>
                </a:solidFill>
              </a:rPr>
              <a:t> (Commonwealth Fund, Oct. 2018).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314E35B-F771-2B49-8017-0A481E383EAB}"/>
              </a:ext>
            </a:extLst>
          </p:cNvPr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4A3124D3-C692-D24D-BBF9-1AF28630B55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3" y="6373368"/>
            <a:ext cx="1837943" cy="411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231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D5C74-40C7-4828-ABC3-1E18F7B663D5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24527-D551-4FA4-BCF6-E15E07B84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963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D5C74-40C7-4828-ABC3-1E18F7B663D5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24527-D551-4FA4-BCF6-E15E07B84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232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D5C74-40C7-4828-ABC3-1E18F7B663D5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24527-D551-4FA4-BCF6-E15E07B84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160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D5C74-40C7-4828-ABC3-1E18F7B663D5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24527-D551-4FA4-BCF6-E15E07B84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554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D5C74-40C7-4828-ABC3-1E18F7B663D5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24527-D551-4FA4-BCF6-E15E07B84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566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D5C74-40C7-4828-ABC3-1E18F7B663D5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24527-D551-4FA4-BCF6-E15E07B84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586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D5C74-40C7-4828-ABC3-1E18F7B663D5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24527-D551-4FA4-BCF6-E15E07B84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518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D5C74-40C7-4828-ABC3-1E18F7B663D5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24527-D551-4FA4-BCF6-E15E07B84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034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ensus.gov/data/tables/time-series/demo/income-poverty/cps-hi/hi-01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E737E-6085-8F48-9885-3937801C4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" y="283464"/>
            <a:ext cx="8997696" cy="457200"/>
          </a:xfrm>
        </p:spPr>
        <p:txBody>
          <a:bodyPr lIns="0" tIns="0" bIns="0" anchor="t" anchorCtr="0">
            <a:normAutofit/>
          </a:bodyPr>
          <a:lstStyle/>
          <a:p>
            <a:pPr algn="l"/>
            <a:r>
              <a:rPr lang="en-US" sz="2000" dirty="0">
                <a:solidFill>
                  <a:srgbClr val="5A5E68"/>
                </a:solidFill>
                <a:latin typeface="Berlingske Serif Text" panose="02000503060000020004" pitchFamily="2" charset="0"/>
              </a:rPr>
              <a:t>More Small-Business Employees Are Getting Medicaid Coverage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BD50642-1E5C-8247-A1A0-4F522E789A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5868346"/>
              </p:ext>
            </p:extLst>
          </p:nvPr>
        </p:nvGraphicFramePr>
        <p:xfrm>
          <a:off x="0" y="1097280"/>
          <a:ext cx="9098280" cy="2859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9AE3A185-5DA6-6440-AEB1-E43E6DC50BDB}"/>
              </a:ext>
            </a:extLst>
          </p:cNvPr>
          <p:cNvSpPr txBox="1">
            <a:spLocks/>
          </p:cNvSpPr>
          <p:nvPr/>
        </p:nvSpPr>
        <p:spPr>
          <a:xfrm>
            <a:off x="71500" y="5697252"/>
            <a:ext cx="9001063" cy="495834"/>
          </a:xfrm>
          <a:prstGeom prst="rect">
            <a:avLst/>
          </a:prstGeom>
        </p:spPr>
        <p:txBody>
          <a:bodyPr lIns="0" tIns="0" rIns="0" bIns="0" anchor="b" anchorCtr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900" dirty="0">
                <a:solidFill>
                  <a:srgbClr val="5A5E68"/>
                </a:solidFill>
                <a:latin typeface="InterFace" panose="020B0503030203020204" pitchFamily="34" charset="0"/>
              </a:rPr>
              <a:t>Data: Current Population Survey, Annual Social and Economic Supplement, </a:t>
            </a:r>
            <a:r>
              <a:rPr lang="en-US" sz="900" i="1" dirty="0">
                <a:solidFill>
                  <a:srgbClr val="5A5E68"/>
                </a:solidFill>
                <a:latin typeface="InterFace" panose="020B0503030203020204" pitchFamily="34" charset="0"/>
                <a:hlinkClick r:id="rId4"/>
              </a:rPr>
              <a:t>HI-01. Health Insurance Coverage Status and Type of Coverage by Selected Characteristics: All Races</a:t>
            </a:r>
            <a:r>
              <a:rPr lang="en-US" sz="900" dirty="0">
                <a:solidFill>
                  <a:srgbClr val="5A5E68"/>
                </a:solidFill>
                <a:latin typeface="InterFace" panose="020B0503030203020204" pitchFamily="34" charset="0"/>
              </a:rPr>
              <a:t> (U.S. Census Bureau, n.d.)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BEEF66-BB81-C242-B67B-7B4DA65F62FF}"/>
              </a:ext>
            </a:extLst>
          </p:cNvPr>
          <p:cNvSpPr txBox="1"/>
          <p:nvPr/>
        </p:nvSpPr>
        <p:spPr>
          <a:xfrm>
            <a:off x="73152" y="685800"/>
            <a:ext cx="2845331" cy="228600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en-US" sz="1400" dirty="0">
                <a:solidFill>
                  <a:srgbClr val="5A5E68"/>
                </a:solidFill>
                <a:latin typeface="InterFace" panose="020B0503030203020204" pitchFamily="34" charset="0"/>
              </a:rPr>
              <a:t>Small-business employees (thousands)</a:t>
            </a:r>
          </a:p>
        </p:txBody>
      </p:sp>
    </p:spTree>
    <p:extLst>
      <p:ext uri="{BB962C8B-B14F-4D97-AF65-F5344CB8AC3E}">
        <p14:creationId xmlns:p14="http://schemas.microsoft.com/office/powerpoint/2010/main" val="336152774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A3607"/>
      </a:accent1>
      <a:accent2>
        <a:srgbClr val="FF7300"/>
      </a:accent2>
      <a:accent3>
        <a:srgbClr val="7AC9EF"/>
      </a:accent3>
      <a:accent4>
        <a:srgbClr val="E6F5FC"/>
      </a:accent4>
      <a:accent5>
        <a:srgbClr val="576258"/>
      </a:accent5>
      <a:accent6>
        <a:srgbClr val="33383B"/>
      </a:accent6>
      <a:hlink>
        <a:srgbClr val="576258"/>
      </a:hlink>
      <a:folHlink>
        <a:srgbClr val="57625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171</TotalTime>
  <Words>59</Words>
  <Application>Microsoft Office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Berlingske Serif Text</vt:lpstr>
      <vt:lpstr>Calibri</vt:lpstr>
      <vt:lpstr>InterFace</vt:lpstr>
      <vt:lpstr>Default Theme</vt:lpstr>
      <vt:lpstr>More Small-Business Employees Are Getting Medicaid Coverage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Frame</dc:creator>
  <cp:lastModifiedBy>Aisha Gomez</cp:lastModifiedBy>
  <cp:revision>25</cp:revision>
  <cp:lastPrinted>2018-09-26T15:46:16Z</cp:lastPrinted>
  <dcterms:created xsi:type="dcterms:W3CDTF">2018-09-25T22:18:01Z</dcterms:created>
  <dcterms:modified xsi:type="dcterms:W3CDTF">2018-10-16T19:09:38Z</dcterms:modified>
</cp:coreProperties>
</file>