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E68"/>
    <a:srgbClr val="044C7F"/>
    <a:srgbClr val="F4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8"/>
    <p:restoredTop sz="86407"/>
  </p:normalViewPr>
  <p:slideViewPr>
    <p:cSldViewPr snapToGrid="0" snapToObjects="1">
      <p:cViewPr varScale="1">
        <p:scale>
          <a:sx n="76" d="100"/>
          <a:sy n="76" d="100"/>
        </p:scale>
        <p:origin x="155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72480073156682"/>
          <c:y val="3.0866359269839369E-2"/>
          <c:w val="0.79727519926843304"/>
          <c:h val="0.849156892927082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Avg. Ann. % Increase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4792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47920"/>
              </a:solidFill>
              <a:ln>
                <a:solidFill>
                  <a:srgbClr val="F4792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3F-B445-B242-F36BF4BAC523}"/>
              </c:ext>
            </c:extLst>
          </c:dPt>
          <c:dPt>
            <c:idx val="1"/>
            <c:invertIfNegative val="0"/>
            <c:bubble3D val="0"/>
            <c:spPr>
              <a:solidFill>
                <a:srgbClr val="044C7F"/>
              </a:solidFill>
              <a:ln>
                <a:solidFill>
                  <a:srgbClr val="044C7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B3F-B445-B242-F36BF4BAC523}"/>
              </c:ext>
            </c:extLst>
          </c:dPt>
          <c:dLbls>
            <c:dLbl>
              <c:idx val="0"/>
              <c:layout>
                <c:manualLayout>
                  <c:x val="2.0398361008892966E-3"/>
                  <c:y val="-8.8829109928822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3F-B445-B242-F36BF4BAC523}"/>
                </c:ext>
              </c:extLst>
            </c:dLbl>
            <c:dLbl>
              <c:idx val="1"/>
              <c:layout>
                <c:manualLayout>
                  <c:x val="-1.5343559442004422E-4"/>
                  <c:y val="-5.13005595884204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3F-B445-B242-F36BF4BAC523}"/>
                </c:ext>
              </c:extLst>
            </c:dLbl>
            <c:dLbl>
              <c:idx val="2"/>
              <c:layout>
                <c:manualLayout>
                  <c:x val="-3.3869120296270351E-2"/>
                  <c:y val="3.92844572525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3F-B445-B242-F36BF4BAC52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5A5E68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Post-ACA (2011–2015)</c:v>
                </c:pt>
                <c:pt idx="1">
                  <c:v>Pre-ACA (2008–2010)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5.1999999999999998E-2</c:v>
                </c:pt>
                <c:pt idx="1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F-B445-B242-F36BF4BAC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361903"/>
        <c:axId val="281172303"/>
      </c:barChart>
      <c:catAx>
        <c:axId val="281361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A5E68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81172303"/>
        <c:crosses val="autoZero"/>
        <c:auto val="1"/>
        <c:lblAlgn val="ctr"/>
        <c:lblOffset val="100"/>
        <c:noMultiLvlLbl val="0"/>
      </c:catAx>
      <c:valAx>
        <c:axId val="281172303"/>
        <c:scaling>
          <c:orientation val="minMax"/>
          <c:max val="0.15000000000000002"/>
          <c:min val="0"/>
        </c:scaling>
        <c:delete val="0"/>
        <c:axPos val="b"/>
        <c:numFmt formatCode="#,##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A5E68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281361903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5A5E68"/>
          </a:solidFill>
          <a:latin typeface="InterFace" panose="020B05030302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F0D81-61A0-1348-91F5-5A74BB85BCF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80FD7-22EE-3A43-8943-45848D8E1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80FD7-22EE-3A43-8943-45848D8E1E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0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4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08B97B-F9EE-7442-B28F-861912D74A1F}"/>
              </a:ext>
            </a:extLst>
          </p:cNvPr>
          <p:cNvSpPr txBox="1"/>
          <p:nvPr userDrawn="1"/>
        </p:nvSpPr>
        <p:spPr>
          <a:xfrm>
            <a:off x="2123728" y="6368920"/>
            <a:ext cx="684076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5A5E68"/>
                </a:solidFill>
              </a:rPr>
              <a:t>Source: David Chase and John </a:t>
            </a:r>
            <a:r>
              <a:rPr lang="en-US" sz="900" dirty="0" err="1">
                <a:solidFill>
                  <a:srgbClr val="5A5E68"/>
                </a:solidFill>
              </a:rPr>
              <a:t>Arensmeyer</a:t>
            </a:r>
            <a:r>
              <a:rPr lang="en-US" sz="900" dirty="0">
                <a:solidFill>
                  <a:srgbClr val="5A5E68"/>
                </a:solidFill>
              </a:rPr>
              <a:t>, </a:t>
            </a:r>
            <a:r>
              <a:rPr lang="en-US" sz="900" i="1" dirty="0">
                <a:solidFill>
                  <a:srgbClr val="5A5E68"/>
                </a:solidFill>
              </a:rPr>
              <a:t>The Affordable Care Act’s Impact on Small Business</a:t>
            </a:r>
            <a:r>
              <a:rPr lang="en-US" sz="900" dirty="0">
                <a:solidFill>
                  <a:srgbClr val="5A5E68"/>
                </a:solidFill>
              </a:rPr>
              <a:t> (Commonwealth Fund, Oct. 2018).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14E35B-F771-2B49-8017-0A481E383EAB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A3124D3-C692-D24D-BBF9-1AF28630B5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3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8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5C74-40C7-4828-ABC3-1E18F7B663D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hs.gov/about/budget/fy2017/budget-in-brief/cms/private-insurance-program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737E-6085-8F48-9885-3937801C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" y="283464"/>
            <a:ext cx="8997696" cy="457200"/>
          </a:xfrm>
        </p:spPr>
        <p:txBody>
          <a:bodyPr lIns="0" tIns="0" bIns="0" anchor="t" anchorCtr="0">
            <a:normAutofit/>
          </a:bodyPr>
          <a:lstStyle/>
          <a:p>
            <a:pPr algn="l"/>
            <a:r>
              <a:rPr lang="en-US" sz="2000" dirty="0">
                <a:solidFill>
                  <a:srgbClr val="5A5E68"/>
                </a:solidFill>
                <a:latin typeface="Berlingske Serif Text" panose="02000503060000020004" pitchFamily="2" charset="0"/>
              </a:rPr>
              <a:t>Average Yearly Premium Increase in Small-Group Market Dropped by Half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D50642-1E5C-8247-A1A0-4F522E789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758043"/>
              </p:ext>
            </p:extLst>
          </p:nvPr>
        </p:nvGraphicFramePr>
        <p:xfrm>
          <a:off x="18288" y="1097280"/>
          <a:ext cx="9098280" cy="2859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9AE3A185-5DA6-6440-AEB1-E43E6DC50BDB}"/>
              </a:ext>
            </a:extLst>
          </p:cNvPr>
          <p:cNvSpPr txBox="1">
            <a:spLocks/>
          </p:cNvSpPr>
          <p:nvPr/>
        </p:nvSpPr>
        <p:spPr>
          <a:xfrm>
            <a:off x="71500" y="5697252"/>
            <a:ext cx="9001063" cy="495834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>
                <a:solidFill>
                  <a:srgbClr val="5A5E68"/>
                </a:solidFill>
                <a:latin typeface="InterFace" panose="020B0503030203020204" pitchFamily="34" charset="0"/>
              </a:rPr>
              <a:t>Data: </a:t>
            </a:r>
            <a:r>
              <a:rPr lang="en-US" sz="900" dirty="0" err="1">
                <a:solidFill>
                  <a:srgbClr val="5A5E68"/>
                </a:solidFill>
                <a:latin typeface="InterFace" panose="020B0503030203020204" pitchFamily="34" charset="0"/>
              </a:rPr>
              <a:t>HHS.gov</a:t>
            </a:r>
            <a:r>
              <a:rPr lang="en-US" sz="900" dirty="0">
                <a:solidFill>
                  <a:srgbClr val="5A5E68"/>
                </a:solidFill>
                <a:latin typeface="InterFace" panose="020B0503030203020204" pitchFamily="34" charset="0"/>
              </a:rPr>
              <a:t>, </a:t>
            </a:r>
            <a:r>
              <a:rPr lang="en-US" sz="900" i="1" dirty="0">
                <a:solidFill>
                  <a:srgbClr val="5A5E68"/>
                </a:solidFill>
                <a:latin typeface="InterFace" panose="020B0503030203020204" pitchFamily="34" charset="0"/>
                <a:hlinkClick r:id="rId4"/>
              </a:rPr>
              <a:t>Private Health Insurance Protections and Programs</a:t>
            </a:r>
            <a:r>
              <a:rPr lang="en-US" sz="900" dirty="0">
                <a:solidFill>
                  <a:srgbClr val="5A5E68"/>
                </a:solidFill>
                <a:latin typeface="InterFace" panose="020B0503030203020204" pitchFamily="34" charset="0"/>
              </a:rPr>
              <a:t> (U.S. Department of Health and Human Services, last updated Feb. 12, 2016).</a:t>
            </a:r>
            <a:endParaRPr lang="en-US" sz="900" dirty="0">
              <a:solidFill>
                <a:srgbClr val="FF0000"/>
              </a:solidFill>
              <a:latin typeface="InterFace" panose="020B05030302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BEEF66-BB81-C242-B67B-7B4DA65F62FF}"/>
              </a:ext>
            </a:extLst>
          </p:cNvPr>
          <p:cNvSpPr txBox="1"/>
          <p:nvPr/>
        </p:nvSpPr>
        <p:spPr>
          <a:xfrm>
            <a:off x="73152" y="692378"/>
            <a:ext cx="2673809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400" dirty="0">
                <a:solidFill>
                  <a:srgbClr val="5A5E68"/>
                </a:solidFill>
                <a:latin typeface="InterFace" panose="020B0503030203020204" pitchFamily="34" charset="0"/>
              </a:rPr>
              <a:t>Average annual percentage increase</a:t>
            </a:r>
          </a:p>
        </p:txBody>
      </p:sp>
    </p:spTree>
    <p:extLst>
      <p:ext uri="{BB962C8B-B14F-4D97-AF65-F5344CB8AC3E}">
        <p14:creationId xmlns:p14="http://schemas.microsoft.com/office/powerpoint/2010/main" val="41025722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171</TotalTime>
  <Words>49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Default Theme</vt:lpstr>
      <vt:lpstr>Average Yearly Premium Increase in Small-Group Market Dropped by Half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Aisha Gomez</cp:lastModifiedBy>
  <cp:revision>26</cp:revision>
  <cp:lastPrinted>2018-09-26T15:46:16Z</cp:lastPrinted>
  <dcterms:created xsi:type="dcterms:W3CDTF">2018-09-25T22:18:01Z</dcterms:created>
  <dcterms:modified xsi:type="dcterms:W3CDTF">2018-10-16T19:09:59Z</dcterms:modified>
</cp:coreProperties>
</file>