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7"/>
  </p:notesMasterIdLst>
  <p:handoutMasterIdLst>
    <p:handoutMasterId r:id="rId8"/>
  </p:handoutMasterIdLst>
  <p:sldIdLst>
    <p:sldId id="257" r:id="rId2"/>
    <p:sldId id="259" r:id="rId3"/>
    <p:sldId id="261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91" autoAdjust="0"/>
    <p:restoredTop sz="95482" autoAdjust="0"/>
  </p:normalViewPr>
  <p:slideViewPr>
    <p:cSldViewPr snapToObjects="1">
      <p:cViewPr varScale="1">
        <p:scale>
          <a:sx n="143" d="100"/>
          <a:sy n="143" d="100"/>
        </p:scale>
        <p:origin x="1536" y="208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Seriously ill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362D5FB-FEAB-4A11-804B-39453469DA01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DAF-4FDD-87D9-F9160813DE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Hospitalized overnight more than 
five times in past three years</c:v>
                </c:pt>
                <c:pt idx="1">
                  <c:v>Saw five or more doctors 
in past three years</c:v>
                </c:pt>
                <c:pt idx="2">
                  <c:v>Currently taking five or more 
prescription drugs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0.26</c:v>
                </c:pt>
                <c:pt idx="1">
                  <c:v>0.62</c:v>
                </c:pt>
                <c:pt idx="2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AF-4FDD-87D9-F9160813DE9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9257256"/>
        <c:axId val="249256928"/>
      </c:barChart>
      <c:catAx>
        <c:axId val="249257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256928"/>
        <c:crosses val="autoZero"/>
        <c:auto val="1"/>
        <c:lblAlgn val="ctr"/>
        <c:lblOffset val="200"/>
        <c:noMultiLvlLbl val="0"/>
      </c:catAx>
      <c:valAx>
        <c:axId val="249256928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249257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Seriously ill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Heart disease, 
heart failure, or heart attack</c:v>
                </c:pt>
                <c:pt idx="1">
                  <c:v>Diabetes</c:v>
                </c:pt>
                <c:pt idx="2">
                  <c:v>Cancer</c:v>
                </c:pt>
                <c:pt idx="3">
                  <c:v>Stroke</c:v>
                </c:pt>
                <c:pt idx="4">
                  <c:v>Anxiety or depression</c:v>
                </c:pt>
                <c:pt idx="5">
                  <c:v>Long-term 
disability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0.26</c:v>
                </c:pt>
                <c:pt idx="1">
                  <c:v>0.19</c:v>
                </c:pt>
                <c:pt idx="2">
                  <c:v>0.18</c:v>
                </c:pt>
                <c:pt idx="3">
                  <c:v>0.14000000000000001</c:v>
                </c:pt>
                <c:pt idx="4">
                  <c:v>0.27</c:v>
                </c:pt>
                <c:pt idx="5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52-4DF7-97AB-DAEB157008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overlap val="-27"/>
        <c:axId val="505352504"/>
        <c:axId val="505354472"/>
      </c:barChart>
      <c:catAx>
        <c:axId val="505352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354472"/>
        <c:crosses val="autoZero"/>
        <c:auto val="1"/>
        <c:lblAlgn val="ctr"/>
        <c:lblOffset val="100"/>
        <c:noMultiLvlLbl val="0"/>
      </c:catAx>
      <c:valAx>
        <c:axId val="505354472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505352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Seriously ill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Felt anxious, confused, helpless </c:v>
                </c:pt>
                <c:pt idx="1">
                  <c:v>Wanted to work but unable to</c:v>
                </c:pt>
                <c:pt idx="2">
                  <c:v>Unable to do job 
as well as before</c:v>
                </c:pt>
                <c:pt idx="3">
                  <c:v>Led to emotional 
or psychological problems</c:v>
                </c:pt>
                <c:pt idx="4">
                  <c:v>Lost job or had 
to change job</c:v>
                </c:pt>
                <c:pt idx="5">
                  <c:v>Problem caring for dependent family member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0.62</c:v>
                </c:pt>
                <c:pt idx="1">
                  <c:v>0.53</c:v>
                </c:pt>
                <c:pt idx="2">
                  <c:v>0.51</c:v>
                </c:pt>
                <c:pt idx="3">
                  <c:v>0.48</c:v>
                </c:pt>
                <c:pt idx="4">
                  <c:v>0.28999999999999998</c:v>
                </c:pt>
                <c:pt idx="5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79-4350-BC7C-C1DBD622821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100"/>
        <c:axId val="500134104"/>
        <c:axId val="500136728"/>
      </c:barChart>
      <c:catAx>
        <c:axId val="500134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136728"/>
        <c:crosses val="autoZero"/>
        <c:auto val="1"/>
        <c:lblAlgn val="ctr"/>
        <c:lblOffset val="100"/>
        <c:noMultiLvlLbl val="0"/>
      </c:catAx>
      <c:valAx>
        <c:axId val="500136728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500134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Seriously ill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Experienced serious medical error(s)</c:v>
                </c:pt>
                <c:pt idx="1">
                  <c:v>Hospital staff not responsive to needs</c:v>
                </c:pt>
                <c:pt idx="2">
                  <c:v>Sent for duplicate tests/diagnostic procedures</c:v>
                </c:pt>
                <c:pt idx="3">
                  <c:v>Received conflicting recommendations from health professionals</c:v>
                </c:pt>
                <c:pt idx="4">
                  <c:v>Understanding what health insurance covers</c:v>
                </c:pt>
                <c:pt idx="5">
                  <c:v>Understanding doctor bill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0.23</c:v>
                </c:pt>
                <c:pt idx="1">
                  <c:v>0.22</c:v>
                </c:pt>
                <c:pt idx="2">
                  <c:v>0.28999999999999998</c:v>
                </c:pt>
                <c:pt idx="3">
                  <c:v>0.23</c:v>
                </c:pt>
                <c:pt idx="4">
                  <c:v>0.31</c:v>
                </c:pt>
                <c:pt idx="5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80-4458-B9C4-BEFF7C9E16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100"/>
        <c:axId val="503634032"/>
        <c:axId val="503629768"/>
      </c:barChart>
      <c:catAx>
        <c:axId val="50363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629768"/>
        <c:crosses val="autoZero"/>
        <c:auto val="1"/>
        <c:lblAlgn val="ctr"/>
        <c:lblOffset val="100"/>
        <c:noMultiLvlLbl val="0"/>
      </c:catAx>
      <c:valAx>
        <c:axId val="503629768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503634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Seriously ill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Used up all 
or most of savings</c:v>
                </c:pt>
                <c:pt idx="1">
                  <c:v>Contacted by a 
collection agency </c:v>
                </c:pt>
                <c:pt idx="2">
                  <c:v>Unable to pay for 
basic necessities</c:v>
                </c:pt>
                <c:pt idx="3">
                  <c:v>Costs of care placed 
major burden on family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0.37</c:v>
                </c:pt>
                <c:pt idx="1">
                  <c:v>0.31</c:v>
                </c:pt>
                <c:pt idx="2">
                  <c:v>0.23</c:v>
                </c:pt>
                <c:pt idx="3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46-41B6-B411-FDC10CCF05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-27"/>
        <c:axId val="505363328"/>
        <c:axId val="505354144"/>
      </c:barChart>
      <c:catAx>
        <c:axId val="50536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354144"/>
        <c:crosses val="autoZero"/>
        <c:auto val="1"/>
        <c:lblAlgn val="ctr"/>
        <c:lblOffset val="100"/>
        <c:noMultiLvlLbl val="0"/>
      </c:catAx>
      <c:valAx>
        <c:axId val="505354144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505363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10/17/18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10/17/18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520788"/>
            <a:ext cx="9000999" cy="4128052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F54D87-F117-BA45-BBA8-94B4CEDF6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3" y="6373368"/>
            <a:ext cx="1837943" cy="41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1" y="5999997"/>
            <a:ext cx="5567641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6" y="6159014"/>
            <a:ext cx="1921542" cy="429995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651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dn1.sph.harvard.edu/wp-content/uploads/sites/94/2018/10/CMWF-NYT-HSPH-Seriously-Ill-Poll-Report.pdf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dn1.sph.harvard.edu/wp-content/uploads/sites/94/2018/10/CMWF-NYT-HSPH-Seriously-Ill-Poll-Report.pdf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dn1.sph.harvard.edu/wp-content/uploads/sites/94/2018/10/CMWF-NYT-HSPH-Seriously-Ill-Poll-Report.pdf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dn1.sph.harvard.edu/wp-content/uploads/sites/94/2018/10/CMWF-NYT-HSPH-Seriously-Ill-Poll-Report.pdf" TargetMode="Externa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dn1.sph.harvard.edu/wp-content/uploads/sites/94/2018/10/CMWF-NYT-HSPH-Seriously-Ill-Poll-Report.pdf" TargetMode="Externa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68BCAA-7A4F-419F-811D-41848A118C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seriously ill are high utilizers of health care</a:t>
            </a:r>
            <a:endParaRPr lang="en-US" dirty="0"/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EB181639-1BFE-4FEE-9DF0-AFE6202200C9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976482146"/>
              </p:ext>
            </p:extLst>
          </p:nvPr>
        </p:nvGraphicFramePr>
        <p:xfrm>
          <a:off x="71438" y="1520825"/>
          <a:ext cx="9001125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A7A96D-43F4-0D41-9BA7-C7247C7E195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1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5BEF756-6D36-2C47-A112-75B266BE3308}"/>
              </a:ext>
            </a:extLst>
          </p:cNvPr>
          <p:cNvSpPr/>
          <p:nvPr/>
        </p:nvSpPr>
        <p:spPr>
          <a:xfrm>
            <a:off x="143508" y="1197180"/>
            <a:ext cx="49606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600" b="0" i="0" u="none" strike="noStrike" kern="1200" spc="0" baseline="0">
                <a:solidFill>
                  <a:srgbClr val="4C515A"/>
                </a:solidFill>
                <a:latin typeface="+mn-lt"/>
                <a:ea typeface="+mn-ea"/>
                <a:cs typeface="+mn-cs"/>
              </a:defRPr>
            </a:pPr>
            <a:r>
              <a:rPr lang="en-US" sz="1600" i="1" dirty="0"/>
              <a:t>Care utilization by the seriously ill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5EA399-D6A9-AA45-8B18-30A3C99B7A2E}"/>
              </a:ext>
            </a:extLst>
          </p:cNvPr>
          <p:cNvSpPr txBox="1"/>
          <p:nvPr/>
        </p:nvSpPr>
        <p:spPr>
          <a:xfrm>
            <a:off x="2123728" y="6368920"/>
            <a:ext cx="6948770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Source: The Commonwealth Fund/</a:t>
            </a:r>
            <a:r>
              <a:rPr lang="en-US" sz="900" i="1" dirty="0">
                <a:solidFill>
                  <a:schemeClr val="tx1"/>
                </a:solidFill>
              </a:rPr>
              <a:t>The New York Times</a:t>
            </a:r>
            <a:r>
              <a:rPr lang="en-US" sz="900" dirty="0">
                <a:solidFill>
                  <a:schemeClr val="tx1"/>
                </a:solidFill>
              </a:rPr>
              <a:t>/Harvard T.H. Chan School of Public Health, </a:t>
            </a:r>
            <a:r>
              <a:rPr lang="en-US" sz="900" b="0" i="1" u="none" dirty="0">
                <a:solidFill>
                  <a:schemeClr val="tx1"/>
                </a:solidFill>
                <a:hlinkClick r:id="rId3"/>
              </a:rPr>
              <a:t>Being Seriously Ill in America Today</a:t>
            </a:r>
            <a:r>
              <a:rPr lang="en-US" sz="900" dirty="0">
                <a:solidFill>
                  <a:schemeClr val="tx1"/>
                </a:solidFill>
              </a:rPr>
              <a:t>, 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July 6–Aug. 21, 2018. </a:t>
            </a:r>
          </a:p>
        </p:txBody>
      </p:sp>
    </p:spTree>
    <p:extLst>
      <p:ext uri="{BB962C8B-B14F-4D97-AF65-F5344CB8AC3E}">
        <p14:creationId xmlns:p14="http://schemas.microsoft.com/office/powerpoint/2010/main" val="280214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AEA4F92-F026-4C21-90E1-8B99BFB651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seriously ill experience medical issues, mental health conditions, and long-term disabilities</a:t>
            </a:r>
            <a:endParaRPr lang="en-US" dirty="0"/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57B37B6A-0ACA-4C18-B409-542D691304CD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66476979"/>
              </p:ext>
            </p:extLst>
          </p:nvPr>
        </p:nvGraphicFramePr>
        <p:xfrm>
          <a:off x="71438" y="1520825"/>
          <a:ext cx="9001125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63A9F-9800-4327-BD70-2ED182D5F17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2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0D20127-E73E-4547-8634-49DB5E217A5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Note: Time period is past three years. Long-term disability defined as having a disability which kept seriously ill adult from participating in work, school, housework, or other activities. Cancer does not include skin cancer.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2151B36-3FFA-4C44-84B3-CD7B4B23385F}"/>
              </a:ext>
            </a:extLst>
          </p:cNvPr>
          <p:cNvSpPr/>
          <p:nvPr/>
        </p:nvSpPr>
        <p:spPr>
          <a:xfrm>
            <a:off x="143508" y="1197180"/>
            <a:ext cx="49606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600" b="0" i="1" u="none" strike="noStrike" kern="1200" spc="0" baseline="0">
                <a:solidFill>
                  <a:srgbClr val="4C515A"/>
                </a:solidFill>
                <a:latin typeface="+mn-lt"/>
                <a:ea typeface="+mn-ea"/>
                <a:cs typeface="+mn-cs"/>
              </a:defRPr>
            </a:pPr>
            <a:r>
              <a:rPr lang="en-US" i="1" dirty="0"/>
              <a:t>Medical and health conditions among the seriously ill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45C2A1-A1F5-E74E-BD65-83EBCA13A165}"/>
              </a:ext>
            </a:extLst>
          </p:cNvPr>
          <p:cNvSpPr txBox="1"/>
          <p:nvPr/>
        </p:nvSpPr>
        <p:spPr>
          <a:xfrm>
            <a:off x="2123728" y="6368920"/>
            <a:ext cx="6948770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Source: The Commonwealth Fund/</a:t>
            </a:r>
            <a:r>
              <a:rPr lang="en-US" sz="900" i="1" dirty="0">
                <a:solidFill>
                  <a:schemeClr val="tx1"/>
                </a:solidFill>
              </a:rPr>
              <a:t>The New York Times</a:t>
            </a:r>
            <a:r>
              <a:rPr lang="en-US" sz="900" dirty="0">
                <a:solidFill>
                  <a:schemeClr val="tx1"/>
                </a:solidFill>
              </a:rPr>
              <a:t>/Harvard T.H. Chan School of Public Health, </a:t>
            </a:r>
            <a:r>
              <a:rPr lang="en-US" sz="900" b="0" i="1" u="none" dirty="0">
                <a:solidFill>
                  <a:schemeClr val="tx1"/>
                </a:solidFill>
                <a:hlinkClick r:id="rId3"/>
              </a:rPr>
              <a:t>Being Seriously Ill in America Today</a:t>
            </a:r>
            <a:r>
              <a:rPr lang="en-US" sz="900" dirty="0">
                <a:solidFill>
                  <a:schemeClr val="tx1"/>
                </a:solidFill>
              </a:rPr>
              <a:t>, 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July 6–Aug. 21, 2018. </a:t>
            </a:r>
          </a:p>
        </p:txBody>
      </p:sp>
    </p:spTree>
    <p:extLst>
      <p:ext uri="{BB962C8B-B14F-4D97-AF65-F5344CB8AC3E}">
        <p14:creationId xmlns:p14="http://schemas.microsoft.com/office/powerpoint/2010/main" val="280283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2F048B-9C12-4DB1-B7DF-A4500AE467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seriously ill have emotional problems and other consequences resulting from illness</a:t>
            </a:r>
            <a:endParaRPr lang="en-US" dirty="0"/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55B888A2-CC55-40A1-91B3-BDC6B3C60EFA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130991513"/>
              </p:ext>
            </p:extLst>
          </p:nvPr>
        </p:nvGraphicFramePr>
        <p:xfrm>
          <a:off x="71438" y="1520825"/>
          <a:ext cx="9001125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880B4-4AB6-4A6A-982F-2689BBE610B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3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10EDF3-7749-0143-B513-9F1E4513BFB4}"/>
              </a:ext>
            </a:extLst>
          </p:cNvPr>
          <p:cNvSpPr/>
          <p:nvPr/>
        </p:nvSpPr>
        <p:spPr>
          <a:xfrm>
            <a:off x="143508" y="1197180"/>
            <a:ext cx="8784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600" b="0" i="1" u="none" strike="noStrike" kern="1200" spc="0" baseline="0">
                <a:solidFill>
                  <a:srgbClr val="4C515A"/>
                </a:solidFill>
                <a:latin typeface="+mn-lt"/>
                <a:ea typeface="+mn-ea"/>
                <a:cs typeface="+mn-cs"/>
              </a:defRPr>
            </a:pPr>
            <a:r>
              <a:rPr lang="en-US" i="1" dirty="0"/>
              <a:t>In recent years, the seriously ill reported the following as a result of their medical or health condition . . 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FF6597-ADDF-B047-B5EB-94AC907A75E1}"/>
              </a:ext>
            </a:extLst>
          </p:cNvPr>
          <p:cNvSpPr txBox="1"/>
          <p:nvPr/>
        </p:nvSpPr>
        <p:spPr>
          <a:xfrm>
            <a:off x="2123728" y="6368920"/>
            <a:ext cx="6948770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Source: The Commonwealth Fund/</a:t>
            </a:r>
            <a:r>
              <a:rPr lang="en-US" sz="900" i="1" dirty="0">
                <a:solidFill>
                  <a:schemeClr val="tx1"/>
                </a:solidFill>
              </a:rPr>
              <a:t>The New York Times</a:t>
            </a:r>
            <a:r>
              <a:rPr lang="en-US" sz="900" dirty="0">
                <a:solidFill>
                  <a:schemeClr val="tx1"/>
                </a:solidFill>
              </a:rPr>
              <a:t>/Harvard T.H. Chan School of Public Health, </a:t>
            </a:r>
            <a:r>
              <a:rPr lang="en-US" sz="900" b="0" i="1" u="none" dirty="0">
                <a:solidFill>
                  <a:schemeClr val="tx1"/>
                </a:solidFill>
                <a:hlinkClick r:id="rId3"/>
              </a:rPr>
              <a:t>Being Seriously Ill in America Today</a:t>
            </a:r>
            <a:r>
              <a:rPr lang="en-US" sz="900" dirty="0">
                <a:solidFill>
                  <a:schemeClr val="tx1"/>
                </a:solidFill>
              </a:rPr>
              <a:t>, 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July 6–Aug. 21, 2018. </a:t>
            </a:r>
          </a:p>
        </p:txBody>
      </p:sp>
    </p:spTree>
    <p:extLst>
      <p:ext uri="{BB962C8B-B14F-4D97-AF65-F5344CB8AC3E}">
        <p14:creationId xmlns:p14="http://schemas.microsoft.com/office/powerpoint/2010/main" val="4276359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3F9D26-0EF6-4B8F-B79A-24C9FDD3D9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seriously ill report problems with their health care</a:t>
            </a:r>
            <a:endParaRPr lang="en-US" dirty="0"/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0EC15470-54FE-47D6-BC36-09A3B802E491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590858349"/>
              </p:ext>
            </p:extLst>
          </p:nvPr>
        </p:nvGraphicFramePr>
        <p:xfrm>
          <a:off x="71438" y="1520825"/>
          <a:ext cx="9001125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B2F0D-4CBE-4181-BDEC-651878EFFB2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8620"/>
            <a:ext cx="9001000" cy="224346"/>
          </a:xfrm>
        </p:spPr>
        <p:txBody>
          <a:bodyPr/>
          <a:lstStyle/>
          <a:p>
            <a:r>
              <a:rPr lang="en-US"/>
              <a:t>Exhibit 4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EA9BAA-F1B0-BF47-BEF0-E8FFE086F2CF}"/>
              </a:ext>
            </a:extLst>
          </p:cNvPr>
          <p:cNvSpPr/>
          <p:nvPr/>
        </p:nvSpPr>
        <p:spPr>
          <a:xfrm>
            <a:off x="143508" y="936050"/>
            <a:ext cx="61206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600" b="0" i="0" u="none" strike="noStrike" kern="1200" spc="0" baseline="0">
                <a:solidFill>
                  <a:srgbClr val="4C515A"/>
                </a:solidFill>
                <a:latin typeface="+mn-lt"/>
                <a:ea typeface="+mn-ea"/>
                <a:cs typeface="+mn-cs"/>
              </a:defRPr>
            </a:pPr>
            <a:r>
              <a:rPr lang="en-US" sz="1600" i="1" dirty="0"/>
              <a:t>When getting care from a doctor/hospital staff for their medical or health condition, the seriously ill reported the following as a problem . . 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1B2CA1-14AB-AC4D-9111-4EAD663B2515}"/>
              </a:ext>
            </a:extLst>
          </p:cNvPr>
          <p:cNvSpPr txBox="1"/>
          <p:nvPr/>
        </p:nvSpPr>
        <p:spPr>
          <a:xfrm>
            <a:off x="2123728" y="6368920"/>
            <a:ext cx="6948770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Source: The Commonwealth Fund/</a:t>
            </a:r>
            <a:r>
              <a:rPr lang="en-US" sz="900" i="1" dirty="0">
                <a:solidFill>
                  <a:schemeClr val="tx1"/>
                </a:solidFill>
              </a:rPr>
              <a:t>The New York Times</a:t>
            </a:r>
            <a:r>
              <a:rPr lang="en-US" sz="900" dirty="0">
                <a:solidFill>
                  <a:schemeClr val="tx1"/>
                </a:solidFill>
              </a:rPr>
              <a:t>/Harvard T.H. Chan School of Public Health, </a:t>
            </a:r>
            <a:r>
              <a:rPr lang="en-US" sz="900" b="0" i="1" u="none" dirty="0">
                <a:solidFill>
                  <a:schemeClr val="tx1"/>
                </a:solidFill>
                <a:hlinkClick r:id="rId3"/>
              </a:rPr>
              <a:t>Being Seriously Ill in America Today</a:t>
            </a:r>
            <a:r>
              <a:rPr lang="en-US" sz="900" dirty="0">
                <a:solidFill>
                  <a:schemeClr val="tx1"/>
                </a:solidFill>
              </a:rPr>
              <a:t>, 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July 6–Aug. 21, 2018. </a:t>
            </a:r>
          </a:p>
        </p:txBody>
      </p:sp>
    </p:spTree>
    <p:extLst>
      <p:ext uri="{BB962C8B-B14F-4D97-AF65-F5344CB8AC3E}">
        <p14:creationId xmlns:p14="http://schemas.microsoft.com/office/powerpoint/2010/main" val="444951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609CB5E-ACAA-473F-9425-A61BE931C9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seriously ill face many problems because of the financial burden of illness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D8A5A4F0-F075-4124-B5EC-19DDC0D3AAF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662940252"/>
              </p:ext>
            </p:extLst>
          </p:nvPr>
        </p:nvGraphicFramePr>
        <p:xfrm>
          <a:off x="71438" y="1520825"/>
          <a:ext cx="9001125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113CB-11A5-4208-AD1B-C3249FE5330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/>
              <a:t>Exhibit 5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F69A21-CAF6-C146-9BF7-88B6D8AE9D9E}"/>
              </a:ext>
            </a:extLst>
          </p:cNvPr>
          <p:cNvSpPr/>
          <p:nvPr/>
        </p:nvSpPr>
        <p:spPr>
          <a:xfrm>
            <a:off x="143508" y="936050"/>
            <a:ext cx="50405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600" b="0" i="0" u="none" strike="noStrike" kern="1200" spc="0" baseline="0">
                <a:solidFill>
                  <a:srgbClr val="4C515A"/>
                </a:solidFill>
                <a:latin typeface="+mn-lt"/>
                <a:ea typeface="+mn-ea"/>
                <a:cs typeface="+mn-cs"/>
              </a:defRPr>
            </a:pPr>
            <a:r>
              <a:rPr lang="en-US" sz="1600" i="1" dirty="0"/>
              <a:t>In recent years, the seriously ill reported the following as a result of dealing with medical or health condition . . 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87114B-81D6-7647-A3A0-65161E47EDC1}"/>
              </a:ext>
            </a:extLst>
          </p:cNvPr>
          <p:cNvSpPr txBox="1"/>
          <p:nvPr/>
        </p:nvSpPr>
        <p:spPr>
          <a:xfrm>
            <a:off x="2123728" y="6368920"/>
            <a:ext cx="6948770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Source: The Commonwealth Fund/</a:t>
            </a:r>
            <a:r>
              <a:rPr lang="en-US" sz="900" i="1" dirty="0">
                <a:solidFill>
                  <a:schemeClr val="tx1"/>
                </a:solidFill>
              </a:rPr>
              <a:t>The New York Times</a:t>
            </a:r>
            <a:r>
              <a:rPr lang="en-US" sz="900" dirty="0">
                <a:solidFill>
                  <a:schemeClr val="tx1"/>
                </a:solidFill>
              </a:rPr>
              <a:t>/Harvard T.H. Chan School of Public Health, </a:t>
            </a:r>
            <a:r>
              <a:rPr lang="en-US" sz="900" b="0" i="1" u="none" dirty="0">
                <a:solidFill>
                  <a:schemeClr val="tx1"/>
                </a:solidFill>
                <a:hlinkClick r:id="rId3"/>
              </a:rPr>
              <a:t>Being Seriously Ill in America Today</a:t>
            </a:r>
            <a:r>
              <a:rPr lang="en-US" sz="900" dirty="0">
                <a:solidFill>
                  <a:schemeClr val="tx1"/>
                </a:solidFill>
              </a:rPr>
              <a:t>, 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July 6–Aug. 21, 2018. </a:t>
            </a:r>
          </a:p>
        </p:txBody>
      </p:sp>
    </p:spTree>
    <p:extLst>
      <p:ext uri="{BB962C8B-B14F-4D97-AF65-F5344CB8AC3E}">
        <p14:creationId xmlns:p14="http://schemas.microsoft.com/office/powerpoint/2010/main" val="7757027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F37920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159604</TotalTime>
  <Words>341</Words>
  <Application>Microsoft Macintosh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Berlingske Serif Text</vt:lpstr>
      <vt:lpstr>InterFace</vt:lpstr>
      <vt:lpstr>InterFace Bold</vt:lpstr>
      <vt:lpstr>Trebuchet MS</vt:lpstr>
      <vt:lpstr>1_Office Theme</vt:lpstr>
      <vt:lpstr>The seriously ill are high utilizers of health care</vt:lpstr>
      <vt:lpstr>The seriously ill experience medical issues, mental health conditions, and long-term disabilities</vt:lpstr>
      <vt:lpstr>The seriously ill have emotional problems and other consequences resulting from illness</vt:lpstr>
      <vt:lpstr>The seriously ill report problems with their health care</vt:lpstr>
      <vt:lpstr>The seriously ill face many problems because of the financial burden of illness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Jen Wilson</cp:lastModifiedBy>
  <cp:revision>1968</cp:revision>
  <cp:lastPrinted>2018-07-11T13:51:43Z</cp:lastPrinted>
  <dcterms:created xsi:type="dcterms:W3CDTF">2014-10-08T23:03:32Z</dcterms:created>
  <dcterms:modified xsi:type="dcterms:W3CDTF">2018-10-17T13:57:35Z</dcterms:modified>
</cp:coreProperties>
</file>