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AAB6"/>
    <a:srgbClr val="005366"/>
    <a:srgbClr val="1E4151"/>
    <a:srgbClr val="42ABB6"/>
    <a:srgbClr val="4ABDBC"/>
    <a:srgbClr val="5F5A9D"/>
    <a:srgbClr val="E0E0E0"/>
    <a:srgbClr val="8ADAD2"/>
    <a:srgbClr val="9FE1DB"/>
    <a:srgbClr val="B6E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39" autoAdjust="0"/>
    <p:restoredTop sz="95482" autoAdjust="0"/>
  </p:normalViewPr>
  <p:slideViewPr>
    <p:cSldViewPr snapToObjects="1">
      <p:cViewPr varScale="1">
        <p:scale>
          <a:sx n="76" d="100"/>
          <a:sy n="76" d="100"/>
        </p:scale>
        <p:origin x="1644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36544043105717"/>
          <c:y val="0.10947749820923919"/>
          <c:w val="0.41571870182893805"/>
          <c:h val="0.81420562895087967"/>
        </c:manualLayout>
      </c:layout>
      <c:doughnutChart>
        <c:varyColors val="1"/>
        <c:ser>
          <c:idx val="0"/>
          <c:order val="0"/>
          <c:tx>
            <c:strRef>
              <c:f>Sheet1!$D$1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35-3840-A68F-567311C6CA2D}"/>
              </c:ext>
            </c:extLst>
          </c:dPt>
          <c:dPt>
            <c:idx val="1"/>
            <c:bubble3D val="0"/>
            <c:spPr>
              <a:solidFill>
                <a:srgbClr val="40AAB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35-3840-A68F-567311C6CA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35-3840-A68F-567311C6CA2D}"/>
              </c:ext>
            </c:extLst>
          </c:dPt>
          <c:dLbls>
            <c:delete val="1"/>
          </c:dLbls>
          <c:cat>
            <c:strRef>
              <c:f>Sheet1!$A$2:$C$4</c:f>
              <c:strCache>
                <c:ptCount val="3"/>
                <c:pt idx="0">
                  <c:v>Comprehensive care management programs</c:v>
                </c:pt>
                <c:pt idx="1">
                  <c:v>Some care management programs</c:v>
                </c:pt>
                <c:pt idx="2">
                  <c:v>Few or no care management programs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0.63</c:v>
                </c:pt>
                <c:pt idx="1">
                  <c:v>0.33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35-3840-A68F-567311C6CA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Lato" panose="020F050202020403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Lato" panose="020F0502020204030203" pitchFamily="34" charset="0"/>
              </a:rPr>
              <a:t>12/21/2018</a:t>
            </a:fld>
            <a:endParaRPr lang="en-US" b="1" dirty="0">
              <a:latin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Lato" panose="020F050202020403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Lato" panose="020F0502020204030203" pitchFamily="34" charset="0"/>
              </a:rPr>
              <a:t>‹#›</a:t>
            </a:fld>
            <a:endParaRPr lang="en-US" b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Lato" panose="020F0502020204030203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Lato" panose="020F0502020204030203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latin typeface="Lato" panose="020F0502020204030203" pitchFamily="34" charset="0"/>
              </a:rPr>
              <a:t>Source: Kristen A. Peck et al., </a:t>
            </a:r>
            <a:r>
              <a:rPr lang="en-US" sz="900" b="0" i="1" dirty="0">
                <a:latin typeface="Lato" panose="020F0502020204030203" pitchFamily="34" charset="0"/>
              </a:rPr>
              <a:t>How ACOs Are Caring for People with Complex Needs</a:t>
            </a:r>
            <a:r>
              <a:rPr lang="en-US" sz="900" b="0" i="0" dirty="0">
                <a:latin typeface="Lato" panose="020F0502020204030203" pitchFamily="34" charset="0"/>
              </a:rPr>
              <a:t> (Commonwealth Fund, John A. Hartford Foundation, Milbank Memorial Fund, Peterson Center on Healthcare, Robert Wood Johnson Foundation, and SCAN Foundation, Dec. 2018).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1" i="0" spc="0" baseline="0">
                <a:solidFill>
                  <a:schemeClr val="accent4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F54D87-F117-BA45-BBA8-94B4CEDF6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AD036611-8FF4-4EA0-ABB9-1B78B345C6BC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52D90609-D109-499D-8B02-6092D0BD8F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Placeholder 14">
            <a:extLst>
              <a:ext uri="{FF2B5EF4-FFF2-40B4-BE49-F238E27FC236}">
                <a16:creationId xmlns:a16="http://schemas.microsoft.com/office/drawing/2014/main" id="{9564D053-D130-BC49-B3A5-5BF69D12CAC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10457159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584713AB-BB1A-2744-BF56-C402BB21C4BC}"/>
              </a:ext>
            </a:extLst>
          </p:cNvPr>
          <p:cNvSpPr/>
          <p:nvPr/>
        </p:nvSpPr>
        <p:spPr>
          <a:xfrm>
            <a:off x="3436790" y="3032956"/>
            <a:ext cx="2304256" cy="28145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90F81C-BFC1-462F-B742-9337CE7AD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“To what extent are chronic care management processes and programs in place to manage patients with high-need, high-cost chronic illnesses?”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316BAB8-9A6F-C94A-997E-6E957F8DDDB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The National Survey of ACOs uses a 9-point Likert scale, with definitions for the lowest, middle, and top thirds defined as “few or no comprehensive care management processes </a:t>
            </a:r>
            <a:br>
              <a:rPr lang="en-US" dirty="0"/>
            </a:br>
            <a:r>
              <a:rPr lang="en-US" dirty="0"/>
              <a:t>or programs” (1–3); “some comprehensive care management processes or programs” (4–6); or “comprehensive chronic care management processes or programs in place” (7–9). </a:t>
            </a:r>
            <a:br>
              <a:rPr lang="en-US" dirty="0"/>
            </a:br>
            <a:r>
              <a:rPr lang="en-US" dirty="0"/>
              <a:t>n = 394 ACOs.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396CE1-0A6B-9E40-ACF4-534EB8338058}"/>
              </a:ext>
            </a:extLst>
          </p:cNvPr>
          <p:cNvSpPr/>
          <p:nvPr/>
        </p:nvSpPr>
        <p:spPr>
          <a:xfrm>
            <a:off x="3309692" y="2456892"/>
            <a:ext cx="2558452" cy="1964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“To what extent are chronic care management processes and programs in place to manage patients with </a:t>
            </a:r>
            <a:b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high-need, high-cost chronic illnesses?”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80CFE6-D186-8F4B-904D-7A1E6F7658C1}"/>
              </a:ext>
            </a:extLst>
          </p:cNvPr>
          <p:cNvSpPr/>
          <p:nvPr/>
        </p:nvSpPr>
        <p:spPr>
          <a:xfrm>
            <a:off x="1511659" y="1385703"/>
            <a:ext cx="1528033" cy="524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chemeClr val="accent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4%</a:t>
            </a:r>
            <a:endParaRPr lang="en-US" sz="1400" dirty="0">
              <a:solidFill>
                <a:schemeClr val="accent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5C99DB0-8A02-EB41-883A-D79E14FB251A}"/>
              </a:ext>
            </a:extLst>
          </p:cNvPr>
          <p:cNvSpPr/>
          <p:nvPr/>
        </p:nvSpPr>
        <p:spPr>
          <a:xfrm>
            <a:off x="1511659" y="2766873"/>
            <a:ext cx="1208271" cy="524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chemeClr val="bg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33%</a:t>
            </a:r>
            <a:endParaRPr lang="en-US" sz="1400" dirty="0">
              <a:solidFill>
                <a:schemeClr val="bg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14FCCE-5B3D-3649-A381-03E7FC46B6A6}"/>
              </a:ext>
            </a:extLst>
          </p:cNvPr>
          <p:cNvSpPr/>
          <p:nvPr/>
        </p:nvSpPr>
        <p:spPr>
          <a:xfrm>
            <a:off x="1511660" y="4182052"/>
            <a:ext cx="1184414" cy="524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63%</a:t>
            </a:r>
            <a:endParaRPr lang="en-US" sz="14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342BBD-B8AE-BC4F-94EB-10120A017520}"/>
              </a:ext>
            </a:extLst>
          </p:cNvPr>
          <p:cNvSpPr/>
          <p:nvPr/>
        </p:nvSpPr>
        <p:spPr>
          <a:xfrm>
            <a:off x="1511659" y="1808820"/>
            <a:ext cx="1528033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Few or no care management programs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FFA70F-E04B-CF47-A2FD-11FC0CFC01B4}"/>
              </a:ext>
            </a:extLst>
          </p:cNvPr>
          <p:cNvSpPr/>
          <p:nvPr/>
        </p:nvSpPr>
        <p:spPr>
          <a:xfrm>
            <a:off x="1511660" y="3186378"/>
            <a:ext cx="136815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bg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Some care management programs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1A41078-238D-B64F-BC32-D88DF4DFD087}"/>
              </a:ext>
            </a:extLst>
          </p:cNvPr>
          <p:cNvSpPr/>
          <p:nvPr/>
        </p:nvSpPr>
        <p:spPr>
          <a:xfrm>
            <a:off x="1511659" y="4605215"/>
            <a:ext cx="148846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Comprehensive care management programs</a:t>
            </a:r>
          </a:p>
        </p:txBody>
      </p:sp>
    </p:spTree>
    <p:extLst>
      <p:ext uri="{BB962C8B-B14F-4D97-AF65-F5344CB8AC3E}">
        <p14:creationId xmlns:p14="http://schemas.microsoft.com/office/powerpoint/2010/main" val="2697799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7">
      <a:dk1>
        <a:srgbClr val="4C515A"/>
      </a:dk1>
      <a:lt1>
        <a:srgbClr val="FFFFFF"/>
      </a:lt1>
      <a:dk2>
        <a:srgbClr val="175366"/>
      </a:dk2>
      <a:lt2>
        <a:srgbClr val="41AAB6"/>
      </a:lt2>
      <a:accent1>
        <a:srgbClr val="044C7F"/>
      </a:accent1>
      <a:accent2>
        <a:srgbClr val="41AAB6"/>
      </a:accent2>
      <a:accent3>
        <a:srgbClr val="D8A02D"/>
      </a:accent3>
      <a:accent4>
        <a:srgbClr val="1E4150"/>
      </a:accent4>
      <a:accent5>
        <a:srgbClr val="175366"/>
      </a:accent5>
      <a:accent6>
        <a:srgbClr val="D8A02D"/>
      </a:accent6>
      <a:hlink>
        <a:srgbClr val="41ABB6"/>
      </a:hlink>
      <a:folHlink>
        <a:srgbClr val="41ABB6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159946</TotalTime>
  <Words>94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Garamond</vt:lpstr>
      <vt:lpstr>InterFace</vt:lpstr>
      <vt:lpstr>Lato</vt:lpstr>
      <vt:lpstr>1_Office Theme</vt:lpstr>
      <vt:lpstr>“To what extent are chronic care management processes and programs in place to manage patients with high-need, high-cost chronic illnesses?”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1990</cp:revision>
  <cp:lastPrinted>2018-12-10T22:53:53Z</cp:lastPrinted>
  <dcterms:created xsi:type="dcterms:W3CDTF">2014-10-08T23:03:32Z</dcterms:created>
  <dcterms:modified xsi:type="dcterms:W3CDTF">2018-12-21T20:02:39Z</dcterms:modified>
</cp:coreProperties>
</file>