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2988" userDrawn="1">
          <p15:clr>
            <a:srgbClr val="A4A3A4"/>
          </p15:clr>
        </p15:guide>
        <p15:guide id="3" orient="horz" pos="1094" userDrawn="1">
          <p15:clr>
            <a:srgbClr val="A4A3A4"/>
          </p15:clr>
        </p15:guide>
        <p15:guide id="4" pos="24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AAB6"/>
    <a:srgbClr val="005366"/>
    <a:srgbClr val="1E4151"/>
    <a:srgbClr val="42ABB6"/>
    <a:srgbClr val="4ABDBC"/>
    <a:srgbClr val="5F5A9D"/>
    <a:srgbClr val="E0E0E0"/>
    <a:srgbClr val="8ADAD2"/>
    <a:srgbClr val="9FE1DB"/>
    <a:srgbClr val="B6E8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39" autoAdjust="0"/>
    <p:restoredTop sz="95482" autoAdjust="0"/>
  </p:normalViewPr>
  <p:slideViewPr>
    <p:cSldViewPr snapToObjects="1">
      <p:cViewPr varScale="1">
        <p:scale>
          <a:sx n="76" d="100"/>
          <a:sy n="76" d="100"/>
        </p:scale>
        <p:origin x="1644" y="96"/>
      </p:cViewPr>
      <p:guideLst>
        <p:guide orient="horz" pos="1570"/>
        <p:guide pos="2988"/>
        <p:guide orient="horz" pos="1094"/>
        <p:guide pos="24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Objects="1">
      <p:cViewPr varScale="1">
        <p:scale>
          <a:sx n="52" d="100"/>
          <a:sy n="52" d="100"/>
        </p:scale>
        <p:origin x="2862" y="96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336544043105717"/>
          <c:y val="0.10947749820923919"/>
          <c:w val="0.41571870182893805"/>
          <c:h val="0.81420562895087967"/>
        </c:manualLayout>
      </c:layout>
      <c:doughnutChart>
        <c:varyColors val="1"/>
        <c:ser>
          <c:idx val="0"/>
          <c:order val="0"/>
          <c:tx>
            <c:strRef>
              <c:f>Sheet1!$D$1</c:f>
              <c:strCache>
                <c:ptCount val="1"/>
                <c:pt idx="0">
                  <c:v>Series1</c:v>
                </c:pt>
              </c:strCache>
            </c:strRef>
          </c:tx>
          <c:spPr>
            <a:solidFill>
              <a:schemeClr val="accent3"/>
            </a:solidFill>
          </c:spPr>
          <c:dPt>
            <c:idx val="0"/>
            <c:bubble3D val="0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335-3840-A68F-567311C6CA2D}"/>
              </c:ext>
            </c:extLst>
          </c:dPt>
          <c:dPt>
            <c:idx val="1"/>
            <c:bubble3D val="0"/>
            <c:spPr>
              <a:solidFill>
                <a:srgbClr val="40AAB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335-3840-A68F-567311C6CA2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335-3840-A68F-567311C6CA2D}"/>
              </c:ext>
            </c:extLst>
          </c:dPt>
          <c:dLbls>
            <c:delete val="1"/>
          </c:dLbls>
          <c:cat>
            <c:strRef>
              <c:f>Sheet1!$A$2:$C$4</c:f>
              <c:strCache>
                <c:ptCount val="3"/>
                <c:pt idx="0">
                  <c:v>Comprehensive care management programs</c:v>
                </c:pt>
                <c:pt idx="1">
                  <c:v>Some care management programs</c:v>
                </c:pt>
                <c:pt idx="2">
                  <c:v>Few or no care management programs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0.63</c:v>
                </c:pt>
                <c:pt idx="1">
                  <c:v>0.33</c:v>
                </c:pt>
                <c:pt idx="2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335-3840-A68F-567311C6CA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b="1" dirty="0">
              <a:latin typeface="Lato" panose="020F0502020204030203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75CA9-D3DC-4CC4-B26F-4572B05774CA}" type="datetimeFigureOut">
              <a:rPr lang="en-US" b="1" smtClean="0">
                <a:latin typeface="Lato" panose="020F0502020204030203" pitchFamily="34" charset="0"/>
              </a:rPr>
              <a:t>12/21/2018</a:t>
            </a:fld>
            <a:endParaRPr lang="en-US" b="1" dirty="0">
              <a:latin typeface="Lato" panose="020F0502020204030203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b="1" dirty="0">
              <a:latin typeface="Lato" panose="020F0502020204030203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b="1" smtClean="0">
                <a:latin typeface="Lato" panose="020F0502020204030203" pitchFamily="34" charset="0"/>
              </a:rPr>
              <a:t>‹#›</a:t>
            </a:fld>
            <a:endParaRPr lang="en-US" b="1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1" i="0"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1" i="0">
                <a:latin typeface="Lato" panose="020F0502020204030203" pitchFamily="34" charset="0"/>
              </a:defRPr>
            </a:lvl1pPr>
          </a:lstStyle>
          <a:p>
            <a:fld id="{03A1D146-B4E0-1741-B9EE-9789392EFCC4}" type="datetimeFigureOut">
              <a:rPr lang="en-US" smtClean="0"/>
              <a:pPr/>
              <a:t>12/21/2018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1" i="0"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1" i="0">
                <a:latin typeface="Lato" panose="020F0502020204030203" pitchFamily="34" charset="0"/>
              </a:defRPr>
            </a:lvl1pPr>
          </a:lstStyle>
          <a:p>
            <a:fld id="{97863621-2E60-B848-8968-B0341E26A3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b="1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1pPr>
    <a:lvl2pPr marL="609585" algn="l" defTabSz="609585" rtl="0" eaLnBrk="1" latinLnBrk="0" hangingPunct="1">
      <a:defRPr sz="1600" b="1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2pPr>
    <a:lvl3pPr marL="1219170" algn="l" defTabSz="609585" rtl="0" eaLnBrk="1" latinLnBrk="0" hangingPunct="1">
      <a:defRPr sz="1600" b="1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3pPr>
    <a:lvl4pPr marL="1828754" algn="l" defTabSz="609585" rtl="0" eaLnBrk="1" latinLnBrk="0" hangingPunct="1">
      <a:defRPr sz="1600" b="1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4pPr>
    <a:lvl5pPr marL="2438339" algn="l" defTabSz="609585" rtl="0" eaLnBrk="1" latinLnBrk="0" hangingPunct="1">
      <a:defRPr sz="1600" b="1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123728" y="6368920"/>
            <a:ext cx="6948770" cy="40845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0" i="0" dirty="0">
                <a:latin typeface="Lato" panose="020F0502020204030203" pitchFamily="34" charset="0"/>
              </a:rPr>
              <a:t>Source: Kristen A. Peck et al., </a:t>
            </a:r>
            <a:r>
              <a:rPr lang="en-US" sz="900" b="0" i="1" dirty="0">
                <a:latin typeface="Lato" panose="020F0502020204030203" pitchFamily="34" charset="0"/>
              </a:rPr>
              <a:t>How ACOs Are Caring for People with Complex Needs</a:t>
            </a:r>
            <a:r>
              <a:rPr lang="en-US" sz="900" b="0" i="0" dirty="0">
                <a:latin typeface="Lato" panose="020F0502020204030203" pitchFamily="34" charset="0"/>
              </a:rPr>
              <a:t> (Commonwealth Fund, John A. Hartford Foundation, Milbank Memorial Fund, Peterson Center on Healthcare, Robert Wood Johnson Foundation, and SCAN Foundation, Dec. 2018).</a:t>
            </a: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500" y="296652"/>
            <a:ext cx="900100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000" b="1" i="0" spc="0" baseline="0">
                <a:solidFill>
                  <a:schemeClr val="accent4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500" y="1052736"/>
            <a:ext cx="9000999" cy="4596104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500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500" y="8620"/>
            <a:ext cx="9001000" cy="224346"/>
          </a:xfrm>
        </p:spPr>
        <p:txBody>
          <a:bodyPr anchor="b" anchorCtr="0">
            <a:noAutofit/>
          </a:bodyPr>
          <a:lstStyle>
            <a:lvl1pPr marL="0" indent="0">
              <a:buNone/>
              <a:defRPr sz="1200"/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 dirty="0"/>
              <a:t>Exhibit #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500" y="5697252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Notes &amp; Data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FF54D87-F117-BA45-BBA8-94B4CEDF60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3" y="6373368"/>
            <a:ext cx="1837943" cy="411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687676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Lato" panose="020F0502020204030203" pitchFamily="34" charset="0"/>
              </a:defRPr>
            </a:lvl1pPr>
          </a:lstStyle>
          <a:p>
            <a:fld id="{AD036611-8FF4-4EA0-ABB9-1B78B345C6BC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Lato" panose="020F0502020204030203" pitchFamily="34" charset="0"/>
              </a:defRPr>
            </a:lvl1pPr>
          </a:lstStyle>
          <a:p>
            <a:fld id="{52D90609-D109-499D-8B02-6092D0BD8F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28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</p:sldLayoutIdLst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b="0" i="0" kern="800" spc="-40">
          <a:solidFill>
            <a:schemeClr val="tx1"/>
          </a:solidFill>
          <a:latin typeface="Garamond" panose="02020404030301010803" pitchFamily="18" charset="0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b="0" i="0" kern="800" spc="-1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b="0" i="0" kern="80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b="0" i="0" kern="80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b="0" i="0" kern="80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b="0" i="0" kern="80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hart Placeholder 14">
            <a:extLst>
              <a:ext uri="{FF2B5EF4-FFF2-40B4-BE49-F238E27FC236}">
                <a16:creationId xmlns:a16="http://schemas.microsoft.com/office/drawing/2014/main" id="{9564D053-D130-BC49-B3A5-5BF69D12CACA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910457159"/>
              </p:ext>
            </p:extLst>
          </p:nvPr>
        </p:nvGraphicFramePr>
        <p:xfrm>
          <a:off x="71438" y="1052513"/>
          <a:ext cx="9001125" cy="4595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" name="Rectangle 20">
            <a:extLst>
              <a:ext uri="{FF2B5EF4-FFF2-40B4-BE49-F238E27FC236}">
                <a16:creationId xmlns:a16="http://schemas.microsoft.com/office/drawing/2014/main" id="{584713AB-BB1A-2744-BF56-C402BB21C4BC}"/>
              </a:ext>
            </a:extLst>
          </p:cNvPr>
          <p:cNvSpPr/>
          <p:nvPr/>
        </p:nvSpPr>
        <p:spPr>
          <a:xfrm>
            <a:off x="3436790" y="3032956"/>
            <a:ext cx="2304256" cy="28145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90F81C-BFC1-462F-B742-9337CE7AD4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“To what extent are chronic care management processes and programs in place to manage patients with high-need, high-cost chronic illnesses?”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B316BAB8-9A6F-C94A-997E-6E957F8DDDB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Notes: The National Survey of ACOs uses a 9-point Likert scale, with definitions for the lowest, middle, and top thirds defined as “few or no comprehensive care management processes </a:t>
            </a:r>
            <a:br>
              <a:rPr lang="en-US" dirty="0"/>
            </a:br>
            <a:r>
              <a:rPr lang="en-US" dirty="0"/>
              <a:t>or programs” (1–3); “some comprehensive care management processes or programs” (4–6); or “comprehensive chronic care management processes or programs in place” (7–9). </a:t>
            </a:r>
            <a:br>
              <a:rPr lang="en-US" dirty="0"/>
            </a:br>
            <a:r>
              <a:rPr lang="en-US" dirty="0"/>
              <a:t>n = 394 ACOs.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A396CE1-0A6B-9E40-ACF4-534EB8338058}"/>
              </a:ext>
            </a:extLst>
          </p:cNvPr>
          <p:cNvSpPr/>
          <p:nvPr/>
        </p:nvSpPr>
        <p:spPr>
          <a:xfrm>
            <a:off x="3309692" y="2456892"/>
            <a:ext cx="2558452" cy="1964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6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“To what extent are chronic care management processes and programs in place to manage patients with </a:t>
            </a:r>
            <a:br>
              <a:rPr lang="en-US" sz="16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n-US" sz="16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high-need, high-cost chronic illnesses?”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380CFE6-D186-8F4B-904D-7A1E6F7658C1}"/>
              </a:ext>
            </a:extLst>
          </p:cNvPr>
          <p:cNvSpPr/>
          <p:nvPr/>
        </p:nvSpPr>
        <p:spPr>
          <a:xfrm>
            <a:off x="1511659" y="1385703"/>
            <a:ext cx="1528033" cy="524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800" b="1" dirty="0">
                <a:solidFill>
                  <a:schemeClr val="accent3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4%</a:t>
            </a:r>
            <a:endParaRPr lang="en-US" sz="1400" dirty="0">
              <a:solidFill>
                <a:schemeClr val="accent3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5C99DB0-8A02-EB41-883A-D79E14FB251A}"/>
              </a:ext>
            </a:extLst>
          </p:cNvPr>
          <p:cNvSpPr/>
          <p:nvPr/>
        </p:nvSpPr>
        <p:spPr>
          <a:xfrm>
            <a:off x="1511659" y="2766873"/>
            <a:ext cx="1208271" cy="524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800" b="1" dirty="0">
                <a:solidFill>
                  <a:schemeClr val="bg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33%</a:t>
            </a:r>
            <a:endParaRPr lang="en-US" sz="1400" dirty="0">
              <a:solidFill>
                <a:schemeClr val="bg2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114FCCE-5B3D-3649-A381-03E7FC46B6A6}"/>
              </a:ext>
            </a:extLst>
          </p:cNvPr>
          <p:cNvSpPr/>
          <p:nvPr/>
        </p:nvSpPr>
        <p:spPr>
          <a:xfrm>
            <a:off x="1511660" y="4182052"/>
            <a:ext cx="1184414" cy="524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800" b="1" dirty="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63%</a:t>
            </a:r>
            <a:endParaRPr lang="en-US" sz="1400" dirty="0">
              <a:solidFill>
                <a:schemeClr val="tx2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3342BBD-B8AE-BC4F-94EB-10120A017520}"/>
              </a:ext>
            </a:extLst>
          </p:cNvPr>
          <p:cNvSpPr/>
          <p:nvPr/>
        </p:nvSpPr>
        <p:spPr>
          <a:xfrm>
            <a:off x="1511659" y="1808820"/>
            <a:ext cx="1528033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200" dirty="0">
                <a:solidFill>
                  <a:schemeClr val="accent3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Few or no care management programs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BFFA70F-E04B-CF47-A2FD-11FC0CFC01B4}"/>
              </a:ext>
            </a:extLst>
          </p:cNvPr>
          <p:cNvSpPr/>
          <p:nvPr/>
        </p:nvSpPr>
        <p:spPr>
          <a:xfrm>
            <a:off x="1511660" y="3186378"/>
            <a:ext cx="1368152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200" dirty="0">
                <a:solidFill>
                  <a:schemeClr val="bg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Some care management programs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1A41078-238D-B64F-BC32-D88DF4DFD087}"/>
              </a:ext>
            </a:extLst>
          </p:cNvPr>
          <p:cNvSpPr/>
          <p:nvPr/>
        </p:nvSpPr>
        <p:spPr>
          <a:xfrm>
            <a:off x="1511659" y="4605215"/>
            <a:ext cx="1488467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200" dirty="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Comprehensive care management programs</a:t>
            </a:r>
          </a:p>
        </p:txBody>
      </p:sp>
    </p:spTree>
    <p:extLst>
      <p:ext uri="{BB962C8B-B14F-4D97-AF65-F5344CB8AC3E}">
        <p14:creationId xmlns:p14="http://schemas.microsoft.com/office/powerpoint/2010/main" val="26977996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7">
      <a:dk1>
        <a:srgbClr val="4C515A"/>
      </a:dk1>
      <a:lt1>
        <a:srgbClr val="FFFFFF"/>
      </a:lt1>
      <a:dk2>
        <a:srgbClr val="175366"/>
      </a:dk2>
      <a:lt2>
        <a:srgbClr val="41AAB6"/>
      </a:lt2>
      <a:accent1>
        <a:srgbClr val="044C7F"/>
      </a:accent1>
      <a:accent2>
        <a:srgbClr val="41AAB6"/>
      </a:accent2>
      <a:accent3>
        <a:srgbClr val="D8A02D"/>
      </a:accent3>
      <a:accent4>
        <a:srgbClr val="1E4150"/>
      </a:accent4>
      <a:accent5>
        <a:srgbClr val="175366"/>
      </a:accent5>
      <a:accent6>
        <a:srgbClr val="D8A02D"/>
      </a:accent6>
      <a:hlink>
        <a:srgbClr val="41ABB6"/>
      </a:hlink>
      <a:folHlink>
        <a:srgbClr val="41ABB6"/>
      </a:folHlink>
    </a:clrScheme>
    <a:fontScheme name="CMW (Brand Fonts) V1.0">
      <a:majorFont>
        <a:latin typeface="Berlingske Serif Text"/>
        <a:ea typeface=""/>
        <a:cs typeface=""/>
      </a:majorFont>
      <a:minorFont>
        <a:latin typeface="InterFa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159946</TotalTime>
  <Words>94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Garamond</vt:lpstr>
      <vt:lpstr>InterFace</vt:lpstr>
      <vt:lpstr>Lato</vt:lpstr>
      <vt:lpstr>1_Office Theme</vt:lpstr>
      <vt:lpstr>“To what extent are chronic care management processes and programs in place to manage patients with high-need, high-cost chronic illnesses?”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</dc:title>
  <dc:creator>DesignSmash</dc:creator>
  <cp:lastModifiedBy>Aisha Gomez</cp:lastModifiedBy>
  <cp:revision>1990</cp:revision>
  <cp:lastPrinted>2018-12-10T22:53:53Z</cp:lastPrinted>
  <dcterms:created xsi:type="dcterms:W3CDTF">2014-10-08T23:03:32Z</dcterms:created>
  <dcterms:modified xsi:type="dcterms:W3CDTF">2018-12-21T20:02:39Z</dcterms:modified>
</cp:coreProperties>
</file>