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5E68"/>
    <a:srgbClr val="4ABDBC"/>
    <a:srgbClr val="5F5A9D"/>
    <a:srgbClr val="E0E0E0"/>
    <a:srgbClr val="8ADAD2"/>
    <a:srgbClr val="9FE1DB"/>
    <a:srgbClr val="B6E8E3"/>
    <a:srgbClr val="CDEFEC"/>
    <a:srgbClr val="DFF5F3"/>
    <a:srgbClr val="EDF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26" autoAdjust="0"/>
    <p:restoredTop sz="95482" autoAdjust="0"/>
  </p:normalViewPr>
  <p:slideViewPr>
    <p:cSldViewPr snapToObjects="1">
      <p:cViewPr varScale="1">
        <p:scale>
          <a:sx n="76" d="100"/>
          <a:sy n="76" d="100"/>
        </p:scale>
        <p:origin x="1722" y="96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176577569578392E-2"/>
          <c:y val="3.1690479517560655E-2"/>
          <c:w val="0.89442524111325439"/>
          <c:h val="0.7285829523821623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25–34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Pre-ACA</c:v>
                </c:pt>
                <c:pt idx="1">
                  <c:v>Post-ACA</c:v>
                </c:pt>
                <c:pt idx="2">
                  <c:v>Pre-ACA</c:v>
                </c:pt>
                <c:pt idx="3">
                  <c:v>Post-ACA</c:v>
                </c:pt>
                <c:pt idx="4">
                  <c:v>Pre-ACA</c:v>
                </c:pt>
                <c:pt idx="5">
                  <c:v>Post-ACA</c:v>
                </c:pt>
              </c:strCache>
            </c:strRef>
          </c:cat>
          <c:val>
            <c:numRef>
              <c:f>Sheet1!$B$2:$B$7</c:f>
              <c:numCache>
                <c:formatCode>#,##0_);[Red]\(#,##0\)</c:formatCode>
                <c:ptCount val="6"/>
                <c:pt idx="0">
                  <c:v>10000</c:v>
                </c:pt>
                <c:pt idx="1">
                  <c:v>292996</c:v>
                </c:pt>
                <c:pt idx="2">
                  <c:v>231909</c:v>
                </c:pt>
                <c:pt idx="3">
                  <c:v>551372</c:v>
                </c:pt>
                <c:pt idx="4">
                  <c:v>186149</c:v>
                </c:pt>
                <c:pt idx="5">
                  <c:v>277214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0C-BA46-BACE-739F68EF9B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35–49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Pre-ACA</c:v>
                </c:pt>
                <c:pt idx="1">
                  <c:v>Post-ACA</c:v>
                </c:pt>
                <c:pt idx="2">
                  <c:v>Pre-ACA</c:v>
                </c:pt>
                <c:pt idx="3">
                  <c:v>Post-ACA</c:v>
                </c:pt>
                <c:pt idx="4">
                  <c:v>Pre-ACA</c:v>
                </c:pt>
                <c:pt idx="5">
                  <c:v>Post-ACA</c:v>
                </c:pt>
              </c:strCache>
            </c:strRef>
          </c:cat>
          <c:val>
            <c:numRef>
              <c:f>Sheet1!$C$2:$C$7</c:f>
              <c:numCache>
                <c:formatCode>#,##0_);[Red]\(#,##0\)</c:formatCode>
                <c:ptCount val="6"/>
                <c:pt idx="0">
                  <c:v>22126</c:v>
                </c:pt>
                <c:pt idx="1">
                  <c:v>148870</c:v>
                </c:pt>
                <c:pt idx="2">
                  <c:v>281514</c:v>
                </c:pt>
                <c:pt idx="3">
                  <c:v>425451</c:v>
                </c:pt>
                <c:pt idx="4">
                  <c:v>305300</c:v>
                </c:pt>
                <c:pt idx="5">
                  <c:v>702155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0C-BA46-BACE-739F68EF9BC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50–63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Pre-ACA</c:v>
                </c:pt>
                <c:pt idx="1">
                  <c:v>Post-ACA</c:v>
                </c:pt>
                <c:pt idx="2">
                  <c:v>Pre-ACA</c:v>
                </c:pt>
                <c:pt idx="3">
                  <c:v>Post-ACA</c:v>
                </c:pt>
                <c:pt idx="4">
                  <c:v>Pre-ACA</c:v>
                </c:pt>
                <c:pt idx="5">
                  <c:v>Post-ACA</c:v>
                </c:pt>
              </c:strCache>
            </c:strRef>
          </c:cat>
          <c:val>
            <c:numRef>
              <c:f>Sheet1!$D$2:$D$7</c:f>
              <c:numCache>
                <c:formatCode>#,##0_);[Red]\(#,##0\)</c:formatCode>
                <c:ptCount val="6"/>
                <c:pt idx="0">
                  <c:v>13872</c:v>
                </c:pt>
                <c:pt idx="1">
                  <c:v>82793</c:v>
                </c:pt>
                <c:pt idx="2">
                  <c:v>262000</c:v>
                </c:pt>
                <c:pt idx="3">
                  <c:v>331119</c:v>
                </c:pt>
                <c:pt idx="4">
                  <c:v>229687</c:v>
                </c:pt>
                <c:pt idx="5">
                  <c:v>483988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0C-BA46-BACE-739F68EF9B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941455"/>
        <c:axId val="78943135"/>
      </c:barChart>
      <c:catAx>
        <c:axId val="78941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5A5E68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943135"/>
        <c:crosses val="autoZero"/>
        <c:auto val="1"/>
        <c:lblAlgn val="ctr"/>
        <c:lblOffset val="100"/>
        <c:noMultiLvlLbl val="0"/>
      </c:catAx>
      <c:valAx>
        <c:axId val="78943135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5A5E68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941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12/20/2018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123728" y="6368920"/>
            <a:ext cx="6948770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 Sherry A. </a:t>
            </a:r>
            <a:r>
              <a:rPr lang="en-US" sz="900" dirty="0" err="1"/>
              <a:t>Glied</a:t>
            </a:r>
            <a:r>
              <a:rPr lang="en-US" sz="900" dirty="0"/>
              <a:t> and </a:t>
            </a:r>
            <a:r>
              <a:rPr lang="en-US" sz="900" dirty="0" err="1"/>
              <a:t>Adlan</a:t>
            </a:r>
            <a:r>
              <a:rPr lang="en-US" sz="900" dirty="0"/>
              <a:t> Jackson, </a:t>
            </a:r>
            <a:r>
              <a:rPr lang="en-US" sz="900" i="1" dirty="0"/>
              <a:t>Who Entered and Exited the Individual Health Insurance Market Before and After the Affordable Care Act?</a:t>
            </a:r>
          </a:p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1" dirty="0"/>
              <a:t>Evidence from the Medical Expenditure Panel Survey</a:t>
            </a:r>
            <a:r>
              <a:rPr lang="en-US" sz="900" dirty="0"/>
              <a:t> (Commonwealth Fund, Nov. 2018).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F54D87-F117-BA45-BBA8-94B4CEDF6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3" y="6373368"/>
            <a:ext cx="1837943" cy="41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C5E786D-3707-AC4C-B2D8-8F440A2CD7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Switching from Individual-Market Coverage to Medicaid, Employer-Sponsored, or No Coverage, by Age Group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E25C8-ACAC-4448-A5F6-88659EC7314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Authors’ analysis of Medical Expenditure Panel Survey (MEPS) data for years 2003–09 and 2014–15.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51486DF-4113-D548-8F3A-230F7722F9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0176045"/>
              </p:ext>
            </p:extLst>
          </p:nvPr>
        </p:nvGraphicFramePr>
        <p:xfrm>
          <a:off x="0" y="1213011"/>
          <a:ext cx="9072500" cy="3996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E8B55F82-6F52-4C43-BFB8-A12AFBDFABA9}"/>
              </a:ext>
            </a:extLst>
          </p:cNvPr>
          <p:cNvGrpSpPr/>
          <p:nvPr/>
        </p:nvGrpSpPr>
        <p:grpSpPr>
          <a:xfrm>
            <a:off x="1700698" y="1340768"/>
            <a:ext cx="711062" cy="1171859"/>
            <a:chOff x="1367644" y="1472184"/>
            <a:chExt cx="711062" cy="1171859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22F7EAA-C5A4-634A-BCF8-D0EBD642A7D6}"/>
                </a:ext>
              </a:extLst>
            </p:cNvPr>
            <p:cNvSpPr txBox="1"/>
            <p:nvPr/>
          </p:nvSpPr>
          <p:spPr>
            <a:xfrm>
              <a:off x="1475656" y="1472184"/>
              <a:ext cx="603050" cy="11718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b="1" dirty="0">
                  <a:solidFill>
                    <a:srgbClr val="5A5E68"/>
                  </a:solidFill>
                </a:rPr>
                <a:t>Age</a:t>
              </a:r>
            </a:p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rgbClr val="5A5E68"/>
                  </a:solidFill>
                </a:rPr>
                <a:t>50–63</a:t>
              </a:r>
            </a:p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rgbClr val="5A5E68"/>
                  </a:solidFill>
                </a:rPr>
                <a:t>35–49</a:t>
              </a:r>
            </a:p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rgbClr val="5A5E68"/>
                  </a:solidFill>
                </a:rPr>
                <a:t>25–34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E1E01AF-727D-5645-B5DC-A718838BD36A}"/>
                </a:ext>
              </a:extLst>
            </p:cNvPr>
            <p:cNvSpPr/>
            <p:nvPr/>
          </p:nvSpPr>
          <p:spPr>
            <a:xfrm>
              <a:off x="1367644" y="2432304"/>
              <a:ext cx="137160" cy="137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194CCA1-67FA-6641-8874-CD6289817A7A}"/>
                </a:ext>
              </a:extLst>
            </p:cNvPr>
            <p:cNvSpPr/>
            <p:nvPr/>
          </p:nvSpPr>
          <p:spPr>
            <a:xfrm>
              <a:off x="1367644" y="2148840"/>
              <a:ext cx="137160" cy="137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57EFDF9-F477-7547-B18A-744974E0DB14}"/>
                </a:ext>
              </a:extLst>
            </p:cNvPr>
            <p:cNvSpPr/>
            <p:nvPr/>
          </p:nvSpPr>
          <p:spPr>
            <a:xfrm>
              <a:off x="1367644" y="1880828"/>
              <a:ext cx="137160" cy="13716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B1658F4-2659-A24A-BF2C-082017FBF09E}"/>
              </a:ext>
            </a:extLst>
          </p:cNvPr>
          <p:cNvSpPr txBox="1"/>
          <p:nvPr/>
        </p:nvSpPr>
        <p:spPr>
          <a:xfrm>
            <a:off x="1243584" y="4633391"/>
            <a:ext cx="192024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ctr"/>
            <a:r>
              <a:rPr lang="en-US" sz="1400" dirty="0">
                <a:solidFill>
                  <a:srgbClr val="5A5E68"/>
                </a:solidFill>
              </a:rPr>
              <a:t>Medicaid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07D2F3-28E0-6A4B-9968-15C0665A20BB}"/>
              </a:ext>
            </a:extLst>
          </p:cNvPr>
          <p:cNvSpPr txBox="1"/>
          <p:nvPr/>
        </p:nvSpPr>
        <p:spPr>
          <a:xfrm>
            <a:off x="3950208" y="4633391"/>
            <a:ext cx="1920240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400" dirty="0">
                <a:solidFill>
                  <a:srgbClr val="5A5E68"/>
                </a:solidFill>
              </a:rPr>
              <a:t>Employer-sponsored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1F4A2D8-3214-084D-B8EE-DF161EB16A7C}"/>
              </a:ext>
            </a:extLst>
          </p:cNvPr>
          <p:cNvSpPr txBox="1"/>
          <p:nvPr/>
        </p:nvSpPr>
        <p:spPr>
          <a:xfrm>
            <a:off x="6647688" y="4633391"/>
            <a:ext cx="1920240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400" dirty="0">
                <a:solidFill>
                  <a:srgbClr val="5A5E68"/>
                </a:solidFill>
              </a:rPr>
              <a:t>Uninsured</a:t>
            </a:r>
          </a:p>
        </p:txBody>
      </p:sp>
    </p:spTree>
    <p:extLst>
      <p:ext uri="{BB962C8B-B14F-4D97-AF65-F5344CB8AC3E}">
        <p14:creationId xmlns:p14="http://schemas.microsoft.com/office/powerpoint/2010/main" val="1076090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159711</TotalTime>
  <Words>43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Berlingske Serif Text</vt:lpstr>
      <vt:lpstr>InterFace</vt:lpstr>
      <vt:lpstr>InterFace Bold</vt:lpstr>
      <vt:lpstr>1_Office Theme</vt:lpstr>
      <vt:lpstr>Switching from Individual-Market Coverage to Medicaid, Employer-Sponsored, or No Coverage, by Age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Aisha Gomez</cp:lastModifiedBy>
  <cp:revision>1998</cp:revision>
  <cp:lastPrinted>2018-11-21T16:51:31Z</cp:lastPrinted>
  <dcterms:created xsi:type="dcterms:W3CDTF">2014-10-08T23:03:32Z</dcterms:created>
  <dcterms:modified xsi:type="dcterms:W3CDTF">2018-12-20T17:37:58Z</dcterms:modified>
</cp:coreProperties>
</file>