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566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76975397795309E-2"/>
          <c:y val="6.3608597223259344E-2"/>
          <c:w val="0.91997802713278787"/>
          <c:h val="0.53734330065329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Idaho</c:v>
                </c:pt>
                <c:pt idx="2">
                  <c:v>Washington</c:v>
                </c:pt>
                <c:pt idx="3">
                  <c:v>Oregon</c:v>
                </c:pt>
                <c:pt idx="4">
                  <c:v>Utah</c:v>
                </c:pt>
                <c:pt idx="5">
                  <c:v>Montana</c:v>
                </c:pt>
                <c:pt idx="6">
                  <c:v>Wyoming</c:v>
                </c:pt>
                <c:pt idx="7">
                  <c:v>North Dakota</c:v>
                </c:pt>
                <c:pt idx="8">
                  <c:v>Kansas</c:v>
                </c:pt>
                <c:pt idx="9">
                  <c:v>Arkansas</c:v>
                </c:pt>
                <c:pt idx="10">
                  <c:v>Nevada</c:v>
                </c:pt>
                <c:pt idx="11">
                  <c:v>Dist. Columbia</c:v>
                </c:pt>
                <c:pt idx="12">
                  <c:v>Georgia</c:v>
                </c:pt>
                <c:pt idx="13">
                  <c:v>Mississippi</c:v>
                </c:pt>
                <c:pt idx="14">
                  <c:v>Maine</c:v>
                </c:pt>
                <c:pt idx="15">
                  <c:v>Missouri</c:v>
                </c:pt>
                <c:pt idx="16">
                  <c:v>New Mexico</c:v>
                </c:pt>
                <c:pt idx="17">
                  <c:v>South Carolina</c:v>
                </c:pt>
                <c:pt idx="18">
                  <c:v>Nebraska</c:v>
                </c:pt>
                <c:pt idx="19">
                  <c:v>Texas</c:v>
                </c:pt>
                <c:pt idx="20">
                  <c:v>Iowa</c:v>
                </c:pt>
                <c:pt idx="21">
                  <c:v>West Virginia</c:v>
                </c:pt>
                <c:pt idx="22">
                  <c:v>Minnesota</c:v>
                </c:pt>
                <c:pt idx="23">
                  <c:v>Colorado</c:v>
                </c:pt>
                <c:pt idx="24">
                  <c:v>Illinois</c:v>
                </c:pt>
                <c:pt idx="25">
                  <c:v>Oklahoma</c:v>
                </c:pt>
                <c:pt idx="26">
                  <c:v>Michigan</c:v>
                </c:pt>
                <c:pt idx="27">
                  <c:v>Ohio</c:v>
                </c:pt>
                <c:pt idx="28">
                  <c:v>North Carolina</c:v>
                </c:pt>
                <c:pt idx="29">
                  <c:v>Tennessee</c:v>
                </c:pt>
                <c:pt idx="30">
                  <c:v>California</c:v>
                </c:pt>
                <c:pt idx="31">
                  <c:v>Florida</c:v>
                </c:pt>
                <c:pt idx="32">
                  <c:v>South Dakota</c:v>
                </c:pt>
                <c:pt idx="33">
                  <c:v>Kentucky</c:v>
                </c:pt>
                <c:pt idx="34">
                  <c:v>Indiana</c:v>
                </c:pt>
                <c:pt idx="35">
                  <c:v>Wisconsin</c:v>
                </c:pt>
                <c:pt idx="36">
                  <c:v>Louisiana</c:v>
                </c:pt>
                <c:pt idx="37">
                  <c:v>Vermont</c:v>
                </c:pt>
                <c:pt idx="38">
                  <c:v>Alaska</c:v>
                </c:pt>
                <c:pt idx="39">
                  <c:v>Arizona</c:v>
                </c:pt>
                <c:pt idx="40">
                  <c:v>Delaware</c:v>
                </c:pt>
                <c:pt idx="41">
                  <c:v>Pennsylvania</c:v>
                </c:pt>
                <c:pt idx="42">
                  <c:v>New York</c:v>
                </c:pt>
                <c:pt idx="43">
                  <c:v>Alabama</c:v>
                </c:pt>
                <c:pt idx="44">
                  <c:v>New Jersey</c:v>
                </c:pt>
                <c:pt idx="45">
                  <c:v>Virginia</c:v>
                </c:pt>
                <c:pt idx="46">
                  <c:v>New Hampshire</c:v>
                </c:pt>
                <c:pt idx="47">
                  <c:v>Connecticut</c:v>
                </c:pt>
                <c:pt idx="48">
                  <c:v>Rhode Island</c:v>
                </c:pt>
                <c:pt idx="49">
                  <c:v>Maryland</c:v>
                </c:pt>
                <c:pt idx="50">
                  <c:v>Massachusetts</c:v>
                </c:pt>
              </c:strCache>
            </c:strRef>
          </c:cat>
          <c:val>
            <c:numRef>
              <c:f>Sheet1!$B$2:$B$52</c:f>
              <c:numCache>
                <c:formatCode>#,##0</c:formatCode>
                <c:ptCount val="51"/>
                <c:pt idx="0">
                  <c:v>675</c:v>
                </c:pt>
                <c:pt idx="1">
                  <c:v>877</c:v>
                </c:pt>
                <c:pt idx="2">
                  <c:v>903</c:v>
                </c:pt>
                <c:pt idx="3">
                  <c:v>1023</c:v>
                </c:pt>
                <c:pt idx="4">
                  <c:v>1094</c:v>
                </c:pt>
                <c:pt idx="5">
                  <c:v>1122</c:v>
                </c:pt>
                <c:pt idx="6">
                  <c:v>1155</c:v>
                </c:pt>
                <c:pt idx="7">
                  <c:v>1182</c:v>
                </c:pt>
                <c:pt idx="8">
                  <c:v>1219</c:v>
                </c:pt>
                <c:pt idx="9">
                  <c:v>1253</c:v>
                </c:pt>
                <c:pt idx="10">
                  <c:v>1255</c:v>
                </c:pt>
                <c:pt idx="11">
                  <c:v>1271</c:v>
                </c:pt>
                <c:pt idx="12">
                  <c:v>1299</c:v>
                </c:pt>
                <c:pt idx="13">
                  <c:v>1309</c:v>
                </c:pt>
                <c:pt idx="14">
                  <c:v>1311</c:v>
                </c:pt>
                <c:pt idx="15">
                  <c:v>1318</c:v>
                </c:pt>
                <c:pt idx="16">
                  <c:v>1335</c:v>
                </c:pt>
                <c:pt idx="17">
                  <c:v>1339</c:v>
                </c:pt>
                <c:pt idx="18">
                  <c:v>1351</c:v>
                </c:pt>
                <c:pt idx="19">
                  <c:v>1355</c:v>
                </c:pt>
                <c:pt idx="20">
                  <c:v>1357</c:v>
                </c:pt>
                <c:pt idx="21">
                  <c:v>1357</c:v>
                </c:pt>
                <c:pt idx="22">
                  <c:v>1362</c:v>
                </c:pt>
                <c:pt idx="23">
                  <c:v>1375</c:v>
                </c:pt>
                <c:pt idx="24">
                  <c:v>1382</c:v>
                </c:pt>
                <c:pt idx="25">
                  <c:v>1383</c:v>
                </c:pt>
                <c:pt idx="26">
                  <c:v>1385</c:v>
                </c:pt>
                <c:pt idx="27">
                  <c:v>1388</c:v>
                </c:pt>
                <c:pt idx="28">
                  <c:v>1391</c:v>
                </c:pt>
                <c:pt idx="29">
                  <c:v>1431</c:v>
                </c:pt>
                <c:pt idx="30">
                  <c:v>1433</c:v>
                </c:pt>
                <c:pt idx="31">
                  <c:v>1442</c:v>
                </c:pt>
                <c:pt idx="32">
                  <c:v>1442</c:v>
                </c:pt>
                <c:pt idx="33">
                  <c:v>1453</c:v>
                </c:pt>
                <c:pt idx="34">
                  <c:v>1460</c:v>
                </c:pt>
                <c:pt idx="35">
                  <c:v>1463</c:v>
                </c:pt>
                <c:pt idx="36">
                  <c:v>1465</c:v>
                </c:pt>
                <c:pt idx="37">
                  <c:v>1483</c:v>
                </c:pt>
                <c:pt idx="38">
                  <c:v>1514</c:v>
                </c:pt>
                <c:pt idx="39">
                  <c:v>1523</c:v>
                </c:pt>
                <c:pt idx="40">
                  <c:v>1535</c:v>
                </c:pt>
                <c:pt idx="41">
                  <c:v>1543</c:v>
                </c:pt>
                <c:pt idx="42">
                  <c:v>1568</c:v>
                </c:pt>
                <c:pt idx="43">
                  <c:v>1593</c:v>
                </c:pt>
                <c:pt idx="44">
                  <c:v>1595</c:v>
                </c:pt>
                <c:pt idx="45">
                  <c:v>1625</c:v>
                </c:pt>
                <c:pt idx="46">
                  <c:v>1649</c:v>
                </c:pt>
                <c:pt idx="47">
                  <c:v>1670</c:v>
                </c:pt>
                <c:pt idx="48">
                  <c:v>1707</c:v>
                </c:pt>
                <c:pt idx="49">
                  <c:v>1711</c:v>
                </c:pt>
                <c:pt idx="50">
                  <c:v>1747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9255096"/>
        <c:axId val="2292554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Idaho</c:v>
                </c:pt>
                <c:pt idx="2">
                  <c:v>Washington</c:v>
                </c:pt>
                <c:pt idx="3">
                  <c:v>Oregon</c:v>
                </c:pt>
                <c:pt idx="4">
                  <c:v>Utah</c:v>
                </c:pt>
                <c:pt idx="5">
                  <c:v>Montana</c:v>
                </c:pt>
                <c:pt idx="6">
                  <c:v>Wyoming</c:v>
                </c:pt>
                <c:pt idx="7">
                  <c:v>North Dakota</c:v>
                </c:pt>
                <c:pt idx="8">
                  <c:v>Kansas</c:v>
                </c:pt>
                <c:pt idx="9">
                  <c:v>Arkansas</c:v>
                </c:pt>
                <c:pt idx="10">
                  <c:v>Nevada</c:v>
                </c:pt>
                <c:pt idx="11">
                  <c:v>Dist. Columbia</c:v>
                </c:pt>
                <c:pt idx="12">
                  <c:v>Georgia</c:v>
                </c:pt>
                <c:pt idx="13">
                  <c:v>Mississippi</c:v>
                </c:pt>
                <c:pt idx="14">
                  <c:v>Maine</c:v>
                </c:pt>
                <c:pt idx="15">
                  <c:v>Missouri</c:v>
                </c:pt>
                <c:pt idx="16">
                  <c:v>New Mexico</c:v>
                </c:pt>
                <c:pt idx="17">
                  <c:v>South Carolina</c:v>
                </c:pt>
                <c:pt idx="18">
                  <c:v>Nebraska</c:v>
                </c:pt>
                <c:pt idx="19">
                  <c:v>Texas</c:v>
                </c:pt>
                <c:pt idx="20">
                  <c:v>Iowa</c:v>
                </c:pt>
                <c:pt idx="21">
                  <c:v>West Virginia</c:v>
                </c:pt>
                <c:pt idx="22">
                  <c:v>Minnesota</c:v>
                </c:pt>
                <c:pt idx="23">
                  <c:v>Colorado</c:v>
                </c:pt>
                <c:pt idx="24">
                  <c:v>Illinois</c:v>
                </c:pt>
                <c:pt idx="25">
                  <c:v>Oklahoma</c:v>
                </c:pt>
                <c:pt idx="26">
                  <c:v>Michigan</c:v>
                </c:pt>
                <c:pt idx="27">
                  <c:v>Ohio</c:v>
                </c:pt>
                <c:pt idx="28">
                  <c:v>North Carolina</c:v>
                </c:pt>
                <c:pt idx="29">
                  <c:v>Tennessee</c:v>
                </c:pt>
                <c:pt idx="30">
                  <c:v>California</c:v>
                </c:pt>
                <c:pt idx="31">
                  <c:v>Florida</c:v>
                </c:pt>
                <c:pt idx="32">
                  <c:v>South Dakota</c:v>
                </c:pt>
                <c:pt idx="33">
                  <c:v>Kentucky</c:v>
                </c:pt>
                <c:pt idx="34">
                  <c:v>Indiana</c:v>
                </c:pt>
                <c:pt idx="35">
                  <c:v>Wisconsin</c:v>
                </c:pt>
                <c:pt idx="36">
                  <c:v>Louisiana</c:v>
                </c:pt>
                <c:pt idx="37">
                  <c:v>Vermont</c:v>
                </c:pt>
                <c:pt idx="38">
                  <c:v>Alaska</c:v>
                </c:pt>
                <c:pt idx="39">
                  <c:v>Arizona</c:v>
                </c:pt>
                <c:pt idx="40">
                  <c:v>Delaware</c:v>
                </c:pt>
                <c:pt idx="41">
                  <c:v>Pennsylvania</c:v>
                </c:pt>
                <c:pt idx="42">
                  <c:v>New York</c:v>
                </c:pt>
                <c:pt idx="43">
                  <c:v>Alabama</c:v>
                </c:pt>
                <c:pt idx="44">
                  <c:v>New Jersey</c:v>
                </c:pt>
                <c:pt idx="45">
                  <c:v>Virginia</c:v>
                </c:pt>
                <c:pt idx="46">
                  <c:v>New Hampshire</c:v>
                </c:pt>
                <c:pt idx="47">
                  <c:v>Connecticut</c:v>
                </c:pt>
                <c:pt idx="48">
                  <c:v>Rhode Island</c:v>
                </c:pt>
                <c:pt idx="49">
                  <c:v>Maryland</c:v>
                </c:pt>
                <c:pt idx="50">
                  <c:v>Massachusetts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1415</c:v>
                </c:pt>
                <c:pt idx="1">
                  <c:v>1415</c:v>
                </c:pt>
                <c:pt idx="2">
                  <c:v>1415</c:v>
                </c:pt>
                <c:pt idx="3">
                  <c:v>1415</c:v>
                </c:pt>
                <c:pt idx="4">
                  <c:v>1415</c:v>
                </c:pt>
                <c:pt idx="5">
                  <c:v>1415</c:v>
                </c:pt>
                <c:pt idx="6">
                  <c:v>1415</c:v>
                </c:pt>
                <c:pt idx="7">
                  <c:v>1415</c:v>
                </c:pt>
                <c:pt idx="8">
                  <c:v>1415</c:v>
                </c:pt>
                <c:pt idx="9">
                  <c:v>1415</c:v>
                </c:pt>
                <c:pt idx="10">
                  <c:v>1415</c:v>
                </c:pt>
                <c:pt idx="11">
                  <c:v>1415</c:v>
                </c:pt>
                <c:pt idx="12">
                  <c:v>1415</c:v>
                </c:pt>
                <c:pt idx="13">
                  <c:v>1415</c:v>
                </c:pt>
                <c:pt idx="14">
                  <c:v>1415</c:v>
                </c:pt>
                <c:pt idx="15">
                  <c:v>1415</c:v>
                </c:pt>
                <c:pt idx="16">
                  <c:v>1415</c:v>
                </c:pt>
                <c:pt idx="17">
                  <c:v>1415</c:v>
                </c:pt>
                <c:pt idx="18">
                  <c:v>1415</c:v>
                </c:pt>
                <c:pt idx="19">
                  <c:v>1415</c:v>
                </c:pt>
                <c:pt idx="20">
                  <c:v>1415</c:v>
                </c:pt>
                <c:pt idx="21">
                  <c:v>1415</c:v>
                </c:pt>
                <c:pt idx="22">
                  <c:v>1415</c:v>
                </c:pt>
                <c:pt idx="23">
                  <c:v>1415</c:v>
                </c:pt>
                <c:pt idx="24">
                  <c:v>1415</c:v>
                </c:pt>
                <c:pt idx="25">
                  <c:v>1415</c:v>
                </c:pt>
                <c:pt idx="26">
                  <c:v>1415</c:v>
                </c:pt>
                <c:pt idx="27">
                  <c:v>1415</c:v>
                </c:pt>
                <c:pt idx="28">
                  <c:v>1415</c:v>
                </c:pt>
                <c:pt idx="29">
                  <c:v>1415</c:v>
                </c:pt>
                <c:pt idx="30">
                  <c:v>1415</c:v>
                </c:pt>
                <c:pt idx="31">
                  <c:v>1415</c:v>
                </c:pt>
                <c:pt idx="32">
                  <c:v>1415</c:v>
                </c:pt>
                <c:pt idx="33">
                  <c:v>1415</c:v>
                </c:pt>
                <c:pt idx="34">
                  <c:v>1415</c:v>
                </c:pt>
                <c:pt idx="35">
                  <c:v>1415</c:v>
                </c:pt>
                <c:pt idx="36">
                  <c:v>1415</c:v>
                </c:pt>
                <c:pt idx="37">
                  <c:v>1415</c:v>
                </c:pt>
                <c:pt idx="38">
                  <c:v>1415</c:v>
                </c:pt>
                <c:pt idx="39">
                  <c:v>1415</c:v>
                </c:pt>
                <c:pt idx="40">
                  <c:v>1415</c:v>
                </c:pt>
                <c:pt idx="41">
                  <c:v>1415</c:v>
                </c:pt>
                <c:pt idx="42">
                  <c:v>1415</c:v>
                </c:pt>
                <c:pt idx="43">
                  <c:v>1415</c:v>
                </c:pt>
                <c:pt idx="44">
                  <c:v>1415</c:v>
                </c:pt>
                <c:pt idx="45">
                  <c:v>1415</c:v>
                </c:pt>
                <c:pt idx="46">
                  <c:v>1415</c:v>
                </c:pt>
                <c:pt idx="47">
                  <c:v>1415</c:v>
                </c:pt>
                <c:pt idx="48">
                  <c:v>1415</c:v>
                </c:pt>
                <c:pt idx="49">
                  <c:v>1415</c:v>
                </c:pt>
                <c:pt idx="50">
                  <c:v>1415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255096"/>
        <c:axId val="229255488"/>
      </c:lineChart>
      <c:catAx>
        <c:axId val="22925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229255488"/>
        <c:crosses val="autoZero"/>
        <c:auto val="1"/>
        <c:lblAlgn val="ctr"/>
        <c:lblOffset val="100"/>
        <c:noMultiLvlLbl val="0"/>
      </c:catAx>
      <c:valAx>
        <c:axId val="229255488"/>
        <c:scaling>
          <c:orientation val="minMax"/>
          <c:max val="18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29255096"/>
        <c:crosses val="autoZero"/>
        <c:crossBetween val="between"/>
        <c:majorUnit val="6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Michigan</c:v>
                </c:pt>
                <c:pt idx="1">
                  <c:v>West Virginia</c:v>
                </c:pt>
                <c:pt idx="2">
                  <c:v>Ohio</c:v>
                </c:pt>
                <c:pt idx="3">
                  <c:v>Iowa</c:v>
                </c:pt>
                <c:pt idx="4">
                  <c:v>Idaho</c:v>
                </c:pt>
                <c:pt idx="5">
                  <c:v>Utah</c:v>
                </c:pt>
                <c:pt idx="6">
                  <c:v>Indiana</c:v>
                </c:pt>
                <c:pt idx="7">
                  <c:v>Illinois</c:v>
                </c:pt>
                <c:pt idx="8">
                  <c:v>Alabama</c:v>
                </c:pt>
                <c:pt idx="9">
                  <c:v>Missouri</c:v>
                </c:pt>
                <c:pt idx="10">
                  <c:v>Washington</c:v>
                </c:pt>
                <c:pt idx="11">
                  <c:v>North Dakota</c:v>
                </c:pt>
                <c:pt idx="12">
                  <c:v>Hawaii</c:v>
                </c:pt>
                <c:pt idx="13">
                  <c:v>Arkansas</c:v>
                </c:pt>
                <c:pt idx="14">
                  <c:v>Kentucky</c:v>
                </c:pt>
                <c:pt idx="15">
                  <c:v>Maine</c:v>
                </c:pt>
                <c:pt idx="16">
                  <c:v>Wisconsin</c:v>
                </c:pt>
                <c:pt idx="17">
                  <c:v>Montana</c:v>
                </c:pt>
                <c:pt idx="18">
                  <c:v>Kansas</c:v>
                </c:pt>
                <c:pt idx="19">
                  <c:v>Nebraska</c:v>
                </c:pt>
                <c:pt idx="20">
                  <c:v>Wyoming</c:v>
                </c:pt>
                <c:pt idx="21">
                  <c:v>Vermont</c:v>
                </c:pt>
                <c:pt idx="22">
                  <c:v>Minnesota</c:v>
                </c:pt>
                <c:pt idx="23">
                  <c:v>Oregon</c:v>
                </c:pt>
                <c:pt idx="24">
                  <c:v>Mississippi</c:v>
                </c:pt>
                <c:pt idx="25">
                  <c:v>Tennessee</c:v>
                </c:pt>
                <c:pt idx="26">
                  <c:v>New Mexico</c:v>
                </c:pt>
                <c:pt idx="27">
                  <c:v>South Carolina</c:v>
                </c:pt>
                <c:pt idx="28">
                  <c:v>Colorado</c:v>
                </c:pt>
                <c:pt idx="29">
                  <c:v>California</c:v>
                </c:pt>
                <c:pt idx="30">
                  <c:v>Rhode Island</c:v>
                </c:pt>
                <c:pt idx="31">
                  <c:v>Pennsylvania</c:v>
                </c:pt>
                <c:pt idx="32">
                  <c:v>Connecticut</c:v>
                </c:pt>
                <c:pt idx="33">
                  <c:v>New Jersey</c:v>
                </c:pt>
                <c:pt idx="34">
                  <c:v>Georgia</c:v>
                </c:pt>
                <c:pt idx="35">
                  <c:v>Nevada</c:v>
                </c:pt>
                <c:pt idx="36">
                  <c:v>Florida</c:v>
                </c:pt>
                <c:pt idx="37">
                  <c:v>Massachusetts</c:v>
                </c:pt>
                <c:pt idx="38">
                  <c:v>New Hampshire</c:v>
                </c:pt>
                <c:pt idx="39">
                  <c:v>South Dakota</c:v>
                </c:pt>
                <c:pt idx="40">
                  <c:v>Oklahoma</c:v>
                </c:pt>
                <c:pt idx="41">
                  <c:v>Texas</c:v>
                </c:pt>
                <c:pt idx="42">
                  <c:v>North Carolina</c:v>
                </c:pt>
                <c:pt idx="43">
                  <c:v>New York</c:v>
                </c:pt>
                <c:pt idx="44">
                  <c:v>Louisiana</c:v>
                </c:pt>
                <c:pt idx="45">
                  <c:v>Arizona</c:v>
                </c:pt>
                <c:pt idx="46">
                  <c:v>Maryland</c:v>
                </c:pt>
                <c:pt idx="47">
                  <c:v>Dist. Columbia</c:v>
                </c:pt>
                <c:pt idx="48">
                  <c:v>Virginia</c:v>
                </c:pt>
                <c:pt idx="49">
                  <c:v>Alaska</c:v>
                </c:pt>
                <c:pt idx="50">
                  <c:v>Delaware</c:v>
                </c:pt>
              </c:strCache>
            </c:strRef>
          </c:cat>
          <c:val>
            <c:numRef>
              <c:f>Sheet1!$B$2:$B$52</c:f>
              <c:numCache>
                <c:formatCode>#,##0</c:formatCode>
                <c:ptCount val="51"/>
                <c:pt idx="0">
                  <c:v>3646</c:v>
                </c:pt>
                <c:pt idx="1">
                  <c:v>3758</c:v>
                </c:pt>
                <c:pt idx="2">
                  <c:v>4243</c:v>
                </c:pt>
                <c:pt idx="3">
                  <c:v>4262</c:v>
                </c:pt>
                <c:pt idx="4">
                  <c:v>4275</c:v>
                </c:pt>
                <c:pt idx="5">
                  <c:v>4374</c:v>
                </c:pt>
                <c:pt idx="6">
                  <c:v>4547</c:v>
                </c:pt>
                <c:pt idx="7">
                  <c:v>4557</c:v>
                </c:pt>
                <c:pt idx="8">
                  <c:v>4640</c:v>
                </c:pt>
                <c:pt idx="9">
                  <c:v>4654</c:v>
                </c:pt>
                <c:pt idx="10">
                  <c:v>4657</c:v>
                </c:pt>
                <c:pt idx="11">
                  <c:v>4684</c:v>
                </c:pt>
                <c:pt idx="12">
                  <c:v>4713</c:v>
                </c:pt>
                <c:pt idx="13">
                  <c:v>4748</c:v>
                </c:pt>
                <c:pt idx="14">
                  <c:v>4764</c:v>
                </c:pt>
                <c:pt idx="15">
                  <c:v>4825</c:v>
                </c:pt>
                <c:pt idx="16">
                  <c:v>4842</c:v>
                </c:pt>
                <c:pt idx="17">
                  <c:v>4845</c:v>
                </c:pt>
                <c:pt idx="18">
                  <c:v>4848</c:v>
                </c:pt>
                <c:pt idx="19">
                  <c:v>4854</c:v>
                </c:pt>
                <c:pt idx="20">
                  <c:v>4863</c:v>
                </c:pt>
                <c:pt idx="21">
                  <c:v>4996</c:v>
                </c:pt>
                <c:pt idx="22">
                  <c:v>4998</c:v>
                </c:pt>
                <c:pt idx="23">
                  <c:v>5009</c:v>
                </c:pt>
                <c:pt idx="24">
                  <c:v>5137</c:v>
                </c:pt>
                <c:pt idx="25">
                  <c:v>5223</c:v>
                </c:pt>
                <c:pt idx="26">
                  <c:v>5255</c:v>
                </c:pt>
                <c:pt idx="27">
                  <c:v>5261</c:v>
                </c:pt>
                <c:pt idx="28">
                  <c:v>5267</c:v>
                </c:pt>
                <c:pt idx="29">
                  <c:v>5359</c:v>
                </c:pt>
                <c:pt idx="30">
                  <c:v>5374</c:v>
                </c:pt>
                <c:pt idx="31">
                  <c:v>5377</c:v>
                </c:pt>
                <c:pt idx="32">
                  <c:v>5429</c:v>
                </c:pt>
                <c:pt idx="33">
                  <c:v>5431</c:v>
                </c:pt>
                <c:pt idx="34">
                  <c:v>5466</c:v>
                </c:pt>
                <c:pt idx="35">
                  <c:v>5529</c:v>
                </c:pt>
                <c:pt idx="36">
                  <c:v>5568</c:v>
                </c:pt>
                <c:pt idx="37">
                  <c:v>5571</c:v>
                </c:pt>
                <c:pt idx="38">
                  <c:v>5578</c:v>
                </c:pt>
                <c:pt idx="39">
                  <c:v>5702</c:v>
                </c:pt>
                <c:pt idx="40">
                  <c:v>5808</c:v>
                </c:pt>
                <c:pt idx="41">
                  <c:v>5809</c:v>
                </c:pt>
                <c:pt idx="42">
                  <c:v>5833</c:v>
                </c:pt>
                <c:pt idx="43">
                  <c:v>5878</c:v>
                </c:pt>
                <c:pt idx="44">
                  <c:v>5977</c:v>
                </c:pt>
                <c:pt idx="45">
                  <c:v>6006</c:v>
                </c:pt>
                <c:pt idx="46">
                  <c:v>6048</c:v>
                </c:pt>
                <c:pt idx="47">
                  <c:v>6054</c:v>
                </c:pt>
                <c:pt idx="48">
                  <c:v>6233</c:v>
                </c:pt>
                <c:pt idx="49">
                  <c:v>6264</c:v>
                </c:pt>
                <c:pt idx="50">
                  <c:v>6533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E-CD49-9FE1-ACAE2B5F1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9255096"/>
        <c:axId val="2292554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Michigan</c:v>
                </c:pt>
                <c:pt idx="1">
                  <c:v>West Virginia</c:v>
                </c:pt>
                <c:pt idx="2">
                  <c:v>Ohio</c:v>
                </c:pt>
                <c:pt idx="3">
                  <c:v>Iowa</c:v>
                </c:pt>
                <c:pt idx="4">
                  <c:v>Idaho</c:v>
                </c:pt>
                <c:pt idx="5">
                  <c:v>Utah</c:v>
                </c:pt>
                <c:pt idx="6">
                  <c:v>Indiana</c:v>
                </c:pt>
                <c:pt idx="7">
                  <c:v>Illinois</c:v>
                </c:pt>
                <c:pt idx="8">
                  <c:v>Alabama</c:v>
                </c:pt>
                <c:pt idx="9">
                  <c:v>Missouri</c:v>
                </c:pt>
                <c:pt idx="10">
                  <c:v>Washington</c:v>
                </c:pt>
                <c:pt idx="11">
                  <c:v>North Dakota</c:v>
                </c:pt>
                <c:pt idx="12">
                  <c:v>Hawaii</c:v>
                </c:pt>
                <c:pt idx="13">
                  <c:v>Arkansas</c:v>
                </c:pt>
                <c:pt idx="14">
                  <c:v>Kentucky</c:v>
                </c:pt>
                <c:pt idx="15">
                  <c:v>Maine</c:v>
                </c:pt>
                <c:pt idx="16">
                  <c:v>Wisconsin</c:v>
                </c:pt>
                <c:pt idx="17">
                  <c:v>Montana</c:v>
                </c:pt>
                <c:pt idx="18">
                  <c:v>Kansas</c:v>
                </c:pt>
                <c:pt idx="19">
                  <c:v>Nebraska</c:v>
                </c:pt>
                <c:pt idx="20">
                  <c:v>Wyoming</c:v>
                </c:pt>
                <c:pt idx="21">
                  <c:v>Vermont</c:v>
                </c:pt>
                <c:pt idx="22">
                  <c:v>Minnesota</c:v>
                </c:pt>
                <c:pt idx="23">
                  <c:v>Oregon</c:v>
                </c:pt>
                <c:pt idx="24">
                  <c:v>Mississippi</c:v>
                </c:pt>
                <c:pt idx="25">
                  <c:v>Tennessee</c:v>
                </c:pt>
                <c:pt idx="26">
                  <c:v>New Mexico</c:v>
                </c:pt>
                <c:pt idx="27">
                  <c:v>South Carolina</c:v>
                </c:pt>
                <c:pt idx="28">
                  <c:v>Colorado</c:v>
                </c:pt>
                <c:pt idx="29">
                  <c:v>California</c:v>
                </c:pt>
                <c:pt idx="30">
                  <c:v>Rhode Island</c:v>
                </c:pt>
                <c:pt idx="31">
                  <c:v>Pennsylvania</c:v>
                </c:pt>
                <c:pt idx="32">
                  <c:v>Connecticut</c:v>
                </c:pt>
                <c:pt idx="33">
                  <c:v>New Jersey</c:v>
                </c:pt>
                <c:pt idx="34">
                  <c:v>Georgia</c:v>
                </c:pt>
                <c:pt idx="35">
                  <c:v>Nevada</c:v>
                </c:pt>
                <c:pt idx="36">
                  <c:v>Florida</c:v>
                </c:pt>
                <c:pt idx="37">
                  <c:v>Massachusetts</c:v>
                </c:pt>
                <c:pt idx="38">
                  <c:v>New Hampshire</c:v>
                </c:pt>
                <c:pt idx="39">
                  <c:v>South Dakota</c:v>
                </c:pt>
                <c:pt idx="40">
                  <c:v>Oklahoma</c:v>
                </c:pt>
                <c:pt idx="41">
                  <c:v>Texas</c:v>
                </c:pt>
                <c:pt idx="42">
                  <c:v>North Carolina</c:v>
                </c:pt>
                <c:pt idx="43">
                  <c:v>New York</c:v>
                </c:pt>
                <c:pt idx="44">
                  <c:v>Louisiana</c:v>
                </c:pt>
                <c:pt idx="45">
                  <c:v>Arizona</c:v>
                </c:pt>
                <c:pt idx="46">
                  <c:v>Maryland</c:v>
                </c:pt>
                <c:pt idx="47">
                  <c:v>Dist. Columbia</c:v>
                </c:pt>
                <c:pt idx="48">
                  <c:v>Virginia</c:v>
                </c:pt>
                <c:pt idx="49">
                  <c:v>Alaska</c:v>
                </c:pt>
                <c:pt idx="50">
                  <c:v>Delaware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5218</c:v>
                </c:pt>
                <c:pt idx="1">
                  <c:v>5218</c:v>
                </c:pt>
                <c:pt idx="2">
                  <c:v>5218</c:v>
                </c:pt>
                <c:pt idx="3">
                  <c:v>5218</c:v>
                </c:pt>
                <c:pt idx="4">
                  <c:v>5218</c:v>
                </c:pt>
                <c:pt idx="5">
                  <c:v>5218</c:v>
                </c:pt>
                <c:pt idx="6">
                  <c:v>5218</c:v>
                </c:pt>
                <c:pt idx="7">
                  <c:v>5218</c:v>
                </c:pt>
                <c:pt idx="8">
                  <c:v>5218</c:v>
                </c:pt>
                <c:pt idx="9">
                  <c:v>5218</c:v>
                </c:pt>
                <c:pt idx="10">
                  <c:v>5218</c:v>
                </c:pt>
                <c:pt idx="11">
                  <c:v>5218</c:v>
                </c:pt>
                <c:pt idx="12">
                  <c:v>5218</c:v>
                </c:pt>
                <c:pt idx="13">
                  <c:v>5218</c:v>
                </c:pt>
                <c:pt idx="14">
                  <c:v>5218</c:v>
                </c:pt>
                <c:pt idx="15">
                  <c:v>5218</c:v>
                </c:pt>
                <c:pt idx="16">
                  <c:v>5218</c:v>
                </c:pt>
                <c:pt idx="17">
                  <c:v>5218</c:v>
                </c:pt>
                <c:pt idx="18">
                  <c:v>5218</c:v>
                </c:pt>
                <c:pt idx="19">
                  <c:v>5218</c:v>
                </c:pt>
                <c:pt idx="20">
                  <c:v>5218</c:v>
                </c:pt>
                <c:pt idx="21">
                  <c:v>5218</c:v>
                </c:pt>
                <c:pt idx="22">
                  <c:v>5218</c:v>
                </c:pt>
                <c:pt idx="23">
                  <c:v>5218</c:v>
                </c:pt>
                <c:pt idx="24">
                  <c:v>5218</c:v>
                </c:pt>
                <c:pt idx="25">
                  <c:v>5218</c:v>
                </c:pt>
                <c:pt idx="26">
                  <c:v>5218</c:v>
                </c:pt>
                <c:pt idx="27">
                  <c:v>5218</c:v>
                </c:pt>
                <c:pt idx="28">
                  <c:v>5218</c:v>
                </c:pt>
                <c:pt idx="29">
                  <c:v>5218</c:v>
                </c:pt>
                <c:pt idx="30">
                  <c:v>5218</c:v>
                </c:pt>
                <c:pt idx="31">
                  <c:v>5218</c:v>
                </c:pt>
                <c:pt idx="32">
                  <c:v>5218</c:v>
                </c:pt>
                <c:pt idx="33">
                  <c:v>5218</c:v>
                </c:pt>
                <c:pt idx="34">
                  <c:v>5218</c:v>
                </c:pt>
                <c:pt idx="35">
                  <c:v>5218</c:v>
                </c:pt>
                <c:pt idx="36">
                  <c:v>5218</c:v>
                </c:pt>
                <c:pt idx="37">
                  <c:v>5218</c:v>
                </c:pt>
                <c:pt idx="38">
                  <c:v>5218</c:v>
                </c:pt>
                <c:pt idx="39">
                  <c:v>5218</c:v>
                </c:pt>
                <c:pt idx="40">
                  <c:v>5218</c:v>
                </c:pt>
                <c:pt idx="41">
                  <c:v>5218</c:v>
                </c:pt>
                <c:pt idx="42">
                  <c:v>5218</c:v>
                </c:pt>
                <c:pt idx="43">
                  <c:v>5218</c:v>
                </c:pt>
                <c:pt idx="44">
                  <c:v>5218</c:v>
                </c:pt>
                <c:pt idx="45">
                  <c:v>5218</c:v>
                </c:pt>
                <c:pt idx="46">
                  <c:v>5218</c:v>
                </c:pt>
                <c:pt idx="47">
                  <c:v>5218</c:v>
                </c:pt>
                <c:pt idx="48">
                  <c:v>5218</c:v>
                </c:pt>
                <c:pt idx="49">
                  <c:v>5218</c:v>
                </c:pt>
                <c:pt idx="50">
                  <c:v>5218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E-CD49-9FE1-ACAE2B5F1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255096"/>
        <c:axId val="229255488"/>
      </c:lineChart>
      <c:catAx>
        <c:axId val="229255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229255488"/>
        <c:crosses val="autoZero"/>
        <c:auto val="1"/>
        <c:lblAlgn val="ctr"/>
        <c:lblOffset val="100"/>
        <c:noMultiLvlLbl val="0"/>
      </c:catAx>
      <c:valAx>
        <c:axId val="229255488"/>
        <c:scaling>
          <c:orientation val="minMax"/>
          <c:max val="7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229255096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12/20/2018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2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7" y="6368920"/>
            <a:ext cx="694877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Sara R. Collins and David C. Radley, </a:t>
            </a:r>
            <a:r>
              <a:rPr lang="en-US" sz="900" i="1" dirty="0"/>
              <a:t>The Cost of Employer Insurance Is a Growing Burden for Middle-Income Families </a:t>
            </a:r>
            <a:br>
              <a:rPr lang="en-US" sz="900" i="1" dirty="0"/>
            </a:br>
            <a:r>
              <a:rPr lang="en-US" sz="900" dirty="0"/>
              <a:t>(Commonwealth Fund, Dec. 2018).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FAEF1F-2041-2A4E-A1FE-E1B1F90DC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1973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81979452"/>
              </p:ext>
            </p:extLst>
          </p:nvPr>
        </p:nvGraphicFramePr>
        <p:xfrm>
          <a:off x="35496" y="928946"/>
          <a:ext cx="8100900" cy="219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 premium contributions vary widely by state.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92C6E0-96EB-0849-8967-0A98BA97D9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Data: Medical Expenditure Panel Survey–Insurance Component (MEPS–IC), 2017.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503548" y="1052736"/>
            <a:ext cx="143661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cs typeface="Calibri" panose="020F0502020204030204" pitchFamily="34" charset="0"/>
              </a:rPr>
              <a:t>U.S. average = $1,415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A887B1E-94AD-D54B-A3F7-4DA32D94B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101230"/>
              </p:ext>
            </p:extLst>
          </p:nvPr>
        </p:nvGraphicFramePr>
        <p:xfrm>
          <a:off x="0" y="3184693"/>
          <a:ext cx="8136396" cy="2836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10">
            <a:extLst>
              <a:ext uri="{FF2B5EF4-FFF2-40B4-BE49-F238E27FC236}">
                <a16:creationId xmlns:a16="http://schemas.microsoft.com/office/drawing/2014/main" id="{60B9EE47-7C65-E646-95EB-11A8E0456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48" y="3537012"/>
            <a:ext cx="143661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cs typeface="Calibri" panose="020F0502020204030204" pitchFamily="34" charset="0"/>
              </a:rPr>
              <a:t>U.S. average = $5,218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F901F1-C269-764E-BD63-6480AA237D73}"/>
              </a:ext>
            </a:extLst>
          </p:cNvPr>
          <p:cNvSpPr/>
          <p:nvPr/>
        </p:nvSpPr>
        <p:spPr>
          <a:xfrm>
            <a:off x="503548" y="3270466"/>
            <a:ext cx="1483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Family coverage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8C6F19-1C06-6C48-A8C8-7C3A614FCB7B}"/>
              </a:ext>
            </a:extLst>
          </p:cNvPr>
          <p:cNvSpPr/>
          <p:nvPr/>
        </p:nvSpPr>
        <p:spPr>
          <a:xfrm>
            <a:off x="503548" y="800708"/>
            <a:ext cx="14366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Single coverage</a:t>
            </a:r>
          </a:p>
        </p:txBody>
      </p:sp>
    </p:spTree>
    <p:extLst>
      <p:ext uri="{BB962C8B-B14F-4D97-AF65-F5344CB8AC3E}">
        <p14:creationId xmlns:p14="http://schemas.microsoft.com/office/powerpoint/2010/main" val="36540342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160852</TotalTime>
  <Words>45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InterFace Bold</vt:lpstr>
      <vt:lpstr>1_Office Theme</vt:lpstr>
      <vt:lpstr>Employee premium contributions vary widely by state.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2042</cp:revision>
  <cp:lastPrinted>2018-11-30T18:34:41Z</cp:lastPrinted>
  <dcterms:created xsi:type="dcterms:W3CDTF">2014-10-08T23:03:32Z</dcterms:created>
  <dcterms:modified xsi:type="dcterms:W3CDTF">2018-12-20T19:36:27Z</dcterms:modified>
</cp:coreProperties>
</file>