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61"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1" autoAdjust="0"/>
    <p:restoredTop sz="95482" autoAdjust="0"/>
  </p:normalViewPr>
  <p:slideViewPr>
    <p:cSldViewPr snapToObjects="1">
      <p:cViewPr varScale="1">
        <p:scale>
          <a:sx n="76" d="100"/>
          <a:sy n="76" d="100"/>
        </p:scale>
        <p:origin x="1518" y="9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519282311933232E-2"/>
          <c:y val="0.12268507393587"/>
          <c:w val="0.93696043550111796"/>
          <c:h val="0.7213092365403504"/>
        </c:manualLayout>
      </c:layout>
      <c:barChart>
        <c:barDir val="col"/>
        <c:grouping val="stacked"/>
        <c:varyColors val="0"/>
        <c:ser>
          <c:idx val="1"/>
          <c:order val="0"/>
          <c:tx>
            <c:strRef>
              <c:f>Sheet1!$C$1</c:f>
              <c:strCache>
                <c:ptCount val="1"/>
                <c:pt idx="0">
                  <c:v>Spending at 2007 payment rates</c:v>
                </c:pt>
              </c:strCache>
            </c:strRef>
          </c:tx>
          <c:spPr>
            <a:solidFill>
              <a:schemeClr val="accent2"/>
            </a:solidFill>
            <a:ln>
              <a:noFill/>
            </a:ln>
            <a:effectLst/>
          </c:spPr>
          <c:invertIfNegative val="0"/>
          <c:cat>
            <c:numRef>
              <c:f>Sheet1!$A$2:$A$11</c:f>
              <c:numCache>
                <c:formatCode>General</c:formatCode>
                <c:ptCount val="10"/>
                <c:pt idx="1">
                  <c:v>2007</c:v>
                </c:pt>
                <c:pt idx="2">
                  <c:v>2015</c:v>
                </c:pt>
                <c:pt idx="4">
                  <c:v>2007</c:v>
                </c:pt>
                <c:pt idx="5">
                  <c:v>2015</c:v>
                </c:pt>
                <c:pt idx="7">
                  <c:v>2007</c:v>
                </c:pt>
                <c:pt idx="8">
                  <c:v>2015</c:v>
                </c:pt>
              </c:numCache>
            </c:numRef>
          </c:cat>
          <c:val>
            <c:numRef>
              <c:f>Sheet1!$C$2:$C$11</c:f>
              <c:numCache>
                <c:formatCode>#,##0</c:formatCode>
                <c:ptCount val="10"/>
                <c:pt idx="1">
                  <c:v>647.96492984463805</c:v>
                </c:pt>
                <c:pt idx="2">
                  <c:v>648.70750467380003</c:v>
                </c:pt>
                <c:pt idx="4">
                  <c:v>434.42923697054198</c:v>
                </c:pt>
                <c:pt idx="5">
                  <c:v>399.09675476865101</c:v>
                </c:pt>
                <c:pt idx="7">
                  <c:v>165.749020041118</c:v>
                </c:pt>
                <c:pt idx="8">
                  <c:v>167.55622918749799</c:v>
                </c:pt>
              </c:numCache>
            </c:numRef>
          </c:val>
          <c:extLst>
            <c:ext xmlns:c16="http://schemas.microsoft.com/office/drawing/2014/chart" uri="{C3380CC4-5D6E-409C-BE32-E72D297353CC}">
              <c16:uniqueId val="{00000001-3E1F-D040-BD51-E39F32E19C5C}"/>
            </c:ext>
          </c:extLst>
        </c:ser>
        <c:ser>
          <c:idx val="2"/>
          <c:order val="1"/>
          <c:tx>
            <c:strRef>
              <c:f>Sheet1!$D$1</c:f>
              <c:strCache>
                <c:ptCount val="1"/>
                <c:pt idx="0">
                  <c:v>Spending growth because of payment adjustments</c:v>
                </c:pt>
              </c:strCache>
            </c:strRef>
          </c:tx>
          <c:spPr>
            <a:solidFill>
              <a:schemeClr val="tx2"/>
            </a:solidFill>
            <a:ln>
              <a:noFill/>
            </a:ln>
            <a:effectLst/>
          </c:spPr>
          <c:invertIfNegative val="0"/>
          <c:cat>
            <c:numRef>
              <c:f>Sheet1!$A$2:$A$11</c:f>
              <c:numCache>
                <c:formatCode>General</c:formatCode>
                <c:ptCount val="10"/>
                <c:pt idx="1">
                  <c:v>2007</c:v>
                </c:pt>
                <c:pt idx="2">
                  <c:v>2015</c:v>
                </c:pt>
                <c:pt idx="4">
                  <c:v>2007</c:v>
                </c:pt>
                <c:pt idx="5">
                  <c:v>2015</c:v>
                </c:pt>
                <c:pt idx="7">
                  <c:v>2007</c:v>
                </c:pt>
                <c:pt idx="8">
                  <c:v>2015</c:v>
                </c:pt>
              </c:numCache>
            </c:numRef>
          </c:cat>
          <c:val>
            <c:numRef>
              <c:f>Sheet1!$D$2:$D$11</c:f>
              <c:numCache>
                <c:formatCode>General</c:formatCode>
                <c:ptCount val="10"/>
                <c:pt idx="2" formatCode="#,##0">
                  <c:v>104.535743387197</c:v>
                </c:pt>
                <c:pt idx="5" formatCode="#,##0">
                  <c:v>60.742299483714802</c:v>
                </c:pt>
                <c:pt idx="8" formatCode="#,##0">
                  <c:v>18.1791153088231</c:v>
                </c:pt>
              </c:numCache>
            </c:numRef>
          </c:val>
          <c:extLst>
            <c:ext xmlns:c16="http://schemas.microsoft.com/office/drawing/2014/chart" uri="{C3380CC4-5D6E-409C-BE32-E72D297353CC}">
              <c16:uniqueId val="{00000003-3E1F-D040-BD51-E39F32E19C5C}"/>
            </c:ext>
          </c:extLst>
        </c:ser>
        <c:ser>
          <c:idx val="0"/>
          <c:order val="2"/>
          <c:tx>
            <c:strRef>
              <c:f>Sheet1!$B$1</c:f>
              <c:strCache>
                <c:ptCount val="1"/>
                <c:pt idx="0">
                  <c:v>Column1</c:v>
                </c:pt>
              </c:strCache>
            </c:strRef>
          </c:tx>
          <c:spPr>
            <a:solidFill>
              <a:schemeClr val="accent1"/>
            </a:solidFill>
            <a:ln>
              <a:noFill/>
            </a:ln>
            <a:effectLst/>
          </c:spPr>
          <c:invertIfNegative val="0"/>
          <c:cat>
            <c:numRef>
              <c:f>Sheet1!$A$2:$A$11</c:f>
              <c:numCache>
                <c:formatCode>General</c:formatCode>
                <c:ptCount val="10"/>
                <c:pt idx="1">
                  <c:v>2007</c:v>
                </c:pt>
                <c:pt idx="2">
                  <c:v>2015</c:v>
                </c:pt>
                <c:pt idx="4">
                  <c:v>2007</c:v>
                </c:pt>
                <c:pt idx="5">
                  <c:v>2015</c:v>
                </c:pt>
                <c:pt idx="7">
                  <c:v>2007</c:v>
                </c:pt>
                <c:pt idx="8">
                  <c:v>2015</c:v>
                </c:pt>
              </c:numCache>
            </c:numRef>
          </c:cat>
          <c:val>
            <c:numRef>
              <c:f>Sheet1!$B$2:$B$11</c:f>
            </c:numRef>
          </c:val>
          <c:extLst>
            <c:ext xmlns:c16="http://schemas.microsoft.com/office/drawing/2014/chart" uri="{C3380CC4-5D6E-409C-BE32-E72D297353CC}">
              <c16:uniqueId val="{00000000-3E1F-D040-BD51-E39F32E19C5C}"/>
            </c:ext>
          </c:extLst>
        </c:ser>
        <c:dLbls>
          <c:showLegendKey val="0"/>
          <c:showVal val="0"/>
          <c:showCatName val="0"/>
          <c:showSerName val="0"/>
          <c:showPercent val="0"/>
          <c:showBubbleSize val="0"/>
        </c:dLbls>
        <c:gapWidth val="30"/>
        <c:overlap val="100"/>
        <c:axId val="941579888"/>
        <c:axId val="941382144"/>
      </c:barChart>
      <c:catAx>
        <c:axId val="94157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1382144"/>
        <c:crosses val="autoZero"/>
        <c:auto val="1"/>
        <c:lblAlgn val="ctr"/>
        <c:lblOffset val="100"/>
        <c:noMultiLvlLbl val="0"/>
      </c:catAx>
      <c:valAx>
        <c:axId val="94138214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1579888"/>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12/21/2018</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12/21/2018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123728" y="6368920"/>
            <a:ext cx="6948770"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Laura M. Keohane et al., </a:t>
            </a:r>
            <a:r>
              <a:rPr lang="en-US" sz="900" i="1" dirty="0"/>
              <a:t>Trends in Postacute Care Spending Growth During the Medicare Spending Slowdown </a:t>
            </a:r>
            <a:r>
              <a:rPr lang="en-US" sz="900" dirty="0"/>
              <a:t>(Commonwealth Fund, </a:t>
            </a:r>
            <a:br>
              <a:rPr lang="en-US" sz="900" dirty="0"/>
            </a:br>
            <a:r>
              <a:rPr lang="en-US" sz="900" dirty="0"/>
              <a:t>Dec. 2018). </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pic>
        <p:nvPicPr>
          <p:cNvPr id="9" name="Picture 8">
            <a:extLst>
              <a:ext uri="{FF2B5EF4-FFF2-40B4-BE49-F238E27FC236}">
                <a16:creationId xmlns:a16="http://schemas.microsoft.com/office/drawing/2014/main" id="{8FF54D87-F117-BA45-BBA8-94B4CEDF60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3" y="6373368"/>
            <a:ext cx="1837943" cy="411287"/>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16">
            <a:extLst>
              <a:ext uri="{FF2B5EF4-FFF2-40B4-BE49-F238E27FC236}">
                <a16:creationId xmlns:a16="http://schemas.microsoft.com/office/drawing/2014/main" id="{A1F729E2-EAE4-CF4E-BE88-ACF496A71C07}"/>
              </a:ext>
            </a:extLst>
          </p:cNvPr>
          <p:cNvGraphicFramePr>
            <a:graphicFrameLocks noGrp="1"/>
          </p:cNvGraphicFramePr>
          <p:nvPr>
            <p:ph type="chart" sz="quarter" idx="19"/>
            <p:extLst>
              <p:ext uri="{D42A27DB-BD31-4B8C-83A1-F6EECF244321}">
                <p14:modId xmlns:p14="http://schemas.microsoft.com/office/powerpoint/2010/main" val="2121145451"/>
              </p:ext>
            </p:extLst>
          </p:nvPr>
        </p:nvGraphicFramePr>
        <p:xfrm>
          <a:off x="71438" y="1052513"/>
          <a:ext cx="9001125" cy="424869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8">
            <a:extLst>
              <a:ext uri="{FF2B5EF4-FFF2-40B4-BE49-F238E27FC236}">
                <a16:creationId xmlns:a16="http://schemas.microsoft.com/office/drawing/2014/main" id="{6C5E786D-3707-AC4C-B2D8-8F440A2CD708}"/>
              </a:ext>
            </a:extLst>
          </p:cNvPr>
          <p:cNvSpPr>
            <a:spLocks noGrp="1"/>
          </p:cNvSpPr>
          <p:nvPr>
            <p:ph type="ctrTitle"/>
          </p:nvPr>
        </p:nvSpPr>
        <p:spPr/>
        <p:txBody>
          <a:bodyPr/>
          <a:lstStyle/>
          <a:p>
            <a:r>
              <a:rPr lang="en-US" dirty="0"/>
              <a:t>Change in Per-Beneficiary Postacute Care Spending Levels by Sector and Source of Increase, 2007–2015 (dollars)</a:t>
            </a:r>
          </a:p>
        </p:txBody>
      </p:sp>
      <p:sp>
        <p:nvSpPr>
          <p:cNvPr id="12" name="Text Placeholder 11">
            <a:extLst>
              <a:ext uri="{FF2B5EF4-FFF2-40B4-BE49-F238E27FC236}">
                <a16:creationId xmlns:a16="http://schemas.microsoft.com/office/drawing/2014/main" id="{DFAB0A41-1763-744F-9E2B-E170574BAC55}"/>
              </a:ext>
            </a:extLst>
          </p:cNvPr>
          <p:cNvSpPr>
            <a:spLocks noGrp="1"/>
          </p:cNvSpPr>
          <p:nvPr>
            <p:ph type="body" sz="quarter" idx="22"/>
          </p:nvPr>
        </p:nvSpPr>
        <p:spPr/>
        <p:txBody>
          <a:bodyPr/>
          <a:lstStyle/>
          <a:p>
            <a:r>
              <a:rPr lang="en-US" dirty="0"/>
              <a:t>Data: Authors’ calculations using data from payment rate updates published in the Federal Register, the Medicare Master Beneficiary Summary File, and Medicare claims data for all traditional Medicare beneficiaries age 65 and older.</a:t>
            </a:r>
          </a:p>
          <a:p>
            <a:r>
              <a:rPr lang="en-US" dirty="0"/>
              <a:t>Note: SNF = skilled nursing facilities, HH = home health, IRF = inpatient rehabilitation facilities.</a:t>
            </a:r>
          </a:p>
        </p:txBody>
      </p:sp>
      <p:sp>
        <p:nvSpPr>
          <p:cNvPr id="8" name="TextBox 7">
            <a:extLst>
              <a:ext uri="{FF2B5EF4-FFF2-40B4-BE49-F238E27FC236}">
                <a16:creationId xmlns:a16="http://schemas.microsoft.com/office/drawing/2014/main" id="{78D87ACC-DDDF-2843-939C-72EBBCE81473}"/>
              </a:ext>
            </a:extLst>
          </p:cNvPr>
          <p:cNvSpPr txBox="1"/>
          <p:nvPr/>
        </p:nvSpPr>
        <p:spPr>
          <a:xfrm>
            <a:off x="1799692" y="1160748"/>
            <a:ext cx="828092" cy="307777"/>
          </a:xfrm>
          <a:prstGeom prst="rect">
            <a:avLst/>
          </a:prstGeom>
          <a:noFill/>
        </p:spPr>
        <p:txBody>
          <a:bodyPr wrap="square" rtlCol="0">
            <a:spAutoFit/>
          </a:bodyPr>
          <a:lstStyle/>
          <a:p>
            <a:pPr algn="ctr"/>
            <a:r>
              <a:rPr lang="en-US" sz="1400" b="1" dirty="0"/>
              <a:t>SNF</a:t>
            </a:r>
          </a:p>
        </p:txBody>
      </p:sp>
      <p:sp>
        <p:nvSpPr>
          <p:cNvPr id="15" name="TextBox 14">
            <a:extLst>
              <a:ext uri="{FF2B5EF4-FFF2-40B4-BE49-F238E27FC236}">
                <a16:creationId xmlns:a16="http://schemas.microsoft.com/office/drawing/2014/main" id="{9067BD28-6933-B647-A5C6-93925689B773}"/>
              </a:ext>
            </a:extLst>
          </p:cNvPr>
          <p:cNvSpPr txBox="1"/>
          <p:nvPr/>
        </p:nvSpPr>
        <p:spPr>
          <a:xfrm>
            <a:off x="4248252" y="1160748"/>
            <a:ext cx="828092" cy="307777"/>
          </a:xfrm>
          <a:prstGeom prst="rect">
            <a:avLst/>
          </a:prstGeom>
          <a:noFill/>
        </p:spPr>
        <p:txBody>
          <a:bodyPr wrap="square" rtlCol="0">
            <a:spAutoFit/>
          </a:bodyPr>
          <a:lstStyle/>
          <a:p>
            <a:pPr algn="ctr"/>
            <a:r>
              <a:rPr lang="en-US" sz="1400" b="1" dirty="0"/>
              <a:t>HH</a:t>
            </a:r>
          </a:p>
        </p:txBody>
      </p:sp>
      <p:sp>
        <p:nvSpPr>
          <p:cNvPr id="16" name="TextBox 15">
            <a:extLst>
              <a:ext uri="{FF2B5EF4-FFF2-40B4-BE49-F238E27FC236}">
                <a16:creationId xmlns:a16="http://schemas.microsoft.com/office/drawing/2014/main" id="{B1DF7E91-2C04-D444-B96F-235CE2F816E0}"/>
              </a:ext>
            </a:extLst>
          </p:cNvPr>
          <p:cNvSpPr txBox="1"/>
          <p:nvPr/>
        </p:nvSpPr>
        <p:spPr>
          <a:xfrm>
            <a:off x="6849212" y="1160748"/>
            <a:ext cx="828092" cy="307777"/>
          </a:xfrm>
          <a:prstGeom prst="rect">
            <a:avLst/>
          </a:prstGeom>
          <a:noFill/>
        </p:spPr>
        <p:txBody>
          <a:bodyPr wrap="square" rtlCol="0">
            <a:spAutoFit/>
          </a:bodyPr>
          <a:lstStyle/>
          <a:p>
            <a:pPr algn="ctr"/>
            <a:r>
              <a:rPr lang="en-US" sz="1400" b="1" dirty="0"/>
              <a:t>IRF</a:t>
            </a:r>
          </a:p>
        </p:txBody>
      </p:sp>
    </p:spTree>
    <p:extLst>
      <p:ext uri="{BB962C8B-B14F-4D97-AF65-F5344CB8AC3E}">
        <p14:creationId xmlns:p14="http://schemas.microsoft.com/office/powerpoint/2010/main" val="4215156777"/>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160183</TotalTime>
  <Words>78</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InterFace</vt:lpstr>
      <vt:lpstr>InterFace Bold</vt:lpstr>
      <vt:lpstr>1_Office Theme</vt:lpstr>
      <vt:lpstr>Change in Per-Beneficiary Postacute Care Spending Levels by Sector and Source of Increase, 2007–2015 (dollars)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2037</cp:revision>
  <cp:lastPrinted>2018-12-04T20:15:58Z</cp:lastPrinted>
  <dcterms:created xsi:type="dcterms:W3CDTF">2014-10-08T23:03:32Z</dcterms:created>
  <dcterms:modified xsi:type="dcterms:W3CDTF">2018-12-21T19:26:26Z</dcterms:modified>
</cp:coreProperties>
</file>