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3"/>
  </p:notesMasterIdLst>
  <p:handoutMasterIdLst>
    <p:handoutMasterId r:id="rId24"/>
  </p:handoutMasterIdLst>
  <p:sldIdLst>
    <p:sldId id="256" r:id="rId2"/>
    <p:sldId id="418" r:id="rId3"/>
    <p:sldId id="447" r:id="rId4"/>
    <p:sldId id="385" r:id="rId5"/>
    <p:sldId id="387" r:id="rId6"/>
    <p:sldId id="452" r:id="rId7"/>
    <p:sldId id="425" r:id="rId8"/>
    <p:sldId id="454" r:id="rId9"/>
    <p:sldId id="433" r:id="rId10"/>
    <p:sldId id="438" r:id="rId11"/>
    <p:sldId id="392" r:id="rId12"/>
    <p:sldId id="393" r:id="rId13"/>
    <p:sldId id="420" r:id="rId14"/>
    <p:sldId id="442" r:id="rId15"/>
    <p:sldId id="441" r:id="rId16"/>
    <p:sldId id="399" r:id="rId17"/>
    <p:sldId id="402" r:id="rId18"/>
    <p:sldId id="436" r:id="rId19"/>
    <p:sldId id="440" r:id="rId20"/>
    <p:sldId id="439" r:id="rId21"/>
    <p:sldId id="437" r:id="rId22"/>
  </p:sldIdLst>
  <p:sldSz cx="9144000" cy="6858000" type="screen4x3"/>
  <p:notesSz cx="9309100" cy="70231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userDrawn="1">
          <p15:clr>
            <a:srgbClr val="A4A3A4"/>
          </p15:clr>
        </p15:guide>
        <p15:guide id="2" pos="4392" userDrawn="1">
          <p15:clr>
            <a:srgbClr val="A4A3A4"/>
          </p15:clr>
        </p15:guide>
        <p15:guide id="3" orient="horz" pos="1104" userDrawn="1">
          <p15:clr>
            <a:srgbClr val="A4A3A4"/>
          </p15:clr>
        </p15:guide>
        <p15:guide id="4" pos="744" userDrawn="1">
          <p15:clr>
            <a:srgbClr val="A4A3A4"/>
          </p15:clr>
        </p15:guide>
        <p15:guide id="5" pos="384" userDrawn="1">
          <p15:clr>
            <a:srgbClr val="A4A3A4"/>
          </p15:clr>
        </p15:guide>
        <p15:guide id="8" orient="horz" pos="1248" userDrawn="1">
          <p15:clr>
            <a:srgbClr val="A4A3A4"/>
          </p15:clr>
        </p15:guide>
        <p15:guide id="9" pos="2880" userDrawn="1">
          <p15:clr>
            <a:srgbClr val="A4A3A4"/>
          </p15:clr>
        </p15:guide>
        <p15:guide id="10" orient="horz" pos="912" userDrawn="1">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15A"/>
    <a:srgbClr val="4E341A"/>
    <a:srgbClr val="D30799"/>
    <a:srgbClr val="EFEFF0"/>
    <a:srgbClr val="297F9A"/>
    <a:srgbClr val="2F91A4"/>
    <a:srgbClr val="267896"/>
    <a:srgbClr val="267795"/>
    <a:srgbClr val="3093A5"/>
    <a:srgbClr val="3A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890" autoAdjust="0"/>
  </p:normalViewPr>
  <p:slideViewPr>
    <p:cSldViewPr snapToGrid="0" snapToObjects="1">
      <p:cViewPr varScale="1">
        <p:scale>
          <a:sx n="94" d="100"/>
          <a:sy n="94" d="100"/>
        </p:scale>
        <p:origin x="1992" y="84"/>
      </p:cViewPr>
      <p:guideLst>
        <p:guide orient="horz" pos="3408"/>
        <p:guide pos="4392"/>
        <p:guide orient="horz" pos="1104"/>
        <p:guide pos="744"/>
        <p:guide pos="384"/>
        <p:guide orient="horz" pos="1248"/>
        <p:guide pos="2880"/>
        <p:guide orient="horz" pos="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snapToGrid="0" snapToObjects="1">
      <p:cViewPr varScale="1">
        <p:scale>
          <a:sx n="111" d="100"/>
          <a:sy n="111" d="100"/>
        </p:scale>
        <p:origin x="2418" y="9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22594664445235"/>
          <c:y val="4.6205371651757733E-2"/>
          <c:w val="0.64171639866906616"/>
          <c:h val="0.76176503277391294"/>
        </c:manualLayout>
      </c:layout>
      <c:lineChart>
        <c:grouping val="standard"/>
        <c:varyColors val="0"/>
        <c:ser>
          <c:idx val="10"/>
          <c:order val="0"/>
          <c:tx>
            <c:strRef>
              <c:f>Sheet1!$A$12</c:f>
              <c:strCache>
                <c:ptCount val="1"/>
                <c:pt idx="0">
                  <c:v>US (17.2%)</c:v>
                </c:pt>
              </c:strCache>
            </c:strRef>
          </c:tx>
          <c:spPr>
            <a:ln w="12700">
              <a:solidFill>
                <a:srgbClr val="4C515A">
                  <a:lumMod val="50000"/>
                </a:srgbClr>
              </a:solidFill>
            </a:ln>
          </c:spPr>
          <c:marker>
            <c:symbol val="square"/>
            <c:size val="5"/>
            <c:spPr>
              <a:solidFill>
                <a:srgbClr val="4C515A">
                  <a:lumMod val="50000"/>
                </a:srgbClr>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8.2260000000000009</c:v>
                </c:pt>
                <c:pt idx="1">
                  <c:v>8.5150000000000006</c:v>
                </c:pt>
                <c:pt idx="2">
                  <c:v>9.2089999999999996</c:v>
                </c:pt>
                <c:pt idx="3">
                  <c:v>9.33</c:v>
                </c:pt>
                <c:pt idx="4">
                  <c:v>9.2840000000000007</c:v>
                </c:pt>
                <c:pt idx="5">
                  <c:v>9.4979999999999993</c:v>
                </c:pt>
                <c:pt idx="6">
                  <c:v>9.6669999999999998</c:v>
                </c:pt>
                <c:pt idx="7">
                  <c:v>9.9030000000000005</c:v>
                </c:pt>
                <c:pt idx="8">
                  <c:v>10.29</c:v>
                </c:pt>
                <c:pt idx="9">
                  <c:v>10.645</c:v>
                </c:pt>
                <c:pt idx="10">
                  <c:v>11.273</c:v>
                </c:pt>
                <c:pt idx="11">
                  <c:v>11.948</c:v>
                </c:pt>
                <c:pt idx="12">
                  <c:v>12.215</c:v>
                </c:pt>
                <c:pt idx="13">
                  <c:v>12.468999999999999</c:v>
                </c:pt>
                <c:pt idx="14">
                  <c:v>12.391999999999999</c:v>
                </c:pt>
                <c:pt idx="15">
                  <c:v>12.502000000000001</c:v>
                </c:pt>
                <c:pt idx="16">
                  <c:v>12.464</c:v>
                </c:pt>
                <c:pt idx="17">
                  <c:v>12.369</c:v>
                </c:pt>
                <c:pt idx="18">
                  <c:v>12.391999999999999</c:v>
                </c:pt>
                <c:pt idx="19">
                  <c:v>12.39</c:v>
                </c:pt>
                <c:pt idx="20">
                  <c:v>12.502000000000001</c:v>
                </c:pt>
                <c:pt idx="21">
                  <c:v>13.169</c:v>
                </c:pt>
                <c:pt idx="22">
                  <c:v>13.954000000000001</c:v>
                </c:pt>
                <c:pt idx="23">
                  <c:v>14.455</c:v>
                </c:pt>
                <c:pt idx="24">
                  <c:v>14.537000000000001</c:v>
                </c:pt>
                <c:pt idx="25">
                  <c:v>14.541</c:v>
                </c:pt>
                <c:pt idx="26">
                  <c:v>14.657999999999999</c:v>
                </c:pt>
                <c:pt idx="27">
                  <c:v>14.898</c:v>
                </c:pt>
                <c:pt idx="28">
                  <c:v>15.294</c:v>
                </c:pt>
                <c:pt idx="29">
                  <c:v>16.343</c:v>
                </c:pt>
                <c:pt idx="30">
                  <c:v>16.413</c:v>
                </c:pt>
                <c:pt idx="31">
                  <c:v>16.367000000000001</c:v>
                </c:pt>
                <c:pt idx="32">
                  <c:v>16.366</c:v>
                </c:pt>
                <c:pt idx="33">
                  <c:v>16.331</c:v>
                </c:pt>
                <c:pt idx="34">
                  <c:v>16.504999999999999</c:v>
                </c:pt>
                <c:pt idx="35">
                  <c:v>16.815999999999999</c:v>
                </c:pt>
                <c:pt idx="36">
                  <c:v>17.073</c:v>
                </c:pt>
                <c:pt idx="37" formatCode="0.0">
                  <c:v>17.149999999999999</c:v>
                </c:pt>
              </c:numCache>
            </c:numRef>
          </c:val>
          <c:smooth val="0"/>
          <c:extLst xmlns:c16r2="http://schemas.microsoft.com/office/drawing/2015/06/chart">
            <c:ext xmlns:c16="http://schemas.microsoft.com/office/drawing/2014/chart" uri="{C3380CC4-5D6E-409C-BE32-E72D297353CC}">
              <c16:uniqueId val="{00000000-2CC4-4167-9055-68EA19AA14A9}"/>
            </c:ext>
          </c:extLst>
        </c:ser>
        <c:ser>
          <c:idx val="8"/>
          <c:order val="1"/>
          <c:tx>
            <c:strRef>
              <c:f>Sheet1!$A$10</c:f>
              <c:strCache>
                <c:ptCount val="1"/>
                <c:pt idx="0">
                  <c:v>SWIZ (12.3%)</c:v>
                </c:pt>
              </c:strCache>
            </c:strRef>
          </c:tx>
          <c:spPr>
            <a:ln w="12700">
              <a:solidFill>
                <a:srgbClr val="044C7F"/>
              </a:solidFill>
            </a:ln>
          </c:spPr>
          <c:marker>
            <c:symbol val="square"/>
            <c:size val="5"/>
            <c:spPr>
              <a:solidFill>
                <a:srgbClr val="044C7F"/>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11.894</c:v>
                </c:pt>
                <c:pt idx="36">
                  <c:v>12.247999999999999</c:v>
                </c:pt>
                <c:pt idx="37" formatCode="0.0">
                  <c:v>12.259</c:v>
                </c:pt>
              </c:numCache>
            </c:numRef>
          </c:val>
          <c:smooth val="0"/>
          <c:extLst xmlns:c16r2="http://schemas.microsoft.com/office/drawing/2015/06/chart">
            <c:ext xmlns:c16="http://schemas.microsoft.com/office/drawing/2014/chart" uri="{C3380CC4-5D6E-409C-BE32-E72D297353CC}">
              <c16:uniqueId val="{00000001-2CC4-4167-9055-68EA19AA14A9}"/>
            </c:ext>
          </c:extLst>
        </c:ser>
        <c:ser>
          <c:idx val="2"/>
          <c:order val="2"/>
          <c:tx>
            <c:strRef>
              <c:f>Sheet1!$A$4</c:f>
              <c:strCache>
                <c:ptCount val="1"/>
                <c:pt idx="0">
                  <c:v>FRA (11.5%)</c:v>
                </c:pt>
              </c:strCache>
            </c:strRef>
          </c:tx>
          <c:spPr>
            <a:ln w="12700">
              <a:solidFill>
                <a:srgbClr val="4C515A">
                  <a:lumMod val="50000"/>
                </a:srgbClr>
              </a:solidFill>
            </a:ln>
          </c:spPr>
          <c:marker>
            <c:symbol val="circle"/>
            <c:size val="5"/>
            <c:spPr>
              <a:solidFill>
                <a:srgbClr val="4E341A"/>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6.7370000000000001</c:v>
                </c:pt>
                <c:pt idx="5">
                  <c:v>7.6429999999999998</c:v>
                </c:pt>
                <c:pt idx="10">
                  <c:v>7.9580000000000002</c:v>
                </c:pt>
                <c:pt idx="11">
                  <c:v>8.18</c:v>
                </c:pt>
                <c:pt idx="12">
                  <c:v>8.4030000000000005</c:v>
                </c:pt>
                <c:pt idx="13">
                  <c:v>8.8089999999999993</c:v>
                </c:pt>
                <c:pt idx="14">
                  <c:v>8.7929999999999993</c:v>
                </c:pt>
                <c:pt idx="15">
                  <c:v>9.83</c:v>
                </c:pt>
                <c:pt idx="16">
                  <c:v>9.8339999999999996</c:v>
                </c:pt>
                <c:pt idx="17">
                  <c:v>9.7089999999999996</c:v>
                </c:pt>
                <c:pt idx="18">
                  <c:v>9.61</c:v>
                </c:pt>
                <c:pt idx="19">
                  <c:v>9.6110000000000007</c:v>
                </c:pt>
                <c:pt idx="20">
                  <c:v>9.5410000000000004</c:v>
                </c:pt>
                <c:pt idx="21">
                  <c:v>9.6649999999999991</c:v>
                </c:pt>
                <c:pt idx="22">
                  <c:v>9.9819999999999993</c:v>
                </c:pt>
                <c:pt idx="23">
                  <c:v>10.041</c:v>
                </c:pt>
                <c:pt idx="24">
                  <c:v>10.124000000000001</c:v>
                </c:pt>
                <c:pt idx="25">
                  <c:v>10.18</c:v>
                </c:pt>
                <c:pt idx="26">
                  <c:v>10.327999999999999</c:v>
                </c:pt>
                <c:pt idx="27">
                  <c:v>10.263</c:v>
                </c:pt>
                <c:pt idx="28">
                  <c:v>10.454000000000001</c:v>
                </c:pt>
                <c:pt idx="29">
                  <c:v>11.244</c:v>
                </c:pt>
                <c:pt idx="30">
                  <c:v>11.179</c:v>
                </c:pt>
                <c:pt idx="31">
                  <c:v>11.194000000000001</c:v>
                </c:pt>
                <c:pt idx="32">
                  <c:v>11.321</c:v>
                </c:pt>
                <c:pt idx="33">
                  <c:v>11.442</c:v>
                </c:pt>
                <c:pt idx="34">
                  <c:v>11.595000000000001</c:v>
                </c:pt>
                <c:pt idx="35">
                  <c:v>11.500999999999999</c:v>
                </c:pt>
                <c:pt idx="36">
                  <c:v>11.539</c:v>
                </c:pt>
                <c:pt idx="37" formatCode="0.0">
                  <c:v>11.458</c:v>
                </c:pt>
              </c:numCache>
            </c:numRef>
          </c:val>
          <c:smooth val="0"/>
          <c:extLst xmlns:c16r2="http://schemas.microsoft.com/office/drawing/2015/06/chart">
            <c:ext xmlns:c16="http://schemas.microsoft.com/office/drawing/2014/chart" uri="{C3380CC4-5D6E-409C-BE32-E72D297353CC}">
              <c16:uniqueId val="{00000002-2CC4-4167-9055-68EA19AA14A9}"/>
            </c:ext>
          </c:extLst>
        </c:ser>
        <c:ser>
          <c:idx val="3"/>
          <c:order val="3"/>
          <c:tx>
            <c:strRef>
              <c:f>Sheet1!$A$5</c:f>
              <c:strCache>
                <c:ptCount val="1"/>
                <c:pt idx="0">
                  <c:v>GER (11.3%)</c:v>
                </c:pt>
              </c:strCache>
            </c:strRef>
          </c:tx>
          <c:spPr>
            <a:ln w="12700">
              <a:solidFill>
                <a:srgbClr val="00B0F0"/>
              </a:solidFill>
            </a:ln>
          </c:spPr>
          <c:marker>
            <c:symbol val="triangle"/>
            <c:size val="7"/>
            <c:spPr>
              <a:solidFill>
                <a:srgbClr val="00B0F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9.7850000000000001</c:v>
                </c:pt>
                <c:pt idx="17">
                  <c:v>9.6639999999999997</c:v>
                </c:pt>
                <c:pt idx="18">
                  <c:v>9.6869999999999994</c:v>
                </c:pt>
                <c:pt idx="19">
                  <c:v>9.7680000000000007</c:v>
                </c:pt>
                <c:pt idx="20">
                  <c:v>9.8279999999999994</c:v>
                </c:pt>
                <c:pt idx="21">
                  <c:v>9.8640000000000008</c:v>
                </c:pt>
                <c:pt idx="22">
                  <c:v>10.11</c:v>
                </c:pt>
                <c:pt idx="23">
                  <c:v>10.332000000000001</c:v>
                </c:pt>
                <c:pt idx="24">
                  <c:v>10.076000000000001</c:v>
                </c:pt>
                <c:pt idx="25">
                  <c:v>10.225</c:v>
                </c:pt>
                <c:pt idx="26">
                  <c:v>10.113</c:v>
                </c:pt>
                <c:pt idx="27">
                  <c:v>9.9689999999999994</c:v>
                </c:pt>
                <c:pt idx="28">
                  <c:v>10.154999999999999</c:v>
                </c:pt>
                <c:pt idx="29">
                  <c:v>11.137</c:v>
                </c:pt>
                <c:pt idx="30">
                  <c:v>11.004</c:v>
                </c:pt>
                <c:pt idx="31">
                  <c:v>10.715</c:v>
                </c:pt>
                <c:pt idx="32">
                  <c:v>10.766999999999999</c:v>
                </c:pt>
                <c:pt idx="33">
                  <c:v>10.914999999999999</c:v>
                </c:pt>
                <c:pt idx="34">
                  <c:v>10.957000000000001</c:v>
                </c:pt>
                <c:pt idx="35">
                  <c:v>11.079000000000001</c:v>
                </c:pt>
                <c:pt idx="36">
                  <c:v>11.138999999999999</c:v>
                </c:pt>
                <c:pt idx="37" formatCode="0.0">
                  <c:v>11.272</c:v>
                </c:pt>
              </c:numCache>
            </c:numRef>
          </c:val>
          <c:smooth val="0"/>
          <c:extLst xmlns:c16r2="http://schemas.microsoft.com/office/drawing/2015/06/chart">
            <c:ext xmlns:c16="http://schemas.microsoft.com/office/drawing/2014/chart" uri="{C3380CC4-5D6E-409C-BE32-E72D297353CC}">
              <c16:uniqueId val="{00000003-2CC4-4167-9055-68EA19AA14A9}"/>
            </c:ext>
          </c:extLst>
        </c:ser>
        <c:ser>
          <c:idx val="7"/>
          <c:order val="4"/>
          <c:tx>
            <c:strRef>
              <c:f>Sheet1!$A$9</c:f>
              <c:strCache>
                <c:ptCount val="1"/>
                <c:pt idx="0">
                  <c:v>SWE (10.9%)</c:v>
                </c:pt>
              </c:strCache>
            </c:strRef>
          </c:tx>
          <c:spPr>
            <a:ln w="12700">
              <a:solidFill>
                <a:srgbClr val="F47920"/>
              </a:solidFill>
            </a:ln>
          </c:spPr>
          <c:marker>
            <c:symbol val="circle"/>
            <c:size val="5"/>
            <c:spPr>
              <a:solidFill>
                <a:srgbClr val="F4792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7.8360000000000003</c:v>
                </c:pt>
                <c:pt idx="1">
                  <c:v>7.9390000000000001</c:v>
                </c:pt>
                <c:pt idx="2">
                  <c:v>8.0259999999999998</c:v>
                </c:pt>
                <c:pt idx="3">
                  <c:v>7.9370000000000003</c:v>
                </c:pt>
                <c:pt idx="4">
                  <c:v>7.7450000000000001</c:v>
                </c:pt>
                <c:pt idx="5">
                  <c:v>7.3520000000000003</c:v>
                </c:pt>
                <c:pt idx="6">
                  <c:v>7.1210000000000004</c:v>
                </c:pt>
                <c:pt idx="7">
                  <c:v>7.2</c:v>
                </c:pt>
                <c:pt idx="8">
                  <c:v>7.1159999999999997</c:v>
                </c:pt>
                <c:pt idx="9">
                  <c:v>7.1749999999999998</c:v>
                </c:pt>
                <c:pt idx="10">
                  <c:v>7.2560000000000002</c:v>
                </c:pt>
                <c:pt idx="11">
                  <c:v>7.2439999999999998</c:v>
                </c:pt>
                <c:pt idx="12">
                  <c:v>7.5279999999999996</c:v>
                </c:pt>
                <c:pt idx="13">
                  <c:v>7.7720000000000002</c:v>
                </c:pt>
                <c:pt idx="14">
                  <c:v>7.3769999999999998</c:v>
                </c:pt>
                <c:pt idx="15">
                  <c:v>7.2919999999999998</c:v>
                </c:pt>
                <c:pt idx="16">
                  <c:v>7.4960000000000004</c:v>
                </c:pt>
                <c:pt idx="17">
                  <c:v>7.3179999999999996</c:v>
                </c:pt>
                <c:pt idx="18">
                  <c:v>7.4020000000000001</c:v>
                </c:pt>
                <c:pt idx="19">
                  <c:v>7.415</c:v>
                </c:pt>
                <c:pt idx="20">
                  <c:v>7.4119999999999999</c:v>
                </c:pt>
                <c:pt idx="21">
                  <c:v>8.0340000000000007</c:v>
                </c:pt>
                <c:pt idx="22">
                  <c:v>8.3620000000000001</c:v>
                </c:pt>
                <c:pt idx="23">
                  <c:v>8.4640000000000004</c:v>
                </c:pt>
                <c:pt idx="24">
                  <c:v>8.2609999999999992</c:v>
                </c:pt>
                <c:pt idx="25">
                  <c:v>8.2769999999999992</c:v>
                </c:pt>
                <c:pt idx="26">
                  <c:v>8.1609999999999996</c:v>
                </c:pt>
                <c:pt idx="27">
                  <c:v>8.0739999999999998</c:v>
                </c:pt>
                <c:pt idx="28">
                  <c:v>8.3130000000000006</c:v>
                </c:pt>
                <c:pt idx="29">
                  <c:v>8.9440000000000008</c:v>
                </c:pt>
                <c:pt idx="30">
                  <c:v>8.4860000000000007</c:v>
                </c:pt>
                <c:pt idx="31">
                  <c:v>10.679</c:v>
                </c:pt>
                <c:pt idx="32">
                  <c:v>10.938000000000001</c:v>
                </c:pt>
                <c:pt idx="33">
                  <c:v>11.101000000000001</c:v>
                </c:pt>
                <c:pt idx="34">
                  <c:v>11.141</c:v>
                </c:pt>
                <c:pt idx="35">
                  <c:v>11.007999999999999</c:v>
                </c:pt>
                <c:pt idx="36">
                  <c:v>10.935</c:v>
                </c:pt>
                <c:pt idx="37" formatCode="0.0">
                  <c:v>10.916</c:v>
                </c:pt>
              </c:numCache>
            </c:numRef>
          </c:val>
          <c:smooth val="0"/>
          <c:extLst xmlns:c16r2="http://schemas.microsoft.com/office/drawing/2015/06/chart">
            <c:ext xmlns:c16="http://schemas.microsoft.com/office/drawing/2014/chart" uri="{C3380CC4-5D6E-409C-BE32-E72D297353CC}">
              <c16:uniqueId val="{00000004-2CC4-4167-9055-68EA19AA14A9}"/>
            </c:ext>
          </c:extLst>
        </c:ser>
        <c:ser>
          <c:idx val="1"/>
          <c:order val="5"/>
          <c:tx>
            <c:strRef>
              <c:f>Sheet1!$A$3</c:f>
              <c:strCache>
                <c:ptCount val="1"/>
                <c:pt idx="0">
                  <c:v>CAN (10.4%)</c:v>
                </c:pt>
              </c:strCache>
            </c:strRef>
          </c:tx>
          <c:spPr>
            <a:ln w="12700">
              <a:solidFill>
                <a:srgbClr val="7030A0"/>
              </a:solidFill>
            </a:ln>
          </c:spPr>
          <c:marker>
            <c:symbol val="diamond"/>
            <c:size val="7"/>
            <c:spPr>
              <a:solidFill>
                <a:srgbClr val="7030A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6.5880000000000001</c:v>
                </c:pt>
                <c:pt idx="1">
                  <c:v>6.7889999999999997</c:v>
                </c:pt>
                <c:pt idx="2">
                  <c:v>7.5220000000000002</c:v>
                </c:pt>
                <c:pt idx="3">
                  <c:v>7.694</c:v>
                </c:pt>
                <c:pt idx="4">
                  <c:v>7.58</c:v>
                </c:pt>
                <c:pt idx="5">
                  <c:v>7.5880000000000001</c:v>
                </c:pt>
                <c:pt idx="6">
                  <c:v>7.83</c:v>
                </c:pt>
                <c:pt idx="7">
                  <c:v>7.7709999999999999</c:v>
                </c:pt>
                <c:pt idx="8">
                  <c:v>7.7690000000000001</c:v>
                </c:pt>
                <c:pt idx="9">
                  <c:v>7.976</c:v>
                </c:pt>
                <c:pt idx="10">
                  <c:v>8.3940000000000001</c:v>
                </c:pt>
                <c:pt idx="11">
                  <c:v>9.0809999999999995</c:v>
                </c:pt>
                <c:pt idx="12">
                  <c:v>9.3320000000000007</c:v>
                </c:pt>
                <c:pt idx="13">
                  <c:v>9.2159999999999993</c:v>
                </c:pt>
                <c:pt idx="14">
                  <c:v>8.8620000000000001</c:v>
                </c:pt>
                <c:pt idx="15">
                  <c:v>8.5589999999999993</c:v>
                </c:pt>
                <c:pt idx="16">
                  <c:v>8.3629999999999995</c:v>
                </c:pt>
                <c:pt idx="17">
                  <c:v>8.3450000000000006</c:v>
                </c:pt>
                <c:pt idx="18">
                  <c:v>8.577</c:v>
                </c:pt>
                <c:pt idx="19">
                  <c:v>8.3580000000000005</c:v>
                </c:pt>
                <c:pt idx="20">
                  <c:v>8.2759999999999998</c:v>
                </c:pt>
                <c:pt idx="21">
                  <c:v>8.6549999999999994</c:v>
                </c:pt>
                <c:pt idx="22">
                  <c:v>8.8879999999999999</c:v>
                </c:pt>
                <c:pt idx="23">
                  <c:v>9.0429999999999993</c:v>
                </c:pt>
                <c:pt idx="24">
                  <c:v>9.0969999999999995</c:v>
                </c:pt>
                <c:pt idx="25">
                  <c:v>9.0640000000000001</c:v>
                </c:pt>
                <c:pt idx="26">
                  <c:v>9.2070000000000007</c:v>
                </c:pt>
                <c:pt idx="27">
                  <c:v>9.298</c:v>
                </c:pt>
                <c:pt idx="28">
                  <c:v>9.4649999999999999</c:v>
                </c:pt>
                <c:pt idx="29">
                  <c:v>10.574</c:v>
                </c:pt>
                <c:pt idx="30">
                  <c:v>10.555999999999999</c:v>
                </c:pt>
                <c:pt idx="31">
                  <c:v>10.23</c:v>
                </c:pt>
                <c:pt idx="32">
                  <c:v>10.24</c:v>
                </c:pt>
                <c:pt idx="33">
                  <c:v>10.132999999999999</c:v>
                </c:pt>
                <c:pt idx="34">
                  <c:v>9.9700000000000006</c:v>
                </c:pt>
                <c:pt idx="35">
                  <c:v>10.377000000000001</c:v>
                </c:pt>
                <c:pt idx="36">
                  <c:v>10.535</c:v>
                </c:pt>
                <c:pt idx="37" formatCode="0.0">
                  <c:v>10.411</c:v>
                </c:pt>
              </c:numCache>
            </c:numRef>
          </c:val>
          <c:smooth val="0"/>
          <c:extLst xmlns:c16r2="http://schemas.microsoft.com/office/drawing/2015/06/chart">
            <c:ext xmlns:c16="http://schemas.microsoft.com/office/drawing/2014/chart" uri="{C3380CC4-5D6E-409C-BE32-E72D297353CC}">
              <c16:uniqueId val="{00000005-2CC4-4167-9055-68EA19AA14A9}"/>
            </c:ext>
          </c:extLst>
        </c:ser>
        <c:ser>
          <c:idx val="6"/>
          <c:order val="6"/>
          <c:tx>
            <c:strRef>
              <c:f>Sheet1!$A$8</c:f>
              <c:strCache>
                <c:ptCount val="1"/>
                <c:pt idx="0">
                  <c:v>NOR (10.4%)</c:v>
                </c:pt>
              </c:strCache>
            </c:strRef>
          </c:tx>
          <c:spPr>
            <a:ln w="12700">
              <a:solidFill>
                <a:srgbClr val="FFC000"/>
              </a:solidFill>
            </a:ln>
          </c:spPr>
          <c:marker>
            <c:symbol val="square"/>
            <c:size val="5"/>
            <c:spPr>
              <a:solidFill>
                <a:srgbClr val="FFC00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10.500999999999999</c:v>
                </c:pt>
                <c:pt idx="37" formatCode="0.0">
                  <c:v>10.369</c:v>
                </c:pt>
              </c:numCache>
            </c:numRef>
          </c:val>
          <c:smooth val="0"/>
          <c:extLst xmlns:c16r2="http://schemas.microsoft.com/office/drawing/2015/06/chart">
            <c:ext xmlns:c16="http://schemas.microsoft.com/office/drawing/2014/chart" uri="{C3380CC4-5D6E-409C-BE32-E72D297353CC}">
              <c16:uniqueId val="{00000006-2CC4-4167-9055-68EA19AA14A9}"/>
            </c:ext>
          </c:extLst>
        </c:ser>
        <c:ser>
          <c:idx val="4"/>
          <c:order val="7"/>
          <c:tx>
            <c:strRef>
              <c:f>Sheet1!$A$6</c:f>
              <c:strCache>
                <c:ptCount val="1"/>
                <c:pt idx="0">
                  <c:v>NETH (10.1%)</c:v>
                </c:pt>
              </c:strCache>
            </c:strRef>
          </c:tx>
          <c:spPr>
            <a:ln w="12700">
              <a:solidFill>
                <a:srgbClr val="00B050"/>
              </a:solidFill>
            </a:ln>
          </c:spPr>
          <c:marker>
            <c:symbol val="circle"/>
            <c:size val="5"/>
            <c:spPr>
              <a:solidFill>
                <a:srgbClr val="00B05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6.5979999999999999</c:v>
                </c:pt>
                <c:pt idx="1">
                  <c:v>6.69</c:v>
                </c:pt>
                <c:pt idx="2">
                  <c:v>6.9169999999999998</c:v>
                </c:pt>
                <c:pt idx="3">
                  <c:v>6.9169999999999998</c:v>
                </c:pt>
                <c:pt idx="4">
                  <c:v>6.64</c:v>
                </c:pt>
                <c:pt idx="5">
                  <c:v>6.6289999999999996</c:v>
                </c:pt>
                <c:pt idx="6">
                  <c:v>6.7160000000000002</c:v>
                </c:pt>
                <c:pt idx="7">
                  <c:v>6.8250000000000002</c:v>
                </c:pt>
                <c:pt idx="8">
                  <c:v>6.7530000000000001</c:v>
                </c:pt>
                <c:pt idx="9">
                  <c:v>6.923</c:v>
                </c:pt>
                <c:pt idx="10">
                  <c:v>7.0819999999999999</c:v>
                </c:pt>
                <c:pt idx="11">
                  <c:v>7.2619999999999996</c:v>
                </c:pt>
                <c:pt idx="12">
                  <c:v>7.4720000000000004</c:v>
                </c:pt>
                <c:pt idx="13">
                  <c:v>7.5720000000000001</c:v>
                </c:pt>
                <c:pt idx="14">
                  <c:v>7.4539999999999997</c:v>
                </c:pt>
                <c:pt idx="15">
                  <c:v>7.3639999999999999</c:v>
                </c:pt>
                <c:pt idx="16">
                  <c:v>7.29</c:v>
                </c:pt>
                <c:pt idx="17">
                  <c:v>7.1040000000000001</c:v>
                </c:pt>
                <c:pt idx="18">
                  <c:v>7.1769999999999996</c:v>
                </c:pt>
                <c:pt idx="19">
                  <c:v>7.1779999999999999</c:v>
                </c:pt>
                <c:pt idx="20">
                  <c:v>7.056</c:v>
                </c:pt>
                <c:pt idx="21">
                  <c:v>7.4409999999999998</c:v>
                </c:pt>
                <c:pt idx="22">
                  <c:v>7.9539999999999997</c:v>
                </c:pt>
                <c:pt idx="23">
                  <c:v>8.4570000000000007</c:v>
                </c:pt>
                <c:pt idx="24">
                  <c:v>8.5210000000000008</c:v>
                </c:pt>
                <c:pt idx="25">
                  <c:v>9.2710000000000008</c:v>
                </c:pt>
                <c:pt idx="26">
                  <c:v>9.1820000000000004</c:v>
                </c:pt>
                <c:pt idx="27">
                  <c:v>9.2370000000000001</c:v>
                </c:pt>
                <c:pt idx="28">
                  <c:v>9.5109999999999992</c:v>
                </c:pt>
                <c:pt idx="29">
                  <c:v>10.236000000000001</c:v>
                </c:pt>
                <c:pt idx="30">
                  <c:v>10.403</c:v>
                </c:pt>
                <c:pt idx="31">
                  <c:v>10.521000000000001</c:v>
                </c:pt>
                <c:pt idx="32">
                  <c:v>10.904</c:v>
                </c:pt>
                <c:pt idx="33">
                  <c:v>10.897</c:v>
                </c:pt>
                <c:pt idx="34">
                  <c:v>10.859</c:v>
                </c:pt>
                <c:pt idx="35">
                  <c:v>10.395</c:v>
                </c:pt>
                <c:pt idx="36">
                  <c:v>10.359</c:v>
                </c:pt>
                <c:pt idx="37" formatCode="0.0">
                  <c:v>10.143000000000001</c:v>
                </c:pt>
              </c:numCache>
            </c:numRef>
          </c:val>
          <c:smooth val="0"/>
          <c:extLst xmlns:c16r2="http://schemas.microsoft.com/office/drawing/2015/06/chart">
            <c:ext xmlns:c16="http://schemas.microsoft.com/office/drawing/2014/chart" uri="{C3380CC4-5D6E-409C-BE32-E72D297353CC}">
              <c16:uniqueId val="{00000007-2CC4-4167-9055-68EA19AA14A9}"/>
            </c:ext>
          </c:extLst>
        </c:ser>
        <c:ser>
          <c:idx val="9"/>
          <c:order val="8"/>
          <c:tx>
            <c:strRef>
              <c:f>Sheet1!$A$11</c:f>
              <c:strCache>
                <c:ptCount val="1"/>
                <c:pt idx="0">
                  <c:v>UK (9.7%)</c:v>
                </c:pt>
              </c:strCache>
            </c:strRef>
          </c:tx>
          <c:spPr>
            <a:ln w="12700">
              <a:solidFill>
                <a:srgbClr val="C00000"/>
              </a:solidFill>
            </a:ln>
          </c:spPr>
          <c:marker>
            <c:symbol val="triangle"/>
            <c:size val="7"/>
            <c:spPr>
              <a:solidFill>
                <a:srgbClr val="C0000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5.6</c:v>
                </c:pt>
                <c:pt idx="16">
                  <c:v>5.5890000000000004</c:v>
                </c:pt>
                <c:pt idx="17">
                  <c:v>5.4690000000000003</c:v>
                </c:pt>
                <c:pt idx="18">
                  <c:v>5.6139999999999999</c:v>
                </c:pt>
                <c:pt idx="19">
                  <c:v>5.8540000000000001</c:v>
                </c:pt>
                <c:pt idx="20">
                  <c:v>5.9720000000000004</c:v>
                </c:pt>
                <c:pt idx="21">
                  <c:v>6.3289999999999997</c:v>
                </c:pt>
                <c:pt idx="22">
                  <c:v>6.5869999999999997</c:v>
                </c:pt>
                <c:pt idx="23">
                  <c:v>6.851</c:v>
                </c:pt>
                <c:pt idx="24">
                  <c:v>7.0510000000000002</c:v>
                </c:pt>
                <c:pt idx="25">
                  <c:v>7.1870000000000003</c:v>
                </c:pt>
                <c:pt idx="26">
                  <c:v>7.327</c:v>
                </c:pt>
                <c:pt idx="27">
                  <c:v>7.4320000000000004</c:v>
                </c:pt>
                <c:pt idx="28">
                  <c:v>7.681</c:v>
                </c:pt>
                <c:pt idx="29">
                  <c:v>8.5269999999999992</c:v>
                </c:pt>
                <c:pt idx="30">
                  <c:v>8.4740000000000002</c:v>
                </c:pt>
                <c:pt idx="31">
                  <c:v>8.4220000000000006</c:v>
                </c:pt>
                <c:pt idx="32">
                  <c:v>8.3390000000000004</c:v>
                </c:pt>
                <c:pt idx="33">
                  <c:v>9.7720000000000002</c:v>
                </c:pt>
                <c:pt idx="34">
                  <c:v>9.7240000000000002</c:v>
                </c:pt>
                <c:pt idx="35">
                  <c:v>9.7929999999999993</c:v>
                </c:pt>
                <c:pt idx="36">
                  <c:v>9.7620000000000005</c:v>
                </c:pt>
                <c:pt idx="37" formatCode="0.0">
                  <c:v>9.6869999999999994</c:v>
                </c:pt>
              </c:numCache>
            </c:numRef>
          </c:val>
          <c:smooth val="0"/>
          <c:extLst xmlns:c16r2="http://schemas.microsoft.com/office/drawing/2015/06/chart">
            <c:ext xmlns:c16="http://schemas.microsoft.com/office/drawing/2014/chart" uri="{C3380CC4-5D6E-409C-BE32-E72D297353CC}">
              <c16:uniqueId val="{00000008-2CC4-4167-9055-68EA19AA14A9}"/>
            </c:ext>
          </c:extLst>
        </c:ser>
        <c:ser>
          <c:idx val="0"/>
          <c:order val="9"/>
          <c:tx>
            <c:strRef>
              <c:f>Sheet1!$A$2</c:f>
              <c:strCache>
                <c:ptCount val="1"/>
                <c:pt idx="0">
                  <c:v>AUS (9.1%)</c:v>
                </c:pt>
              </c:strCache>
            </c:strRef>
          </c:tx>
          <c:spPr>
            <a:ln w="12700">
              <a:solidFill>
                <a:sysClr val="window" lastClr="FFFFFF">
                  <a:lumMod val="50000"/>
                </a:sysClr>
              </a:solidFill>
            </a:ln>
          </c:spPr>
          <c:marker>
            <c:symbol val="diamond"/>
            <c:size val="7"/>
            <c:spPr>
              <a:solidFill>
                <a:sysClr val="window" lastClr="FFFFFF">
                  <a:lumMod val="50000"/>
                </a:sysClr>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5.8310000000000004</c:v>
                </c:pt>
                <c:pt idx="1">
                  <c:v>5.8410000000000002</c:v>
                </c:pt>
                <c:pt idx="2">
                  <c:v>6.1070000000000002</c:v>
                </c:pt>
                <c:pt idx="3">
                  <c:v>6.0540000000000003</c:v>
                </c:pt>
                <c:pt idx="4">
                  <c:v>6.0250000000000004</c:v>
                </c:pt>
                <c:pt idx="5">
                  <c:v>6.077</c:v>
                </c:pt>
                <c:pt idx="6">
                  <c:v>6.2750000000000004</c:v>
                </c:pt>
                <c:pt idx="7">
                  <c:v>6.1109999999999998</c:v>
                </c:pt>
                <c:pt idx="8">
                  <c:v>6.0659999999999998</c:v>
                </c:pt>
                <c:pt idx="9">
                  <c:v>6.1180000000000003</c:v>
                </c:pt>
                <c:pt idx="10">
                  <c:v>6.4790000000000001</c:v>
                </c:pt>
                <c:pt idx="11">
                  <c:v>6.7759999999999998</c:v>
                </c:pt>
                <c:pt idx="12">
                  <c:v>6.8410000000000002</c:v>
                </c:pt>
                <c:pt idx="13">
                  <c:v>6.8570000000000002</c:v>
                </c:pt>
                <c:pt idx="14">
                  <c:v>6.8890000000000002</c:v>
                </c:pt>
                <c:pt idx="15">
                  <c:v>6.9349999999999996</c:v>
                </c:pt>
                <c:pt idx="16">
                  <c:v>7.0739999999999998</c:v>
                </c:pt>
                <c:pt idx="17">
                  <c:v>7.0880000000000001</c:v>
                </c:pt>
                <c:pt idx="18">
                  <c:v>7.2480000000000002</c:v>
                </c:pt>
                <c:pt idx="19">
                  <c:v>7.3339999999999996</c:v>
                </c:pt>
                <c:pt idx="20">
                  <c:v>7.617</c:v>
                </c:pt>
                <c:pt idx="21">
                  <c:v>7.6989999999999998</c:v>
                </c:pt>
                <c:pt idx="22">
                  <c:v>7.8970000000000002</c:v>
                </c:pt>
                <c:pt idx="23">
                  <c:v>7.9119999999999999</c:v>
                </c:pt>
                <c:pt idx="24">
                  <c:v>8.1180000000000003</c:v>
                </c:pt>
                <c:pt idx="25">
                  <c:v>7.9960000000000004</c:v>
                </c:pt>
                <c:pt idx="26">
                  <c:v>8</c:v>
                </c:pt>
                <c:pt idx="27">
                  <c:v>8.0779999999999994</c:v>
                </c:pt>
                <c:pt idx="28">
                  <c:v>8.2680000000000007</c:v>
                </c:pt>
                <c:pt idx="29">
                  <c:v>8.577</c:v>
                </c:pt>
                <c:pt idx="30">
                  <c:v>8.4450000000000003</c:v>
                </c:pt>
                <c:pt idx="31">
                  <c:v>8.5570000000000004</c:v>
                </c:pt>
                <c:pt idx="32">
                  <c:v>8.6890000000000001</c:v>
                </c:pt>
                <c:pt idx="33">
                  <c:v>8.7739999999999991</c:v>
                </c:pt>
                <c:pt idx="34">
                  <c:v>9.0549999999999997</c:v>
                </c:pt>
                <c:pt idx="35">
                  <c:v>9.3209999999999997</c:v>
                </c:pt>
                <c:pt idx="36">
                  <c:v>9.2520000000000007</c:v>
                </c:pt>
                <c:pt idx="37" formatCode="0.0">
                  <c:v>9.1329999999999991</c:v>
                </c:pt>
              </c:numCache>
            </c:numRef>
          </c:val>
          <c:smooth val="0"/>
          <c:extLst xmlns:c16r2="http://schemas.microsoft.com/office/drawing/2015/06/chart">
            <c:ext xmlns:c16="http://schemas.microsoft.com/office/drawing/2014/chart" uri="{C3380CC4-5D6E-409C-BE32-E72D297353CC}">
              <c16:uniqueId val="{00000009-2CC4-4167-9055-68EA19AA14A9}"/>
            </c:ext>
          </c:extLst>
        </c:ser>
        <c:ser>
          <c:idx val="5"/>
          <c:order val="10"/>
          <c:tx>
            <c:strRef>
              <c:f>Sheet1!$A$7</c:f>
              <c:strCache>
                <c:ptCount val="1"/>
                <c:pt idx="0">
                  <c:v>NZ (9.0%)</c:v>
                </c:pt>
              </c:strCache>
            </c:strRef>
          </c:tx>
          <c:spPr>
            <a:ln w="12700">
              <a:solidFill>
                <a:srgbClr val="D30799"/>
              </a:solidFill>
            </a:ln>
          </c:spPr>
          <c:marker>
            <c:symbol val="triangle"/>
            <c:size val="7"/>
            <c:spPr>
              <a:solidFill>
                <a:srgbClr val="D30799"/>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9.4179999999999993</c:v>
                </c:pt>
                <c:pt idx="35">
                  <c:v>9.3070000000000004</c:v>
                </c:pt>
                <c:pt idx="36">
                  <c:v>9.2219999999999995</c:v>
                </c:pt>
                <c:pt idx="37" formatCode="0.0">
                  <c:v>9.0009999999999994</c:v>
                </c:pt>
              </c:numCache>
            </c:numRef>
          </c:val>
          <c:smooth val="0"/>
          <c:extLst xmlns:c16r2="http://schemas.microsoft.com/office/drawing/2015/06/chart">
            <c:ext xmlns:c16="http://schemas.microsoft.com/office/drawing/2014/chart" uri="{C3380CC4-5D6E-409C-BE32-E72D297353CC}">
              <c16:uniqueId val="{0000000A-2CC4-4167-9055-68EA19AA14A9}"/>
            </c:ext>
          </c:extLst>
        </c:ser>
        <c:dLbls>
          <c:showLegendKey val="0"/>
          <c:showVal val="0"/>
          <c:showCatName val="0"/>
          <c:showSerName val="0"/>
          <c:showPercent val="0"/>
          <c:showBubbleSize val="0"/>
        </c:dLbls>
        <c:marker val="1"/>
        <c:smooth val="0"/>
        <c:axId val="636214856"/>
        <c:axId val="636216424"/>
      </c:lineChart>
      <c:catAx>
        <c:axId val="636214856"/>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solidFill>
                  <a:srgbClr val="4C515A"/>
                </a:solidFill>
              </a:defRPr>
            </a:pPr>
            <a:endParaRPr lang="en-US"/>
          </a:p>
        </c:txPr>
        <c:crossAx val="636216424"/>
        <c:crosses val="autoZero"/>
        <c:auto val="1"/>
        <c:lblAlgn val="ctr"/>
        <c:lblOffset val="100"/>
        <c:tickLblSkip val="5"/>
        <c:tickMarkSkip val="5"/>
        <c:noMultiLvlLbl val="0"/>
      </c:catAx>
      <c:valAx>
        <c:axId val="636216424"/>
        <c:scaling>
          <c:orientation val="minMax"/>
        </c:scaling>
        <c:delete val="0"/>
        <c:axPos val="l"/>
        <c:numFmt formatCode="#,##0" sourceLinked="0"/>
        <c:majorTickMark val="out"/>
        <c:minorTickMark val="none"/>
        <c:tickLblPos val="nextTo"/>
        <c:spPr>
          <a:ln w="2663">
            <a:solidFill>
              <a:schemeClr val="tx1"/>
            </a:solidFill>
            <a:prstDash val="solid"/>
          </a:ln>
        </c:spPr>
        <c:txPr>
          <a:bodyPr rot="0" vert="horz"/>
          <a:lstStyle/>
          <a:p>
            <a:pPr>
              <a:defRPr sz="1400">
                <a:solidFill>
                  <a:srgbClr val="4C515A"/>
                </a:solidFill>
              </a:defRPr>
            </a:pPr>
            <a:endParaRPr lang="en-US"/>
          </a:p>
        </c:txPr>
        <c:crossAx val="636214856"/>
        <c:crosses val="autoZero"/>
        <c:crossBetween val="between"/>
      </c:valAx>
      <c:spPr>
        <a:noFill/>
        <a:ln w="21304">
          <a:noFill/>
        </a:ln>
      </c:spPr>
    </c:plotArea>
    <c:legend>
      <c:legendPos val="r"/>
      <c:layout>
        <c:manualLayout>
          <c:xMode val="edge"/>
          <c:yMode val="edge"/>
          <c:x val="0.78212217503767933"/>
          <c:y val="0"/>
          <c:w val="0.21006979479612031"/>
          <c:h val="0.85228730877378367"/>
        </c:manualLayout>
      </c:layout>
      <c:overlay val="0"/>
      <c:spPr>
        <a:noFill/>
        <a:ln w="21304">
          <a:noFill/>
        </a:ln>
      </c:spPr>
      <c:txPr>
        <a:bodyPr/>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0665158382205"/>
          <c:y val="6.8685328337744073E-2"/>
          <c:w val="0.85352649901188449"/>
          <c:h val="0.7660198363653176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DC-4BA5-A101-D5DD9061CA3D}"/>
              </c:ext>
            </c:extLst>
          </c:dPt>
          <c:dPt>
            <c:idx val="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2056-4F7F-844D-26AF232C76F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C515A"/>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NOR</c:v>
                </c:pt>
                <c:pt idx="1">
                  <c:v>SWITZ</c:v>
                </c:pt>
                <c:pt idx="2">
                  <c:v>GER</c:v>
                </c:pt>
                <c:pt idx="3">
                  <c:v>AUS</c:v>
                </c:pt>
                <c:pt idx="4">
                  <c:v>US</c:v>
                </c:pt>
                <c:pt idx="5">
                  <c:v>SWE</c:v>
                </c:pt>
                <c:pt idx="6">
                  <c:v>NETH</c:v>
                </c:pt>
                <c:pt idx="7">
                  <c:v>NZ</c:v>
                </c:pt>
                <c:pt idx="8">
                  <c:v>FRA</c:v>
                </c:pt>
                <c:pt idx="9">
                  <c:v>CAN</c:v>
                </c:pt>
                <c:pt idx="10">
                  <c:v>UK</c:v>
                </c:pt>
              </c:strCache>
            </c:strRef>
          </c:cat>
          <c:val>
            <c:numRef>
              <c:f>Sheet1!$B$2:$B$12</c:f>
              <c:numCache>
                <c:formatCode>0.0</c:formatCode>
                <c:ptCount val="11"/>
                <c:pt idx="0">
                  <c:v>17.489999999999998</c:v>
                </c:pt>
                <c:pt idx="1">
                  <c:v>17.02</c:v>
                </c:pt>
                <c:pt idx="2">
                  <c:v>12.85</c:v>
                </c:pt>
                <c:pt idx="3">
                  <c:v>11.64</c:v>
                </c:pt>
                <c:pt idx="4">
                  <c:v>11.61</c:v>
                </c:pt>
                <c:pt idx="5">
                  <c:v>11.06</c:v>
                </c:pt>
                <c:pt idx="6">
                  <c:v>10.58</c:v>
                </c:pt>
                <c:pt idx="7">
                  <c:v>10.28</c:v>
                </c:pt>
                <c:pt idx="8">
                  <c:v>10.19</c:v>
                </c:pt>
                <c:pt idx="9">
                  <c:v>9.91</c:v>
                </c:pt>
                <c:pt idx="10">
                  <c:v>7.88</c:v>
                </c:pt>
              </c:numCache>
            </c:numRef>
          </c:val>
          <c:extLst xmlns:c16r2="http://schemas.microsoft.com/office/drawing/2015/06/chart">
            <c:ext xmlns:c16="http://schemas.microsoft.com/office/drawing/2014/chart" uri="{C3380CC4-5D6E-409C-BE32-E72D297353CC}">
              <c16:uniqueId val="{00000000-2056-4F7F-844D-26AF232C76F0}"/>
            </c:ext>
          </c:extLst>
        </c:ser>
        <c:dLbls>
          <c:showLegendKey val="0"/>
          <c:showVal val="0"/>
          <c:showCatName val="0"/>
          <c:showSerName val="0"/>
          <c:showPercent val="0"/>
          <c:showBubbleSize val="0"/>
        </c:dLbls>
        <c:gapWidth val="70"/>
        <c:axId val="403519936"/>
        <c:axId val="403520328"/>
      </c:barChart>
      <c:lineChart>
        <c:grouping val="standard"/>
        <c:varyColors val="0"/>
        <c:ser>
          <c:idx val="1"/>
          <c:order val="1"/>
          <c:tx>
            <c:strRef>
              <c:f>Sheet1!$C$1</c:f>
              <c:strCache>
                <c:ptCount val="1"/>
                <c:pt idx="0">
                  <c:v>Series 2</c:v>
                </c:pt>
              </c:strCache>
            </c:strRef>
          </c:tx>
          <c:spPr>
            <a:ln w="28575" cap="rnd">
              <a:solidFill>
                <a:schemeClr val="accent2"/>
              </a:solidFill>
              <a:round/>
            </a:ln>
            <a:effectLst/>
          </c:spPr>
          <c:marker>
            <c:symbol val="none"/>
          </c:marker>
          <c:cat>
            <c:strRef>
              <c:f>Sheet1!$A$2:$A$12</c:f>
              <c:strCache>
                <c:ptCount val="11"/>
                <c:pt idx="0">
                  <c:v>NOR</c:v>
                </c:pt>
                <c:pt idx="1">
                  <c:v>SWITZ</c:v>
                </c:pt>
                <c:pt idx="2">
                  <c:v>GER</c:v>
                </c:pt>
                <c:pt idx="3">
                  <c:v>AUS</c:v>
                </c:pt>
                <c:pt idx="4">
                  <c:v>US</c:v>
                </c:pt>
                <c:pt idx="5">
                  <c:v>SWE</c:v>
                </c:pt>
                <c:pt idx="6">
                  <c:v>NETH</c:v>
                </c:pt>
                <c:pt idx="7">
                  <c:v>NZ</c:v>
                </c:pt>
                <c:pt idx="8">
                  <c:v>FRA</c:v>
                </c:pt>
                <c:pt idx="9">
                  <c:v>CAN</c:v>
                </c:pt>
                <c:pt idx="10">
                  <c:v>UK</c:v>
                </c:pt>
              </c:strCache>
            </c:strRef>
          </c:cat>
          <c:val>
            <c:numRef>
              <c:f>Sheet1!$C$2:$C$12</c:f>
              <c:numCache>
                <c:formatCode>General</c:formatCode>
                <c:ptCount val="11"/>
                <c:pt idx="0">
                  <c:v>9.6999999999999993</c:v>
                </c:pt>
                <c:pt idx="1">
                  <c:v>9.6999999999999993</c:v>
                </c:pt>
                <c:pt idx="2">
                  <c:v>9.6999999999999993</c:v>
                </c:pt>
                <c:pt idx="3">
                  <c:v>9.6999999999999993</c:v>
                </c:pt>
                <c:pt idx="4">
                  <c:v>9.6999999999999993</c:v>
                </c:pt>
                <c:pt idx="5">
                  <c:v>9.6999999999999993</c:v>
                </c:pt>
                <c:pt idx="6">
                  <c:v>9.6999999999999993</c:v>
                </c:pt>
                <c:pt idx="7">
                  <c:v>9.6999999999999993</c:v>
                </c:pt>
                <c:pt idx="8">
                  <c:v>9.6999999999999993</c:v>
                </c:pt>
                <c:pt idx="9">
                  <c:v>9.6999999999999993</c:v>
                </c:pt>
                <c:pt idx="10">
                  <c:v>9.6999999999999993</c:v>
                </c:pt>
              </c:numCache>
            </c:numRef>
          </c:val>
          <c:smooth val="0"/>
          <c:extLst xmlns:c16r2="http://schemas.microsoft.com/office/drawing/2015/06/chart">
            <c:ext xmlns:c16="http://schemas.microsoft.com/office/drawing/2014/chart" uri="{C3380CC4-5D6E-409C-BE32-E72D297353CC}">
              <c16:uniqueId val="{00000004-5CDC-4BA5-A101-D5DD9061CA3D}"/>
            </c:ext>
          </c:extLst>
        </c:ser>
        <c:dLbls>
          <c:showLegendKey val="0"/>
          <c:showVal val="0"/>
          <c:showCatName val="0"/>
          <c:showSerName val="0"/>
          <c:showPercent val="0"/>
          <c:showBubbleSize val="0"/>
        </c:dLbls>
        <c:marker val="1"/>
        <c:smooth val="0"/>
        <c:axId val="403519936"/>
        <c:axId val="403520328"/>
      </c:lineChart>
      <c:catAx>
        <c:axId val="40351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4C515A"/>
                </a:solidFill>
                <a:latin typeface="+mn-lt"/>
                <a:ea typeface="+mn-ea"/>
                <a:cs typeface="+mn-cs"/>
              </a:defRPr>
            </a:pPr>
            <a:endParaRPr lang="en-US"/>
          </a:p>
        </c:txPr>
        <c:crossAx val="403520328"/>
        <c:crosses val="autoZero"/>
        <c:auto val="1"/>
        <c:lblAlgn val="ctr"/>
        <c:lblOffset val="100"/>
        <c:noMultiLvlLbl val="0"/>
      </c:catAx>
      <c:valAx>
        <c:axId val="403520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403519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74187748185228E-2"/>
          <c:y val="6.6503902783991542E-2"/>
          <c:w val="0.91426075330776657"/>
          <c:h val="0.8277105993137743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9A1E-4CAB-8DCB-DFFA14EF473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4C515A"/>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CAN</c:v>
                </c:pt>
                <c:pt idx="1">
                  <c:v>SWE</c:v>
                </c:pt>
                <c:pt idx="2">
                  <c:v>US</c:v>
                </c:pt>
                <c:pt idx="3">
                  <c:v>NZ</c:v>
                </c:pt>
                <c:pt idx="4">
                  <c:v>FRA</c:v>
                </c:pt>
                <c:pt idx="5">
                  <c:v>NETH</c:v>
                </c:pt>
                <c:pt idx="6">
                  <c:v>NOR</c:v>
                </c:pt>
                <c:pt idx="7">
                  <c:v>SWI</c:v>
                </c:pt>
                <c:pt idx="8">
                  <c:v>GER</c:v>
                </c:pt>
              </c:strCache>
            </c:strRef>
          </c:cat>
          <c:val>
            <c:numRef>
              <c:f>Sheet1!$B$2:$B$10</c:f>
              <c:numCache>
                <c:formatCode>General</c:formatCode>
                <c:ptCount val="9"/>
                <c:pt idx="0">
                  <c:v>2.0099999999999998</c:v>
                </c:pt>
                <c:pt idx="1">
                  <c:v>2.15</c:v>
                </c:pt>
                <c:pt idx="2">
                  <c:v>2.46</c:v>
                </c:pt>
                <c:pt idx="3">
                  <c:v>2.72</c:v>
                </c:pt>
                <c:pt idx="4">
                  <c:v>3.14</c:v>
                </c:pt>
                <c:pt idx="5">
                  <c:v>3.2</c:v>
                </c:pt>
                <c:pt idx="6">
                  <c:v>3.29</c:v>
                </c:pt>
                <c:pt idx="7">
                  <c:v>3.69</c:v>
                </c:pt>
                <c:pt idx="8">
                  <c:v>6.06</c:v>
                </c:pt>
              </c:numCache>
            </c:numRef>
          </c:val>
          <c:extLst xmlns:c16r2="http://schemas.microsoft.com/office/drawing/2015/06/chart">
            <c:ext xmlns:c16="http://schemas.microsoft.com/office/drawing/2014/chart" uri="{C3380CC4-5D6E-409C-BE32-E72D297353CC}">
              <c16:uniqueId val="{00000000-9A1E-4CAB-8DCB-DFFA14EF473E}"/>
            </c:ext>
          </c:extLst>
        </c:ser>
        <c:dLbls>
          <c:showLegendKey val="0"/>
          <c:showVal val="0"/>
          <c:showCatName val="0"/>
          <c:showSerName val="0"/>
          <c:showPercent val="0"/>
          <c:showBubbleSize val="0"/>
        </c:dLbls>
        <c:gapWidth val="96"/>
        <c:axId val="625999208"/>
        <c:axId val="625999600"/>
      </c:barChart>
      <c:lineChart>
        <c:grouping val="standard"/>
        <c:varyColors val="0"/>
        <c:ser>
          <c:idx val="1"/>
          <c:order val="1"/>
          <c:tx>
            <c:strRef>
              <c:f>Sheet1!$C$1</c:f>
              <c:strCache>
                <c:ptCount val="1"/>
                <c:pt idx="0">
                  <c:v>Series 2</c:v>
                </c:pt>
              </c:strCache>
            </c:strRef>
          </c:tx>
          <c:spPr>
            <a:ln w="28575" cap="rnd">
              <a:solidFill>
                <a:schemeClr val="accent2"/>
              </a:solidFill>
              <a:round/>
            </a:ln>
            <a:effectLst/>
          </c:spPr>
          <c:marker>
            <c:symbol val="none"/>
          </c:marker>
          <c:cat>
            <c:strRef>
              <c:f>Sheet1!$A$2:$A$10</c:f>
              <c:strCache>
                <c:ptCount val="9"/>
                <c:pt idx="0">
                  <c:v>CAN</c:v>
                </c:pt>
                <c:pt idx="1">
                  <c:v>SWE</c:v>
                </c:pt>
                <c:pt idx="2">
                  <c:v>US</c:v>
                </c:pt>
                <c:pt idx="3">
                  <c:v>NZ</c:v>
                </c:pt>
                <c:pt idx="4">
                  <c:v>FRA</c:v>
                </c:pt>
                <c:pt idx="5">
                  <c:v>NETH</c:v>
                </c:pt>
                <c:pt idx="6">
                  <c:v>NOR</c:v>
                </c:pt>
                <c:pt idx="7">
                  <c:v>SWI</c:v>
                </c:pt>
                <c:pt idx="8">
                  <c:v>GER</c:v>
                </c:pt>
              </c:strCache>
            </c:strRef>
          </c:cat>
          <c:val>
            <c:numRef>
              <c:f>Sheet1!$C$2:$C$10</c:f>
              <c:numCache>
                <c:formatCode>General</c:formatCode>
                <c:ptCount val="9"/>
                <c:pt idx="0">
                  <c:v>3.29</c:v>
                </c:pt>
                <c:pt idx="1">
                  <c:v>3.29</c:v>
                </c:pt>
                <c:pt idx="2">
                  <c:v>3.29</c:v>
                </c:pt>
                <c:pt idx="3">
                  <c:v>3.29</c:v>
                </c:pt>
                <c:pt idx="4">
                  <c:v>3.29</c:v>
                </c:pt>
                <c:pt idx="5">
                  <c:v>3.29</c:v>
                </c:pt>
                <c:pt idx="6">
                  <c:v>3.29</c:v>
                </c:pt>
                <c:pt idx="7">
                  <c:v>3.29</c:v>
                </c:pt>
                <c:pt idx="8">
                  <c:v>3.29</c:v>
                </c:pt>
              </c:numCache>
            </c:numRef>
          </c:val>
          <c:smooth val="0"/>
          <c:extLst xmlns:c16r2="http://schemas.microsoft.com/office/drawing/2015/06/chart">
            <c:ext xmlns:c16="http://schemas.microsoft.com/office/drawing/2014/chart" uri="{C3380CC4-5D6E-409C-BE32-E72D297353CC}">
              <c16:uniqueId val="{00000002-F2B4-4B4A-AAAE-5082C223A36F}"/>
            </c:ext>
          </c:extLst>
        </c:ser>
        <c:dLbls>
          <c:showLegendKey val="0"/>
          <c:showVal val="0"/>
          <c:showCatName val="0"/>
          <c:showSerName val="0"/>
          <c:showPercent val="0"/>
          <c:showBubbleSize val="0"/>
        </c:dLbls>
        <c:marker val="1"/>
        <c:smooth val="0"/>
        <c:axId val="625999208"/>
        <c:axId val="625999600"/>
      </c:lineChart>
      <c:catAx>
        <c:axId val="62599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625999600"/>
        <c:crosses val="autoZero"/>
        <c:auto val="1"/>
        <c:lblAlgn val="ctr"/>
        <c:lblOffset val="100"/>
        <c:noMultiLvlLbl val="0"/>
      </c:catAx>
      <c:valAx>
        <c:axId val="62599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625999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22528485529145"/>
          <c:y val="8.6828527751894993E-2"/>
          <c:w val="0.88762220357818566"/>
          <c:h val="0.80542242077223791"/>
        </c:manualLayout>
      </c:layout>
      <c:barChart>
        <c:barDir val="col"/>
        <c:grouping val="clustered"/>
        <c:varyColors val="0"/>
        <c:ser>
          <c:idx val="0"/>
          <c:order val="0"/>
          <c:spPr>
            <a:solidFill>
              <a:srgbClr val="044C7F"/>
            </a:solidFill>
            <a:ln w="13736">
              <a:noFill/>
              <a:prstDash val="solid"/>
            </a:ln>
          </c:spPr>
          <c:invertIfNegative val="0"/>
          <c:dPt>
            <c:idx val="3"/>
            <c:invertIfNegative val="0"/>
            <c:bubble3D val="0"/>
            <c:spPr>
              <a:solidFill>
                <a:srgbClr val="044C7F"/>
              </a:solidFill>
              <a:ln w="9525">
                <a:solidFill>
                  <a:sysClr val="window" lastClr="FFFFFF">
                    <a:lumMod val="65000"/>
                  </a:sysClr>
                </a:solidFill>
                <a:prstDash val="solid"/>
              </a:ln>
            </c:spPr>
            <c:extLst xmlns:c16r2="http://schemas.microsoft.com/office/drawing/2015/06/chart">
              <c:ext xmlns:c16="http://schemas.microsoft.com/office/drawing/2014/chart" uri="{C3380CC4-5D6E-409C-BE32-E72D297353CC}">
                <c16:uniqueId val="{00000000-0D37-4387-AA58-6AF2D8FA3EEF}"/>
              </c:ext>
            </c:extLst>
          </c:dPt>
          <c:dPt>
            <c:idx val="5"/>
            <c:invertIfNegative val="0"/>
            <c:bubble3D val="0"/>
            <c:extLst xmlns:c16r2="http://schemas.microsoft.com/office/drawing/2015/06/chart">
              <c:ext xmlns:c16="http://schemas.microsoft.com/office/drawing/2014/chart" uri="{C3380CC4-5D6E-409C-BE32-E72D297353CC}">
                <c16:uniqueId val="{00000001-0D37-4387-AA58-6AF2D8FA3EEF}"/>
              </c:ext>
            </c:extLst>
          </c:dPt>
          <c:dLbls>
            <c:numFmt formatCode="#,##0.0" sourceLinked="0"/>
            <c:spPr>
              <a:noFill/>
              <a:ln w="27473">
                <a:noFill/>
              </a:ln>
            </c:spPr>
            <c:txPr>
              <a:bodyPr/>
              <a:lstStyle/>
              <a:p>
                <a:pPr>
                  <a:defRPr sz="1600" b="1">
                    <a:solidFill>
                      <a:srgbClr val="4C515A"/>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SWE</c:v>
                </c:pt>
                <c:pt idx="1">
                  <c:v>NZ</c:v>
                </c:pt>
                <c:pt idx="2">
                  <c:v>SWITZ</c:v>
                </c:pt>
                <c:pt idx="3">
                  <c:v>US</c:v>
                </c:pt>
                <c:pt idx="4">
                  <c:v>NOR</c:v>
                </c:pt>
                <c:pt idx="5">
                  <c:v>UK</c:v>
                </c:pt>
                <c:pt idx="6">
                  <c:v>FRA</c:v>
                </c:pt>
                <c:pt idx="7">
                  <c:v>AUS</c:v>
                </c:pt>
                <c:pt idx="8">
                  <c:v>CAN</c:v>
                </c:pt>
                <c:pt idx="9">
                  <c:v>NETH</c:v>
                </c:pt>
                <c:pt idx="10">
                  <c:v>GER</c:v>
                </c:pt>
              </c:strCache>
            </c:strRef>
          </c:cat>
          <c:val>
            <c:numRef>
              <c:f>Sheet1!$B$2:$B$12</c:f>
              <c:numCache>
                <c:formatCode>General</c:formatCode>
                <c:ptCount val="11"/>
                <c:pt idx="0">
                  <c:v>2.8</c:v>
                </c:pt>
                <c:pt idx="1">
                  <c:v>3.7</c:v>
                </c:pt>
                <c:pt idx="2">
                  <c:v>3.9</c:v>
                </c:pt>
                <c:pt idx="3">
                  <c:v>4</c:v>
                </c:pt>
                <c:pt idx="4">
                  <c:v>4.4000000000000004</c:v>
                </c:pt>
                <c:pt idx="5">
                  <c:v>5</c:v>
                </c:pt>
                <c:pt idx="6">
                  <c:v>6.1</c:v>
                </c:pt>
                <c:pt idx="7">
                  <c:v>7.6</c:v>
                </c:pt>
                <c:pt idx="8">
                  <c:v>7.7</c:v>
                </c:pt>
                <c:pt idx="9">
                  <c:v>8.8000000000000007</c:v>
                </c:pt>
                <c:pt idx="10">
                  <c:v>10</c:v>
                </c:pt>
              </c:numCache>
            </c:numRef>
          </c:val>
          <c:extLst xmlns:c16r2="http://schemas.microsoft.com/office/drawing/2015/06/chart">
            <c:ext xmlns:c16="http://schemas.microsoft.com/office/drawing/2014/chart" uri="{C3380CC4-5D6E-409C-BE32-E72D297353CC}">
              <c16:uniqueId val="{00000002-0D37-4387-AA58-6AF2D8FA3EEF}"/>
            </c:ext>
          </c:extLst>
        </c:ser>
        <c:dLbls>
          <c:showLegendKey val="0"/>
          <c:showVal val="1"/>
          <c:showCatName val="0"/>
          <c:showSerName val="0"/>
          <c:showPercent val="0"/>
          <c:showBubbleSize val="0"/>
        </c:dLbls>
        <c:gapWidth val="81"/>
        <c:axId val="626000384"/>
        <c:axId val="639545952"/>
      </c:barChart>
      <c:lineChart>
        <c:grouping val="standard"/>
        <c:varyColors val="0"/>
        <c:ser>
          <c:idx val="1"/>
          <c:order val="1"/>
          <c:tx>
            <c:v>median</c:v>
          </c:tx>
          <c:marker>
            <c:symbol val="none"/>
          </c:marker>
          <c:cat>
            <c:strRef>
              <c:f>Sheet1!$A$2:$A$11</c:f>
              <c:strCache>
                <c:ptCount val="10"/>
                <c:pt idx="0">
                  <c:v>SWE</c:v>
                </c:pt>
                <c:pt idx="1">
                  <c:v>NZ</c:v>
                </c:pt>
                <c:pt idx="2">
                  <c:v>SWITZ</c:v>
                </c:pt>
                <c:pt idx="3">
                  <c:v>US</c:v>
                </c:pt>
                <c:pt idx="4">
                  <c:v>NOR</c:v>
                </c:pt>
                <c:pt idx="5">
                  <c:v>UK</c:v>
                </c:pt>
                <c:pt idx="6">
                  <c:v>FRA</c:v>
                </c:pt>
                <c:pt idx="7">
                  <c:v>AUS</c:v>
                </c:pt>
                <c:pt idx="8">
                  <c:v>CAN</c:v>
                </c:pt>
                <c:pt idx="9">
                  <c:v>NETH</c:v>
                </c:pt>
              </c:strCache>
            </c:strRef>
          </c:cat>
          <c:val>
            <c:numRef>
              <c:f>Sheet1!$D$2:$D$12</c:f>
              <c:numCache>
                <c:formatCode>General</c:formatCode>
                <c:ptCount val="11"/>
                <c:pt idx="0">
                  <c:v>6.45</c:v>
                </c:pt>
                <c:pt idx="1">
                  <c:v>6.45</c:v>
                </c:pt>
                <c:pt idx="2">
                  <c:v>6.45</c:v>
                </c:pt>
                <c:pt idx="3">
                  <c:v>6.45</c:v>
                </c:pt>
                <c:pt idx="4">
                  <c:v>6.45</c:v>
                </c:pt>
                <c:pt idx="5">
                  <c:v>6.45</c:v>
                </c:pt>
                <c:pt idx="6">
                  <c:v>6.45</c:v>
                </c:pt>
                <c:pt idx="7">
                  <c:v>6.45</c:v>
                </c:pt>
                <c:pt idx="8">
                  <c:v>6.45</c:v>
                </c:pt>
                <c:pt idx="9">
                  <c:v>6.45</c:v>
                </c:pt>
                <c:pt idx="10">
                  <c:v>6.45</c:v>
                </c:pt>
              </c:numCache>
            </c:numRef>
          </c:val>
          <c:smooth val="0"/>
          <c:extLst xmlns:c16r2="http://schemas.microsoft.com/office/drawing/2015/06/chart">
            <c:ext xmlns:c16="http://schemas.microsoft.com/office/drawing/2014/chart" uri="{C3380CC4-5D6E-409C-BE32-E72D297353CC}">
              <c16:uniqueId val="{00000003-0D37-4387-AA58-6AF2D8FA3EEF}"/>
            </c:ext>
          </c:extLst>
        </c:ser>
        <c:dLbls>
          <c:showLegendKey val="0"/>
          <c:showVal val="0"/>
          <c:showCatName val="0"/>
          <c:showSerName val="0"/>
          <c:showPercent val="0"/>
          <c:showBubbleSize val="0"/>
        </c:dLbls>
        <c:marker val="1"/>
        <c:smooth val="0"/>
        <c:axId val="626000384"/>
        <c:axId val="639545952"/>
      </c:lineChart>
      <c:catAx>
        <c:axId val="626000384"/>
        <c:scaling>
          <c:orientation val="minMax"/>
        </c:scaling>
        <c:delete val="0"/>
        <c:axPos val="b"/>
        <c:numFmt formatCode="General" sourceLinked="1"/>
        <c:majorTickMark val="out"/>
        <c:minorTickMark val="none"/>
        <c:tickLblPos val="nextTo"/>
        <c:spPr>
          <a:ln w="3434">
            <a:solidFill>
              <a:schemeClr val="tx1"/>
            </a:solidFill>
            <a:prstDash val="solid"/>
          </a:ln>
        </c:spPr>
        <c:txPr>
          <a:bodyPr rot="0" vert="horz"/>
          <a:lstStyle/>
          <a:p>
            <a:pPr>
              <a:defRPr sz="1600" b="1">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639545952"/>
        <c:crosses val="autoZero"/>
        <c:auto val="1"/>
        <c:lblAlgn val="ctr"/>
        <c:lblOffset val="100"/>
        <c:tickLblSkip val="1"/>
        <c:tickMarkSkip val="1"/>
        <c:noMultiLvlLbl val="0"/>
      </c:catAx>
      <c:valAx>
        <c:axId val="639545952"/>
        <c:scaling>
          <c:orientation val="minMax"/>
        </c:scaling>
        <c:delete val="0"/>
        <c:axPos val="l"/>
        <c:numFmt formatCode="#,##0" sourceLinked="0"/>
        <c:majorTickMark val="out"/>
        <c:minorTickMark val="none"/>
        <c:tickLblPos val="nextTo"/>
        <c:spPr>
          <a:ln w="3434">
            <a:solidFill>
              <a:schemeClr val="tx1"/>
            </a:solidFill>
            <a:prstDash val="solid"/>
          </a:ln>
        </c:spPr>
        <c:txPr>
          <a:bodyPr rot="0" vert="horz"/>
          <a:lstStyle/>
          <a:p>
            <a:pPr>
              <a:defRPr sz="1400">
                <a:solidFill>
                  <a:srgbClr val="4C515A"/>
                </a:solidFill>
              </a:defRPr>
            </a:pPr>
            <a:endParaRPr lang="en-US"/>
          </a:p>
        </c:txPr>
        <c:crossAx val="626000384"/>
        <c:crosses val="autoZero"/>
        <c:crossBetween val="between"/>
      </c:valAx>
      <c:spPr>
        <a:noFill/>
        <a:ln w="27473">
          <a:noFill/>
        </a:ln>
      </c:spPr>
    </c:plotArea>
    <c:plotVisOnly val="1"/>
    <c:dispBlanksAs val="gap"/>
    <c:showDLblsOverMax val="0"/>
  </c:chart>
  <c:spPr>
    <a:noFill/>
    <a:ln>
      <a:noFill/>
    </a:ln>
  </c:spPr>
  <c:txPr>
    <a:bodyPr/>
    <a:lstStyle/>
    <a:p>
      <a:pPr>
        <a:defRPr sz="1200"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37061970307149E-2"/>
          <c:y val="6.7518640476105923E-2"/>
          <c:w val="0.89805986656248138"/>
          <c:h val="0.82162823083190895"/>
        </c:manualLayout>
      </c:layout>
      <c:barChart>
        <c:barDir val="col"/>
        <c:grouping val="clustered"/>
        <c:varyColors val="0"/>
        <c:ser>
          <c:idx val="0"/>
          <c:order val="0"/>
          <c:spPr>
            <a:solidFill>
              <a:srgbClr val="044C7F"/>
            </a:solidFill>
            <a:ln w="13736">
              <a:noFill/>
              <a:prstDash val="solid"/>
            </a:ln>
          </c:spPr>
          <c:invertIfNegative val="0"/>
          <c:dPt>
            <c:idx val="3"/>
            <c:invertIfNegative val="0"/>
            <c:bubble3D val="0"/>
            <c:extLst xmlns:c16r2="http://schemas.microsoft.com/office/drawing/2015/06/chart">
              <c:ext xmlns:c16="http://schemas.microsoft.com/office/drawing/2014/chart" uri="{C3380CC4-5D6E-409C-BE32-E72D297353CC}">
                <c16:uniqueId val="{00000000-2E88-4942-8F36-B49BDDC005B9}"/>
              </c:ext>
            </c:extLst>
          </c:dPt>
          <c:dPt>
            <c:idx val="5"/>
            <c:invertIfNegative val="0"/>
            <c:bubble3D val="0"/>
            <c:extLst xmlns:c16r2="http://schemas.microsoft.com/office/drawing/2015/06/chart">
              <c:ext xmlns:c16="http://schemas.microsoft.com/office/drawing/2014/chart" uri="{C3380CC4-5D6E-409C-BE32-E72D297353CC}">
                <c16:uniqueId val="{00000001-2E88-4942-8F36-B49BDDC005B9}"/>
              </c:ext>
            </c:extLst>
          </c:dPt>
          <c:dPt>
            <c:idx val="8"/>
            <c:invertIfNegative val="0"/>
            <c:bubble3D val="0"/>
            <c:extLst xmlns:c16r2="http://schemas.microsoft.com/office/drawing/2015/06/chart">
              <c:ext xmlns:c16="http://schemas.microsoft.com/office/drawing/2014/chart" uri="{C3380CC4-5D6E-409C-BE32-E72D297353CC}">
                <c16:uniqueId val="{00000002-2FF3-4740-A88A-7CD4C38A84CC}"/>
              </c:ext>
            </c:extLst>
          </c:dPt>
          <c:dLbls>
            <c:numFmt formatCode="#,##0.0;[Red]#,##0.0" sourceLinked="0"/>
            <c:spPr>
              <a:noFill/>
              <a:ln w="27473">
                <a:noFill/>
              </a:ln>
            </c:spPr>
            <c:txPr>
              <a:bodyPr/>
              <a:lstStyle/>
              <a:p>
                <a:pPr>
                  <a:defRPr sz="1600" b="1">
                    <a:solidFill>
                      <a:srgbClr val="4C515A"/>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Sheet1!$A$3:$A$12</c:f>
              <c:strCache>
                <c:ptCount val="10"/>
                <c:pt idx="0">
                  <c:v>CAN</c:v>
                </c:pt>
                <c:pt idx="1">
                  <c:v>UK</c:v>
                </c:pt>
                <c:pt idx="2">
                  <c:v>NZ</c:v>
                </c:pt>
                <c:pt idx="3">
                  <c:v>SWE</c:v>
                </c:pt>
                <c:pt idx="4">
                  <c:v>FR</c:v>
                </c:pt>
                <c:pt idx="5">
                  <c:v>NETH</c:v>
                </c:pt>
                <c:pt idx="6">
                  <c:v>GER</c:v>
                </c:pt>
                <c:pt idx="7">
                  <c:v>NOR</c:v>
                </c:pt>
                <c:pt idx="8">
                  <c:v>US</c:v>
                </c:pt>
                <c:pt idx="9">
                  <c:v>SWIZ</c:v>
                </c:pt>
              </c:strCache>
            </c:strRef>
          </c:cat>
          <c:val>
            <c:numRef>
              <c:f>Sheet1!$B$3:$B$12</c:f>
              <c:numCache>
                <c:formatCode>General</c:formatCode>
                <c:ptCount val="10"/>
                <c:pt idx="0">
                  <c:v>9.3000000000000007</c:v>
                </c:pt>
                <c:pt idx="1">
                  <c:v>10.5</c:v>
                </c:pt>
                <c:pt idx="2">
                  <c:v>10.6</c:v>
                </c:pt>
                <c:pt idx="3">
                  <c:v>11.5</c:v>
                </c:pt>
                <c:pt idx="4">
                  <c:v>12.8</c:v>
                </c:pt>
                <c:pt idx="5">
                  <c:v>13.8</c:v>
                </c:pt>
                <c:pt idx="6">
                  <c:v>14.5</c:v>
                </c:pt>
                <c:pt idx="7">
                  <c:v>15.4</c:v>
                </c:pt>
                <c:pt idx="8">
                  <c:v>15.6</c:v>
                </c:pt>
                <c:pt idx="9">
                  <c:v>17.7</c:v>
                </c:pt>
              </c:numCache>
            </c:numRef>
          </c:val>
          <c:extLst xmlns:c16r2="http://schemas.microsoft.com/office/drawing/2015/06/chart">
            <c:ext xmlns:c16="http://schemas.microsoft.com/office/drawing/2014/chart" uri="{C3380CC4-5D6E-409C-BE32-E72D297353CC}">
              <c16:uniqueId val="{00000002-2E88-4942-8F36-B49BDDC005B9}"/>
            </c:ext>
          </c:extLst>
        </c:ser>
        <c:dLbls>
          <c:showLegendKey val="0"/>
          <c:showVal val="1"/>
          <c:showCatName val="0"/>
          <c:showSerName val="0"/>
          <c:showPercent val="0"/>
          <c:showBubbleSize val="0"/>
        </c:dLbls>
        <c:gapWidth val="81"/>
        <c:axId val="639546736"/>
        <c:axId val="639547128"/>
      </c:barChart>
      <c:lineChart>
        <c:grouping val="standard"/>
        <c:varyColors val="0"/>
        <c:ser>
          <c:idx val="1"/>
          <c:order val="1"/>
          <c:marker>
            <c:symbol val="none"/>
          </c:marker>
          <c:cat>
            <c:strRef>
              <c:f>Sheet1!$A$3:$A$12</c:f>
              <c:strCache>
                <c:ptCount val="10"/>
                <c:pt idx="0">
                  <c:v>CAN</c:v>
                </c:pt>
                <c:pt idx="1">
                  <c:v>UK</c:v>
                </c:pt>
                <c:pt idx="2">
                  <c:v>NZ</c:v>
                </c:pt>
                <c:pt idx="3">
                  <c:v>SWE</c:v>
                </c:pt>
                <c:pt idx="4">
                  <c:v>FR</c:v>
                </c:pt>
                <c:pt idx="5">
                  <c:v>NETH</c:v>
                </c:pt>
                <c:pt idx="6">
                  <c:v>GER</c:v>
                </c:pt>
                <c:pt idx="7">
                  <c:v>NOR</c:v>
                </c:pt>
                <c:pt idx="8">
                  <c:v>US</c:v>
                </c:pt>
                <c:pt idx="9">
                  <c:v>SWIZ</c:v>
                </c:pt>
              </c:strCache>
            </c:strRef>
          </c:cat>
          <c:val>
            <c:numRef>
              <c:f>Sheet1!$C$3:$C$12</c:f>
              <c:numCache>
                <c:formatCode>General</c:formatCode>
                <c:ptCount val="10"/>
                <c:pt idx="0">
                  <c:v>10.3</c:v>
                </c:pt>
                <c:pt idx="1">
                  <c:v>10.3</c:v>
                </c:pt>
                <c:pt idx="2">
                  <c:v>10.3</c:v>
                </c:pt>
                <c:pt idx="3">
                  <c:v>10.3</c:v>
                </c:pt>
                <c:pt idx="4">
                  <c:v>10.3</c:v>
                </c:pt>
                <c:pt idx="5">
                  <c:v>10.3</c:v>
                </c:pt>
                <c:pt idx="6">
                  <c:v>10.3</c:v>
                </c:pt>
                <c:pt idx="7">
                  <c:v>10.3</c:v>
                </c:pt>
                <c:pt idx="8">
                  <c:v>10.3</c:v>
                </c:pt>
                <c:pt idx="9">
                  <c:v>10.3</c:v>
                </c:pt>
              </c:numCache>
            </c:numRef>
          </c:val>
          <c:smooth val="0"/>
          <c:extLst xmlns:c16r2="http://schemas.microsoft.com/office/drawing/2015/06/chart">
            <c:ext xmlns:c16="http://schemas.microsoft.com/office/drawing/2014/chart" uri="{C3380CC4-5D6E-409C-BE32-E72D297353CC}">
              <c16:uniqueId val="{00000003-2E88-4942-8F36-B49BDDC005B9}"/>
            </c:ext>
          </c:extLst>
        </c:ser>
        <c:dLbls>
          <c:showLegendKey val="0"/>
          <c:showVal val="0"/>
          <c:showCatName val="0"/>
          <c:showSerName val="0"/>
          <c:showPercent val="0"/>
          <c:showBubbleSize val="0"/>
        </c:dLbls>
        <c:marker val="1"/>
        <c:smooth val="0"/>
        <c:axId val="639546736"/>
        <c:axId val="639547128"/>
      </c:lineChart>
      <c:catAx>
        <c:axId val="639546736"/>
        <c:scaling>
          <c:orientation val="minMax"/>
        </c:scaling>
        <c:delete val="0"/>
        <c:axPos val="b"/>
        <c:numFmt formatCode="General" sourceLinked="1"/>
        <c:majorTickMark val="out"/>
        <c:minorTickMark val="none"/>
        <c:tickLblPos val="nextTo"/>
        <c:spPr>
          <a:ln w="3434">
            <a:solidFill>
              <a:schemeClr val="tx1"/>
            </a:solidFill>
            <a:prstDash val="solid"/>
          </a:ln>
        </c:spPr>
        <c:txPr>
          <a:bodyPr rot="0" vert="horz"/>
          <a:lstStyle/>
          <a:p>
            <a:pPr>
              <a:defRPr sz="1600" b="1">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639547128"/>
        <c:crosses val="autoZero"/>
        <c:auto val="1"/>
        <c:lblAlgn val="ctr"/>
        <c:lblOffset val="100"/>
        <c:tickLblSkip val="1"/>
        <c:tickMarkSkip val="1"/>
        <c:noMultiLvlLbl val="0"/>
      </c:catAx>
      <c:valAx>
        <c:axId val="639547128"/>
        <c:scaling>
          <c:orientation val="minMax"/>
        </c:scaling>
        <c:delete val="0"/>
        <c:axPos val="l"/>
        <c:numFmt formatCode="#,##0" sourceLinked="0"/>
        <c:majorTickMark val="out"/>
        <c:minorTickMark val="none"/>
        <c:tickLblPos val="nextTo"/>
        <c:spPr>
          <a:ln w="3434">
            <a:solidFill>
              <a:schemeClr val="tx1"/>
            </a:solidFill>
            <a:prstDash val="solid"/>
          </a:ln>
        </c:spPr>
        <c:txPr>
          <a:bodyPr rot="0" vert="horz"/>
          <a:lstStyle/>
          <a:p>
            <a:pPr>
              <a:defRPr sz="1400">
                <a:solidFill>
                  <a:srgbClr val="4C515A"/>
                </a:solidFill>
              </a:defRPr>
            </a:pPr>
            <a:endParaRPr lang="en-US"/>
          </a:p>
        </c:txPr>
        <c:crossAx val="639546736"/>
        <c:crosses val="autoZero"/>
        <c:crossBetween val="between"/>
      </c:valAx>
      <c:spPr>
        <a:noFill/>
        <a:ln w="27473">
          <a:noFill/>
        </a:ln>
      </c:spPr>
    </c:plotArea>
    <c:plotVisOnly val="1"/>
    <c:dispBlanksAs val="gap"/>
    <c:showDLblsOverMax val="0"/>
  </c:chart>
  <c:spPr>
    <a:noFill/>
    <a:ln>
      <a:noFill/>
    </a:ln>
  </c:spPr>
  <c:txPr>
    <a:bodyPr/>
    <a:lstStyle/>
    <a:p>
      <a:pPr>
        <a:defRPr sz="1200"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000078925157735E-2"/>
          <c:y val="4.8633419978471586E-2"/>
          <c:w val="0.92999992107484231"/>
          <c:h val="0.84407552862708146"/>
        </c:manualLayout>
      </c:layout>
      <c:barChart>
        <c:barDir val="col"/>
        <c:grouping val="clustered"/>
        <c:varyColors val="0"/>
        <c:ser>
          <c:idx val="0"/>
          <c:order val="0"/>
          <c:spPr>
            <a:solidFill>
              <a:srgbClr val="044C7F"/>
            </a:solidFill>
            <a:ln w="13736">
              <a:noFill/>
              <a:prstDash val="solid"/>
            </a:ln>
          </c:spPr>
          <c:invertIfNegative val="0"/>
          <c:dPt>
            <c:idx val="3"/>
            <c:invertIfNegative val="0"/>
            <c:bubble3D val="0"/>
            <c:spPr>
              <a:solidFill>
                <a:srgbClr val="044C7F"/>
              </a:solidFill>
              <a:ln w="9525">
                <a:noFill/>
                <a:prstDash val="solid"/>
              </a:ln>
            </c:spPr>
            <c:extLst xmlns:c16r2="http://schemas.microsoft.com/office/drawing/2015/06/chart">
              <c:ext xmlns:c16="http://schemas.microsoft.com/office/drawing/2014/chart" uri="{C3380CC4-5D6E-409C-BE32-E72D297353CC}">
                <c16:uniqueId val="{00000001-5F61-4544-B787-924DACF8E1CA}"/>
              </c:ext>
            </c:extLst>
          </c:dPt>
          <c:dPt>
            <c:idx val="5"/>
            <c:invertIfNegative val="0"/>
            <c:bubble3D val="0"/>
            <c:extLst xmlns:c16r2="http://schemas.microsoft.com/office/drawing/2015/06/chart">
              <c:ext xmlns:c16="http://schemas.microsoft.com/office/drawing/2014/chart" uri="{C3380CC4-5D6E-409C-BE32-E72D297353CC}">
                <c16:uniqueId val="{00000002-5F61-4544-B787-924DACF8E1CA}"/>
              </c:ext>
            </c:extLst>
          </c:dPt>
          <c:dPt>
            <c:idx val="7"/>
            <c:invertIfNegative val="0"/>
            <c:bubble3D val="0"/>
            <c:extLst xmlns:c16r2="http://schemas.microsoft.com/office/drawing/2015/06/chart">
              <c:ext xmlns:c16="http://schemas.microsoft.com/office/drawing/2014/chart" uri="{C3380CC4-5D6E-409C-BE32-E72D297353CC}">
                <c16:uniqueId val="{00000003-14B7-44A8-9434-2D678CD07C4B}"/>
              </c:ext>
            </c:extLst>
          </c:dPt>
          <c:dLbls>
            <c:numFmt formatCode="#,##0" sourceLinked="0"/>
            <c:spPr>
              <a:noFill/>
              <a:ln w="27473">
                <a:noFill/>
              </a:ln>
            </c:spPr>
            <c:txPr>
              <a:bodyPr/>
              <a:lstStyle/>
              <a:p>
                <a:pPr>
                  <a:defRPr sz="1600" b="1">
                    <a:solidFill>
                      <a:srgbClr val="4C515A"/>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Sheet1!$A$4:$A$12</c:f>
              <c:strCache>
                <c:ptCount val="9"/>
                <c:pt idx="0">
                  <c:v>NZ</c:v>
                </c:pt>
                <c:pt idx="1">
                  <c:v>AUS</c:v>
                </c:pt>
                <c:pt idx="2">
                  <c:v>NETH</c:v>
                </c:pt>
                <c:pt idx="3">
                  <c:v>CAN</c:v>
                </c:pt>
                <c:pt idx="4">
                  <c:v>UK</c:v>
                </c:pt>
                <c:pt idx="5">
                  <c:v>SWITZ</c:v>
                </c:pt>
                <c:pt idx="6">
                  <c:v>FRA</c:v>
                </c:pt>
                <c:pt idx="7">
                  <c:v>US</c:v>
                </c:pt>
                <c:pt idx="8">
                  <c:v>GER</c:v>
                </c:pt>
              </c:strCache>
            </c:strRef>
          </c:cat>
          <c:val>
            <c:numRef>
              <c:f>Sheet1!$B$4:$B$12</c:f>
              <c:numCache>
                <c:formatCode>General</c:formatCode>
                <c:ptCount val="9"/>
                <c:pt idx="0">
                  <c:v>4.4000000000000004</c:v>
                </c:pt>
                <c:pt idx="1">
                  <c:v>42.4</c:v>
                </c:pt>
                <c:pt idx="2">
                  <c:v>48.8</c:v>
                </c:pt>
                <c:pt idx="3">
                  <c:v>54.5</c:v>
                </c:pt>
                <c:pt idx="4">
                  <c:v>56.8</c:v>
                </c:pt>
                <c:pt idx="5">
                  <c:v>72.2</c:v>
                </c:pt>
                <c:pt idx="6">
                  <c:v>113.9</c:v>
                </c:pt>
                <c:pt idx="7">
                  <c:v>120.6</c:v>
                </c:pt>
                <c:pt idx="8">
                  <c:v>136.19999999999999</c:v>
                </c:pt>
              </c:numCache>
            </c:numRef>
          </c:val>
          <c:extLst xmlns:c16r2="http://schemas.microsoft.com/office/drawing/2015/06/chart">
            <c:ext xmlns:c16="http://schemas.microsoft.com/office/drawing/2014/chart" uri="{C3380CC4-5D6E-409C-BE32-E72D297353CC}">
              <c16:uniqueId val="{00000003-5F61-4544-B787-924DACF8E1CA}"/>
            </c:ext>
          </c:extLst>
        </c:ser>
        <c:dLbls>
          <c:showLegendKey val="0"/>
          <c:showVal val="1"/>
          <c:showCatName val="0"/>
          <c:showSerName val="0"/>
          <c:showPercent val="0"/>
          <c:showBubbleSize val="0"/>
        </c:dLbls>
        <c:gapWidth val="42"/>
        <c:axId val="740106408"/>
        <c:axId val="740106800"/>
      </c:barChart>
      <c:lineChart>
        <c:grouping val="standard"/>
        <c:varyColors val="0"/>
        <c:ser>
          <c:idx val="1"/>
          <c:order val="1"/>
          <c:tx>
            <c:v>medi</c:v>
          </c:tx>
          <c:marker>
            <c:symbol val="none"/>
          </c:marker>
          <c:val>
            <c:numRef>
              <c:f>Sheet1!$C$4:$C$12</c:f>
              <c:numCache>
                <c:formatCode>General</c:formatCode>
                <c:ptCount val="9"/>
                <c:pt idx="0">
                  <c:v>55.65</c:v>
                </c:pt>
                <c:pt idx="1">
                  <c:v>55.65</c:v>
                </c:pt>
                <c:pt idx="2">
                  <c:v>55.65</c:v>
                </c:pt>
                <c:pt idx="3">
                  <c:v>55.65</c:v>
                </c:pt>
                <c:pt idx="4">
                  <c:v>55.65</c:v>
                </c:pt>
                <c:pt idx="5">
                  <c:v>55.65</c:v>
                </c:pt>
                <c:pt idx="6">
                  <c:v>55.65</c:v>
                </c:pt>
                <c:pt idx="7">
                  <c:v>55.65</c:v>
                </c:pt>
                <c:pt idx="8">
                  <c:v>55.65</c:v>
                </c:pt>
              </c:numCache>
            </c:numRef>
          </c:val>
          <c:smooth val="0"/>
          <c:extLst xmlns:c16r2="http://schemas.microsoft.com/office/drawing/2015/06/chart">
            <c:ext xmlns:c16="http://schemas.microsoft.com/office/drawing/2014/chart" uri="{C3380CC4-5D6E-409C-BE32-E72D297353CC}">
              <c16:uniqueId val="{00000004-5F61-4544-B787-924DACF8E1CA}"/>
            </c:ext>
          </c:extLst>
        </c:ser>
        <c:dLbls>
          <c:showLegendKey val="0"/>
          <c:showVal val="0"/>
          <c:showCatName val="0"/>
          <c:showSerName val="0"/>
          <c:showPercent val="0"/>
          <c:showBubbleSize val="0"/>
        </c:dLbls>
        <c:marker val="1"/>
        <c:smooth val="0"/>
        <c:axId val="740106408"/>
        <c:axId val="740106800"/>
      </c:lineChart>
      <c:catAx>
        <c:axId val="740106408"/>
        <c:scaling>
          <c:orientation val="minMax"/>
        </c:scaling>
        <c:delete val="0"/>
        <c:axPos val="b"/>
        <c:numFmt formatCode="General" sourceLinked="1"/>
        <c:majorTickMark val="out"/>
        <c:minorTickMark val="none"/>
        <c:tickLblPos val="nextTo"/>
        <c:spPr>
          <a:ln w="3434">
            <a:solidFill>
              <a:schemeClr val="tx1"/>
            </a:solidFill>
            <a:prstDash val="solid"/>
          </a:ln>
        </c:spPr>
        <c:txPr>
          <a:bodyPr rot="0" vert="horz"/>
          <a:lstStyle/>
          <a:p>
            <a:pPr>
              <a:defRPr sz="1600" b="1">
                <a:latin typeface="Lato" panose="020F0502020204030203" pitchFamily="34" charset="0"/>
                <a:ea typeface="Lato" panose="020F0502020204030203" pitchFamily="34" charset="0"/>
                <a:cs typeface="Lato" panose="020F0502020204030203" pitchFamily="34" charset="0"/>
              </a:defRPr>
            </a:pPr>
            <a:endParaRPr lang="en-US"/>
          </a:p>
        </c:txPr>
        <c:crossAx val="740106800"/>
        <c:crosses val="autoZero"/>
        <c:auto val="1"/>
        <c:lblAlgn val="ctr"/>
        <c:lblOffset val="100"/>
        <c:noMultiLvlLbl val="0"/>
      </c:catAx>
      <c:valAx>
        <c:axId val="740106800"/>
        <c:scaling>
          <c:orientation val="minMax"/>
        </c:scaling>
        <c:delete val="0"/>
        <c:axPos val="l"/>
        <c:numFmt formatCode="#,##0" sourceLinked="0"/>
        <c:majorTickMark val="out"/>
        <c:minorTickMark val="none"/>
        <c:tickLblPos val="nextTo"/>
        <c:spPr>
          <a:ln w="3434">
            <a:solidFill>
              <a:schemeClr val="tx1"/>
            </a:solidFill>
            <a:prstDash val="solid"/>
          </a:ln>
        </c:spPr>
        <c:txPr>
          <a:bodyPr rot="0" vert="horz"/>
          <a:lstStyle/>
          <a:p>
            <a:pPr>
              <a:defRPr sz="1400">
                <a:solidFill>
                  <a:srgbClr val="4C515A"/>
                </a:solidFill>
              </a:defRPr>
            </a:pPr>
            <a:endParaRPr lang="en-US"/>
          </a:p>
        </c:txPr>
        <c:crossAx val="740106408"/>
        <c:crosses val="autoZero"/>
        <c:crossBetween val="between"/>
      </c:valAx>
      <c:spPr>
        <a:noFill/>
        <a:ln w="27473">
          <a:noFill/>
        </a:ln>
      </c:spPr>
    </c:plotArea>
    <c:plotVisOnly val="1"/>
    <c:dispBlanksAs val="gap"/>
    <c:showDLblsOverMax val="0"/>
  </c:chart>
  <c:spPr>
    <a:noFill/>
    <a:ln>
      <a:noFill/>
    </a:ln>
  </c:spPr>
  <c:txPr>
    <a:bodyPr/>
    <a:lstStyle/>
    <a:p>
      <a:pPr>
        <a:defRPr sz="1200" b="0" i="0" u="none" strike="noStrike" baseline="0">
          <a:solidFill>
            <a:schemeClr val="accent5"/>
          </a:solidFill>
          <a:latin typeface="Lato" charset="0"/>
          <a:ea typeface="Lato" charset="0"/>
          <a:cs typeface="Lato"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95450893069501E-2"/>
          <c:y val="9.5561680577812613E-2"/>
          <c:w val="0.93920454910693052"/>
          <c:h val="0.77457053479009885"/>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extLst xmlns:c16r2="http://schemas.microsoft.com/office/drawing/2015/06/chart">
              <c:ext xmlns:c16="http://schemas.microsoft.com/office/drawing/2014/chart" uri="{C3380CC4-5D6E-409C-BE32-E72D297353CC}">
                <c16:uniqueId val="{00000000-76FA-4188-AB01-1DFE74BBC0EE}"/>
              </c:ext>
            </c:extLst>
          </c:dPt>
          <c:dLbls>
            <c:numFmt formatCode="#,##0" sourceLinked="0"/>
            <c:spPr>
              <a:noFill/>
              <a:ln w="30111">
                <a:noFill/>
              </a:ln>
            </c:spPr>
            <c:txPr>
              <a:bodyPr/>
              <a:lstStyle/>
              <a:p>
                <a:pPr>
                  <a:defRPr sz="1600" b="1" i="0" u="none" strike="noStrike"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SWE</c:v>
                </c:pt>
                <c:pt idx="1">
                  <c:v>US</c:v>
                </c:pt>
                <c:pt idx="2">
                  <c:v>NOR</c:v>
                </c:pt>
                <c:pt idx="3">
                  <c:v>AUS</c:v>
                </c:pt>
                <c:pt idx="4">
                  <c:v>CAN</c:v>
                </c:pt>
                <c:pt idx="5">
                  <c:v>NZ</c:v>
                </c:pt>
                <c:pt idx="6">
                  <c:v>UK</c:v>
                </c:pt>
                <c:pt idx="7">
                  <c:v>NETH</c:v>
                </c:pt>
                <c:pt idx="8">
                  <c:v>SWITZ</c:v>
                </c:pt>
                <c:pt idx="9">
                  <c:v>GER</c:v>
                </c:pt>
                <c:pt idx="10">
                  <c:v>FRA</c:v>
                </c:pt>
              </c:strCache>
            </c:strRef>
          </c:cat>
          <c:val>
            <c:numRef>
              <c:f>Sheet1!$B$2:$B$12</c:f>
              <c:numCache>
                <c:formatCode>General</c:formatCode>
                <c:ptCount val="11"/>
                <c:pt idx="0">
                  <c:v>10.9</c:v>
                </c:pt>
                <c:pt idx="1">
                  <c:v>11.8</c:v>
                </c:pt>
                <c:pt idx="2">
                  <c:v>12</c:v>
                </c:pt>
                <c:pt idx="3">
                  <c:v>12.4</c:v>
                </c:pt>
                <c:pt idx="4">
                  <c:v>12.5</c:v>
                </c:pt>
                <c:pt idx="5">
                  <c:v>14.2</c:v>
                </c:pt>
                <c:pt idx="6">
                  <c:v>16.100000000000001</c:v>
                </c:pt>
                <c:pt idx="7">
                  <c:v>18</c:v>
                </c:pt>
                <c:pt idx="8">
                  <c:v>20.399999999999999</c:v>
                </c:pt>
                <c:pt idx="9">
                  <c:v>20.9</c:v>
                </c:pt>
                <c:pt idx="10">
                  <c:v>22.4</c:v>
                </c:pt>
              </c:numCache>
            </c:numRef>
          </c:val>
          <c:extLst xmlns:c16r2="http://schemas.microsoft.com/office/drawing/2015/06/chart">
            <c:ext xmlns:c16="http://schemas.microsoft.com/office/drawing/2014/chart" uri="{C3380CC4-5D6E-409C-BE32-E72D297353CC}">
              <c16:uniqueId val="{00000001-76FA-4188-AB01-1DFE74BBC0EE}"/>
            </c:ext>
          </c:extLst>
        </c:ser>
        <c:dLbls>
          <c:showLegendKey val="0"/>
          <c:showVal val="0"/>
          <c:showCatName val="0"/>
          <c:showSerName val="0"/>
          <c:showPercent val="0"/>
          <c:showBubbleSize val="0"/>
        </c:dLbls>
        <c:gapWidth val="70"/>
        <c:axId val="740107584"/>
        <c:axId val="740107976"/>
      </c:barChart>
      <c:lineChart>
        <c:grouping val="standard"/>
        <c:varyColors val="0"/>
        <c:ser>
          <c:idx val="0"/>
          <c:order val="1"/>
          <c:spPr>
            <a:ln>
              <a:solidFill>
                <a:schemeClr val="accent2"/>
              </a:solidFill>
            </a:ln>
          </c:spPr>
          <c:marker>
            <c:symbol val="none"/>
          </c:marker>
          <c:val>
            <c:numRef>
              <c:f>Sheet1!$C$2:$C$12</c:f>
              <c:numCache>
                <c:formatCode>General</c:formatCode>
                <c:ptCount val="11"/>
                <c:pt idx="0">
                  <c:v>18.899999999999999</c:v>
                </c:pt>
                <c:pt idx="1">
                  <c:v>18.899999999999999</c:v>
                </c:pt>
                <c:pt idx="2">
                  <c:v>18.899999999999999</c:v>
                </c:pt>
                <c:pt idx="3">
                  <c:v>18.899999999999999</c:v>
                </c:pt>
                <c:pt idx="4">
                  <c:v>18.899999999999999</c:v>
                </c:pt>
                <c:pt idx="5">
                  <c:v>18.899999999999999</c:v>
                </c:pt>
                <c:pt idx="6">
                  <c:v>18.899999999999999</c:v>
                </c:pt>
                <c:pt idx="7">
                  <c:v>18.899999999999999</c:v>
                </c:pt>
                <c:pt idx="8">
                  <c:v>18.899999999999999</c:v>
                </c:pt>
                <c:pt idx="9">
                  <c:v>18.899999999999999</c:v>
                </c:pt>
                <c:pt idx="10">
                  <c:v>18.899999999999999</c:v>
                </c:pt>
              </c:numCache>
            </c:numRef>
          </c:val>
          <c:smooth val="0"/>
          <c:extLst xmlns:c16r2="http://schemas.microsoft.com/office/drawing/2015/06/chart">
            <c:ext xmlns:c16="http://schemas.microsoft.com/office/drawing/2014/chart" uri="{C3380CC4-5D6E-409C-BE32-E72D297353CC}">
              <c16:uniqueId val="{00000002-76FA-4188-AB01-1DFE74BBC0EE}"/>
            </c:ext>
          </c:extLst>
        </c:ser>
        <c:dLbls>
          <c:showLegendKey val="0"/>
          <c:showVal val="0"/>
          <c:showCatName val="0"/>
          <c:showSerName val="0"/>
          <c:showPercent val="0"/>
          <c:showBubbleSize val="0"/>
        </c:dLbls>
        <c:marker val="1"/>
        <c:smooth val="0"/>
        <c:axId val="740107584"/>
        <c:axId val="740107976"/>
      </c:lineChart>
      <c:catAx>
        <c:axId val="7401075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00" b="1" i="0" u="none" strike="noStrike"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40107976"/>
        <c:crosses val="autoZero"/>
        <c:auto val="1"/>
        <c:lblAlgn val="ctr"/>
        <c:lblOffset val="100"/>
        <c:noMultiLvlLbl val="0"/>
      </c:catAx>
      <c:valAx>
        <c:axId val="740107976"/>
        <c:scaling>
          <c:orientation val="minMax"/>
          <c:max val="50"/>
          <c:min val="0"/>
        </c:scaling>
        <c:delete val="0"/>
        <c:axPos val="l"/>
        <c:numFmt formatCode="0" sourceLinked="0"/>
        <c:majorTickMark val="out"/>
        <c:minorTickMark val="none"/>
        <c:tickLblPos val="nextTo"/>
        <c:spPr>
          <a:ln w="3764">
            <a:solidFill>
              <a:schemeClr val="tx1"/>
            </a:solidFill>
            <a:prstDash val="solid"/>
          </a:ln>
        </c:spPr>
        <c:txPr>
          <a:bodyPr rot="0" vert="horz"/>
          <a:lstStyle/>
          <a:p>
            <a:pPr>
              <a:defRPr sz="1400" b="0" i="0" u="none" strike="noStrike"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401075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95450893069501E-2"/>
          <c:y val="9.5561680577812613E-2"/>
          <c:w val="0.93920454910693052"/>
          <c:h val="0.77457053479009885"/>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extLst xmlns:c16r2="http://schemas.microsoft.com/office/drawing/2015/06/chart">
              <c:ext xmlns:c16="http://schemas.microsoft.com/office/drawing/2014/chart" uri="{C3380CC4-5D6E-409C-BE32-E72D297353CC}">
                <c16:uniqueId val="{00000000-664B-47FB-9C50-0F49B56F437F}"/>
              </c:ext>
            </c:extLst>
          </c:dPt>
          <c:dLbls>
            <c:numFmt formatCode="#,##0" sourceLinked="0"/>
            <c:spPr>
              <a:noFill/>
              <a:ln w="30111">
                <a:noFill/>
              </a:ln>
            </c:spPr>
            <c:txPr>
              <a:bodyPr/>
              <a:lstStyle/>
              <a:p>
                <a:pPr>
                  <a:defRPr sz="1600" b="1" i="0" u="none" strike="noStrike"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SWITZ*</c:v>
                </c:pt>
                <c:pt idx="1">
                  <c:v>NOR*</c:v>
                </c:pt>
                <c:pt idx="2">
                  <c:v>SWE*</c:v>
                </c:pt>
                <c:pt idx="3">
                  <c:v>NETH*</c:v>
                </c:pt>
                <c:pt idx="4">
                  <c:v>GER*</c:v>
                </c:pt>
                <c:pt idx="5">
                  <c:v>FRA</c:v>
                </c:pt>
                <c:pt idx="6">
                  <c:v>UK</c:v>
                </c:pt>
                <c:pt idx="7">
                  <c:v>AUS</c:v>
                </c:pt>
                <c:pt idx="8">
                  <c:v>CAN</c:v>
                </c:pt>
                <c:pt idx="9">
                  <c:v>NZ</c:v>
                </c:pt>
                <c:pt idx="10">
                  <c:v>US</c:v>
                </c:pt>
              </c:strCache>
            </c:strRef>
          </c:cat>
          <c:val>
            <c:numRef>
              <c:f>Sheet1!$B$2:$B$12</c:f>
              <c:numCache>
                <c:formatCode>General</c:formatCode>
                <c:ptCount val="11"/>
                <c:pt idx="0">
                  <c:v>10.3</c:v>
                </c:pt>
                <c:pt idx="1">
                  <c:v>12</c:v>
                </c:pt>
                <c:pt idx="2">
                  <c:v>13</c:v>
                </c:pt>
                <c:pt idx="3">
                  <c:v>13.6</c:v>
                </c:pt>
                <c:pt idx="4">
                  <c:v>16.399999999999999</c:v>
                </c:pt>
                <c:pt idx="5">
                  <c:v>17</c:v>
                </c:pt>
                <c:pt idx="6">
                  <c:v>26.2</c:v>
                </c:pt>
                <c:pt idx="7">
                  <c:v>27.9</c:v>
                </c:pt>
                <c:pt idx="8">
                  <c:v>28.1</c:v>
                </c:pt>
                <c:pt idx="9">
                  <c:v>31.6</c:v>
                </c:pt>
                <c:pt idx="10">
                  <c:v>40</c:v>
                </c:pt>
              </c:numCache>
            </c:numRef>
          </c:val>
          <c:extLst xmlns:c16r2="http://schemas.microsoft.com/office/drawing/2015/06/chart">
            <c:ext xmlns:c16="http://schemas.microsoft.com/office/drawing/2014/chart" uri="{C3380CC4-5D6E-409C-BE32-E72D297353CC}">
              <c16:uniqueId val="{00000001-664B-47FB-9C50-0F49B56F437F}"/>
            </c:ext>
          </c:extLst>
        </c:ser>
        <c:dLbls>
          <c:showLegendKey val="0"/>
          <c:showVal val="0"/>
          <c:showCatName val="0"/>
          <c:showSerName val="0"/>
          <c:showPercent val="0"/>
          <c:showBubbleSize val="0"/>
        </c:dLbls>
        <c:gapWidth val="70"/>
        <c:axId val="396332184"/>
        <c:axId val="396332576"/>
      </c:barChart>
      <c:lineChart>
        <c:grouping val="standard"/>
        <c:varyColors val="0"/>
        <c:ser>
          <c:idx val="0"/>
          <c:order val="1"/>
          <c:spPr>
            <a:ln>
              <a:solidFill>
                <a:schemeClr val="accent2"/>
              </a:solidFill>
            </a:ln>
          </c:spPr>
          <c:marker>
            <c:symbol val="none"/>
          </c:marker>
          <c:val>
            <c:numRef>
              <c:f>Sheet1!$C$2:$C$12</c:f>
              <c:numCache>
                <c:formatCode>General</c:formatCode>
                <c:ptCount val="11"/>
                <c:pt idx="0">
                  <c:v>19</c:v>
                </c:pt>
                <c:pt idx="1">
                  <c:v>19</c:v>
                </c:pt>
                <c:pt idx="2">
                  <c:v>19</c:v>
                </c:pt>
                <c:pt idx="3">
                  <c:v>19</c:v>
                </c:pt>
                <c:pt idx="4">
                  <c:v>19</c:v>
                </c:pt>
                <c:pt idx="5">
                  <c:v>19</c:v>
                </c:pt>
                <c:pt idx="6">
                  <c:v>19</c:v>
                </c:pt>
                <c:pt idx="7">
                  <c:v>19</c:v>
                </c:pt>
                <c:pt idx="8">
                  <c:v>19</c:v>
                </c:pt>
                <c:pt idx="9">
                  <c:v>19</c:v>
                </c:pt>
                <c:pt idx="10">
                  <c:v>19</c:v>
                </c:pt>
              </c:numCache>
            </c:numRef>
          </c:val>
          <c:smooth val="0"/>
          <c:extLst xmlns:c16r2="http://schemas.microsoft.com/office/drawing/2015/06/chart">
            <c:ext xmlns:c16="http://schemas.microsoft.com/office/drawing/2014/chart" uri="{C3380CC4-5D6E-409C-BE32-E72D297353CC}">
              <c16:uniqueId val="{00000002-664B-47FB-9C50-0F49B56F437F}"/>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400" b="1" i="0" u="none" strike="noStrike"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0"/>
        <c:axPos val="l"/>
        <c:numFmt formatCode="0" sourceLinked="0"/>
        <c:majorTickMark val="out"/>
        <c:minorTickMark val="none"/>
        <c:tickLblPos val="nextTo"/>
        <c:spPr>
          <a:ln w="3764">
            <a:solidFill>
              <a:schemeClr val="tx1"/>
            </a:solidFill>
            <a:prstDash val="solid"/>
          </a:ln>
        </c:spPr>
        <c:txPr>
          <a:bodyPr rot="0" vert="horz"/>
          <a:lstStyle/>
          <a:p>
            <a:pPr>
              <a:defRPr sz="1400" b="0" i="0" u="none" strike="noStrike"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01E-2"/>
          <c:y val="7.885959752361002E-2"/>
          <c:w val="0.94736842105262997"/>
          <c:h val="0.79127268910865511"/>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extLst xmlns:c16r2="http://schemas.microsoft.com/office/drawing/2015/06/chart">
              <c:ext xmlns:c16="http://schemas.microsoft.com/office/drawing/2014/chart" uri="{C3380CC4-5D6E-409C-BE32-E72D297353CC}">
                <c16:uniqueId val="{00000000-36C5-4577-9BCC-49A598250230}"/>
              </c:ext>
            </c:extLst>
          </c:dPt>
          <c:dPt>
            <c:idx val="10"/>
            <c:invertIfNegative val="0"/>
            <c:bubble3D val="0"/>
            <c:extLst xmlns:c16r2="http://schemas.microsoft.com/office/drawing/2015/06/chart">
              <c:ext xmlns:c16="http://schemas.microsoft.com/office/drawing/2014/chart" uri="{C3380CC4-5D6E-409C-BE32-E72D297353CC}">
                <c16:uniqueId val="{00000001-36C5-4577-9BCC-49A598250230}"/>
              </c:ext>
            </c:extLst>
          </c:dPt>
          <c:dLbls>
            <c:spPr>
              <a:noFill/>
              <a:ln w="30111">
                <a:noFill/>
              </a:ln>
            </c:spPr>
            <c:txPr>
              <a:bodyPr/>
              <a:lstStyle/>
              <a:p>
                <a:pPr>
                  <a:defRPr sz="1600" b="1" i="0" u="none" strike="noStrike"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AUS</c:v>
                </c:pt>
                <c:pt idx="1">
                  <c:v>UK</c:v>
                </c:pt>
                <c:pt idx="2">
                  <c:v>US</c:v>
                </c:pt>
                <c:pt idx="3">
                  <c:v>NOR</c:v>
                </c:pt>
                <c:pt idx="4">
                  <c:v>NETH</c:v>
                </c:pt>
                <c:pt idx="5">
                  <c:v>CAN</c:v>
                </c:pt>
                <c:pt idx="6">
                  <c:v>FRA</c:v>
                </c:pt>
                <c:pt idx="7">
                  <c:v>SWE</c:v>
                </c:pt>
                <c:pt idx="8">
                  <c:v>SWI</c:v>
                </c:pt>
                <c:pt idx="9">
                  <c:v>NZ</c:v>
                </c:pt>
                <c:pt idx="10">
                  <c:v>GER</c:v>
                </c:pt>
              </c:strCache>
            </c:strRef>
          </c:cat>
          <c:val>
            <c:numRef>
              <c:f>Sheet1!$B$2:$B$12</c:f>
              <c:numCache>
                <c:formatCode>0</c:formatCode>
                <c:ptCount val="11"/>
                <c:pt idx="0">
                  <c:v>74.599999999999994</c:v>
                </c:pt>
                <c:pt idx="1">
                  <c:v>70.5</c:v>
                </c:pt>
                <c:pt idx="2">
                  <c:v>69.099999999999994</c:v>
                </c:pt>
                <c:pt idx="3">
                  <c:v>67</c:v>
                </c:pt>
                <c:pt idx="4">
                  <c:v>66.8</c:v>
                </c:pt>
                <c:pt idx="5">
                  <c:v>59.8</c:v>
                </c:pt>
                <c:pt idx="6">
                  <c:v>49.8</c:v>
                </c:pt>
                <c:pt idx="7">
                  <c:v>49.1</c:v>
                </c:pt>
                <c:pt idx="8">
                  <c:v>46</c:v>
                </c:pt>
                <c:pt idx="9">
                  <c:v>38</c:v>
                </c:pt>
                <c:pt idx="10">
                  <c:v>35.299999999999997</c:v>
                </c:pt>
              </c:numCache>
            </c:numRef>
          </c:val>
          <c:extLst xmlns:c16r2="http://schemas.microsoft.com/office/drawing/2015/06/chart">
            <c:ext xmlns:c16="http://schemas.microsoft.com/office/drawing/2014/chart" uri="{C3380CC4-5D6E-409C-BE32-E72D297353CC}">
              <c16:uniqueId val="{00000002-36C5-4577-9BCC-49A598250230}"/>
            </c:ext>
          </c:extLst>
        </c:ser>
        <c:dLbls>
          <c:showLegendKey val="0"/>
          <c:showVal val="0"/>
          <c:showCatName val="0"/>
          <c:showSerName val="0"/>
          <c:showPercent val="0"/>
          <c:showBubbleSize val="0"/>
        </c:dLbls>
        <c:gapWidth val="70"/>
        <c:axId val="687213368"/>
        <c:axId val="687213760"/>
      </c:barChart>
      <c:lineChart>
        <c:grouping val="standard"/>
        <c:varyColors val="0"/>
        <c:ser>
          <c:idx val="0"/>
          <c:order val="1"/>
          <c:spPr>
            <a:ln>
              <a:solidFill>
                <a:schemeClr val="accent2"/>
              </a:solidFill>
            </a:ln>
          </c:spPr>
          <c:marker>
            <c:symbol val="none"/>
          </c:marker>
          <c:cat>
            <c:strRef>
              <c:f>Sheet1!$A$2:$A$12</c:f>
              <c:strCache>
                <c:ptCount val="11"/>
                <c:pt idx="0">
                  <c:v>AUS</c:v>
                </c:pt>
                <c:pt idx="1">
                  <c:v>UK</c:v>
                </c:pt>
                <c:pt idx="2">
                  <c:v>US</c:v>
                </c:pt>
                <c:pt idx="3">
                  <c:v>NOR</c:v>
                </c:pt>
                <c:pt idx="4">
                  <c:v>NETH</c:v>
                </c:pt>
                <c:pt idx="5">
                  <c:v>CAN</c:v>
                </c:pt>
                <c:pt idx="6">
                  <c:v>FRA</c:v>
                </c:pt>
                <c:pt idx="7">
                  <c:v>SWE</c:v>
                </c:pt>
                <c:pt idx="8">
                  <c:v>SWI</c:v>
                </c:pt>
                <c:pt idx="9">
                  <c:v>NZ</c:v>
                </c:pt>
                <c:pt idx="10">
                  <c:v>GER</c:v>
                </c:pt>
              </c:strCache>
            </c:strRef>
          </c:cat>
          <c:val>
            <c:numRef>
              <c:f>Sheet1!$C$2:$C$12</c:f>
              <c:numCache>
                <c:formatCode>General</c:formatCode>
                <c:ptCount val="11"/>
                <c:pt idx="0">
                  <c:v>49</c:v>
                </c:pt>
                <c:pt idx="1">
                  <c:v>49</c:v>
                </c:pt>
                <c:pt idx="2">
                  <c:v>49</c:v>
                </c:pt>
                <c:pt idx="3">
                  <c:v>49</c:v>
                </c:pt>
                <c:pt idx="4">
                  <c:v>49</c:v>
                </c:pt>
                <c:pt idx="5">
                  <c:v>49</c:v>
                </c:pt>
                <c:pt idx="6">
                  <c:v>49</c:v>
                </c:pt>
                <c:pt idx="7">
                  <c:v>49</c:v>
                </c:pt>
                <c:pt idx="8">
                  <c:v>49</c:v>
                </c:pt>
                <c:pt idx="9">
                  <c:v>49</c:v>
                </c:pt>
                <c:pt idx="10">
                  <c:v>49</c:v>
                </c:pt>
              </c:numCache>
            </c:numRef>
          </c:val>
          <c:smooth val="0"/>
          <c:extLst xmlns:c16r2="http://schemas.microsoft.com/office/drawing/2015/06/chart">
            <c:ext xmlns:c16="http://schemas.microsoft.com/office/drawing/2014/chart" uri="{C3380CC4-5D6E-409C-BE32-E72D297353CC}">
              <c16:uniqueId val="{00000003-36C5-4577-9BCC-49A598250230}"/>
            </c:ext>
          </c:extLst>
        </c:ser>
        <c:dLbls>
          <c:showLegendKey val="0"/>
          <c:showVal val="0"/>
          <c:showCatName val="0"/>
          <c:showSerName val="0"/>
          <c:showPercent val="0"/>
          <c:showBubbleSize val="0"/>
        </c:dLbls>
        <c:marker val="1"/>
        <c:smooth val="0"/>
        <c:axId val="687213368"/>
        <c:axId val="687213760"/>
      </c:lineChart>
      <c:catAx>
        <c:axId val="687213368"/>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00" b="1" i="0" u="none" strike="noStrike"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687213760"/>
        <c:crosses val="autoZero"/>
        <c:auto val="1"/>
        <c:lblAlgn val="ctr"/>
        <c:lblOffset val="100"/>
        <c:noMultiLvlLbl val="0"/>
      </c:catAx>
      <c:valAx>
        <c:axId val="68721376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400" b="0" i="0" u="none" strike="noStrike"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687213368"/>
        <c:crosses val="autoZero"/>
        <c:crossBetween val="between"/>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55379533071728"/>
          <c:y val="0.12902422072727748"/>
          <c:w val="0.86712450746480818"/>
          <c:h val="0.76090441711047152"/>
        </c:manualLayout>
      </c:layout>
      <c:barChart>
        <c:barDir val="col"/>
        <c:grouping val="clustered"/>
        <c:varyColors val="0"/>
        <c:ser>
          <c:idx val="0"/>
          <c:order val="0"/>
          <c:tx>
            <c:strRef>
              <c:f>Sheet1!$B$1</c:f>
              <c:strCache>
                <c:ptCount val="1"/>
                <c:pt idx="0">
                  <c:v>Diabetes</c:v>
                </c:pt>
              </c:strCache>
            </c:strRef>
          </c:tx>
          <c:spPr>
            <a:solidFill>
              <a:srgbClr val="4ABDB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NETH</c:v>
                </c:pt>
                <c:pt idx="1">
                  <c:v>UK</c:v>
                </c:pt>
                <c:pt idx="2">
                  <c:v>SWITZ</c:v>
                </c:pt>
                <c:pt idx="3">
                  <c:v>NOR</c:v>
                </c:pt>
                <c:pt idx="4">
                  <c:v>SWE</c:v>
                </c:pt>
                <c:pt idx="5">
                  <c:v>NZ</c:v>
                </c:pt>
                <c:pt idx="6">
                  <c:v>CAN</c:v>
                </c:pt>
                <c:pt idx="7">
                  <c:v>AUS</c:v>
                </c:pt>
                <c:pt idx="8">
                  <c:v>FRA</c:v>
                </c:pt>
                <c:pt idx="9">
                  <c:v>US</c:v>
                </c:pt>
                <c:pt idx="10">
                  <c:v>GER</c:v>
                </c:pt>
              </c:strCache>
            </c:strRef>
          </c:cat>
          <c:val>
            <c:numRef>
              <c:f>Sheet1!$B$2:$B$12</c:f>
              <c:numCache>
                <c:formatCode>General</c:formatCode>
                <c:ptCount val="11"/>
                <c:pt idx="0">
                  <c:v>60.1</c:v>
                </c:pt>
                <c:pt idx="1">
                  <c:v>79.900000000000006</c:v>
                </c:pt>
                <c:pt idx="2">
                  <c:v>81.3</c:v>
                </c:pt>
                <c:pt idx="3">
                  <c:v>86.3</c:v>
                </c:pt>
                <c:pt idx="4">
                  <c:v>96.9</c:v>
                </c:pt>
                <c:pt idx="5">
                  <c:v>99.2</c:v>
                </c:pt>
                <c:pt idx="6">
                  <c:v>102.4</c:v>
                </c:pt>
                <c:pt idx="7">
                  <c:v>140.9</c:v>
                </c:pt>
                <c:pt idx="8">
                  <c:v>153.4</c:v>
                </c:pt>
                <c:pt idx="9">
                  <c:v>203.6</c:v>
                </c:pt>
                <c:pt idx="10">
                  <c:v>266</c:v>
                </c:pt>
              </c:numCache>
            </c:numRef>
          </c:val>
          <c:extLst xmlns:c16r2="http://schemas.microsoft.com/office/drawing/2015/06/chart">
            <c:ext xmlns:c16="http://schemas.microsoft.com/office/drawing/2014/chart" uri="{C3380CC4-5D6E-409C-BE32-E72D297353CC}">
              <c16:uniqueId val="{00000000-D4CC-42F1-875F-60A95487E60C}"/>
            </c:ext>
          </c:extLst>
        </c:ser>
        <c:ser>
          <c:idx val="1"/>
          <c:order val="1"/>
          <c:tx>
            <c:strRef>
              <c:f>Sheet1!$C$1</c:f>
              <c:strCache>
                <c:ptCount val="1"/>
                <c:pt idx="0">
                  <c:v>Hypertension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accent2"/>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NETH</c:v>
                </c:pt>
                <c:pt idx="1">
                  <c:v>UK</c:v>
                </c:pt>
                <c:pt idx="2">
                  <c:v>SWITZ</c:v>
                </c:pt>
                <c:pt idx="3">
                  <c:v>NOR</c:v>
                </c:pt>
                <c:pt idx="4">
                  <c:v>SWE</c:v>
                </c:pt>
                <c:pt idx="5">
                  <c:v>NZ</c:v>
                </c:pt>
                <c:pt idx="6">
                  <c:v>CAN</c:v>
                </c:pt>
                <c:pt idx="7">
                  <c:v>AUS</c:v>
                </c:pt>
                <c:pt idx="8">
                  <c:v>FRA</c:v>
                </c:pt>
                <c:pt idx="9">
                  <c:v>US</c:v>
                </c:pt>
                <c:pt idx="10">
                  <c:v>GER</c:v>
                </c:pt>
              </c:strCache>
            </c:strRef>
          </c:cat>
          <c:val>
            <c:numRef>
              <c:f>Sheet1!$C$2:$C$12</c:f>
              <c:numCache>
                <c:formatCode>General</c:formatCode>
                <c:ptCount val="11"/>
                <c:pt idx="0">
                  <c:v>19.7</c:v>
                </c:pt>
                <c:pt idx="1">
                  <c:v>17.7</c:v>
                </c:pt>
                <c:pt idx="2">
                  <c:v>61</c:v>
                </c:pt>
                <c:pt idx="3">
                  <c:v>57.7</c:v>
                </c:pt>
                <c:pt idx="4">
                  <c:v>33.299999999999997</c:v>
                </c:pt>
                <c:pt idx="5">
                  <c:v>22.8</c:v>
                </c:pt>
                <c:pt idx="6">
                  <c:v>18.2</c:v>
                </c:pt>
                <c:pt idx="7">
                  <c:v>34.5</c:v>
                </c:pt>
                <c:pt idx="8">
                  <c:v>49</c:v>
                </c:pt>
                <c:pt idx="9">
                  <c:v>158.5</c:v>
                </c:pt>
                <c:pt idx="10">
                  <c:v>338.1</c:v>
                </c:pt>
              </c:numCache>
            </c:numRef>
          </c:val>
          <c:extLst xmlns:c16r2="http://schemas.microsoft.com/office/drawing/2015/06/chart">
            <c:ext xmlns:c16="http://schemas.microsoft.com/office/drawing/2014/chart" uri="{C3380CC4-5D6E-409C-BE32-E72D297353CC}">
              <c16:uniqueId val="{00000001-D4CC-42F1-875F-60A95487E60C}"/>
            </c:ext>
          </c:extLst>
        </c:ser>
        <c:dLbls>
          <c:dLblPos val="outEnd"/>
          <c:showLegendKey val="0"/>
          <c:showVal val="1"/>
          <c:showCatName val="0"/>
          <c:showSerName val="0"/>
          <c:showPercent val="0"/>
          <c:showBubbleSize val="0"/>
        </c:dLbls>
        <c:gapWidth val="158"/>
        <c:overlap val="-16"/>
        <c:axId val="739546464"/>
        <c:axId val="739546856"/>
      </c:barChart>
      <c:catAx>
        <c:axId val="7395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464"/>
        <c:crosses val="autoZero"/>
        <c:crossBetween val="between"/>
      </c:valAx>
      <c:spPr>
        <a:noFill/>
        <a:ln>
          <a:noFill/>
        </a:ln>
        <a:effectLst/>
      </c:spPr>
    </c:plotArea>
    <c:legend>
      <c:legendPos val="t"/>
      <c:layout>
        <c:manualLayout>
          <c:xMode val="edge"/>
          <c:yMode val="edge"/>
          <c:x val="0.35910832567215639"/>
          <c:y val="3.6640123981175499E-2"/>
          <c:w val="0.39443125367288667"/>
          <c:h val="7.41277164032435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62533845756643E-2"/>
          <c:y val="0.12056850559296438"/>
          <c:w val="0.91407240721019511"/>
          <c:h val="0.7816396668683564"/>
        </c:manualLayout>
      </c:layout>
      <c:barChart>
        <c:barDir val="col"/>
        <c:grouping val="stacked"/>
        <c:varyColors val="0"/>
        <c:ser>
          <c:idx val="1"/>
          <c:order val="0"/>
          <c:tx>
            <c:strRef>
              <c:f>Sheet1!$C$1</c:f>
              <c:strCache>
                <c:ptCount val="1"/>
                <c:pt idx="0">
                  <c:v>65-79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NZ</c:v>
                </c:pt>
                <c:pt idx="1">
                  <c:v>AUS</c:v>
                </c:pt>
                <c:pt idx="2">
                  <c:v>US</c:v>
                </c:pt>
                <c:pt idx="3">
                  <c:v>NOR</c:v>
                </c:pt>
                <c:pt idx="4">
                  <c:v>CAN</c:v>
                </c:pt>
                <c:pt idx="5">
                  <c:v>SWI</c:v>
                </c:pt>
                <c:pt idx="6">
                  <c:v>UK</c:v>
                </c:pt>
                <c:pt idx="7">
                  <c:v>NETH</c:v>
                </c:pt>
                <c:pt idx="8">
                  <c:v>FRA</c:v>
                </c:pt>
                <c:pt idx="9">
                  <c:v>SWE</c:v>
                </c:pt>
                <c:pt idx="10">
                  <c:v>GER</c:v>
                </c:pt>
              </c:strCache>
            </c:strRef>
          </c:cat>
          <c:val>
            <c:numRef>
              <c:f>Sheet1!$C$2:$C$12</c:f>
              <c:numCache>
                <c:formatCode>General</c:formatCode>
                <c:ptCount val="11"/>
                <c:pt idx="0">
                  <c:v>11.5</c:v>
                </c:pt>
                <c:pt idx="1">
                  <c:v>11.5</c:v>
                </c:pt>
                <c:pt idx="2">
                  <c:v>11.8</c:v>
                </c:pt>
                <c:pt idx="3">
                  <c:v>12.400000000000002</c:v>
                </c:pt>
                <c:pt idx="4">
                  <c:v>12.599999999999998</c:v>
                </c:pt>
                <c:pt idx="5">
                  <c:v>13.000000000000002</c:v>
                </c:pt>
                <c:pt idx="6">
                  <c:v>13.200000000000001</c:v>
                </c:pt>
                <c:pt idx="7">
                  <c:v>14</c:v>
                </c:pt>
                <c:pt idx="8">
                  <c:v>13.299999999999999</c:v>
                </c:pt>
                <c:pt idx="9">
                  <c:v>14.700000000000001</c:v>
                </c:pt>
                <c:pt idx="10">
                  <c:v>15.2</c:v>
                </c:pt>
              </c:numCache>
            </c:numRef>
          </c:val>
          <c:extLst xmlns:c16r2="http://schemas.microsoft.com/office/drawing/2015/06/chart">
            <c:ext xmlns:c16="http://schemas.microsoft.com/office/drawing/2014/chart" uri="{C3380CC4-5D6E-409C-BE32-E72D297353CC}">
              <c16:uniqueId val="{00000001-5FAD-4996-A2A8-D37CA2548BAE}"/>
            </c:ext>
          </c:extLst>
        </c:ser>
        <c:ser>
          <c:idx val="0"/>
          <c:order val="1"/>
          <c:tx>
            <c:strRef>
              <c:f>Sheet1!$B$1</c:f>
              <c:strCache>
                <c:ptCount val="1"/>
                <c:pt idx="0">
                  <c:v>80+</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NZ</c:v>
                </c:pt>
                <c:pt idx="1">
                  <c:v>AUS</c:v>
                </c:pt>
                <c:pt idx="2">
                  <c:v>US</c:v>
                </c:pt>
                <c:pt idx="3">
                  <c:v>NOR</c:v>
                </c:pt>
                <c:pt idx="4">
                  <c:v>CAN</c:v>
                </c:pt>
                <c:pt idx="5">
                  <c:v>SWI</c:v>
                </c:pt>
                <c:pt idx="6">
                  <c:v>UK</c:v>
                </c:pt>
                <c:pt idx="7">
                  <c:v>NETH</c:v>
                </c:pt>
                <c:pt idx="8">
                  <c:v>FRA</c:v>
                </c:pt>
                <c:pt idx="9">
                  <c:v>SWE</c:v>
                </c:pt>
                <c:pt idx="10">
                  <c:v>GER</c:v>
                </c:pt>
              </c:strCache>
            </c:strRef>
          </c:cat>
          <c:val>
            <c:numRef>
              <c:f>Sheet1!$B$2:$B$12</c:f>
              <c:numCache>
                <c:formatCode>General</c:formatCode>
                <c:ptCount val="11"/>
                <c:pt idx="0">
                  <c:v>3.6</c:v>
                </c:pt>
                <c:pt idx="1">
                  <c:v>3.9</c:v>
                </c:pt>
                <c:pt idx="2">
                  <c:v>3.8</c:v>
                </c:pt>
                <c:pt idx="3">
                  <c:v>4.2</c:v>
                </c:pt>
                <c:pt idx="4">
                  <c:v>4.3</c:v>
                </c:pt>
                <c:pt idx="5">
                  <c:v>5.0999999999999996</c:v>
                </c:pt>
                <c:pt idx="6">
                  <c:v>4.9000000000000004</c:v>
                </c:pt>
                <c:pt idx="7">
                  <c:v>4.5</c:v>
                </c:pt>
                <c:pt idx="8">
                  <c:v>5.9</c:v>
                </c:pt>
                <c:pt idx="9">
                  <c:v>5.0999999999999996</c:v>
                </c:pt>
                <c:pt idx="10">
                  <c:v>6</c:v>
                </c:pt>
              </c:numCache>
            </c:numRef>
          </c:val>
          <c:extLst xmlns:c16r2="http://schemas.microsoft.com/office/drawing/2015/06/chart">
            <c:ext xmlns:c16="http://schemas.microsoft.com/office/drawing/2014/chart" uri="{C3380CC4-5D6E-409C-BE32-E72D297353CC}">
              <c16:uniqueId val="{00000000-5FAD-4996-A2A8-D37CA2548BAE}"/>
            </c:ext>
          </c:extLst>
        </c:ser>
        <c:ser>
          <c:idx val="2"/>
          <c:order val="2"/>
          <c:tx>
            <c:strRef>
              <c:f>Sheet1!$D$1</c:f>
              <c:strCache>
                <c:ptCount val="1"/>
                <c:pt idx="0">
                  <c:v>Column1</c:v>
                </c:pt>
              </c:strCache>
            </c:strRef>
          </c:tx>
          <c:spPr>
            <a:solidFill>
              <a:schemeClr val="accent3"/>
            </a:solidFill>
            <a:ln>
              <a:noFill/>
            </a:ln>
            <a:effectLst/>
          </c:spPr>
          <c:invertIfNegative val="0"/>
          <c:cat>
            <c:strRef>
              <c:f>Sheet1!$A$2:$A$12</c:f>
              <c:strCache>
                <c:ptCount val="11"/>
                <c:pt idx="0">
                  <c:v>NZ</c:v>
                </c:pt>
                <c:pt idx="1">
                  <c:v>AUS</c:v>
                </c:pt>
                <c:pt idx="2">
                  <c:v>US</c:v>
                </c:pt>
                <c:pt idx="3">
                  <c:v>NOR</c:v>
                </c:pt>
                <c:pt idx="4">
                  <c:v>CAN</c:v>
                </c:pt>
                <c:pt idx="5">
                  <c:v>SWI</c:v>
                </c:pt>
                <c:pt idx="6">
                  <c:v>UK</c:v>
                </c:pt>
                <c:pt idx="7">
                  <c:v>NETH</c:v>
                </c:pt>
                <c:pt idx="8">
                  <c:v>FRA</c:v>
                </c:pt>
                <c:pt idx="9">
                  <c:v>SWE</c:v>
                </c:pt>
                <c:pt idx="10">
                  <c:v>GER</c:v>
                </c:pt>
              </c:strCache>
            </c:strRef>
          </c:cat>
          <c:val>
            <c:numRef>
              <c:f>Sheet1!$D$2:$D$12</c:f>
              <c:numCache>
                <c:formatCode>General</c:formatCode>
                <c:ptCount val="11"/>
              </c:numCache>
            </c:numRef>
          </c:val>
          <c:extLst xmlns:c16r2="http://schemas.microsoft.com/office/drawing/2015/06/chart">
            <c:ext xmlns:c16="http://schemas.microsoft.com/office/drawing/2014/chart" uri="{C3380CC4-5D6E-409C-BE32-E72D297353CC}">
              <c16:uniqueId val="{00000002-5FAD-4996-A2A8-D37CA2548BAE}"/>
            </c:ext>
          </c:extLst>
        </c:ser>
        <c:dLbls>
          <c:showLegendKey val="0"/>
          <c:showVal val="0"/>
          <c:showCatName val="0"/>
          <c:showSerName val="0"/>
          <c:showPercent val="0"/>
          <c:showBubbleSize val="0"/>
        </c:dLbls>
        <c:gapWidth val="80"/>
        <c:overlap val="100"/>
        <c:axId val="739547640"/>
        <c:axId val="739548032"/>
      </c:barChart>
      <c:catAx>
        <c:axId val="73954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8032"/>
        <c:crosses val="autoZero"/>
        <c:auto val="1"/>
        <c:lblAlgn val="ctr"/>
        <c:lblOffset val="100"/>
        <c:noMultiLvlLbl val="0"/>
      </c:catAx>
      <c:valAx>
        <c:axId val="73954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7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82399146902283E-2"/>
          <c:y val="0.11811769087573902"/>
          <c:w val="0.89744965676146593"/>
          <c:h val="0.77566310964731344"/>
        </c:manualLayout>
      </c:layout>
      <c:barChart>
        <c:barDir val="col"/>
        <c:grouping val="stacked"/>
        <c:varyColors val="0"/>
        <c:ser>
          <c:idx val="4"/>
          <c:order val="0"/>
          <c:tx>
            <c:strRef>
              <c:f>Sheet1!$B$1</c:f>
              <c:strCache>
                <c:ptCount val="1"/>
                <c:pt idx="0">
                  <c:v>Health care</c:v>
                </c:pt>
              </c:strCache>
            </c:strRef>
          </c:tx>
          <c:spPr>
            <a:solidFill>
              <a:schemeClr val="tx2"/>
            </a:solidFill>
            <a:ln w="15056">
              <a:noFill/>
              <a:prstDash val="solid"/>
            </a:ln>
          </c:spPr>
          <c:invertIfNegative val="0"/>
          <c:dLbls>
            <c:numFmt formatCode="#,##0" sourceLinked="0"/>
            <c:spPr>
              <a:noFill/>
              <a:ln w="30111">
                <a:noFill/>
              </a:ln>
            </c:spPr>
            <c:txPr>
              <a:bodyPr/>
              <a:lstStyle/>
              <a:p>
                <a:pPr>
                  <a:defRPr sz="1600" b="1">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NOR</c:v>
                </c:pt>
                <c:pt idx="1">
                  <c:v>AUS</c:v>
                </c:pt>
                <c:pt idx="2">
                  <c:v>CAN</c:v>
                </c:pt>
                <c:pt idx="3">
                  <c:v>UK</c:v>
                </c:pt>
                <c:pt idx="4">
                  <c:v>GER</c:v>
                </c:pt>
                <c:pt idx="5">
                  <c:v>NZ</c:v>
                </c:pt>
                <c:pt idx="6">
                  <c:v>SWITZ</c:v>
                </c:pt>
                <c:pt idx="7">
                  <c:v>NETH</c:v>
                </c:pt>
                <c:pt idx="8">
                  <c:v>US</c:v>
                </c:pt>
                <c:pt idx="9">
                  <c:v>SWE</c:v>
                </c:pt>
                <c:pt idx="10">
                  <c:v>FRA</c:v>
                </c:pt>
              </c:strCache>
            </c:strRef>
          </c:cat>
          <c:val>
            <c:numRef>
              <c:f>Sheet1!$B$2:$B$12</c:f>
              <c:numCache>
                <c:formatCode>0.0</c:formatCode>
                <c:ptCount val="11"/>
                <c:pt idx="0">
                  <c:v>10.500999999999999</c:v>
                </c:pt>
                <c:pt idx="1">
                  <c:v>9.2520000000000007</c:v>
                </c:pt>
                <c:pt idx="2">
                  <c:v>10.535</c:v>
                </c:pt>
                <c:pt idx="3">
                  <c:v>9.7620000000000005</c:v>
                </c:pt>
                <c:pt idx="4">
                  <c:v>11.138999999999999</c:v>
                </c:pt>
                <c:pt idx="5">
                  <c:v>9.2219999999999995</c:v>
                </c:pt>
                <c:pt idx="6">
                  <c:v>12.247999999999999</c:v>
                </c:pt>
                <c:pt idx="7">
                  <c:v>10.359</c:v>
                </c:pt>
                <c:pt idx="8">
                  <c:v>17.073</c:v>
                </c:pt>
                <c:pt idx="9">
                  <c:v>10.935</c:v>
                </c:pt>
                <c:pt idx="10">
                  <c:v>11.539</c:v>
                </c:pt>
              </c:numCache>
            </c:numRef>
          </c:val>
          <c:extLst xmlns:c16r2="http://schemas.microsoft.com/office/drawing/2015/06/chart">
            <c:ext xmlns:c16="http://schemas.microsoft.com/office/drawing/2014/chart" uri="{C3380CC4-5D6E-409C-BE32-E72D297353CC}">
              <c16:uniqueId val="{00000000-7E1F-40F8-9E2A-ECA6167D3D58}"/>
            </c:ext>
          </c:extLst>
        </c:ser>
        <c:ser>
          <c:idx val="0"/>
          <c:order val="1"/>
          <c:tx>
            <c:strRef>
              <c:f>Sheet1!$C$1</c:f>
              <c:strCache>
                <c:ptCount val="1"/>
                <c:pt idx="0">
                  <c:v>Social care</c:v>
                </c:pt>
              </c:strCache>
            </c:strRef>
          </c:tx>
          <c:spPr>
            <a:solidFill>
              <a:schemeClr val="accent3"/>
            </a:solidFill>
            <a:ln>
              <a:noFill/>
            </a:ln>
          </c:spPr>
          <c:invertIfNegative val="0"/>
          <c:dLbls>
            <c:numFmt formatCode="#,##0" sourceLinked="0"/>
            <c:spPr>
              <a:noFill/>
              <a:ln>
                <a:noFill/>
              </a:ln>
              <a:effectLst/>
            </c:spPr>
            <c:txPr>
              <a:bodyPr/>
              <a:lstStyle/>
              <a:p>
                <a:pPr>
                  <a:defRPr sz="1600" b="1">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NOR</c:v>
                </c:pt>
                <c:pt idx="1">
                  <c:v>AUS</c:v>
                </c:pt>
                <c:pt idx="2">
                  <c:v>CAN</c:v>
                </c:pt>
                <c:pt idx="3">
                  <c:v>UK</c:v>
                </c:pt>
                <c:pt idx="4">
                  <c:v>GER</c:v>
                </c:pt>
                <c:pt idx="5">
                  <c:v>NZ</c:v>
                </c:pt>
                <c:pt idx="6">
                  <c:v>SWITZ</c:v>
                </c:pt>
                <c:pt idx="7">
                  <c:v>NETH</c:v>
                </c:pt>
                <c:pt idx="8">
                  <c:v>US</c:v>
                </c:pt>
                <c:pt idx="9">
                  <c:v>SWE</c:v>
                </c:pt>
                <c:pt idx="10">
                  <c:v>FRA</c:v>
                </c:pt>
              </c:strCache>
            </c:strRef>
          </c:cat>
          <c:val>
            <c:numRef>
              <c:f>Sheet1!$C$2:$C$12</c:f>
              <c:numCache>
                <c:formatCode>0.00</c:formatCode>
                <c:ptCount val="11"/>
                <c:pt idx="0">
                  <c:v>12.217000000000002</c:v>
                </c:pt>
                <c:pt idx="1">
                  <c:v>14.444999999999999</c:v>
                </c:pt>
                <c:pt idx="2">
                  <c:v>13.247</c:v>
                </c:pt>
                <c:pt idx="3">
                  <c:v>20</c:v>
                </c:pt>
                <c:pt idx="4">
                  <c:v>19.64</c:v>
                </c:pt>
                <c:pt idx="5">
                  <c:v>21.72</c:v>
                </c:pt>
                <c:pt idx="6">
                  <c:v>19.134</c:v>
                </c:pt>
                <c:pt idx="7">
                  <c:v>21.331</c:v>
                </c:pt>
                <c:pt idx="8">
                  <c:v>16.764000000000003</c:v>
                </c:pt>
                <c:pt idx="9">
                  <c:v>24.019000000000002</c:v>
                </c:pt>
                <c:pt idx="10">
                  <c:v>24.862999999999992</c:v>
                </c:pt>
              </c:numCache>
            </c:numRef>
          </c:val>
          <c:extLst xmlns:c16r2="http://schemas.microsoft.com/office/drawing/2015/06/chart">
            <c:ext xmlns:c16="http://schemas.microsoft.com/office/drawing/2014/chart" uri="{C3380CC4-5D6E-409C-BE32-E72D297353CC}">
              <c16:uniqueId val="{00000001-7E1F-40F8-9E2A-ECA6167D3D58}"/>
            </c:ext>
          </c:extLst>
        </c:ser>
        <c:dLbls>
          <c:showLegendKey val="0"/>
          <c:showVal val="0"/>
          <c:showCatName val="0"/>
          <c:showSerName val="0"/>
          <c:showPercent val="0"/>
          <c:showBubbleSize val="0"/>
        </c:dLbls>
        <c:gapWidth val="70"/>
        <c:overlap val="100"/>
        <c:axId val="789747096"/>
        <c:axId val="533271376"/>
      </c:barChart>
      <c:catAx>
        <c:axId val="789747096"/>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00" b="1">
                <a:solidFill>
                  <a:srgbClr val="4C515A"/>
                </a:solidFill>
                <a:latin typeface="+mn-lt"/>
              </a:defRPr>
            </a:pPr>
            <a:endParaRPr lang="en-US"/>
          </a:p>
        </c:txPr>
        <c:crossAx val="533271376"/>
        <c:crosses val="autoZero"/>
        <c:auto val="1"/>
        <c:lblAlgn val="ctr"/>
        <c:lblOffset val="100"/>
        <c:noMultiLvlLbl val="0"/>
      </c:catAx>
      <c:valAx>
        <c:axId val="533271376"/>
        <c:scaling>
          <c:orientation val="minMax"/>
        </c:scaling>
        <c:delete val="0"/>
        <c:axPos val="l"/>
        <c:numFmt formatCode="#,##0" sourceLinked="0"/>
        <c:majorTickMark val="out"/>
        <c:minorTickMark val="none"/>
        <c:tickLblPos val="nextTo"/>
        <c:spPr>
          <a:ln w="3764">
            <a:solidFill>
              <a:schemeClr val="tx1"/>
            </a:solidFill>
            <a:prstDash val="solid"/>
          </a:ln>
        </c:spPr>
        <c:txPr>
          <a:bodyPr rot="0" vert="horz"/>
          <a:lstStyle/>
          <a:p>
            <a:pPr>
              <a:defRPr sz="140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89747096"/>
        <c:crosses val="autoZero"/>
        <c:crossBetween val="between"/>
      </c:valAx>
      <c:spPr>
        <a:noFill/>
        <a:ln w="30111">
          <a:noFill/>
        </a:ln>
      </c:spPr>
    </c:plotArea>
    <c:legend>
      <c:legendPos val="t"/>
      <c:layout/>
      <c:overlay val="0"/>
      <c:txPr>
        <a:bodyPr/>
        <a:lstStyle/>
        <a:p>
          <a:pPr>
            <a:defRPr sz="1600">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c:spPr>
  <c:txPr>
    <a:bodyPr/>
    <a:lstStyle/>
    <a:p>
      <a:pPr>
        <a:defRPr sz="1097" b="0" i="0" u="none" strike="noStrike"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62533845756657E-2"/>
          <c:y val="0.18463162020964413"/>
          <c:w val="0.91564183443661229"/>
          <c:h val="0.71946347511063069"/>
        </c:manualLayout>
      </c:layout>
      <c:barChart>
        <c:barDir val="col"/>
        <c:grouping val="stacked"/>
        <c:varyColors val="0"/>
        <c:ser>
          <c:idx val="0"/>
          <c:order val="0"/>
          <c:tx>
            <c:strRef>
              <c:f>Sheet1!$B$1</c:f>
              <c:strCache>
                <c:ptCount val="1"/>
                <c:pt idx="0">
                  <c:v>Institutions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c:v>
                </c:pt>
                <c:pt idx="1">
                  <c:v>FRA</c:v>
                </c:pt>
                <c:pt idx="2">
                  <c:v>AUS</c:v>
                </c:pt>
                <c:pt idx="3">
                  <c:v>CAN</c:v>
                </c:pt>
                <c:pt idx="4">
                  <c:v>NETH</c:v>
                </c:pt>
                <c:pt idx="5">
                  <c:v>GER</c:v>
                </c:pt>
                <c:pt idx="6">
                  <c:v>NZ</c:v>
                </c:pt>
                <c:pt idx="7">
                  <c:v>SWE</c:v>
                </c:pt>
                <c:pt idx="8">
                  <c:v>NOR</c:v>
                </c:pt>
                <c:pt idx="9">
                  <c:v>SWI</c:v>
                </c:pt>
              </c:strCache>
            </c:strRef>
          </c:cat>
          <c:val>
            <c:numRef>
              <c:f>Sheet1!$B$2:$B$11</c:f>
              <c:numCache>
                <c:formatCode>General</c:formatCode>
                <c:ptCount val="10"/>
                <c:pt idx="0">
                  <c:v>2.4</c:v>
                </c:pt>
                <c:pt idx="1">
                  <c:v>4.0999999999999996</c:v>
                </c:pt>
                <c:pt idx="2">
                  <c:v>6.3</c:v>
                </c:pt>
                <c:pt idx="3">
                  <c:v>4.2</c:v>
                </c:pt>
                <c:pt idx="4">
                  <c:v>4.5999999999999996</c:v>
                </c:pt>
                <c:pt idx="5">
                  <c:v>4.0999999999999996</c:v>
                </c:pt>
                <c:pt idx="6">
                  <c:v>4.5</c:v>
                </c:pt>
                <c:pt idx="7">
                  <c:v>4.5</c:v>
                </c:pt>
                <c:pt idx="8">
                  <c:v>4.5</c:v>
                </c:pt>
                <c:pt idx="9">
                  <c:v>5.8</c:v>
                </c:pt>
              </c:numCache>
            </c:numRef>
          </c:val>
          <c:extLst xmlns:c16r2="http://schemas.microsoft.com/office/drawing/2015/06/chart">
            <c:ext xmlns:c16="http://schemas.microsoft.com/office/drawing/2014/chart" uri="{C3380CC4-5D6E-409C-BE32-E72D297353CC}">
              <c16:uniqueId val="{00000000-2D6D-43F4-BC91-5A41787466F3}"/>
            </c:ext>
          </c:extLst>
        </c:ser>
        <c:ser>
          <c:idx val="1"/>
          <c:order val="1"/>
          <c:tx>
            <c:strRef>
              <c:f>Sheet1!$C$1</c:f>
              <c:strCache>
                <c:ptCount val="1"/>
                <c:pt idx="0">
                  <c:v>Home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c:v>
                </c:pt>
                <c:pt idx="1">
                  <c:v>FRA</c:v>
                </c:pt>
                <c:pt idx="2">
                  <c:v>AUS</c:v>
                </c:pt>
                <c:pt idx="3">
                  <c:v>CAN</c:v>
                </c:pt>
                <c:pt idx="4">
                  <c:v>NETH</c:v>
                </c:pt>
                <c:pt idx="5">
                  <c:v>GER</c:v>
                </c:pt>
                <c:pt idx="6">
                  <c:v>NZ</c:v>
                </c:pt>
                <c:pt idx="7">
                  <c:v>SWE</c:v>
                </c:pt>
                <c:pt idx="8">
                  <c:v>NOR</c:v>
                </c:pt>
                <c:pt idx="9">
                  <c:v>SWI</c:v>
                </c:pt>
              </c:strCache>
            </c:strRef>
          </c:cat>
          <c:val>
            <c:numRef>
              <c:f>Sheet1!$C$2:$C$11</c:f>
              <c:numCache>
                <c:formatCode>General</c:formatCode>
                <c:ptCount val="10"/>
                <c:pt idx="0">
                  <c:v>7.5</c:v>
                </c:pt>
                <c:pt idx="1">
                  <c:v>6</c:v>
                </c:pt>
                <c:pt idx="2">
                  <c:v>5.7</c:v>
                </c:pt>
                <c:pt idx="3">
                  <c:v>8.6</c:v>
                </c:pt>
                <c:pt idx="4">
                  <c:v>8.6999999999999993</c:v>
                </c:pt>
                <c:pt idx="5">
                  <c:v>9.5</c:v>
                </c:pt>
                <c:pt idx="6">
                  <c:v>9.5</c:v>
                </c:pt>
                <c:pt idx="7">
                  <c:v>10.9</c:v>
                </c:pt>
                <c:pt idx="8">
                  <c:v>11.4</c:v>
                </c:pt>
                <c:pt idx="9">
                  <c:v>16.600000000000001</c:v>
                </c:pt>
              </c:numCache>
            </c:numRef>
          </c:val>
          <c:extLst xmlns:c16r2="http://schemas.microsoft.com/office/drawing/2015/06/chart">
            <c:ext xmlns:c16="http://schemas.microsoft.com/office/drawing/2014/chart" uri="{C3380CC4-5D6E-409C-BE32-E72D297353CC}">
              <c16:uniqueId val="{00000001-2D6D-43F4-BC91-5A41787466F3}"/>
            </c:ext>
          </c:extLst>
        </c:ser>
        <c:dLbls>
          <c:showLegendKey val="0"/>
          <c:showVal val="0"/>
          <c:showCatName val="0"/>
          <c:showSerName val="0"/>
          <c:showPercent val="0"/>
          <c:showBubbleSize val="0"/>
        </c:dLbls>
        <c:gapWidth val="95"/>
        <c:overlap val="100"/>
        <c:axId val="739548816"/>
        <c:axId val="739549208"/>
      </c:barChart>
      <c:catAx>
        <c:axId val="73954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9208"/>
        <c:crosses val="autoZero"/>
        <c:auto val="1"/>
        <c:lblAlgn val="ctr"/>
        <c:lblOffset val="100"/>
        <c:noMultiLvlLbl val="0"/>
      </c:catAx>
      <c:valAx>
        <c:axId val="739549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8816"/>
        <c:crosses val="autoZero"/>
        <c:crossBetween val="between"/>
      </c:valAx>
      <c:spPr>
        <a:noFill/>
        <a:ln>
          <a:noFill/>
        </a:ln>
        <a:effectLst/>
      </c:spPr>
    </c:plotArea>
    <c:legend>
      <c:legendPos val="t"/>
      <c:layout>
        <c:manualLayout>
          <c:xMode val="edge"/>
          <c:yMode val="edge"/>
          <c:x val="0.38239707979509824"/>
          <c:y val="3.0204352661265081E-2"/>
          <c:w val="0.2917095460945559"/>
          <c:h val="7.3681258936445282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62533845756643E-2"/>
          <c:y val="6.9706247799630569E-2"/>
          <c:w val="0.91407240721019511"/>
          <c:h val="0.8296029059555736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2860-4BF5-B2A0-4D342912F2A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US</c:v>
                </c:pt>
                <c:pt idx="1">
                  <c:v>UK</c:v>
                </c:pt>
                <c:pt idx="2">
                  <c:v>NOR</c:v>
                </c:pt>
                <c:pt idx="3">
                  <c:v>AUS</c:v>
                </c:pt>
                <c:pt idx="4">
                  <c:v>FRA</c:v>
                </c:pt>
                <c:pt idx="5">
                  <c:v>GER</c:v>
                </c:pt>
                <c:pt idx="6">
                  <c:v>NZ</c:v>
                </c:pt>
                <c:pt idx="7">
                  <c:v>CAN</c:v>
                </c:pt>
                <c:pt idx="8">
                  <c:v>SWE</c:v>
                </c:pt>
                <c:pt idx="9">
                  <c:v>SWI</c:v>
                </c:pt>
                <c:pt idx="10">
                  <c:v>NETH</c:v>
                </c:pt>
              </c:strCache>
            </c:strRef>
          </c:cat>
          <c:val>
            <c:numRef>
              <c:f>Sheet1!$B$2:$B$12</c:f>
              <c:numCache>
                <c:formatCode>General</c:formatCode>
                <c:ptCount val="11"/>
                <c:pt idx="0">
                  <c:v>34.700000000000003</c:v>
                </c:pt>
                <c:pt idx="1">
                  <c:v>46.5</c:v>
                </c:pt>
                <c:pt idx="2">
                  <c:v>48.8</c:v>
                </c:pt>
                <c:pt idx="3">
                  <c:v>51.6</c:v>
                </c:pt>
                <c:pt idx="4">
                  <c:v>52</c:v>
                </c:pt>
                <c:pt idx="5">
                  <c:v>54.4</c:v>
                </c:pt>
                <c:pt idx="6">
                  <c:v>55.9</c:v>
                </c:pt>
                <c:pt idx="7">
                  <c:v>56.9</c:v>
                </c:pt>
                <c:pt idx="8">
                  <c:v>65</c:v>
                </c:pt>
                <c:pt idx="9">
                  <c:v>65</c:v>
                </c:pt>
                <c:pt idx="10">
                  <c:v>71</c:v>
                </c:pt>
              </c:numCache>
            </c:numRef>
          </c:val>
          <c:extLst xmlns:c16r2="http://schemas.microsoft.com/office/drawing/2015/06/chart">
            <c:ext xmlns:c16="http://schemas.microsoft.com/office/drawing/2014/chart" uri="{C3380CC4-5D6E-409C-BE32-E72D297353CC}">
              <c16:uniqueId val="{00000000-2860-4BF5-B2A0-4D342912F2A6}"/>
            </c:ext>
          </c:extLst>
        </c:ser>
        <c:dLbls>
          <c:showLegendKey val="0"/>
          <c:showVal val="0"/>
          <c:showCatName val="0"/>
          <c:showSerName val="0"/>
          <c:showPercent val="0"/>
          <c:showBubbleSize val="0"/>
        </c:dLbls>
        <c:gapWidth val="75"/>
        <c:axId val="739549992"/>
        <c:axId val="766278616"/>
      </c:barChart>
      <c:lineChart>
        <c:grouping val="standard"/>
        <c:varyColors val="0"/>
        <c:ser>
          <c:idx val="1"/>
          <c:order val="1"/>
          <c:spPr>
            <a:ln w="28575" cap="rnd">
              <a:solidFill>
                <a:schemeClr val="accent2"/>
              </a:solidFill>
              <a:round/>
            </a:ln>
            <a:effectLst/>
          </c:spPr>
          <c:marker>
            <c:symbol val="none"/>
          </c:marker>
          <c:cat>
            <c:strRef>
              <c:f>Sheet1!$A$2:$A$12</c:f>
              <c:strCache>
                <c:ptCount val="11"/>
                <c:pt idx="0">
                  <c:v>US</c:v>
                </c:pt>
                <c:pt idx="1">
                  <c:v>UK</c:v>
                </c:pt>
                <c:pt idx="2">
                  <c:v>NOR</c:v>
                </c:pt>
                <c:pt idx="3">
                  <c:v>AUS</c:v>
                </c:pt>
                <c:pt idx="4">
                  <c:v>FRA</c:v>
                </c:pt>
                <c:pt idx="5">
                  <c:v>GER</c:v>
                </c:pt>
                <c:pt idx="6">
                  <c:v>NZ</c:v>
                </c:pt>
                <c:pt idx="7">
                  <c:v>CAN</c:v>
                </c:pt>
                <c:pt idx="8">
                  <c:v>SWE</c:v>
                </c:pt>
                <c:pt idx="9">
                  <c:v>SWI</c:v>
                </c:pt>
                <c:pt idx="10">
                  <c:v>NETH</c:v>
                </c:pt>
              </c:strCache>
            </c:strRef>
          </c:cat>
          <c:val>
            <c:numRef>
              <c:f>Sheet1!$C$2:$C$12</c:f>
              <c:numCache>
                <c:formatCode>General</c:formatCode>
                <c:ptCount val="11"/>
                <c:pt idx="0">
                  <c:v>48.7</c:v>
                </c:pt>
                <c:pt idx="1">
                  <c:v>48.7</c:v>
                </c:pt>
                <c:pt idx="2">
                  <c:v>48.7</c:v>
                </c:pt>
                <c:pt idx="3">
                  <c:v>48.7</c:v>
                </c:pt>
                <c:pt idx="4">
                  <c:v>48.7</c:v>
                </c:pt>
                <c:pt idx="5">
                  <c:v>48.7</c:v>
                </c:pt>
                <c:pt idx="6">
                  <c:v>48.7</c:v>
                </c:pt>
                <c:pt idx="7">
                  <c:v>48.7</c:v>
                </c:pt>
                <c:pt idx="8">
                  <c:v>48.7</c:v>
                </c:pt>
                <c:pt idx="9">
                  <c:v>48.7</c:v>
                </c:pt>
                <c:pt idx="10">
                  <c:v>48.7</c:v>
                </c:pt>
              </c:numCache>
            </c:numRef>
          </c:val>
          <c:smooth val="0"/>
          <c:extLst xmlns:c16r2="http://schemas.microsoft.com/office/drawing/2015/06/chart">
            <c:ext xmlns:c16="http://schemas.microsoft.com/office/drawing/2014/chart" uri="{C3380CC4-5D6E-409C-BE32-E72D297353CC}">
              <c16:uniqueId val="{00000002-C376-4100-80F3-0E51695C4571}"/>
            </c:ext>
          </c:extLst>
        </c:ser>
        <c:dLbls>
          <c:showLegendKey val="0"/>
          <c:showVal val="0"/>
          <c:showCatName val="0"/>
          <c:showSerName val="0"/>
          <c:showPercent val="0"/>
          <c:showBubbleSize val="0"/>
        </c:dLbls>
        <c:marker val="1"/>
        <c:smooth val="0"/>
        <c:axId val="739549992"/>
        <c:axId val="766278616"/>
      </c:lineChart>
      <c:catAx>
        <c:axId val="73954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66278616"/>
        <c:crosses val="autoZero"/>
        <c:auto val="1"/>
        <c:lblAlgn val="ctr"/>
        <c:lblOffset val="100"/>
        <c:noMultiLvlLbl val="0"/>
      </c:catAx>
      <c:valAx>
        <c:axId val="76627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9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62533845756643E-2"/>
          <c:y val="6.6443767225352335E-2"/>
          <c:w val="0.91407240721019511"/>
          <c:h val="0.827733109309921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0C6B-42A5-834F-04D34E5591C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c:v>
                </c:pt>
                <c:pt idx="1">
                  <c:v>GER</c:v>
                </c:pt>
                <c:pt idx="2">
                  <c:v>US</c:v>
                </c:pt>
                <c:pt idx="3">
                  <c:v>AUS</c:v>
                </c:pt>
                <c:pt idx="4">
                  <c:v>NETH</c:v>
                </c:pt>
                <c:pt idx="5">
                  <c:v>SWI</c:v>
                </c:pt>
                <c:pt idx="6">
                  <c:v>SWE</c:v>
                </c:pt>
                <c:pt idx="7">
                  <c:v>NOR</c:v>
                </c:pt>
              </c:strCache>
            </c:strRef>
          </c:cat>
          <c:val>
            <c:numRef>
              <c:f>Sheet1!$B$2:$B$9</c:f>
              <c:numCache>
                <c:formatCode>General</c:formatCode>
                <c:ptCount val="8"/>
                <c:pt idx="0">
                  <c:v>3.6</c:v>
                </c:pt>
                <c:pt idx="1">
                  <c:v>5.0999999999999996</c:v>
                </c:pt>
                <c:pt idx="2">
                  <c:v>5.7</c:v>
                </c:pt>
                <c:pt idx="3">
                  <c:v>6.2</c:v>
                </c:pt>
                <c:pt idx="4">
                  <c:v>8</c:v>
                </c:pt>
                <c:pt idx="5">
                  <c:v>8.1</c:v>
                </c:pt>
                <c:pt idx="6">
                  <c:v>12.4</c:v>
                </c:pt>
                <c:pt idx="7">
                  <c:v>12.7</c:v>
                </c:pt>
              </c:numCache>
            </c:numRef>
          </c:val>
          <c:extLst xmlns:c16r2="http://schemas.microsoft.com/office/drawing/2015/06/chart">
            <c:ext xmlns:c16="http://schemas.microsoft.com/office/drawing/2014/chart" uri="{C3380CC4-5D6E-409C-BE32-E72D297353CC}">
              <c16:uniqueId val="{00000000-0C6B-42A5-834F-04D34E5591CB}"/>
            </c:ext>
          </c:extLst>
        </c:ser>
        <c:dLbls>
          <c:showLegendKey val="0"/>
          <c:showVal val="0"/>
          <c:showCatName val="0"/>
          <c:showSerName val="0"/>
          <c:showPercent val="0"/>
          <c:showBubbleSize val="0"/>
        </c:dLbls>
        <c:gapWidth val="134"/>
        <c:axId val="766279400"/>
        <c:axId val="766279792"/>
      </c:barChart>
      <c:lineChart>
        <c:grouping val="standard"/>
        <c:varyColors val="0"/>
        <c:ser>
          <c:idx val="1"/>
          <c:order val="1"/>
          <c:spPr>
            <a:ln w="28575" cap="rnd">
              <a:solidFill>
                <a:schemeClr val="accent2"/>
              </a:solidFill>
              <a:round/>
            </a:ln>
            <a:effectLst/>
          </c:spPr>
          <c:marker>
            <c:symbol val="none"/>
          </c:marker>
          <c:val>
            <c:numRef>
              <c:f>Sheet1!$C$2:$C$9</c:f>
              <c:numCache>
                <c:formatCode>General</c:formatCode>
                <c:ptCount val="8"/>
                <c:pt idx="0">
                  <c:v>5.5</c:v>
                </c:pt>
                <c:pt idx="1">
                  <c:v>5.5</c:v>
                </c:pt>
                <c:pt idx="2">
                  <c:v>5.5</c:v>
                </c:pt>
                <c:pt idx="3">
                  <c:v>5.5</c:v>
                </c:pt>
                <c:pt idx="4">
                  <c:v>5.5</c:v>
                </c:pt>
                <c:pt idx="5">
                  <c:v>5.5</c:v>
                </c:pt>
                <c:pt idx="6">
                  <c:v>5.5</c:v>
                </c:pt>
                <c:pt idx="7">
                  <c:v>5.5</c:v>
                </c:pt>
              </c:numCache>
            </c:numRef>
          </c:val>
          <c:smooth val="0"/>
          <c:extLst xmlns:c16r2="http://schemas.microsoft.com/office/drawing/2015/06/chart">
            <c:ext xmlns:c16="http://schemas.microsoft.com/office/drawing/2014/chart" uri="{C3380CC4-5D6E-409C-BE32-E72D297353CC}">
              <c16:uniqueId val="{00000002-803C-44F7-8F22-780F26127AF7}"/>
            </c:ext>
          </c:extLst>
        </c:ser>
        <c:dLbls>
          <c:showLegendKey val="0"/>
          <c:showVal val="0"/>
          <c:showCatName val="0"/>
          <c:showSerName val="0"/>
          <c:showPercent val="0"/>
          <c:showBubbleSize val="0"/>
        </c:dLbls>
        <c:marker val="1"/>
        <c:smooth val="0"/>
        <c:axId val="766279400"/>
        <c:axId val="766279792"/>
      </c:lineChart>
      <c:catAx>
        <c:axId val="76627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66279792"/>
        <c:crosses val="autoZero"/>
        <c:auto val="1"/>
        <c:lblAlgn val="ctr"/>
        <c:lblOffset val="100"/>
        <c:noMultiLvlLbl val="0"/>
      </c:catAx>
      <c:valAx>
        <c:axId val="76627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66279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7921226427477"/>
          <c:y val="0.13162703355208299"/>
          <c:w val="0.89852078773572519"/>
          <c:h val="0.76806274894239879"/>
        </c:manualLayout>
      </c:layout>
      <c:barChart>
        <c:barDir val="col"/>
        <c:grouping val="stacked"/>
        <c:varyColors val="0"/>
        <c:ser>
          <c:idx val="4"/>
          <c:order val="0"/>
          <c:tx>
            <c:strRef>
              <c:f>Sheet1!$B$1</c:f>
              <c:strCache>
                <c:ptCount val="1"/>
                <c:pt idx="0">
                  <c:v>Public spending</c:v>
                </c:pt>
              </c:strCache>
            </c:strRef>
          </c:tx>
          <c:spPr>
            <a:solidFill>
              <a:srgbClr val="4ABDBC"/>
            </a:solidFill>
            <a:ln w="9525">
              <a:solidFill>
                <a:schemeClr val="tx2"/>
              </a:solidFill>
              <a:prstDash val="solid"/>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NZ</c:v>
                </c:pt>
                <c:pt idx="1">
                  <c:v>UK</c:v>
                </c:pt>
                <c:pt idx="2">
                  <c:v>AUS</c:v>
                </c:pt>
                <c:pt idx="3">
                  <c:v>CAN</c:v>
                </c:pt>
                <c:pt idx="4">
                  <c:v>FRA</c:v>
                </c:pt>
                <c:pt idx="5">
                  <c:v>NETH</c:v>
                </c:pt>
                <c:pt idx="6">
                  <c:v>SWE</c:v>
                </c:pt>
                <c:pt idx="7">
                  <c:v>GER</c:v>
                </c:pt>
                <c:pt idx="8">
                  <c:v>NOR</c:v>
                </c:pt>
                <c:pt idx="9">
                  <c:v>SWITZ</c:v>
                </c:pt>
                <c:pt idx="10">
                  <c:v>US*</c:v>
                </c:pt>
              </c:strCache>
            </c:strRef>
          </c:cat>
          <c:val>
            <c:numRef>
              <c:f>Sheet1!$B$2:$B$12</c:f>
              <c:numCache>
                <c:formatCode>0</c:formatCode>
                <c:ptCount val="11"/>
                <c:pt idx="0">
                  <c:v>2894.1640000000002</c:v>
                </c:pt>
                <c:pt idx="1">
                  <c:v>3341.4479999999999</c:v>
                </c:pt>
                <c:pt idx="2">
                  <c:v>3109.4949999999999</c:v>
                </c:pt>
                <c:pt idx="3">
                  <c:v>3381.998</c:v>
                </c:pt>
                <c:pt idx="4">
                  <c:v>4068.4229999999998</c:v>
                </c:pt>
                <c:pt idx="5">
                  <c:v>4377.6769999999997</c:v>
                </c:pt>
                <c:pt idx="6">
                  <c:v>4606.4290000000001</c:v>
                </c:pt>
                <c:pt idx="7">
                  <c:v>4869.4269999999997</c:v>
                </c:pt>
                <c:pt idx="8">
                  <c:v>5398.9620000000004</c:v>
                </c:pt>
                <c:pt idx="9">
                  <c:v>5030.3649999999998</c:v>
                </c:pt>
                <c:pt idx="10">
                  <c:v>4835.8999999999996</c:v>
                </c:pt>
              </c:numCache>
            </c:numRef>
          </c:val>
          <c:extLst xmlns:c16r2="http://schemas.microsoft.com/office/drawing/2015/06/chart">
            <c:ext xmlns:c16="http://schemas.microsoft.com/office/drawing/2014/chart" uri="{C3380CC4-5D6E-409C-BE32-E72D297353CC}">
              <c16:uniqueId val="{00000000-9DA9-4C96-A692-524D1E0E13C9}"/>
            </c:ext>
          </c:extLst>
        </c:ser>
        <c:ser>
          <c:idx val="3"/>
          <c:order val="1"/>
          <c:tx>
            <c:strRef>
              <c:f>Sheet1!$C$1</c:f>
              <c:strCache>
                <c:ptCount val="1"/>
                <c:pt idx="0">
                  <c:v>Private spending</c:v>
                </c:pt>
              </c:strCache>
            </c:strRef>
          </c:tx>
          <c:spPr>
            <a:solidFill>
              <a:srgbClr val="F47920"/>
            </a:solidFill>
            <a:ln w="9525">
              <a:solidFill>
                <a:schemeClr val="tx2"/>
              </a:solidFill>
              <a:prstDash val="solid"/>
            </a:ln>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NZ</c:v>
                </c:pt>
                <c:pt idx="1">
                  <c:v>UK</c:v>
                </c:pt>
                <c:pt idx="2">
                  <c:v>AUS</c:v>
                </c:pt>
                <c:pt idx="3">
                  <c:v>CAN</c:v>
                </c:pt>
                <c:pt idx="4">
                  <c:v>FRA</c:v>
                </c:pt>
                <c:pt idx="5">
                  <c:v>NETH</c:v>
                </c:pt>
                <c:pt idx="6">
                  <c:v>SWE</c:v>
                </c:pt>
                <c:pt idx="7">
                  <c:v>GER</c:v>
                </c:pt>
                <c:pt idx="8">
                  <c:v>NOR</c:v>
                </c:pt>
                <c:pt idx="9">
                  <c:v>SWITZ</c:v>
                </c:pt>
                <c:pt idx="10">
                  <c:v>US*</c:v>
                </c:pt>
              </c:strCache>
            </c:strRef>
          </c:cat>
          <c:val>
            <c:numRef>
              <c:f>Sheet1!$C$2:$C$12</c:f>
              <c:numCache>
                <c:formatCode>0</c:formatCode>
                <c:ptCount val="11"/>
                <c:pt idx="0">
                  <c:v>288.56900000000002</c:v>
                </c:pt>
                <c:pt idx="1">
                  <c:v>222.89300000000003</c:v>
                </c:pt>
                <c:pt idx="2">
                  <c:v>562.24699999999984</c:v>
                </c:pt>
                <c:pt idx="3">
                  <c:v>732.17599999999993</c:v>
                </c:pt>
                <c:pt idx="4">
                  <c:v>350.72</c:v>
                </c:pt>
                <c:pt idx="5">
                  <c:v>403.50900000000001</c:v>
                </c:pt>
                <c:pt idx="6">
                  <c:v>70.425999999999931</c:v>
                </c:pt>
                <c:pt idx="7">
                  <c:v>169.03599999999994</c:v>
                </c:pt>
                <c:pt idx="8">
                  <c:v>22.375</c:v>
                </c:pt>
                <c:pt idx="9">
                  <c:v>599.22299999999996</c:v>
                </c:pt>
                <c:pt idx="10">
                  <c:v>3906.2999999999997</c:v>
                </c:pt>
              </c:numCache>
            </c:numRef>
          </c:val>
          <c:extLst xmlns:c16r2="http://schemas.microsoft.com/office/drawing/2015/06/chart">
            <c:ext xmlns:c16="http://schemas.microsoft.com/office/drawing/2014/chart" uri="{C3380CC4-5D6E-409C-BE32-E72D297353CC}">
              <c16:uniqueId val="{00000001-9DA9-4C96-A692-524D1E0E13C9}"/>
            </c:ext>
          </c:extLst>
        </c:ser>
        <c:ser>
          <c:idx val="0"/>
          <c:order val="2"/>
          <c:tx>
            <c:strRef>
              <c:f>Sheet1!$D$1</c:f>
              <c:strCache>
                <c:ptCount val="1"/>
                <c:pt idx="0">
                  <c:v>Out-of-pocket spending</c:v>
                </c:pt>
              </c:strCache>
            </c:strRef>
          </c:tx>
          <c:spPr>
            <a:solidFill>
              <a:srgbClr val="044C7F"/>
            </a:solidFill>
            <a:ln w="9525">
              <a:solidFill>
                <a:schemeClr val="tx2"/>
              </a:solidFill>
              <a:prstDash val="solid"/>
            </a:ln>
          </c:spPr>
          <c:invertIfNegative val="1"/>
          <c:dLbls>
            <c:dLbl>
              <c:idx val="2"/>
              <c:layout>
                <c:manualLayout>
                  <c:x val="0"/>
                  <c:y val="4.2694563355407479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NZ</c:v>
                </c:pt>
                <c:pt idx="1">
                  <c:v>UK</c:v>
                </c:pt>
                <c:pt idx="2">
                  <c:v>AUS</c:v>
                </c:pt>
                <c:pt idx="3">
                  <c:v>CAN</c:v>
                </c:pt>
                <c:pt idx="4">
                  <c:v>FRA</c:v>
                </c:pt>
                <c:pt idx="5">
                  <c:v>NETH</c:v>
                </c:pt>
                <c:pt idx="6">
                  <c:v>SWE</c:v>
                </c:pt>
                <c:pt idx="7">
                  <c:v>GER</c:v>
                </c:pt>
                <c:pt idx="8">
                  <c:v>NOR</c:v>
                </c:pt>
                <c:pt idx="9">
                  <c:v>SWITZ</c:v>
                </c:pt>
                <c:pt idx="10">
                  <c:v>US*</c:v>
                </c:pt>
              </c:strCache>
            </c:strRef>
          </c:cat>
          <c:val>
            <c:numRef>
              <c:f>Sheet1!$D$2:$D$12</c:f>
              <c:numCache>
                <c:formatCode>0</c:formatCode>
                <c:ptCount val="11"/>
                <c:pt idx="0">
                  <c:v>500.00799999999998</c:v>
                </c:pt>
                <c:pt idx="1">
                  <c:v>629.54999999999995</c:v>
                </c:pt>
                <c:pt idx="2">
                  <c:v>838.51700000000005</c:v>
                </c:pt>
                <c:pt idx="3">
                  <c:v>712.14200000000005</c:v>
                </c:pt>
                <c:pt idx="4">
                  <c:v>465.66899999999998</c:v>
                </c:pt>
                <c:pt idx="5">
                  <c:v>604.51199999999994</c:v>
                </c:pt>
                <c:pt idx="6">
                  <c:v>833.86</c:v>
                </c:pt>
                <c:pt idx="7">
                  <c:v>689.98800000000006</c:v>
                </c:pt>
                <c:pt idx="8">
                  <c:v>929.99</c:v>
                </c:pt>
                <c:pt idx="9">
                  <c:v>2312.9279999999999</c:v>
                </c:pt>
                <c:pt idx="10">
                  <c:v>1090.077</c:v>
                </c:pt>
              </c:numCache>
            </c:numRef>
          </c:val>
          <c:extLst xmlns:c16r2="http://schemas.microsoft.com/office/drawing/2015/06/chart">
            <c:ext xmlns:c16="http://schemas.microsoft.com/office/drawing/2014/chart" uri="{C3380CC4-5D6E-409C-BE32-E72D297353CC}">
              <c16:uniqueId val="{00000003-9DA9-4C96-A692-524D1E0E13C9}"/>
            </c:ext>
            <c:ext xmlns:c14="http://schemas.microsoft.com/office/drawing/2007/8/2/chart" uri="{6F2FDCE9-48DA-4B69-8628-5D25D57E5C99}">
              <c14:invertSolidFillFmt>
                <c14:spPr xmlns:c14="http://schemas.microsoft.com/office/drawing/2007/8/2/chart">
                  <a:solidFill>
                    <a:srgbClr val="FFC799"/>
                  </a:solidFill>
                  <a:ln w="9525">
                    <a:solidFill>
                      <a:schemeClr val="tx2"/>
                    </a:solidFill>
                    <a:prstDash val="solid"/>
                  </a:ln>
                </c14:spPr>
              </c14:invertSolidFillFmt>
            </c:ext>
          </c:extLst>
        </c:ser>
        <c:dLbls>
          <c:showLegendKey val="0"/>
          <c:showVal val="0"/>
          <c:showCatName val="0"/>
          <c:showSerName val="0"/>
          <c:showPercent val="0"/>
          <c:showBubbleSize val="0"/>
        </c:dLbls>
        <c:gapWidth val="70"/>
        <c:overlap val="100"/>
        <c:axId val="533272160"/>
        <c:axId val="533272552"/>
      </c:barChart>
      <c:catAx>
        <c:axId val="533272160"/>
        <c:scaling>
          <c:orientation val="minMax"/>
        </c:scaling>
        <c:delete val="0"/>
        <c:axPos val="b"/>
        <c:numFmt formatCode="\$#,##0" sourceLinked="0"/>
        <c:majorTickMark val="out"/>
        <c:minorTickMark val="none"/>
        <c:tickLblPos val="nextTo"/>
        <c:spPr>
          <a:ln w="12700">
            <a:solidFill>
              <a:schemeClr val="accent5">
                <a:lumMod val="60000"/>
                <a:lumOff val="40000"/>
              </a:schemeClr>
            </a:solidFill>
            <a:prstDash val="solid"/>
          </a:ln>
        </c:spPr>
        <c:txPr>
          <a:bodyPr rot="0" vert="horz"/>
          <a:lstStyle/>
          <a:p>
            <a:pPr>
              <a:defRPr sz="1600" b="1">
                <a:solidFill>
                  <a:srgbClr val="4C515A"/>
                </a:solidFill>
              </a:defRPr>
            </a:pPr>
            <a:endParaRPr lang="en-US"/>
          </a:p>
        </c:txPr>
        <c:crossAx val="533272552"/>
        <c:crosses val="autoZero"/>
        <c:auto val="1"/>
        <c:lblAlgn val="ctr"/>
        <c:lblOffset val="100"/>
        <c:tickLblSkip val="1"/>
        <c:tickMarkSkip val="1"/>
        <c:noMultiLvlLbl val="0"/>
      </c:catAx>
      <c:valAx>
        <c:axId val="533272552"/>
        <c:scaling>
          <c:orientation val="minMax"/>
          <c:max val="10000"/>
        </c:scaling>
        <c:delete val="0"/>
        <c:axPos val="l"/>
        <c:numFmt formatCode="#,##0" sourceLinked="0"/>
        <c:majorTickMark val="out"/>
        <c:minorTickMark val="none"/>
        <c:tickLblPos val="nextTo"/>
        <c:spPr>
          <a:ln w="12700">
            <a:solidFill>
              <a:schemeClr val="accent5">
                <a:lumMod val="60000"/>
                <a:lumOff val="40000"/>
              </a:schemeClr>
            </a:solidFill>
            <a:prstDash val="solid"/>
          </a:ln>
        </c:spPr>
        <c:txPr>
          <a:bodyPr rot="0" vert="horz"/>
          <a:lstStyle/>
          <a:p>
            <a:pPr>
              <a:defRPr sz="1200">
                <a:solidFill>
                  <a:srgbClr val="4C515A"/>
                </a:solidFill>
              </a:defRPr>
            </a:pPr>
            <a:endParaRPr lang="en-US"/>
          </a:p>
        </c:txPr>
        <c:crossAx val="533272160"/>
        <c:crosses val="autoZero"/>
        <c:crossBetween val="between"/>
        <c:majorUnit val="1000"/>
        <c:minorUnit val="1000"/>
      </c:valAx>
      <c:spPr>
        <a:noFill/>
        <a:ln w="25400">
          <a:noFill/>
        </a:ln>
      </c:spPr>
    </c:plotArea>
    <c:legend>
      <c:legendPos val="r"/>
      <c:layout>
        <c:manualLayout>
          <c:xMode val="edge"/>
          <c:yMode val="edge"/>
          <c:x val="0.12190813674851692"/>
          <c:y val="7.804629189286004E-2"/>
          <c:w val="0.76179103923980296"/>
          <c:h val="9.8755598379135931E-2"/>
        </c:manualLayout>
      </c:layout>
      <c:overlay val="0"/>
      <c:spPr>
        <a:noFill/>
        <a:ln w="31827">
          <a:noFill/>
        </a:ln>
      </c:spPr>
    </c:legend>
    <c:plotVisOnly val="1"/>
    <c:dispBlanksAs val="gap"/>
    <c:showDLblsOverMax val="0"/>
  </c:chart>
  <c:spPr>
    <a:noFill/>
    <a:ln>
      <a:noFill/>
    </a:ln>
  </c:spPr>
  <c:txPr>
    <a:bodyPr/>
    <a:lstStyle/>
    <a:p>
      <a:pPr>
        <a:defRPr sz="1347"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25619991813161"/>
          <c:y val="7.1158417786653161E-2"/>
          <c:w val="0.89674380008186827"/>
          <c:h val="0.81523820771011413"/>
        </c:manualLayout>
      </c:layout>
      <c:barChart>
        <c:barDir val="col"/>
        <c:grouping val="clustered"/>
        <c:varyColors val="0"/>
        <c:ser>
          <c:idx val="0"/>
          <c:order val="0"/>
          <c:spPr>
            <a:solidFill>
              <a:srgbClr val="044C7F"/>
            </a:solidFill>
            <a:ln w="9525">
              <a:noFill/>
              <a:prstDash val="solid"/>
            </a:ln>
          </c:spPr>
          <c:invertIfNegative val="0"/>
          <c:dPt>
            <c:idx val="1"/>
            <c:invertIfNegative val="0"/>
            <c:bubble3D val="0"/>
            <c:extLst xmlns:c16r2="http://schemas.microsoft.com/office/drawing/2015/06/chart">
              <c:ext xmlns:c16="http://schemas.microsoft.com/office/drawing/2014/chart" uri="{C3380CC4-5D6E-409C-BE32-E72D297353CC}">
                <c16:uniqueId val="{00000000-165A-4BA0-8417-0B77B7FD16E2}"/>
              </c:ext>
            </c:extLst>
          </c:dPt>
          <c:dPt>
            <c:idx val="2"/>
            <c:invertIfNegative val="0"/>
            <c:bubble3D val="0"/>
            <c:extLst xmlns:c16r2="http://schemas.microsoft.com/office/drawing/2015/06/chart">
              <c:ext xmlns:c16="http://schemas.microsoft.com/office/drawing/2014/chart" uri="{C3380CC4-5D6E-409C-BE32-E72D297353CC}">
                <c16:uniqueId val="{00000001-165A-4BA0-8417-0B77B7FD16E2}"/>
              </c:ext>
            </c:extLst>
          </c:dPt>
          <c:dPt>
            <c:idx val="9"/>
            <c:invertIfNegative val="0"/>
            <c:bubble3D val="0"/>
            <c:extLst xmlns:c16r2="http://schemas.microsoft.com/office/drawing/2015/06/chart">
              <c:ext xmlns:c16="http://schemas.microsoft.com/office/drawing/2014/chart" uri="{C3380CC4-5D6E-409C-BE32-E72D297353CC}">
                <c16:uniqueId val="{00000002-165A-4BA0-8417-0B77B7FD16E2}"/>
              </c:ext>
            </c:extLst>
          </c:dPt>
          <c:dPt>
            <c:idx val="10"/>
            <c:invertIfNegative val="0"/>
            <c:bubble3D val="0"/>
            <c:extLst xmlns:c16r2="http://schemas.microsoft.com/office/drawing/2015/06/chart">
              <c:ext xmlns:c16="http://schemas.microsoft.com/office/drawing/2014/chart" uri="{C3380CC4-5D6E-409C-BE32-E72D297353CC}">
                <c16:uniqueId val="{00000003-165A-4BA0-8417-0B77B7FD16E2}"/>
              </c:ext>
            </c:extLst>
          </c:dPt>
          <c:dPt>
            <c:idx val="11"/>
            <c:invertIfNegative val="0"/>
            <c:bubble3D val="0"/>
            <c:extLst xmlns:c16r2="http://schemas.microsoft.com/office/drawing/2015/06/chart">
              <c:ext xmlns:c16="http://schemas.microsoft.com/office/drawing/2014/chart" uri="{C3380CC4-5D6E-409C-BE32-E72D297353CC}">
                <c16:uniqueId val="{00000004-165A-4BA0-8417-0B77B7FD16E2}"/>
              </c:ext>
            </c:extLst>
          </c:dPt>
          <c:dLbls>
            <c:numFmt formatCode="&quot;$&quot;#,##0" sourceLinked="0"/>
            <c:spPr>
              <a:noFill/>
              <a:ln w="27823">
                <a:noFill/>
              </a:ln>
            </c:spPr>
            <c:txPr>
              <a:bodyPr wrap="square" lIns="38100" tIns="19050" rIns="38100" bIns="19050" anchor="ctr">
                <a:spAutoFit/>
              </a:bodyPr>
              <a:lstStyle/>
              <a:p>
                <a:pPr>
                  <a:defRPr sz="1400" b="1">
                    <a:solidFill>
                      <a:srgbClr val="4C515A"/>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Sheet1!$A$1:$A$10</c:f>
              <c:strCache>
                <c:ptCount val="10"/>
                <c:pt idx="0">
                  <c:v>GER</c:v>
                </c:pt>
                <c:pt idx="1">
                  <c:v>FRA</c:v>
                </c:pt>
                <c:pt idx="2">
                  <c:v>AUS</c:v>
                </c:pt>
                <c:pt idx="3">
                  <c:v>UK</c:v>
                </c:pt>
                <c:pt idx="4">
                  <c:v>SWE</c:v>
                </c:pt>
                <c:pt idx="5">
                  <c:v>NOR</c:v>
                </c:pt>
                <c:pt idx="6">
                  <c:v>SWI</c:v>
                </c:pt>
                <c:pt idx="7">
                  <c:v>CAN</c:v>
                </c:pt>
                <c:pt idx="8">
                  <c:v>NETH</c:v>
                </c:pt>
                <c:pt idx="9">
                  <c:v>US</c:v>
                </c:pt>
              </c:strCache>
            </c:strRef>
          </c:cat>
          <c:val>
            <c:numRef>
              <c:f>Sheet1!$B$1:$B$10</c:f>
              <c:numCache>
                <c:formatCode>"$"#,##0_);\("$"#,##0\)</c:formatCode>
                <c:ptCount val="10"/>
                <c:pt idx="0">
                  <c:v>6179.9461610177023</c:v>
                </c:pt>
                <c:pt idx="1">
                  <c:v>9760.8220373601216</c:v>
                </c:pt>
                <c:pt idx="2">
                  <c:v>10991.752492135534</c:v>
                </c:pt>
                <c:pt idx="3">
                  <c:v>13582.532883611493</c:v>
                </c:pt>
                <c:pt idx="4">
                  <c:v>14082.704824344743</c:v>
                </c:pt>
                <c:pt idx="5">
                  <c:v>15103.00091881228</c:v>
                </c:pt>
                <c:pt idx="6">
                  <c:v>16014.930919280692</c:v>
                </c:pt>
                <c:pt idx="7">
                  <c:v>16404.524868822697</c:v>
                </c:pt>
                <c:pt idx="8">
                  <c:v>18771.494890562546</c:v>
                </c:pt>
                <c:pt idx="9">
                  <c:v>29830.560261283743</c:v>
                </c:pt>
              </c:numCache>
            </c:numRef>
          </c:val>
          <c:extLst xmlns:c16r2="http://schemas.microsoft.com/office/drawing/2015/06/chart">
            <c:ext xmlns:c16="http://schemas.microsoft.com/office/drawing/2014/chart" uri="{C3380CC4-5D6E-409C-BE32-E72D297353CC}">
              <c16:uniqueId val="{00000005-165A-4BA0-8417-0B77B7FD16E2}"/>
            </c:ext>
          </c:extLst>
        </c:ser>
        <c:dLbls>
          <c:showLegendKey val="0"/>
          <c:showVal val="1"/>
          <c:showCatName val="0"/>
          <c:showSerName val="0"/>
          <c:showPercent val="0"/>
          <c:showBubbleSize val="0"/>
        </c:dLbls>
        <c:gapWidth val="81"/>
        <c:axId val="824230864"/>
        <c:axId val="824231256"/>
      </c:barChart>
      <c:lineChart>
        <c:grouping val="standard"/>
        <c:varyColors val="0"/>
        <c:ser>
          <c:idx val="1"/>
          <c:order val="1"/>
          <c:spPr>
            <a:ln w="19050"/>
          </c:spPr>
          <c:marker>
            <c:symbol val="none"/>
          </c:marker>
          <c:cat>
            <c:strRef>
              <c:f>Sheet1!$A$1:$A$10</c:f>
              <c:strCache>
                <c:ptCount val="10"/>
                <c:pt idx="0">
                  <c:v>GER</c:v>
                </c:pt>
                <c:pt idx="1">
                  <c:v>FRA</c:v>
                </c:pt>
                <c:pt idx="2">
                  <c:v>AUS</c:v>
                </c:pt>
                <c:pt idx="3">
                  <c:v>UK</c:v>
                </c:pt>
                <c:pt idx="4">
                  <c:v>SWE</c:v>
                </c:pt>
                <c:pt idx="5">
                  <c:v>NOR</c:v>
                </c:pt>
                <c:pt idx="6">
                  <c:v>SWI</c:v>
                </c:pt>
                <c:pt idx="7">
                  <c:v>CAN</c:v>
                </c:pt>
                <c:pt idx="8">
                  <c:v>NETH</c:v>
                </c:pt>
                <c:pt idx="9">
                  <c:v>US</c:v>
                </c:pt>
              </c:strCache>
            </c:strRef>
          </c:cat>
          <c:val>
            <c:numRef>
              <c:f>Sheet1!$C$1:$C$10</c:f>
              <c:numCache>
                <c:formatCode>_("$"* #,##0_);_("$"* \(#,##0\);_("$"* "-"??_);_(@_)</c:formatCode>
                <c:ptCount val="10"/>
                <c:pt idx="0">
                  <c:v>9360.3060596899795</c:v>
                </c:pt>
                <c:pt idx="1">
                  <c:v>9360.3060596899795</c:v>
                </c:pt>
                <c:pt idx="2">
                  <c:v>9360.3060596899795</c:v>
                </c:pt>
                <c:pt idx="3">
                  <c:v>9360.3060596899795</c:v>
                </c:pt>
                <c:pt idx="4">
                  <c:v>9360.3060596899795</c:v>
                </c:pt>
                <c:pt idx="5">
                  <c:v>9360.3060596899795</c:v>
                </c:pt>
                <c:pt idx="6">
                  <c:v>9360.3060596899795</c:v>
                </c:pt>
                <c:pt idx="7">
                  <c:v>9360.3060596899795</c:v>
                </c:pt>
                <c:pt idx="8">
                  <c:v>9360.3060596899795</c:v>
                </c:pt>
                <c:pt idx="9">
                  <c:v>9360.3060596899795</c:v>
                </c:pt>
              </c:numCache>
            </c:numRef>
          </c:val>
          <c:smooth val="0"/>
          <c:extLst xmlns:c16r2="http://schemas.microsoft.com/office/drawing/2015/06/chart">
            <c:ext xmlns:c16="http://schemas.microsoft.com/office/drawing/2014/chart" uri="{C3380CC4-5D6E-409C-BE32-E72D297353CC}">
              <c16:uniqueId val="{00000006-165A-4BA0-8417-0B77B7FD16E2}"/>
            </c:ext>
          </c:extLst>
        </c:ser>
        <c:dLbls>
          <c:showLegendKey val="0"/>
          <c:showVal val="0"/>
          <c:showCatName val="0"/>
          <c:showSerName val="0"/>
          <c:showPercent val="0"/>
          <c:showBubbleSize val="0"/>
        </c:dLbls>
        <c:marker val="1"/>
        <c:smooth val="0"/>
        <c:axId val="824230864"/>
        <c:axId val="824231256"/>
      </c:lineChart>
      <c:catAx>
        <c:axId val="824230864"/>
        <c:scaling>
          <c:orientation val="minMax"/>
        </c:scaling>
        <c:delete val="0"/>
        <c:axPos val="b"/>
        <c:numFmt formatCode="General" sourceLinked="1"/>
        <c:majorTickMark val="out"/>
        <c:minorTickMark val="none"/>
        <c:tickLblPos val="nextTo"/>
        <c:spPr>
          <a:ln w="3478">
            <a:solidFill>
              <a:schemeClr val="accent5"/>
            </a:solidFill>
            <a:prstDash val="solid"/>
          </a:ln>
        </c:spPr>
        <c:txPr>
          <a:bodyPr rot="0" vert="horz"/>
          <a:lstStyle/>
          <a:p>
            <a:pPr>
              <a:defRPr sz="1600" b="1">
                <a:solidFill>
                  <a:srgbClr val="4C515A"/>
                </a:solidFill>
              </a:defRPr>
            </a:pPr>
            <a:endParaRPr lang="en-US"/>
          </a:p>
        </c:txPr>
        <c:crossAx val="824231256"/>
        <c:crosses val="autoZero"/>
        <c:auto val="1"/>
        <c:lblAlgn val="ctr"/>
        <c:lblOffset val="100"/>
        <c:tickLblSkip val="1"/>
        <c:tickMarkSkip val="1"/>
        <c:noMultiLvlLbl val="0"/>
      </c:catAx>
      <c:valAx>
        <c:axId val="824231256"/>
        <c:scaling>
          <c:orientation val="minMax"/>
          <c:min val="0"/>
        </c:scaling>
        <c:delete val="0"/>
        <c:axPos val="l"/>
        <c:numFmt formatCode="#,##0" sourceLinked="0"/>
        <c:majorTickMark val="out"/>
        <c:minorTickMark val="none"/>
        <c:tickLblPos val="nextTo"/>
        <c:spPr>
          <a:ln w="3478">
            <a:solidFill>
              <a:schemeClr val="tx1"/>
            </a:solidFill>
            <a:prstDash val="solid"/>
          </a:ln>
        </c:spPr>
        <c:txPr>
          <a:bodyPr rot="0" vert="horz"/>
          <a:lstStyle/>
          <a:p>
            <a:pPr>
              <a:defRPr sz="1200">
                <a:solidFill>
                  <a:srgbClr val="4C515A"/>
                </a:solidFill>
              </a:defRPr>
            </a:pPr>
            <a:endParaRPr lang="en-US"/>
          </a:p>
        </c:txPr>
        <c:crossAx val="824230864"/>
        <c:crosses val="autoZero"/>
        <c:crossBetween val="between"/>
        <c:minorUnit val="200"/>
      </c:valAx>
      <c:spPr>
        <a:noFill/>
        <a:ln w="27823">
          <a:noFill/>
        </a:ln>
      </c:spPr>
    </c:plotArea>
    <c:plotVisOnly val="1"/>
    <c:dispBlanksAs val="gap"/>
    <c:showDLblsOverMax val="0"/>
  </c:chart>
  <c:spPr>
    <a:noFill/>
    <a:ln>
      <a:noFill/>
    </a:ln>
  </c:spPr>
  <c:txPr>
    <a:bodyPr/>
    <a:lstStyle/>
    <a:p>
      <a:pPr>
        <a:defRPr sz="1534"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62025316455701E-2"/>
          <c:y val="7.09939148073023E-2"/>
          <c:w val="0.94556962025316504"/>
          <c:h val="0.81541582150101399"/>
        </c:manualLayout>
      </c:layout>
      <c:barChart>
        <c:barDir val="col"/>
        <c:grouping val="clustered"/>
        <c:varyColors val="0"/>
        <c:ser>
          <c:idx val="0"/>
          <c:order val="0"/>
          <c:spPr>
            <a:solidFill>
              <a:schemeClr val="accent1"/>
            </a:solidFill>
            <a:ln w="9525">
              <a:solidFill>
                <a:schemeClr val="bg1">
                  <a:lumMod val="50000"/>
                </a:schemeClr>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A2BB-48B8-922B-DA69CD175A3F}"/>
              </c:ext>
            </c:extLst>
          </c:dPt>
          <c:dPt>
            <c:idx val="2"/>
            <c:invertIfNegative val="0"/>
            <c:bubble3D val="0"/>
            <c:extLst xmlns:c16r2="http://schemas.microsoft.com/office/drawing/2015/06/chart">
              <c:ext xmlns:c16="http://schemas.microsoft.com/office/drawing/2014/chart" uri="{C3380CC4-5D6E-409C-BE32-E72D297353CC}">
                <c16:uniqueId val="{00000001-156D-476F-9D68-4080C7BE3401}"/>
              </c:ext>
            </c:extLst>
          </c:dPt>
          <c:dPt>
            <c:idx val="5"/>
            <c:invertIfNegative val="0"/>
            <c:bubble3D val="0"/>
            <c:extLst xmlns:c16r2="http://schemas.microsoft.com/office/drawing/2015/06/chart">
              <c:ext xmlns:c16="http://schemas.microsoft.com/office/drawing/2014/chart" uri="{C3380CC4-5D6E-409C-BE32-E72D297353CC}">
                <c16:uniqueId val="{00000002-156D-476F-9D68-4080C7BE3401}"/>
              </c:ext>
            </c:extLst>
          </c:dPt>
          <c:dPt>
            <c:idx val="6"/>
            <c:invertIfNegative val="0"/>
            <c:bubble3D val="0"/>
            <c:extLst xmlns:c16r2="http://schemas.microsoft.com/office/drawing/2015/06/chart">
              <c:ext xmlns:c16="http://schemas.microsoft.com/office/drawing/2014/chart" uri="{C3380CC4-5D6E-409C-BE32-E72D297353CC}">
                <c16:uniqueId val="{00000003-156D-476F-9D68-4080C7BE3401}"/>
              </c:ext>
            </c:extLst>
          </c:dPt>
          <c:dPt>
            <c:idx val="7"/>
            <c:invertIfNegative val="0"/>
            <c:bubble3D val="0"/>
            <c:extLst xmlns:c16r2="http://schemas.microsoft.com/office/drawing/2015/06/chart">
              <c:ext xmlns:c16="http://schemas.microsoft.com/office/drawing/2014/chart" uri="{C3380CC4-5D6E-409C-BE32-E72D297353CC}">
                <c16:uniqueId val="{00000004-156D-476F-9D68-4080C7BE3401}"/>
              </c:ext>
            </c:extLst>
          </c:dPt>
          <c:dPt>
            <c:idx val="8"/>
            <c:invertIfNegative val="0"/>
            <c:bubble3D val="0"/>
            <c:extLst xmlns:c16r2="http://schemas.microsoft.com/office/drawing/2015/06/chart">
              <c:ext xmlns:c16="http://schemas.microsoft.com/office/drawing/2014/chart" uri="{C3380CC4-5D6E-409C-BE32-E72D297353CC}">
                <c16:uniqueId val="{00000005-156D-476F-9D68-4080C7BE3401}"/>
              </c:ext>
            </c:extLst>
          </c:dPt>
          <c:dLbls>
            <c:numFmt formatCode="&quot;$&quot;#,##0" sourceLinked="0"/>
            <c:spPr>
              <a:noFill/>
              <a:ln w="29020">
                <a:noFill/>
              </a:ln>
            </c:spPr>
            <c:txPr>
              <a:bodyPr wrap="square" lIns="38100" tIns="19050" rIns="38100" bIns="19050" anchor="ctr">
                <a:spAutoFit/>
              </a:bodyPr>
              <a:lstStyle/>
              <a:p>
                <a:pPr>
                  <a:defRPr sz="120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UK</c:v>
                </c:pt>
                <c:pt idx="1">
                  <c:v>SWITZ </c:v>
                </c:pt>
                <c:pt idx="2">
                  <c:v>AUS</c:v>
                </c:pt>
                <c:pt idx="3">
                  <c:v>NZ </c:v>
                </c:pt>
                <c:pt idx="4">
                  <c:v>US</c:v>
                </c:pt>
              </c:strCache>
            </c:strRef>
          </c:cat>
          <c:val>
            <c:numRef>
              <c:f>Sheet1!$B$2:$B$6</c:f>
              <c:numCache>
                <c:formatCode>"$"#,##0_);[Red]\("$"#,##0\)</c:formatCode>
                <c:ptCount val="5"/>
                <c:pt idx="0">
                  <c:v>7264</c:v>
                </c:pt>
                <c:pt idx="1">
                  <c:v>10066</c:v>
                </c:pt>
                <c:pt idx="2">
                  <c:v>11164</c:v>
                </c:pt>
                <c:pt idx="3">
                  <c:v>13677</c:v>
                </c:pt>
                <c:pt idx="4">
                  <c:v>31620</c:v>
                </c:pt>
              </c:numCache>
            </c:numRef>
          </c:val>
          <c:extLst xmlns:c16r2="http://schemas.microsoft.com/office/drawing/2015/06/chart">
            <c:ext xmlns:c16="http://schemas.microsoft.com/office/drawing/2014/chart" uri="{C3380CC4-5D6E-409C-BE32-E72D297353CC}">
              <c16:uniqueId val="{00000006-156D-476F-9D68-4080C7BE3401}"/>
            </c:ext>
          </c:extLst>
        </c:ser>
        <c:dLbls>
          <c:showLegendKey val="0"/>
          <c:showVal val="1"/>
          <c:showCatName val="0"/>
          <c:showSerName val="0"/>
          <c:showPercent val="0"/>
          <c:showBubbleSize val="0"/>
        </c:dLbls>
        <c:gapWidth val="60"/>
        <c:axId val="824232040"/>
        <c:axId val="824232432"/>
      </c:barChart>
      <c:catAx>
        <c:axId val="824232040"/>
        <c:scaling>
          <c:orientation val="minMax"/>
        </c:scaling>
        <c:delete val="0"/>
        <c:axPos val="b"/>
        <c:numFmt formatCode="General" sourceLinked="1"/>
        <c:majorTickMark val="out"/>
        <c:minorTickMark val="none"/>
        <c:tickLblPos val="nextTo"/>
        <c:spPr>
          <a:ln w="3627">
            <a:solidFill>
              <a:schemeClr val="tx1"/>
            </a:solidFill>
            <a:prstDash val="solid"/>
          </a:ln>
        </c:spPr>
        <c:txPr>
          <a:bodyPr rot="0" vert="horz"/>
          <a:lstStyle/>
          <a:p>
            <a:pPr>
              <a:defRPr sz="1050" b="1">
                <a:solidFill>
                  <a:srgbClr val="4C515A"/>
                </a:solidFill>
              </a:defRPr>
            </a:pPr>
            <a:endParaRPr lang="en-US"/>
          </a:p>
        </c:txPr>
        <c:crossAx val="824232432"/>
        <c:crosses val="autoZero"/>
        <c:auto val="1"/>
        <c:lblAlgn val="ctr"/>
        <c:lblOffset val="100"/>
        <c:noMultiLvlLbl val="0"/>
      </c:catAx>
      <c:valAx>
        <c:axId val="824232432"/>
        <c:scaling>
          <c:orientation val="minMax"/>
        </c:scaling>
        <c:delete val="0"/>
        <c:axPos val="l"/>
        <c:numFmt formatCode="&quot;$&quot;#,##0" sourceLinked="0"/>
        <c:majorTickMark val="out"/>
        <c:minorTickMark val="none"/>
        <c:tickLblPos val="nextTo"/>
        <c:spPr>
          <a:ln w="3627">
            <a:solidFill>
              <a:schemeClr val="tx1"/>
            </a:solidFill>
            <a:prstDash val="solid"/>
          </a:ln>
        </c:spPr>
        <c:txPr>
          <a:bodyPr rot="0" vert="horz"/>
          <a:lstStyle/>
          <a:p>
            <a:pPr>
              <a:defRPr sz="1200" b="0">
                <a:solidFill>
                  <a:srgbClr val="4C515A"/>
                </a:solidFill>
              </a:defRPr>
            </a:pPr>
            <a:endParaRPr lang="en-US"/>
          </a:p>
        </c:txPr>
        <c:crossAx val="824232040"/>
        <c:crosses val="autoZero"/>
        <c:crossBetween val="between"/>
      </c:valAx>
      <c:spPr>
        <a:noFill/>
        <a:ln w="29020">
          <a:noFill/>
        </a:ln>
      </c:spPr>
    </c:plotArea>
    <c:plotVisOnly val="1"/>
    <c:dispBlanksAs val="gap"/>
    <c:showDLblsOverMax val="0"/>
  </c:chart>
  <c:spPr>
    <a:noFill/>
    <a:ln>
      <a:noFill/>
    </a:ln>
  </c:spPr>
  <c:txPr>
    <a:bodyPr/>
    <a:lstStyle/>
    <a:p>
      <a:pPr>
        <a:defRPr sz="1571"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41676505312897E-2"/>
          <c:y val="3.4000000000000002E-2"/>
          <c:w val="0.96103896103896103"/>
          <c:h val="0.83199999999999996"/>
        </c:manualLayout>
      </c:layout>
      <c:barChart>
        <c:barDir val="col"/>
        <c:grouping val="clustered"/>
        <c:varyColors val="0"/>
        <c:ser>
          <c:idx val="0"/>
          <c:order val="0"/>
          <c:spPr>
            <a:solidFill>
              <a:schemeClr val="accent1"/>
            </a:solidFill>
            <a:ln w="13463">
              <a:noFill/>
              <a:prstDash val="solid"/>
            </a:ln>
          </c:spPr>
          <c:invertIfNegative val="0"/>
          <c:dPt>
            <c:idx val="0"/>
            <c:invertIfNegative val="0"/>
            <c:bubble3D val="0"/>
            <c:spPr>
              <a:solidFill>
                <a:schemeClr val="accent1"/>
              </a:solidFill>
              <a:ln w="13463">
                <a:solidFill>
                  <a:schemeClr val="tx1">
                    <a:lumMod val="60000"/>
                    <a:lumOff val="40000"/>
                  </a:schemeClr>
                </a:solidFill>
                <a:prstDash val="solid"/>
              </a:ln>
            </c:spPr>
            <c:extLst xmlns:c16r2="http://schemas.microsoft.com/office/drawing/2015/06/chart">
              <c:ext xmlns:c16="http://schemas.microsoft.com/office/drawing/2014/chart" uri="{C3380CC4-5D6E-409C-BE32-E72D297353CC}">
                <c16:uniqueId val="{00000001-1B87-47A3-8967-2524C4D65F8B}"/>
              </c:ext>
            </c:extLst>
          </c:dPt>
          <c:dPt>
            <c:idx val="1"/>
            <c:invertIfNegative val="0"/>
            <c:bubble3D val="0"/>
            <c:extLst xmlns:c16r2="http://schemas.microsoft.com/office/drawing/2015/06/chart">
              <c:ext xmlns:c16="http://schemas.microsoft.com/office/drawing/2014/chart" uri="{C3380CC4-5D6E-409C-BE32-E72D297353CC}">
                <c16:uniqueId val="{00000000-38FA-498D-AE9C-9CC4B23BDD7F}"/>
              </c:ext>
            </c:extLst>
          </c:dPt>
          <c:dPt>
            <c:idx val="3"/>
            <c:invertIfNegative val="0"/>
            <c:bubble3D val="0"/>
            <c:spPr>
              <a:solidFill>
                <a:schemeClr val="accent1"/>
              </a:solidFill>
              <a:ln w="13463">
                <a:solidFill>
                  <a:srgbClr val="676E7B"/>
                </a:solidFill>
                <a:prstDash val="solid"/>
              </a:ln>
            </c:spPr>
            <c:extLst xmlns:c16r2="http://schemas.microsoft.com/office/drawing/2015/06/chart">
              <c:ext xmlns:c16="http://schemas.microsoft.com/office/drawing/2014/chart" uri="{C3380CC4-5D6E-409C-BE32-E72D297353CC}">
                <c16:uniqueId val="{00000002-38FA-498D-AE9C-9CC4B23BDD7F}"/>
              </c:ext>
            </c:extLst>
          </c:dPt>
          <c:dPt>
            <c:idx val="4"/>
            <c:invertIfNegative val="0"/>
            <c:bubble3D val="0"/>
            <c:spPr>
              <a:solidFill>
                <a:schemeClr val="accent1"/>
              </a:solidFill>
              <a:ln w="6350">
                <a:solidFill>
                  <a:schemeClr val="bg1">
                    <a:lumMod val="50000"/>
                  </a:schemeClr>
                </a:solidFill>
                <a:prstDash val="solid"/>
              </a:ln>
            </c:spPr>
            <c:extLst xmlns:c16r2="http://schemas.microsoft.com/office/drawing/2015/06/chart">
              <c:ext xmlns:c16="http://schemas.microsoft.com/office/drawing/2014/chart" uri="{C3380CC4-5D6E-409C-BE32-E72D297353CC}">
                <c16:uniqueId val="{00000004-38FA-498D-AE9C-9CC4B23BDD7F}"/>
              </c:ext>
            </c:extLst>
          </c:dPt>
          <c:dPt>
            <c:idx val="5"/>
            <c:invertIfNegative val="0"/>
            <c:bubble3D val="0"/>
            <c:extLst xmlns:c16r2="http://schemas.microsoft.com/office/drawing/2015/06/chart">
              <c:ext xmlns:c16="http://schemas.microsoft.com/office/drawing/2014/chart" uri="{C3380CC4-5D6E-409C-BE32-E72D297353CC}">
                <c16:uniqueId val="{00000005-38FA-498D-AE9C-9CC4B23BDD7F}"/>
              </c:ext>
            </c:extLst>
          </c:dPt>
          <c:dPt>
            <c:idx val="6"/>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7-38FA-498D-AE9C-9CC4B23BDD7F}"/>
              </c:ext>
            </c:extLst>
          </c:dPt>
          <c:dPt>
            <c:idx val="7"/>
            <c:invertIfNegative val="0"/>
            <c:bubble3D val="0"/>
            <c:extLst xmlns:c16r2="http://schemas.microsoft.com/office/drawing/2015/06/chart">
              <c:ext xmlns:c16="http://schemas.microsoft.com/office/drawing/2014/chart" uri="{C3380CC4-5D6E-409C-BE32-E72D297353CC}">
                <c16:uniqueId val="{00000008-38FA-498D-AE9C-9CC4B23BDD7F}"/>
              </c:ext>
            </c:extLst>
          </c:dPt>
          <c:dPt>
            <c:idx val="9"/>
            <c:invertIfNegative val="0"/>
            <c:bubble3D val="0"/>
            <c:extLst xmlns:c16r2="http://schemas.microsoft.com/office/drawing/2015/06/chart">
              <c:ext xmlns:c16="http://schemas.microsoft.com/office/drawing/2014/chart" uri="{C3380CC4-5D6E-409C-BE32-E72D297353CC}">
                <c16:uniqueId val="{00000009-38FA-498D-AE9C-9CC4B23BDD7F}"/>
              </c:ext>
            </c:extLst>
          </c:dPt>
          <c:dLbls>
            <c:dLbl>
              <c:idx val="11"/>
              <c:tx>
                <c:rich>
                  <a:bodyPr/>
                  <a:lstStyle/>
                  <a:p>
                    <a:fld id="{FC28E7DF-A8FC-9B4C-862C-F093DBDC402E}"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8FA-498D-AE9C-9CC4B23BDD7F}"/>
                </c:ext>
                <c:ext xmlns:c15="http://schemas.microsoft.com/office/drawing/2012/chart" uri="{CE6537A1-D6FC-4f65-9D91-7224C49458BB}">
                  <c15:dlblFieldTable/>
                  <c15:showDataLabelsRange val="0"/>
                </c:ext>
              </c:extLst>
            </c:dLbl>
            <c:numFmt formatCode="&quot;$&quot;#,##0" sourceLinked="0"/>
            <c:spPr>
              <a:noFill/>
              <a:ln w="26926">
                <a:noFill/>
              </a:ln>
            </c:spPr>
            <c:txPr>
              <a:bodyPr wrap="square" lIns="38100" tIns="19050" rIns="38100" bIns="19050" anchor="ctr">
                <a:spAutoFit/>
              </a:bodyPr>
              <a:lstStyle/>
              <a:p>
                <a:pPr>
                  <a:defRPr sz="120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SWITZ</c:v>
                </c:pt>
                <c:pt idx="1">
                  <c:v>NZ </c:v>
                </c:pt>
                <c:pt idx="2">
                  <c:v>AUS </c:v>
                </c:pt>
                <c:pt idx="3">
                  <c:v>UK </c:v>
                </c:pt>
                <c:pt idx="4">
                  <c:v>US</c:v>
                </c:pt>
              </c:strCache>
            </c:strRef>
          </c:cat>
          <c:val>
            <c:numRef>
              <c:f>Sheet1!$B$2:$B$6</c:f>
              <c:numCache>
                <c:formatCode>"$"#,##0_);[Red]\("$"#,##0\)</c:formatCode>
                <c:ptCount val="5"/>
                <c:pt idx="0">
                  <c:v>2114</c:v>
                </c:pt>
                <c:pt idx="1">
                  <c:v>2740</c:v>
                </c:pt>
                <c:pt idx="2">
                  <c:v>3037</c:v>
                </c:pt>
                <c:pt idx="3">
                  <c:v>3145</c:v>
                </c:pt>
                <c:pt idx="4">
                  <c:v>3530</c:v>
                </c:pt>
              </c:numCache>
            </c:numRef>
          </c:val>
          <c:extLst xmlns:c16r2="http://schemas.microsoft.com/office/drawing/2015/06/chart">
            <c:ext xmlns:c16="http://schemas.microsoft.com/office/drawing/2014/chart" uri="{C3380CC4-5D6E-409C-BE32-E72D297353CC}">
              <c16:uniqueId val="{0000000B-38FA-498D-AE9C-9CC4B23BDD7F}"/>
            </c:ext>
          </c:extLst>
        </c:ser>
        <c:dLbls>
          <c:showLegendKey val="0"/>
          <c:showVal val="1"/>
          <c:showCatName val="0"/>
          <c:showSerName val="0"/>
          <c:showPercent val="0"/>
          <c:showBubbleSize val="0"/>
        </c:dLbls>
        <c:gapWidth val="60"/>
        <c:axId val="400191424"/>
        <c:axId val="400191816"/>
      </c:barChart>
      <c:catAx>
        <c:axId val="400191424"/>
        <c:scaling>
          <c:orientation val="minMax"/>
        </c:scaling>
        <c:delete val="0"/>
        <c:axPos val="b"/>
        <c:numFmt formatCode="General" sourceLinked="1"/>
        <c:majorTickMark val="out"/>
        <c:minorTickMark val="none"/>
        <c:tickLblPos val="nextTo"/>
        <c:spPr>
          <a:ln w="3366">
            <a:solidFill>
              <a:schemeClr val="tx1"/>
            </a:solidFill>
            <a:prstDash val="solid"/>
          </a:ln>
        </c:spPr>
        <c:txPr>
          <a:bodyPr rot="0" vert="horz"/>
          <a:lstStyle/>
          <a:p>
            <a:pPr>
              <a:defRPr sz="1050">
                <a:solidFill>
                  <a:srgbClr val="4C515A"/>
                </a:solidFill>
              </a:defRPr>
            </a:pPr>
            <a:endParaRPr lang="en-US"/>
          </a:p>
        </c:txPr>
        <c:crossAx val="400191816"/>
        <c:crosses val="autoZero"/>
        <c:auto val="1"/>
        <c:lblAlgn val="ctr"/>
        <c:lblOffset val="100"/>
        <c:noMultiLvlLbl val="0"/>
      </c:catAx>
      <c:valAx>
        <c:axId val="400191816"/>
        <c:scaling>
          <c:orientation val="minMax"/>
        </c:scaling>
        <c:delete val="0"/>
        <c:axPos val="l"/>
        <c:numFmt formatCode="&quot;$&quot;#,##0" sourceLinked="0"/>
        <c:majorTickMark val="out"/>
        <c:minorTickMark val="none"/>
        <c:tickLblPos val="nextTo"/>
        <c:spPr>
          <a:ln w="3366">
            <a:solidFill>
              <a:schemeClr val="tx1"/>
            </a:solidFill>
            <a:prstDash val="solid"/>
          </a:ln>
        </c:spPr>
        <c:txPr>
          <a:bodyPr rot="0" vert="horz"/>
          <a:lstStyle/>
          <a:p>
            <a:pPr>
              <a:defRPr sz="1200" b="0">
                <a:solidFill>
                  <a:srgbClr val="4C515A"/>
                </a:solidFill>
              </a:defRPr>
            </a:pPr>
            <a:endParaRPr lang="en-US"/>
          </a:p>
        </c:txPr>
        <c:crossAx val="400191424"/>
        <c:crosses val="autoZero"/>
        <c:crossBetween val="between"/>
      </c:valAx>
      <c:spPr>
        <a:noFill/>
        <a:ln w="26926">
          <a:noFill/>
        </a:ln>
      </c:spPr>
    </c:plotArea>
    <c:plotVisOnly val="1"/>
    <c:dispBlanksAs val="gap"/>
    <c:showDLblsOverMax val="0"/>
  </c:chart>
  <c:spPr>
    <a:noFill/>
    <a:ln>
      <a:noFill/>
    </a:ln>
  </c:spPr>
  <c:txPr>
    <a:bodyPr/>
    <a:lstStyle/>
    <a:p>
      <a:pPr>
        <a:defRPr sz="1378"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62025316455701E-2"/>
          <c:y val="7.09939148073023E-2"/>
          <c:w val="0.94556962025316504"/>
          <c:h val="0.81541582150101399"/>
        </c:manualLayout>
      </c:layout>
      <c:barChart>
        <c:barDir val="col"/>
        <c:grouping val="clustered"/>
        <c:varyColors val="0"/>
        <c:ser>
          <c:idx val="0"/>
          <c:order val="0"/>
          <c:spPr>
            <a:solidFill>
              <a:schemeClr val="accent1"/>
            </a:solidFill>
            <a:ln w="9525">
              <a:solidFill>
                <a:schemeClr val="bg1">
                  <a:lumMod val="50000"/>
                </a:schemeClr>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C950-4FD9-A748-FF60C286E0A0}"/>
              </c:ext>
            </c:extLst>
          </c:dPt>
          <c:dPt>
            <c:idx val="2"/>
            <c:invertIfNegative val="0"/>
            <c:bubble3D val="0"/>
            <c:extLst xmlns:c16r2="http://schemas.microsoft.com/office/drawing/2015/06/chart">
              <c:ext xmlns:c16="http://schemas.microsoft.com/office/drawing/2014/chart" uri="{C3380CC4-5D6E-409C-BE32-E72D297353CC}">
                <c16:uniqueId val="{00000001-156D-476F-9D68-4080C7BE3401}"/>
              </c:ext>
            </c:extLst>
          </c:dPt>
          <c:dPt>
            <c:idx val="5"/>
            <c:invertIfNegative val="0"/>
            <c:bubble3D val="0"/>
            <c:extLst xmlns:c16r2="http://schemas.microsoft.com/office/drawing/2015/06/chart">
              <c:ext xmlns:c16="http://schemas.microsoft.com/office/drawing/2014/chart" uri="{C3380CC4-5D6E-409C-BE32-E72D297353CC}">
                <c16:uniqueId val="{00000002-156D-476F-9D68-4080C7BE3401}"/>
              </c:ext>
            </c:extLst>
          </c:dPt>
          <c:dPt>
            <c:idx val="6"/>
            <c:invertIfNegative val="0"/>
            <c:bubble3D val="0"/>
            <c:extLst xmlns:c16r2="http://schemas.microsoft.com/office/drawing/2015/06/chart">
              <c:ext xmlns:c16="http://schemas.microsoft.com/office/drawing/2014/chart" uri="{C3380CC4-5D6E-409C-BE32-E72D297353CC}">
                <c16:uniqueId val="{00000003-156D-476F-9D68-4080C7BE3401}"/>
              </c:ext>
            </c:extLst>
          </c:dPt>
          <c:dPt>
            <c:idx val="7"/>
            <c:invertIfNegative val="0"/>
            <c:bubble3D val="0"/>
            <c:extLst xmlns:c16r2="http://schemas.microsoft.com/office/drawing/2015/06/chart">
              <c:ext xmlns:c16="http://schemas.microsoft.com/office/drawing/2014/chart" uri="{C3380CC4-5D6E-409C-BE32-E72D297353CC}">
                <c16:uniqueId val="{00000004-156D-476F-9D68-4080C7BE3401}"/>
              </c:ext>
            </c:extLst>
          </c:dPt>
          <c:dPt>
            <c:idx val="8"/>
            <c:invertIfNegative val="0"/>
            <c:bubble3D val="0"/>
            <c:extLst xmlns:c16r2="http://schemas.microsoft.com/office/drawing/2015/06/chart">
              <c:ext xmlns:c16="http://schemas.microsoft.com/office/drawing/2014/chart" uri="{C3380CC4-5D6E-409C-BE32-E72D297353CC}">
                <c16:uniqueId val="{00000005-156D-476F-9D68-4080C7BE3401}"/>
              </c:ext>
            </c:extLst>
          </c:dPt>
          <c:dLbls>
            <c:numFmt formatCode="&quot;$&quot;#,##0" sourceLinked="0"/>
            <c:spPr>
              <a:noFill/>
              <a:ln w="29020">
                <a:noFill/>
              </a:ln>
            </c:spPr>
            <c:txPr>
              <a:bodyPr wrap="square" lIns="38100" tIns="19050" rIns="38100" bIns="19050" anchor="ctr">
                <a:spAutoFit/>
              </a:bodyPr>
              <a:lstStyle/>
              <a:p>
                <a:pPr>
                  <a:defRPr sz="120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NZ </c:v>
                </c:pt>
                <c:pt idx="1">
                  <c:v>UK</c:v>
                </c:pt>
                <c:pt idx="2">
                  <c:v>SWITZ </c:v>
                </c:pt>
                <c:pt idx="3">
                  <c:v>AUS</c:v>
                </c:pt>
                <c:pt idx="4">
                  <c:v>US</c:v>
                </c:pt>
              </c:strCache>
            </c:strRef>
          </c:cat>
          <c:val>
            <c:numRef>
              <c:f>Sheet1!$B$2:$B$6</c:f>
              <c:numCache>
                <c:formatCode>"$"#,##0_);[Red]\("$"#,##0\)</c:formatCode>
                <c:ptCount val="5"/>
                <c:pt idx="0">
                  <c:v>15465</c:v>
                </c:pt>
                <c:pt idx="1">
                  <c:v>16335</c:v>
                </c:pt>
                <c:pt idx="2">
                  <c:v>17112</c:v>
                </c:pt>
                <c:pt idx="3">
                  <c:v>19484</c:v>
                </c:pt>
                <c:pt idx="4">
                  <c:v>29067</c:v>
                </c:pt>
              </c:numCache>
            </c:numRef>
          </c:val>
          <c:extLst xmlns:c16r2="http://schemas.microsoft.com/office/drawing/2015/06/chart">
            <c:ext xmlns:c16="http://schemas.microsoft.com/office/drawing/2014/chart" uri="{C3380CC4-5D6E-409C-BE32-E72D297353CC}">
              <c16:uniqueId val="{00000006-156D-476F-9D68-4080C7BE3401}"/>
            </c:ext>
          </c:extLst>
        </c:ser>
        <c:dLbls>
          <c:showLegendKey val="0"/>
          <c:showVal val="1"/>
          <c:showCatName val="0"/>
          <c:showSerName val="0"/>
          <c:showPercent val="0"/>
          <c:showBubbleSize val="0"/>
        </c:dLbls>
        <c:gapWidth val="60"/>
        <c:axId val="400192600"/>
        <c:axId val="529714408"/>
      </c:barChart>
      <c:catAx>
        <c:axId val="400192600"/>
        <c:scaling>
          <c:orientation val="minMax"/>
        </c:scaling>
        <c:delete val="0"/>
        <c:axPos val="b"/>
        <c:numFmt formatCode="General" sourceLinked="1"/>
        <c:majorTickMark val="out"/>
        <c:minorTickMark val="none"/>
        <c:tickLblPos val="nextTo"/>
        <c:spPr>
          <a:ln w="3627">
            <a:solidFill>
              <a:schemeClr val="tx1"/>
            </a:solidFill>
            <a:prstDash val="solid"/>
          </a:ln>
        </c:spPr>
        <c:txPr>
          <a:bodyPr rot="0" vert="horz"/>
          <a:lstStyle/>
          <a:p>
            <a:pPr>
              <a:defRPr sz="1050" b="1">
                <a:solidFill>
                  <a:srgbClr val="4C515A"/>
                </a:solidFill>
              </a:defRPr>
            </a:pPr>
            <a:endParaRPr lang="en-US"/>
          </a:p>
        </c:txPr>
        <c:crossAx val="529714408"/>
        <c:crosses val="autoZero"/>
        <c:auto val="1"/>
        <c:lblAlgn val="ctr"/>
        <c:lblOffset val="100"/>
        <c:noMultiLvlLbl val="0"/>
      </c:catAx>
      <c:valAx>
        <c:axId val="529714408"/>
        <c:scaling>
          <c:orientation val="minMax"/>
        </c:scaling>
        <c:delete val="0"/>
        <c:axPos val="l"/>
        <c:numFmt formatCode="&quot;$&quot;#,##0" sourceLinked="0"/>
        <c:majorTickMark val="out"/>
        <c:minorTickMark val="none"/>
        <c:tickLblPos val="nextTo"/>
        <c:spPr>
          <a:ln w="3627">
            <a:solidFill>
              <a:schemeClr val="tx1"/>
            </a:solidFill>
            <a:prstDash val="solid"/>
          </a:ln>
        </c:spPr>
        <c:txPr>
          <a:bodyPr rot="0" vert="horz"/>
          <a:lstStyle/>
          <a:p>
            <a:pPr>
              <a:defRPr sz="1200" b="0">
                <a:solidFill>
                  <a:srgbClr val="4C515A"/>
                </a:solidFill>
              </a:defRPr>
            </a:pPr>
            <a:endParaRPr lang="en-US"/>
          </a:p>
        </c:txPr>
        <c:crossAx val="400192600"/>
        <c:crosses val="autoZero"/>
        <c:crossBetween val="between"/>
      </c:valAx>
      <c:spPr>
        <a:noFill/>
        <a:ln w="29020">
          <a:noFill/>
        </a:ln>
      </c:spPr>
    </c:plotArea>
    <c:plotVisOnly val="1"/>
    <c:dispBlanksAs val="gap"/>
    <c:showDLblsOverMax val="0"/>
  </c:chart>
  <c:spPr>
    <a:noFill/>
    <a:ln>
      <a:noFill/>
    </a:ln>
  </c:spPr>
  <c:txPr>
    <a:bodyPr/>
    <a:lstStyle/>
    <a:p>
      <a:pPr>
        <a:defRPr sz="1571" b="1"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83629093785025E-2"/>
          <c:y val="0.1485462359437339"/>
          <c:w val="0.90441637090621485"/>
          <c:h val="0.74794472503417819"/>
        </c:manualLayout>
      </c:layout>
      <c:barChart>
        <c:barDir val="col"/>
        <c:grouping val="clustered"/>
        <c:varyColors val="0"/>
        <c:ser>
          <c:idx val="0"/>
          <c:order val="0"/>
          <c:spPr>
            <a:solidFill>
              <a:srgbClr val="044C7F"/>
            </a:solidFill>
            <a:ln w="9525">
              <a:noFill/>
              <a:prstDash val="solid"/>
            </a:ln>
          </c:spPr>
          <c:invertIfNegative val="0"/>
          <c:dPt>
            <c:idx val="4"/>
            <c:invertIfNegative val="0"/>
            <c:bubble3D val="0"/>
            <c:extLst xmlns:c16r2="http://schemas.microsoft.com/office/drawing/2015/06/chart">
              <c:ext xmlns:c16="http://schemas.microsoft.com/office/drawing/2014/chart" uri="{C3380CC4-5D6E-409C-BE32-E72D297353CC}">
                <c16:uniqueId val="{00000000-9EBB-4005-A67C-208B7EF2CD6E}"/>
              </c:ext>
            </c:extLst>
          </c:dPt>
          <c:dPt>
            <c:idx val="5"/>
            <c:invertIfNegative val="0"/>
            <c:bubble3D val="0"/>
            <c:extLst xmlns:c16r2="http://schemas.microsoft.com/office/drawing/2015/06/chart">
              <c:ext xmlns:c16="http://schemas.microsoft.com/office/drawing/2014/chart" uri="{C3380CC4-5D6E-409C-BE32-E72D297353CC}">
                <c16:uniqueId val="{00000001-9EBB-4005-A67C-208B7EF2CD6E}"/>
              </c:ext>
            </c:extLst>
          </c:dPt>
          <c:dPt>
            <c:idx val="6"/>
            <c:invertIfNegative val="0"/>
            <c:bubble3D val="0"/>
            <c:extLst xmlns:c16r2="http://schemas.microsoft.com/office/drawing/2015/06/chart">
              <c:ext xmlns:c16="http://schemas.microsoft.com/office/drawing/2014/chart" uri="{C3380CC4-5D6E-409C-BE32-E72D297353CC}">
                <c16:uniqueId val="{00000002-9EBB-4005-A67C-208B7EF2CD6E}"/>
              </c:ext>
            </c:extLst>
          </c:dPt>
          <c:dPt>
            <c:idx val="7"/>
            <c:invertIfNegative val="0"/>
            <c:bubble3D val="0"/>
            <c:extLst xmlns:c16r2="http://schemas.microsoft.com/office/drawing/2015/06/chart">
              <c:ext xmlns:c16="http://schemas.microsoft.com/office/drawing/2014/chart" uri="{C3380CC4-5D6E-409C-BE32-E72D297353CC}">
                <c16:uniqueId val="{00000003-9EBB-4005-A67C-208B7EF2CD6E}"/>
              </c:ext>
            </c:extLst>
          </c:dPt>
          <c:dPt>
            <c:idx val="9"/>
            <c:invertIfNegative val="0"/>
            <c:bubble3D val="0"/>
            <c:extLst xmlns:c16r2="http://schemas.microsoft.com/office/drawing/2015/06/chart">
              <c:ext xmlns:c16="http://schemas.microsoft.com/office/drawing/2014/chart" uri="{C3380CC4-5D6E-409C-BE32-E72D297353CC}">
                <c16:uniqueId val="{00000004-8149-4825-B7B1-4F50D3DCE4B5}"/>
              </c:ext>
            </c:extLst>
          </c:dPt>
          <c:dLbls>
            <c:numFmt formatCode="#,##0" sourceLinked="0"/>
            <c:spPr>
              <a:noFill/>
              <a:ln w="30275">
                <a:noFill/>
              </a:ln>
            </c:spPr>
            <c:txPr>
              <a:bodyPr wrap="square" lIns="38100" tIns="19050" rIns="38100" bIns="19050" anchor="ctr">
                <a:spAutoFit/>
              </a:bodyPr>
              <a:lstStyle/>
              <a:p>
                <a:pPr>
                  <a:defRPr sz="1400" b="1">
                    <a:solidFill>
                      <a:srgbClr val="4C515A"/>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AUS</c:v>
                </c:pt>
                <c:pt idx="1">
                  <c:v>US</c:v>
                </c:pt>
                <c:pt idx="2">
                  <c:v>CAN</c:v>
                </c:pt>
                <c:pt idx="3">
                  <c:v>FRA</c:v>
                </c:pt>
                <c:pt idx="4">
                  <c:v>GER</c:v>
                </c:pt>
                <c:pt idx="5">
                  <c:v>UK</c:v>
                </c:pt>
                <c:pt idx="6">
                  <c:v>SWITZ</c:v>
                </c:pt>
                <c:pt idx="7">
                  <c:v>NETH</c:v>
                </c:pt>
                <c:pt idx="8">
                  <c:v>SWE</c:v>
                </c:pt>
                <c:pt idx="9">
                  <c:v>NOR</c:v>
                </c:pt>
              </c:strCache>
            </c:strRef>
          </c:cat>
          <c:val>
            <c:numRef>
              <c:f>Sheet1!$B$2:$B$11</c:f>
              <c:numCache>
                <c:formatCode>#,##0.0_ ;\-#,##0.0\ </c:formatCode>
                <c:ptCount val="10"/>
                <c:pt idx="0">
                  <c:v>2.4630000000000001</c:v>
                </c:pt>
                <c:pt idx="1">
                  <c:v>5.1159999999999997</c:v>
                </c:pt>
                <c:pt idx="2">
                  <c:v>14.071</c:v>
                </c:pt>
                <c:pt idx="3">
                  <c:v>14.831</c:v>
                </c:pt>
                <c:pt idx="4">
                  <c:v>16.469000000000001</c:v>
                </c:pt>
                <c:pt idx="5">
                  <c:v>18.545000000000002</c:v>
                </c:pt>
                <c:pt idx="6">
                  <c:v>19.385999999999999</c:v>
                </c:pt>
                <c:pt idx="7">
                  <c:v>25.582000000000001</c:v>
                </c:pt>
                <c:pt idx="8">
                  <c:v>26.274000000000001</c:v>
                </c:pt>
                <c:pt idx="9">
                  <c:v>28.071000000000002</c:v>
                </c:pt>
              </c:numCache>
            </c:numRef>
          </c:val>
          <c:extLst xmlns:c16r2="http://schemas.microsoft.com/office/drawing/2015/06/chart">
            <c:ext xmlns:c16="http://schemas.microsoft.com/office/drawing/2014/chart" uri="{C3380CC4-5D6E-409C-BE32-E72D297353CC}">
              <c16:uniqueId val="{00000004-9EBB-4005-A67C-208B7EF2CD6E}"/>
            </c:ext>
          </c:extLst>
        </c:ser>
        <c:dLbls>
          <c:showLegendKey val="0"/>
          <c:showVal val="1"/>
          <c:showCatName val="0"/>
          <c:showSerName val="0"/>
          <c:showPercent val="0"/>
          <c:showBubbleSize val="0"/>
        </c:dLbls>
        <c:gapWidth val="81"/>
        <c:axId val="529715192"/>
        <c:axId val="529715584"/>
      </c:barChart>
      <c:lineChart>
        <c:grouping val="standard"/>
        <c:varyColors val="0"/>
        <c:ser>
          <c:idx val="1"/>
          <c:order val="1"/>
          <c:marker>
            <c:symbol val="none"/>
          </c:marker>
          <c:cat>
            <c:strRef>
              <c:f>Sheet1!$A$2:$A$11</c:f>
              <c:strCache>
                <c:ptCount val="10"/>
                <c:pt idx="0">
                  <c:v>AUS</c:v>
                </c:pt>
                <c:pt idx="1">
                  <c:v>US</c:v>
                </c:pt>
                <c:pt idx="2">
                  <c:v>CAN</c:v>
                </c:pt>
                <c:pt idx="3">
                  <c:v>FRA</c:v>
                </c:pt>
                <c:pt idx="4">
                  <c:v>GER</c:v>
                </c:pt>
                <c:pt idx="5">
                  <c:v>UK</c:v>
                </c:pt>
                <c:pt idx="6">
                  <c:v>SWITZ</c:v>
                </c:pt>
                <c:pt idx="7">
                  <c:v>NETH</c:v>
                </c:pt>
                <c:pt idx="8">
                  <c:v>SWE</c:v>
                </c:pt>
                <c:pt idx="9">
                  <c:v>NOR</c:v>
                </c:pt>
              </c:strCache>
            </c:strRef>
          </c:cat>
          <c:val>
            <c:numRef>
              <c:f>Sheet1!$C$2:$C$11</c:f>
              <c:numCache>
                <c:formatCode>General</c:formatCode>
                <c:ptCount val="10"/>
                <c:pt idx="0">
                  <c:v>14.7</c:v>
                </c:pt>
                <c:pt idx="1">
                  <c:v>14.7</c:v>
                </c:pt>
                <c:pt idx="2">
                  <c:v>14.7</c:v>
                </c:pt>
                <c:pt idx="3">
                  <c:v>14.7</c:v>
                </c:pt>
                <c:pt idx="4">
                  <c:v>14.7</c:v>
                </c:pt>
                <c:pt idx="5">
                  <c:v>14.7</c:v>
                </c:pt>
                <c:pt idx="6">
                  <c:v>14.7</c:v>
                </c:pt>
                <c:pt idx="7">
                  <c:v>14.7</c:v>
                </c:pt>
                <c:pt idx="8">
                  <c:v>14.7</c:v>
                </c:pt>
                <c:pt idx="9">
                  <c:v>14.7</c:v>
                </c:pt>
              </c:numCache>
            </c:numRef>
          </c:val>
          <c:smooth val="0"/>
          <c:extLst xmlns:c16r2="http://schemas.microsoft.com/office/drawing/2015/06/chart">
            <c:ext xmlns:c16="http://schemas.microsoft.com/office/drawing/2014/chart" uri="{C3380CC4-5D6E-409C-BE32-E72D297353CC}">
              <c16:uniqueId val="{00000005-9EBB-4005-A67C-208B7EF2CD6E}"/>
            </c:ext>
          </c:extLst>
        </c:ser>
        <c:dLbls>
          <c:showLegendKey val="0"/>
          <c:showVal val="0"/>
          <c:showCatName val="0"/>
          <c:showSerName val="0"/>
          <c:showPercent val="0"/>
          <c:showBubbleSize val="0"/>
        </c:dLbls>
        <c:marker val="1"/>
        <c:smooth val="0"/>
        <c:axId val="529715192"/>
        <c:axId val="529715584"/>
      </c:lineChart>
      <c:catAx>
        <c:axId val="529715192"/>
        <c:scaling>
          <c:orientation val="minMax"/>
        </c:scaling>
        <c:delete val="0"/>
        <c:axPos val="b"/>
        <c:numFmt formatCode="General" sourceLinked="1"/>
        <c:majorTickMark val="out"/>
        <c:minorTickMark val="none"/>
        <c:tickLblPos val="nextTo"/>
        <c:spPr>
          <a:ln w="3784">
            <a:solidFill>
              <a:schemeClr val="accent5">
                <a:lumMod val="60000"/>
                <a:lumOff val="40000"/>
              </a:schemeClr>
            </a:solidFill>
            <a:prstDash val="solid"/>
          </a:ln>
        </c:spPr>
        <c:txPr>
          <a:bodyPr rot="0" vert="horz"/>
          <a:lstStyle/>
          <a:p>
            <a:pPr>
              <a:defRPr sz="1600" b="1">
                <a:solidFill>
                  <a:srgbClr val="4C515A"/>
                </a:solidFill>
              </a:defRPr>
            </a:pPr>
            <a:endParaRPr lang="en-US"/>
          </a:p>
        </c:txPr>
        <c:crossAx val="529715584"/>
        <c:crosses val="autoZero"/>
        <c:auto val="1"/>
        <c:lblAlgn val="ctr"/>
        <c:lblOffset val="100"/>
        <c:noMultiLvlLbl val="0"/>
      </c:catAx>
      <c:valAx>
        <c:axId val="529715584"/>
        <c:scaling>
          <c:orientation val="minMax"/>
          <c:max val="50"/>
        </c:scaling>
        <c:delete val="0"/>
        <c:axPos val="l"/>
        <c:numFmt formatCode="#,##0" sourceLinked="0"/>
        <c:majorTickMark val="out"/>
        <c:minorTickMark val="none"/>
        <c:tickLblPos val="nextTo"/>
        <c:spPr>
          <a:ln w="3784">
            <a:solidFill>
              <a:schemeClr val="accent5">
                <a:lumMod val="60000"/>
                <a:lumOff val="40000"/>
              </a:schemeClr>
            </a:solidFill>
            <a:prstDash val="solid"/>
          </a:ln>
        </c:spPr>
        <c:txPr>
          <a:bodyPr rot="0" vert="horz"/>
          <a:lstStyle/>
          <a:p>
            <a:pPr>
              <a:defRPr sz="1400">
                <a:solidFill>
                  <a:srgbClr val="4C515A"/>
                </a:solidFill>
              </a:defRPr>
            </a:pPr>
            <a:endParaRPr lang="en-US"/>
          </a:p>
        </c:txPr>
        <c:crossAx val="529715192"/>
        <c:crosses val="autoZero"/>
        <c:crossBetween val="between"/>
      </c:valAx>
      <c:spPr>
        <a:noFill/>
        <a:ln w="30275">
          <a:noFill/>
        </a:ln>
      </c:spPr>
    </c:plotArea>
    <c:plotVisOnly val="1"/>
    <c:dispBlanksAs val="gap"/>
    <c:showDLblsOverMax val="0"/>
  </c:chart>
  <c:spPr>
    <a:noFill/>
    <a:ln>
      <a:noFill/>
    </a:ln>
  </c:spPr>
  <c:txPr>
    <a:bodyPr/>
    <a:lstStyle/>
    <a:p>
      <a:pPr>
        <a:defRPr sz="1100" b="0" i="0" u="none" strike="noStrike" baseline="0">
          <a:solidFill>
            <a:schemeClr val="tx1"/>
          </a:solidFill>
          <a:latin typeface="Lato" charset="0"/>
          <a:ea typeface="Lato" charset="0"/>
          <a:cs typeface="Lato"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6173415863285"/>
          <c:y val="6.8685328337744073E-2"/>
          <c:w val="0.8395829321787821"/>
          <c:h val="0.7660198363653176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1A7-47A4-8758-56A663E541E3}"/>
              </c:ext>
            </c:extLst>
          </c:dPt>
          <c:dPt>
            <c:idx val="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2056-4F7F-844D-26AF232C7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C515A"/>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NOR</c:v>
                </c:pt>
                <c:pt idx="1">
                  <c:v>SWITZ</c:v>
                </c:pt>
                <c:pt idx="2">
                  <c:v>SWE</c:v>
                </c:pt>
                <c:pt idx="3">
                  <c:v>GER</c:v>
                </c:pt>
                <c:pt idx="4">
                  <c:v>AUS</c:v>
                </c:pt>
                <c:pt idx="5">
                  <c:v>NETH</c:v>
                </c:pt>
                <c:pt idx="6">
                  <c:v>FRA</c:v>
                </c:pt>
                <c:pt idx="7">
                  <c:v>NZ</c:v>
                </c:pt>
                <c:pt idx="8">
                  <c:v>UK</c:v>
                </c:pt>
                <c:pt idx="9">
                  <c:v>US</c:v>
                </c:pt>
                <c:pt idx="10">
                  <c:v>CAN</c:v>
                </c:pt>
              </c:strCache>
            </c:strRef>
          </c:cat>
          <c:val>
            <c:numRef>
              <c:f>Sheet1!$B$2:$B$12</c:f>
              <c:numCache>
                <c:formatCode>General</c:formatCode>
                <c:ptCount val="11"/>
                <c:pt idx="0">
                  <c:v>4.51</c:v>
                </c:pt>
                <c:pt idx="1">
                  <c:v>4.25</c:v>
                </c:pt>
                <c:pt idx="2">
                  <c:v>4.2</c:v>
                </c:pt>
                <c:pt idx="3">
                  <c:v>4.1900000000000004</c:v>
                </c:pt>
                <c:pt idx="4">
                  <c:v>3.57</c:v>
                </c:pt>
                <c:pt idx="5">
                  <c:v>3.5</c:v>
                </c:pt>
                <c:pt idx="6">
                  <c:v>3.13</c:v>
                </c:pt>
                <c:pt idx="7">
                  <c:v>3</c:v>
                </c:pt>
                <c:pt idx="8">
                  <c:v>2.78</c:v>
                </c:pt>
                <c:pt idx="9">
                  <c:v>2.58</c:v>
                </c:pt>
                <c:pt idx="10">
                  <c:v>2.57</c:v>
                </c:pt>
              </c:numCache>
            </c:numRef>
          </c:val>
          <c:extLst xmlns:c16r2="http://schemas.microsoft.com/office/drawing/2015/06/chart">
            <c:ext xmlns:c16="http://schemas.microsoft.com/office/drawing/2014/chart" uri="{C3380CC4-5D6E-409C-BE32-E72D297353CC}">
              <c16:uniqueId val="{00000000-2056-4F7F-844D-26AF232C76F0}"/>
            </c:ext>
          </c:extLst>
        </c:ser>
        <c:dLbls>
          <c:showLegendKey val="0"/>
          <c:showVal val="0"/>
          <c:showCatName val="0"/>
          <c:showSerName val="0"/>
          <c:showPercent val="0"/>
          <c:showBubbleSize val="0"/>
        </c:dLbls>
        <c:gapWidth val="70"/>
        <c:axId val="403518760"/>
        <c:axId val="403519152"/>
      </c:barChart>
      <c:lineChart>
        <c:grouping val="standard"/>
        <c:varyColors val="0"/>
        <c:ser>
          <c:idx val="1"/>
          <c:order val="1"/>
          <c:tx>
            <c:strRef>
              <c:f>Sheet1!$C$1</c:f>
              <c:strCache>
                <c:ptCount val="1"/>
                <c:pt idx="0">
                  <c:v>Series 2</c:v>
                </c:pt>
              </c:strCache>
            </c:strRef>
          </c:tx>
          <c:spPr>
            <a:ln w="28575" cap="rnd">
              <a:solidFill>
                <a:schemeClr val="accent2"/>
              </a:solidFill>
              <a:round/>
            </a:ln>
            <a:effectLst/>
          </c:spPr>
          <c:marker>
            <c:symbol val="none"/>
          </c:marker>
          <c:cat>
            <c:strRef>
              <c:f>Sheet1!$A$2:$A$12</c:f>
              <c:strCache>
                <c:ptCount val="11"/>
                <c:pt idx="0">
                  <c:v>NOR</c:v>
                </c:pt>
                <c:pt idx="1">
                  <c:v>SWITZ</c:v>
                </c:pt>
                <c:pt idx="2">
                  <c:v>SWE</c:v>
                </c:pt>
                <c:pt idx="3">
                  <c:v>GER</c:v>
                </c:pt>
                <c:pt idx="4">
                  <c:v>AUS</c:v>
                </c:pt>
                <c:pt idx="5">
                  <c:v>NETH</c:v>
                </c:pt>
                <c:pt idx="6">
                  <c:v>FRA</c:v>
                </c:pt>
                <c:pt idx="7">
                  <c:v>NZ</c:v>
                </c:pt>
                <c:pt idx="8">
                  <c:v>UK</c:v>
                </c:pt>
                <c:pt idx="9">
                  <c:v>US</c:v>
                </c:pt>
                <c:pt idx="10">
                  <c:v>CAN</c:v>
                </c:pt>
              </c:strCache>
            </c:strRef>
          </c:cat>
          <c:val>
            <c:numRef>
              <c:f>Sheet1!$C$2:$C$12</c:f>
              <c:numCache>
                <c:formatCode>General</c:formatCode>
                <c:ptCount val="11"/>
                <c:pt idx="0">
                  <c:v>3.2</c:v>
                </c:pt>
                <c:pt idx="1">
                  <c:v>3.2</c:v>
                </c:pt>
                <c:pt idx="2">
                  <c:v>3.2</c:v>
                </c:pt>
                <c:pt idx="3">
                  <c:v>3.2</c:v>
                </c:pt>
                <c:pt idx="4">
                  <c:v>3.2</c:v>
                </c:pt>
                <c:pt idx="5">
                  <c:v>3.2</c:v>
                </c:pt>
                <c:pt idx="6">
                  <c:v>3.2</c:v>
                </c:pt>
                <c:pt idx="7">
                  <c:v>3.2</c:v>
                </c:pt>
                <c:pt idx="8">
                  <c:v>3.2</c:v>
                </c:pt>
                <c:pt idx="9">
                  <c:v>3.2</c:v>
                </c:pt>
                <c:pt idx="10">
                  <c:v>3.2</c:v>
                </c:pt>
              </c:numCache>
            </c:numRef>
          </c:val>
          <c:smooth val="0"/>
          <c:extLst xmlns:c16r2="http://schemas.microsoft.com/office/drawing/2015/06/chart">
            <c:ext xmlns:c16="http://schemas.microsoft.com/office/drawing/2014/chart" uri="{C3380CC4-5D6E-409C-BE32-E72D297353CC}">
              <c16:uniqueId val="{00000004-B1A7-47A4-8758-56A663E541E3}"/>
            </c:ext>
          </c:extLst>
        </c:ser>
        <c:dLbls>
          <c:showLegendKey val="0"/>
          <c:showVal val="0"/>
          <c:showCatName val="0"/>
          <c:showSerName val="0"/>
          <c:showPercent val="0"/>
          <c:showBubbleSize val="0"/>
        </c:dLbls>
        <c:marker val="1"/>
        <c:smooth val="0"/>
        <c:axId val="403518760"/>
        <c:axId val="403519152"/>
      </c:lineChart>
      <c:catAx>
        <c:axId val="4035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4C515A"/>
                </a:solidFill>
                <a:latin typeface="+mn-lt"/>
                <a:ea typeface="+mn-ea"/>
                <a:cs typeface="+mn-cs"/>
              </a:defRPr>
            </a:pPr>
            <a:endParaRPr lang="en-US"/>
          </a:p>
        </c:txPr>
        <c:crossAx val="403519152"/>
        <c:crosses val="autoZero"/>
        <c:auto val="1"/>
        <c:lblAlgn val="ctr"/>
        <c:lblOffset val="100"/>
        <c:noMultiLvlLbl val="0"/>
      </c:catAx>
      <c:valAx>
        <c:axId val="403519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403518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0.02244</cdr:x>
      <cdr:y>0.07366</cdr:y>
    </cdr:to>
    <cdr:sp macro="" textlink="">
      <cdr:nvSpPr>
        <cdr:cNvPr id="2" name="Rectangle 1"/>
        <cdr:cNvSpPr/>
      </cdr:nvSpPr>
      <cdr:spPr>
        <a:xfrm xmlns:a="http://schemas.openxmlformats.org/drawingml/2006/main">
          <a:off x="0" y="0"/>
          <a:ext cx="184731"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dirty="0"/>
        </a:p>
      </cdr:txBody>
    </cdr:sp>
  </cdr:relSizeAnchor>
  <cdr:relSizeAnchor xmlns:cdr="http://schemas.openxmlformats.org/drawingml/2006/chartDrawing">
    <cdr:from>
      <cdr:x>0.09886</cdr:x>
      <cdr:y>0.5</cdr:y>
    </cdr:from>
    <cdr:to>
      <cdr:x>0.36586</cdr:x>
      <cdr:y>0.66174</cdr:y>
    </cdr:to>
    <cdr:sp macro="" textlink="">
      <cdr:nvSpPr>
        <cdr:cNvPr id="3" name="TextBox 2"/>
        <cdr:cNvSpPr txBox="1"/>
      </cdr:nvSpPr>
      <cdr:spPr>
        <a:xfrm xmlns:a="http://schemas.openxmlformats.org/drawingml/2006/main">
          <a:off x="801645" y="2025695"/>
          <a:ext cx="2165073" cy="655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ct val="150000"/>
            </a:lnSpc>
          </a:pPr>
          <a:r>
            <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rPr>
            <a:t>OECD Median</a:t>
          </a:r>
          <a:endPar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4033943" cy="352373"/>
          </a:xfrm>
          <a:prstGeom prst="rect">
            <a:avLst/>
          </a:prstGeom>
        </p:spPr>
        <p:txBody>
          <a:bodyPr vert="horz" lIns="91551" tIns="45775" rIns="91551" bIns="45775" rtlCol="0"/>
          <a:lstStyle>
            <a:lvl1pPr algn="l">
              <a:defRPr sz="1200"/>
            </a:lvl1pPr>
          </a:lstStyle>
          <a:p>
            <a:r>
              <a:rPr lang="en-US"/>
              <a:t>2018 Commonwealth Fund Multinational Comparisons of Health Systems Data</a:t>
            </a:r>
          </a:p>
        </p:txBody>
      </p:sp>
      <p:sp>
        <p:nvSpPr>
          <p:cNvPr id="4" name="Footer Placeholder 3"/>
          <p:cNvSpPr>
            <a:spLocks noGrp="1"/>
          </p:cNvSpPr>
          <p:nvPr>
            <p:ph type="ftr" sz="quarter" idx="2"/>
          </p:nvPr>
        </p:nvSpPr>
        <p:spPr>
          <a:xfrm>
            <a:off x="7" y="6670730"/>
            <a:ext cx="4033943" cy="352372"/>
          </a:xfrm>
          <a:prstGeom prst="rect">
            <a:avLst/>
          </a:prstGeom>
        </p:spPr>
        <p:txBody>
          <a:bodyPr vert="horz" lIns="91551" tIns="45775" rIns="91551" bIns="45775" rtlCol="0" anchor="b"/>
          <a:lstStyle>
            <a:lvl1pPr algn="l">
              <a:defRPr sz="1200"/>
            </a:lvl1pPr>
          </a:lstStyle>
          <a:p>
            <a:endParaRPr lang="en-US"/>
          </a:p>
        </p:txBody>
      </p:sp>
      <p:sp>
        <p:nvSpPr>
          <p:cNvPr id="5" name="Slide Number Placeholder 4"/>
          <p:cNvSpPr>
            <a:spLocks noGrp="1"/>
          </p:cNvSpPr>
          <p:nvPr>
            <p:ph type="sldNum" sz="quarter" idx="3"/>
          </p:nvPr>
        </p:nvSpPr>
        <p:spPr>
          <a:xfrm>
            <a:off x="5273010" y="6670730"/>
            <a:ext cx="4033943" cy="352372"/>
          </a:xfrm>
          <a:prstGeom prst="rect">
            <a:avLst/>
          </a:prstGeom>
        </p:spPr>
        <p:txBody>
          <a:bodyPr vert="horz" lIns="91551" tIns="45775" rIns="91551" bIns="45775" rtlCol="0" anchor="b"/>
          <a:lstStyle>
            <a:lvl1pPr algn="r">
              <a:defRPr sz="1200"/>
            </a:lvl1pPr>
          </a:lstStyle>
          <a:p>
            <a:fld id="{092E6626-612B-455B-9FD1-DD7A1306BEA5}" type="slidenum">
              <a:rPr lang="en-US" smtClean="0"/>
              <a:t>‹#›</a:t>
            </a:fld>
            <a:endParaRPr lang="en-US"/>
          </a:p>
        </p:txBody>
      </p:sp>
      <p:sp>
        <p:nvSpPr>
          <p:cNvPr id="6" name="Date Placeholder 5"/>
          <p:cNvSpPr>
            <a:spLocks noGrp="1"/>
          </p:cNvSpPr>
          <p:nvPr>
            <p:ph type="dt" sz="quarter" idx="1"/>
          </p:nvPr>
        </p:nvSpPr>
        <p:spPr>
          <a:xfrm>
            <a:off x="5273010" y="4"/>
            <a:ext cx="4033943" cy="352373"/>
          </a:xfrm>
          <a:prstGeom prst="rect">
            <a:avLst/>
          </a:prstGeom>
        </p:spPr>
        <p:txBody>
          <a:bodyPr vert="horz" lIns="91551" tIns="45775" rIns="91551" bIns="45775" rtlCol="0"/>
          <a:lstStyle>
            <a:lvl1pPr algn="r">
              <a:defRPr sz="1200"/>
            </a:lvl1pPr>
          </a:lstStyle>
          <a:p>
            <a:fld id="{236AF209-B9D8-5A44-A745-F19C0FB259FD}" type="datetimeFigureOut">
              <a:rPr lang="en-US" smtClean="0"/>
              <a:t>11/30/2018</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4033943" cy="351155"/>
          </a:xfrm>
          <a:prstGeom prst="rect">
            <a:avLst/>
          </a:prstGeom>
        </p:spPr>
        <p:txBody>
          <a:bodyPr vert="horz" lIns="91551" tIns="45775" rIns="91551" bIns="45775" rtlCol="0"/>
          <a:lstStyle>
            <a:lvl1pPr algn="l">
              <a:defRPr sz="1200"/>
            </a:lvl1pPr>
          </a:lstStyle>
          <a:p>
            <a:r>
              <a:rPr lang="en-US"/>
              <a:t>2018 Commonwealth Fund Multinational Comparisons of Health Systems Data</a:t>
            </a:r>
          </a:p>
        </p:txBody>
      </p:sp>
      <p:sp>
        <p:nvSpPr>
          <p:cNvPr id="3" name="Date Placeholder 2"/>
          <p:cNvSpPr>
            <a:spLocks noGrp="1"/>
          </p:cNvSpPr>
          <p:nvPr>
            <p:ph type="dt" idx="1"/>
          </p:nvPr>
        </p:nvSpPr>
        <p:spPr>
          <a:xfrm>
            <a:off x="5273010" y="2"/>
            <a:ext cx="4033943" cy="351155"/>
          </a:xfrm>
          <a:prstGeom prst="rect">
            <a:avLst/>
          </a:prstGeom>
        </p:spPr>
        <p:txBody>
          <a:bodyPr vert="horz" lIns="91551" tIns="45775" rIns="91551" bIns="45775" rtlCol="0"/>
          <a:lstStyle>
            <a:lvl1pPr algn="r">
              <a:defRPr sz="1200"/>
            </a:lvl1pPr>
          </a:lstStyle>
          <a:p>
            <a:fld id="{03A1D146-B4E0-1741-B9EE-9789392EFCC4}" type="datetimeFigureOut">
              <a:rPr lang="en-US" smtClean="0"/>
              <a:t>11/30/2018</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1551" tIns="45775" rIns="91551" bIns="45775" rtlCol="0" anchor="ctr"/>
          <a:lstStyle/>
          <a:p>
            <a:endParaRPr lang="en-US"/>
          </a:p>
        </p:txBody>
      </p:sp>
      <p:sp>
        <p:nvSpPr>
          <p:cNvPr id="5" name="Notes Placeholder 4"/>
          <p:cNvSpPr>
            <a:spLocks noGrp="1"/>
          </p:cNvSpPr>
          <p:nvPr>
            <p:ph type="body" sz="quarter" idx="3"/>
          </p:nvPr>
        </p:nvSpPr>
        <p:spPr>
          <a:xfrm>
            <a:off x="930911" y="3335976"/>
            <a:ext cx="7447280" cy="3160395"/>
          </a:xfrm>
          <a:prstGeom prst="rect">
            <a:avLst/>
          </a:prstGeom>
        </p:spPr>
        <p:txBody>
          <a:bodyPr vert="horz" lIns="91551" tIns="45775" rIns="91551"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6670730"/>
            <a:ext cx="4033943" cy="351155"/>
          </a:xfrm>
          <a:prstGeom prst="rect">
            <a:avLst/>
          </a:prstGeom>
        </p:spPr>
        <p:txBody>
          <a:bodyPr vert="horz" lIns="91551" tIns="45775" rIns="91551" bIns="45775" rtlCol="0" anchor="b"/>
          <a:lstStyle>
            <a:lvl1pPr algn="l">
              <a:defRPr sz="1200"/>
            </a:lvl1pPr>
          </a:lstStyle>
          <a:p>
            <a:endParaRPr lang="en-US"/>
          </a:p>
        </p:txBody>
      </p:sp>
      <p:sp>
        <p:nvSpPr>
          <p:cNvPr id="7" name="Slide Number Placeholder 6"/>
          <p:cNvSpPr>
            <a:spLocks noGrp="1"/>
          </p:cNvSpPr>
          <p:nvPr>
            <p:ph type="sldNum" sz="quarter" idx="5"/>
          </p:nvPr>
        </p:nvSpPr>
        <p:spPr>
          <a:xfrm>
            <a:off x="5273010" y="6670730"/>
            <a:ext cx="4033943" cy="351155"/>
          </a:xfrm>
          <a:prstGeom prst="rect">
            <a:avLst/>
          </a:prstGeom>
        </p:spPr>
        <p:txBody>
          <a:bodyPr vert="horz" lIns="91551" tIns="45775" rIns="91551" bIns="45775"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hf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
        <p:nvSpPr>
          <p:cNvPr id="5" name="Header Placeholder 4"/>
          <p:cNvSpPr>
            <a:spLocks noGrp="1"/>
          </p:cNvSpPr>
          <p:nvPr>
            <p:ph type="hdr" sz="quarter" idx="11"/>
          </p:nvPr>
        </p:nvSpPr>
        <p:spPr/>
        <p:txBody>
          <a:bodyPr/>
          <a:lstStyle/>
          <a:p>
            <a:r>
              <a:rPr lang="en-US"/>
              <a:t>2018 Commonwealth Fund Multinational Comparisons of Health Systems Data</a:t>
            </a:r>
          </a:p>
        </p:txBody>
      </p:sp>
    </p:spTree>
    <p:extLst>
      <p:ext uri="{BB962C8B-B14F-4D97-AF65-F5344CB8AC3E}">
        <p14:creationId xmlns:p14="http://schemas.microsoft.com/office/powerpoint/2010/main" val="329634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2018 Commonwealth Fund Multinational Comparisons of Health Systems Data</a:t>
            </a:r>
          </a:p>
        </p:txBody>
      </p:sp>
      <p:sp>
        <p:nvSpPr>
          <p:cNvPr id="5" name="Slide Number Placeholder 4"/>
          <p:cNvSpPr>
            <a:spLocks noGrp="1"/>
          </p:cNvSpPr>
          <p:nvPr>
            <p:ph type="sldNum" sz="quarter" idx="11"/>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87492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14405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2018 Commonwealth Fund Multinational Comparisons of Health Systems Data</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1243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Commonwealth Fund Multinational Comparisons of Health Systems Data</a:t>
            </a:r>
          </a:p>
        </p:txBody>
      </p:sp>
      <p:sp>
        <p:nvSpPr>
          <p:cNvPr id="5" name="Slide Number Placeholder 4"/>
          <p:cNvSpPr>
            <a:spLocks noGrp="1"/>
          </p:cNvSpPr>
          <p:nvPr>
            <p:ph type="sldNum" sz="quarter" idx="11"/>
          </p:nvPr>
        </p:nvSpPr>
        <p:spPr/>
        <p:txBody>
          <a:bodyPr/>
          <a:lstStyle/>
          <a:p>
            <a:fld id="{97863621-2E60-B848-8968-B0341E26A312}" type="slidenum">
              <a:rPr lang="en-US" smtClean="0"/>
              <a:t>14</a:t>
            </a:fld>
            <a:endParaRPr lang="en-US"/>
          </a:p>
        </p:txBody>
      </p:sp>
    </p:spTree>
    <p:extLst>
      <p:ext uri="{BB962C8B-B14F-4D97-AF65-F5344CB8AC3E}">
        <p14:creationId xmlns:p14="http://schemas.microsoft.com/office/powerpoint/2010/main" val="128927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Commonwealth Fund Multinational Comparisons of Health Systems Data</a:t>
            </a:r>
          </a:p>
        </p:txBody>
      </p:sp>
      <p:sp>
        <p:nvSpPr>
          <p:cNvPr id="5" name="Slide Number Placeholder 4"/>
          <p:cNvSpPr>
            <a:spLocks noGrp="1"/>
          </p:cNvSpPr>
          <p:nvPr>
            <p:ph type="sldNum" sz="quarter" idx="11"/>
          </p:nvPr>
        </p:nvSpPr>
        <p:spPr/>
        <p:txBody>
          <a:bodyPr/>
          <a:lstStyle/>
          <a:p>
            <a:fld id="{97863621-2E60-B848-8968-B0341E26A312}" type="slidenum">
              <a:rPr lang="en-US" smtClean="0"/>
              <a:t>15</a:t>
            </a:fld>
            <a:endParaRPr lang="en-US"/>
          </a:p>
        </p:txBody>
      </p:sp>
    </p:spTree>
    <p:extLst>
      <p:ext uri="{BB962C8B-B14F-4D97-AF65-F5344CB8AC3E}">
        <p14:creationId xmlns:p14="http://schemas.microsoft.com/office/powerpoint/2010/main" val="324038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Commonwealth Fund Multinational Comparisons of Health Systems Data</a:t>
            </a:r>
          </a:p>
        </p:txBody>
      </p:sp>
      <p:sp>
        <p:nvSpPr>
          <p:cNvPr id="5" name="Slide Number Placeholder 4"/>
          <p:cNvSpPr>
            <a:spLocks noGrp="1"/>
          </p:cNvSpPr>
          <p:nvPr>
            <p:ph type="sldNum" sz="quarter" idx="11"/>
          </p:nvPr>
        </p:nvSpPr>
        <p:spPr/>
        <p:txBody>
          <a:bodyPr/>
          <a:lstStyle/>
          <a:p>
            <a:fld id="{97863621-2E60-B848-8968-B0341E26A312}" type="slidenum">
              <a:rPr lang="en-US" smtClean="0"/>
              <a:t>17</a:t>
            </a:fld>
            <a:endParaRPr lang="en-US"/>
          </a:p>
        </p:txBody>
      </p:sp>
    </p:spTree>
    <p:extLst>
      <p:ext uri="{BB962C8B-B14F-4D97-AF65-F5344CB8AC3E}">
        <p14:creationId xmlns:p14="http://schemas.microsoft.com/office/powerpoint/2010/main" val="3346333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MWF Graph - Blue_10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3018620" y="5999997"/>
            <a:ext cx="5462342"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66" y="6159014"/>
            <a:ext cx="1921542" cy="429995"/>
          </a:xfrm>
          <a:prstGeom prst="rect">
            <a:avLst/>
          </a:prstGeom>
        </p:spPr>
      </p:pic>
    </p:spTree>
    <p:extLst>
      <p:ext uri="{BB962C8B-B14F-4D97-AF65-F5344CB8AC3E}">
        <p14:creationId xmlns:p14="http://schemas.microsoft.com/office/powerpoint/2010/main" val="215173139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ext uri="{BB962C8B-B14F-4D97-AF65-F5344CB8AC3E}">
        <p14:creationId xmlns:p14="http://schemas.microsoft.com/office/powerpoint/2010/main" val="224968767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02488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61870938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dirty="0">
              <a:solidFill>
                <a:schemeClr val="accent4"/>
              </a:solidFill>
              <a:latin typeface="+mn-lt"/>
            </a:endParaRPr>
          </a:p>
        </p:txBody>
      </p:sp>
    </p:spTree>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dirty="0">
              <a:solidFill>
                <a:schemeClr val="accent2">
                  <a:lumMod val="40000"/>
                  <a:lumOff val="60000"/>
                </a:schemeClr>
              </a:solidFill>
              <a:latin typeface="+mn-lt"/>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t>11/30/2018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ea typeface="MS PGothic" pitchFamily="34" charset="-128"/>
              </a:rPr>
              <a:pPr/>
              <a:t>‹#›</a:t>
            </a:fld>
            <a:endParaRPr lang="en-US" dirty="0">
              <a:ea typeface="MS PGothic" pitchFamily="34" charset="-128"/>
            </a:endParaRPr>
          </a:p>
        </p:txBody>
      </p:sp>
    </p:spTree>
    <p:extLst>
      <p:ext uri="{BB962C8B-B14F-4D97-AF65-F5344CB8AC3E}">
        <p14:creationId xmlns:p14="http://schemas.microsoft.com/office/powerpoint/2010/main" val="3687310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368B5965-72EB-4707-AAFE-0CB5C8EF5DEF}" type="datetime1">
              <a:rPr lang="en-US" smtClean="0">
                <a:solidFill>
                  <a:prstClr val="black">
                    <a:tint val="75000"/>
                  </a:prstClr>
                </a:solidFill>
              </a:rPr>
              <a:t>11/30/2018</a:t>
            </a:fld>
            <a:endParaRPr lang="en-US" dirty="0">
              <a:solidFill>
                <a:prstClr val="black">
                  <a:tint val="75000"/>
                </a:prstClr>
              </a:solidFill>
            </a:endParaRPr>
          </a:p>
        </p:txBody>
      </p:sp>
      <p:sp>
        <p:nvSpPr>
          <p:cNvPr id="6" name="Slide Number Placeholder 8"/>
          <p:cNvSpPr>
            <a:spLocks noGrp="1"/>
          </p:cNvSpPr>
          <p:nvPr>
            <p:ph type="sldNum" sz="quarter" idx="12"/>
          </p:nvPr>
        </p:nvSpPr>
        <p:spPr>
          <a:xfrm>
            <a:off x="8576729" y="6102349"/>
            <a:ext cx="1100667" cy="228600"/>
          </a:xfrm>
          <a:prstGeom prst="rect">
            <a:avLst/>
          </a:prstGeom>
        </p:spPr>
        <p:txBody>
          <a:bodyPr/>
          <a:lstStyle/>
          <a:p>
            <a:fld id="{214BFDC1-6623-4AEF-B948-A7E746857E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59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2913321" y="5999997"/>
            <a:ext cx="5567641"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7066" y="6159014"/>
            <a:ext cx="1921542" cy="429995"/>
          </a:xfrm>
          <a:prstGeom prst="rect">
            <a:avLst/>
          </a:prstGeom>
        </p:spPr>
      </p:pic>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ext uri="{BB962C8B-B14F-4D97-AF65-F5344CB8AC3E}">
        <p14:creationId xmlns:p14="http://schemas.microsoft.com/office/powerpoint/2010/main" val="383021335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7066" y="6159014"/>
            <a:ext cx="1921542" cy="429995"/>
          </a:xfrm>
          <a:prstGeom prst="rect">
            <a:avLst/>
          </a:prstGeom>
        </p:spPr>
      </p:pic>
      <p:sp>
        <p:nvSpPr>
          <p:cNvPr id="14" name="Text Placeholder 4"/>
          <p:cNvSpPr>
            <a:spLocks noGrp="1"/>
          </p:cNvSpPr>
          <p:nvPr>
            <p:ph type="body" sz="quarter" idx="21" hasCustomPrompt="1"/>
          </p:nvPr>
        </p:nvSpPr>
        <p:spPr>
          <a:xfrm>
            <a:off x="2913321" y="5999997"/>
            <a:ext cx="5567641"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Tree>
    <p:extLst>
      <p:ext uri="{BB962C8B-B14F-4D97-AF65-F5344CB8AC3E}">
        <p14:creationId xmlns:p14="http://schemas.microsoft.com/office/powerpoint/2010/main" val="2634304293"/>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7066" y="6159014"/>
            <a:ext cx="1921542" cy="429995"/>
          </a:xfrm>
          <a:prstGeom prst="rect">
            <a:avLst/>
          </a:prstGeom>
        </p:spPr>
      </p:pic>
      <p:sp>
        <p:nvSpPr>
          <p:cNvPr id="14" name="Text Placeholder 4"/>
          <p:cNvSpPr>
            <a:spLocks noGrp="1"/>
          </p:cNvSpPr>
          <p:nvPr>
            <p:ph type="body" sz="quarter" idx="21" hasCustomPrompt="1"/>
          </p:nvPr>
        </p:nvSpPr>
        <p:spPr>
          <a:xfrm>
            <a:off x="2913321" y="5999997"/>
            <a:ext cx="5567641"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Tree>
    <p:extLst>
      <p:ext uri="{BB962C8B-B14F-4D97-AF65-F5344CB8AC3E}">
        <p14:creationId xmlns:p14="http://schemas.microsoft.com/office/powerpoint/2010/main" val="338492788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808" r:id="rId1"/>
    <p:sldLayoutId id="2147483695" r:id="rId2"/>
    <p:sldLayoutId id="2147483696" r:id="rId3"/>
    <p:sldLayoutId id="2147483738" r:id="rId4"/>
    <p:sldLayoutId id="2147483736" r:id="rId5"/>
    <p:sldLayoutId id="2147483737" r:id="rId6"/>
    <p:sldLayoutId id="2147483739"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12" r:id="rId18"/>
    <p:sldLayoutId id="2147483781" r:id="rId19"/>
    <p:sldLayoutId id="2147483782" r:id="rId20"/>
    <p:sldLayoutId id="2147483751" r:id="rId21"/>
    <p:sldLayoutId id="2147483796" r:id="rId22"/>
    <p:sldLayoutId id="2147483797" r:id="rId23"/>
    <p:sldLayoutId id="2147483722" r:id="rId24"/>
    <p:sldLayoutId id="2147483763" r:id="rId25"/>
    <p:sldLayoutId id="2147483791" r:id="rId26"/>
    <p:sldLayoutId id="2147483750" r:id="rId27"/>
    <p:sldLayoutId id="2147483798" r:id="rId28"/>
    <p:sldLayoutId id="2147483799" r:id="rId29"/>
    <p:sldLayoutId id="2147483786" r:id="rId30"/>
    <p:sldLayoutId id="2147483787" r:id="rId31"/>
    <p:sldLayoutId id="2147483733" r:id="rId32"/>
    <p:sldLayoutId id="2147483800" r:id="rId33"/>
    <p:sldLayoutId id="2147483801" r:id="rId34"/>
    <p:sldLayoutId id="2147483802" r:id="rId35"/>
    <p:sldLayoutId id="2147483764" r:id="rId36"/>
    <p:sldLayoutId id="2147483762" r:id="rId37"/>
    <p:sldLayoutId id="2147483790" r:id="rId38"/>
    <p:sldLayoutId id="2147483806" r:id="rId39"/>
    <p:sldLayoutId id="2147483805" r:id="rId40"/>
    <p:sldLayoutId id="2147483792" r:id="rId41"/>
    <p:sldLayoutId id="2147483793" r:id="rId42"/>
    <p:sldLayoutId id="2147483794" r:id="rId43"/>
    <p:sldLayoutId id="2147483795" r:id="rId44"/>
    <p:sldLayoutId id="2147483767" r:id="rId45"/>
    <p:sldLayoutId id="2147483803" r:id="rId46"/>
    <p:sldLayoutId id="2147483804" r:id="rId47"/>
    <p:sldLayoutId id="2147483807" r:id="rId48"/>
    <p:sldLayoutId id="2147483809" r:id="rId49"/>
    <p:sldLayoutId id="2147483810" r:id="rId50"/>
    <p:sldLayoutId id="2147483811" r:id="rId51"/>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bwMode="auto">
          <a:xfrm>
            <a:off x="0" y="1612018"/>
            <a:ext cx="9144000" cy="2819400"/>
          </a:xfrm>
          <a:prstGeom prst="rect">
            <a:avLst/>
          </a:prstGeom>
          <a:solidFill>
            <a:srgbClr val="08263E">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bwMode="auto">
          <a:xfrm>
            <a:off x="13699" y="1866017"/>
            <a:ext cx="9144000" cy="2338475"/>
          </a:xfrm>
          <a:prstGeom prst="rect">
            <a:avLst/>
          </a:prstGeom>
          <a:solidFill>
            <a:srgbClr val="08263E">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2" name="Text Placeholder 1"/>
          <p:cNvSpPr>
            <a:spLocks noGrp="1"/>
          </p:cNvSpPr>
          <p:nvPr>
            <p:ph type="body" sz="quarter" idx="11"/>
          </p:nvPr>
        </p:nvSpPr>
        <p:spPr>
          <a:xfrm>
            <a:off x="652028" y="3459806"/>
            <a:ext cx="6116216" cy="924375"/>
          </a:xfrm>
        </p:spPr>
        <p:txBody>
          <a:bodyPr/>
          <a:lstStyle/>
          <a:p>
            <a:r>
              <a:rPr lang="en-US" dirty="0">
                <a:latin typeface="Lato" panose="020F0502020204030203" pitchFamily="34" charset="0"/>
                <a:ea typeface="Lato" panose="020F0502020204030203" pitchFamily="34" charset="0"/>
                <a:cs typeface="Lato" panose="020F0502020204030203" pitchFamily="34" charset="0"/>
              </a:rPr>
              <a:t>Roosa Tikkanen</a:t>
            </a:r>
          </a:p>
          <a:p>
            <a:r>
              <a:rPr lang="en-US" dirty="0">
                <a:latin typeface="Lato" panose="020F0502020204030203" pitchFamily="34" charset="0"/>
                <a:ea typeface="Lato" panose="020F0502020204030203" pitchFamily="34" charset="0"/>
                <a:cs typeface="Lato" panose="020F0502020204030203" pitchFamily="34" charset="0"/>
              </a:rPr>
              <a:t>The Commonwealth Fund</a:t>
            </a:r>
          </a:p>
        </p:txBody>
      </p:sp>
      <p:sp>
        <p:nvSpPr>
          <p:cNvPr id="3" name="Title 2"/>
          <p:cNvSpPr>
            <a:spLocks noGrp="1"/>
          </p:cNvSpPr>
          <p:nvPr>
            <p:ph type="ctrTitle"/>
          </p:nvPr>
        </p:nvSpPr>
        <p:spPr>
          <a:xfrm>
            <a:off x="652028" y="1062924"/>
            <a:ext cx="7772400" cy="2221708"/>
          </a:xfrm>
        </p:spPr>
        <p:txBody>
          <a:bodyPr>
            <a:normAutofit/>
          </a:bodyPr>
          <a:lstStyle/>
          <a:p>
            <a:r>
              <a:rPr lang="en-US" sz="4000" dirty="0">
                <a:latin typeface="Lato" panose="020F0502020204030203" pitchFamily="34" charset="0"/>
                <a:ea typeface="Lato" panose="020F0502020204030203" pitchFamily="34" charset="0"/>
                <a:cs typeface="Lato" panose="020F0502020204030203" pitchFamily="34" charset="0"/>
              </a:rPr>
              <a:t>Multinational Comparisons</a:t>
            </a:r>
            <a:br>
              <a:rPr lang="en-US" sz="4000" dirty="0">
                <a:latin typeface="Lato" panose="020F0502020204030203" pitchFamily="34" charset="0"/>
                <a:ea typeface="Lato" panose="020F0502020204030203" pitchFamily="34" charset="0"/>
                <a:cs typeface="Lato" panose="020F0502020204030203" pitchFamily="34" charset="0"/>
              </a:rPr>
            </a:br>
            <a:r>
              <a:rPr lang="en-US" sz="4000" dirty="0">
                <a:latin typeface="Lato" panose="020F0502020204030203" pitchFamily="34" charset="0"/>
                <a:ea typeface="Lato" panose="020F0502020204030203" pitchFamily="34" charset="0"/>
                <a:cs typeface="Lato" panose="020F0502020204030203" pitchFamily="34" charset="0"/>
              </a:rPr>
              <a:t>of Health Systems Data, 2018</a:t>
            </a:r>
          </a:p>
        </p:txBody>
      </p:sp>
    </p:spTree>
    <p:extLst>
      <p:ext uri="{BB962C8B-B14F-4D97-AF65-F5344CB8AC3E}">
        <p14:creationId xmlns:p14="http://schemas.microsoft.com/office/powerpoint/2010/main" val="385902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RESOURCE SUPPLY &amp; WORKFORCE</a:t>
            </a:r>
          </a:p>
        </p:txBody>
      </p:sp>
      <p:sp>
        <p:nvSpPr>
          <p:cNvPr id="4" name="Title 3"/>
          <p:cNvSpPr>
            <a:spLocks noGrp="1"/>
          </p:cNvSpPr>
          <p:nvPr>
            <p:ph type="ctrTitle"/>
          </p:nvPr>
        </p:nvSpPr>
        <p:spPr/>
        <p:txBody>
          <a:bodyPr>
            <a:normAutofit/>
          </a:bodyPr>
          <a:lstStyle/>
          <a:p>
            <a:r>
              <a:rPr lang="en-US" sz="2800" dirty="0"/>
              <a:t>Acute Care Hospital Beds, 2016</a:t>
            </a:r>
          </a:p>
        </p:txBody>
      </p:sp>
      <p:sp>
        <p:nvSpPr>
          <p:cNvPr id="5" name="Text Placeholder 4"/>
          <p:cNvSpPr>
            <a:spLocks noGrp="1"/>
          </p:cNvSpPr>
          <p:nvPr>
            <p:ph type="body" sz="quarter" idx="21"/>
          </p:nvPr>
        </p:nvSpPr>
        <p:spPr/>
        <p:txBody>
          <a:bodyPr/>
          <a:lstStyle/>
          <a:p>
            <a:r>
              <a:rPr lang="en-US" dirty="0">
                <a:solidFill>
                  <a:srgbClr val="4C515A"/>
                </a:solidFill>
              </a:rPr>
              <a:t>Data from 2016, except US, AUS (2015</a:t>
            </a:r>
            <a:r>
              <a:rPr lang="en-US" dirty="0" smtClean="0">
                <a:solidFill>
                  <a:srgbClr val="4C515A"/>
                </a:solidFill>
              </a:rPr>
              <a:t>). No data for Australia, UK.</a:t>
            </a:r>
            <a:endParaRPr lang="en-US" dirty="0">
              <a:solidFill>
                <a:srgbClr val="4C515A"/>
              </a:solidFill>
            </a:endParaRPr>
          </a:p>
          <a:p>
            <a:r>
              <a:rPr lang="en-US" dirty="0">
                <a:solidFill>
                  <a:srgbClr val="4C515A"/>
                </a:solidFill>
              </a:rPr>
              <a:t>Reflects curative (acute) care beds only, including beds for psychiatric care in mental health hospitals and beds in other specialized hospitals. Excludes beds allocated for other functions of care such as rehabilitation, long-term care and palliative care.</a:t>
            </a:r>
          </a:p>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8" name="TextBox 7"/>
          <p:cNvSpPr txBox="1"/>
          <p:nvPr/>
        </p:nvSpPr>
        <p:spPr>
          <a:xfrm>
            <a:off x="523901" y="1559145"/>
            <a:ext cx="3768919" cy="276999"/>
          </a:xfrm>
          <a:prstGeom prst="rect">
            <a:avLst/>
          </a:prstGeom>
          <a:noFill/>
        </p:spPr>
        <p:txBody>
          <a:bodyPr wrap="square" rtlCol="0">
            <a:spAutoFit/>
          </a:bodyPr>
          <a:lstStyle/>
          <a:p>
            <a:r>
              <a:rPr lang="en-US" sz="1200" dirty="0">
                <a:solidFill>
                  <a:srgbClr val="4C515A"/>
                </a:solidFill>
              </a:rPr>
              <a:t>Beds per 1,000 population</a:t>
            </a:r>
          </a:p>
        </p:txBody>
      </p:sp>
      <p:graphicFrame>
        <p:nvGraphicFramePr>
          <p:cNvPr id="9" name="Chart Placeholder 8">
            <a:extLst>
              <a:ext uri="{FF2B5EF4-FFF2-40B4-BE49-F238E27FC236}">
                <a16:creationId xmlns:a16="http://schemas.microsoft.com/office/drawing/2014/main" xmlns="" id="{20B0A3D2-DCCB-4412-A50B-DA5F61C97A03}"/>
              </a:ext>
            </a:extLst>
          </p:cNvPr>
          <p:cNvGraphicFramePr>
            <a:graphicFrameLocks noGrp="1"/>
          </p:cNvGraphicFramePr>
          <p:nvPr>
            <p:ph type="chart" sz="quarter" idx="19"/>
            <p:extLst>
              <p:ext uri="{D42A27DB-BD31-4B8C-83A1-F6EECF244321}">
                <p14:modId xmlns:p14="http://schemas.microsoft.com/office/powerpoint/2010/main" val="1604142869"/>
              </p:ext>
            </p:extLst>
          </p:nvPr>
        </p:nvGraphicFramePr>
        <p:xfrm>
          <a:off x="627063" y="1700213"/>
          <a:ext cx="8091487" cy="41417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89463" y="3401482"/>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400" b="1" dirty="0" smtClean="0">
                <a:solidFill>
                  <a:srgbClr val="FF7300"/>
                </a:solidFill>
                <a:latin typeface="Lato" charset="0"/>
              </a:rPr>
              <a:t>OECD Median</a:t>
            </a:r>
            <a:endParaRPr lang="en-US" sz="1400" b="1" dirty="0">
              <a:solidFill>
                <a:srgbClr val="FF7300"/>
              </a:solidFill>
              <a:latin typeface="Lato" charset="0"/>
            </a:endParaRPr>
          </a:p>
        </p:txBody>
      </p:sp>
    </p:spTree>
    <p:extLst>
      <p:ext uri="{BB962C8B-B14F-4D97-AF65-F5344CB8AC3E}">
        <p14:creationId xmlns:p14="http://schemas.microsoft.com/office/powerpoint/2010/main" val="377496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3"/>
          <p:cNvGraphicFramePr>
            <a:graphicFrameLocks noChangeAspect="1"/>
          </p:cNvGraphicFramePr>
          <p:nvPr>
            <p:extLst>
              <p:ext uri="{D42A27DB-BD31-4B8C-83A1-F6EECF244321}">
                <p14:modId xmlns:p14="http://schemas.microsoft.com/office/powerpoint/2010/main" val="2311013623"/>
              </p:ext>
            </p:extLst>
          </p:nvPr>
        </p:nvGraphicFramePr>
        <p:xfrm>
          <a:off x="330199" y="1617185"/>
          <a:ext cx="8394701" cy="425529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21"/>
          </p:nvPr>
        </p:nvSpPr>
        <p:spPr/>
        <p:txBody>
          <a:bodyPr anchor="ctr"/>
          <a:lstStyle/>
          <a:p>
            <a:r>
              <a:rPr lang="en-US" dirty="0">
                <a:solidFill>
                  <a:srgbClr val="4C515A"/>
                </a:solidFill>
              </a:rPr>
              <a:t>Data reflect 2016 or nearest year; 2012 for NZ, SWITZ; 2011 for US. No recent data for the UK (since 2009). Includes consultations delivered in all settings, including in the patient’s home, but excluding telephone and email contacts.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UTILIZATION</a:t>
            </a:r>
          </a:p>
        </p:txBody>
      </p:sp>
      <p:sp>
        <p:nvSpPr>
          <p:cNvPr id="6" name="Title 5"/>
          <p:cNvSpPr>
            <a:spLocks noGrp="1"/>
          </p:cNvSpPr>
          <p:nvPr>
            <p:ph type="ctrTitle"/>
          </p:nvPr>
        </p:nvSpPr>
        <p:spPr/>
        <p:txBody>
          <a:bodyPr>
            <a:normAutofit/>
          </a:bodyPr>
          <a:lstStyle/>
          <a:p>
            <a:r>
              <a:rPr lang="en-US" sz="2800" dirty="0">
                <a:solidFill>
                  <a:srgbClr val="4C515A"/>
                </a:solidFill>
                <a:ea typeface="Lato" panose="020F0502020204030203" pitchFamily="34" charset="0"/>
                <a:cs typeface="Lato" panose="020F0502020204030203" pitchFamily="34" charset="0"/>
              </a:rPr>
              <a:t>Doctor Consultations per Capita, 2016</a:t>
            </a:r>
            <a:endParaRPr lang="en-US" sz="2800" dirty="0"/>
          </a:p>
        </p:txBody>
      </p:sp>
      <p:sp>
        <p:nvSpPr>
          <p:cNvPr id="15" name="TextBox 14"/>
          <p:cNvSpPr txBox="1"/>
          <p:nvPr/>
        </p:nvSpPr>
        <p:spPr>
          <a:xfrm>
            <a:off x="1424892" y="3209036"/>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400" b="1" dirty="0" smtClean="0">
                <a:solidFill>
                  <a:srgbClr val="FF7300"/>
                </a:solidFill>
                <a:latin typeface="Lato" charset="0"/>
              </a:rPr>
              <a:t>OECD Median</a:t>
            </a:r>
            <a:endParaRPr lang="en-US" sz="1400" b="1" dirty="0">
              <a:solidFill>
                <a:srgbClr val="FF7300"/>
              </a:solidFill>
              <a:latin typeface="Lato" charset="0"/>
            </a:endParaRPr>
          </a:p>
        </p:txBody>
      </p:sp>
      <p:sp>
        <p:nvSpPr>
          <p:cNvPr id="16" name="TextBox 15"/>
          <p:cNvSpPr txBox="1"/>
          <p:nvPr/>
        </p:nvSpPr>
        <p:spPr>
          <a:xfrm>
            <a:off x="518159" y="1560571"/>
            <a:ext cx="1833786"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Consultations/capita</a:t>
            </a:r>
          </a:p>
        </p:txBody>
      </p:sp>
    </p:spTree>
    <p:extLst>
      <p:ext uri="{BB962C8B-B14F-4D97-AF65-F5344CB8AC3E}">
        <p14:creationId xmlns:p14="http://schemas.microsoft.com/office/powerpoint/2010/main" val="312246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ctr"/>
          <a:lstStyle/>
          <a:p>
            <a:r>
              <a:rPr lang="en-US" dirty="0">
                <a:solidFill>
                  <a:srgbClr val="4C515A"/>
                </a:solidFill>
              </a:rPr>
              <a:t>Data for 2016 or nearest year; 2015 for NZ; 2014 for Netherlands; and 2010 for the US. No recent data for AUS.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latin typeface="+mj-lt"/>
              </a:rPr>
              <a:t>UTILIZATION</a:t>
            </a:r>
          </a:p>
        </p:txBody>
      </p:sp>
      <p:sp>
        <p:nvSpPr>
          <p:cNvPr id="6" name="Title 5"/>
          <p:cNvSpPr>
            <a:spLocks noGrp="1"/>
          </p:cNvSpPr>
          <p:nvPr>
            <p:ph type="ctrTitle"/>
          </p:nvPr>
        </p:nvSpPr>
        <p:spPr/>
        <p:txBody>
          <a:bodyPr/>
          <a:lstStyle/>
          <a:p>
            <a:r>
              <a:rPr lang="en-US" sz="2800" dirty="0">
                <a:solidFill>
                  <a:srgbClr val="4C515A"/>
                </a:solidFill>
                <a:ea typeface="Lato" panose="020F0502020204030203" pitchFamily="34" charset="0"/>
                <a:cs typeface="Lato" panose="020F0502020204030203" pitchFamily="34" charset="0"/>
              </a:rPr>
              <a:t>Hip Replacements, </a:t>
            </a:r>
            <a:r>
              <a:rPr lang="en-US" sz="2800" dirty="0">
                <a:ea typeface="Lato" panose="020F0502020204030203" pitchFamily="34" charset="0"/>
                <a:cs typeface="Lato" panose="020F0502020204030203" pitchFamily="34" charset="0"/>
              </a:rPr>
              <a:t>2016</a:t>
            </a:r>
            <a:r>
              <a:rPr lang="en-US" sz="2800" dirty="0">
                <a:solidFill>
                  <a:srgbClr val="4C515A"/>
                </a:solidFill>
                <a:ea typeface="Lato" panose="020F0502020204030203" pitchFamily="34" charset="0"/>
                <a:cs typeface="Lato" panose="020F0502020204030203" pitchFamily="34" charset="0"/>
              </a:rPr>
              <a:t/>
            </a:r>
            <a:br>
              <a:rPr lang="en-US" sz="2800" dirty="0">
                <a:solidFill>
                  <a:srgbClr val="4C515A"/>
                </a:solidFill>
                <a:ea typeface="Lato" panose="020F0502020204030203" pitchFamily="34" charset="0"/>
                <a:cs typeface="Lato" panose="020F0502020204030203" pitchFamily="34" charset="0"/>
              </a:rPr>
            </a:br>
            <a:r>
              <a:rPr lang="en-US" sz="1000" dirty="0">
                <a:solidFill>
                  <a:srgbClr val="4C515A"/>
                </a:solidFill>
                <a:ea typeface="Lato" panose="020F0502020204030203" pitchFamily="34" charset="0"/>
                <a:cs typeface="Lato" panose="020F0502020204030203" pitchFamily="34" charset="0"/>
              </a:rPr>
              <a:t/>
            </a:r>
            <a:br>
              <a:rPr lang="en-US" sz="1000" dirty="0">
                <a:solidFill>
                  <a:srgbClr val="4C515A"/>
                </a:solidFill>
                <a:ea typeface="Lato" panose="020F0502020204030203" pitchFamily="34" charset="0"/>
                <a:cs typeface="Lato" panose="020F0502020204030203" pitchFamily="34" charset="0"/>
              </a:rPr>
            </a:br>
            <a:r>
              <a:rPr lang="en-US" sz="1800" b="0" i="1" dirty="0">
                <a:solidFill>
                  <a:srgbClr val="4C515A"/>
                </a:solidFill>
                <a:ea typeface="Lato" panose="020F0502020204030203" pitchFamily="34" charset="0"/>
                <a:cs typeface="Lato" panose="020F0502020204030203" pitchFamily="34" charset="0"/>
              </a:rPr>
              <a:t>Inpatient cases</a:t>
            </a:r>
            <a:endParaRPr lang="en-US" sz="1400" dirty="0"/>
          </a:p>
        </p:txBody>
      </p:sp>
      <p:graphicFrame>
        <p:nvGraphicFramePr>
          <p:cNvPr id="11" name="Object 3">
            <a:extLst>
              <a:ext uri="{FF2B5EF4-FFF2-40B4-BE49-F238E27FC236}">
                <a16:creationId xmlns:a16="http://schemas.microsoft.com/office/drawing/2014/main" xmlns="" id="{A28F620B-B8A0-4D47-9F5B-92668DB80977}"/>
              </a:ext>
            </a:extLst>
          </p:cNvPr>
          <p:cNvGraphicFramePr>
            <a:graphicFrameLocks noChangeAspect="1"/>
          </p:cNvGraphicFramePr>
          <p:nvPr>
            <p:extLst>
              <p:ext uri="{D42A27DB-BD31-4B8C-83A1-F6EECF244321}">
                <p14:modId xmlns:p14="http://schemas.microsoft.com/office/powerpoint/2010/main" val="607114381"/>
              </p:ext>
            </p:extLst>
          </p:nvPr>
        </p:nvGraphicFramePr>
        <p:xfrm>
          <a:off x="412750" y="1699589"/>
          <a:ext cx="8318500" cy="416781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25582" y="1560571"/>
            <a:ext cx="4421811"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Surgical procedures per 1,000 population aged 65 and older</a:t>
            </a:r>
          </a:p>
        </p:txBody>
      </p:sp>
      <p:sp>
        <p:nvSpPr>
          <p:cNvPr id="13" name="TextBox 12"/>
          <p:cNvSpPr txBox="1"/>
          <p:nvPr/>
        </p:nvSpPr>
        <p:spPr>
          <a:xfrm>
            <a:off x="1232662" y="2814654"/>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400" b="1" dirty="0" smtClean="0">
                <a:solidFill>
                  <a:srgbClr val="FF7300"/>
                </a:solidFill>
                <a:latin typeface="Lato" charset="0"/>
              </a:rPr>
              <a:t>OECD Median</a:t>
            </a:r>
            <a:endParaRPr lang="en-US" sz="1400" b="1" dirty="0">
              <a:solidFill>
                <a:srgbClr val="FF7300"/>
              </a:solidFill>
              <a:latin typeface="Lato" charset="0"/>
            </a:endParaRPr>
          </a:p>
        </p:txBody>
      </p:sp>
    </p:spTree>
    <p:extLst>
      <p:ext uri="{BB962C8B-B14F-4D97-AF65-F5344CB8AC3E}">
        <p14:creationId xmlns:p14="http://schemas.microsoft.com/office/powerpoint/2010/main" val="160958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ctr"/>
          <a:lstStyle/>
          <a:p>
            <a:r>
              <a:rPr lang="en-US" dirty="0">
                <a:solidFill>
                  <a:srgbClr val="4C515A"/>
                </a:solidFill>
              </a:rPr>
              <a:t>Data shown for 2016 or nearest year; 2015 for CAN, GER; 2013 for NZ. No data for NOR, SWE.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UTILIZATION</a:t>
            </a:r>
          </a:p>
        </p:txBody>
      </p:sp>
      <p:sp>
        <p:nvSpPr>
          <p:cNvPr id="6" name="Title 5"/>
          <p:cNvSpPr>
            <a:spLocks noGrp="1"/>
          </p:cNvSpPr>
          <p:nvPr>
            <p:ph type="ctrTitle"/>
          </p:nvPr>
        </p:nvSpPr>
        <p:spPr/>
        <p:txBody>
          <a:bodyPr>
            <a:normAutofit/>
          </a:bodyPr>
          <a:lstStyle/>
          <a:p>
            <a:r>
              <a:rPr lang="en-US" sz="2800" dirty="0">
                <a:solidFill>
                  <a:srgbClr val="4C515A"/>
                </a:solidFill>
                <a:ea typeface="Lato" panose="020F0502020204030203" pitchFamily="34" charset="0"/>
                <a:cs typeface="Lato" panose="020F0502020204030203" pitchFamily="34" charset="0"/>
              </a:rPr>
              <a:t>Diagnostic Tests: MRI Exams, 2016</a:t>
            </a:r>
            <a:endParaRPr lang="en-US" sz="2800" dirty="0"/>
          </a:p>
        </p:txBody>
      </p:sp>
      <p:sp>
        <p:nvSpPr>
          <p:cNvPr id="12" name="TextBox 11"/>
          <p:cNvSpPr txBox="1"/>
          <p:nvPr/>
        </p:nvSpPr>
        <p:spPr>
          <a:xfrm>
            <a:off x="525834" y="1558041"/>
            <a:ext cx="2469132"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Exams per 1,000 population</a:t>
            </a:r>
          </a:p>
        </p:txBody>
      </p:sp>
      <p:graphicFrame>
        <p:nvGraphicFramePr>
          <p:cNvPr id="14" name="Object 3"/>
          <p:cNvGraphicFramePr>
            <a:graphicFrameLocks noChangeAspect="1"/>
          </p:cNvGraphicFramePr>
          <p:nvPr>
            <p:extLst>
              <p:ext uri="{D42A27DB-BD31-4B8C-83A1-F6EECF244321}">
                <p14:modId xmlns:p14="http://schemas.microsoft.com/office/powerpoint/2010/main" val="3992663911"/>
              </p:ext>
            </p:extLst>
          </p:nvPr>
        </p:nvGraphicFramePr>
        <p:xfrm>
          <a:off x="609601" y="1789417"/>
          <a:ext cx="8108948" cy="4051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66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ctr">
            <a:normAutofit/>
          </a:bodyPr>
          <a:lstStyle/>
          <a:p>
            <a:r>
              <a:rPr lang="en-US" dirty="0">
                <a:solidFill>
                  <a:srgbClr val="4C515A"/>
                </a:solidFill>
              </a:rPr>
              <a:t>Data reflect 2014 data for FRA; 2013 data for GER; 2012 data for SWITZ</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normAutofit fontScale="90000"/>
          </a:bodyPr>
          <a:lstStyle/>
          <a:p>
            <a:r>
              <a:rPr lang="en-US" sz="3100" dirty="0">
                <a:solidFill>
                  <a:srgbClr val="4C515A"/>
                </a:solidFill>
                <a:ea typeface="Lato" panose="020F0502020204030203" pitchFamily="34" charset="0"/>
                <a:cs typeface="Lato" panose="020F0502020204030203" pitchFamily="34" charset="0"/>
              </a:rPr>
              <a:t>Smoking Rate, 2016</a:t>
            </a:r>
            <a:r>
              <a:rPr lang="en-US" sz="2800" dirty="0">
                <a:solidFill>
                  <a:srgbClr val="4C515A"/>
                </a:solidFill>
                <a:ea typeface="Lato" panose="020F0502020204030203" pitchFamily="34" charset="0"/>
                <a:cs typeface="Lato" panose="020F0502020204030203" pitchFamily="34" charset="0"/>
              </a:rPr>
              <a:t/>
            </a:r>
            <a:br>
              <a:rPr lang="en-US" sz="2800" dirty="0">
                <a:solidFill>
                  <a:srgbClr val="4C515A"/>
                </a:solidFill>
                <a:ea typeface="Lato" panose="020F0502020204030203" pitchFamily="34" charset="0"/>
                <a:cs typeface="Lato" panose="020F0502020204030203" pitchFamily="34" charset="0"/>
              </a:rPr>
            </a:br>
            <a:r>
              <a:rPr lang="en-US" sz="400" dirty="0">
                <a:solidFill>
                  <a:srgbClr val="4C515A"/>
                </a:solidFill>
                <a:ea typeface="Lato" panose="020F0502020204030203" pitchFamily="34" charset="0"/>
                <a:cs typeface="Lato" panose="020F0502020204030203" pitchFamily="34" charset="0"/>
              </a:rPr>
              <a:t/>
            </a:r>
            <a:br>
              <a:rPr lang="en-US" sz="400" dirty="0">
                <a:solidFill>
                  <a:srgbClr val="4C515A"/>
                </a:solidFill>
                <a:ea typeface="Lato" panose="020F0502020204030203" pitchFamily="34" charset="0"/>
                <a:cs typeface="Lato" panose="020F0502020204030203" pitchFamily="34" charset="0"/>
              </a:rPr>
            </a:br>
            <a:r>
              <a:rPr lang="en-US" sz="2000" b="0" i="1" dirty="0">
                <a:solidFill>
                  <a:srgbClr val="4C515A"/>
                </a:solidFill>
                <a:ea typeface="Lato" panose="020F0502020204030203" pitchFamily="34" charset="0"/>
                <a:cs typeface="Lato" panose="020F0502020204030203" pitchFamily="34" charset="0"/>
              </a:rPr>
              <a:t>Daily smokers, among population over 15 years</a:t>
            </a:r>
            <a:r>
              <a:rPr lang="en-US" sz="2900" dirty="0">
                <a:solidFill>
                  <a:srgbClr val="4C515A"/>
                </a:solidFill>
                <a:ea typeface="Lato" panose="020F0502020204030203" pitchFamily="34" charset="0"/>
                <a:cs typeface="Lato" panose="020F0502020204030203" pitchFamily="34" charset="0"/>
              </a:rPr>
              <a:t/>
            </a:r>
            <a:br>
              <a:rPr lang="en-US" sz="2900" dirty="0">
                <a:solidFill>
                  <a:srgbClr val="4C515A"/>
                </a:solidFill>
                <a:ea typeface="Lato" panose="020F0502020204030203" pitchFamily="34" charset="0"/>
                <a:cs typeface="Lato" panose="020F0502020204030203" pitchFamily="34" charset="0"/>
              </a:rPr>
            </a:br>
            <a:r>
              <a:rPr lang="en-US" sz="600" dirty="0">
                <a:solidFill>
                  <a:srgbClr val="4C515A"/>
                </a:solidFill>
                <a:ea typeface="Lato" panose="020F0502020204030203" pitchFamily="34" charset="0"/>
                <a:cs typeface="Lato" panose="020F0502020204030203" pitchFamily="34" charset="0"/>
              </a:rPr>
              <a:t/>
            </a:r>
            <a:br>
              <a:rPr lang="en-US" sz="600" dirty="0">
                <a:solidFill>
                  <a:srgbClr val="4C515A"/>
                </a:solidFill>
                <a:ea typeface="Lato" panose="020F0502020204030203" pitchFamily="34" charset="0"/>
                <a:cs typeface="Lato" panose="020F0502020204030203" pitchFamily="34" charset="0"/>
              </a:rPr>
            </a:br>
            <a:endParaRPr lang="en-US" dirty="0"/>
          </a:p>
        </p:txBody>
      </p:sp>
      <p:graphicFrame>
        <p:nvGraphicFramePr>
          <p:cNvPr id="10" name="Object 2"/>
          <p:cNvGraphicFramePr>
            <a:graphicFrameLocks noChangeAspect="1"/>
          </p:cNvGraphicFramePr>
          <p:nvPr>
            <p:extLst>
              <p:ext uri="{D42A27DB-BD31-4B8C-83A1-F6EECF244321}">
                <p14:modId xmlns:p14="http://schemas.microsoft.com/office/powerpoint/2010/main" val="3838378312"/>
              </p:ext>
            </p:extLst>
          </p:nvPr>
        </p:nvGraphicFramePr>
        <p:xfrm>
          <a:off x="702733" y="1558834"/>
          <a:ext cx="7778230" cy="44411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5100" y="1554698"/>
            <a:ext cx="5178938" cy="461665"/>
          </a:xfrm>
          <a:prstGeom prst="rect">
            <a:avLst/>
          </a:prstGeom>
          <a:noFill/>
        </p:spPr>
        <p:txBody>
          <a:bodyPr wrap="square" rtlCol="0">
            <a:spAutoFit/>
          </a:bodyPr>
          <a:lstStyle/>
          <a:p>
            <a:pPr lvl="0"/>
            <a:r>
              <a:rPr lang="en-US" sz="1200" dirty="0">
                <a:solidFill>
                  <a:srgbClr val="4C515A"/>
                </a:solidFill>
              </a:rPr>
              <a:t>Percent (%) of population over 15 years</a:t>
            </a:r>
          </a:p>
          <a:p>
            <a:pPr lvl="0"/>
            <a:endParaRPr kumimoji="0" lang="en-US" sz="1200" b="0" i="0" u="none" strike="noStrike" kern="1200" cap="none" spc="0" normalizeH="0" baseline="0" noProof="0" dirty="0">
              <a:ln>
                <a:noFill/>
              </a:ln>
              <a:solidFill>
                <a:srgbClr val="4C515A"/>
              </a:solidFill>
              <a:effectLst/>
              <a:uLnTx/>
              <a:uFillTx/>
              <a:latin typeface="Trebuchet MS"/>
            </a:endParaRPr>
          </a:p>
        </p:txBody>
      </p:sp>
      <p:sp>
        <p:nvSpPr>
          <p:cNvPr id="8" name="TextBox 1"/>
          <p:cNvSpPr txBox="1"/>
          <p:nvPr/>
        </p:nvSpPr>
        <p:spPr>
          <a:xfrm>
            <a:off x="1466860" y="3776863"/>
            <a:ext cx="1551760" cy="32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rPr>
              <a:t>OECD </a:t>
            </a:r>
            <a:r>
              <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rPr>
              <a:t>Median</a:t>
            </a:r>
            <a:endPar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616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ctr">
            <a:normAutofit/>
          </a:bodyPr>
          <a:lstStyle/>
          <a:p>
            <a:r>
              <a:rPr lang="en-US" dirty="0">
                <a:solidFill>
                  <a:srgbClr val="4C515A"/>
                </a:solidFill>
              </a:rPr>
              <a:t>Data reflect 2015 data for CAN, FRA, NOR; 2014 data for AUS, GER; 2012 data for SWITZ. Measured rates for AUS, CAN, FRA, NZ, UK, US; * Self-reported rates for GER, NETH, NOR, SWE, SWITZ, which tend to be lower than measured rates. </a:t>
            </a:r>
          </a:p>
          <a:p>
            <a:r>
              <a:rPr lang="en-US" dirty="0">
                <a:solidFill>
                  <a:srgbClr val="4C515A"/>
                </a:solidFill>
              </a:rPr>
              <a:t>Source: OECD Health Data 2018</a:t>
            </a:r>
            <a:r>
              <a:rPr lang="en-US" dirty="0">
                <a:solidFill>
                  <a:schemeClr val="tx1"/>
                </a:solidFill>
              </a:rPr>
              <a:t>.</a:t>
            </a:r>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lstStyle/>
          <a:p>
            <a:r>
              <a:rPr lang="en-US" sz="2800" dirty="0">
                <a:solidFill>
                  <a:srgbClr val="4C515A"/>
                </a:solidFill>
                <a:ea typeface="Lato" panose="020F0502020204030203" pitchFamily="34" charset="0"/>
                <a:cs typeface="Lato" panose="020F0502020204030203" pitchFamily="34" charset="0"/>
              </a:rPr>
              <a:t>Obesity Rate, 2016</a:t>
            </a:r>
            <a:r>
              <a:rPr lang="en-US" sz="2900" dirty="0">
                <a:solidFill>
                  <a:srgbClr val="4C515A"/>
                </a:solidFill>
                <a:ea typeface="Lato" panose="020F0502020204030203" pitchFamily="34" charset="0"/>
                <a:cs typeface="Lato" panose="020F0502020204030203" pitchFamily="34" charset="0"/>
              </a:rPr>
              <a:t/>
            </a:r>
            <a:br>
              <a:rPr lang="en-US" sz="2900" dirty="0">
                <a:solidFill>
                  <a:srgbClr val="4C515A"/>
                </a:solidFill>
                <a:ea typeface="Lato" panose="020F0502020204030203" pitchFamily="34" charset="0"/>
                <a:cs typeface="Lato" panose="020F0502020204030203" pitchFamily="34" charset="0"/>
              </a:rPr>
            </a:br>
            <a:r>
              <a:rPr lang="en-US" sz="600" dirty="0">
                <a:solidFill>
                  <a:srgbClr val="4C515A"/>
                </a:solidFill>
                <a:ea typeface="Lato" panose="020F0502020204030203" pitchFamily="34" charset="0"/>
                <a:cs typeface="Lato" panose="020F0502020204030203" pitchFamily="34" charset="0"/>
              </a:rPr>
              <a:t/>
            </a:r>
            <a:br>
              <a:rPr lang="en-US" sz="600" dirty="0">
                <a:solidFill>
                  <a:srgbClr val="4C515A"/>
                </a:solidFill>
                <a:ea typeface="Lato" panose="020F0502020204030203" pitchFamily="34" charset="0"/>
                <a:cs typeface="Lato" panose="020F0502020204030203" pitchFamily="34" charset="0"/>
              </a:rPr>
            </a:br>
            <a:endParaRPr lang="en-US" dirty="0"/>
          </a:p>
        </p:txBody>
      </p:sp>
      <p:graphicFrame>
        <p:nvGraphicFramePr>
          <p:cNvPr id="10" name="Object 2"/>
          <p:cNvGraphicFramePr>
            <a:graphicFrameLocks noChangeAspect="1"/>
          </p:cNvGraphicFramePr>
          <p:nvPr>
            <p:extLst>
              <p:ext uri="{D42A27DB-BD31-4B8C-83A1-F6EECF244321}">
                <p14:modId xmlns:p14="http://schemas.microsoft.com/office/powerpoint/2010/main" val="2069587093"/>
              </p:ext>
            </p:extLst>
          </p:nvPr>
        </p:nvGraphicFramePr>
        <p:xfrm>
          <a:off x="702733" y="1558834"/>
          <a:ext cx="7778230" cy="44411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1070" y="1558956"/>
            <a:ext cx="1566332" cy="276999"/>
          </a:xfrm>
          <a:prstGeom prst="rect">
            <a:avLst/>
          </a:prstGeom>
          <a:noFill/>
        </p:spPr>
        <p:txBody>
          <a:bodyPr wrap="square" rtlCol="0">
            <a:spAutoFit/>
          </a:bodyPr>
          <a:lstStyle/>
          <a:p>
            <a:pPr lvl="0"/>
            <a:r>
              <a:rPr lang="en-US" sz="1200" dirty="0" smtClean="0">
                <a:solidFill>
                  <a:srgbClr val="4C515A"/>
                </a:solidFill>
              </a:rPr>
              <a:t>Percent (%)</a:t>
            </a:r>
            <a:endParaRPr kumimoji="0" lang="en-US" sz="1200" b="0" i="0" u="none" strike="noStrike" kern="1200" cap="none" spc="0" normalizeH="0" baseline="0" noProof="0" dirty="0">
              <a:ln>
                <a:noFill/>
              </a:ln>
              <a:solidFill>
                <a:srgbClr val="4C515A"/>
              </a:solidFill>
              <a:effectLst/>
              <a:uLnTx/>
              <a:uFillTx/>
              <a:latin typeface="Trebuchet MS"/>
            </a:endParaRPr>
          </a:p>
        </p:txBody>
      </p:sp>
      <p:sp>
        <p:nvSpPr>
          <p:cNvPr id="8" name="TextBox 1"/>
          <p:cNvSpPr txBox="1"/>
          <p:nvPr/>
        </p:nvSpPr>
        <p:spPr>
          <a:xfrm>
            <a:off x="1416060" y="3787883"/>
            <a:ext cx="1551760" cy="32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rPr>
              <a:t>OECD </a:t>
            </a:r>
            <a:r>
              <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rPr>
              <a:t>Median</a:t>
            </a:r>
            <a:endPar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6832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ctr">
            <a:normAutofit/>
          </a:bodyPr>
          <a:lstStyle/>
          <a:p>
            <a:r>
              <a:rPr lang="en-US" dirty="0">
                <a:solidFill>
                  <a:srgbClr val="4C515A"/>
                </a:solidFill>
              </a:rPr>
              <a:t>Data reflect 2016 data or nearest year; 2010 data for SWITZ; 2009 for AUS. Different methodologies used between time periods in Germany; German data reflects 60+ population. For Sweden, data are collected only during the winter season. Change in survey in the Netherlands in 2010. Change in survey instrument for Canada in 2015.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PREVENTION AND POPULATION HEALTH</a:t>
            </a:r>
          </a:p>
        </p:txBody>
      </p:sp>
      <p:sp>
        <p:nvSpPr>
          <p:cNvPr id="6" name="Title 5"/>
          <p:cNvSpPr>
            <a:spLocks noGrp="1"/>
          </p:cNvSpPr>
          <p:nvPr>
            <p:ph type="ctrTitle"/>
          </p:nvPr>
        </p:nvSpPr>
        <p:spPr/>
        <p:txBody>
          <a:bodyPr>
            <a:normAutofit/>
          </a:bodyPr>
          <a:lstStyle/>
          <a:p>
            <a:r>
              <a:rPr lang="en-US" sz="2800" dirty="0">
                <a:solidFill>
                  <a:srgbClr val="4C515A"/>
                </a:solidFill>
                <a:ea typeface="Lato" panose="020F0502020204030203" pitchFamily="34" charset="0"/>
                <a:cs typeface="Lato" panose="020F0502020204030203" pitchFamily="34" charset="0"/>
              </a:rPr>
              <a:t>Flu Immunizations, 2016</a:t>
            </a:r>
            <a:endParaRPr lang="en-US" sz="2400" dirty="0"/>
          </a:p>
        </p:txBody>
      </p:sp>
      <p:sp>
        <p:nvSpPr>
          <p:cNvPr id="12" name="TextBox 11"/>
          <p:cNvSpPr txBox="1"/>
          <p:nvPr/>
        </p:nvSpPr>
        <p:spPr>
          <a:xfrm>
            <a:off x="508001" y="1562265"/>
            <a:ext cx="4289910"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Percent of adults age 65 and older (%) immunized</a:t>
            </a:r>
          </a:p>
        </p:txBody>
      </p:sp>
      <p:graphicFrame>
        <p:nvGraphicFramePr>
          <p:cNvPr id="8" name="Object 2"/>
          <p:cNvGraphicFramePr>
            <a:graphicFrameLocks noChangeAspect="1"/>
          </p:cNvGraphicFramePr>
          <p:nvPr>
            <p:extLst>
              <p:ext uri="{D42A27DB-BD31-4B8C-83A1-F6EECF244321}">
                <p14:modId xmlns:p14="http://schemas.microsoft.com/office/powerpoint/2010/main" val="588304183"/>
              </p:ext>
            </p:extLst>
          </p:nvPr>
        </p:nvGraphicFramePr>
        <p:xfrm>
          <a:off x="702733" y="1636064"/>
          <a:ext cx="7778230" cy="436393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
          <p:cNvSpPr txBox="1"/>
          <p:nvPr/>
        </p:nvSpPr>
        <p:spPr>
          <a:xfrm>
            <a:off x="7123935" y="3368309"/>
            <a:ext cx="1551760" cy="32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rPr>
              <a:t>OECD </a:t>
            </a:r>
            <a:r>
              <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rPr>
              <a:t>Median</a:t>
            </a:r>
            <a:endPar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8800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995034881"/>
              </p:ext>
            </p:extLst>
          </p:nvPr>
        </p:nvGraphicFramePr>
        <p:xfrm>
          <a:off x="245533" y="1403797"/>
          <a:ext cx="8652935" cy="44991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p:cNvSpPr>
            <a:spLocks noGrp="1"/>
          </p:cNvSpPr>
          <p:nvPr>
            <p:ph type="body" sz="quarter" idx="21"/>
          </p:nvPr>
        </p:nvSpPr>
        <p:spPr/>
        <p:txBody>
          <a:bodyPr anchor="ctr">
            <a:normAutofit/>
          </a:bodyPr>
          <a:lstStyle/>
          <a:p>
            <a:r>
              <a:rPr lang="en-US" dirty="0">
                <a:solidFill>
                  <a:srgbClr val="4C515A"/>
                </a:solidFill>
              </a:rPr>
              <a:t>Data reflect 2016 or nearest year; 2015 for AUS, NZ, NOR; 2010 for US. Includes inpatient and day-case discharges </a:t>
            </a:r>
          </a:p>
          <a:p>
            <a:r>
              <a:rPr lang="en-US" dirty="0">
                <a:solidFill>
                  <a:srgbClr val="4C515A"/>
                </a:solidFill>
              </a:rPr>
              <a:t>Source: OECD Health Data 2018. </a:t>
            </a:r>
          </a:p>
        </p:txBody>
      </p:sp>
      <p:sp>
        <p:nvSpPr>
          <p:cNvPr id="7" name="Subtitle 6"/>
          <p:cNvSpPr>
            <a:spLocks noGrp="1"/>
          </p:cNvSpPr>
          <p:nvPr>
            <p:ph type="subTitle" idx="1"/>
          </p:nvPr>
        </p:nvSpPr>
        <p:spPr/>
        <p:txBody>
          <a:bodyPr/>
          <a:lstStyle/>
          <a:p>
            <a:r>
              <a:rPr lang="en-US" dirty="0"/>
              <a:t>QUALITY INDICATORS</a:t>
            </a:r>
          </a:p>
        </p:txBody>
      </p:sp>
      <p:sp>
        <p:nvSpPr>
          <p:cNvPr id="6" name="Title 5"/>
          <p:cNvSpPr>
            <a:spLocks noGrp="1"/>
          </p:cNvSpPr>
          <p:nvPr>
            <p:ph type="ctrTitle"/>
          </p:nvPr>
        </p:nvSpPr>
        <p:spPr/>
        <p:txBody>
          <a:bodyPr>
            <a:normAutofit/>
          </a:bodyPr>
          <a:lstStyle/>
          <a:p>
            <a:r>
              <a:rPr lang="en-US" sz="2800" dirty="0">
                <a:solidFill>
                  <a:srgbClr val="4C515A"/>
                </a:solidFill>
                <a:ea typeface="Lato" panose="020F0502020204030203" pitchFamily="34" charset="0"/>
                <a:cs typeface="Lato" panose="020F0502020204030203" pitchFamily="34" charset="0"/>
              </a:rPr>
              <a:t>Diabetes and Hypertension Hospital Discharges, </a:t>
            </a:r>
            <a:r>
              <a:rPr lang="en-US" sz="2800" dirty="0">
                <a:ea typeface="Lato" panose="020F0502020204030203" pitchFamily="34" charset="0"/>
                <a:cs typeface="Lato" panose="020F0502020204030203" pitchFamily="34" charset="0"/>
              </a:rPr>
              <a:t>2016</a:t>
            </a:r>
            <a:endParaRPr lang="en-US" sz="2800" dirty="0"/>
          </a:p>
        </p:txBody>
      </p:sp>
      <p:sp>
        <p:nvSpPr>
          <p:cNvPr id="12" name="TextBox 11"/>
          <p:cNvSpPr txBox="1"/>
          <p:nvPr/>
        </p:nvSpPr>
        <p:spPr>
          <a:xfrm>
            <a:off x="516467" y="1559520"/>
            <a:ext cx="3776133"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Discharges 100,000 population</a:t>
            </a:r>
          </a:p>
        </p:txBody>
      </p:sp>
    </p:spTree>
    <p:extLst>
      <p:ext uri="{BB962C8B-B14F-4D97-AF65-F5344CB8AC3E}">
        <p14:creationId xmlns:p14="http://schemas.microsoft.com/office/powerpoint/2010/main" val="145697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3741" y="1562885"/>
            <a:ext cx="5031189" cy="276999"/>
          </a:xfrm>
          <a:prstGeom prst="rect">
            <a:avLst/>
          </a:prstGeom>
          <a:noFill/>
        </p:spPr>
        <p:txBody>
          <a:bodyPr wrap="square" rtlCol="0">
            <a:spAutoFit/>
          </a:bodyPr>
          <a:lstStyle/>
          <a:p>
            <a:pPr lvl="0"/>
            <a:r>
              <a:rPr lang="en-US" sz="1200" dirty="0">
                <a:solidFill>
                  <a:srgbClr val="4C515A"/>
                </a:solidFill>
              </a:rPr>
              <a:t>Percent of total population</a:t>
            </a:r>
            <a:endParaRPr kumimoji="0" lang="en-US" sz="1200" b="0" i="0" u="none" strike="noStrike" kern="1200" cap="none" spc="0" normalizeH="0" baseline="0" noProof="0" dirty="0">
              <a:ln>
                <a:noFill/>
              </a:ln>
              <a:solidFill>
                <a:srgbClr val="4C515A"/>
              </a:solidFill>
              <a:effectLst/>
              <a:uLnTx/>
              <a:uFillTx/>
              <a:latin typeface="Trebuchet MS"/>
            </a:endParaRPr>
          </a:p>
        </p:txBody>
      </p:sp>
      <p:graphicFrame>
        <p:nvGraphicFramePr>
          <p:cNvPr id="9" name="Chart Placeholder 8">
            <a:extLst>
              <a:ext uri="{FF2B5EF4-FFF2-40B4-BE49-F238E27FC236}">
                <a16:creationId xmlns:a16="http://schemas.microsoft.com/office/drawing/2014/main" xmlns="" id="{7A5422AE-97CA-4DFD-BE0A-F6BAA4375382}"/>
              </a:ext>
            </a:extLst>
          </p:cNvPr>
          <p:cNvGraphicFramePr>
            <a:graphicFrameLocks noGrp="1"/>
          </p:cNvGraphicFramePr>
          <p:nvPr>
            <p:ph type="chart" sz="quarter" idx="19"/>
            <p:extLst>
              <p:ext uri="{D42A27DB-BD31-4B8C-83A1-F6EECF244321}">
                <p14:modId xmlns:p14="http://schemas.microsoft.com/office/powerpoint/2010/main" val="223677555"/>
              </p:ext>
            </p:extLst>
          </p:nvPr>
        </p:nvGraphicFramePr>
        <p:xfrm>
          <a:off x="627063" y="1451113"/>
          <a:ext cx="8091487" cy="4394539"/>
        </p:xfrm>
        <a:graphic>
          <a:graphicData uri="http://schemas.openxmlformats.org/drawingml/2006/chart">
            <c:chart xmlns:c="http://schemas.openxmlformats.org/drawingml/2006/chart" xmlns:r="http://schemas.openxmlformats.org/officeDocument/2006/relationships" r:id="rId2"/>
          </a:graphicData>
        </a:graphic>
      </p:graphicFrame>
      <p:sp>
        <p:nvSpPr>
          <p:cNvPr id="3" name="Subtitle 2"/>
          <p:cNvSpPr>
            <a:spLocks noGrp="1"/>
          </p:cNvSpPr>
          <p:nvPr>
            <p:ph type="subTitle" idx="1"/>
          </p:nvPr>
        </p:nvSpPr>
        <p:spPr/>
        <p:txBody>
          <a:bodyPr/>
          <a:lstStyle/>
          <a:p>
            <a:r>
              <a:rPr lang="en-US" dirty="0"/>
              <a:t>AGING POPULATIONS AND LONG-TERM CARE</a:t>
            </a:r>
          </a:p>
        </p:txBody>
      </p:sp>
      <p:sp>
        <p:nvSpPr>
          <p:cNvPr id="4" name="Title 3"/>
          <p:cNvSpPr>
            <a:spLocks noGrp="1"/>
          </p:cNvSpPr>
          <p:nvPr>
            <p:ph type="ctrTitle"/>
          </p:nvPr>
        </p:nvSpPr>
        <p:spPr/>
        <p:txBody>
          <a:bodyPr>
            <a:normAutofit/>
          </a:bodyPr>
          <a:lstStyle/>
          <a:p>
            <a:r>
              <a:rPr lang="en-US" sz="2800" dirty="0"/>
              <a:t>Share of Older Adults, 2017</a:t>
            </a:r>
          </a:p>
        </p:txBody>
      </p:sp>
      <p:sp>
        <p:nvSpPr>
          <p:cNvPr id="5" name="Text Placeholder 4"/>
          <p:cNvSpPr>
            <a:spLocks noGrp="1"/>
          </p:cNvSpPr>
          <p:nvPr>
            <p:ph type="body" sz="quarter" idx="21"/>
          </p:nvPr>
        </p:nvSpPr>
        <p:spPr/>
        <p:txBody>
          <a:bodyPr/>
          <a:lstStyle/>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11" name="Rectangle 10">
            <a:extLst>
              <a:ext uri="{FF2B5EF4-FFF2-40B4-BE49-F238E27FC236}">
                <a16:creationId xmlns:a16="http://schemas.microsoft.com/office/drawing/2014/main" xmlns="" id="{CA06BBE3-6158-47C1-A095-86FDD2898160}"/>
              </a:ext>
            </a:extLst>
          </p:cNvPr>
          <p:cNvSpPr/>
          <p:nvPr/>
        </p:nvSpPr>
        <p:spPr>
          <a:xfrm>
            <a:off x="4919870" y="1451113"/>
            <a:ext cx="1133060" cy="4313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13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xmlns="" id="{86B4D23C-AA40-4F02-B52E-1FBCA2736207}"/>
              </a:ext>
            </a:extLst>
          </p:cNvPr>
          <p:cNvGraphicFramePr>
            <a:graphicFrameLocks noGrp="1"/>
          </p:cNvGraphicFramePr>
          <p:nvPr>
            <p:ph type="chart" sz="quarter" idx="19"/>
            <p:extLst>
              <p:ext uri="{D42A27DB-BD31-4B8C-83A1-F6EECF244321}">
                <p14:modId xmlns:p14="http://schemas.microsoft.com/office/powerpoint/2010/main" val="1915227715"/>
              </p:ext>
            </p:extLst>
          </p:nvPr>
        </p:nvGraphicFramePr>
        <p:xfrm>
          <a:off x="627063" y="1107072"/>
          <a:ext cx="8091487" cy="4765408"/>
        </p:xfrm>
        <a:graphic>
          <a:graphicData uri="http://schemas.openxmlformats.org/drawingml/2006/chart">
            <c:chart xmlns:c="http://schemas.openxmlformats.org/drawingml/2006/chart" xmlns:r="http://schemas.openxmlformats.org/officeDocument/2006/relationships" r:id="rId2"/>
          </a:graphicData>
        </a:graphic>
      </p:graphicFrame>
      <p:sp>
        <p:nvSpPr>
          <p:cNvPr id="3" name="Subtitle 2"/>
          <p:cNvSpPr>
            <a:spLocks noGrp="1"/>
          </p:cNvSpPr>
          <p:nvPr>
            <p:ph type="subTitle" idx="1"/>
          </p:nvPr>
        </p:nvSpPr>
        <p:spPr/>
        <p:txBody>
          <a:bodyPr/>
          <a:lstStyle/>
          <a:p>
            <a:r>
              <a:rPr lang="en-US" dirty="0"/>
              <a:t>AGING POPULATIONS AND LONG-TERM CARE</a:t>
            </a:r>
          </a:p>
        </p:txBody>
      </p:sp>
      <p:sp>
        <p:nvSpPr>
          <p:cNvPr id="4" name="Title 3"/>
          <p:cNvSpPr>
            <a:spLocks noGrp="1"/>
          </p:cNvSpPr>
          <p:nvPr>
            <p:ph type="ctrTitle"/>
          </p:nvPr>
        </p:nvSpPr>
        <p:spPr/>
        <p:txBody>
          <a:bodyPr>
            <a:normAutofit/>
          </a:bodyPr>
          <a:lstStyle/>
          <a:p>
            <a:r>
              <a:rPr lang="en-US" sz="2800" dirty="0"/>
              <a:t>Long-term Care Recipients by Setting, 2016</a:t>
            </a:r>
          </a:p>
        </p:txBody>
      </p:sp>
      <p:sp>
        <p:nvSpPr>
          <p:cNvPr id="5" name="Text Placeholder 4"/>
          <p:cNvSpPr>
            <a:spLocks noGrp="1"/>
          </p:cNvSpPr>
          <p:nvPr>
            <p:ph type="body" sz="quarter" idx="21"/>
          </p:nvPr>
        </p:nvSpPr>
        <p:spPr/>
        <p:txBody>
          <a:bodyPr/>
          <a:lstStyle/>
          <a:p>
            <a:r>
              <a:rPr lang="en-US" dirty="0">
                <a:solidFill>
                  <a:srgbClr val="4C515A"/>
                </a:solidFill>
              </a:rPr>
              <a:t>Data: 2016, except NETH (2015). No recent data for UK. </a:t>
            </a:r>
          </a:p>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8" name="TextBox 7"/>
          <p:cNvSpPr txBox="1"/>
          <p:nvPr/>
        </p:nvSpPr>
        <p:spPr>
          <a:xfrm>
            <a:off x="515192" y="1557465"/>
            <a:ext cx="5031189" cy="276999"/>
          </a:xfrm>
          <a:prstGeom prst="rect">
            <a:avLst/>
          </a:prstGeom>
          <a:noFill/>
        </p:spPr>
        <p:txBody>
          <a:bodyPr wrap="square" rtlCol="0">
            <a:spAutoFit/>
          </a:bodyPr>
          <a:lstStyle/>
          <a:p>
            <a:pPr lvl="0"/>
            <a:r>
              <a:rPr lang="en-US" sz="1200" dirty="0">
                <a:solidFill>
                  <a:srgbClr val="4C515A"/>
                </a:solidFill>
              </a:rPr>
              <a:t>Percent of population aged 65 years over in setting</a:t>
            </a:r>
            <a:endParaRPr kumimoji="0" lang="en-US" sz="1200" b="0" i="0" u="none" strike="noStrike" kern="1200" cap="none" spc="0" normalizeH="0" baseline="0" noProof="0" dirty="0">
              <a:ln>
                <a:noFill/>
              </a:ln>
              <a:solidFill>
                <a:srgbClr val="4C515A"/>
              </a:solidFill>
              <a:effectLst/>
              <a:uLnTx/>
              <a:uFillTx/>
              <a:latin typeface="Trebuchet MS"/>
            </a:endParaRPr>
          </a:p>
        </p:txBody>
      </p:sp>
    </p:spTree>
    <p:extLst>
      <p:ext uri="{BB962C8B-B14F-4D97-AF65-F5344CB8AC3E}">
        <p14:creationId xmlns:p14="http://schemas.microsoft.com/office/powerpoint/2010/main" val="13407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ChangeAspect="1"/>
          </p:cNvGraphicFramePr>
          <p:nvPr>
            <p:extLst>
              <p:ext uri="{D42A27DB-BD31-4B8C-83A1-F6EECF244321}">
                <p14:modId xmlns:p14="http://schemas.microsoft.com/office/powerpoint/2010/main" val="1782467461"/>
              </p:ext>
            </p:extLst>
          </p:nvPr>
        </p:nvGraphicFramePr>
        <p:xfrm>
          <a:off x="-144564" y="1769577"/>
          <a:ext cx="9137644" cy="45077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21"/>
          </p:nvPr>
        </p:nvSpPr>
        <p:spPr/>
        <p:txBody>
          <a:bodyPr anchor="t">
            <a:normAutofit/>
          </a:bodyPr>
          <a:lstStyle/>
          <a:p>
            <a:r>
              <a:rPr lang="en-US" dirty="0">
                <a:solidFill>
                  <a:srgbClr val="4C515A"/>
                </a:solidFill>
              </a:rPr>
              <a:t>Notes: Current expenditures on health per capita, adjusted for current US$ purchasing power parities (PPPs). Based on System of Health Accounts methodology, with some differences between country methodologies (Data for Australia uses narrower definition for long-term care spending than other countries). *2017 data are provisional or estimated.</a:t>
            </a:r>
          </a:p>
          <a:p>
            <a:r>
              <a:rPr lang="en-US" dirty="0">
                <a:solidFill>
                  <a:srgbClr val="4C515A"/>
                </a:solidFill>
              </a:rPr>
              <a:t>Source: OECD Health Data 2018.</a:t>
            </a:r>
          </a:p>
        </p:txBody>
      </p:sp>
      <p:sp>
        <p:nvSpPr>
          <p:cNvPr id="11" name="Subtitle 1"/>
          <p:cNvSpPr>
            <a:spLocks noGrp="1"/>
          </p:cNvSpPr>
          <p:nvPr>
            <p:ph type="subTitle" idx="1"/>
          </p:nvPr>
        </p:nvSpPr>
        <p:spPr/>
        <p:txBody>
          <a:bodyPr/>
          <a:lstStyle/>
          <a:p>
            <a:r>
              <a:rPr lang="en-US" dirty="0"/>
              <a:t>SPENDING &amp; COSTS</a:t>
            </a:r>
          </a:p>
        </p:txBody>
      </p:sp>
      <p:sp>
        <p:nvSpPr>
          <p:cNvPr id="6" name="Title 5"/>
          <p:cNvSpPr>
            <a:spLocks noGrp="1"/>
          </p:cNvSpPr>
          <p:nvPr>
            <p:ph type="ctrTitle"/>
          </p:nvPr>
        </p:nvSpPr>
        <p:spPr/>
        <p:txBody>
          <a:bodyPr>
            <a:normAutofit/>
          </a:bodyPr>
          <a:lstStyle/>
          <a:p>
            <a:pPr>
              <a:spcAft>
                <a:spcPts val="1200"/>
              </a:spcAft>
            </a:pPr>
            <a:r>
              <a:rPr lang="en-US" sz="2800" dirty="0">
                <a:ea typeface="Lato" panose="020F0502020204030203" pitchFamily="34" charset="0"/>
                <a:cs typeface="Lato" panose="020F0502020204030203" pitchFamily="34" charset="0"/>
              </a:rPr>
              <a:t>Health Care Spending as a Percent of GDP, 1980–2017</a:t>
            </a:r>
            <a:r>
              <a:rPr lang="en-US" dirty="0">
                <a:latin typeface="Lato" panose="020F0502020204030203" pitchFamily="34" charset="0"/>
                <a:ea typeface="Lato" panose="020F0502020204030203" pitchFamily="34" charset="0"/>
                <a:cs typeface="Lato" panose="020F0502020204030203" pitchFamily="34" charset="0"/>
              </a:rPr>
              <a:t/>
            </a:r>
            <a:br>
              <a:rPr lang="en-US" dirty="0">
                <a:latin typeface="Lato" panose="020F0502020204030203" pitchFamily="34" charset="0"/>
                <a:ea typeface="Lato" panose="020F0502020204030203" pitchFamily="34" charset="0"/>
                <a:cs typeface="Lato" panose="020F0502020204030203" pitchFamily="34" charset="0"/>
              </a:rPr>
            </a:br>
            <a:r>
              <a:rPr lang="en-US" sz="200" dirty="0">
                <a:latin typeface="Lato" panose="020F0502020204030203" pitchFamily="34" charset="0"/>
                <a:ea typeface="Lato" panose="020F0502020204030203" pitchFamily="34" charset="0"/>
                <a:cs typeface="Lato" panose="020F0502020204030203" pitchFamily="34" charset="0"/>
              </a:rPr>
              <a:t/>
            </a:r>
            <a:br>
              <a:rPr lang="en-US" sz="200" dirty="0">
                <a:latin typeface="Lato" panose="020F0502020204030203" pitchFamily="34" charset="0"/>
                <a:ea typeface="Lato" panose="020F0502020204030203" pitchFamily="34" charset="0"/>
                <a:cs typeface="Lato" panose="020F0502020204030203" pitchFamily="34" charset="0"/>
              </a:rPr>
            </a:br>
            <a:r>
              <a:rPr lang="en-US" sz="1400" b="0" i="1" dirty="0">
                <a:ea typeface="Lato" panose="020F0502020204030203" pitchFamily="34" charset="0"/>
                <a:cs typeface="Lato" panose="020F0502020204030203" pitchFamily="34" charset="0"/>
              </a:rPr>
              <a:t>Adjusted for Differences in Cost of Living</a:t>
            </a:r>
            <a:endParaRPr lang="en-US" sz="1800" b="0" dirty="0">
              <a:ea typeface="Lato" panose="020F0502020204030203" pitchFamily="34" charset="0"/>
              <a:cs typeface="Lato" panose="020F0502020204030203" pitchFamily="34" charset="0"/>
            </a:endParaRPr>
          </a:p>
        </p:txBody>
      </p:sp>
      <p:sp>
        <p:nvSpPr>
          <p:cNvPr id="13" name="TextBox 12"/>
          <p:cNvSpPr txBox="1"/>
          <p:nvPr/>
        </p:nvSpPr>
        <p:spPr>
          <a:xfrm>
            <a:off x="532184" y="1573379"/>
            <a:ext cx="2119576" cy="276999"/>
          </a:xfrm>
          <a:prstGeom prst="rect">
            <a:avLst/>
          </a:prstGeom>
          <a:noFill/>
        </p:spPr>
        <p:txBody>
          <a:bodyPr wrap="square" rtlCol="0">
            <a:spAutoFit/>
          </a:bodyPr>
          <a:lstStyle/>
          <a:p>
            <a:pPr defTabSz="914400"/>
            <a:r>
              <a:rPr lang="en-US" sz="1200" dirty="0" smtClean="0">
                <a:solidFill>
                  <a:srgbClr val="4C515A"/>
                </a:solidFill>
                <a:ea typeface="Lato" charset="0"/>
                <a:cs typeface="Lato" charset="0"/>
              </a:rPr>
              <a:t>Percent (%) of </a:t>
            </a:r>
            <a:r>
              <a:rPr lang="en-US" sz="1200" dirty="0">
                <a:solidFill>
                  <a:srgbClr val="4C515A"/>
                </a:solidFill>
                <a:ea typeface="Lato" charset="0"/>
                <a:cs typeface="Lato" charset="0"/>
              </a:rPr>
              <a:t>GDP</a:t>
            </a:r>
          </a:p>
        </p:txBody>
      </p:sp>
      <p:sp>
        <p:nvSpPr>
          <p:cNvPr id="8" name="TextBox 7"/>
          <p:cNvSpPr txBox="1"/>
          <p:nvPr/>
        </p:nvSpPr>
        <p:spPr>
          <a:xfrm>
            <a:off x="7430627" y="1510513"/>
            <a:ext cx="1050335" cy="276999"/>
          </a:xfrm>
          <a:prstGeom prst="rect">
            <a:avLst/>
          </a:prstGeom>
          <a:noFill/>
        </p:spPr>
        <p:txBody>
          <a:bodyPr wrap="square" rtlCol="0">
            <a:spAutoFit/>
          </a:bodyPr>
          <a:lstStyle/>
          <a:p>
            <a:pPr defTabSz="914400"/>
            <a:r>
              <a:rPr lang="en-US" sz="1200" i="1" dirty="0">
                <a:solidFill>
                  <a:srgbClr val="576258"/>
                </a:solidFill>
                <a:latin typeface="Lato" charset="0"/>
                <a:ea typeface="Lato" charset="0"/>
                <a:cs typeface="Lato" charset="0"/>
              </a:rPr>
              <a:t>2017* data:</a:t>
            </a:r>
          </a:p>
        </p:txBody>
      </p:sp>
      <p:sp>
        <p:nvSpPr>
          <p:cNvPr id="2" name="TextBox 1"/>
          <p:cNvSpPr txBox="1"/>
          <p:nvPr/>
        </p:nvSpPr>
        <p:spPr>
          <a:xfrm>
            <a:off x="6798363" y="5467128"/>
            <a:ext cx="812800" cy="276999"/>
          </a:xfrm>
          <a:prstGeom prst="rect">
            <a:avLst/>
          </a:prstGeom>
          <a:noFill/>
        </p:spPr>
        <p:txBody>
          <a:bodyPr wrap="square" rtlCol="0">
            <a:spAutoFit/>
          </a:body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2017*</a:t>
            </a:r>
          </a:p>
        </p:txBody>
      </p:sp>
      <p:cxnSp>
        <p:nvCxnSpPr>
          <p:cNvPr id="7" name="Straight Connector 6"/>
          <p:cNvCxnSpPr/>
          <p:nvPr/>
        </p:nvCxnSpPr>
        <p:spPr>
          <a:xfrm>
            <a:off x="7046253" y="5405062"/>
            <a:ext cx="0" cy="457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12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AGING POPULATIONS AND LONG-TERM CARE</a:t>
            </a:r>
          </a:p>
        </p:txBody>
      </p:sp>
      <p:sp>
        <p:nvSpPr>
          <p:cNvPr id="4" name="Title 3"/>
          <p:cNvSpPr>
            <a:spLocks noGrp="1"/>
          </p:cNvSpPr>
          <p:nvPr>
            <p:ph type="ctrTitle"/>
          </p:nvPr>
        </p:nvSpPr>
        <p:spPr/>
        <p:txBody>
          <a:bodyPr>
            <a:normAutofit/>
          </a:bodyPr>
          <a:lstStyle/>
          <a:p>
            <a:r>
              <a:rPr lang="en-US" sz="2800" dirty="0"/>
              <a:t>Beds in Residential Long-Term Care Facilities, 2016</a:t>
            </a:r>
          </a:p>
        </p:txBody>
      </p:sp>
      <p:sp>
        <p:nvSpPr>
          <p:cNvPr id="5" name="Text Placeholder 4"/>
          <p:cNvSpPr>
            <a:spLocks noGrp="1"/>
          </p:cNvSpPr>
          <p:nvPr>
            <p:ph type="body" sz="quarter" idx="21"/>
          </p:nvPr>
        </p:nvSpPr>
        <p:spPr/>
        <p:txBody>
          <a:bodyPr>
            <a:normAutofit fontScale="92500" lnSpcReduction="20000"/>
          </a:bodyPr>
          <a:lstStyle/>
          <a:p>
            <a:r>
              <a:rPr lang="en-US" dirty="0">
                <a:solidFill>
                  <a:srgbClr val="4C515A"/>
                </a:solidFill>
              </a:rPr>
              <a:t>Definition: Establishments that primarily provide inpatient nursing and rehabilitative services, occasionally acute health care and nursing care in conjunction with accommodation and other types of social support, such as assistance with ADLs and IADLs. Includes geriatric rehabilitation facilities, hospices, palliative care facilities. Excludes LTC beds in hospitals, beds in residential settings such as adapted housing that can be considered as people’s home; mental health and substance abuse facilities.</a:t>
            </a:r>
          </a:p>
          <a:p>
            <a:r>
              <a:rPr lang="en-US" dirty="0">
                <a:solidFill>
                  <a:srgbClr val="4C515A"/>
                </a:solidFill>
              </a:rPr>
              <a:t>Data from 2016, except US, NOR, GER (2015).</a:t>
            </a:r>
          </a:p>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8" name="TextBox 7"/>
          <p:cNvSpPr txBox="1"/>
          <p:nvPr/>
        </p:nvSpPr>
        <p:spPr>
          <a:xfrm>
            <a:off x="523901" y="1563219"/>
            <a:ext cx="3768919" cy="276999"/>
          </a:xfrm>
          <a:prstGeom prst="rect">
            <a:avLst/>
          </a:prstGeom>
          <a:noFill/>
        </p:spPr>
        <p:txBody>
          <a:bodyPr wrap="square" rtlCol="0">
            <a:spAutoFit/>
          </a:bodyPr>
          <a:lstStyle/>
          <a:p>
            <a:r>
              <a:rPr lang="en-US" sz="1200" dirty="0">
                <a:solidFill>
                  <a:srgbClr val="4C515A"/>
                </a:solidFill>
              </a:rPr>
              <a:t>Beds per 1,000 individuals aged 65 and older</a:t>
            </a:r>
          </a:p>
        </p:txBody>
      </p:sp>
      <p:graphicFrame>
        <p:nvGraphicFramePr>
          <p:cNvPr id="14" name="Chart Placeholder 13">
            <a:extLst>
              <a:ext uri="{FF2B5EF4-FFF2-40B4-BE49-F238E27FC236}">
                <a16:creationId xmlns:a16="http://schemas.microsoft.com/office/drawing/2014/main" xmlns="" id="{66F53575-6DFA-42F3-9F83-AA40206448E6}"/>
              </a:ext>
            </a:extLst>
          </p:cNvPr>
          <p:cNvGraphicFramePr>
            <a:graphicFrameLocks noGrp="1"/>
          </p:cNvGraphicFramePr>
          <p:nvPr>
            <p:ph type="chart" sz="quarter" idx="19"/>
            <p:extLst>
              <p:ext uri="{D42A27DB-BD31-4B8C-83A1-F6EECF244321}">
                <p14:modId xmlns:p14="http://schemas.microsoft.com/office/powerpoint/2010/main" val="1891506877"/>
              </p:ext>
            </p:extLst>
          </p:nvPr>
        </p:nvGraphicFramePr>
        <p:xfrm>
          <a:off x="627063" y="1700213"/>
          <a:ext cx="8091487" cy="41214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263660" y="2515296"/>
            <a:ext cx="920740" cy="32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rPr>
              <a:t>OECD </a:t>
            </a:r>
            <a:r>
              <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rPr>
              <a:t>Median</a:t>
            </a:r>
            <a:endPar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3204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AGING POPULATIONS AND LONG-TERM CARE</a:t>
            </a:r>
          </a:p>
        </p:txBody>
      </p:sp>
      <p:sp>
        <p:nvSpPr>
          <p:cNvPr id="4" name="Title 3"/>
          <p:cNvSpPr>
            <a:spLocks noGrp="1"/>
          </p:cNvSpPr>
          <p:nvPr>
            <p:ph type="ctrTitle"/>
          </p:nvPr>
        </p:nvSpPr>
        <p:spPr/>
        <p:txBody>
          <a:bodyPr>
            <a:normAutofit/>
          </a:bodyPr>
          <a:lstStyle/>
          <a:p>
            <a:r>
              <a:rPr lang="en-US" sz="2800" dirty="0"/>
              <a:t>Formal long-term care workers, 2016</a:t>
            </a:r>
          </a:p>
        </p:txBody>
      </p:sp>
      <p:sp>
        <p:nvSpPr>
          <p:cNvPr id="5" name="Text Placeholder 4"/>
          <p:cNvSpPr>
            <a:spLocks noGrp="1"/>
          </p:cNvSpPr>
          <p:nvPr>
            <p:ph type="body" sz="quarter" idx="21"/>
          </p:nvPr>
        </p:nvSpPr>
        <p:spPr/>
        <p:txBody>
          <a:bodyPr/>
          <a:lstStyle/>
          <a:p>
            <a:r>
              <a:rPr lang="en-US" dirty="0">
                <a:solidFill>
                  <a:srgbClr val="4C515A"/>
                </a:solidFill>
              </a:rPr>
              <a:t>Data: 2016, except GER (2015). No data for FRA, NZ, UK. </a:t>
            </a:r>
          </a:p>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8" name="TextBox 7"/>
          <p:cNvSpPr txBox="1"/>
          <p:nvPr/>
        </p:nvSpPr>
        <p:spPr>
          <a:xfrm>
            <a:off x="523901" y="1556171"/>
            <a:ext cx="5031189" cy="276999"/>
          </a:xfrm>
          <a:prstGeom prst="rect">
            <a:avLst/>
          </a:prstGeom>
          <a:noFill/>
        </p:spPr>
        <p:txBody>
          <a:bodyPr wrap="square" rtlCol="0">
            <a:spAutoFit/>
          </a:bodyPr>
          <a:lstStyle/>
          <a:p>
            <a:r>
              <a:rPr lang="en-US" sz="1200" dirty="0">
                <a:solidFill>
                  <a:srgbClr val="4C515A"/>
                </a:solidFill>
              </a:rPr>
              <a:t>Headcount per 100 population aged 65 years old and over</a:t>
            </a:r>
          </a:p>
        </p:txBody>
      </p:sp>
      <p:graphicFrame>
        <p:nvGraphicFramePr>
          <p:cNvPr id="9" name="Chart Placeholder 8">
            <a:extLst>
              <a:ext uri="{FF2B5EF4-FFF2-40B4-BE49-F238E27FC236}">
                <a16:creationId xmlns:a16="http://schemas.microsoft.com/office/drawing/2014/main" xmlns="" id="{2380677B-0289-437F-B8FE-EA502EDE6204}"/>
              </a:ext>
            </a:extLst>
          </p:cNvPr>
          <p:cNvGraphicFramePr>
            <a:graphicFrameLocks noGrp="1"/>
          </p:cNvGraphicFramePr>
          <p:nvPr>
            <p:ph type="chart" sz="quarter" idx="19"/>
            <p:extLst>
              <p:ext uri="{D42A27DB-BD31-4B8C-83A1-F6EECF244321}">
                <p14:modId xmlns:p14="http://schemas.microsoft.com/office/powerpoint/2010/main" val="631622136"/>
              </p:ext>
            </p:extLst>
          </p:nvPr>
        </p:nvGraphicFramePr>
        <p:xfrm>
          <a:off x="627063" y="1700213"/>
          <a:ext cx="8091487" cy="415194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361561" y="3294702"/>
            <a:ext cx="1551760" cy="32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rPr>
              <a:t>OECD </a:t>
            </a:r>
            <a:endPar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1400" b="1" dirty="0" smtClean="0">
                <a:solidFill>
                  <a:schemeClr val="accent2"/>
                </a:solidFill>
                <a:latin typeface="Lato" panose="020F0502020204030203" pitchFamily="34" charset="0"/>
                <a:ea typeface="Lato" panose="020F0502020204030203" pitchFamily="34" charset="0"/>
                <a:cs typeface="Lato" panose="020F0502020204030203" pitchFamily="34" charset="0"/>
              </a:rPr>
              <a:t>Median</a:t>
            </a:r>
            <a:endParaRPr lang="en-US" sz="14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0729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2835667" y="5909311"/>
            <a:ext cx="5645295" cy="868062"/>
          </a:xfrm>
        </p:spPr>
        <p:txBody>
          <a:bodyPr anchor="ctr">
            <a:normAutofit/>
          </a:bodyPr>
          <a:lstStyle/>
          <a:p>
            <a:pPr marL="0" indent="0">
              <a:buNone/>
            </a:pPr>
            <a:r>
              <a:rPr lang="en-US" sz="900" dirty="0">
                <a:solidFill>
                  <a:srgbClr val="4C515A"/>
                </a:solidFill>
              </a:rPr>
              <a:t>Source: OECD Social Expenditures database (SOCX), OECD Health </a:t>
            </a:r>
            <a:r>
              <a:rPr lang="en-US" sz="900" dirty="0" smtClean="0">
                <a:solidFill>
                  <a:srgbClr val="4C515A"/>
                </a:solidFill>
              </a:rPr>
              <a:t>data 2018.</a:t>
            </a:r>
            <a:endParaRPr lang="en-US" sz="900" dirty="0">
              <a:solidFill>
                <a:srgbClr val="4C515A"/>
              </a:solidFill>
            </a:endParaRPr>
          </a:p>
          <a:p>
            <a:pPr marL="0" indent="0">
              <a:buNone/>
            </a:pPr>
            <a:r>
              <a:rPr lang="en-US" sz="900" dirty="0">
                <a:solidFill>
                  <a:srgbClr val="4C515A"/>
                </a:solidFill>
              </a:rPr>
              <a:t>Data: Expenditures reflect the latest (2013-2016) available data for combined public and private spending. To avoid double counting, social care expenditures reflect total social spending in SOCX excluding health spending included in SOCX, while health care expenditures reflect total health spending in OECD Health Data excluding long-term care (social), health promotion with multi-sectoral approach, and gross fixed capital formation. </a:t>
            </a:r>
          </a:p>
        </p:txBody>
      </p:sp>
      <p:sp>
        <p:nvSpPr>
          <p:cNvPr id="13" name="Subtitle 12"/>
          <p:cNvSpPr>
            <a:spLocks noGrp="1"/>
          </p:cNvSpPr>
          <p:nvPr>
            <p:ph type="subTitle" idx="1"/>
          </p:nvPr>
        </p:nvSpPr>
        <p:spPr/>
        <p:txBody>
          <a:bodyPr/>
          <a:lstStyle/>
          <a:p>
            <a:r>
              <a:rPr lang="en-US" dirty="0"/>
              <a:t>SPENDING &amp; COSTS</a:t>
            </a:r>
          </a:p>
        </p:txBody>
      </p:sp>
      <p:sp>
        <p:nvSpPr>
          <p:cNvPr id="5" name="Title 4"/>
          <p:cNvSpPr>
            <a:spLocks noGrp="1"/>
          </p:cNvSpPr>
          <p:nvPr>
            <p:ph type="ctrTitle"/>
          </p:nvPr>
        </p:nvSpPr>
        <p:spPr/>
        <p:txBody>
          <a:bodyPr>
            <a:normAutofit/>
          </a:bodyPr>
          <a:lstStyle/>
          <a:p>
            <a:r>
              <a:rPr lang="en-US" sz="2700" dirty="0"/>
              <a:t>Health and Social Care Spending as a Percent of GDP, 2016 or Latest Available </a:t>
            </a:r>
            <a:r>
              <a:rPr lang="en-US" sz="2700" dirty="0" smtClean="0"/>
              <a:t>Year</a:t>
            </a:r>
            <a:endParaRPr lang="en-US" sz="2700" dirty="0"/>
          </a:p>
        </p:txBody>
      </p:sp>
      <p:graphicFrame>
        <p:nvGraphicFramePr>
          <p:cNvPr id="8" name="Object 2"/>
          <p:cNvGraphicFramePr>
            <a:graphicFrameLocks noChangeAspect="1"/>
          </p:cNvGraphicFramePr>
          <p:nvPr>
            <p:extLst>
              <p:ext uri="{D42A27DB-BD31-4B8C-83A1-F6EECF244321}">
                <p14:modId xmlns:p14="http://schemas.microsoft.com/office/powerpoint/2010/main" val="1697704659"/>
              </p:ext>
            </p:extLst>
          </p:nvPr>
        </p:nvGraphicFramePr>
        <p:xfrm>
          <a:off x="603787" y="1464444"/>
          <a:ext cx="7877175" cy="441408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22507" y="1564532"/>
            <a:ext cx="1980920" cy="276999"/>
          </a:xfrm>
          <a:prstGeom prst="rect">
            <a:avLst/>
          </a:prstGeom>
          <a:noFill/>
        </p:spPr>
        <p:txBody>
          <a:bodyPr wrap="square" rtlCol="0">
            <a:spAutoFit/>
          </a:bodyPr>
          <a:lstStyle/>
          <a:p>
            <a:r>
              <a:rPr lang="en-US" sz="1200" dirty="0">
                <a:solidFill>
                  <a:srgbClr val="4C515A"/>
                </a:solidFill>
                <a:ea typeface="Lato" panose="020F0502020204030203" pitchFamily="34" charset="0"/>
                <a:cs typeface="Lato" panose="020F0502020204030203" pitchFamily="34" charset="0"/>
              </a:rPr>
              <a:t>Percent of GDP (%)</a:t>
            </a:r>
          </a:p>
        </p:txBody>
      </p:sp>
    </p:spTree>
    <p:extLst>
      <p:ext uri="{BB962C8B-B14F-4D97-AF65-F5344CB8AC3E}">
        <p14:creationId xmlns:p14="http://schemas.microsoft.com/office/powerpoint/2010/main" val="32920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fontScale="92500" lnSpcReduction="20000"/>
          </a:bodyPr>
          <a:lstStyle/>
          <a:p>
            <a:r>
              <a:rPr lang="en-US" dirty="0">
                <a:solidFill>
                  <a:srgbClr val="4C515A"/>
                </a:solidFill>
              </a:rPr>
              <a:t>Data from 2017 or most recent year: 2016 for FRA, SWITZ, UK and the US, and 2015 for AUS. Current expenditures on health, adjusted for US$ purchasing power parities (PPPs). Numbers may not sum to total health care spending per capita due to excluding capital formation of health care providers, and some uncategorized health care spending. </a:t>
            </a:r>
          </a:p>
          <a:p>
            <a:r>
              <a:rPr lang="en-US" dirty="0">
                <a:solidFill>
                  <a:srgbClr val="4C515A"/>
                </a:solidFill>
              </a:rPr>
              <a:t>*NOTE: For the US, spending in the ‘Compulsory private insurance schemes’ (HF122) category has been reclassified into the ‘Voluntary health insurance schemes’ (HF21) category, given that the individual mandate will end starting in 2019.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SPENDING &amp; COSTS</a:t>
            </a:r>
          </a:p>
        </p:txBody>
      </p:sp>
      <p:sp>
        <p:nvSpPr>
          <p:cNvPr id="6" name="Title 5"/>
          <p:cNvSpPr>
            <a:spLocks noGrp="1"/>
          </p:cNvSpPr>
          <p:nvPr>
            <p:ph type="ctrTitle"/>
          </p:nvPr>
        </p:nvSpPr>
        <p:spPr/>
        <p:txBody>
          <a:bodyPr>
            <a:normAutofit/>
          </a:bodyPr>
          <a:lstStyle/>
          <a:p>
            <a:r>
              <a:rPr lang="en-US" sz="2800" dirty="0">
                <a:ea typeface="Lato" panose="020F0502020204030203" pitchFamily="34" charset="0"/>
                <a:cs typeface="Lato" panose="020F0502020204030203" pitchFamily="34" charset="0"/>
              </a:rPr>
              <a:t>Health Care Spending per Capita by Source of Funding, </a:t>
            </a:r>
            <a:r>
              <a:rPr lang="en-US" sz="2800" dirty="0" smtClean="0">
                <a:ea typeface="Lato" panose="020F0502020204030203" pitchFamily="34" charset="0"/>
                <a:cs typeface="Lato" panose="020F0502020204030203" pitchFamily="34" charset="0"/>
              </a:rPr>
              <a:t>2017</a:t>
            </a:r>
            <a:br>
              <a:rPr lang="en-US" sz="2800" dirty="0" smtClean="0">
                <a:ea typeface="Lato" panose="020F0502020204030203" pitchFamily="34" charset="0"/>
                <a:cs typeface="Lato" panose="020F0502020204030203" pitchFamily="34" charset="0"/>
              </a:rPr>
            </a:br>
            <a:r>
              <a:rPr lang="en-US" sz="400" dirty="0" smtClean="0">
                <a:ea typeface="Lato" panose="020F0502020204030203" pitchFamily="34" charset="0"/>
                <a:cs typeface="Lato" panose="020F0502020204030203" pitchFamily="34" charset="0"/>
              </a:rPr>
              <a:t/>
            </a:r>
            <a:br>
              <a:rPr lang="en-US" sz="400" dirty="0" smtClean="0">
                <a:ea typeface="Lato" panose="020F0502020204030203" pitchFamily="34" charset="0"/>
                <a:cs typeface="Lato" panose="020F0502020204030203" pitchFamily="34" charset="0"/>
              </a:rPr>
            </a:br>
            <a:r>
              <a:rPr lang="en-US" sz="1400" b="0" i="1" dirty="0" smtClean="0">
                <a:ea typeface="Lato" panose="020F0502020204030203" pitchFamily="34" charset="0"/>
                <a:cs typeface="Lato" panose="020F0502020204030203" pitchFamily="34" charset="0"/>
              </a:rPr>
              <a:t>Adjusted </a:t>
            </a:r>
            <a:r>
              <a:rPr lang="en-US" sz="1400" b="0" i="1" dirty="0">
                <a:ea typeface="Lato" panose="020F0502020204030203" pitchFamily="34" charset="0"/>
                <a:cs typeface="Lato" panose="020F0502020204030203" pitchFamily="34" charset="0"/>
              </a:rPr>
              <a:t>for Differences in Cost of </a:t>
            </a:r>
            <a:r>
              <a:rPr lang="en-US" sz="1400" b="0" i="1" dirty="0" smtClean="0">
                <a:ea typeface="Lato" panose="020F0502020204030203" pitchFamily="34" charset="0"/>
                <a:cs typeface="Lato" panose="020F0502020204030203" pitchFamily="34" charset="0"/>
              </a:rPr>
              <a:t>Living</a:t>
            </a:r>
            <a:endParaRPr lang="en-US" sz="1400" b="0" dirty="0"/>
          </a:p>
        </p:txBody>
      </p:sp>
      <p:graphicFrame>
        <p:nvGraphicFramePr>
          <p:cNvPr id="11" name="Object 3"/>
          <p:cNvGraphicFramePr>
            <a:graphicFrameLocks noChangeAspect="1"/>
          </p:cNvGraphicFramePr>
          <p:nvPr>
            <p:extLst>
              <p:ext uri="{D42A27DB-BD31-4B8C-83A1-F6EECF244321}">
                <p14:modId xmlns:p14="http://schemas.microsoft.com/office/powerpoint/2010/main" val="876967256"/>
              </p:ext>
            </p:extLst>
          </p:nvPr>
        </p:nvGraphicFramePr>
        <p:xfrm>
          <a:off x="345441" y="1413933"/>
          <a:ext cx="8379460" cy="44475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9301" y="1561089"/>
            <a:ext cx="5996492"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Dollars ($US</a:t>
            </a:r>
            <a:r>
              <a:rPr lang="en-US" sz="1200" dirty="0" smtClean="0">
                <a:solidFill>
                  <a:srgbClr val="4C515A"/>
                </a:solidFill>
                <a:ea typeface="Lato" charset="0"/>
                <a:cs typeface="Lato" charset="0"/>
              </a:rPr>
              <a:t>)</a:t>
            </a:r>
            <a:endParaRPr lang="en-US" sz="1200" dirty="0">
              <a:solidFill>
                <a:srgbClr val="4C515A"/>
              </a:solidFill>
              <a:ea typeface="Lato" charset="0"/>
              <a:cs typeface="Lato" charset="0"/>
            </a:endParaRPr>
          </a:p>
        </p:txBody>
      </p:sp>
    </p:spTree>
    <p:extLst>
      <p:ext uri="{BB962C8B-B14F-4D97-AF65-F5344CB8AC3E}">
        <p14:creationId xmlns:p14="http://schemas.microsoft.com/office/powerpoint/2010/main" val="128790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chor="t">
            <a:normAutofit lnSpcReduction="10000"/>
          </a:bodyPr>
          <a:lstStyle/>
          <a:p>
            <a:r>
              <a:rPr lang="en-US" dirty="0">
                <a:solidFill>
                  <a:srgbClr val="4C515A"/>
                </a:solidFill>
              </a:rPr>
              <a:t>Data for 2016 or nearest year; 2015 for AUS, NOR, US. No recent data for NZ (since 2007). Data calculated as: (Current expenditures on hospitals in current prices, current PPPs / Number of discharges). For the US, no data is available for  discharges since 2010; the 2015 value was estimated based on total discharges in 2015, adjusted using the average ratio between discharges and admissions in 2000 and 2010.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SPENDING &amp; COSTS</a:t>
            </a:r>
          </a:p>
        </p:txBody>
      </p:sp>
      <p:sp>
        <p:nvSpPr>
          <p:cNvPr id="6" name="Title 5"/>
          <p:cNvSpPr>
            <a:spLocks noGrp="1"/>
          </p:cNvSpPr>
          <p:nvPr>
            <p:ph type="ctrTitle"/>
          </p:nvPr>
        </p:nvSpPr>
        <p:spPr/>
        <p:txBody>
          <a:bodyPr>
            <a:normAutofit/>
          </a:bodyPr>
          <a:lstStyle/>
          <a:p>
            <a:r>
              <a:rPr lang="en-US" sz="3100" dirty="0">
                <a:ea typeface="Lato" panose="020F0502020204030203" pitchFamily="34" charset="0"/>
                <a:cs typeface="Lato" panose="020F0502020204030203" pitchFamily="34" charset="0"/>
              </a:rPr>
              <a:t>Hospital Spending per Discharge, 2016</a:t>
            </a:r>
            <a:r>
              <a:rPr lang="en-US" dirty="0">
                <a:ea typeface="Lato" panose="020F0502020204030203" pitchFamily="34" charset="0"/>
                <a:cs typeface="Lato" panose="020F0502020204030203" pitchFamily="34" charset="0"/>
              </a:rPr>
              <a:t/>
            </a:r>
            <a:br>
              <a:rPr lang="en-US" dirty="0">
                <a:ea typeface="Lato" panose="020F0502020204030203" pitchFamily="34" charset="0"/>
                <a:cs typeface="Lato" panose="020F0502020204030203" pitchFamily="34" charset="0"/>
              </a:rPr>
            </a:br>
            <a:r>
              <a:rPr lang="en-US" sz="600" dirty="0">
                <a:ea typeface="Lato" panose="020F0502020204030203" pitchFamily="34" charset="0"/>
                <a:cs typeface="Lato" panose="020F0502020204030203" pitchFamily="34" charset="0"/>
              </a:rPr>
              <a:t/>
            </a:r>
            <a:br>
              <a:rPr lang="en-US" sz="600" dirty="0">
                <a:ea typeface="Lato" panose="020F0502020204030203" pitchFamily="34" charset="0"/>
                <a:cs typeface="Lato" panose="020F0502020204030203" pitchFamily="34" charset="0"/>
              </a:rPr>
            </a:br>
            <a:r>
              <a:rPr lang="en-US" sz="1800" b="0" i="1" dirty="0">
                <a:ea typeface="Lato" panose="020F0502020204030203" pitchFamily="34" charset="0"/>
                <a:cs typeface="Lato" panose="020F0502020204030203" pitchFamily="34" charset="0"/>
              </a:rPr>
              <a:t>Adjusted for Differences in Cost of Living</a:t>
            </a:r>
            <a:endParaRPr lang="en-US" sz="1800" dirty="0"/>
          </a:p>
        </p:txBody>
      </p:sp>
      <p:graphicFrame>
        <p:nvGraphicFramePr>
          <p:cNvPr id="11" name="Object 3"/>
          <p:cNvGraphicFramePr>
            <a:graphicFrameLocks noChangeAspect="1"/>
          </p:cNvGraphicFramePr>
          <p:nvPr>
            <p:extLst>
              <p:ext uri="{D42A27DB-BD31-4B8C-83A1-F6EECF244321}">
                <p14:modId xmlns:p14="http://schemas.microsoft.com/office/powerpoint/2010/main" val="1588156127"/>
              </p:ext>
            </p:extLst>
          </p:nvPr>
        </p:nvGraphicFramePr>
        <p:xfrm>
          <a:off x="304800" y="1699589"/>
          <a:ext cx="8437934" cy="41830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3240" y="1562477"/>
            <a:ext cx="1226918"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Dollars ($US)</a:t>
            </a:r>
          </a:p>
        </p:txBody>
      </p:sp>
      <p:sp>
        <p:nvSpPr>
          <p:cNvPr id="13" name="TextBox 12"/>
          <p:cNvSpPr txBox="1"/>
          <p:nvPr/>
        </p:nvSpPr>
        <p:spPr>
          <a:xfrm>
            <a:off x="1199269" y="3778155"/>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400" b="1" kern="100" dirty="0" smtClean="0">
                <a:solidFill>
                  <a:srgbClr val="FF7300"/>
                </a:solidFill>
                <a:latin typeface="Lato" charset="0"/>
              </a:rPr>
              <a:t>OECD Median</a:t>
            </a:r>
            <a:endParaRPr lang="en-US" sz="1400" b="1" kern="100" dirty="0">
              <a:solidFill>
                <a:srgbClr val="FF7300"/>
              </a:solidFill>
              <a:latin typeface="Lato" charset="0"/>
            </a:endParaRPr>
          </a:p>
        </p:txBody>
      </p:sp>
    </p:spTree>
    <p:extLst>
      <p:ext uri="{BB962C8B-B14F-4D97-AF65-F5344CB8AC3E}">
        <p14:creationId xmlns:p14="http://schemas.microsoft.com/office/powerpoint/2010/main" val="81418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nchor="ctr">
            <a:normAutofit lnSpcReduction="10000"/>
          </a:bodyPr>
          <a:lstStyle/>
          <a:p>
            <a:pPr lvl="0">
              <a:buClr>
                <a:srgbClr val="044C7F"/>
              </a:buClr>
            </a:pPr>
            <a:r>
              <a:rPr lang="en-US" dirty="0">
                <a:solidFill>
                  <a:srgbClr val="4C515A"/>
                </a:solidFill>
              </a:rPr>
              <a:t>Data for 2016, except AUS 2015. No recent data for New Zealand (since 2007). </a:t>
            </a:r>
            <a:r>
              <a:rPr lang="en-US" b="1" baseline="30000" dirty="0">
                <a:solidFill>
                  <a:srgbClr val="4C515A"/>
                </a:solidFill>
                <a:latin typeface="Trebuchet MS" panose="020B0603020202020204" pitchFamily="34" charset="0"/>
              </a:rPr>
              <a:t>† </a:t>
            </a:r>
            <a:r>
              <a:rPr lang="en-US" dirty="0">
                <a:solidFill>
                  <a:srgbClr val="4C515A"/>
                </a:solidFill>
              </a:rPr>
              <a:t>Including offices of general medical practitioners, mental medical specialists and other medical specialists. Excludes dental practices, other health care practitioners such as paramedical, chiropractors, optometrists, physical, occupation and speech therapists, and ambulatory health care centers such as family planning, mental health and substance abuse, free-standing ambulatory surgery and dialysis care centers. </a:t>
            </a:r>
          </a:p>
          <a:p>
            <a:pPr lvl="0">
              <a:buClr>
                <a:srgbClr val="044C7F"/>
              </a:buClr>
            </a:pPr>
            <a:r>
              <a:rPr lang="en-US" dirty="0">
                <a:solidFill>
                  <a:srgbClr val="4C515A"/>
                </a:solidFill>
              </a:rPr>
              <a:t>Source</a:t>
            </a:r>
            <a:r>
              <a:rPr lang="en-US" b="1" dirty="0">
                <a:solidFill>
                  <a:srgbClr val="4C515A"/>
                </a:solidFill>
              </a:rPr>
              <a:t>: </a:t>
            </a:r>
            <a:r>
              <a:rPr lang="en-US" dirty="0">
                <a:solidFill>
                  <a:srgbClr val="4C515A"/>
                </a:solidFill>
              </a:rPr>
              <a:t>OECD Health Data, </a:t>
            </a:r>
            <a:r>
              <a:rPr lang="en-US" dirty="0" smtClean="0">
                <a:solidFill>
                  <a:srgbClr val="4C515A"/>
                </a:solidFill>
              </a:rPr>
              <a:t>2018.</a:t>
            </a:r>
            <a:endParaRPr lang="en-US" dirty="0">
              <a:solidFill>
                <a:srgbClr val="4C515A"/>
              </a:solidFill>
            </a:endParaRPr>
          </a:p>
        </p:txBody>
      </p:sp>
      <p:sp>
        <p:nvSpPr>
          <p:cNvPr id="8" name="Subtitle 7"/>
          <p:cNvSpPr>
            <a:spLocks noGrp="1"/>
          </p:cNvSpPr>
          <p:nvPr>
            <p:ph type="subTitle" idx="1"/>
          </p:nvPr>
        </p:nvSpPr>
        <p:spPr/>
        <p:txBody>
          <a:bodyPr/>
          <a:lstStyle/>
          <a:p>
            <a:r>
              <a:rPr lang="en-US" dirty="0"/>
              <a:t>SPENDING &amp; COSTS</a:t>
            </a:r>
          </a:p>
        </p:txBody>
      </p:sp>
      <p:sp>
        <p:nvSpPr>
          <p:cNvPr id="3" name="Title 2"/>
          <p:cNvSpPr>
            <a:spLocks noGrp="1"/>
          </p:cNvSpPr>
          <p:nvPr>
            <p:ph type="ctrTitle"/>
          </p:nvPr>
        </p:nvSpPr>
        <p:spPr/>
        <p:txBody>
          <a:bodyPr>
            <a:normAutofit/>
          </a:bodyPr>
          <a:lstStyle/>
          <a:p>
            <a:r>
              <a:rPr lang="en-US" sz="2800" dirty="0"/>
              <a:t>Spending on Hospitals, Physicians, and Prescription Drugs</a:t>
            </a:r>
            <a:br>
              <a:rPr lang="en-US" sz="2800" dirty="0"/>
            </a:br>
            <a:r>
              <a:rPr lang="en-US" sz="400" dirty="0" smtClean="0"/>
              <a:t/>
            </a:r>
            <a:br>
              <a:rPr lang="en-US" sz="400" dirty="0" smtClean="0"/>
            </a:br>
            <a:r>
              <a:rPr lang="en-US" sz="1800" b="0" i="1" dirty="0" smtClean="0"/>
              <a:t>Percent </a:t>
            </a:r>
            <a:r>
              <a:rPr lang="en-US" sz="1800" b="0" i="1" dirty="0"/>
              <a:t>(%) of current expenditure on health  </a:t>
            </a:r>
          </a:p>
        </p:txBody>
      </p:sp>
      <p:graphicFrame>
        <p:nvGraphicFramePr>
          <p:cNvPr id="6" name="Table 5"/>
          <p:cNvGraphicFramePr>
            <a:graphicFrameLocks noGrp="1"/>
          </p:cNvGraphicFramePr>
          <p:nvPr>
            <p:extLst>
              <p:ext uri="{D42A27DB-BD31-4B8C-83A1-F6EECF244321}">
                <p14:modId xmlns:p14="http://schemas.microsoft.com/office/powerpoint/2010/main" val="542565767"/>
              </p:ext>
            </p:extLst>
          </p:nvPr>
        </p:nvGraphicFramePr>
        <p:xfrm>
          <a:off x="627432" y="1685180"/>
          <a:ext cx="8173668" cy="4199196"/>
        </p:xfrm>
        <a:graphic>
          <a:graphicData uri="http://schemas.openxmlformats.org/drawingml/2006/table">
            <a:tbl>
              <a:tblPr>
                <a:tableStyleId>{5C22544A-7EE6-4342-B048-85BDC9FD1C3A}</a:tableStyleId>
              </a:tblPr>
              <a:tblGrid>
                <a:gridCol w="2117193">
                  <a:extLst>
                    <a:ext uri="{9D8B030D-6E8A-4147-A177-3AD203B41FA5}">
                      <a16:colId xmlns:a16="http://schemas.microsoft.com/office/drawing/2014/main" xmlns="" val="20000"/>
                    </a:ext>
                  </a:extLst>
                </a:gridCol>
                <a:gridCol w="2018825">
                  <a:extLst>
                    <a:ext uri="{9D8B030D-6E8A-4147-A177-3AD203B41FA5}">
                      <a16:colId xmlns:a16="http://schemas.microsoft.com/office/drawing/2014/main" xmlns="" val="20001"/>
                    </a:ext>
                  </a:extLst>
                </a:gridCol>
                <a:gridCol w="2018825">
                  <a:extLst>
                    <a:ext uri="{9D8B030D-6E8A-4147-A177-3AD203B41FA5}">
                      <a16:colId xmlns:a16="http://schemas.microsoft.com/office/drawing/2014/main" xmlns="" val="20002"/>
                    </a:ext>
                  </a:extLst>
                </a:gridCol>
                <a:gridCol w="2018825">
                  <a:extLst>
                    <a:ext uri="{9D8B030D-6E8A-4147-A177-3AD203B41FA5}">
                      <a16:colId xmlns:a16="http://schemas.microsoft.com/office/drawing/2014/main" xmlns="" val="20003"/>
                    </a:ext>
                  </a:extLst>
                </a:gridCol>
              </a:tblGrid>
              <a:tr h="389224">
                <a:tc>
                  <a:txBody>
                    <a:bodyPr/>
                    <a:lstStyle/>
                    <a:p>
                      <a:pPr algn="l" fontAlgn="ctr"/>
                      <a:endParaRPr lang="en-US" sz="1600" b="1" i="0" u="none" strike="noStrike" dirty="0">
                        <a:solidFill>
                          <a:schemeClr val="bg1"/>
                        </a:solidFill>
                        <a:effectLst/>
                        <a:latin typeface="+mn-lt"/>
                      </a:endParaRPr>
                    </a:p>
                  </a:txBody>
                  <a:tcPr marL="6765" marR="67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400" b="1" u="none" strike="noStrike" dirty="0">
                          <a:solidFill>
                            <a:schemeClr val="bg1"/>
                          </a:solidFill>
                          <a:effectLst/>
                          <a:latin typeface="+mn-lt"/>
                        </a:rPr>
                        <a:t>Hospitals</a:t>
                      </a:r>
                    </a:p>
                  </a:txBody>
                  <a:tcPr marL="6765" marR="67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400" b="1" i="0" u="none" strike="noStrike" dirty="0">
                          <a:solidFill>
                            <a:schemeClr val="bg1"/>
                          </a:solidFill>
                          <a:effectLst/>
                          <a:latin typeface="+mn-lt"/>
                        </a:rPr>
                        <a:t>Physicians in </a:t>
                      </a:r>
                    </a:p>
                    <a:p>
                      <a:pPr algn="ctr" fontAlgn="ctr"/>
                      <a:r>
                        <a:rPr lang="en-US" sz="1400" b="1" i="0" u="none" strike="noStrike" dirty="0">
                          <a:solidFill>
                            <a:schemeClr val="bg1"/>
                          </a:solidFill>
                          <a:effectLst/>
                          <a:latin typeface="+mn-lt"/>
                        </a:rPr>
                        <a:t>Medical</a:t>
                      </a:r>
                      <a:r>
                        <a:rPr lang="en-US" sz="1400" b="1" i="0" u="none" strike="noStrike" baseline="0" dirty="0">
                          <a:solidFill>
                            <a:schemeClr val="bg1"/>
                          </a:solidFill>
                          <a:effectLst/>
                          <a:latin typeface="+mn-lt"/>
                        </a:rPr>
                        <a:t> Practices</a:t>
                      </a:r>
                      <a:r>
                        <a:rPr lang="en-US" sz="1400" b="1" i="0" u="none" strike="noStrike" baseline="30000" dirty="0">
                          <a:solidFill>
                            <a:schemeClr val="bg1"/>
                          </a:solidFill>
                          <a:effectLst/>
                          <a:latin typeface="+mn-lt"/>
                        </a:rPr>
                        <a:t>†</a:t>
                      </a:r>
                    </a:p>
                  </a:txBody>
                  <a:tcPr marL="6765" marR="67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400" b="1" u="none" strike="noStrike" dirty="0">
                          <a:solidFill>
                            <a:schemeClr val="bg1"/>
                          </a:solidFill>
                          <a:effectLst/>
                          <a:latin typeface="+mn-lt"/>
                        </a:rPr>
                        <a:t>Prescription</a:t>
                      </a:r>
                      <a:r>
                        <a:rPr lang="en-US" sz="1400" b="1" u="none" strike="noStrike" baseline="0" dirty="0">
                          <a:solidFill>
                            <a:schemeClr val="bg1"/>
                          </a:solidFill>
                          <a:effectLst/>
                          <a:latin typeface="+mn-lt"/>
                        </a:rPr>
                        <a:t> Drugs</a:t>
                      </a:r>
                    </a:p>
                  </a:txBody>
                  <a:tcPr marL="6765" marR="67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14373">
                <a:tc>
                  <a:txBody>
                    <a:bodyPr/>
                    <a:lstStyle/>
                    <a:p>
                      <a:pPr algn="l" fontAlgn="ctr"/>
                      <a:r>
                        <a:rPr lang="en-US" sz="1600" b="1" i="0" u="none" strike="noStrike" dirty="0">
                          <a:effectLst/>
                          <a:latin typeface="+mn-lt"/>
                        </a:rPr>
                        <a:t>Australia</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44.3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14.7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9.7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4373">
                <a:tc>
                  <a:txBody>
                    <a:bodyPr/>
                    <a:lstStyle/>
                    <a:p>
                      <a:pPr algn="l" fontAlgn="ctr"/>
                      <a:r>
                        <a:rPr lang="en-US" sz="1600" b="1" i="0" u="none" strike="noStrike" dirty="0">
                          <a:effectLst/>
                          <a:latin typeface="+mn-lt"/>
                        </a:rPr>
                        <a:t>Canada</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29.3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16.6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mn-lt"/>
                          <a:ea typeface="Lato" panose="020F0502020204030203" pitchFamily="34" charset="0"/>
                          <a:cs typeface="Lato" panose="020F0502020204030203" pitchFamily="34" charset="0"/>
                        </a:rPr>
                        <a:t>15.0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4373">
                <a:tc>
                  <a:txBody>
                    <a:bodyPr/>
                    <a:lstStyle/>
                    <a:p>
                      <a:pPr algn="l" fontAlgn="ctr"/>
                      <a:r>
                        <a:rPr lang="en-US" sz="1600" b="1" i="0" u="none" strike="noStrike" dirty="0">
                          <a:effectLst/>
                          <a:latin typeface="+mn-lt"/>
                        </a:rPr>
                        <a:t>France</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38.4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9.1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mn-lt"/>
                          <a:ea typeface="Lato" panose="020F0502020204030203" pitchFamily="34" charset="0"/>
                          <a:cs typeface="Lato" panose="020F0502020204030203" pitchFamily="34" charset="0"/>
                        </a:rPr>
                        <a:t>11.4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4373">
                <a:tc>
                  <a:txBody>
                    <a:bodyPr/>
                    <a:lstStyle/>
                    <a:p>
                      <a:pPr algn="l" fontAlgn="ctr"/>
                      <a:r>
                        <a:rPr lang="en-US" sz="1600" b="1" i="0" u="none" strike="noStrike" dirty="0">
                          <a:effectLst/>
                          <a:latin typeface="+mn-lt"/>
                        </a:rPr>
                        <a:t>Germany</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29.1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14.6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12.8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4373">
                <a:tc>
                  <a:txBody>
                    <a:bodyPr/>
                    <a:lstStyle/>
                    <a:p>
                      <a:pPr algn="l" fontAlgn="ctr"/>
                      <a:r>
                        <a:rPr lang="en-US" sz="1600" b="1" i="0" u="none" strike="noStrike" dirty="0">
                          <a:effectLst/>
                          <a:latin typeface="+mn-lt"/>
                        </a:rPr>
                        <a:t>Netherlands</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34.5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7.9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65000"/>
                            </a:schemeClr>
                          </a:solidFill>
                          <a:effectLst/>
                          <a:uLnTx/>
                          <a:uFillTx/>
                          <a:latin typeface="+mn-lt"/>
                          <a:ea typeface="Lato" panose="020F0502020204030203" pitchFamily="34" charset="0"/>
                          <a:cs typeface="Lato" panose="020F0502020204030203"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4373">
                <a:tc>
                  <a:txBody>
                    <a:bodyPr/>
                    <a:lstStyle/>
                    <a:p>
                      <a:pPr algn="l" fontAlgn="ctr"/>
                      <a:r>
                        <a:rPr lang="en-US" sz="1600" b="1" i="0" u="none" strike="noStrike" dirty="0">
                          <a:effectLst/>
                          <a:latin typeface="+mn-lt"/>
                        </a:rPr>
                        <a:t>New</a:t>
                      </a:r>
                      <a:r>
                        <a:rPr lang="en-US" sz="1600" b="1" i="0" u="none" strike="noStrike" baseline="0" dirty="0">
                          <a:effectLst/>
                          <a:latin typeface="+mn-lt"/>
                        </a:rPr>
                        <a:t> Zealand</a:t>
                      </a:r>
                      <a:endParaRPr lang="en-US" sz="1600" b="1" i="0" u="none" strike="noStrike" dirty="0">
                        <a:effectLst/>
                        <a:latin typeface="+mn-lt"/>
                      </a:endParaRP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bg1">
                              <a:lumMod val="65000"/>
                            </a:schemeClr>
                          </a:solidFill>
                          <a:effectLst/>
                          <a:latin typeface="+mn-lt"/>
                          <a:ea typeface="Lato" panose="020F0502020204030203" pitchFamily="34" charset="0"/>
                          <a:cs typeface="Lato" panose="020F0502020204030203"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65000"/>
                            </a:prstClr>
                          </a:solidFill>
                          <a:effectLst/>
                          <a:uLnTx/>
                          <a:uFillTx/>
                          <a:latin typeface="+mn-lt"/>
                          <a:ea typeface="Lato" panose="020F0502020204030203" pitchFamily="34" charset="0"/>
                          <a:cs typeface="Lato" panose="020F0502020204030203"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65000"/>
                            </a:schemeClr>
                          </a:solidFill>
                          <a:effectLst/>
                          <a:uLnTx/>
                          <a:uFillTx/>
                          <a:latin typeface="+mn-lt"/>
                          <a:ea typeface="Lato" panose="020F0502020204030203" pitchFamily="34" charset="0"/>
                          <a:cs typeface="Lato" panose="020F0502020204030203"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14373">
                <a:tc>
                  <a:txBody>
                    <a:bodyPr/>
                    <a:lstStyle/>
                    <a:p>
                      <a:pPr algn="l" fontAlgn="ctr"/>
                      <a:r>
                        <a:rPr lang="en-US" sz="1600" b="1" i="0" u="none" strike="noStrike" dirty="0">
                          <a:effectLst/>
                          <a:latin typeface="+mn-lt"/>
                        </a:rPr>
                        <a:t>Norway</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40.2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7.6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6.4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14373">
                <a:tc>
                  <a:txBody>
                    <a:bodyPr/>
                    <a:lstStyle/>
                    <a:p>
                      <a:pPr algn="l" fontAlgn="ctr"/>
                      <a:r>
                        <a:rPr lang="en-US" sz="1600" b="1" i="0" u="none" strike="noStrike" dirty="0">
                          <a:effectLst/>
                          <a:latin typeface="+mn-lt"/>
                        </a:rPr>
                        <a:t>Sweden</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38.5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65000"/>
                            </a:prstClr>
                          </a:solidFill>
                          <a:effectLst/>
                          <a:uLnTx/>
                          <a:uFillTx/>
                          <a:latin typeface="+mn-lt"/>
                          <a:ea typeface="Lato" panose="020F0502020204030203" pitchFamily="34" charset="0"/>
                          <a:cs typeface="Lato" panose="020F0502020204030203"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4373">
                <a:tc>
                  <a:txBody>
                    <a:bodyPr/>
                    <a:lstStyle/>
                    <a:p>
                      <a:pPr algn="l" fontAlgn="ctr"/>
                      <a:r>
                        <a:rPr lang="en-US" sz="1600" b="1" i="0" u="none" strike="noStrike" dirty="0">
                          <a:effectLst/>
                          <a:latin typeface="+mn-lt"/>
                        </a:rPr>
                        <a:t>Switzerland</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35.3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19.4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mn-lt"/>
                          <a:ea typeface="Lato" panose="020F0502020204030203" pitchFamily="34" charset="0"/>
                          <a:cs typeface="Lato" panose="020F0502020204030203" pitchFamily="34" charset="0"/>
                        </a:rPr>
                        <a:t>10.2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14373">
                <a:tc>
                  <a:txBody>
                    <a:bodyPr/>
                    <a:lstStyle/>
                    <a:p>
                      <a:pPr algn="l" fontAlgn="ctr"/>
                      <a:r>
                        <a:rPr lang="en-US" sz="1600" b="1" i="0" u="none" strike="noStrike" dirty="0">
                          <a:effectLst/>
                          <a:latin typeface="+mn-lt"/>
                        </a:rPr>
                        <a:t>UK</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41.7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7.6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C515A"/>
                          </a:solidFill>
                          <a:effectLst/>
                          <a:uLnTx/>
                          <a:uFillTx/>
                          <a:latin typeface="+mn-lt"/>
                          <a:ea typeface="Lato" panose="020F0502020204030203" pitchFamily="34" charset="0"/>
                          <a:cs typeface="Lato" panose="020F0502020204030203" pitchFamily="34" charset="0"/>
                        </a:rPr>
                        <a:t>N/A</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14373">
                <a:tc>
                  <a:txBody>
                    <a:bodyPr/>
                    <a:lstStyle/>
                    <a:p>
                      <a:pPr algn="l" fontAlgn="ctr"/>
                      <a:r>
                        <a:rPr lang="en-US" sz="1600" b="1" i="0" u="none" strike="noStrike" dirty="0">
                          <a:effectLst/>
                          <a:latin typeface="+mn-lt"/>
                        </a:rPr>
                        <a:t>US</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34.0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chemeClr val="dk1"/>
                          </a:solidFill>
                          <a:effectLst/>
                          <a:latin typeface="+mn-lt"/>
                          <a:ea typeface="Lato" panose="020F0502020204030203" pitchFamily="34" charset="0"/>
                          <a:cs typeface="Lato" panose="020F0502020204030203" pitchFamily="34" charset="0"/>
                        </a:rPr>
                        <a:t>16.4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mn-lt"/>
                          <a:ea typeface="Lato" panose="020F0502020204030203" pitchFamily="34" charset="0"/>
                          <a:cs typeface="Lato" panose="020F0502020204030203" pitchFamily="34" charset="0"/>
                        </a:rPr>
                        <a:t>10.3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14373">
                <a:tc>
                  <a:txBody>
                    <a:bodyPr/>
                    <a:lstStyle/>
                    <a:p>
                      <a:pPr algn="l" fontAlgn="ctr"/>
                      <a:r>
                        <a:rPr lang="en-US" sz="1600" b="1" i="0" u="none" strike="noStrike" dirty="0">
                          <a:solidFill>
                            <a:schemeClr val="accent2"/>
                          </a:solidFill>
                          <a:effectLst/>
                          <a:latin typeface="+mn-lt"/>
                        </a:rPr>
                        <a:t>OECD median</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E0E0"/>
                    </a:solidFill>
                  </a:tcPr>
                </a:tc>
                <a:tc>
                  <a:txBody>
                    <a:bodyPr/>
                    <a:lstStyle/>
                    <a:p>
                      <a:pPr algn="ctr" fontAlgn="b"/>
                      <a:r>
                        <a:rPr lang="en-US" sz="1400" b="1" i="0" u="none" strike="noStrike" dirty="0">
                          <a:solidFill>
                            <a:schemeClr val="accent2"/>
                          </a:solidFill>
                          <a:effectLst/>
                          <a:latin typeface="+mn-lt"/>
                          <a:ea typeface="Lato" panose="020F0502020204030203" pitchFamily="34" charset="0"/>
                          <a:cs typeface="Lato" panose="020F0502020204030203" pitchFamily="34" charset="0"/>
                        </a:rPr>
                        <a:t>38.4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E0E0"/>
                    </a:solidFill>
                  </a:tcPr>
                </a:tc>
                <a:tc>
                  <a:txBody>
                    <a:bodyPr/>
                    <a:lstStyle/>
                    <a:p>
                      <a:pPr marL="0" algn="ctr" defTabSz="914378" rtl="0" eaLnBrk="1" fontAlgn="b" latinLnBrk="0" hangingPunct="1"/>
                      <a:r>
                        <a:rPr lang="en-US" sz="1400" b="1" i="0" u="none" strike="noStrike" kern="1200" dirty="0">
                          <a:solidFill>
                            <a:schemeClr val="accent2"/>
                          </a:solidFill>
                          <a:effectLst/>
                          <a:latin typeface="+mn-lt"/>
                          <a:ea typeface="Lato" panose="020F0502020204030203" pitchFamily="34" charset="0"/>
                          <a:cs typeface="Lato" panose="020F0502020204030203" pitchFamily="34" charset="0"/>
                        </a:rPr>
                        <a:t>7.9</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E0E0"/>
                    </a:solidFill>
                  </a:tcPr>
                </a:tc>
                <a:tc>
                  <a:txBody>
                    <a:bodyPr/>
                    <a:lstStyle/>
                    <a:p>
                      <a:pPr algn="ctr" fontAlgn="ctr"/>
                      <a:r>
                        <a:rPr lang="en-US" sz="1600" b="1" i="0" u="none" strike="noStrike" dirty="0">
                          <a:solidFill>
                            <a:schemeClr val="accent2"/>
                          </a:solidFill>
                          <a:effectLst/>
                          <a:latin typeface="+mn-lt"/>
                        </a:rPr>
                        <a:t>11.7</a:t>
                      </a:r>
                    </a:p>
                  </a:txBody>
                  <a:tcPr marL="9525" marR="95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14281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dirty="0">
                <a:solidFill>
                  <a:srgbClr val="4C515A"/>
                </a:solidFill>
              </a:rPr>
              <a:t>Source: International Federation of Health Plans, 2015.</a:t>
            </a:r>
          </a:p>
        </p:txBody>
      </p:sp>
      <p:sp>
        <p:nvSpPr>
          <p:cNvPr id="2" name="Subtitle 1"/>
          <p:cNvSpPr>
            <a:spLocks noGrp="1"/>
          </p:cNvSpPr>
          <p:nvPr>
            <p:ph type="subTitle" idx="1"/>
          </p:nvPr>
        </p:nvSpPr>
        <p:spPr/>
        <p:txBody>
          <a:bodyPr/>
          <a:lstStyle/>
          <a:p>
            <a:r>
              <a:rPr lang="en-US" dirty="0"/>
              <a:t>SPENDING &amp; COSTS</a:t>
            </a:r>
          </a:p>
        </p:txBody>
      </p:sp>
      <p:sp>
        <p:nvSpPr>
          <p:cNvPr id="5" name="Title 4"/>
          <p:cNvSpPr>
            <a:spLocks noGrp="1"/>
          </p:cNvSpPr>
          <p:nvPr>
            <p:ph type="ctrTitle"/>
          </p:nvPr>
        </p:nvSpPr>
        <p:spPr/>
        <p:txBody>
          <a:bodyPr>
            <a:normAutofit/>
          </a:bodyPr>
          <a:lstStyle/>
          <a:p>
            <a:r>
              <a:rPr lang="en-US" sz="2800" dirty="0"/>
              <a:t>Total Hospital and Physician Costs, 2015</a:t>
            </a:r>
          </a:p>
        </p:txBody>
      </p:sp>
      <p:sp>
        <p:nvSpPr>
          <p:cNvPr id="6" name="Text Placeholder 4"/>
          <p:cNvSpPr txBox="1">
            <a:spLocks/>
          </p:cNvSpPr>
          <p:nvPr/>
        </p:nvSpPr>
        <p:spPr>
          <a:xfrm>
            <a:off x="627435" y="1828800"/>
            <a:ext cx="3834782" cy="4026822"/>
          </a:xfrm>
          <a:prstGeom prst="rect">
            <a:avLst/>
          </a:prstGeom>
        </p:spPr>
        <p:txBody>
          <a:bodyPr>
            <a:normAutofit/>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2000" b="1" dirty="0"/>
              <a:t>Hip Replacements</a:t>
            </a:r>
          </a:p>
          <a:p>
            <a:pPr marL="0" indent="0">
              <a:lnSpc>
                <a:spcPct val="110000"/>
              </a:lnSpc>
              <a:spcBef>
                <a:spcPts val="0"/>
              </a:spcBef>
              <a:buFont typeface="Arial" panose="020B0604020202020204" pitchFamily="34" charset="0"/>
              <a:buNone/>
            </a:pPr>
            <a:endParaRPr lang="en-US" sz="4800" b="1" dirty="0"/>
          </a:p>
          <a:p>
            <a:pPr marL="0" indent="0">
              <a:lnSpc>
                <a:spcPct val="110000"/>
              </a:lnSpc>
              <a:spcBef>
                <a:spcPts val="0"/>
              </a:spcBef>
              <a:buFont typeface="Arial" panose="020B0604020202020204" pitchFamily="34" charset="0"/>
              <a:buNone/>
            </a:pPr>
            <a:endParaRPr lang="en-US" b="1" dirty="0"/>
          </a:p>
          <a:p>
            <a:pPr marL="0" indent="0">
              <a:lnSpc>
                <a:spcPct val="110000"/>
              </a:lnSpc>
              <a:spcBef>
                <a:spcPts val="0"/>
              </a:spcBef>
              <a:buFont typeface="Arial" panose="020B0604020202020204" pitchFamily="34" charset="0"/>
              <a:buNone/>
            </a:pPr>
            <a:r>
              <a:rPr lang="en-US" sz="2000" b="1" dirty="0"/>
              <a:t>Angioplasty</a:t>
            </a:r>
            <a:r>
              <a:rPr lang="en-US" b="1" dirty="0"/>
              <a:t> </a:t>
            </a:r>
          </a:p>
          <a:p>
            <a:pPr marL="0" indent="0">
              <a:lnSpc>
                <a:spcPct val="110000"/>
              </a:lnSpc>
              <a:spcBef>
                <a:spcPts val="0"/>
              </a:spcBef>
              <a:buFont typeface="Arial" panose="020B0604020202020204" pitchFamily="34" charset="0"/>
              <a:buNone/>
            </a:pPr>
            <a:endParaRPr lang="en-US" b="1" dirty="0"/>
          </a:p>
          <a:p>
            <a:pPr marL="0" indent="0">
              <a:lnSpc>
                <a:spcPct val="110000"/>
              </a:lnSpc>
              <a:spcBef>
                <a:spcPts val="0"/>
              </a:spcBef>
              <a:buFont typeface="Arial" panose="020B0604020202020204" pitchFamily="34" charset="0"/>
              <a:buNone/>
            </a:pPr>
            <a:endParaRPr lang="en-US" sz="1600" b="1" dirty="0"/>
          </a:p>
          <a:p>
            <a:pPr marL="0" indent="0">
              <a:lnSpc>
                <a:spcPct val="110000"/>
              </a:lnSpc>
              <a:spcBef>
                <a:spcPts val="0"/>
              </a:spcBef>
              <a:buFont typeface="Arial" panose="020B0604020202020204" pitchFamily="34" charset="0"/>
              <a:buNone/>
            </a:pPr>
            <a:endParaRPr lang="en-US" sz="3600" b="1" dirty="0"/>
          </a:p>
          <a:p>
            <a:pPr marL="0" indent="0">
              <a:lnSpc>
                <a:spcPct val="110000"/>
              </a:lnSpc>
              <a:spcBef>
                <a:spcPts val="0"/>
              </a:spcBef>
              <a:buFont typeface="Arial" panose="020B0604020202020204" pitchFamily="34" charset="0"/>
              <a:buNone/>
            </a:pPr>
            <a:r>
              <a:rPr lang="en-US" sz="2000" b="1" dirty="0"/>
              <a:t>Cataract Surgery</a:t>
            </a:r>
          </a:p>
        </p:txBody>
      </p:sp>
      <p:graphicFrame>
        <p:nvGraphicFramePr>
          <p:cNvPr id="8" name="Object 3"/>
          <p:cNvGraphicFramePr>
            <a:graphicFrameLocks noChangeAspect="1"/>
          </p:cNvGraphicFramePr>
          <p:nvPr>
            <p:extLst>
              <p:ext uri="{D42A27DB-BD31-4B8C-83A1-F6EECF244321}">
                <p14:modId xmlns:p14="http://schemas.microsoft.com/office/powerpoint/2010/main" val="338030146"/>
              </p:ext>
            </p:extLst>
          </p:nvPr>
        </p:nvGraphicFramePr>
        <p:xfrm>
          <a:off x="4190079" y="2944655"/>
          <a:ext cx="4519120" cy="1497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53010871"/>
              </p:ext>
            </p:extLst>
          </p:nvPr>
        </p:nvGraphicFramePr>
        <p:xfrm>
          <a:off x="4296744" y="4460306"/>
          <a:ext cx="4577290" cy="14224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4255336749"/>
              </p:ext>
            </p:extLst>
          </p:nvPr>
        </p:nvGraphicFramePr>
        <p:xfrm>
          <a:off x="4190079" y="1491709"/>
          <a:ext cx="4519120" cy="1497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6875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normAutofit fontScale="92500" lnSpcReduction="10000"/>
          </a:bodyPr>
          <a:lstStyle/>
          <a:p>
            <a:r>
              <a:rPr lang="en-US" dirty="0">
                <a:solidFill>
                  <a:srgbClr val="4C515A"/>
                </a:solidFill>
              </a:rPr>
              <a:t>Includes health components of LTC spending, including inpatient, day, outpatient and home-based LTC, but excluding social components of LTC spending. Please note that definitions vary between countries: US data reflects nursing homes only and does not include home-based care; ancillary services are not included in total LTC spending for Australia; and day and outpatient components are not included for the Netherlands. </a:t>
            </a:r>
          </a:p>
          <a:p>
            <a:r>
              <a:rPr lang="en-US" dirty="0">
                <a:solidFill>
                  <a:srgbClr val="4C515A"/>
                </a:solidFill>
              </a:rPr>
              <a:t>Data from 2016, except AUS (2015). No recent data for NZ (since 2007).  </a:t>
            </a:r>
          </a:p>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6" name="Subtitle 5"/>
          <p:cNvSpPr>
            <a:spLocks noGrp="1"/>
          </p:cNvSpPr>
          <p:nvPr>
            <p:ph type="subTitle" idx="1"/>
          </p:nvPr>
        </p:nvSpPr>
        <p:spPr/>
        <p:txBody>
          <a:bodyPr/>
          <a:lstStyle/>
          <a:p>
            <a:r>
              <a:rPr lang="en-US" dirty="0"/>
              <a:t>SPENDING &amp; COSTS</a:t>
            </a:r>
          </a:p>
        </p:txBody>
      </p:sp>
      <p:sp>
        <p:nvSpPr>
          <p:cNvPr id="5" name="Title 4"/>
          <p:cNvSpPr>
            <a:spLocks noGrp="1"/>
          </p:cNvSpPr>
          <p:nvPr>
            <p:ph type="ctrTitle"/>
          </p:nvPr>
        </p:nvSpPr>
        <p:spPr/>
        <p:txBody>
          <a:bodyPr>
            <a:normAutofit/>
          </a:bodyPr>
          <a:lstStyle/>
          <a:p>
            <a:r>
              <a:rPr lang="en-US" sz="2800" dirty="0"/>
              <a:t>Long-Term Care Spending, 2016</a:t>
            </a:r>
            <a:br>
              <a:rPr lang="en-US" sz="2800" dirty="0"/>
            </a:br>
            <a:r>
              <a:rPr lang="en-US" sz="400" dirty="0"/>
              <a:t/>
            </a:r>
            <a:br>
              <a:rPr lang="en-US" sz="400" dirty="0"/>
            </a:br>
            <a:r>
              <a:rPr lang="en-US" sz="1800" b="0" i="1" dirty="0"/>
              <a:t>Percent (%) of current expenditure on health</a:t>
            </a:r>
            <a:endParaRPr lang="en-US" sz="1400" dirty="0"/>
          </a:p>
        </p:txBody>
      </p:sp>
      <p:graphicFrame>
        <p:nvGraphicFramePr>
          <p:cNvPr id="10" name="Object 3"/>
          <p:cNvGraphicFramePr>
            <a:graphicFrameLocks noChangeAspect="1"/>
          </p:cNvGraphicFramePr>
          <p:nvPr>
            <p:extLst>
              <p:ext uri="{D42A27DB-BD31-4B8C-83A1-F6EECF244321}">
                <p14:modId xmlns:p14="http://schemas.microsoft.com/office/powerpoint/2010/main" val="2623472645"/>
              </p:ext>
            </p:extLst>
          </p:nvPr>
        </p:nvGraphicFramePr>
        <p:xfrm>
          <a:off x="381001" y="1297853"/>
          <a:ext cx="8337547" cy="458478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07999" y="1563956"/>
            <a:ext cx="1226918"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Percent (%)</a:t>
            </a:r>
          </a:p>
        </p:txBody>
      </p:sp>
      <p:sp>
        <p:nvSpPr>
          <p:cNvPr id="13" name="TextBox 12"/>
          <p:cNvSpPr txBox="1"/>
          <p:nvPr/>
        </p:nvSpPr>
        <p:spPr>
          <a:xfrm>
            <a:off x="1419730" y="4014349"/>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400" b="1" dirty="0" smtClean="0">
                <a:solidFill>
                  <a:srgbClr val="FF7300"/>
                </a:solidFill>
                <a:latin typeface="Lato" charset="0"/>
              </a:rPr>
              <a:t>OECD Median</a:t>
            </a:r>
            <a:endParaRPr lang="en-US" sz="1400" b="1" dirty="0">
              <a:solidFill>
                <a:srgbClr val="FF7300"/>
              </a:solidFill>
              <a:latin typeface="Lato" charset="0"/>
            </a:endParaRPr>
          </a:p>
        </p:txBody>
      </p:sp>
    </p:spTree>
    <p:extLst>
      <p:ext uri="{BB962C8B-B14F-4D97-AF65-F5344CB8AC3E}">
        <p14:creationId xmlns:p14="http://schemas.microsoft.com/office/powerpoint/2010/main" val="282261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RESOURCE SUPPLY &amp; WORKFORCE</a:t>
            </a:r>
          </a:p>
        </p:txBody>
      </p:sp>
      <p:sp>
        <p:nvSpPr>
          <p:cNvPr id="4" name="Title 3"/>
          <p:cNvSpPr>
            <a:spLocks noGrp="1"/>
          </p:cNvSpPr>
          <p:nvPr>
            <p:ph type="ctrTitle"/>
          </p:nvPr>
        </p:nvSpPr>
        <p:spPr/>
        <p:txBody>
          <a:bodyPr>
            <a:normAutofit/>
          </a:bodyPr>
          <a:lstStyle/>
          <a:p>
            <a:r>
              <a:rPr lang="en-US" sz="2800" dirty="0"/>
              <a:t>Physicians and Nurses, 2016</a:t>
            </a:r>
          </a:p>
        </p:txBody>
      </p:sp>
      <p:sp>
        <p:nvSpPr>
          <p:cNvPr id="5" name="Text Placeholder 4"/>
          <p:cNvSpPr>
            <a:spLocks noGrp="1"/>
          </p:cNvSpPr>
          <p:nvPr>
            <p:ph type="body" sz="quarter" idx="21"/>
          </p:nvPr>
        </p:nvSpPr>
        <p:spPr/>
        <p:txBody>
          <a:bodyPr/>
          <a:lstStyle/>
          <a:p>
            <a:r>
              <a:rPr lang="en-US" dirty="0">
                <a:solidFill>
                  <a:srgbClr val="4C515A"/>
                </a:solidFill>
              </a:rPr>
              <a:t>Data: 2016, except SWE (2015). </a:t>
            </a:r>
          </a:p>
          <a:p>
            <a:r>
              <a:rPr lang="en-US" dirty="0">
                <a:solidFill>
                  <a:srgbClr val="4C515A"/>
                </a:solidFill>
              </a:rPr>
              <a:t>Source: OECD Health Data, </a:t>
            </a:r>
            <a:r>
              <a:rPr lang="en-US" dirty="0" smtClean="0">
                <a:solidFill>
                  <a:srgbClr val="4C515A"/>
                </a:solidFill>
              </a:rPr>
              <a:t>2018.</a:t>
            </a:r>
            <a:endParaRPr lang="en-US" dirty="0">
              <a:solidFill>
                <a:srgbClr val="4C515A"/>
              </a:solidFill>
            </a:endParaRPr>
          </a:p>
        </p:txBody>
      </p:sp>
      <p:sp>
        <p:nvSpPr>
          <p:cNvPr id="8" name="TextBox 7"/>
          <p:cNvSpPr txBox="1"/>
          <p:nvPr/>
        </p:nvSpPr>
        <p:spPr>
          <a:xfrm>
            <a:off x="623072" y="1569305"/>
            <a:ext cx="3351052" cy="276999"/>
          </a:xfrm>
          <a:prstGeom prst="rect">
            <a:avLst/>
          </a:prstGeom>
          <a:noFill/>
        </p:spPr>
        <p:txBody>
          <a:bodyPr wrap="square" rtlCol="0">
            <a:spAutoFit/>
          </a:bodyPr>
          <a:lstStyle/>
          <a:p>
            <a:pPr lvl="0"/>
            <a:r>
              <a:rPr lang="en-US" sz="1200" dirty="0">
                <a:solidFill>
                  <a:srgbClr val="4C515A"/>
                </a:solidFill>
              </a:rPr>
              <a:t>Practicing physicians per 1,000 population</a:t>
            </a:r>
            <a:endParaRPr kumimoji="0" lang="en-US" sz="1200" b="0" i="0" u="none" strike="noStrike" kern="1200" cap="none" spc="0" normalizeH="0" baseline="0" noProof="0" dirty="0">
              <a:ln>
                <a:noFill/>
              </a:ln>
              <a:solidFill>
                <a:srgbClr val="4C515A"/>
              </a:solidFill>
              <a:effectLst/>
              <a:uLnTx/>
              <a:uFillTx/>
              <a:latin typeface="Trebuchet MS"/>
            </a:endParaRPr>
          </a:p>
        </p:txBody>
      </p:sp>
      <p:graphicFrame>
        <p:nvGraphicFramePr>
          <p:cNvPr id="9" name="Chart Placeholder 8">
            <a:extLst>
              <a:ext uri="{FF2B5EF4-FFF2-40B4-BE49-F238E27FC236}">
                <a16:creationId xmlns:a16="http://schemas.microsoft.com/office/drawing/2014/main" xmlns="" id="{80699E5D-DB38-424D-876C-4908B0552E95}"/>
              </a:ext>
            </a:extLst>
          </p:cNvPr>
          <p:cNvGraphicFramePr>
            <a:graphicFrameLocks noGrp="1"/>
          </p:cNvGraphicFramePr>
          <p:nvPr>
            <p:ph type="chart" sz="quarter" idx="19"/>
            <p:extLst>
              <p:ext uri="{D42A27DB-BD31-4B8C-83A1-F6EECF244321}">
                <p14:modId xmlns:p14="http://schemas.microsoft.com/office/powerpoint/2010/main" val="1556118163"/>
              </p:ext>
            </p:extLst>
          </p:nvPr>
        </p:nvGraphicFramePr>
        <p:xfrm>
          <a:off x="627063" y="1700213"/>
          <a:ext cx="3962521" cy="41417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28904" y="2475665"/>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200" b="1" dirty="0" smtClean="0">
                <a:solidFill>
                  <a:srgbClr val="FF7300"/>
                </a:solidFill>
                <a:latin typeface="Lato" charset="0"/>
              </a:rPr>
              <a:t>OECD Median</a:t>
            </a:r>
            <a:endParaRPr lang="en-US" sz="1200" b="1" dirty="0">
              <a:solidFill>
                <a:srgbClr val="FF7300"/>
              </a:solidFill>
              <a:latin typeface="Lato" charset="0"/>
            </a:endParaRPr>
          </a:p>
        </p:txBody>
      </p:sp>
      <p:sp>
        <p:nvSpPr>
          <p:cNvPr id="10" name="TextBox 9"/>
          <p:cNvSpPr txBox="1"/>
          <p:nvPr/>
        </p:nvSpPr>
        <p:spPr>
          <a:xfrm>
            <a:off x="4665379" y="1569305"/>
            <a:ext cx="3637206" cy="276999"/>
          </a:xfrm>
          <a:prstGeom prst="rect">
            <a:avLst/>
          </a:prstGeom>
          <a:noFill/>
        </p:spPr>
        <p:txBody>
          <a:bodyPr wrap="square" rtlCol="0">
            <a:spAutoFit/>
          </a:bodyPr>
          <a:lstStyle/>
          <a:p>
            <a:pPr lvl="0"/>
            <a:r>
              <a:rPr lang="en-US" sz="1200" dirty="0">
                <a:solidFill>
                  <a:srgbClr val="4C515A"/>
                </a:solidFill>
              </a:rPr>
              <a:t>Practicing nurses per 1,000 population</a:t>
            </a:r>
            <a:endParaRPr kumimoji="0" lang="en-US" sz="1200" b="0" i="0" u="none" strike="noStrike" kern="1200" cap="none" spc="0" normalizeH="0" baseline="0" noProof="0" dirty="0">
              <a:ln>
                <a:noFill/>
              </a:ln>
              <a:solidFill>
                <a:srgbClr val="4C515A"/>
              </a:solidFill>
              <a:effectLst/>
              <a:uLnTx/>
              <a:uFillTx/>
              <a:latin typeface="Trebuchet MS"/>
            </a:endParaRPr>
          </a:p>
        </p:txBody>
      </p:sp>
      <p:graphicFrame>
        <p:nvGraphicFramePr>
          <p:cNvPr id="11" name="Chart Placeholder 8">
            <a:extLst>
              <a:ext uri="{FF2B5EF4-FFF2-40B4-BE49-F238E27FC236}">
                <a16:creationId xmlns:a16="http://schemas.microsoft.com/office/drawing/2014/main" xmlns="" id="{80699E5D-DB38-424D-876C-4908B0552E95}"/>
              </a:ext>
            </a:extLst>
          </p:cNvPr>
          <p:cNvGraphicFramePr>
            <a:graphicFrameLocks/>
          </p:cNvGraphicFramePr>
          <p:nvPr>
            <p:extLst>
              <p:ext uri="{D42A27DB-BD31-4B8C-83A1-F6EECF244321}">
                <p14:modId xmlns:p14="http://schemas.microsoft.com/office/powerpoint/2010/main" val="4249257210"/>
              </p:ext>
            </p:extLst>
          </p:nvPr>
        </p:nvGraphicFramePr>
        <p:xfrm>
          <a:off x="4665378" y="1700213"/>
          <a:ext cx="4053170" cy="414178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243453" y="3024953"/>
            <a:ext cx="1101777" cy="4253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lnSpc>
                <a:spcPct val="150000"/>
              </a:lnSpc>
            </a:pPr>
            <a:r>
              <a:rPr lang="en-US" sz="1200" b="1" dirty="0" smtClean="0">
                <a:solidFill>
                  <a:srgbClr val="FF7300"/>
                </a:solidFill>
                <a:latin typeface="Lato" charset="0"/>
              </a:rPr>
              <a:t>OECD Median</a:t>
            </a:r>
            <a:endParaRPr lang="en-US" sz="1200" b="1" dirty="0">
              <a:solidFill>
                <a:srgbClr val="FF7300"/>
              </a:solidFill>
              <a:latin typeface="Lato" charset="0"/>
            </a:endParaRPr>
          </a:p>
        </p:txBody>
      </p:sp>
    </p:spTree>
    <p:extLst>
      <p:ext uri="{BB962C8B-B14F-4D97-AF65-F5344CB8AC3E}">
        <p14:creationId xmlns:p14="http://schemas.microsoft.com/office/powerpoint/2010/main" val="3540713028"/>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CMWF_Template_Apr2017</Template>
  <TotalTime>38021</TotalTime>
  <Words>1574</Words>
  <Application>Microsoft Office PowerPoint</Application>
  <PresentationFormat>On-screen Show (4:3)</PresentationFormat>
  <Paragraphs>195</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PGothic</vt:lpstr>
      <vt:lpstr>Arial</vt:lpstr>
      <vt:lpstr>Calibri</vt:lpstr>
      <vt:lpstr>Georgia</vt:lpstr>
      <vt:lpstr>Lato</vt:lpstr>
      <vt:lpstr>Open Sans Light</vt:lpstr>
      <vt:lpstr>Trebuchet MS</vt:lpstr>
      <vt:lpstr>1_Office Theme</vt:lpstr>
      <vt:lpstr>Multinational Comparisons of Health Systems Data, 2018</vt:lpstr>
      <vt:lpstr>Health Care Spending as a Percent of GDP, 1980–2017  Adjusted for Differences in Cost of Living</vt:lpstr>
      <vt:lpstr>Health and Social Care Spending as a Percent of GDP, 2016 or Latest Available Year</vt:lpstr>
      <vt:lpstr>Health Care Spending per Capita by Source of Funding, 2017  Adjusted for Differences in Cost of Living</vt:lpstr>
      <vt:lpstr>Hospital Spending per Discharge, 2016  Adjusted for Differences in Cost of Living</vt:lpstr>
      <vt:lpstr>Spending on Hospitals, Physicians, and Prescription Drugs  Percent (%) of current expenditure on health  </vt:lpstr>
      <vt:lpstr>Total Hospital and Physician Costs, 2015</vt:lpstr>
      <vt:lpstr>Long-Term Care Spending, 2016  Percent (%) of current expenditure on health</vt:lpstr>
      <vt:lpstr>Physicians and Nurses, 2016</vt:lpstr>
      <vt:lpstr>Acute Care Hospital Beds, 2016</vt:lpstr>
      <vt:lpstr>Doctor Consultations per Capita, 2016</vt:lpstr>
      <vt:lpstr>Hip Replacements, 2016  Inpatient cases</vt:lpstr>
      <vt:lpstr>Diagnostic Tests: MRI Exams, 2016</vt:lpstr>
      <vt:lpstr>Smoking Rate, 2016  Daily smokers, among population over 15 years  </vt:lpstr>
      <vt:lpstr>Obesity Rate, 2016  </vt:lpstr>
      <vt:lpstr>Flu Immunizations, 2016</vt:lpstr>
      <vt:lpstr>Diabetes and Hypertension Hospital Discharges, 2016</vt:lpstr>
      <vt:lpstr>Share of Older Adults, 2017</vt:lpstr>
      <vt:lpstr>Long-term Care Recipients by Setting, 2016</vt:lpstr>
      <vt:lpstr>Beds in Residential Long-Term Care Facilities, 2016</vt:lpstr>
      <vt:lpstr>Formal long-term care workers, 2016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Fund Multinational Comparisons of Health Systems</dc:title>
  <dc:creator>Roosa Tikkanen</dc:creator>
  <cp:lastModifiedBy>Roosa Tikkanen</cp:lastModifiedBy>
  <cp:revision>568</cp:revision>
  <cp:lastPrinted>2018-11-07T16:46:00Z</cp:lastPrinted>
  <dcterms:created xsi:type="dcterms:W3CDTF">2017-05-12T14:54:28Z</dcterms:created>
  <dcterms:modified xsi:type="dcterms:W3CDTF">2018-11-30T22:24:03Z</dcterms:modified>
</cp:coreProperties>
</file>