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3.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8"/>
  </p:notesMasterIdLst>
  <p:handoutMasterIdLst>
    <p:handoutMasterId r:id="rId9"/>
  </p:handoutMasterIdLst>
  <p:sldIdLst>
    <p:sldId id="440" r:id="rId2"/>
    <p:sldId id="453" r:id="rId3"/>
    <p:sldId id="420" r:id="rId4"/>
    <p:sldId id="427" r:id="rId5"/>
    <p:sldId id="457" r:id="rId6"/>
    <p:sldId id="445" r:id="rId7"/>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5482" autoAdjust="0"/>
  </p:normalViewPr>
  <p:slideViewPr>
    <p:cSldViewPr snapToObjects="1">
      <p:cViewPr varScale="1">
        <p:scale>
          <a:sx n="149" d="100"/>
          <a:sy n="149" d="100"/>
        </p:scale>
        <p:origin x="1248" y="176"/>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388547095236483E-2"/>
          <c:y val="4.8903110912310636E-2"/>
          <c:w val="0.86958338013194281"/>
          <c:h val="0.85216740743955177"/>
        </c:manualLayout>
      </c:layout>
      <c:lineChart>
        <c:grouping val="standard"/>
        <c:varyColors val="0"/>
        <c:ser>
          <c:idx val="0"/>
          <c:order val="0"/>
          <c:tx>
            <c:strRef>
              <c:f>Sheet1!$B$1</c:f>
              <c:strCache>
                <c:ptCount val="1"/>
                <c:pt idx="0">
                  <c:v>single</c:v>
                </c:pt>
              </c:strCache>
            </c:strRef>
          </c:tx>
          <c:spPr>
            <a:ln w="38100">
              <a:solidFill>
                <a:schemeClr val="bg2"/>
              </a:solidFill>
            </a:ln>
          </c:spPr>
          <c:marker>
            <c:symbol val="none"/>
          </c:marker>
          <c:dPt>
            <c:idx val="0"/>
            <c:bubble3D val="0"/>
            <c:extLst>
              <c:ext xmlns:c16="http://schemas.microsoft.com/office/drawing/2014/chart" uri="{C3380CC4-5D6E-409C-BE32-E72D297353CC}">
                <c16:uniqueId val="{00000000-D556-CB4E-BF1D-6EAE7CC24DA1}"/>
              </c:ext>
            </c:extLst>
          </c:dPt>
          <c:dPt>
            <c:idx val="1"/>
            <c:bubble3D val="0"/>
            <c:extLst>
              <c:ext xmlns:c16="http://schemas.microsoft.com/office/drawing/2014/chart" uri="{C3380CC4-5D6E-409C-BE32-E72D297353CC}">
                <c16:uniqueId val="{00000001-D556-CB4E-BF1D-6EAE7CC24DA1}"/>
              </c:ext>
            </c:extLst>
          </c:dPt>
          <c:dLbls>
            <c:dLbl>
              <c:idx val="1"/>
              <c:delete val="1"/>
              <c:extLst>
                <c:ext xmlns:c15="http://schemas.microsoft.com/office/drawing/2012/chart" uri="{CE6537A1-D6FC-4f65-9D91-7224C49458BB}"/>
                <c:ext xmlns:c16="http://schemas.microsoft.com/office/drawing/2014/chart" uri="{C3380CC4-5D6E-409C-BE32-E72D297353CC}">
                  <c16:uniqueId val="{00000001-D556-CB4E-BF1D-6EAE7CC24DA1}"/>
                </c:ext>
              </c:extLst>
            </c:dLbl>
            <c:dLbl>
              <c:idx val="2"/>
              <c:delete val="1"/>
              <c:extLst>
                <c:ext xmlns:c15="http://schemas.microsoft.com/office/drawing/2012/chart" uri="{CE6537A1-D6FC-4f65-9D91-7224C49458BB}"/>
                <c:ext xmlns:c16="http://schemas.microsoft.com/office/drawing/2014/chart" uri="{C3380CC4-5D6E-409C-BE32-E72D297353CC}">
                  <c16:uniqueId val="{00000002-D556-CB4E-BF1D-6EAE7CC24DA1}"/>
                </c:ext>
              </c:extLst>
            </c:dLbl>
            <c:dLbl>
              <c:idx val="3"/>
              <c:delete val="1"/>
              <c:extLst>
                <c:ext xmlns:c15="http://schemas.microsoft.com/office/drawing/2012/chart" uri="{CE6537A1-D6FC-4f65-9D91-7224C49458BB}"/>
                <c:ext xmlns:c16="http://schemas.microsoft.com/office/drawing/2014/chart" uri="{C3380CC4-5D6E-409C-BE32-E72D297353CC}">
                  <c16:uniqueId val="{00000003-D556-CB4E-BF1D-6EAE7CC24DA1}"/>
                </c:ext>
              </c:extLst>
            </c:dLbl>
            <c:dLbl>
              <c:idx val="4"/>
              <c:delete val="1"/>
              <c:extLst>
                <c:ext xmlns:c15="http://schemas.microsoft.com/office/drawing/2012/chart" uri="{CE6537A1-D6FC-4f65-9D91-7224C49458BB}"/>
                <c:ext xmlns:c16="http://schemas.microsoft.com/office/drawing/2014/chart" uri="{C3380CC4-5D6E-409C-BE32-E72D297353CC}">
                  <c16:uniqueId val="{00000004-D556-CB4E-BF1D-6EAE7CC24DA1}"/>
                </c:ext>
              </c:extLst>
            </c:dLbl>
            <c:dLbl>
              <c:idx val="5"/>
              <c:delete val="1"/>
              <c:extLst>
                <c:ext xmlns:c15="http://schemas.microsoft.com/office/drawing/2012/chart" uri="{CE6537A1-D6FC-4f65-9D91-7224C49458BB}"/>
                <c:ext xmlns:c16="http://schemas.microsoft.com/office/drawing/2014/chart" uri="{C3380CC4-5D6E-409C-BE32-E72D297353CC}">
                  <c16:uniqueId val="{00000005-D556-CB4E-BF1D-6EAE7CC24DA1}"/>
                </c:ext>
              </c:extLst>
            </c:dLbl>
            <c:dLbl>
              <c:idx val="6"/>
              <c:delete val="1"/>
              <c:extLst>
                <c:ext xmlns:c15="http://schemas.microsoft.com/office/drawing/2012/chart" uri="{CE6537A1-D6FC-4f65-9D91-7224C49458BB}"/>
                <c:ext xmlns:c16="http://schemas.microsoft.com/office/drawing/2014/chart" uri="{C3380CC4-5D6E-409C-BE32-E72D297353CC}">
                  <c16:uniqueId val="{00000006-D556-CB4E-BF1D-6EAE7CC24DA1}"/>
                </c:ext>
              </c:extLst>
            </c:dLbl>
            <c:dLbl>
              <c:idx val="7"/>
              <c:delete val="1"/>
              <c:extLst>
                <c:ext xmlns:c15="http://schemas.microsoft.com/office/drawing/2012/chart" uri="{CE6537A1-D6FC-4f65-9D91-7224C49458BB}"/>
                <c:ext xmlns:c16="http://schemas.microsoft.com/office/drawing/2014/chart" uri="{C3380CC4-5D6E-409C-BE32-E72D297353CC}">
                  <c16:uniqueId val="{00000007-D556-CB4E-BF1D-6EAE7CC24DA1}"/>
                </c:ext>
              </c:extLst>
            </c:dLbl>
            <c:dLbl>
              <c:idx val="8"/>
              <c:layout>
                <c:manualLayout>
                  <c:x val="-1.1121221868779608E-2"/>
                  <c:y val="5.54947436160934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556-CB4E-BF1D-6EAE7CC24DA1}"/>
                </c:ext>
              </c:extLst>
            </c:dLbl>
            <c:numFmt formatCode="0.0%" sourceLinked="0"/>
            <c:spPr>
              <a:noFill/>
              <a:ln>
                <a:noFill/>
              </a:ln>
              <a:effectLst/>
            </c:spPr>
            <c:txPr>
              <a:bodyPr/>
              <a:lstStyle/>
              <a:p>
                <a:pPr>
                  <a:defRPr b="1">
                    <a:solidFill>
                      <a:schemeClr val="bg2"/>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2008 to 2009</c:v>
                </c:pt>
                <c:pt idx="1">
                  <c:v>2009 to 2010</c:v>
                </c:pt>
                <c:pt idx="2">
                  <c:v>2010 to 2011</c:v>
                </c:pt>
                <c:pt idx="3">
                  <c:v>2011 to 2012</c:v>
                </c:pt>
                <c:pt idx="4">
                  <c:v>2012 to 2013</c:v>
                </c:pt>
                <c:pt idx="5">
                  <c:v>2013 to 2014</c:v>
                </c:pt>
                <c:pt idx="6">
                  <c:v>2014 to 2015</c:v>
                </c:pt>
                <c:pt idx="7">
                  <c:v>2015 to 2016</c:v>
                </c:pt>
                <c:pt idx="8">
                  <c:v>2016 to 2017</c:v>
                </c:pt>
              </c:strCache>
            </c:strRef>
          </c:cat>
          <c:val>
            <c:numRef>
              <c:f>Sheet1!$B$2:$B$10</c:f>
              <c:numCache>
                <c:formatCode>General</c:formatCode>
                <c:ptCount val="9"/>
                <c:pt idx="0">
                  <c:v>6.5000000000000002E-2</c:v>
                </c:pt>
                <c:pt idx="1">
                  <c:v>5.8000000000000003E-2</c:v>
                </c:pt>
                <c:pt idx="2">
                  <c:v>5.7000000000000002E-2</c:v>
                </c:pt>
                <c:pt idx="3" formatCode="0.0">
                  <c:v>3.1E-2</c:v>
                </c:pt>
                <c:pt idx="4" formatCode="0.0">
                  <c:v>3.5000000000000003E-2</c:v>
                </c:pt>
                <c:pt idx="5" formatCode="0.0">
                  <c:v>4.7E-2</c:v>
                </c:pt>
                <c:pt idx="6">
                  <c:v>2.1999999999999999E-2</c:v>
                </c:pt>
                <c:pt idx="7">
                  <c:v>2.3E-2</c:v>
                </c:pt>
                <c:pt idx="8">
                  <c:v>4.3999999999999997E-2</c:v>
                </c:pt>
              </c:numCache>
            </c:numRef>
          </c:val>
          <c:smooth val="0"/>
          <c:extLst>
            <c:ext xmlns:c16="http://schemas.microsoft.com/office/drawing/2014/chart" uri="{C3380CC4-5D6E-409C-BE32-E72D297353CC}">
              <c16:uniqueId val="{00000009-D556-CB4E-BF1D-6EAE7CC24DA1}"/>
            </c:ext>
          </c:extLst>
        </c:ser>
        <c:ser>
          <c:idx val="1"/>
          <c:order val="1"/>
          <c:tx>
            <c:strRef>
              <c:f>Sheet1!$C$1</c:f>
              <c:strCache>
                <c:ptCount val="1"/>
                <c:pt idx="0">
                  <c:v>family</c:v>
                </c:pt>
              </c:strCache>
            </c:strRef>
          </c:tx>
          <c:spPr>
            <a:ln w="38100">
              <a:solidFill>
                <a:schemeClr val="tx2"/>
              </a:solidFill>
            </a:ln>
          </c:spPr>
          <c:marker>
            <c:symbol val="none"/>
          </c:marker>
          <c:dLbls>
            <c:dLbl>
              <c:idx val="0"/>
              <c:layout>
                <c:manualLayout>
                  <c:x val="-3.8285506719941895E-2"/>
                  <c:y val="4.5358779509275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556-CB4E-BF1D-6EAE7CC24DA1}"/>
                </c:ext>
              </c:extLst>
            </c:dLbl>
            <c:dLbl>
              <c:idx val="1"/>
              <c:delete val="1"/>
              <c:extLst>
                <c:ext xmlns:c15="http://schemas.microsoft.com/office/drawing/2012/chart" uri="{CE6537A1-D6FC-4f65-9D91-7224C49458BB}"/>
                <c:ext xmlns:c16="http://schemas.microsoft.com/office/drawing/2014/chart" uri="{C3380CC4-5D6E-409C-BE32-E72D297353CC}">
                  <c16:uniqueId val="{0000000B-D556-CB4E-BF1D-6EAE7CC24DA1}"/>
                </c:ext>
              </c:extLst>
            </c:dLbl>
            <c:dLbl>
              <c:idx val="2"/>
              <c:delete val="1"/>
              <c:extLst>
                <c:ext xmlns:c15="http://schemas.microsoft.com/office/drawing/2012/chart" uri="{CE6537A1-D6FC-4f65-9D91-7224C49458BB}"/>
                <c:ext xmlns:c16="http://schemas.microsoft.com/office/drawing/2014/chart" uri="{C3380CC4-5D6E-409C-BE32-E72D297353CC}">
                  <c16:uniqueId val="{0000000C-D556-CB4E-BF1D-6EAE7CC24DA1}"/>
                </c:ext>
              </c:extLst>
            </c:dLbl>
            <c:dLbl>
              <c:idx val="3"/>
              <c:delete val="1"/>
              <c:extLst>
                <c:ext xmlns:c15="http://schemas.microsoft.com/office/drawing/2012/chart" uri="{CE6537A1-D6FC-4f65-9D91-7224C49458BB}"/>
                <c:ext xmlns:c16="http://schemas.microsoft.com/office/drawing/2014/chart" uri="{C3380CC4-5D6E-409C-BE32-E72D297353CC}">
                  <c16:uniqueId val="{0000000D-D556-CB4E-BF1D-6EAE7CC24DA1}"/>
                </c:ext>
              </c:extLst>
            </c:dLbl>
            <c:dLbl>
              <c:idx val="4"/>
              <c:delete val="1"/>
              <c:extLst>
                <c:ext xmlns:c15="http://schemas.microsoft.com/office/drawing/2012/chart" uri="{CE6537A1-D6FC-4f65-9D91-7224C49458BB}"/>
                <c:ext xmlns:c16="http://schemas.microsoft.com/office/drawing/2014/chart" uri="{C3380CC4-5D6E-409C-BE32-E72D297353CC}">
                  <c16:uniqueId val="{0000000E-D556-CB4E-BF1D-6EAE7CC24DA1}"/>
                </c:ext>
              </c:extLst>
            </c:dLbl>
            <c:dLbl>
              <c:idx val="5"/>
              <c:delete val="1"/>
              <c:extLst>
                <c:ext xmlns:c15="http://schemas.microsoft.com/office/drawing/2012/chart" uri="{CE6537A1-D6FC-4f65-9D91-7224C49458BB}"/>
                <c:ext xmlns:c16="http://schemas.microsoft.com/office/drawing/2014/chart" uri="{C3380CC4-5D6E-409C-BE32-E72D297353CC}">
                  <c16:uniqueId val="{0000000F-D556-CB4E-BF1D-6EAE7CC24DA1}"/>
                </c:ext>
              </c:extLst>
            </c:dLbl>
            <c:dLbl>
              <c:idx val="6"/>
              <c:delete val="1"/>
              <c:extLst>
                <c:ext xmlns:c15="http://schemas.microsoft.com/office/drawing/2012/chart" uri="{CE6537A1-D6FC-4f65-9D91-7224C49458BB}"/>
                <c:ext xmlns:c16="http://schemas.microsoft.com/office/drawing/2014/chart" uri="{C3380CC4-5D6E-409C-BE32-E72D297353CC}">
                  <c16:uniqueId val="{00000010-D556-CB4E-BF1D-6EAE7CC24DA1}"/>
                </c:ext>
              </c:extLst>
            </c:dLbl>
            <c:dLbl>
              <c:idx val="7"/>
              <c:delete val="1"/>
              <c:extLst>
                <c:ext xmlns:c15="http://schemas.microsoft.com/office/drawing/2012/chart" uri="{CE6537A1-D6FC-4f65-9D91-7224C49458BB}"/>
                <c:ext xmlns:c16="http://schemas.microsoft.com/office/drawing/2014/chart" uri="{C3380CC4-5D6E-409C-BE32-E72D297353CC}">
                  <c16:uniqueId val="{00000011-D556-CB4E-BF1D-6EAE7CC24DA1}"/>
                </c:ext>
              </c:extLst>
            </c:dLbl>
            <c:dLbl>
              <c:idx val="8"/>
              <c:layout>
                <c:manualLayout>
                  <c:x val="-1.2746810208477044E-2"/>
                  <c:y val="-7.1984252186762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D556-CB4E-BF1D-6EAE7CC24DA1}"/>
                </c:ext>
              </c:extLst>
            </c:dLbl>
            <c:numFmt formatCode="0.0%" sourceLinked="0"/>
            <c:spPr>
              <a:noFill/>
              <a:ln>
                <a:noFill/>
              </a:ln>
              <a:effectLst/>
            </c:spPr>
            <c:txPr>
              <a:bodyPr/>
              <a:lstStyle/>
              <a:p>
                <a:pPr>
                  <a:defRPr b="1">
                    <a:solidFill>
                      <a:schemeClr val="tx2"/>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2008 to 2009</c:v>
                </c:pt>
                <c:pt idx="1">
                  <c:v>2009 to 2010</c:v>
                </c:pt>
                <c:pt idx="2">
                  <c:v>2010 to 2011</c:v>
                </c:pt>
                <c:pt idx="3">
                  <c:v>2011 to 2012</c:v>
                </c:pt>
                <c:pt idx="4">
                  <c:v>2012 to 2013</c:v>
                </c:pt>
                <c:pt idx="5">
                  <c:v>2013 to 2014</c:v>
                </c:pt>
                <c:pt idx="6">
                  <c:v>2014 to 2015</c:v>
                </c:pt>
                <c:pt idx="7">
                  <c:v>2015 to 2016</c:v>
                </c:pt>
                <c:pt idx="8">
                  <c:v>2016 to 2017</c:v>
                </c:pt>
              </c:strCache>
            </c:strRef>
          </c:cat>
          <c:val>
            <c:numRef>
              <c:f>Sheet1!$C$2:$C$10</c:f>
              <c:numCache>
                <c:formatCode>General</c:formatCode>
                <c:ptCount val="9"/>
                <c:pt idx="0">
                  <c:v>5.8999999999999997E-2</c:v>
                </c:pt>
                <c:pt idx="1">
                  <c:v>6.5000000000000002E-2</c:v>
                </c:pt>
                <c:pt idx="2">
                  <c:v>8.3000000000000004E-2</c:v>
                </c:pt>
                <c:pt idx="3" formatCode="0.0">
                  <c:v>0.03</c:v>
                </c:pt>
                <c:pt idx="4" formatCode="0.0">
                  <c:v>3.5999999999999997E-2</c:v>
                </c:pt>
                <c:pt idx="5" formatCode="0.0">
                  <c:v>3.9E-2</c:v>
                </c:pt>
                <c:pt idx="6">
                  <c:v>0.04</c:v>
                </c:pt>
                <c:pt idx="7">
                  <c:v>2.1999999999999999E-2</c:v>
                </c:pt>
                <c:pt idx="8">
                  <c:v>5.5E-2</c:v>
                </c:pt>
              </c:numCache>
            </c:numRef>
          </c:val>
          <c:smooth val="0"/>
          <c:extLst>
            <c:ext xmlns:c16="http://schemas.microsoft.com/office/drawing/2014/chart" uri="{C3380CC4-5D6E-409C-BE32-E72D297353CC}">
              <c16:uniqueId val="{00000013-D556-CB4E-BF1D-6EAE7CC24DA1}"/>
            </c:ext>
          </c:extLst>
        </c:ser>
        <c:dLbls>
          <c:showLegendKey val="0"/>
          <c:showVal val="0"/>
          <c:showCatName val="0"/>
          <c:showSerName val="0"/>
          <c:showPercent val="0"/>
          <c:showBubbleSize val="0"/>
        </c:dLbls>
        <c:smooth val="0"/>
        <c:axId val="229259584"/>
        <c:axId val="234246016"/>
      </c:lineChart>
      <c:catAx>
        <c:axId val="229259584"/>
        <c:scaling>
          <c:orientation val="minMax"/>
        </c:scaling>
        <c:delete val="0"/>
        <c:axPos val="b"/>
        <c:numFmt formatCode="General" sourceLinked="1"/>
        <c:majorTickMark val="out"/>
        <c:minorTickMark val="none"/>
        <c:tickLblPos val="nextTo"/>
        <c:txPr>
          <a:bodyPr/>
          <a:lstStyle/>
          <a:p>
            <a:pPr>
              <a:defRPr lang="en-US" sz="1400"/>
            </a:pPr>
            <a:endParaRPr lang="en-US"/>
          </a:p>
        </c:txPr>
        <c:crossAx val="234246016"/>
        <c:crosses val="autoZero"/>
        <c:auto val="1"/>
        <c:lblAlgn val="ctr"/>
        <c:lblOffset val="100"/>
        <c:noMultiLvlLbl val="0"/>
      </c:catAx>
      <c:valAx>
        <c:axId val="234246016"/>
        <c:scaling>
          <c:orientation val="minMax"/>
          <c:max val="0.1"/>
          <c:min val="0"/>
        </c:scaling>
        <c:delete val="1"/>
        <c:axPos val="l"/>
        <c:numFmt formatCode="0%" sourceLinked="0"/>
        <c:majorTickMark val="out"/>
        <c:minorTickMark val="none"/>
        <c:tickLblPos val="nextTo"/>
        <c:crossAx val="229259584"/>
        <c:crosses val="autoZero"/>
        <c:crossBetween val="between"/>
        <c:majorUnit val="2.0000000000000004E-2"/>
      </c:valAx>
      <c:spPr>
        <a:noFill/>
        <a:ln w="25407">
          <a:noFill/>
        </a:ln>
      </c:spPr>
    </c:plotArea>
    <c:plotVisOnly val="1"/>
    <c:dispBlanksAs val="gap"/>
    <c:showDLblsOverMax val="0"/>
  </c:chart>
  <c:txPr>
    <a:bodyPr/>
    <a:lstStyle/>
    <a:p>
      <a:pPr>
        <a:defRPr sz="1600">
          <a:latin typeface="+mn-lt"/>
          <a:cs typeface="Calibri" panose="020F050202020403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415737757897079E-2"/>
          <c:y val="0.24443902530529554"/>
          <c:w val="0.98004984919917337"/>
          <c:h val="0.64833400551501619"/>
        </c:manualLayout>
      </c:layout>
      <c:barChart>
        <c:barDir val="col"/>
        <c:grouping val="clustered"/>
        <c:varyColors val="0"/>
        <c:ser>
          <c:idx val="0"/>
          <c:order val="0"/>
          <c:tx>
            <c:strRef>
              <c:f>Sheet1!$B$1</c:f>
              <c:strCache>
                <c:ptCount val="1"/>
                <c:pt idx="0">
                  <c:v>2011 to 2016</c:v>
                </c:pt>
              </c:strCache>
            </c:strRef>
          </c:tx>
          <c:spPr>
            <a:solidFill>
              <a:schemeClr val="bg2"/>
            </a:solidFill>
            <a:ln>
              <a:noFill/>
            </a:ln>
            <a:effectLst/>
          </c:spPr>
          <c:invertIfNegative val="0"/>
          <c:dPt>
            <c:idx val="0"/>
            <c:invertIfNegative val="0"/>
            <c:bubble3D val="0"/>
            <c:extLst>
              <c:ext xmlns:c16="http://schemas.microsoft.com/office/drawing/2014/chart" uri="{C3380CC4-5D6E-409C-BE32-E72D297353CC}">
                <c16:uniqueId val="{00000001-EBFE-9542-80B3-1599DD70AEA1}"/>
              </c:ext>
            </c:extLst>
          </c:dPt>
          <c:dPt>
            <c:idx val="1"/>
            <c:invertIfNegative val="0"/>
            <c:bubble3D val="0"/>
            <c:extLst>
              <c:ext xmlns:c16="http://schemas.microsoft.com/office/drawing/2014/chart" uri="{C3380CC4-5D6E-409C-BE32-E72D297353CC}">
                <c16:uniqueId val="{00000003-EBFE-9542-80B3-1599DD70AEA1}"/>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Employee contribution to single-person plans</c:v>
                </c:pt>
                <c:pt idx="1">
                  <c:v>Employee contribution to family plans</c:v>
                </c:pt>
              </c:strCache>
            </c:strRef>
          </c:cat>
          <c:val>
            <c:numRef>
              <c:f>Sheet1!$B$2:$B$3</c:f>
              <c:numCache>
                <c:formatCode>General</c:formatCode>
                <c:ptCount val="2"/>
                <c:pt idx="0">
                  <c:v>0.04</c:v>
                </c:pt>
                <c:pt idx="1">
                  <c:v>4.5999999999999999E-2</c:v>
                </c:pt>
              </c:numCache>
            </c:numRef>
          </c:val>
          <c:extLst>
            <c:ext xmlns:c16="http://schemas.microsoft.com/office/drawing/2014/chart" uri="{C3380CC4-5D6E-409C-BE32-E72D297353CC}">
              <c16:uniqueId val="{00000004-EBFE-9542-80B3-1599DD70AEA1}"/>
            </c:ext>
          </c:extLst>
        </c:ser>
        <c:ser>
          <c:idx val="1"/>
          <c:order val="1"/>
          <c:tx>
            <c:strRef>
              <c:f>Sheet1!$C$1</c:f>
              <c:strCache>
                <c:ptCount val="1"/>
                <c:pt idx="0">
                  <c:v>2016 to 2017</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6-EBFE-9542-80B3-1599DD70AEA1}"/>
              </c:ext>
            </c:extLst>
          </c:dPt>
          <c:dPt>
            <c:idx val="1"/>
            <c:invertIfNegative val="0"/>
            <c:bubble3D val="0"/>
            <c:extLst>
              <c:ext xmlns:c16="http://schemas.microsoft.com/office/drawing/2014/chart" uri="{C3380CC4-5D6E-409C-BE32-E72D297353CC}">
                <c16:uniqueId val="{00000008-EBFE-9542-80B3-1599DD70AEA1}"/>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Employee contribution to single-person plans</c:v>
                </c:pt>
                <c:pt idx="1">
                  <c:v>Employee contribution to family plans</c:v>
                </c:pt>
              </c:strCache>
            </c:strRef>
          </c:cat>
          <c:val>
            <c:numRef>
              <c:f>Sheet1!$C$2:$C$3</c:f>
              <c:numCache>
                <c:formatCode>General</c:formatCode>
                <c:ptCount val="2"/>
                <c:pt idx="0">
                  <c:v>6.8000000000000005E-2</c:v>
                </c:pt>
                <c:pt idx="1">
                  <c:v>5.2999999999999999E-2</c:v>
                </c:pt>
              </c:numCache>
            </c:numRef>
          </c:val>
          <c:extLst>
            <c:ext xmlns:c16="http://schemas.microsoft.com/office/drawing/2014/chart" uri="{C3380CC4-5D6E-409C-BE32-E72D297353CC}">
              <c16:uniqueId val="{00000009-EBFE-9542-80B3-1599DD70AEA1}"/>
            </c:ext>
          </c:extLst>
        </c:ser>
        <c:dLbls>
          <c:showLegendKey val="0"/>
          <c:showVal val="0"/>
          <c:showCatName val="0"/>
          <c:showSerName val="0"/>
          <c:showPercent val="0"/>
          <c:showBubbleSize val="0"/>
        </c:dLbls>
        <c:gapWidth val="219"/>
        <c:overlap val="-27"/>
        <c:axId val="386549752"/>
        <c:axId val="386550536"/>
      </c:barChart>
      <c:catAx>
        <c:axId val="386549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86550536"/>
        <c:crosses val="autoZero"/>
        <c:auto val="1"/>
        <c:lblAlgn val="ctr"/>
        <c:lblOffset val="100"/>
        <c:noMultiLvlLbl val="0"/>
      </c:catAx>
      <c:valAx>
        <c:axId val="386550536"/>
        <c:scaling>
          <c:orientation val="minMax"/>
        </c:scaling>
        <c:delete val="1"/>
        <c:axPos val="l"/>
        <c:numFmt formatCode="0%" sourceLinked="0"/>
        <c:majorTickMark val="none"/>
        <c:minorTickMark val="none"/>
        <c:tickLblPos val="nextTo"/>
        <c:crossAx val="386549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776975397795309E-2"/>
          <c:y val="6.3608597223259344E-2"/>
          <c:w val="0.91997802713278787"/>
          <c:h val="0.53734330065329716"/>
        </c:manualLayout>
      </c:layout>
      <c:barChart>
        <c:barDir val="col"/>
        <c:grouping val="clustered"/>
        <c:varyColors val="0"/>
        <c:ser>
          <c:idx val="0"/>
          <c:order val="0"/>
          <c:tx>
            <c:strRef>
              <c:f>Sheet1!$B$1</c:f>
              <c:strCache>
                <c:ptCount val="1"/>
                <c:pt idx="0">
                  <c:v>Series 1</c:v>
                </c:pt>
              </c:strCache>
            </c:strRef>
          </c:tx>
          <c:spPr>
            <a:solidFill>
              <a:schemeClr val="accent2">
                <a:lumMod val="60000"/>
                <a:lumOff val="40000"/>
              </a:schemeClr>
            </a:solidFill>
            <a:ln>
              <a:noFill/>
            </a:ln>
          </c:spPr>
          <c:invertIfNegative val="0"/>
          <c:cat>
            <c:strRef>
              <c:f>Sheet1!$A$2:$A$52</c:f>
              <c:strCache>
                <c:ptCount val="51"/>
                <c:pt idx="0">
                  <c:v>Hawaii</c:v>
                </c:pt>
                <c:pt idx="1">
                  <c:v>Idaho</c:v>
                </c:pt>
                <c:pt idx="2">
                  <c:v>Washington</c:v>
                </c:pt>
                <c:pt idx="3">
                  <c:v>Oregon</c:v>
                </c:pt>
                <c:pt idx="4">
                  <c:v>Utah</c:v>
                </c:pt>
                <c:pt idx="5">
                  <c:v>Montana</c:v>
                </c:pt>
                <c:pt idx="6">
                  <c:v>Wyoming</c:v>
                </c:pt>
                <c:pt idx="7">
                  <c:v>North Dakota</c:v>
                </c:pt>
                <c:pt idx="8">
                  <c:v>Kansas</c:v>
                </c:pt>
                <c:pt idx="9">
                  <c:v>Arkansas</c:v>
                </c:pt>
                <c:pt idx="10">
                  <c:v>Nevada</c:v>
                </c:pt>
                <c:pt idx="11">
                  <c:v>Dist. Columbia</c:v>
                </c:pt>
                <c:pt idx="12">
                  <c:v>Georgia</c:v>
                </c:pt>
                <c:pt idx="13">
                  <c:v>Mississippi</c:v>
                </c:pt>
                <c:pt idx="14">
                  <c:v>Maine</c:v>
                </c:pt>
                <c:pt idx="15">
                  <c:v>Missouri</c:v>
                </c:pt>
                <c:pt idx="16">
                  <c:v>New Mexico</c:v>
                </c:pt>
                <c:pt idx="17">
                  <c:v>South Carolina</c:v>
                </c:pt>
                <c:pt idx="18">
                  <c:v>Nebraska</c:v>
                </c:pt>
                <c:pt idx="19">
                  <c:v>Texas</c:v>
                </c:pt>
                <c:pt idx="20">
                  <c:v>Iowa</c:v>
                </c:pt>
                <c:pt idx="21">
                  <c:v>West Virginia</c:v>
                </c:pt>
                <c:pt idx="22">
                  <c:v>Minnesota</c:v>
                </c:pt>
                <c:pt idx="23">
                  <c:v>Colorado</c:v>
                </c:pt>
                <c:pt idx="24">
                  <c:v>Illinois</c:v>
                </c:pt>
                <c:pt idx="25">
                  <c:v>Oklahoma</c:v>
                </c:pt>
                <c:pt idx="26">
                  <c:v>Michigan</c:v>
                </c:pt>
                <c:pt idx="27">
                  <c:v>Ohio</c:v>
                </c:pt>
                <c:pt idx="28">
                  <c:v>North Carolina</c:v>
                </c:pt>
                <c:pt idx="29">
                  <c:v>Tennessee</c:v>
                </c:pt>
                <c:pt idx="30">
                  <c:v>California</c:v>
                </c:pt>
                <c:pt idx="31">
                  <c:v>Florida</c:v>
                </c:pt>
                <c:pt idx="32">
                  <c:v>South Dakota</c:v>
                </c:pt>
                <c:pt idx="33">
                  <c:v>Kentucky</c:v>
                </c:pt>
                <c:pt idx="34">
                  <c:v>Indiana</c:v>
                </c:pt>
                <c:pt idx="35">
                  <c:v>Wisconsin</c:v>
                </c:pt>
                <c:pt idx="36">
                  <c:v>Louisiana</c:v>
                </c:pt>
                <c:pt idx="37">
                  <c:v>Vermont</c:v>
                </c:pt>
                <c:pt idx="38">
                  <c:v>Alaska</c:v>
                </c:pt>
                <c:pt idx="39">
                  <c:v>Arizona</c:v>
                </c:pt>
                <c:pt idx="40">
                  <c:v>Delaware</c:v>
                </c:pt>
                <c:pt idx="41">
                  <c:v>Pennsylvania</c:v>
                </c:pt>
                <c:pt idx="42">
                  <c:v>New York</c:v>
                </c:pt>
                <c:pt idx="43">
                  <c:v>Alabama</c:v>
                </c:pt>
                <c:pt idx="44">
                  <c:v>New Jersey</c:v>
                </c:pt>
                <c:pt idx="45">
                  <c:v>Virginia</c:v>
                </c:pt>
                <c:pt idx="46">
                  <c:v>New Hampshire</c:v>
                </c:pt>
                <c:pt idx="47">
                  <c:v>Connecticut</c:v>
                </c:pt>
                <c:pt idx="48">
                  <c:v>Rhode Island</c:v>
                </c:pt>
                <c:pt idx="49">
                  <c:v>Maryland</c:v>
                </c:pt>
                <c:pt idx="50">
                  <c:v>Massachusetts</c:v>
                </c:pt>
              </c:strCache>
            </c:strRef>
          </c:cat>
          <c:val>
            <c:numRef>
              <c:f>Sheet1!$B$2:$B$52</c:f>
              <c:numCache>
                <c:formatCode>#,##0</c:formatCode>
                <c:ptCount val="51"/>
                <c:pt idx="0">
                  <c:v>675</c:v>
                </c:pt>
                <c:pt idx="1">
                  <c:v>877</c:v>
                </c:pt>
                <c:pt idx="2">
                  <c:v>903</c:v>
                </c:pt>
                <c:pt idx="3">
                  <c:v>1023</c:v>
                </c:pt>
                <c:pt idx="4">
                  <c:v>1094</c:v>
                </c:pt>
                <c:pt idx="5">
                  <c:v>1122</c:v>
                </c:pt>
                <c:pt idx="6">
                  <c:v>1155</c:v>
                </c:pt>
                <c:pt idx="7">
                  <c:v>1182</c:v>
                </c:pt>
                <c:pt idx="8">
                  <c:v>1219</c:v>
                </c:pt>
                <c:pt idx="9">
                  <c:v>1253</c:v>
                </c:pt>
                <c:pt idx="10">
                  <c:v>1255</c:v>
                </c:pt>
                <c:pt idx="11">
                  <c:v>1271</c:v>
                </c:pt>
                <c:pt idx="12">
                  <c:v>1299</c:v>
                </c:pt>
                <c:pt idx="13">
                  <c:v>1309</c:v>
                </c:pt>
                <c:pt idx="14">
                  <c:v>1311</c:v>
                </c:pt>
                <c:pt idx="15">
                  <c:v>1318</c:v>
                </c:pt>
                <c:pt idx="16">
                  <c:v>1335</c:v>
                </c:pt>
                <c:pt idx="17">
                  <c:v>1339</c:v>
                </c:pt>
                <c:pt idx="18">
                  <c:v>1351</c:v>
                </c:pt>
                <c:pt idx="19">
                  <c:v>1355</c:v>
                </c:pt>
                <c:pt idx="20">
                  <c:v>1357</c:v>
                </c:pt>
                <c:pt idx="21">
                  <c:v>1357</c:v>
                </c:pt>
                <c:pt idx="22">
                  <c:v>1362</c:v>
                </c:pt>
                <c:pt idx="23">
                  <c:v>1375</c:v>
                </c:pt>
                <c:pt idx="24">
                  <c:v>1382</c:v>
                </c:pt>
                <c:pt idx="25">
                  <c:v>1383</c:v>
                </c:pt>
                <c:pt idx="26">
                  <c:v>1385</c:v>
                </c:pt>
                <c:pt idx="27">
                  <c:v>1388</c:v>
                </c:pt>
                <c:pt idx="28">
                  <c:v>1391</c:v>
                </c:pt>
                <c:pt idx="29">
                  <c:v>1431</c:v>
                </c:pt>
                <c:pt idx="30">
                  <c:v>1433</c:v>
                </c:pt>
                <c:pt idx="31">
                  <c:v>1442</c:v>
                </c:pt>
                <c:pt idx="32">
                  <c:v>1442</c:v>
                </c:pt>
                <c:pt idx="33">
                  <c:v>1453</c:v>
                </c:pt>
                <c:pt idx="34">
                  <c:v>1460</c:v>
                </c:pt>
                <c:pt idx="35">
                  <c:v>1463</c:v>
                </c:pt>
                <c:pt idx="36">
                  <c:v>1465</c:v>
                </c:pt>
                <c:pt idx="37">
                  <c:v>1483</c:v>
                </c:pt>
                <c:pt idx="38">
                  <c:v>1514</c:v>
                </c:pt>
                <c:pt idx="39">
                  <c:v>1523</c:v>
                </c:pt>
                <c:pt idx="40">
                  <c:v>1535</c:v>
                </c:pt>
                <c:pt idx="41">
                  <c:v>1543</c:v>
                </c:pt>
                <c:pt idx="42">
                  <c:v>1568</c:v>
                </c:pt>
                <c:pt idx="43">
                  <c:v>1593</c:v>
                </c:pt>
                <c:pt idx="44">
                  <c:v>1595</c:v>
                </c:pt>
                <c:pt idx="45">
                  <c:v>1625</c:v>
                </c:pt>
                <c:pt idx="46">
                  <c:v>1649</c:v>
                </c:pt>
                <c:pt idx="47">
                  <c:v>1670</c:v>
                </c:pt>
                <c:pt idx="48">
                  <c:v>1707</c:v>
                </c:pt>
                <c:pt idx="49">
                  <c:v>1711</c:v>
                </c:pt>
                <c:pt idx="50">
                  <c:v>1747</c:v>
                </c:pt>
              </c:numCache>
            </c:numRef>
          </c:val>
          <c:extLst>
            <c:ext xmlns:c16="http://schemas.microsoft.com/office/drawing/2014/chart" uri="{C3380CC4-5D6E-409C-BE32-E72D297353CC}">
              <c16:uniqueId val="{00000000-749B-438D-8F69-595AB5E68F69}"/>
            </c:ext>
          </c:extLst>
        </c:ser>
        <c:dLbls>
          <c:showLegendKey val="0"/>
          <c:showVal val="0"/>
          <c:showCatName val="0"/>
          <c:showSerName val="0"/>
          <c:showPercent val="0"/>
          <c:showBubbleSize val="0"/>
        </c:dLbls>
        <c:gapWidth val="50"/>
        <c:axId val="229255096"/>
        <c:axId val="229255488"/>
      </c:barChart>
      <c:lineChart>
        <c:grouping val="standard"/>
        <c:varyColors val="0"/>
        <c:ser>
          <c:idx val="1"/>
          <c:order val="1"/>
          <c:tx>
            <c:strRef>
              <c:f>Sheet1!$C$1</c:f>
              <c:strCache>
                <c:ptCount val="1"/>
                <c:pt idx="0">
                  <c:v>Series 2</c:v>
                </c:pt>
              </c:strCache>
            </c:strRef>
          </c:tx>
          <c:spPr>
            <a:ln w="19050">
              <a:solidFill>
                <a:schemeClr val="tx1"/>
              </a:solidFill>
            </a:ln>
          </c:spPr>
          <c:marker>
            <c:symbol val="none"/>
          </c:marker>
          <c:cat>
            <c:strRef>
              <c:f>Sheet1!$A$2:$A$52</c:f>
              <c:strCache>
                <c:ptCount val="51"/>
                <c:pt idx="0">
                  <c:v>Hawaii</c:v>
                </c:pt>
                <c:pt idx="1">
                  <c:v>Idaho</c:v>
                </c:pt>
                <c:pt idx="2">
                  <c:v>Washington</c:v>
                </c:pt>
                <c:pt idx="3">
                  <c:v>Oregon</c:v>
                </c:pt>
                <c:pt idx="4">
                  <c:v>Utah</c:v>
                </c:pt>
                <c:pt idx="5">
                  <c:v>Montana</c:v>
                </c:pt>
                <c:pt idx="6">
                  <c:v>Wyoming</c:v>
                </c:pt>
                <c:pt idx="7">
                  <c:v>North Dakota</c:v>
                </c:pt>
                <c:pt idx="8">
                  <c:v>Kansas</c:v>
                </c:pt>
                <c:pt idx="9">
                  <c:v>Arkansas</c:v>
                </c:pt>
                <c:pt idx="10">
                  <c:v>Nevada</c:v>
                </c:pt>
                <c:pt idx="11">
                  <c:v>Dist. Columbia</c:v>
                </c:pt>
                <c:pt idx="12">
                  <c:v>Georgia</c:v>
                </c:pt>
                <c:pt idx="13">
                  <c:v>Mississippi</c:v>
                </c:pt>
                <c:pt idx="14">
                  <c:v>Maine</c:v>
                </c:pt>
                <c:pt idx="15">
                  <c:v>Missouri</c:v>
                </c:pt>
                <c:pt idx="16">
                  <c:v>New Mexico</c:v>
                </c:pt>
                <c:pt idx="17">
                  <c:v>South Carolina</c:v>
                </c:pt>
                <c:pt idx="18">
                  <c:v>Nebraska</c:v>
                </c:pt>
                <c:pt idx="19">
                  <c:v>Texas</c:v>
                </c:pt>
                <c:pt idx="20">
                  <c:v>Iowa</c:v>
                </c:pt>
                <c:pt idx="21">
                  <c:v>West Virginia</c:v>
                </c:pt>
                <c:pt idx="22">
                  <c:v>Minnesota</c:v>
                </c:pt>
                <c:pt idx="23">
                  <c:v>Colorado</c:v>
                </c:pt>
                <c:pt idx="24">
                  <c:v>Illinois</c:v>
                </c:pt>
                <c:pt idx="25">
                  <c:v>Oklahoma</c:v>
                </c:pt>
                <c:pt idx="26">
                  <c:v>Michigan</c:v>
                </c:pt>
                <c:pt idx="27">
                  <c:v>Ohio</c:v>
                </c:pt>
                <c:pt idx="28">
                  <c:v>North Carolina</c:v>
                </c:pt>
                <c:pt idx="29">
                  <c:v>Tennessee</c:v>
                </c:pt>
                <c:pt idx="30">
                  <c:v>California</c:v>
                </c:pt>
                <c:pt idx="31">
                  <c:v>Florida</c:v>
                </c:pt>
                <c:pt idx="32">
                  <c:v>South Dakota</c:v>
                </c:pt>
                <c:pt idx="33">
                  <c:v>Kentucky</c:v>
                </c:pt>
                <c:pt idx="34">
                  <c:v>Indiana</c:v>
                </c:pt>
                <c:pt idx="35">
                  <c:v>Wisconsin</c:v>
                </c:pt>
                <c:pt idx="36">
                  <c:v>Louisiana</c:v>
                </c:pt>
                <c:pt idx="37">
                  <c:v>Vermont</c:v>
                </c:pt>
                <c:pt idx="38">
                  <c:v>Alaska</c:v>
                </c:pt>
                <c:pt idx="39">
                  <c:v>Arizona</c:v>
                </c:pt>
                <c:pt idx="40">
                  <c:v>Delaware</c:v>
                </c:pt>
                <c:pt idx="41">
                  <c:v>Pennsylvania</c:v>
                </c:pt>
                <c:pt idx="42">
                  <c:v>New York</c:v>
                </c:pt>
                <c:pt idx="43">
                  <c:v>Alabama</c:v>
                </c:pt>
                <c:pt idx="44">
                  <c:v>New Jersey</c:v>
                </c:pt>
                <c:pt idx="45">
                  <c:v>Virginia</c:v>
                </c:pt>
                <c:pt idx="46">
                  <c:v>New Hampshire</c:v>
                </c:pt>
                <c:pt idx="47">
                  <c:v>Connecticut</c:v>
                </c:pt>
                <c:pt idx="48">
                  <c:v>Rhode Island</c:v>
                </c:pt>
                <c:pt idx="49">
                  <c:v>Maryland</c:v>
                </c:pt>
                <c:pt idx="50">
                  <c:v>Massachusetts</c:v>
                </c:pt>
              </c:strCache>
            </c:strRef>
          </c:cat>
          <c:val>
            <c:numRef>
              <c:f>Sheet1!$C$2:$C$52</c:f>
              <c:numCache>
                <c:formatCode>General</c:formatCode>
                <c:ptCount val="51"/>
                <c:pt idx="0">
                  <c:v>1415</c:v>
                </c:pt>
                <c:pt idx="1">
                  <c:v>1415</c:v>
                </c:pt>
                <c:pt idx="2">
                  <c:v>1415</c:v>
                </c:pt>
                <c:pt idx="3">
                  <c:v>1415</c:v>
                </c:pt>
                <c:pt idx="4">
                  <c:v>1415</c:v>
                </c:pt>
                <c:pt idx="5">
                  <c:v>1415</c:v>
                </c:pt>
                <c:pt idx="6">
                  <c:v>1415</c:v>
                </c:pt>
                <c:pt idx="7">
                  <c:v>1415</c:v>
                </c:pt>
                <c:pt idx="8">
                  <c:v>1415</c:v>
                </c:pt>
                <c:pt idx="9">
                  <c:v>1415</c:v>
                </c:pt>
                <c:pt idx="10">
                  <c:v>1415</c:v>
                </c:pt>
                <c:pt idx="11">
                  <c:v>1415</c:v>
                </c:pt>
                <c:pt idx="12">
                  <c:v>1415</c:v>
                </c:pt>
                <c:pt idx="13">
                  <c:v>1415</c:v>
                </c:pt>
                <c:pt idx="14">
                  <c:v>1415</c:v>
                </c:pt>
                <c:pt idx="15">
                  <c:v>1415</c:v>
                </c:pt>
                <c:pt idx="16">
                  <c:v>1415</c:v>
                </c:pt>
                <c:pt idx="17">
                  <c:v>1415</c:v>
                </c:pt>
                <c:pt idx="18">
                  <c:v>1415</c:v>
                </c:pt>
                <c:pt idx="19">
                  <c:v>1415</c:v>
                </c:pt>
                <c:pt idx="20">
                  <c:v>1415</c:v>
                </c:pt>
                <c:pt idx="21">
                  <c:v>1415</c:v>
                </c:pt>
                <c:pt idx="22">
                  <c:v>1415</c:v>
                </c:pt>
                <c:pt idx="23">
                  <c:v>1415</c:v>
                </c:pt>
                <c:pt idx="24">
                  <c:v>1415</c:v>
                </c:pt>
                <c:pt idx="25">
                  <c:v>1415</c:v>
                </c:pt>
                <c:pt idx="26">
                  <c:v>1415</c:v>
                </c:pt>
                <c:pt idx="27">
                  <c:v>1415</c:v>
                </c:pt>
                <c:pt idx="28">
                  <c:v>1415</c:v>
                </c:pt>
                <c:pt idx="29">
                  <c:v>1415</c:v>
                </c:pt>
                <c:pt idx="30">
                  <c:v>1415</c:v>
                </c:pt>
                <c:pt idx="31">
                  <c:v>1415</c:v>
                </c:pt>
                <c:pt idx="32">
                  <c:v>1415</c:v>
                </c:pt>
                <c:pt idx="33">
                  <c:v>1415</c:v>
                </c:pt>
                <c:pt idx="34">
                  <c:v>1415</c:v>
                </c:pt>
                <c:pt idx="35">
                  <c:v>1415</c:v>
                </c:pt>
                <c:pt idx="36">
                  <c:v>1415</c:v>
                </c:pt>
                <c:pt idx="37">
                  <c:v>1415</c:v>
                </c:pt>
                <c:pt idx="38">
                  <c:v>1415</c:v>
                </c:pt>
                <c:pt idx="39">
                  <c:v>1415</c:v>
                </c:pt>
                <c:pt idx="40">
                  <c:v>1415</c:v>
                </c:pt>
                <c:pt idx="41">
                  <c:v>1415</c:v>
                </c:pt>
                <c:pt idx="42">
                  <c:v>1415</c:v>
                </c:pt>
                <c:pt idx="43">
                  <c:v>1415</c:v>
                </c:pt>
                <c:pt idx="44">
                  <c:v>1415</c:v>
                </c:pt>
                <c:pt idx="45">
                  <c:v>1415</c:v>
                </c:pt>
                <c:pt idx="46">
                  <c:v>1415</c:v>
                </c:pt>
                <c:pt idx="47">
                  <c:v>1415</c:v>
                </c:pt>
                <c:pt idx="48">
                  <c:v>1415</c:v>
                </c:pt>
                <c:pt idx="49">
                  <c:v>1415</c:v>
                </c:pt>
                <c:pt idx="50">
                  <c:v>1415</c:v>
                </c:pt>
              </c:numCache>
            </c:numRef>
          </c:val>
          <c:smooth val="0"/>
          <c:extLst>
            <c:ext xmlns:c16="http://schemas.microsoft.com/office/drawing/2014/chart" uri="{C3380CC4-5D6E-409C-BE32-E72D297353CC}">
              <c16:uniqueId val="{00000001-749B-438D-8F69-595AB5E68F69}"/>
            </c:ext>
          </c:extLst>
        </c:ser>
        <c:dLbls>
          <c:showLegendKey val="0"/>
          <c:showVal val="0"/>
          <c:showCatName val="0"/>
          <c:showSerName val="0"/>
          <c:showPercent val="0"/>
          <c:showBubbleSize val="0"/>
        </c:dLbls>
        <c:marker val="1"/>
        <c:smooth val="0"/>
        <c:axId val="229255096"/>
        <c:axId val="229255488"/>
      </c:lineChart>
      <c:catAx>
        <c:axId val="229255096"/>
        <c:scaling>
          <c:orientation val="minMax"/>
        </c:scaling>
        <c:delete val="0"/>
        <c:axPos val="b"/>
        <c:numFmt formatCode="General" sourceLinked="1"/>
        <c:majorTickMark val="none"/>
        <c:minorTickMark val="none"/>
        <c:tickLblPos val="nextTo"/>
        <c:txPr>
          <a:bodyPr rot="-5400000" vert="horz"/>
          <a:lstStyle/>
          <a:p>
            <a:pPr>
              <a:defRPr sz="900"/>
            </a:pPr>
            <a:endParaRPr lang="en-US"/>
          </a:p>
        </c:txPr>
        <c:crossAx val="229255488"/>
        <c:crosses val="autoZero"/>
        <c:auto val="1"/>
        <c:lblAlgn val="ctr"/>
        <c:lblOffset val="100"/>
        <c:noMultiLvlLbl val="0"/>
      </c:catAx>
      <c:valAx>
        <c:axId val="229255488"/>
        <c:scaling>
          <c:orientation val="minMax"/>
          <c:max val="1800"/>
          <c:min val="0"/>
        </c:scaling>
        <c:delete val="0"/>
        <c:axPos val="l"/>
        <c:numFmt formatCode="&quot;$&quot;#,##0" sourceLinked="0"/>
        <c:majorTickMark val="out"/>
        <c:minorTickMark val="none"/>
        <c:tickLblPos val="nextTo"/>
        <c:spPr>
          <a:ln>
            <a:noFill/>
          </a:ln>
        </c:spPr>
        <c:txPr>
          <a:bodyPr/>
          <a:lstStyle/>
          <a:p>
            <a:pPr>
              <a:defRPr sz="1000"/>
            </a:pPr>
            <a:endParaRPr lang="en-US"/>
          </a:p>
        </c:txPr>
        <c:crossAx val="229255096"/>
        <c:crosses val="autoZero"/>
        <c:crossBetween val="between"/>
        <c:majorUnit val="600"/>
      </c:valAx>
      <c:spPr>
        <a:noFill/>
        <a:ln w="25400">
          <a:noFill/>
        </a:ln>
      </c:spPr>
    </c:plotArea>
    <c:plotVisOnly val="1"/>
    <c:dispBlanksAs val="gap"/>
    <c:showDLblsOverMax val="0"/>
  </c:chart>
  <c:txPr>
    <a:bodyPr/>
    <a:lstStyle/>
    <a:p>
      <a:pPr>
        <a:defRPr sz="1800">
          <a:latin typeface="+mn-lt"/>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bg2">
                <a:lumMod val="60000"/>
                <a:lumOff val="40000"/>
              </a:schemeClr>
            </a:solidFill>
            <a:ln>
              <a:noFill/>
            </a:ln>
          </c:spPr>
          <c:invertIfNegative val="0"/>
          <c:cat>
            <c:strRef>
              <c:f>Sheet1!$A$2:$A$52</c:f>
              <c:strCache>
                <c:ptCount val="51"/>
                <c:pt idx="0">
                  <c:v>Michigan</c:v>
                </c:pt>
                <c:pt idx="1">
                  <c:v>West Virginia</c:v>
                </c:pt>
                <c:pt idx="2">
                  <c:v>Ohio</c:v>
                </c:pt>
                <c:pt idx="3">
                  <c:v>Iowa</c:v>
                </c:pt>
                <c:pt idx="4">
                  <c:v>Idaho</c:v>
                </c:pt>
                <c:pt idx="5">
                  <c:v>Utah</c:v>
                </c:pt>
                <c:pt idx="6">
                  <c:v>Indiana</c:v>
                </c:pt>
                <c:pt idx="7">
                  <c:v>Illinois</c:v>
                </c:pt>
                <c:pt idx="8">
                  <c:v>Alabama</c:v>
                </c:pt>
                <c:pt idx="9">
                  <c:v>Missouri</c:v>
                </c:pt>
                <c:pt idx="10">
                  <c:v>Washington</c:v>
                </c:pt>
                <c:pt idx="11">
                  <c:v>North Dakota</c:v>
                </c:pt>
                <c:pt idx="12">
                  <c:v>Hawaii</c:v>
                </c:pt>
                <c:pt idx="13">
                  <c:v>Arkansas</c:v>
                </c:pt>
                <c:pt idx="14">
                  <c:v>Kentucky</c:v>
                </c:pt>
                <c:pt idx="15">
                  <c:v>Maine</c:v>
                </c:pt>
                <c:pt idx="16">
                  <c:v>Wisconsin</c:v>
                </c:pt>
                <c:pt idx="17">
                  <c:v>Montana</c:v>
                </c:pt>
                <c:pt idx="18">
                  <c:v>Kansas</c:v>
                </c:pt>
                <c:pt idx="19">
                  <c:v>Nebraska</c:v>
                </c:pt>
                <c:pt idx="20">
                  <c:v>Wyoming</c:v>
                </c:pt>
                <c:pt idx="21">
                  <c:v>Vermont</c:v>
                </c:pt>
                <c:pt idx="22">
                  <c:v>Minnesota</c:v>
                </c:pt>
                <c:pt idx="23">
                  <c:v>Oregon</c:v>
                </c:pt>
                <c:pt idx="24">
                  <c:v>Mississippi</c:v>
                </c:pt>
                <c:pt idx="25">
                  <c:v>Tennessee</c:v>
                </c:pt>
                <c:pt idx="26">
                  <c:v>New Mexico</c:v>
                </c:pt>
                <c:pt idx="27">
                  <c:v>South Carolina</c:v>
                </c:pt>
                <c:pt idx="28">
                  <c:v>Colorado</c:v>
                </c:pt>
                <c:pt idx="29">
                  <c:v>California</c:v>
                </c:pt>
                <c:pt idx="30">
                  <c:v>Rhode Island</c:v>
                </c:pt>
                <c:pt idx="31">
                  <c:v>Pennsylvania</c:v>
                </c:pt>
                <c:pt idx="32">
                  <c:v>Connecticut</c:v>
                </c:pt>
                <c:pt idx="33">
                  <c:v>New Jersey</c:v>
                </c:pt>
                <c:pt idx="34">
                  <c:v>Georgia</c:v>
                </c:pt>
                <c:pt idx="35">
                  <c:v>Nevada</c:v>
                </c:pt>
                <c:pt idx="36">
                  <c:v>Florida</c:v>
                </c:pt>
                <c:pt idx="37">
                  <c:v>Massachusetts</c:v>
                </c:pt>
                <c:pt idx="38">
                  <c:v>New Hampshire</c:v>
                </c:pt>
                <c:pt idx="39">
                  <c:v>South Dakota</c:v>
                </c:pt>
                <c:pt idx="40">
                  <c:v>Oklahoma</c:v>
                </c:pt>
                <c:pt idx="41">
                  <c:v>Texas</c:v>
                </c:pt>
                <c:pt idx="42">
                  <c:v>North Carolina</c:v>
                </c:pt>
                <c:pt idx="43">
                  <c:v>New York</c:v>
                </c:pt>
                <c:pt idx="44">
                  <c:v>Louisiana</c:v>
                </c:pt>
                <c:pt idx="45">
                  <c:v>Arizona</c:v>
                </c:pt>
                <c:pt idx="46">
                  <c:v>Maryland</c:v>
                </c:pt>
                <c:pt idx="47">
                  <c:v>Dist. Columbia</c:v>
                </c:pt>
                <c:pt idx="48">
                  <c:v>Virginia</c:v>
                </c:pt>
                <c:pt idx="49">
                  <c:v>Alaska</c:v>
                </c:pt>
                <c:pt idx="50">
                  <c:v>Delaware</c:v>
                </c:pt>
              </c:strCache>
            </c:strRef>
          </c:cat>
          <c:val>
            <c:numRef>
              <c:f>Sheet1!$B$2:$B$52</c:f>
              <c:numCache>
                <c:formatCode>#,##0</c:formatCode>
                <c:ptCount val="51"/>
                <c:pt idx="0">
                  <c:v>3646</c:v>
                </c:pt>
                <c:pt idx="1">
                  <c:v>3758</c:v>
                </c:pt>
                <c:pt idx="2">
                  <c:v>4243</c:v>
                </c:pt>
                <c:pt idx="3">
                  <c:v>4262</c:v>
                </c:pt>
                <c:pt idx="4">
                  <c:v>4275</c:v>
                </c:pt>
                <c:pt idx="5">
                  <c:v>4374</c:v>
                </c:pt>
                <c:pt idx="6">
                  <c:v>4547</c:v>
                </c:pt>
                <c:pt idx="7">
                  <c:v>4557</c:v>
                </c:pt>
                <c:pt idx="8">
                  <c:v>4640</c:v>
                </c:pt>
                <c:pt idx="9">
                  <c:v>4654</c:v>
                </c:pt>
                <c:pt idx="10">
                  <c:v>4657</c:v>
                </c:pt>
                <c:pt idx="11">
                  <c:v>4684</c:v>
                </c:pt>
                <c:pt idx="12">
                  <c:v>4713</c:v>
                </c:pt>
                <c:pt idx="13">
                  <c:v>4748</c:v>
                </c:pt>
                <c:pt idx="14">
                  <c:v>4764</c:v>
                </c:pt>
                <c:pt idx="15">
                  <c:v>4825</c:v>
                </c:pt>
                <c:pt idx="16">
                  <c:v>4842</c:v>
                </c:pt>
                <c:pt idx="17">
                  <c:v>4845</c:v>
                </c:pt>
                <c:pt idx="18">
                  <c:v>4848</c:v>
                </c:pt>
                <c:pt idx="19">
                  <c:v>4854</c:v>
                </c:pt>
                <c:pt idx="20">
                  <c:v>4863</c:v>
                </c:pt>
                <c:pt idx="21">
                  <c:v>4996</c:v>
                </c:pt>
                <c:pt idx="22">
                  <c:v>4998</c:v>
                </c:pt>
                <c:pt idx="23">
                  <c:v>5009</c:v>
                </c:pt>
                <c:pt idx="24">
                  <c:v>5137</c:v>
                </c:pt>
                <c:pt idx="25">
                  <c:v>5223</c:v>
                </c:pt>
                <c:pt idx="26">
                  <c:v>5255</c:v>
                </c:pt>
                <c:pt idx="27">
                  <c:v>5261</c:v>
                </c:pt>
                <c:pt idx="28">
                  <c:v>5267</c:v>
                </c:pt>
                <c:pt idx="29">
                  <c:v>5359</c:v>
                </c:pt>
                <c:pt idx="30">
                  <c:v>5374</c:v>
                </c:pt>
                <c:pt idx="31">
                  <c:v>5377</c:v>
                </c:pt>
                <c:pt idx="32">
                  <c:v>5429</c:v>
                </c:pt>
                <c:pt idx="33">
                  <c:v>5431</c:v>
                </c:pt>
                <c:pt idx="34">
                  <c:v>5466</c:v>
                </c:pt>
                <c:pt idx="35">
                  <c:v>5529</c:v>
                </c:pt>
                <c:pt idx="36">
                  <c:v>5568</c:v>
                </c:pt>
                <c:pt idx="37">
                  <c:v>5571</c:v>
                </c:pt>
                <c:pt idx="38">
                  <c:v>5578</c:v>
                </c:pt>
                <c:pt idx="39">
                  <c:v>5702</c:v>
                </c:pt>
                <c:pt idx="40">
                  <c:v>5808</c:v>
                </c:pt>
                <c:pt idx="41">
                  <c:v>5809</c:v>
                </c:pt>
                <c:pt idx="42">
                  <c:v>5833</c:v>
                </c:pt>
                <c:pt idx="43">
                  <c:v>5878</c:v>
                </c:pt>
                <c:pt idx="44">
                  <c:v>5977</c:v>
                </c:pt>
                <c:pt idx="45">
                  <c:v>6006</c:v>
                </c:pt>
                <c:pt idx="46">
                  <c:v>6048</c:v>
                </c:pt>
                <c:pt idx="47">
                  <c:v>6054</c:v>
                </c:pt>
                <c:pt idx="48">
                  <c:v>6233</c:v>
                </c:pt>
                <c:pt idx="49">
                  <c:v>6264</c:v>
                </c:pt>
                <c:pt idx="50">
                  <c:v>6533</c:v>
                </c:pt>
              </c:numCache>
            </c:numRef>
          </c:val>
          <c:extLst>
            <c:ext xmlns:c16="http://schemas.microsoft.com/office/drawing/2014/chart" uri="{C3380CC4-5D6E-409C-BE32-E72D297353CC}">
              <c16:uniqueId val="{00000000-32CE-CD49-9FE1-ACAE2B5F1976}"/>
            </c:ext>
          </c:extLst>
        </c:ser>
        <c:dLbls>
          <c:showLegendKey val="0"/>
          <c:showVal val="0"/>
          <c:showCatName val="0"/>
          <c:showSerName val="0"/>
          <c:showPercent val="0"/>
          <c:showBubbleSize val="0"/>
        </c:dLbls>
        <c:gapWidth val="50"/>
        <c:axId val="229255096"/>
        <c:axId val="229255488"/>
      </c:barChart>
      <c:lineChart>
        <c:grouping val="standard"/>
        <c:varyColors val="0"/>
        <c:ser>
          <c:idx val="1"/>
          <c:order val="1"/>
          <c:tx>
            <c:strRef>
              <c:f>Sheet1!$C$1</c:f>
              <c:strCache>
                <c:ptCount val="1"/>
                <c:pt idx="0">
                  <c:v>Series 2</c:v>
                </c:pt>
              </c:strCache>
            </c:strRef>
          </c:tx>
          <c:spPr>
            <a:ln w="19050">
              <a:solidFill>
                <a:schemeClr val="tx1"/>
              </a:solidFill>
            </a:ln>
          </c:spPr>
          <c:marker>
            <c:symbol val="none"/>
          </c:marker>
          <c:cat>
            <c:strRef>
              <c:f>Sheet1!$A$2:$A$52</c:f>
              <c:strCache>
                <c:ptCount val="51"/>
                <c:pt idx="0">
                  <c:v>Michigan</c:v>
                </c:pt>
                <c:pt idx="1">
                  <c:v>West Virginia</c:v>
                </c:pt>
                <c:pt idx="2">
                  <c:v>Ohio</c:v>
                </c:pt>
                <c:pt idx="3">
                  <c:v>Iowa</c:v>
                </c:pt>
                <c:pt idx="4">
                  <c:v>Idaho</c:v>
                </c:pt>
                <c:pt idx="5">
                  <c:v>Utah</c:v>
                </c:pt>
                <c:pt idx="6">
                  <c:v>Indiana</c:v>
                </c:pt>
                <c:pt idx="7">
                  <c:v>Illinois</c:v>
                </c:pt>
                <c:pt idx="8">
                  <c:v>Alabama</c:v>
                </c:pt>
                <c:pt idx="9">
                  <c:v>Missouri</c:v>
                </c:pt>
                <c:pt idx="10">
                  <c:v>Washington</c:v>
                </c:pt>
                <c:pt idx="11">
                  <c:v>North Dakota</c:v>
                </c:pt>
                <c:pt idx="12">
                  <c:v>Hawaii</c:v>
                </c:pt>
                <c:pt idx="13">
                  <c:v>Arkansas</c:v>
                </c:pt>
                <c:pt idx="14">
                  <c:v>Kentucky</c:v>
                </c:pt>
                <c:pt idx="15">
                  <c:v>Maine</c:v>
                </c:pt>
                <c:pt idx="16">
                  <c:v>Wisconsin</c:v>
                </c:pt>
                <c:pt idx="17">
                  <c:v>Montana</c:v>
                </c:pt>
                <c:pt idx="18">
                  <c:v>Kansas</c:v>
                </c:pt>
                <c:pt idx="19">
                  <c:v>Nebraska</c:v>
                </c:pt>
                <c:pt idx="20">
                  <c:v>Wyoming</c:v>
                </c:pt>
                <c:pt idx="21">
                  <c:v>Vermont</c:v>
                </c:pt>
                <c:pt idx="22">
                  <c:v>Minnesota</c:v>
                </c:pt>
                <c:pt idx="23">
                  <c:v>Oregon</c:v>
                </c:pt>
                <c:pt idx="24">
                  <c:v>Mississippi</c:v>
                </c:pt>
                <c:pt idx="25">
                  <c:v>Tennessee</c:v>
                </c:pt>
                <c:pt idx="26">
                  <c:v>New Mexico</c:v>
                </c:pt>
                <c:pt idx="27">
                  <c:v>South Carolina</c:v>
                </c:pt>
                <c:pt idx="28">
                  <c:v>Colorado</c:v>
                </c:pt>
                <c:pt idx="29">
                  <c:v>California</c:v>
                </c:pt>
                <c:pt idx="30">
                  <c:v>Rhode Island</c:v>
                </c:pt>
                <c:pt idx="31">
                  <c:v>Pennsylvania</c:v>
                </c:pt>
                <c:pt idx="32">
                  <c:v>Connecticut</c:v>
                </c:pt>
                <c:pt idx="33">
                  <c:v>New Jersey</c:v>
                </c:pt>
                <c:pt idx="34">
                  <c:v>Georgia</c:v>
                </c:pt>
                <c:pt idx="35">
                  <c:v>Nevada</c:v>
                </c:pt>
                <c:pt idx="36">
                  <c:v>Florida</c:v>
                </c:pt>
                <c:pt idx="37">
                  <c:v>Massachusetts</c:v>
                </c:pt>
                <c:pt idx="38">
                  <c:v>New Hampshire</c:v>
                </c:pt>
                <c:pt idx="39">
                  <c:v>South Dakota</c:v>
                </c:pt>
                <c:pt idx="40">
                  <c:v>Oklahoma</c:v>
                </c:pt>
                <c:pt idx="41">
                  <c:v>Texas</c:v>
                </c:pt>
                <c:pt idx="42">
                  <c:v>North Carolina</c:v>
                </c:pt>
                <c:pt idx="43">
                  <c:v>New York</c:v>
                </c:pt>
                <c:pt idx="44">
                  <c:v>Louisiana</c:v>
                </c:pt>
                <c:pt idx="45">
                  <c:v>Arizona</c:v>
                </c:pt>
                <c:pt idx="46">
                  <c:v>Maryland</c:v>
                </c:pt>
                <c:pt idx="47">
                  <c:v>Dist. Columbia</c:v>
                </c:pt>
                <c:pt idx="48">
                  <c:v>Virginia</c:v>
                </c:pt>
                <c:pt idx="49">
                  <c:v>Alaska</c:v>
                </c:pt>
                <c:pt idx="50">
                  <c:v>Delaware</c:v>
                </c:pt>
              </c:strCache>
            </c:strRef>
          </c:cat>
          <c:val>
            <c:numRef>
              <c:f>Sheet1!$C$2:$C$52</c:f>
              <c:numCache>
                <c:formatCode>General</c:formatCode>
                <c:ptCount val="51"/>
                <c:pt idx="0">
                  <c:v>5218</c:v>
                </c:pt>
                <c:pt idx="1">
                  <c:v>5218</c:v>
                </c:pt>
                <c:pt idx="2">
                  <c:v>5218</c:v>
                </c:pt>
                <c:pt idx="3">
                  <c:v>5218</c:v>
                </c:pt>
                <c:pt idx="4">
                  <c:v>5218</c:v>
                </c:pt>
                <c:pt idx="5">
                  <c:v>5218</c:v>
                </c:pt>
                <c:pt idx="6">
                  <c:v>5218</c:v>
                </c:pt>
                <c:pt idx="7">
                  <c:v>5218</c:v>
                </c:pt>
                <c:pt idx="8">
                  <c:v>5218</c:v>
                </c:pt>
                <c:pt idx="9">
                  <c:v>5218</c:v>
                </c:pt>
                <c:pt idx="10">
                  <c:v>5218</c:v>
                </c:pt>
                <c:pt idx="11">
                  <c:v>5218</c:v>
                </c:pt>
                <c:pt idx="12">
                  <c:v>5218</c:v>
                </c:pt>
                <c:pt idx="13">
                  <c:v>5218</c:v>
                </c:pt>
                <c:pt idx="14">
                  <c:v>5218</c:v>
                </c:pt>
                <c:pt idx="15">
                  <c:v>5218</c:v>
                </c:pt>
                <c:pt idx="16">
                  <c:v>5218</c:v>
                </c:pt>
                <c:pt idx="17">
                  <c:v>5218</c:v>
                </c:pt>
                <c:pt idx="18">
                  <c:v>5218</c:v>
                </c:pt>
                <c:pt idx="19">
                  <c:v>5218</c:v>
                </c:pt>
                <c:pt idx="20">
                  <c:v>5218</c:v>
                </c:pt>
                <c:pt idx="21">
                  <c:v>5218</c:v>
                </c:pt>
                <c:pt idx="22">
                  <c:v>5218</c:v>
                </c:pt>
                <c:pt idx="23">
                  <c:v>5218</c:v>
                </c:pt>
                <c:pt idx="24">
                  <c:v>5218</c:v>
                </c:pt>
                <c:pt idx="25">
                  <c:v>5218</c:v>
                </c:pt>
                <c:pt idx="26">
                  <c:v>5218</c:v>
                </c:pt>
                <c:pt idx="27">
                  <c:v>5218</c:v>
                </c:pt>
                <c:pt idx="28">
                  <c:v>5218</c:v>
                </c:pt>
                <c:pt idx="29">
                  <c:v>5218</c:v>
                </c:pt>
                <c:pt idx="30">
                  <c:v>5218</c:v>
                </c:pt>
                <c:pt idx="31">
                  <c:v>5218</c:v>
                </c:pt>
                <c:pt idx="32">
                  <c:v>5218</c:v>
                </c:pt>
                <c:pt idx="33">
                  <c:v>5218</c:v>
                </c:pt>
                <c:pt idx="34">
                  <c:v>5218</c:v>
                </c:pt>
                <c:pt idx="35">
                  <c:v>5218</c:v>
                </c:pt>
                <c:pt idx="36">
                  <c:v>5218</c:v>
                </c:pt>
                <c:pt idx="37">
                  <c:v>5218</c:v>
                </c:pt>
                <c:pt idx="38">
                  <c:v>5218</c:v>
                </c:pt>
                <c:pt idx="39">
                  <c:v>5218</c:v>
                </c:pt>
                <c:pt idx="40">
                  <c:v>5218</c:v>
                </c:pt>
                <c:pt idx="41">
                  <c:v>5218</c:v>
                </c:pt>
                <c:pt idx="42">
                  <c:v>5218</c:v>
                </c:pt>
                <c:pt idx="43">
                  <c:v>5218</c:v>
                </c:pt>
                <c:pt idx="44">
                  <c:v>5218</c:v>
                </c:pt>
                <c:pt idx="45">
                  <c:v>5218</c:v>
                </c:pt>
                <c:pt idx="46">
                  <c:v>5218</c:v>
                </c:pt>
                <c:pt idx="47">
                  <c:v>5218</c:v>
                </c:pt>
                <c:pt idx="48">
                  <c:v>5218</c:v>
                </c:pt>
                <c:pt idx="49">
                  <c:v>5218</c:v>
                </c:pt>
                <c:pt idx="50">
                  <c:v>5218</c:v>
                </c:pt>
              </c:numCache>
            </c:numRef>
          </c:val>
          <c:smooth val="0"/>
          <c:extLst>
            <c:ext xmlns:c16="http://schemas.microsoft.com/office/drawing/2014/chart" uri="{C3380CC4-5D6E-409C-BE32-E72D297353CC}">
              <c16:uniqueId val="{00000001-32CE-CD49-9FE1-ACAE2B5F1976}"/>
            </c:ext>
          </c:extLst>
        </c:ser>
        <c:dLbls>
          <c:showLegendKey val="0"/>
          <c:showVal val="0"/>
          <c:showCatName val="0"/>
          <c:showSerName val="0"/>
          <c:showPercent val="0"/>
          <c:showBubbleSize val="0"/>
        </c:dLbls>
        <c:marker val="1"/>
        <c:smooth val="0"/>
        <c:axId val="229255096"/>
        <c:axId val="229255488"/>
      </c:lineChart>
      <c:catAx>
        <c:axId val="229255096"/>
        <c:scaling>
          <c:orientation val="minMax"/>
        </c:scaling>
        <c:delete val="0"/>
        <c:axPos val="b"/>
        <c:numFmt formatCode="General" sourceLinked="1"/>
        <c:majorTickMark val="out"/>
        <c:minorTickMark val="none"/>
        <c:tickLblPos val="nextTo"/>
        <c:txPr>
          <a:bodyPr rot="-5400000" vert="horz"/>
          <a:lstStyle/>
          <a:p>
            <a:pPr>
              <a:defRPr sz="900"/>
            </a:pPr>
            <a:endParaRPr lang="en-US"/>
          </a:p>
        </c:txPr>
        <c:crossAx val="229255488"/>
        <c:crosses val="autoZero"/>
        <c:auto val="1"/>
        <c:lblAlgn val="ctr"/>
        <c:lblOffset val="100"/>
        <c:noMultiLvlLbl val="0"/>
      </c:catAx>
      <c:valAx>
        <c:axId val="229255488"/>
        <c:scaling>
          <c:orientation val="minMax"/>
          <c:max val="7000"/>
          <c:min val="0"/>
        </c:scaling>
        <c:delete val="0"/>
        <c:axPos val="l"/>
        <c:numFmt formatCode="&quot;$&quot;#,##0" sourceLinked="0"/>
        <c:majorTickMark val="out"/>
        <c:minorTickMark val="none"/>
        <c:tickLblPos val="nextTo"/>
        <c:spPr>
          <a:ln>
            <a:noFill/>
          </a:ln>
        </c:spPr>
        <c:txPr>
          <a:bodyPr/>
          <a:lstStyle/>
          <a:p>
            <a:pPr>
              <a:defRPr sz="1000"/>
            </a:pPr>
            <a:endParaRPr lang="en-US"/>
          </a:p>
        </c:txPr>
        <c:crossAx val="229255096"/>
        <c:crosses val="autoZero"/>
        <c:crossBetween val="between"/>
        <c:majorUnit val="1000"/>
      </c:valAx>
      <c:spPr>
        <a:noFill/>
        <a:ln w="25400">
          <a:noFill/>
        </a:ln>
      </c:spPr>
    </c:plotArea>
    <c:plotVisOnly val="1"/>
    <c:dispBlanksAs val="gap"/>
    <c:showDLblsOverMax val="0"/>
  </c:chart>
  <c:txPr>
    <a:bodyPr/>
    <a:lstStyle/>
    <a:p>
      <a:pPr>
        <a:defRPr sz="1800">
          <a:latin typeface="+mn-lt"/>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198599557809628E-2"/>
          <c:y val="6.2785872238411131E-2"/>
          <c:w val="0.97113979809233619"/>
          <c:h val="0.82998718664103999"/>
        </c:manualLayout>
      </c:layout>
      <c:barChart>
        <c:barDir val="col"/>
        <c:grouping val="clustered"/>
        <c:varyColors val="0"/>
        <c:ser>
          <c:idx val="0"/>
          <c:order val="0"/>
          <c:tx>
            <c:strRef>
              <c:f>Sheet1!$A$2</c:f>
              <c:strCache>
                <c:ptCount val="1"/>
                <c:pt idx="0">
                  <c:v>Employee Premium Contribution as Share of Median Income</c:v>
                </c:pt>
              </c:strCache>
            </c:strRef>
          </c:tx>
          <c:spPr>
            <a:solidFill>
              <a:schemeClr val="accent2">
                <a:alpha val="60000"/>
              </a:schemeClr>
            </a:solidFill>
            <a:ln>
              <a:noFill/>
            </a:ln>
            <a:effectLst/>
          </c:spPr>
          <c:invertIfNegative val="0"/>
          <c:dPt>
            <c:idx val="0"/>
            <c:invertIfNegative val="0"/>
            <c:bubble3D val="0"/>
            <c:extLst>
              <c:ext xmlns:c16="http://schemas.microsoft.com/office/drawing/2014/chart" uri="{C3380CC4-5D6E-409C-BE32-E72D297353CC}">
                <c16:uniqueId val="{00000000-1518-DC4C-9DFB-6C7718A68350}"/>
              </c:ext>
            </c:extLst>
          </c:dPt>
          <c:dPt>
            <c:idx val="1"/>
            <c:invertIfNegative val="0"/>
            <c:bubble3D val="0"/>
            <c:spPr>
              <a:solidFill>
                <a:schemeClr val="accent2">
                  <a:alpha val="85000"/>
                </a:schemeClr>
              </a:solidFill>
              <a:ln>
                <a:noFill/>
              </a:ln>
              <a:effectLst/>
            </c:spPr>
            <c:extLst>
              <c:ext xmlns:c16="http://schemas.microsoft.com/office/drawing/2014/chart" uri="{C3380CC4-5D6E-409C-BE32-E72D297353CC}">
                <c16:uniqueId val="{00000002-1518-DC4C-9DFB-6C7718A68350}"/>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1518-DC4C-9DFB-6C7718A68350}"/>
              </c:ext>
            </c:extLst>
          </c:dPt>
          <c:dLbls>
            <c:dLbl>
              <c:idx val="0"/>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1518-DC4C-9DFB-6C7718A68350}"/>
                </c:ext>
              </c:extLst>
            </c:dLbl>
            <c:dLbl>
              <c:idx val="1"/>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1518-DC4C-9DFB-6C7718A68350}"/>
                </c:ext>
              </c:extLst>
            </c:dLbl>
            <c:dLbl>
              <c:idx val="2"/>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1518-DC4C-9DFB-6C7718A6835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Sheet1!$B$2:$D$2</c:f>
              <c:numCache>
                <c:formatCode>General</c:formatCode>
                <c:ptCount val="3"/>
                <c:pt idx="0">
                  <c:v>5.0999999999999997E-2</c:v>
                </c:pt>
                <c:pt idx="1">
                  <c:v>6.0999999999999999E-2</c:v>
                </c:pt>
                <c:pt idx="2">
                  <c:v>6.9000000000000006E-2</c:v>
                </c:pt>
              </c:numCache>
            </c:numRef>
          </c:val>
          <c:extLst>
            <c:ext xmlns:c16="http://schemas.microsoft.com/office/drawing/2014/chart" uri="{C3380CC4-5D6E-409C-BE32-E72D297353CC}">
              <c16:uniqueId val="{00000005-1518-DC4C-9DFB-6C7718A68350}"/>
            </c:ext>
          </c:extLst>
        </c:ser>
        <c:ser>
          <c:idx val="1"/>
          <c:order val="1"/>
          <c:tx>
            <c:strRef>
              <c:f>Sheet1!$A$3</c:f>
              <c:strCache>
                <c:ptCount val="1"/>
                <c:pt idx="0">
                  <c:v>Deductibles</c:v>
                </c:pt>
              </c:strCache>
            </c:strRef>
          </c:tx>
          <c:spPr>
            <a:solidFill>
              <a:schemeClr val="accent2">
                <a:alpha val="85000"/>
              </a:schemeClr>
            </a:solidFill>
            <a:ln>
              <a:noFill/>
            </a:ln>
            <a:effectLst/>
          </c:spPr>
          <c:invertIfNegative val="0"/>
          <c:dPt>
            <c:idx val="0"/>
            <c:invertIfNegative val="0"/>
            <c:bubble3D val="0"/>
            <c:extLst>
              <c:ext xmlns:c16="http://schemas.microsoft.com/office/drawing/2014/chart" uri="{C3380CC4-5D6E-409C-BE32-E72D297353CC}">
                <c16:uniqueId val="{00000006-1518-DC4C-9DFB-6C7718A68350}"/>
              </c:ext>
            </c:extLst>
          </c:dPt>
          <c:dPt>
            <c:idx val="1"/>
            <c:invertIfNegative val="0"/>
            <c:bubble3D val="0"/>
            <c:extLst>
              <c:ext xmlns:c16="http://schemas.microsoft.com/office/drawing/2014/chart" uri="{C3380CC4-5D6E-409C-BE32-E72D297353CC}">
                <c16:uniqueId val="{00000008-1518-DC4C-9DFB-6C7718A68350}"/>
              </c:ext>
            </c:extLst>
          </c:dPt>
          <c:dPt>
            <c:idx val="2"/>
            <c:invertIfNegative val="0"/>
            <c:bubble3D val="0"/>
            <c:extLst>
              <c:ext xmlns:c16="http://schemas.microsoft.com/office/drawing/2014/chart" uri="{C3380CC4-5D6E-409C-BE32-E72D297353CC}">
                <c16:uniqueId val="{0000000A-1518-DC4C-9DFB-6C7718A68350}"/>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Sheet1!$B$3:$D$3</c:f>
            </c:numRef>
          </c:val>
          <c:extLst>
            <c:ext xmlns:c16="http://schemas.microsoft.com/office/drawing/2014/chart" uri="{C3380CC4-5D6E-409C-BE32-E72D297353CC}">
              <c16:uniqueId val="{0000000B-1518-DC4C-9DFB-6C7718A68350}"/>
            </c:ext>
          </c:extLst>
        </c:ser>
        <c:ser>
          <c:idx val="2"/>
          <c:order val="2"/>
          <c:tx>
            <c:strRef>
              <c:f>Sheet1!$A$4</c:f>
              <c:strCache>
                <c:ptCount val="1"/>
                <c:pt idx="0">
                  <c:v>Combined employee premium contribution and deductible
</c:v>
                </c:pt>
              </c:strCache>
            </c:strRef>
          </c:tx>
          <c:spPr>
            <a:solidFill>
              <a:schemeClr val="accent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Sheet1!$B$4:$D$4</c:f>
            </c:numRef>
          </c:val>
          <c:extLst>
            <c:ext xmlns:c16="http://schemas.microsoft.com/office/drawing/2014/chart" uri="{C3380CC4-5D6E-409C-BE32-E72D297353CC}">
              <c16:uniqueId val="{0000000C-1518-DC4C-9DFB-6C7718A68350}"/>
            </c:ext>
          </c:extLst>
        </c:ser>
        <c:dLbls>
          <c:showLegendKey val="0"/>
          <c:showVal val="0"/>
          <c:showCatName val="0"/>
          <c:showSerName val="0"/>
          <c:showPercent val="0"/>
          <c:showBubbleSize val="0"/>
        </c:dLbls>
        <c:gapWidth val="20"/>
        <c:overlap val="46"/>
        <c:axId val="151264296"/>
        <c:axId val="151264688"/>
      </c:barChart>
      <c:catAx>
        <c:axId val="15126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1264688"/>
        <c:crosses val="autoZero"/>
        <c:auto val="1"/>
        <c:lblAlgn val="ctr"/>
        <c:lblOffset val="100"/>
        <c:noMultiLvlLbl val="0"/>
      </c:catAx>
      <c:valAx>
        <c:axId val="151264688"/>
        <c:scaling>
          <c:orientation val="minMax"/>
        </c:scaling>
        <c:delete val="1"/>
        <c:axPos val="l"/>
        <c:numFmt formatCode="0%" sourceLinked="0"/>
        <c:majorTickMark val="none"/>
        <c:minorTickMark val="none"/>
        <c:tickLblPos val="nextTo"/>
        <c:crossAx val="151264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198599557809628E-2"/>
          <c:y val="6.2785872238411131E-2"/>
          <c:w val="0.97113979809233619"/>
          <c:h val="0.82998718664103999"/>
        </c:manualLayout>
      </c:layout>
      <c:barChart>
        <c:barDir val="col"/>
        <c:grouping val="clustered"/>
        <c:varyColors val="0"/>
        <c:ser>
          <c:idx val="0"/>
          <c:order val="0"/>
          <c:tx>
            <c:strRef>
              <c:f>Sheet1!$A$2</c:f>
              <c:strCache>
                <c:ptCount val="1"/>
                <c:pt idx="0">
                  <c:v>Employee Premium Contribution as Share of Median Income</c:v>
                </c:pt>
              </c:strCache>
            </c:strRef>
          </c:tx>
          <c:spPr>
            <a:solidFill>
              <a:schemeClr val="accent2">
                <a:alpha val="60000"/>
              </a:schemeClr>
            </a:solidFill>
            <a:ln>
              <a:noFill/>
            </a:ln>
            <a:effectLst/>
          </c:spPr>
          <c:invertIfNegative val="0"/>
          <c:dPt>
            <c:idx val="0"/>
            <c:invertIfNegative val="0"/>
            <c:bubble3D val="0"/>
            <c:extLst>
              <c:ext xmlns:c16="http://schemas.microsoft.com/office/drawing/2014/chart" uri="{C3380CC4-5D6E-409C-BE32-E72D297353CC}">
                <c16:uniqueId val="{00000000-FB6F-0746-ADD2-E8874C4AF5C5}"/>
              </c:ext>
            </c:extLst>
          </c:dPt>
          <c:dPt>
            <c:idx val="1"/>
            <c:invertIfNegative val="0"/>
            <c:bubble3D val="0"/>
            <c:spPr>
              <a:solidFill>
                <a:schemeClr val="accent2">
                  <a:alpha val="85000"/>
                </a:schemeClr>
              </a:solidFill>
              <a:ln>
                <a:noFill/>
              </a:ln>
              <a:effectLst/>
            </c:spPr>
            <c:extLst>
              <c:ext xmlns:c16="http://schemas.microsoft.com/office/drawing/2014/chart" uri="{C3380CC4-5D6E-409C-BE32-E72D297353CC}">
                <c16:uniqueId val="{00000002-FB6F-0746-ADD2-E8874C4AF5C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FB6F-0746-ADD2-E8874C4AF5C5}"/>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Sheet1!$B$2:$D$2</c:f>
            </c:numRef>
          </c:val>
          <c:extLst>
            <c:ext xmlns:c16="http://schemas.microsoft.com/office/drawing/2014/chart" uri="{C3380CC4-5D6E-409C-BE32-E72D297353CC}">
              <c16:uniqueId val="{00000005-FB6F-0746-ADD2-E8874C4AF5C5}"/>
            </c:ext>
          </c:extLst>
        </c:ser>
        <c:ser>
          <c:idx val="1"/>
          <c:order val="1"/>
          <c:tx>
            <c:strRef>
              <c:f>Sheet1!$A$3</c:f>
              <c:strCache>
                <c:ptCount val="1"/>
                <c:pt idx="0">
                  <c:v>Deductibles</c:v>
                </c:pt>
              </c:strCache>
            </c:strRef>
          </c:tx>
          <c:spPr>
            <a:solidFill>
              <a:schemeClr val="accent2">
                <a:alpha val="85000"/>
              </a:schemeClr>
            </a:solidFill>
            <a:ln>
              <a:noFill/>
            </a:ln>
            <a:effectLst/>
          </c:spPr>
          <c:invertIfNegative val="0"/>
          <c:dPt>
            <c:idx val="0"/>
            <c:invertIfNegative val="0"/>
            <c:bubble3D val="0"/>
            <c:spPr>
              <a:solidFill>
                <a:schemeClr val="accent2">
                  <a:alpha val="60000"/>
                </a:schemeClr>
              </a:solidFill>
              <a:ln>
                <a:noFill/>
              </a:ln>
              <a:effectLst/>
            </c:spPr>
            <c:extLst>
              <c:ext xmlns:c16="http://schemas.microsoft.com/office/drawing/2014/chart" uri="{C3380CC4-5D6E-409C-BE32-E72D297353CC}">
                <c16:uniqueId val="{00000006-FB6F-0746-ADD2-E8874C4AF5C5}"/>
              </c:ext>
            </c:extLst>
          </c:dPt>
          <c:dPt>
            <c:idx val="1"/>
            <c:invertIfNegative val="0"/>
            <c:bubble3D val="0"/>
            <c:extLst>
              <c:ext xmlns:c16="http://schemas.microsoft.com/office/drawing/2014/chart" uri="{C3380CC4-5D6E-409C-BE32-E72D297353CC}">
                <c16:uniqueId val="{00000007-FB6F-0746-ADD2-E8874C4AF5C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8-FB6F-0746-ADD2-E8874C4AF5C5}"/>
              </c:ext>
            </c:extLst>
          </c:dPt>
          <c:dLbls>
            <c:dLbl>
              <c:idx val="0"/>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FB6F-0746-ADD2-E8874C4AF5C5}"/>
                </c:ext>
              </c:extLst>
            </c:dLbl>
            <c:dLbl>
              <c:idx val="1"/>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FB6F-0746-ADD2-E8874C4AF5C5}"/>
                </c:ext>
              </c:extLst>
            </c:dLbl>
            <c:dLbl>
              <c:idx val="2"/>
              <c:layout>
                <c:manualLayout>
                  <c:x val="-1.2741492487660747E-16"/>
                  <c:y val="0.10610590923764945"/>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eparator>, </c:separator>
              <c:extLst>
                <c:ext xmlns:c15="http://schemas.microsoft.com/office/drawing/2012/chart" uri="{CE6537A1-D6FC-4f65-9D91-7224C49458BB}">
                  <c15:layout>
                    <c:manualLayout>
                      <c:w val="0.2475929519487868"/>
                      <c:h val="9.0104996226980053E-2"/>
                    </c:manualLayout>
                  </c15:layout>
                </c:ext>
                <c:ext xmlns:c16="http://schemas.microsoft.com/office/drawing/2014/chart" uri="{C3380CC4-5D6E-409C-BE32-E72D297353CC}">
                  <c16:uniqueId val="{00000008-FB6F-0746-ADD2-E8874C4AF5C5}"/>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Sheet1!$B$3:$D$3</c:f>
              <c:numCache>
                <c:formatCode>General</c:formatCode>
                <c:ptCount val="3"/>
                <c:pt idx="0">
                  <c:v>2.7E-2</c:v>
                </c:pt>
                <c:pt idx="1">
                  <c:v>3.6999999999999998E-2</c:v>
                </c:pt>
                <c:pt idx="2">
                  <c:v>4.8000000000000001E-2</c:v>
                </c:pt>
              </c:numCache>
            </c:numRef>
          </c:val>
          <c:extLst>
            <c:ext xmlns:c16="http://schemas.microsoft.com/office/drawing/2014/chart" uri="{C3380CC4-5D6E-409C-BE32-E72D297353CC}">
              <c16:uniqueId val="{00000009-FB6F-0746-ADD2-E8874C4AF5C5}"/>
            </c:ext>
          </c:extLst>
        </c:ser>
        <c:ser>
          <c:idx val="2"/>
          <c:order val="2"/>
          <c:tx>
            <c:strRef>
              <c:f>Sheet1!$A$4</c:f>
              <c:strCache>
                <c:ptCount val="1"/>
                <c:pt idx="0">
                  <c:v>Combined employee premium contribution and deductible
</c:v>
                </c:pt>
              </c:strCache>
            </c:strRef>
          </c:tx>
          <c:spPr>
            <a:solidFill>
              <a:schemeClr val="accent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Sheet1!$B$4:$D$4</c:f>
            </c:numRef>
          </c:val>
          <c:extLst>
            <c:ext xmlns:c16="http://schemas.microsoft.com/office/drawing/2014/chart" uri="{C3380CC4-5D6E-409C-BE32-E72D297353CC}">
              <c16:uniqueId val="{0000000A-FB6F-0746-ADD2-E8874C4AF5C5}"/>
            </c:ext>
          </c:extLst>
        </c:ser>
        <c:dLbls>
          <c:showLegendKey val="0"/>
          <c:showVal val="0"/>
          <c:showCatName val="0"/>
          <c:showSerName val="0"/>
          <c:showPercent val="0"/>
          <c:showBubbleSize val="0"/>
        </c:dLbls>
        <c:gapWidth val="20"/>
        <c:overlap val="46"/>
        <c:axId val="151264296"/>
        <c:axId val="151264688"/>
      </c:barChart>
      <c:catAx>
        <c:axId val="15126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1264688"/>
        <c:crosses val="autoZero"/>
        <c:auto val="1"/>
        <c:lblAlgn val="ctr"/>
        <c:lblOffset val="100"/>
        <c:noMultiLvlLbl val="0"/>
      </c:catAx>
      <c:valAx>
        <c:axId val="151264688"/>
        <c:scaling>
          <c:orientation val="minMax"/>
        </c:scaling>
        <c:delete val="1"/>
        <c:axPos val="l"/>
        <c:numFmt formatCode="0%" sourceLinked="0"/>
        <c:majorTickMark val="none"/>
        <c:minorTickMark val="none"/>
        <c:tickLblPos val="nextTo"/>
        <c:crossAx val="151264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92D7D7"/>
            </a:solidFill>
            <a:ln>
              <a:noFill/>
            </a:ln>
          </c:spPr>
          <c:invertIfNegative val="0"/>
          <c:cat>
            <c:strRef>
              <c:f>Sheet1!$A$2:$A$52</c:f>
              <c:strCache>
                <c:ptCount val="51"/>
                <c:pt idx="0">
                  <c:v>Hawaii</c:v>
                </c:pt>
                <c:pt idx="1">
                  <c:v>Alabama</c:v>
                </c:pt>
                <c:pt idx="2">
                  <c:v>Dist. Columbia</c:v>
                </c:pt>
                <c:pt idx="3">
                  <c:v>Arkansas</c:v>
                </c:pt>
                <c:pt idx="4">
                  <c:v>New Jersey</c:v>
                </c:pt>
                <c:pt idx="5">
                  <c:v>Washington</c:v>
                </c:pt>
                <c:pt idx="6">
                  <c:v>Massachusetts</c:v>
                </c:pt>
                <c:pt idx="7">
                  <c:v>North Dakota</c:v>
                </c:pt>
                <c:pt idx="8">
                  <c:v>Maryland</c:v>
                </c:pt>
                <c:pt idx="9">
                  <c:v>Michigan</c:v>
                </c:pt>
                <c:pt idx="10">
                  <c:v>Oklahoma</c:v>
                </c:pt>
                <c:pt idx="11">
                  <c:v>Louisiana</c:v>
                </c:pt>
                <c:pt idx="12">
                  <c:v>Kansas</c:v>
                </c:pt>
                <c:pt idx="13">
                  <c:v>New Mexico</c:v>
                </c:pt>
                <c:pt idx="14">
                  <c:v>Pennsylvania</c:v>
                </c:pt>
                <c:pt idx="15">
                  <c:v>Nevada</c:v>
                </c:pt>
                <c:pt idx="16">
                  <c:v>South Carolina</c:v>
                </c:pt>
                <c:pt idx="17">
                  <c:v>New York</c:v>
                </c:pt>
                <c:pt idx="18">
                  <c:v>Oregon</c:v>
                </c:pt>
                <c:pt idx="19">
                  <c:v>Illinois</c:v>
                </c:pt>
                <c:pt idx="20">
                  <c:v>Mississippi</c:v>
                </c:pt>
                <c:pt idx="21">
                  <c:v>Virginia</c:v>
                </c:pt>
                <c:pt idx="22">
                  <c:v>California</c:v>
                </c:pt>
                <c:pt idx="23">
                  <c:v>Idaho</c:v>
                </c:pt>
                <c:pt idx="24">
                  <c:v>Wyoming</c:v>
                </c:pt>
                <c:pt idx="25">
                  <c:v>Indiana</c:v>
                </c:pt>
                <c:pt idx="26">
                  <c:v>Rhode Island</c:v>
                </c:pt>
                <c:pt idx="27">
                  <c:v>Utah</c:v>
                </c:pt>
                <c:pt idx="28">
                  <c:v>Delaware</c:v>
                </c:pt>
                <c:pt idx="29">
                  <c:v>West Virginia</c:v>
                </c:pt>
                <c:pt idx="30">
                  <c:v>Iowa</c:v>
                </c:pt>
                <c:pt idx="31">
                  <c:v>Alaska</c:v>
                </c:pt>
                <c:pt idx="32">
                  <c:v>Kentucky</c:v>
                </c:pt>
                <c:pt idx="33">
                  <c:v>Georgia</c:v>
                </c:pt>
                <c:pt idx="34">
                  <c:v>Nebraska</c:v>
                </c:pt>
                <c:pt idx="35">
                  <c:v>Connecticut</c:v>
                </c:pt>
                <c:pt idx="36">
                  <c:v>Vermont</c:v>
                </c:pt>
                <c:pt idx="37">
                  <c:v>Ohio</c:v>
                </c:pt>
                <c:pt idx="38">
                  <c:v>Colorado</c:v>
                </c:pt>
                <c:pt idx="39">
                  <c:v>Florida</c:v>
                </c:pt>
                <c:pt idx="40">
                  <c:v>Minnesota</c:v>
                </c:pt>
                <c:pt idx="41">
                  <c:v>North Carolina</c:v>
                </c:pt>
                <c:pt idx="42">
                  <c:v>Arizona</c:v>
                </c:pt>
                <c:pt idx="43">
                  <c:v>Wisconsin</c:v>
                </c:pt>
                <c:pt idx="44">
                  <c:v>Missouri</c:v>
                </c:pt>
                <c:pt idx="45">
                  <c:v>South Dakota</c:v>
                </c:pt>
                <c:pt idx="46">
                  <c:v>Tennessee</c:v>
                </c:pt>
                <c:pt idx="47">
                  <c:v>Texas</c:v>
                </c:pt>
                <c:pt idx="48">
                  <c:v>Montana</c:v>
                </c:pt>
                <c:pt idx="49">
                  <c:v>New Hampshire</c:v>
                </c:pt>
                <c:pt idx="50">
                  <c:v>Maine</c:v>
                </c:pt>
              </c:strCache>
            </c:strRef>
          </c:cat>
          <c:val>
            <c:numRef>
              <c:f>Sheet1!$B$2:$B$52</c:f>
              <c:numCache>
                <c:formatCode>#,##0</c:formatCode>
                <c:ptCount val="51"/>
                <c:pt idx="0">
                  <c:v>863</c:v>
                </c:pt>
                <c:pt idx="1">
                  <c:v>1243</c:v>
                </c:pt>
                <c:pt idx="2">
                  <c:v>1360</c:v>
                </c:pt>
                <c:pt idx="3">
                  <c:v>1384</c:v>
                </c:pt>
                <c:pt idx="4">
                  <c:v>1456</c:v>
                </c:pt>
                <c:pt idx="5">
                  <c:v>1463</c:v>
                </c:pt>
                <c:pt idx="6">
                  <c:v>1479</c:v>
                </c:pt>
                <c:pt idx="7">
                  <c:v>1499</c:v>
                </c:pt>
                <c:pt idx="8">
                  <c:v>1536</c:v>
                </c:pt>
                <c:pt idx="9">
                  <c:v>1567</c:v>
                </c:pt>
                <c:pt idx="10">
                  <c:v>1596</c:v>
                </c:pt>
                <c:pt idx="11">
                  <c:v>1607</c:v>
                </c:pt>
                <c:pt idx="12">
                  <c:v>1623</c:v>
                </c:pt>
                <c:pt idx="13">
                  <c:v>1635</c:v>
                </c:pt>
                <c:pt idx="14">
                  <c:v>1639</c:v>
                </c:pt>
                <c:pt idx="15">
                  <c:v>1654</c:v>
                </c:pt>
                <c:pt idx="16">
                  <c:v>1684</c:v>
                </c:pt>
                <c:pt idx="17">
                  <c:v>1687</c:v>
                </c:pt>
                <c:pt idx="18">
                  <c:v>1688</c:v>
                </c:pt>
                <c:pt idx="19">
                  <c:v>1693</c:v>
                </c:pt>
                <c:pt idx="20">
                  <c:v>1739</c:v>
                </c:pt>
                <c:pt idx="21">
                  <c:v>1771</c:v>
                </c:pt>
                <c:pt idx="22">
                  <c:v>1772</c:v>
                </c:pt>
                <c:pt idx="23">
                  <c:v>1778</c:v>
                </c:pt>
                <c:pt idx="24">
                  <c:v>1789</c:v>
                </c:pt>
                <c:pt idx="25">
                  <c:v>1797</c:v>
                </c:pt>
                <c:pt idx="26">
                  <c:v>1808</c:v>
                </c:pt>
                <c:pt idx="27">
                  <c:v>1815</c:v>
                </c:pt>
                <c:pt idx="28">
                  <c:v>1821</c:v>
                </c:pt>
                <c:pt idx="29">
                  <c:v>1829</c:v>
                </c:pt>
                <c:pt idx="30">
                  <c:v>1842</c:v>
                </c:pt>
                <c:pt idx="31">
                  <c:v>1856</c:v>
                </c:pt>
                <c:pt idx="32">
                  <c:v>1878</c:v>
                </c:pt>
                <c:pt idx="33">
                  <c:v>1889</c:v>
                </c:pt>
                <c:pt idx="34">
                  <c:v>1922</c:v>
                </c:pt>
                <c:pt idx="35">
                  <c:v>1924</c:v>
                </c:pt>
                <c:pt idx="36">
                  <c:v>1926</c:v>
                </c:pt>
                <c:pt idx="37">
                  <c:v>1946</c:v>
                </c:pt>
                <c:pt idx="38">
                  <c:v>1951</c:v>
                </c:pt>
                <c:pt idx="39">
                  <c:v>1954</c:v>
                </c:pt>
                <c:pt idx="40">
                  <c:v>1966</c:v>
                </c:pt>
                <c:pt idx="41">
                  <c:v>1975</c:v>
                </c:pt>
                <c:pt idx="42">
                  <c:v>1985</c:v>
                </c:pt>
                <c:pt idx="43">
                  <c:v>1990</c:v>
                </c:pt>
                <c:pt idx="44">
                  <c:v>2016</c:v>
                </c:pt>
                <c:pt idx="45">
                  <c:v>2019</c:v>
                </c:pt>
                <c:pt idx="46">
                  <c:v>2086</c:v>
                </c:pt>
                <c:pt idx="47">
                  <c:v>2158</c:v>
                </c:pt>
                <c:pt idx="48">
                  <c:v>2162</c:v>
                </c:pt>
                <c:pt idx="49">
                  <c:v>2303</c:v>
                </c:pt>
                <c:pt idx="50">
                  <c:v>2305</c:v>
                </c:pt>
              </c:numCache>
            </c:numRef>
          </c:val>
          <c:extLst>
            <c:ext xmlns:c16="http://schemas.microsoft.com/office/drawing/2014/chart" uri="{C3380CC4-5D6E-409C-BE32-E72D297353CC}">
              <c16:uniqueId val="{00000000-984D-4FFD-B73B-19D2720DE855}"/>
            </c:ext>
          </c:extLst>
        </c:ser>
        <c:dLbls>
          <c:showLegendKey val="0"/>
          <c:showVal val="0"/>
          <c:showCatName val="0"/>
          <c:showSerName val="0"/>
          <c:showPercent val="0"/>
          <c:showBubbleSize val="0"/>
        </c:dLbls>
        <c:gapWidth val="25"/>
        <c:axId val="226940360"/>
        <c:axId val="151263512"/>
      </c:barChart>
      <c:lineChart>
        <c:grouping val="standard"/>
        <c:varyColors val="0"/>
        <c:ser>
          <c:idx val="1"/>
          <c:order val="1"/>
          <c:tx>
            <c:strRef>
              <c:f>Sheet1!$C$1</c:f>
              <c:strCache>
                <c:ptCount val="1"/>
                <c:pt idx="0">
                  <c:v>Series 2</c:v>
                </c:pt>
              </c:strCache>
            </c:strRef>
          </c:tx>
          <c:spPr>
            <a:ln w="19050">
              <a:solidFill>
                <a:schemeClr val="tx1"/>
              </a:solidFill>
            </a:ln>
          </c:spPr>
          <c:marker>
            <c:symbol val="none"/>
          </c:marker>
          <c:cat>
            <c:strRef>
              <c:f>Sheet1!$A$2:$A$52</c:f>
              <c:strCache>
                <c:ptCount val="51"/>
                <c:pt idx="0">
                  <c:v>Hawaii</c:v>
                </c:pt>
                <c:pt idx="1">
                  <c:v>Alabama</c:v>
                </c:pt>
                <c:pt idx="2">
                  <c:v>Dist. Columbia</c:v>
                </c:pt>
                <c:pt idx="3">
                  <c:v>Arkansas</c:v>
                </c:pt>
                <c:pt idx="4">
                  <c:v>New Jersey</c:v>
                </c:pt>
                <c:pt idx="5">
                  <c:v>Washington</c:v>
                </c:pt>
                <c:pt idx="6">
                  <c:v>Massachusetts</c:v>
                </c:pt>
                <c:pt idx="7">
                  <c:v>North Dakota</c:v>
                </c:pt>
                <c:pt idx="8">
                  <c:v>Maryland</c:v>
                </c:pt>
                <c:pt idx="9">
                  <c:v>Michigan</c:v>
                </c:pt>
                <c:pt idx="10">
                  <c:v>Oklahoma</c:v>
                </c:pt>
                <c:pt idx="11">
                  <c:v>Louisiana</c:v>
                </c:pt>
                <c:pt idx="12">
                  <c:v>Kansas</c:v>
                </c:pt>
                <c:pt idx="13">
                  <c:v>New Mexico</c:v>
                </c:pt>
                <c:pt idx="14">
                  <c:v>Pennsylvania</c:v>
                </c:pt>
                <c:pt idx="15">
                  <c:v>Nevada</c:v>
                </c:pt>
                <c:pt idx="16">
                  <c:v>South Carolina</c:v>
                </c:pt>
                <c:pt idx="17">
                  <c:v>New York</c:v>
                </c:pt>
                <c:pt idx="18">
                  <c:v>Oregon</c:v>
                </c:pt>
                <c:pt idx="19">
                  <c:v>Illinois</c:v>
                </c:pt>
                <c:pt idx="20">
                  <c:v>Mississippi</c:v>
                </c:pt>
                <c:pt idx="21">
                  <c:v>Virginia</c:v>
                </c:pt>
                <c:pt idx="22">
                  <c:v>California</c:v>
                </c:pt>
                <c:pt idx="23">
                  <c:v>Idaho</c:v>
                </c:pt>
                <c:pt idx="24">
                  <c:v>Wyoming</c:v>
                </c:pt>
                <c:pt idx="25">
                  <c:v>Indiana</c:v>
                </c:pt>
                <c:pt idx="26">
                  <c:v>Rhode Island</c:v>
                </c:pt>
                <c:pt idx="27">
                  <c:v>Utah</c:v>
                </c:pt>
                <c:pt idx="28">
                  <c:v>Delaware</c:v>
                </c:pt>
                <c:pt idx="29">
                  <c:v>West Virginia</c:v>
                </c:pt>
                <c:pt idx="30">
                  <c:v>Iowa</c:v>
                </c:pt>
                <c:pt idx="31">
                  <c:v>Alaska</c:v>
                </c:pt>
                <c:pt idx="32">
                  <c:v>Kentucky</c:v>
                </c:pt>
                <c:pt idx="33">
                  <c:v>Georgia</c:v>
                </c:pt>
                <c:pt idx="34">
                  <c:v>Nebraska</c:v>
                </c:pt>
                <c:pt idx="35">
                  <c:v>Connecticut</c:v>
                </c:pt>
                <c:pt idx="36">
                  <c:v>Vermont</c:v>
                </c:pt>
                <c:pt idx="37">
                  <c:v>Ohio</c:v>
                </c:pt>
                <c:pt idx="38">
                  <c:v>Colorado</c:v>
                </c:pt>
                <c:pt idx="39">
                  <c:v>Florida</c:v>
                </c:pt>
                <c:pt idx="40">
                  <c:v>Minnesota</c:v>
                </c:pt>
                <c:pt idx="41">
                  <c:v>North Carolina</c:v>
                </c:pt>
                <c:pt idx="42">
                  <c:v>Arizona</c:v>
                </c:pt>
                <c:pt idx="43">
                  <c:v>Wisconsin</c:v>
                </c:pt>
                <c:pt idx="44">
                  <c:v>Missouri</c:v>
                </c:pt>
                <c:pt idx="45">
                  <c:v>South Dakota</c:v>
                </c:pt>
                <c:pt idx="46">
                  <c:v>Tennessee</c:v>
                </c:pt>
                <c:pt idx="47">
                  <c:v>Texas</c:v>
                </c:pt>
                <c:pt idx="48">
                  <c:v>Montana</c:v>
                </c:pt>
                <c:pt idx="49">
                  <c:v>New Hampshire</c:v>
                </c:pt>
                <c:pt idx="50">
                  <c:v>Maine</c:v>
                </c:pt>
              </c:strCache>
            </c:strRef>
          </c:cat>
          <c:val>
            <c:numRef>
              <c:f>Sheet1!$C$2:$C$52</c:f>
              <c:numCache>
                <c:formatCode>General</c:formatCode>
                <c:ptCount val="51"/>
                <c:pt idx="0">
                  <c:v>1808</c:v>
                </c:pt>
                <c:pt idx="1">
                  <c:v>1808</c:v>
                </c:pt>
                <c:pt idx="2">
                  <c:v>1808</c:v>
                </c:pt>
                <c:pt idx="3">
                  <c:v>1808</c:v>
                </c:pt>
                <c:pt idx="4">
                  <c:v>1808</c:v>
                </c:pt>
                <c:pt idx="5">
                  <c:v>1808</c:v>
                </c:pt>
                <c:pt idx="6">
                  <c:v>1808</c:v>
                </c:pt>
                <c:pt idx="7">
                  <c:v>1808</c:v>
                </c:pt>
                <c:pt idx="8">
                  <c:v>1808</c:v>
                </c:pt>
                <c:pt idx="9">
                  <c:v>1808</c:v>
                </c:pt>
                <c:pt idx="10">
                  <c:v>1808</c:v>
                </c:pt>
                <c:pt idx="11">
                  <c:v>1808</c:v>
                </c:pt>
                <c:pt idx="12">
                  <c:v>1808</c:v>
                </c:pt>
                <c:pt idx="13">
                  <c:v>1808</c:v>
                </c:pt>
                <c:pt idx="14">
                  <c:v>1808</c:v>
                </c:pt>
                <c:pt idx="15">
                  <c:v>1808</c:v>
                </c:pt>
                <c:pt idx="16">
                  <c:v>1808</c:v>
                </c:pt>
                <c:pt idx="17">
                  <c:v>1808</c:v>
                </c:pt>
                <c:pt idx="18">
                  <c:v>1808</c:v>
                </c:pt>
                <c:pt idx="19">
                  <c:v>1808</c:v>
                </c:pt>
                <c:pt idx="20">
                  <c:v>1808</c:v>
                </c:pt>
                <c:pt idx="21">
                  <c:v>1808</c:v>
                </c:pt>
                <c:pt idx="22">
                  <c:v>1808</c:v>
                </c:pt>
                <c:pt idx="23">
                  <c:v>1808</c:v>
                </c:pt>
                <c:pt idx="24">
                  <c:v>1808</c:v>
                </c:pt>
                <c:pt idx="25">
                  <c:v>1808</c:v>
                </c:pt>
                <c:pt idx="26">
                  <c:v>1808</c:v>
                </c:pt>
                <c:pt idx="27">
                  <c:v>1808</c:v>
                </c:pt>
                <c:pt idx="28">
                  <c:v>1808</c:v>
                </c:pt>
                <c:pt idx="29">
                  <c:v>1808</c:v>
                </c:pt>
                <c:pt idx="30">
                  <c:v>1808</c:v>
                </c:pt>
                <c:pt idx="31">
                  <c:v>1808</c:v>
                </c:pt>
                <c:pt idx="32">
                  <c:v>1808</c:v>
                </c:pt>
                <c:pt idx="33">
                  <c:v>1808</c:v>
                </c:pt>
                <c:pt idx="34">
                  <c:v>1808</c:v>
                </c:pt>
                <c:pt idx="35">
                  <c:v>1808</c:v>
                </c:pt>
                <c:pt idx="36">
                  <c:v>1808</c:v>
                </c:pt>
                <c:pt idx="37">
                  <c:v>1808</c:v>
                </c:pt>
                <c:pt idx="38">
                  <c:v>1808</c:v>
                </c:pt>
                <c:pt idx="39">
                  <c:v>1808</c:v>
                </c:pt>
                <c:pt idx="40">
                  <c:v>1808</c:v>
                </c:pt>
                <c:pt idx="41">
                  <c:v>1808</c:v>
                </c:pt>
                <c:pt idx="42">
                  <c:v>1808</c:v>
                </c:pt>
                <c:pt idx="43">
                  <c:v>1808</c:v>
                </c:pt>
                <c:pt idx="44">
                  <c:v>1808</c:v>
                </c:pt>
                <c:pt idx="45">
                  <c:v>1808</c:v>
                </c:pt>
                <c:pt idx="46">
                  <c:v>1808</c:v>
                </c:pt>
                <c:pt idx="47">
                  <c:v>1808</c:v>
                </c:pt>
                <c:pt idx="48">
                  <c:v>1808</c:v>
                </c:pt>
                <c:pt idx="49">
                  <c:v>1808</c:v>
                </c:pt>
                <c:pt idx="50">
                  <c:v>1808</c:v>
                </c:pt>
              </c:numCache>
            </c:numRef>
          </c:val>
          <c:smooth val="0"/>
          <c:extLst>
            <c:ext xmlns:c16="http://schemas.microsoft.com/office/drawing/2014/chart" uri="{C3380CC4-5D6E-409C-BE32-E72D297353CC}">
              <c16:uniqueId val="{00000001-984D-4FFD-B73B-19D2720DE855}"/>
            </c:ext>
          </c:extLst>
        </c:ser>
        <c:dLbls>
          <c:showLegendKey val="0"/>
          <c:showVal val="0"/>
          <c:showCatName val="0"/>
          <c:showSerName val="0"/>
          <c:showPercent val="0"/>
          <c:showBubbleSize val="0"/>
        </c:dLbls>
        <c:marker val="1"/>
        <c:smooth val="0"/>
        <c:axId val="226940360"/>
        <c:axId val="151263512"/>
      </c:lineChart>
      <c:catAx>
        <c:axId val="226940360"/>
        <c:scaling>
          <c:orientation val="minMax"/>
        </c:scaling>
        <c:delete val="0"/>
        <c:axPos val="b"/>
        <c:numFmt formatCode="General" sourceLinked="1"/>
        <c:majorTickMark val="out"/>
        <c:minorTickMark val="none"/>
        <c:tickLblPos val="nextTo"/>
        <c:txPr>
          <a:bodyPr rot="-5400000" vert="horz"/>
          <a:lstStyle/>
          <a:p>
            <a:pPr>
              <a:defRPr sz="900"/>
            </a:pPr>
            <a:endParaRPr lang="en-US"/>
          </a:p>
        </c:txPr>
        <c:crossAx val="151263512"/>
        <c:crosses val="autoZero"/>
        <c:auto val="1"/>
        <c:lblAlgn val="ctr"/>
        <c:lblOffset val="100"/>
        <c:noMultiLvlLbl val="0"/>
      </c:catAx>
      <c:valAx>
        <c:axId val="151263512"/>
        <c:scaling>
          <c:orientation val="minMax"/>
          <c:max val="2400"/>
          <c:min val="0"/>
        </c:scaling>
        <c:delete val="0"/>
        <c:axPos val="l"/>
        <c:numFmt formatCode="&quot;$&quot;#,##0" sourceLinked="0"/>
        <c:majorTickMark val="out"/>
        <c:minorTickMark val="none"/>
        <c:tickLblPos val="nextTo"/>
        <c:spPr>
          <a:ln>
            <a:noFill/>
          </a:ln>
        </c:spPr>
        <c:txPr>
          <a:bodyPr/>
          <a:lstStyle/>
          <a:p>
            <a:pPr>
              <a:defRPr sz="1000"/>
            </a:pPr>
            <a:endParaRPr lang="en-US"/>
          </a:p>
        </c:txPr>
        <c:crossAx val="226940360"/>
        <c:crosses val="autoZero"/>
        <c:crossBetween val="between"/>
        <c:majorUnit val="400"/>
      </c:valAx>
      <c:spPr>
        <a:noFill/>
        <a:ln w="25400">
          <a:noFill/>
        </a:ln>
      </c:spPr>
    </c:plotArea>
    <c:plotVisOnly val="1"/>
    <c:dispBlanksAs val="gap"/>
    <c:showDLblsOverMax val="0"/>
  </c:chart>
  <c:txPr>
    <a:bodyPr/>
    <a:lstStyle/>
    <a:p>
      <a:pPr>
        <a:defRPr sz="1800">
          <a:latin typeface="+mn-lt"/>
          <a:cs typeface="Calibri" panose="020F050202020403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198599557809628E-2"/>
          <c:y val="6.2785872238411131E-2"/>
          <c:w val="0.97113979809233619"/>
          <c:h val="0.82998718664103999"/>
        </c:manualLayout>
      </c:layout>
      <c:barChart>
        <c:barDir val="col"/>
        <c:grouping val="clustered"/>
        <c:varyColors val="0"/>
        <c:ser>
          <c:idx val="0"/>
          <c:order val="0"/>
          <c:tx>
            <c:strRef>
              <c:f>Sheet1!$A$2</c:f>
              <c:strCache>
                <c:ptCount val="1"/>
                <c:pt idx="0">
                  <c:v>Employee Premium Contribution as Share of Median Income</c:v>
                </c:pt>
              </c:strCache>
            </c:strRef>
          </c:tx>
          <c:spPr>
            <a:solidFill>
              <a:schemeClr val="accent2">
                <a:alpha val="60000"/>
              </a:schemeClr>
            </a:solidFill>
            <a:ln>
              <a:noFill/>
            </a:ln>
            <a:effectLst/>
          </c:spPr>
          <c:invertIfNegative val="0"/>
          <c:dPt>
            <c:idx val="0"/>
            <c:invertIfNegative val="0"/>
            <c:bubble3D val="0"/>
            <c:extLst>
              <c:ext xmlns:c16="http://schemas.microsoft.com/office/drawing/2014/chart" uri="{C3380CC4-5D6E-409C-BE32-E72D297353CC}">
                <c16:uniqueId val="{00000000-FF69-8E4B-A4BB-2678AC67EBDA}"/>
              </c:ext>
            </c:extLst>
          </c:dPt>
          <c:dPt>
            <c:idx val="1"/>
            <c:invertIfNegative val="0"/>
            <c:bubble3D val="0"/>
            <c:spPr>
              <a:solidFill>
                <a:schemeClr val="accent2">
                  <a:alpha val="85000"/>
                </a:schemeClr>
              </a:solidFill>
              <a:ln>
                <a:noFill/>
              </a:ln>
              <a:effectLst/>
            </c:spPr>
            <c:extLst>
              <c:ext xmlns:c16="http://schemas.microsoft.com/office/drawing/2014/chart" uri="{C3380CC4-5D6E-409C-BE32-E72D297353CC}">
                <c16:uniqueId val="{00000002-FF69-8E4B-A4BB-2678AC67EBDA}"/>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FF69-8E4B-A4BB-2678AC67EBDA}"/>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Sheet1!$B$2:$D$2</c:f>
            </c:numRef>
          </c:val>
          <c:extLst>
            <c:ext xmlns:c16="http://schemas.microsoft.com/office/drawing/2014/chart" uri="{C3380CC4-5D6E-409C-BE32-E72D297353CC}">
              <c16:uniqueId val="{00000005-FF69-8E4B-A4BB-2678AC67EBDA}"/>
            </c:ext>
          </c:extLst>
        </c:ser>
        <c:ser>
          <c:idx val="1"/>
          <c:order val="1"/>
          <c:tx>
            <c:strRef>
              <c:f>Sheet1!$A$3</c:f>
              <c:strCache>
                <c:ptCount val="1"/>
                <c:pt idx="0">
                  <c:v>Deductibles</c:v>
                </c:pt>
              </c:strCache>
            </c:strRef>
          </c:tx>
          <c:spPr>
            <a:solidFill>
              <a:schemeClr val="accent2">
                <a:alpha val="85000"/>
              </a:schemeClr>
            </a:solidFill>
            <a:ln>
              <a:noFill/>
            </a:ln>
            <a:effectLst/>
          </c:spPr>
          <c:invertIfNegative val="0"/>
          <c:dPt>
            <c:idx val="0"/>
            <c:invertIfNegative val="0"/>
            <c:bubble3D val="0"/>
            <c:spPr>
              <a:solidFill>
                <a:schemeClr val="accent2">
                  <a:alpha val="60000"/>
                </a:schemeClr>
              </a:solidFill>
              <a:ln>
                <a:noFill/>
              </a:ln>
              <a:effectLst/>
            </c:spPr>
            <c:extLst>
              <c:ext xmlns:c16="http://schemas.microsoft.com/office/drawing/2014/chart" uri="{C3380CC4-5D6E-409C-BE32-E72D297353CC}">
                <c16:uniqueId val="{00000007-FF69-8E4B-A4BB-2678AC67EBDA}"/>
              </c:ext>
            </c:extLst>
          </c:dPt>
          <c:dPt>
            <c:idx val="1"/>
            <c:invertIfNegative val="0"/>
            <c:bubble3D val="0"/>
            <c:extLst>
              <c:ext xmlns:c16="http://schemas.microsoft.com/office/drawing/2014/chart" uri="{C3380CC4-5D6E-409C-BE32-E72D297353CC}">
                <c16:uniqueId val="{00000008-FF69-8E4B-A4BB-2678AC67EBDA}"/>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A-FF69-8E4B-A4BB-2678AC67EBDA}"/>
              </c:ext>
            </c:extLst>
          </c:dPt>
          <c:dLbls>
            <c:dLbl>
              <c:idx val="0"/>
              <c:numFmt formatCode="0.0%" sourceLinked="0"/>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FF69-8E4B-A4BB-2678AC67EBDA}"/>
                </c:ext>
              </c:extLst>
            </c:dLbl>
            <c:dLbl>
              <c:idx val="1"/>
              <c:numFmt formatCode="0.0%" sourceLinked="0"/>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FF69-8E4B-A4BB-2678AC67EBDA}"/>
                </c:ext>
              </c:extLst>
            </c:dLbl>
            <c:dLbl>
              <c:idx val="2"/>
              <c:layout>
                <c:manualLayout>
                  <c:x val="-1.2741492487660747E-16"/>
                  <c:y val="0.10610590923764945"/>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475929519487868"/>
                      <c:h val="9.0104996226980053E-2"/>
                    </c:manualLayout>
                  </c15:layout>
                </c:ext>
                <c:ext xmlns:c16="http://schemas.microsoft.com/office/drawing/2014/chart" uri="{C3380CC4-5D6E-409C-BE32-E72D297353CC}">
                  <c16:uniqueId val="{0000000A-FF69-8E4B-A4BB-2678AC67EBD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Sheet1!$B$3:$D$3</c:f>
            </c:numRef>
          </c:val>
          <c:extLst>
            <c:ext xmlns:c16="http://schemas.microsoft.com/office/drawing/2014/chart" uri="{C3380CC4-5D6E-409C-BE32-E72D297353CC}">
              <c16:uniqueId val="{0000000B-FF69-8E4B-A4BB-2678AC67EBDA}"/>
            </c:ext>
          </c:extLst>
        </c:ser>
        <c:ser>
          <c:idx val="2"/>
          <c:order val="2"/>
          <c:tx>
            <c:strRef>
              <c:f>Sheet1!$A$4</c:f>
              <c:strCache>
                <c:ptCount val="1"/>
                <c:pt idx="0">
                  <c:v>Combined employee premium contribution and deductible
</c:v>
                </c:pt>
              </c:strCache>
            </c:strRef>
          </c:tx>
          <c:spPr>
            <a:solidFill>
              <a:schemeClr val="accent2"/>
            </a:solidFill>
            <a:ln>
              <a:noFill/>
            </a:ln>
            <a:effectLst/>
          </c:spPr>
          <c:invertIfNegative val="0"/>
          <c:dPt>
            <c:idx val="0"/>
            <c:invertIfNegative val="0"/>
            <c:bubble3D val="0"/>
            <c:spPr>
              <a:solidFill>
                <a:schemeClr val="accent2">
                  <a:alpha val="60000"/>
                </a:schemeClr>
              </a:solidFill>
              <a:ln>
                <a:noFill/>
              </a:ln>
              <a:effectLst/>
            </c:spPr>
            <c:extLst>
              <c:ext xmlns:c16="http://schemas.microsoft.com/office/drawing/2014/chart" uri="{C3380CC4-5D6E-409C-BE32-E72D297353CC}">
                <c16:uniqueId val="{0000000E-FF69-8E4B-A4BB-2678AC67EBDA}"/>
              </c:ext>
            </c:extLst>
          </c:dPt>
          <c:dPt>
            <c:idx val="1"/>
            <c:invertIfNegative val="0"/>
            <c:bubble3D val="0"/>
            <c:spPr>
              <a:solidFill>
                <a:schemeClr val="accent2">
                  <a:alpha val="85000"/>
                </a:schemeClr>
              </a:solidFill>
              <a:ln>
                <a:noFill/>
              </a:ln>
              <a:effectLst/>
            </c:spPr>
            <c:extLst>
              <c:ext xmlns:c16="http://schemas.microsoft.com/office/drawing/2014/chart" uri="{C3380CC4-5D6E-409C-BE32-E72D297353CC}">
                <c16:uniqueId val="{0000000F-FF69-8E4B-A4BB-2678AC67EBDA}"/>
              </c:ext>
            </c:extLst>
          </c:dPt>
          <c:dLbls>
            <c:dLbl>
              <c:idx val="2"/>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D-FF69-8E4B-A4BB-2678AC67EBD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2008</c:v>
                </c:pt>
                <c:pt idx="1">
                  <c:v>2011</c:v>
                </c:pt>
                <c:pt idx="2">
                  <c:v>2017</c:v>
                </c:pt>
              </c:strCache>
            </c:strRef>
          </c:cat>
          <c:val>
            <c:numRef>
              <c:f>Sheet1!$B$4:$D$4</c:f>
              <c:numCache>
                <c:formatCode>General</c:formatCode>
                <c:ptCount val="3"/>
                <c:pt idx="0">
                  <c:v>7.8E-2</c:v>
                </c:pt>
                <c:pt idx="1">
                  <c:v>9.8000000000000004E-2</c:v>
                </c:pt>
                <c:pt idx="2">
                  <c:v>0.11700000000000001</c:v>
                </c:pt>
              </c:numCache>
            </c:numRef>
          </c:val>
          <c:extLst>
            <c:ext xmlns:c16="http://schemas.microsoft.com/office/drawing/2014/chart" uri="{C3380CC4-5D6E-409C-BE32-E72D297353CC}">
              <c16:uniqueId val="{0000000C-FF69-8E4B-A4BB-2678AC67EBDA}"/>
            </c:ext>
          </c:extLst>
        </c:ser>
        <c:dLbls>
          <c:showLegendKey val="0"/>
          <c:showVal val="0"/>
          <c:showCatName val="0"/>
          <c:showSerName val="0"/>
          <c:showPercent val="0"/>
          <c:showBubbleSize val="0"/>
        </c:dLbls>
        <c:gapWidth val="20"/>
        <c:overlap val="46"/>
        <c:axId val="151264296"/>
        <c:axId val="151264688"/>
      </c:barChart>
      <c:catAx>
        <c:axId val="15126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1264688"/>
        <c:crosses val="autoZero"/>
        <c:auto val="1"/>
        <c:lblAlgn val="ctr"/>
        <c:lblOffset val="100"/>
        <c:noMultiLvlLbl val="0"/>
      </c:catAx>
      <c:valAx>
        <c:axId val="151264688"/>
        <c:scaling>
          <c:orientation val="minMax"/>
        </c:scaling>
        <c:delete val="1"/>
        <c:axPos val="l"/>
        <c:numFmt formatCode="0%" sourceLinked="0"/>
        <c:majorTickMark val="none"/>
        <c:minorTickMark val="none"/>
        <c:tickLblPos val="nextTo"/>
        <c:crossAx val="151264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11/30/18</a:t>
            </a:fld>
            <a:endParaRPr lang="en-US" b="1" dirty="0">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dirty="0">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11/30/18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1</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a:p>
        </p:txBody>
      </p:sp>
    </p:spTree>
    <p:extLst>
      <p:ext uri="{BB962C8B-B14F-4D97-AF65-F5344CB8AC3E}">
        <p14:creationId xmlns:p14="http://schemas.microsoft.com/office/powerpoint/2010/main" val="1315563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3</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1206228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5</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38797244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2123728" y="6368920"/>
            <a:ext cx="6948770"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a:t>
            </a: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pic>
        <p:nvPicPr>
          <p:cNvPr id="9" name="Picture 8">
            <a:extLst>
              <a:ext uri="{FF2B5EF4-FFF2-40B4-BE49-F238E27FC236}">
                <a16:creationId xmlns:a16="http://schemas.microsoft.com/office/drawing/2014/main" id="{8FF54D87-F117-BA45-BBA8-94B4CEDF60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3" y="6373368"/>
            <a:ext cx="1837943" cy="411287"/>
          </a:xfrm>
          <a:prstGeom prst="rect">
            <a:avLst/>
          </a:prstGeom>
        </p:spPr>
      </p:pic>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5002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80743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2123727" y="6368920"/>
            <a:ext cx="6948771"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Sara R. Collins and David C. Radley, </a:t>
            </a:r>
            <a:r>
              <a:rPr lang="en-US" sz="900" i="1" dirty="0"/>
              <a:t>The Cost of Employer Insurance Is a Growing Burden for Middle-Income Families </a:t>
            </a:r>
            <a:br>
              <a:rPr lang="en-US" sz="900" i="1" dirty="0"/>
            </a:br>
            <a:r>
              <a:rPr lang="en-US" sz="900" dirty="0"/>
              <a:t>(Commonwealth Fund, Dec. 2018).</a:t>
            </a:r>
          </a:p>
        </p:txBody>
      </p:sp>
      <p:pic>
        <p:nvPicPr>
          <p:cNvPr id="12" name="Picture 11">
            <a:extLst>
              <a:ext uri="{FF2B5EF4-FFF2-40B4-BE49-F238E27FC236}">
                <a16:creationId xmlns:a16="http://schemas.microsoft.com/office/drawing/2014/main" id="{11FAEF1F-2041-2A4E-A1FE-E1B1F90DCC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3" y="6373368"/>
            <a:ext cx="1837943" cy="411287"/>
          </a:xfrm>
          <a:prstGeom prst="rect">
            <a:avLst/>
          </a:prstGeom>
        </p:spPr>
      </p:pic>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Title 1"/>
          <p:cNvSpPr>
            <a:spLocks noGrp="1"/>
          </p:cNvSpPr>
          <p:nvPr>
            <p:ph type="ctrTitle"/>
          </p:nvPr>
        </p:nvSpPr>
        <p:spPr>
          <a:xfrm>
            <a:off x="98134"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spTree>
    <p:extLst>
      <p:ext uri="{BB962C8B-B14F-4D97-AF65-F5344CB8AC3E}">
        <p14:creationId xmlns:p14="http://schemas.microsoft.com/office/powerpoint/2010/main" val="1042219734"/>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3.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EDFD0B-5AA4-3F4A-A878-1D444311405E}"/>
              </a:ext>
            </a:extLst>
          </p:cNvPr>
          <p:cNvSpPr>
            <a:spLocks noGrp="1"/>
          </p:cNvSpPr>
          <p:nvPr>
            <p:ph type="ctrTitle"/>
          </p:nvPr>
        </p:nvSpPr>
        <p:spPr/>
        <p:txBody>
          <a:bodyPr/>
          <a:lstStyle/>
          <a:p>
            <a:r>
              <a:rPr lang="en-US" dirty="0"/>
              <a:t>Premiums for employer health plans rose sharply in 2017.</a:t>
            </a:r>
          </a:p>
        </p:txBody>
      </p:sp>
      <p:graphicFrame>
        <p:nvGraphicFramePr>
          <p:cNvPr id="14" name="Chart 2">
            <a:extLst>
              <a:ext uri="{FF2B5EF4-FFF2-40B4-BE49-F238E27FC236}">
                <a16:creationId xmlns:a16="http://schemas.microsoft.com/office/drawing/2014/main" id="{535157A8-73E3-BE42-B90F-D302541990B1}"/>
              </a:ext>
            </a:extLst>
          </p:cNvPr>
          <p:cNvGraphicFramePr>
            <a:graphicFrameLocks noGrp="1"/>
          </p:cNvGraphicFramePr>
          <p:nvPr>
            <p:ph type="chart" sz="quarter" idx="19"/>
            <p:extLst>
              <p:ext uri="{D42A27DB-BD31-4B8C-83A1-F6EECF244321}">
                <p14:modId xmlns:p14="http://schemas.microsoft.com/office/powerpoint/2010/main" val="1060909032"/>
              </p:ext>
            </p:extLst>
          </p:nvPr>
        </p:nvGraphicFramePr>
        <p:xfrm>
          <a:off x="-1" y="628411"/>
          <a:ext cx="7812361" cy="519634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2917CD51-A166-EA47-ACD6-EA30A68FAE04}"/>
              </a:ext>
            </a:extLst>
          </p:cNvPr>
          <p:cNvSpPr>
            <a:spLocks noGrp="1"/>
          </p:cNvSpPr>
          <p:nvPr>
            <p:ph type="body" sz="quarter" idx="22"/>
          </p:nvPr>
        </p:nvSpPr>
        <p:spPr/>
        <p:txBody>
          <a:bodyPr/>
          <a:lstStyle/>
          <a:p>
            <a:r>
              <a:rPr lang="en-US" dirty="0">
                <a:cs typeface="Calibri" panose="020F0502020204030204" pitchFamily="34" charset="0"/>
              </a:rPr>
              <a:t>Data: Medical Expenditure Panel Survey–Insurance Component (MEPS–IC), 2008–2017.</a:t>
            </a:r>
          </a:p>
        </p:txBody>
      </p:sp>
      <p:sp>
        <p:nvSpPr>
          <p:cNvPr id="10" name="TextBox 9">
            <a:extLst>
              <a:ext uri="{FF2B5EF4-FFF2-40B4-BE49-F238E27FC236}">
                <a16:creationId xmlns:a16="http://schemas.microsoft.com/office/drawing/2014/main" id="{F7FA5B1F-9B37-2C49-9DB6-7D332547CD93}"/>
              </a:ext>
            </a:extLst>
          </p:cNvPr>
          <p:cNvSpPr txBox="1"/>
          <p:nvPr/>
        </p:nvSpPr>
        <p:spPr>
          <a:xfrm>
            <a:off x="6444208" y="2096852"/>
            <a:ext cx="1250855" cy="307777"/>
          </a:xfrm>
          <a:prstGeom prst="rect">
            <a:avLst/>
          </a:prstGeom>
          <a:noFill/>
        </p:spPr>
        <p:txBody>
          <a:bodyPr wrap="square" rtlCol="0">
            <a:spAutoFit/>
          </a:bodyPr>
          <a:lstStyle/>
          <a:p>
            <a:r>
              <a:rPr lang="en-US" sz="1400" dirty="0">
                <a:solidFill>
                  <a:schemeClr val="tx2"/>
                </a:solidFill>
                <a:cs typeface="Arial" pitchFamily="34" charset="0"/>
              </a:rPr>
              <a:t>Family plans</a:t>
            </a:r>
            <a:endParaRPr lang="en-US" sz="1200" dirty="0">
              <a:solidFill>
                <a:schemeClr val="tx2"/>
              </a:solidFill>
              <a:cs typeface="Arial" pitchFamily="34" charset="0"/>
            </a:endParaRPr>
          </a:p>
        </p:txBody>
      </p:sp>
      <p:sp>
        <p:nvSpPr>
          <p:cNvPr id="11" name="TextBox 10">
            <a:extLst>
              <a:ext uri="{FF2B5EF4-FFF2-40B4-BE49-F238E27FC236}">
                <a16:creationId xmlns:a16="http://schemas.microsoft.com/office/drawing/2014/main" id="{60900009-81C5-BB40-975E-BE1A1FAC93D1}"/>
              </a:ext>
            </a:extLst>
          </p:cNvPr>
          <p:cNvSpPr txBox="1"/>
          <p:nvPr/>
        </p:nvSpPr>
        <p:spPr>
          <a:xfrm>
            <a:off x="6446520" y="3789040"/>
            <a:ext cx="2117411" cy="307777"/>
          </a:xfrm>
          <a:prstGeom prst="rect">
            <a:avLst/>
          </a:prstGeom>
          <a:noFill/>
        </p:spPr>
        <p:txBody>
          <a:bodyPr wrap="square" rtlCol="0">
            <a:spAutoFit/>
          </a:bodyPr>
          <a:lstStyle/>
          <a:p>
            <a:r>
              <a:rPr lang="en-US" sz="1400" dirty="0">
                <a:solidFill>
                  <a:schemeClr val="bg2"/>
                </a:solidFill>
                <a:cs typeface="Arial" pitchFamily="34" charset="0"/>
              </a:rPr>
              <a:t>Single-person plans</a:t>
            </a:r>
            <a:endParaRPr lang="en-US" sz="1200" dirty="0">
              <a:solidFill>
                <a:schemeClr val="bg2"/>
              </a:solidFill>
              <a:cs typeface="Arial" pitchFamily="34" charset="0"/>
            </a:endParaRPr>
          </a:p>
        </p:txBody>
      </p:sp>
      <p:sp>
        <p:nvSpPr>
          <p:cNvPr id="22" name="TextBox 21">
            <a:extLst>
              <a:ext uri="{FF2B5EF4-FFF2-40B4-BE49-F238E27FC236}">
                <a16:creationId xmlns:a16="http://schemas.microsoft.com/office/drawing/2014/main" id="{B9D4D094-A387-654A-9DD7-F4A986E32235}"/>
              </a:ext>
            </a:extLst>
          </p:cNvPr>
          <p:cNvSpPr txBox="1"/>
          <p:nvPr/>
        </p:nvSpPr>
        <p:spPr>
          <a:xfrm>
            <a:off x="0" y="711715"/>
            <a:ext cx="3918020" cy="307777"/>
          </a:xfrm>
          <a:prstGeom prst="rect">
            <a:avLst/>
          </a:prstGeom>
          <a:noFill/>
        </p:spPr>
        <p:txBody>
          <a:bodyPr wrap="square" rtlCol="0">
            <a:spAutoFit/>
          </a:bodyPr>
          <a:lstStyle/>
          <a:p>
            <a:r>
              <a:rPr lang="en-US" sz="1400" i="1" dirty="0"/>
              <a:t>Average growth from previous year</a:t>
            </a:r>
          </a:p>
        </p:txBody>
      </p:sp>
    </p:spTree>
    <p:extLst>
      <p:ext uri="{BB962C8B-B14F-4D97-AF65-F5344CB8AC3E}">
        <p14:creationId xmlns:p14="http://schemas.microsoft.com/office/powerpoint/2010/main" val="3612779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Employer premiums have risen, so have employee contributions.</a:t>
            </a:r>
          </a:p>
        </p:txBody>
      </p:sp>
      <p:graphicFrame>
        <p:nvGraphicFramePr>
          <p:cNvPr id="17" name="Chart Placeholder 16">
            <a:extLst>
              <a:ext uri="{FF2B5EF4-FFF2-40B4-BE49-F238E27FC236}">
                <a16:creationId xmlns:a16="http://schemas.microsoft.com/office/drawing/2014/main" id="{027A8924-1701-BB4C-964F-638FD46A69A0}"/>
              </a:ext>
            </a:extLst>
          </p:cNvPr>
          <p:cNvGraphicFramePr>
            <a:graphicFrameLocks noGrp="1"/>
          </p:cNvGraphicFramePr>
          <p:nvPr>
            <p:ph type="chart" sz="quarter" idx="19"/>
            <p:extLst>
              <p:ext uri="{D42A27DB-BD31-4B8C-83A1-F6EECF244321}">
                <p14:modId xmlns:p14="http://schemas.microsoft.com/office/powerpoint/2010/main" val="4164698672"/>
              </p:ext>
            </p:extLst>
          </p:nvPr>
        </p:nvGraphicFramePr>
        <p:xfrm>
          <a:off x="0" y="1289641"/>
          <a:ext cx="9072563" cy="426472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930D9E76-017E-AC43-A1DB-1BBEABCA2102}"/>
              </a:ext>
            </a:extLst>
          </p:cNvPr>
          <p:cNvSpPr>
            <a:spLocks noGrp="1"/>
          </p:cNvSpPr>
          <p:nvPr>
            <p:ph type="body" sz="quarter" idx="22"/>
          </p:nvPr>
        </p:nvSpPr>
        <p:spPr/>
        <p:txBody>
          <a:bodyPr/>
          <a:lstStyle/>
          <a:p>
            <a:pPr>
              <a:spcAft>
                <a:spcPct val="25000"/>
              </a:spcAft>
            </a:pPr>
            <a:r>
              <a:rPr lang="en-US" dirty="0">
                <a:cs typeface="Calibri" panose="020F0502020204030204" pitchFamily="34" charset="0"/>
              </a:rPr>
              <a:t>Data: Medical Expenditure Panel Survey–Insurance Component (MEPS–IC), 2011, 2016, 2017.</a:t>
            </a:r>
          </a:p>
        </p:txBody>
      </p:sp>
      <p:grpSp>
        <p:nvGrpSpPr>
          <p:cNvPr id="16" name="Group 15">
            <a:extLst>
              <a:ext uri="{FF2B5EF4-FFF2-40B4-BE49-F238E27FC236}">
                <a16:creationId xmlns:a16="http://schemas.microsoft.com/office/drawing/2014/main" id="{BB7F59FD-968C-E84A-828E-C2DC034B3386}"/>
              </a:ext>
            </a:extLst>
          </p:cNvPr>
          <p:cNvGrpSpPr/>
          <p:nvPr/>
        </p:nvGrpSpPr>
        <p:grpSpPr>
          <a:xfrm>
            <a:off x="3241225" y="1446567"/>
            <a:ext cx="2590112" cy="276999"/>
            <a:chOff x="3918020" y="1231039"/>
            <a:chExt cx="2590112" cy="276999"/>
          </a:xfrm>
        </p:grpSpPr>
        <p:sp>
          <p:nvSpPr>
            <p:cNvPr id="18" name="Oval 17"/>
            <p:cNvSpPr/>
            <p:nvPr/>
          </p:nvSpPr>
          <p:spPr>
            <a:xfrm>
              <a:off x="5278088" y="1278098"/>
              <a:ext cx="182880" cy="182880"/>
            </a:xfrm>
            <a:prstGeom prst="ellipse">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9" name="Oval 18"/>
            <p:cNvSpPr/>
            <p:nvPr/>
          </p:nvSpPr>
          <p:spPr>
            <a:xfrm>
              <a:off x="3918020" y="1278098"/>
              <a:ext cx="182880" cy="182880"/>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0" name="TextBox 19"/>
            <p:cNvSpPr txBox="1"/>
            <p:nvPr/>
          </p:nvSpPr>
          <p:spPr>
            <a:xfrm>
              <a:off x="4107351" y="1231039"/>
              <a:ext cx="1040713" cy="276999"/>
            </a:xfrm>
            <a:prstGeom prst="rect">
              <a:avLst/>
            </a:prstGeom>
            <a:noFill/>
          </p:spPr>
          <p:txBody>
            <a:bodyPr wrap="square" rtlCol="0">
              <a:spAutoFit/>
            </a:bodyPr>
            <a:lstStyle/>
            <a:p>
              <a:r>
                <a:rPr lang="en-US" sz="1200" dirty="0">
                  <a:solidFill>
                    <a:srgbClr val="000000">
                      <a:lumMod val="75000"/>
                      <a:lumOff val="25000"/>
                    </a:srgbClr>
                  </a:solidFill>
                  <a:cs typeface="Arial" pitchFamily="34" charset="0"/>
                </a:rPr>
                <a:t>2011 to 2016</a:t>
              </a:r>
              <a:endParaRPr lang="en-US" sz="1100" dirty="0">
                <a:solidFill>
                  <a:srgbClr val="000000">
                    <a:lumMod val="75000"/>
                    <a:lumOff val="25000"/>
                  </a:srgbClr>
                </a:solidFill>
                <a:cs typeface="Arial" pitchFamily="34" charset="0"/>
              </a:endParaRPr>
            </a:p>
          </p:txBody>
        </p:sp>
        <p:sp>
          <p:nvSpPr>
            <p:cNvPr id="27" name="TextBox 26"/>
            <p:cNvSpPr txBox="1"/>
            <p:nvPr/>
          </p:nvSpPr>
          <p:spPr>
            <a:xfrm>
              <a:off x="5467419" y="1231039"/>
              <a:ext cx="1040713" cy="276999"/>
            </a:xfrm>
            <a:prstGeom prst="rect">
              <a:avLst/>
            </a:prstGeom>
            <a:noFill/>
          </p:spPr>
          <p:txBody>
            <a:bodyPr wrap="square" rtlCol="0">
              <a:spAutoFit/>
            </a:bodyPr>
            <a:lstStyle/>
            <a:p>
              <a:r>
                <a:rPr lang="en-US" sz="1200" dirty="0">
                  <a:solidFill>
                    <a:srgbClr val="000000">
                      <a:lumMod val="75000"/>
                      <a:lumOff val="25000"/>
                    </a:srgbClr>
                  </a:solidFill>
                  <a:cs typeface="Arial" pitchFamily="34" charset="0"/>
                </a:rPr>
                <a:t>2016 to 2017</a:t>
              </a:r>
              <a:endParaRPr lang="en-US" sz="1100" dirty="0">
                <a:solidFill>
                  <a:srgbClr val="000000">
                    <a:lumMod val="75000"/>
                    <a:lumOff val="25000"/>
                  </a:srgbClr>
                </a:solidFill>
                <a:cs typeface="Arial" pitchFamily="34" charset="0"/>
              </a:endParaRPr>
            </a:p>
          </p:txBody>
        </p:sp>
      </p:grpSp>
      <p:sp>
        <p:nvSpPr>
          <p:cNvPr id="11" name="Rectangle 10">
            <a:extLst>
              <a:ext uri="{FF2B5EF4-FFF2-40B4-BE49-F238E27FC236}">
                <a16:creationId xmlns:a16="http://schemas.microsoft.com/office/drawing/2014/main" id="{D7BC8833-AE28-4F4A-9EB4-091F7AB98D75}"/>
              </a:ext>
            </a:extLst>
          </p:cNvPr>
          <p:cNvSpPr/>
          <p:nvPr/>
        </p:nvSpPr>
        <p:spPr>
          <a:xfrm>
            <a:off x="3241225" y="1106950"/>
            <a:ext cx="2482903" cy="307777"/>
          </a:xfrm>
          <a:prstGeom prst="rect">
            <a:avLst/>
          </a:prstGeom>
        </p:spPr>
        <p:txBody>
          <a:bodyPr wrap="square">
            <a:spAutoFit/>
          </a:bodyPr>
          <a:lstStyle/>
          <a:p>
            <a:pPr algn="ctr"/>
            <a:r>
              <a:rPr lang="en-US" sz="1400" b="1" dirty="0"/>
              <a:t>Average annual growth (%)</a:t>
            </a:r>
          </a:p>
        </p:txBody>
      </p:sp>
    </p:spTree>
    <p:extLst>
      <p:ext uri="{BB962C8B-B14F-4D97-AF65-F5344CB8AC3E}">
        <p14:creationId xmlns:p14="http://schemas.microsoft.com/office/powerpoint/2010/main" val="347694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type="chart" sz="quarter" idx="19"/>
            <p:extLst>
              <p:ext uri="{D42A27DB-BD31-4B8C-83A1-F6EECF244321}">
                <p14:modId xmlns:p14="http://schemas.microsoft.com/office/powerpoint/2010/main" val="1281979452"/>
              </p:ext>
            </p:extLst>
          </p:nvPr>
        </p:nvGraphicFramePr>
        <p:xfrm>
          <a:off x="35496" y="928946"/>
          <a:ext cx="8100900" cy="2196244"/>
        </p:xfrm>
        <a:graphic>
          <a:graphicData uri="http://schemas.openxmlformats.org/drawingml/2006/chart">
            <c:chart xmlns:c="http://schemas.openxmlformats.org/drawingml/2006/chart" xmlns:r="http://schemas.openxmlformats.org/officeDocument/2006/relationships" r:id="rId3"/>
          </a:graphicData>
        </a:graphic>
      </p:graphicFrame>
      <p:sp>
        <p:nvSpPr>
          <p:cNvPr id="1027" name="Rectangle 2"/>
          <p:cNvSpPr>
            <a:spLocks noGrp="1" noChangeArrowheads="1"/>
          </p:cNvSpPr>
          <p:nvPr>
            <p:ph type="ctrTitle"/>
          </p:nvPr>
        </p:nvSpPr>
        <p:spPr/>
        <p:txBody>
          <a:bodyPr/>
          <a:lstStyle/>
          <a:p>
            <a:r>
              <a:rPr lang="en-US" dirty="0"/>
              <a:t>Employee premium contributions vary widely by state.</a:t>
            </a:r>
          </a:p>
        </p:txBody>
      </p:sp>
      <p:sp>
        <p:nvSpPr>
          <p:cNvPr id="2" name="Text Placeholder 1">
            <a:extLst>
              <a:ext uri="{FF2B5EF4-FFF2-40B4-BE49-F238E27FC236}">
                <a16:creationId xmlns:a16="http://schemas.microsoft.com/office/drawing/2014/main" id="{EC92C6E0-96EB-0849-8967-0A98BA97D951}"/>
              </a:ext>
            </a:extLst>
          </p:cNvPr>
          <p:cNvSpPr>
            <a:spLocks noGrp="1"/>
          </p:cNvSpPr>
          <p:nvPr>
            <p:ph type="body" sz="quarter" idx="22"/>
          </p:nvPr>
        </p:nvSpPr>
        <p:spPr/>
        <p:txBody>
          <a:bodyPr/>
          <a:lstStyle/>
          <a:p>
            <a:r>
              <a:rPr lang="en-US" dirty="0">
                <a:cs typeface="Calibri" panose="020F0502020204030204" pitchFamily="34" charset="0"/>
              </a:rPr>
              <a:t>Data: Medical Expenditure Panel Survey–Insurance Component (MEPS–IC), 2017.</a:t>
            </a:r>
          </a:p>
        </p:txBody>
      </p:sp>
      <p:sp>
        <p:nvSpPr>
          <p:cNvPr id="1030" name="Text Box 10"/>
          <p:cNvSpPr txBox="1">
            <a:spLocks noChangeArrowheads="1"/>
          </p:cNvSpPr>
          <p:nvPr/>
        </p:nvSpPr>
        <p:spPr bwMode="auto">
          <a:xfrm>
            <a:off x="503548" y="1052736"/>
            <a:ext cx="1436612" cy="261610"/>
          </a:xfrm>
          <a:prstGeom prst="rect">
            <a:avLst/>
          </a:prstGeom>
          <a:noFill/>
          <a:ln w="9525" algn="ctr">
            <a:noFill/>
            <a:miter lim="800000"/>
            <a:headEnd/>
            <a:tailEnd/>
          </a:ln>
        </p:spPr>
        <p:txBody>
          <a:bodyPr wrap="none">
            <a:spAutoFit/>
          </a:bodyPr>
          <a:lstStyle/>
          <a:p>
            <a:r>
              <a:rPr lang="en-US" sz="1100" dirty="0">
                <a:cs typeface="Calibri" panose="020F0502020204030204" pitchFamily="34" charset="0"/>
              </a:rPr>
              <a:t>U.S. average = $1,415</a:t>
            </a:r>
          </a:p>
        </p:txBody>
      </p:sp>
      <p:graphicFrame>
        <p:nvGraphicFramePr>
          <p:cNvPr id="7" name="Content Placeholder 2">
            <a:extLst>
              <a:ext uri="{FF2B5EF4-FFF2-40B4-BE49-F238E27FC236}">
                <a16:creationId xmlns:a16="http://schemas.microsoft.com/office/drawing/2014/main" id="{0A887B1E-94AD-D54B-A3F7-4DA32D94BC8D}"/>
              </a:ext>
            </a:extLst>
          </p:cNvPr>
          <p:cNvGraphicFramePr>
            <a:graphicFrameLocks/>
          </p:cNvGraphicFramePr>
          <p:nvPr>
            <p:extLst>
              <p:ext uri="{D42A27DB-BD31-4B8C-83A1-F6EECF244321}">
                <p14:modId xmlns:p14="http://schemas.microsoft.com/office/powerpoint/2010/main" val="442101230"/>
              </p:ext>
            </p:extLst>
          </p:nvPr>
        </p:nvGraphicFramePr>
        <p:xfrm>
          <a:off x="0" y="3184693"/>
          <a:ext cx="8136396" cy="2836594"/>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 Box 10">
            <a:extLst>
              <a:ext uri="{FF2B5EF4-FFF2-40B4-BE49-F238E27FC236}">
                <a16:creationId xmlns:a16="http://schemas.microsoft.com/office/drawing/2014/main" id="{60B9EE47-7C65-E646-95EB-11A8E04566BF}"/>
              </a:ext>
            </a:extLst>
          </p:cNvPr>
          <p:cNvSpPr txBox="1">
            <a:spLocks noChangeArrowheads="1"/>
          </p:cNvSpPr>
          <p:nvPr/>
        </p:nvSpPr>
        <p:spPr bwMode="auto">
          <a:xfrm>
            <a:off x="503548" y="3537012"/>
            <a:ext cx="1436612" cy="261610"/>
          </a:xfrm>
          <a:prstGeom prst="rect">
            <a:avLst/>
          </a:prstGeom>
          <a:noFill/>
          <a:ln w="9525" algn="ctr">
            <a:noFill/>
            <a:miter lim="800000"/>
            <a:headEnd/>
            <a:tailEnd/>
          </a:ln>
        </p:spPr>
        <p:txBody>
          <a:bodyPr wrap="none">
            <a:spAutoFit/>
          </a:bodyPr>
          <a:lstStyle/>
          <a:p>
            <a:r>
              <a:rPr lang="en-US" sz="1100" dirty="0">
                <a:cs typeface="Calibri" panose="020F0502020204030204" pitchFamily="34" charset="0"/>
              </a:rPr>
              <a:t>U.S. average = $5,218</a:t>
            </a:r>
          </a:p>
        </p:txBody>
      </p:sp>
      <p:sp>
        <p:nvSpPr>
          <p:cNvPr id="4" name="Rectangle 3">
            <a:extLst>
              <a:ext uri="{FF2B5EF4-FFF2-40B4-BE49-F238E27FC236}">
                <a16:creationId xmlns:a16="http://schemas.microsoft.com/office/drawing/2014/main" id="{7CF901F1-C269-764E-BD63-6480AA237D73}"/>
              </a:ext>
            </a:extLst>
          </p:cNvPr>
          <p:cNvSpPr/>
          <p:nvPr/>
        </p:nvSpPr>
        <p:spPr>
          <a:xfrm>
            <a:off x="503548" y="3270466"/>
            <a:ext cx="1483098" cy="307777"/>
          </a:xfrm>
          <a:prstGeom prst="rect">
            <a:avLst/>
          </a:prstGeom>
        </p:spPr>
        <p:txBody>
          <a:bodyPr wrap="none">
            <a:spAutoFit/>
          </a:bodyPr>
          <a:lstStyle/>
          <a:p>
            <a:r>
              <a:rPr lang="en-US" sz="1400" b="1" dirty="0"/>
              <a:t>Family coverage</a:t>
            </a:r>
          </a:p>
        </p:txBody>
      </p:sp>
      <p:sp>
        <p:nvSpPr>
          <p:cNvPr id="10" name="Rectangle 9">
            <a:extLst>
              <a:ext uri="{FF2B5EF4-FFF2-40B4-BE49-F238E27FC236}">
                <a16:creationId xmlns:a16="http://schemas.microsoft.com/office/drawing/2014/main" id="{2D8C6F19-1C06-6C48-A8C8-7C3A614FCB7B}"/>
              </a:ext>
            </a:extLst>
          </p:cNvPr>
          <p:cNvSpPr/>
          <p:nvPr/>
        </p:nvSpPr>
        <p:spPr>
          <a:xfrm>
            <a:off x="503548" y="800708"/>
            <a:ext cx="1436612" cy="307777"/>
          </a:xfrm>
          <a:prstGeom prst="rect">
            <a:avLst/>
          </a:prstGeom>
        </p:spPr>
        <p:txBody>
          <a:bodyPr wrap="none">
            <a:spAutoFit/>
          </a:bodyPr>
          <a:lstStyle/>
          <a:p>
            <a:r>
              <a:rPr lang="en-US" sz="1400" b="1" dirty="0"/>
              <a:t>Single coverage</a:t>
            </a:r>
          </a:p>
        </p:txBody>
      </p:sp>
    </p:spTree>
    <p:extLst>
      <p:ext uri="{BB962C8B-B14F-4D97-AF65-F5344CB8AC3E}">
        <p14:creationId xmlns:p14="http://schemas.microsoft.com/office/powerpoint/2010/main" val="3654034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Placeholder 19">
            <a:extLst>
              <a:ext uri="{FF2B5EF4-FFF2-40B4-BE49-F238E27FC236}">
                <a16:creationId xmlns:a16="http://schemas.microsoft.com/office/drawing/2014/main" id="{4E37DC4A-EA0B-7B4B-B86C-2F325DDEA7B3}"/>
              </a:ext>
            </a:extLst>
          </p:cNvPr>
          <p:cNvGraphicFramePr>
            <a:graphicFrameLocks noGrp="1"/>
          </p:cNvGraphicFramePr>
          <p:nvPr>
            <p:ph type="chart" sz="quarter" idx="19"/>
            <p:extLst>
              <p:ext uri="{D42A27DB-BD31-4B8C-83A1-F6EECF244321}">
                <p14:modId xmlns:p14="http://schemas.microsoft.com/office/powerpoint/2010/main" val="1277059326"/>
              </p:ext>
            </p:extLst>
          </p:nvPr>
        </p:nvGraphicFramePr>
        <p:xfrm>
          <a:off x="172869" y="1343934"/>
          <a:ext cx="1872208" cy="343242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ctrTitle"/>
          </p:nvPr>
        </p:nvSpPr>
        <p:spPr/>
        <p:txBody>
          <a:bodyPr/>
          <a:lstStyle/>
          <a:p>
            <a:r>
              <a:rPr lang="en-US" dirty="0"/>
              <a:t>Worker payments for employer coverage are growing faster than median income.</a:t>
            </a:r>
          </a:p>
        </p:txBody>
      </p:sp>
      <p:sp>
        <p:nvSpPr>
          <p:cNvPr id="8" name="Text Placeholder 7">
            <a:extLst>
              <a:ext uri="{FF2B5EF4-FFF2-40B4-BE49-F238E27FC236}">
                <a16:creationId xmlns:a16="http://schemas.microsoft.com/office/drawing/2014/main" id="{35353216-4A55-4044-940E-E00ABA66B9D5}"/>
              </a:ext>
            </a:extLst>
          </p:cNvPr>
          <p:cNvSpPr>
            <a:spLocks noGrp="1"/>
          </p:cNvSpPr>
          <p:nvPr>
            <p:ph type="body" sz="quarter" idx="22"/>
          </p:nvPr>
        </p:nvSpPr>
        <p:spPr/>
        <p:txBody>
          <a:bodyPr/>
          <a:lstStyle/>
          <a:p>
            <a:pPr>
              <a:spcAft>
                <a:spcPct val="25000"/>
              </a:spcAft>
            </a:pPr>
            <a:r>
              <a:rPr lang="en-US" dirty="0">
                <a:cs typeface="Calibri" panose="020F0502020204030204" pitchFamily="34" charset="0"/>
              </a:rPr>
              <a:t>Notes: Estimates of median household income used in the denominator for this ratio come from the Current Population Survey (CPS), which revised its income questions in 2013. The denominator in our ratio estimates prior to 2014 is derived from the traditional CPS income questions, while ratio estimates from 2017 are estimated from the revised income questions. Household incomes have been adjusted for the likelihood that people in the same residence purchase health insurance together.</a:t>
            </a:r>
          </a:p>
          <a:p>
            <a:pPr>
              <a:spcAft>
                <a:spcPct val="25000"/>
              </a:spcAft>
            </a:pPr>
            <a:r>
              <a:rPr lang="en-US" dirty="0">
                <a:cs typeface="Calibri" panose="020F0502020204030204" pitchFamily="34" charset="0"/>
              </a:rPr>
              <a:t>Data: Employee premium contribution: Medical Expenditure Panel Survey–Insurance Component (MEPS–IC), 2008, 2011, 2017; Median household income: Current Population Survey, 2008–09, 2011–12, 2017–18.</a:t>
            </a:r>
          </a:p>
        </p:txBody>
      </p:sp>
      <p:pic>
        <p:nvPicPr>
          <p:cNvPr id="12" name="Picture 11">
            <a:extLst>
              <a:ext uri="{FF2B5EF4-FFF2-40B4-BE49-F238E27FC236}">
                <a16:creationId xmlns:a16="http://schemas.microsoft.com/office/drawing/2014/main" id="{B8116FE9-0A22-D941-A94A-FCBA59E17F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4702" y="1466226"/>
            <a:ext cx="4690723" cy="3310959"/>
          </a:xfrm>
          <a:prstGeom prst="rect">
            <a:avLst/>
          </a:prstGeom>
        </p:spPr>
      </p:pic>
      <p:sp>
        <p:nvSpPr>
          <p:cNvPr id="18" name="TextBox 17">
            <a:extLst>
              <a:ext uri="{FF2B5EF4-FFF2-40B4-BE49-F238E27FC236}">
                <a16:creationId xmlns:a16="http://schemas.microsoft.com/office/drawing/2014/main" id="{EF3885EA-8D17-7940-944A-6CFBB0DCDC7C}"/>
              </a:ext>
            </a:extLst>
          </p:cNvPr>
          <p:cNvSpPr txBox="1"/>
          <p:nvPr/>
        </p:nvSpPr>
        <p:spPr>
          <a:xfrm>
            <a:off x="3017138" y="766416"/>
            <a:ext cx="3996444" cy="523220"/>
          </a:xfrm>
          <a:prstGeom prst="rect">
            <a:avLst/>
          </a:prstGeom>
          <a:noFill/>
        </p:spPr>
        <p:txBody>
          <a:bodyPr wrap="square" rtlCol="0">
            <a:spAutoFit/>
          </a:bodyPr>
          <a:lstStyle/>
          <a:p>
            <a:r>
              <a:rPr lang="en-US" sz="1400" b="1" dirty="0">
                <a:cs typeface="Calibri" panose="020F0502020204030204" pitchFamily="34" charset="0"/>
              </a:rPr>
              <a:t>Average employee premium contribution as percent of median state income in 2017</a:t>
            </a:r>
            <a:endParaRPr lang="en-US" sz="1400" dirty="0">
              <a:cs typeface="Calibri" panose="020F0502020204030204" pitchFamily="34" charset="0"/>
            </a:endParaRPr>
          </a:p>
        </p:txBody>
      </p:sp>
      <p:grpSp>
        <p:nvGrpSpPr>
          <p:cNvPr id="6" name="Group 5">
            <a:extLst>
              <a:ext uri="{FF2B5EF4-FFF2-40B4-BE49-F238E27FC236}">
                <a16:creationId xmlns:a16="http://schemas.microsoft.com/office/drawing/2014/main" id="{479F33DF-62AE-444E-9276-5DCB542EC119}"/>
              </a:ext>
            </a:extLst>
          </p:cNvPr>
          <p:cNvGrpSpPr/>
          <p:nvPr/>
        </p:nvGrpSpPr>
        <p:grpSpPr>
          <a:xfrm>
            <a:off x="5210063" y="4419744"/>
            <a:ext cx="2854325" cy="817059"/>
            <a:chOff x="2725787" y="1819745"/>
            <a:chExt cx="2854325" cy="817059"/>
          </a:xfrm>
        </p:grpSpPr>
        <p:sp>
          <p:nvSpPr>
            <p:cNvPr id="14" name="Oval 13">
              <a:extLst>
                <a:ext uri="{FF2B5EF4-FFF2-40B4-BE49-F238E27FC236}">
                  <a16:creationId xmlns:a16="http://schemas.microsoft.com/office/drawing/2014/main" id="{F4CD656C-3319-3442-8F7B-E54EBA72BBC4}"/>
                </a:ext>
              </a:extLst>
            </p:cNvPr>
            <p:cNvSpPr/>
            <p:nvPr/>
          </p:nvSpPr>
          <p:spPr>
            <a:xfrm>
              <a:off x="2725787" y="1868742"/>
              <a:ext cx="164592" cy="164592"/>
            </a:xfrm>
            <a:prstGeom prst="ellipse">
              <a:avLst/>
            </a:prstGeom>
            <a:solidFill>
              <a:schemeClr val="bg1"/>
            </a:solidFill>
            <a:ln w="9525">
              <a:solidFill>
                <a:srgbClr val="92D7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5" name="Oval 14">
              <a:extLst>
                <a:ext uri="{FF2B5EF4-FFF2-40B4-BE49-F238E27FC236}">
                  <a16:creationId xmlns:a16="http://schemas.microsoft.com/office/drawing/2014/main" id="{4DE5961E-4C03-474B-90AA-E440862EB7F6}"/>
                </a:ext>
              </a:extLst>
            </p:cNvPr>
            <p:cNvSpPr/>
            <p:nvPr/>
          </p:nvSpPr>
          <p:spPr>
            <a:xfrm>
              <a:off x="2726074" y="2135442"/>
              <a:ext cx="164592" cy="164592"/>
            </a:xfrm>
            <a:prstGeom prst="ellipse">
              <a:avLst/>
            </a:prstGeom>
            <a:solidFill>
              <a:srgbClr val="92D7D7"/>
            </a:solidFill>
            <a:ln w="9525">
              <a:solidFill>
                <a:srgbClr val="92D7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6" name="TextBox 15">
              <a:extLst>
                <a:ext uri="{FF2B5EF4-FFF2-40B4-BE49-F238E27FC236}">
                  <a16:creationId xmlns:a16="http://schemas.microsoft.com/office/drawing/2014/main" id="{7B00AE1D-817C-B744-B54B-4CB27E6A8C50}"/>
                </a:ext>
              </a:extLst>
            </p:cNvPr>
            <p:cNvSpPr txBox="1"/>
            <p:nvPr/>
          </p:nvSpPr>
          <p:spPr>
            <a:xfrm>
              <a:off x="2916287" y="1819745"/>
              <a:ext cx="2663825" cy="276999"/>
            </a:xfrm>
            <a:prstGeom prst="rect">
              <a:avLst/>
            </a:prstGeom>
            <a:noFill/>
          </p:spPr>
          <p:txBody>
            <a:bodyPr wrap="square" rtlCol="0">
              <a:spAutoFit/>
            </a:bodyPr>
            <a:lstStyle/>
            <a:p>
              <a:r>
                <a:rPr lang="en-US" sz="1200" dirty="0">
                  <a:cs typeface="Arial" pitchFamily="34" charset="0"/>
                </a:rPr>
                <a:t>4.8%–5.9% (16 states + D.C.)</a:t>
              </a:r>
              <a:endParaRPr lang="en-US" sz="1100" dirty="0">
                <a:cs typeface="Arial" pitchFamily="34" charset="0"/>
              </a:endParaRPr>
            </a:p>
          </p:txBody>
        </p:sp>
        <p:sp>
          <p:nvSpPr>
            <p:cNvPr id="17" name="TextBox 16">
              <a:extLst>
                <a:ext uri="{FF2B5EF4-FFF2-40B4-BE49-F238E27FC236}">
                  <a16:creationId xmlns:a16="http://schemas.microsoft.com/office/drawing/2014/main" id="{875187DE-AEE2-C747-B802-D5EAC1FC8CE5}"/>
                </a:ext>
              </a:extLst>
            </p:cNvPr>
            <p:cNvSpPr txBox="1"/>
            <p:nvPr/>
          </p:nvSpPr>
          <p:spPr>
            <a:xfrm>
              <a:off x="2925165" y="2096744"/>
              <a:ext cx="2311365" cy="276999"/>
            </a:xfrm>
            <a:prstGeom prst="rect">
              <a:avLst/>
            </a:prstGeom>
            <a:noFill/>
          </p:spPr>
          <p:txBody>
            <a:bodyPr wrap="square" rtlCol="0">
              <a:spAutoFit/>
            </a:bodyPr>
            <a:lstStyle/>
            <a:p>
              <a:r>
                <a:rPr lang="en-US" sz="1200" dirty="0">
                  <a:cs typeface="Arial" pitchFamily="34" charset="0"/>
                </a:rPr>
                <a:t>6.0%–7.9% (23 states)</a:t>
              </a:r>
              <a:endParaRPr lang="en-US" sz="1100" dirty="0">
                <a:cs typeface="Arial" pitchFamily="34" charset="0"/>
              </a:endParaRPr>
            </a:p>
          </p:txBody>
        </p:sp>
        <p:sp>
          <p:nvSpPr>
            <p:cNvPr id="22" name="Oval 21">
              <a:extLst>
                <a:ext uri="{FF2B5EF4-FFF2-40B4-BE49-F238E27FC236}">
                  <a16:creationId xmlns:a16="http://schemas.microsoft.com/office/drawing/2014/main" id="{36B09360-5FD8-5949-BE5F-3237C7979DB6}"/>
                </a:ext>
              </a:extLst>
            </p:cNvPr>
            <p:cNvSpPr/>
            <p:nvPr/>
          </p:nvSpPr>
          <p:spPr>
            <a:xfrm>
              <a:off x="2725787" y="2402142"/>
              <a:ext cx="164592" cy="164592"/>
            </a:xfrm>
            <a:prstGeom prst="ellipse">
              <a:avLst/>
            </a:prstGeom>
            <a:solidFill>
              <a:srgbClr val="209696"/>
            </a:solidFill>
            <a:ln w="9525">
              <a:solidFill>
                <a:srgbClr val="2096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23" name="TextBox 22">
              <a:extLst>
                <a:ext uri="{FF2B5EF4-FFF2-40B4-BE49-F238E27FC236}">
                  <a16:creationId xmlns:a16="http://schemas.microsoft.com/office/drawing/2014/main" id="{2F146B21-EE5A-8642-895C-F28C629365B3}"/>
                </a:ext>
              </a:extLst>
            </p:cNvPr>
            <p:cNvSpPr txBox="1"/>
            <p:nvPr/>
          </p:nvSpPr>
          <p:spPr>
            <a:xfrm>
              <a:off x="2924878" y="2359805"/>
              <a:ext cx="2311365" cy="276999"/>
            </a:xfrm>
            <a:prstGeom prst="rect">
              <a:avLst/>
            </a:prstGeom>
            <a:noFill/>
          </p:spPr>
          <p:txBody>
            <a:bodyPr wrap="square" rtlCol="0">
              <a:spAutoFit/>
            </a:bodyPr>
            <a:lstStyle/>
            <a:p>
              <a:r>
                <a:rPr lang="en-US" sz="1200" dirty="0">
                  <a:cs typeface="Arial" pitchFamily="34" charset="0"/>
                </a:rPr>
                <a:t>8.0%–10.2% (11 states)</a:t>
              </a:r>
              <a:endParaRPr lang="en-US" sz="1100" dirty="0">
                <a:cs typeface="Arial" pitchFamily="34" charset="0"/>
              </a:endParaRPr>
            </a:p>
          </p:txBody>
        </p:sp>
      </p:grpSp>
      <p:sp>
        <p:nvSpPr>
          <p:cNvPr id="5" name="Rectangle 4">
            <a:extLst>
              <a:ext uri="{FF2B5EF4-FFF2-40B4-BE49-F238E27FC236}">
                <a16:creationId xmlns:a16="http://schemas.microsoft.com/office/drawing/2014/main" id="{6D873FFC-D1C2-C94C-A5E0-B7ACAE553A16}"/>
              </a:ext>
            </a:extLst>
          </p:cNvPr>
          <p:cNvSpPr/>
          <p:nvPr/>
        </p:nvSpPr>
        <p:spPr>
          <a:xfrm>
            <a:off x="72139" y="766416"/>
            <a:ext cx="2024421" cy="738664"/>
          </a:xfrm>
          <a:prstGeom prst="rect">
            <a:avLst/>
          </a:prstGeom>
        </p:spPr>
        <p:txBody>
          <a:bodyPr wrap="square">
            <a:spAutoFit/>
          </a:bodyPr>
          <a:lstStyle/>
          <a:p>
            <a:r>
              <a:rPr lang="en-US" sz="1400" b="1" dirty="0"/>
              <a:t>Employee premium contribution as share of median income</a:t>
            </a:r>
          </a:p>
        </p:txBody>
      </p:sp>
    </p:spTree>
    <p:extLst>
      <p:ext uri="{BB962C8B-B14F-4D97-AF65-F5344CB8AC3E}">
        <p14:creationId xmlns:p14="http://schemas.microsoft.com/office/powerpoint/2010/main" val="753308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19">
            <a:extLst>
              <a:ext uri="{FF2B5EF4-FFF2-40B4-BE49-F238E27FC236}">
                <a16:creationId xmlns:a16="http://schemas.microsoft.com/office/drawing/2014/main" id="{76A888D5-E96D-284F-A39D-6706E8A69ECF}"/>
              </a:ext>
            </a:extLst>
          </p:cNvPr>
          <p:cNvGraphicFramePr>
            <a:graphicFrameLocks/>
          </p:cNvGraphicFramePr>
          <p:nvPr>
            <p:extLst>
              <p:ext uri="{D42A27DB-BD31-4B8C-83A1-F6EECF244321}">
                <p14:modId xmlns:p14="http://schemas.microsoft.com/office/powerpoint/2010/main" val="1283855766"/>
              </p:ext>
            </p:extLst>
          </p:nvPr>
        </p:nvGraphicFramePr>
        <p:xfrm>
          <a:off x="184581" y="1376772"/>
          <a:ext cx="1826703" cy="3396416"/>
        </p:xfrm>
        <a:graphic>
          <a:graphicData uri="http://schemas.openxmlformats.org/drawingml/2006/chart">
            <c:chart xmlns:c="http://schemas.openxmlformats.org/drawingml/2006/chart" xmlns:r="http://schemas.openxmlformats.org/officeDocument/2006/relationships" r:id="rId3"/>
          </a:graphicData>
        </a:graphic>
      </p:graphicFrame>
      <p:sp>
        <p:nvSpPr>
          <p:cNvPr id="1027" name="Rectangle 2"/>
          <p:cNvSpPr>
            <a:spLocks noGrp="1" noChangeArrowheads="1"/>
          </p:cNvSpPr>
          <p:nvPr>
            <p:ph type="ctrTitle"/>
          </p:nvPr>
        </p:nvSpPr>
        <p:spPr>
          <a:xfrm>
            <a:off x="98134" y="0"/>
            <a:ext cx="9001000" cy="628410"/>
          </a:xfrm>
        </p:spPr>
        <p:txBody>
          <a:bodyPr/>
          <a:lstStyle/>
          <a:p>
            <a:r>
              <a:rPr lang="en-US" dirty="0"/>
              <a:t>Average deductibles are also outpacing growth in median income.</a:t>
            </a:r>
          </a:p>
        </p:txBody>
      </p:sp>
      <p:graphicFrame>
        <p:nvGraphicFramePr>
          <p:cNvPr id="3" name="Content Placeholder 2"/>
          <p:cNvGraphicFramePr>
            <a:graphicFrameLocks noGrp="1"/>
          </p:cNvGraphicFramePr>
          <p:nvPr>
            <p:ph type="chart" sz="quarter" idx="19"/>
            <p:extLst>
              <p:ext uri="{D42A27DB-BD31-4B8C-83A1-F6EECF244321}">
                <p14:modId xmlns:p14="http://schemas.microsoft.com/office/powerpoint/2010/main" val="224743658"/>
              </p:ext>
            </p:extLst>
          </p:nvPr>
        </p:nvGraphicFramePr>
        <p:xfrm>
          <a:off x="2084176" y="1304764"/>
          <a:ext cx="6340252" cy="3980055"/>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 Placeholder 1">
            <a:extLst>
              <a:ext uri="{FF2B5EF4-FFF2-40B4-BE49-F238E27FC236}">
                <a16:creationId xmlns:a16="http://schemas.microsoft.com/office/drawing/2014/main" id="{093185E9-B609-8E44-9B0B-CD92A44BC722}"/>
              </a:ext>
            </a:extLst>
          </p:cNvPr>
          <p:cNvSpPr>
            <a:spLocks noGrp="1"/>
          </p:cNvSpPr>
          <p:nvPr>
            <p:ph type="body" sz="quarter" idx="22"/>
          </p:nvPr>
        </p:nvSpPr>
        <p:spPr/>
        <p:txBody>
          <a:bodyPr/>
          <a:lstStyle/>
          <a:p>
            <a:pPr>
              <a:spcAft>
                <a:spcPct val="25000"/>
              </a:spcAft>
            </a:pPr>
            <a:r>
              <a:rPr lang="en-US" dirty="0">
                <a:latin typeface="InterFace" panose="020B0503030203020204" pitchFamily="34" charset="0"/>
                <a:cs typeface="Calibri" panose="020F0502020204030204" pitchFamily="34" charset="0"/>
              </a:rPr>
              <a:t>Note: Estimates of median household income used in the denominator for this ratio come from the Current Population Survey (CPS), which revised its income questions in 2013. The denominator in our ratio estimates prior to 2014 is derived from the traditional CPS income questions, while ratio estimates from 2017 are estimated from the revised income questions. Household incomes have been adjusted for the likelihood that people in the same residence purchase health insurance together.</a:t>
            </a:r>
          </a:p>
          <a:p>
            <a:pPr>
              <a:spcAft>
                <a:spcPct val="25000"/>
              </a:spcAft>
            </a:pPr>
            <a:r>
              <a:rPr lang="en-US" dirty="0">
                <a:latin typeface="InterFace" panose="020B0503030203020204" pitchFamily="34" charset="0"/>
                <a:cs typeface="Calibri" panose="020F0502020204030204" pitchFamily="34" charset="0"/>
              </a:rPr>
              <a:t>Data: Deductible: Medical Expenditure Panel Survey–Insurance Component (MEPS–IC), 2008, 2011, 2017; Median household income: Current Population Survey, 2008–09, 2011–12, 2017–18.</a:t>
            </a:r>
          </a:p>
        </p:txBody>
      </p:sp>
      <p:sp>
        <p:nvSpPr>
          <p:cNvPr id="1030" name="Text Box 10"/>
          <p:cNvSpPr txBox="1">
            <a:spLocks noChangeArrowheads="1"/>
          </p:cNvSpPr>
          <p:nvPr/>
        </p:nvSpPr>
        <p:spPr bwMode="auto">
          <a:xfrm>
            <a:off x="2595328" y="1916832"/>
            <a:ext cx="1436612" cy="261610"/>
          </a:xfrm>
          <a:prstGeom prst="rect">
            <a:avLst/>
          </a:prstGeom>
          <a:noFill/>
          <a:ln w="9525" algn="ctr">
            <a:noFill/>
            <a:miter lim="800000"/>
            <a:headEnd/>
            <a:tailEnd/>
          </a:ln>
        </p:spPr>
        <p:txBody>
          <a:bodyPr wrap="none">
            <a:spAutoFit/>
          </a:bodyPr>
          <a:lstStyle/>
          <a:p>
            <a:r>
              <a:rPr lang="en-US" sz="1100" dirty="0"/>
              <a:t>U.S. average = $1,808</a:t>
            </a:r>
          </a:p>
        </p:txBody>
      </p:sp>
      <p:sp>
        <p:nvSpPr>
          <p:cNvPr id="9" name="Rectangle 8">
            <a:extLst>
              <a:ext uri="{FF2B5EF4-FFF2-40B4-BE49-F238E27FC236}">
                <a16:creationId xmlns:a16="http://schemas.microsoft.com/office/drawing/2014/main" id="{0ACC533E-0617-8F4D-9A98-B8B478F9F1F8}"/>
              </a:ext>
            </a:extLst>
          </p:cNvPr>
          <p:cNvSpPr/>
          <p:nvPr/>
        </p:nvSpPr>
        <p:spPr>
          <a:xfrm>
            <a:off x="72139" y="766416"/>
            <a:ext cx="1826703" cy="523220"/>
          </a:xfrm>
          <a:prstGeom prst="rect">
            <a:avLst/>
          </a:prstGeom>
        </p:spPr>
        <p:txBody>
          <a:bodyPr wrap="square">
            <a:spAutoFit/>
          </a:bodyPr>
          <a:lstStyle/>
          <a:p>
            <a:r>
              <a:rPr lang="en-US" sz="1400" b="1" dirty="0"/>
              <a:t>Deductible as share of median income</a:t>
            </a:r>
          </a:p>
        </p:txBody>
      </p:sp>
      <p:sp>
        <p:nvSpPr>
          <p:cNvPr id="10" name="TextBox 9">
            <a:extLst>
              <a:ext uri="{FF2B5EF4-FFF2-40B4-BE49-F238E27FC236}">
                <a16:creationId xmlns:a16="http://schemas.microsoft.com/office/drawing/2014/main" id="{83905CB7-2EC9-454A-9CA4-44B8718D3CFA}"/>
              </a:ext>
            </a:extLst>
          </p:cNvPr>
          <p:cNvSpPr txBox="1"/>
          <p:nvPr/>
        </p:nvSpPr>
        <p:spPr>
          <a:xfrm>
            <a:off x="2084176" y="766416"/>
            <a:ext cx="6696744" cy="307777"/>
          </a:xfrm>
          <a:prstGeom prst="rect">
            <a:avLst/>
          </a:prstGeom>
          <a:noFill/>
        </p:spPr>
        <p:txBody>
          <a:bodyPr wrap="square" rtlCol="0">
            <a:spAutoFit/>
          </a:bodyPr>
          <a:lstStyle/>
          <a:p>
            <a:r>
              <a:rPr lang="en-US" sz="1400" b="1" dirty="0">
                <a:cs typeface="Calibri" panose="020F0502020204030204" pitchFamily="34" charset="0"/>
              </a:rPr>
              <a:t>Average single-person deductibles for employer coverage, by state, 2017</a:t>
            </a:r>
            <a:endParaRPr lang="en-US" sz="1400" dirty="0">
              <a:cs typeface="Calibri" panose="020F0502020204030204" pitchFamily="34" charset="0"/>
            </a:endParaRPr>
          </a:p>
        </p:txBody>
      </p:sp>
    </p:spTree>
    <p:extLst>
      <p:ext uri="{BB962C8B-B14F-4D97-AF65-F5344CB8AC3E}">
        <p14:creationId xmlns:p14="http://schemas.microsoft.com/office/powerpoint/2010/main" val="1502334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alphaModFix/>
            <a:extLst>
              <a:ext uri="{28A0092B-C50C-407E-A947-70E740481C1C}">
                <a14:useLocalDpi xmlns:a14="http://schemas.microsoft.com/office/drawing/2010/main" val="0"/>
              </a:ext>
            </a:extLst>
          </a:blip>
          <a:stretch>
            <a:fillRect/>
          </a:stretch>
        </p:blipFill>
        <p:spPr>
          <a:xfrm>
            <a:off x="2858867" y="1466226"/>
            <a:ext cx="4689544" cy="3310128"/>
          </a:xfrm>
          <a:prstGeom prst="rect">
            <a:avLst/>
          </a:prstGeom>
        </p:spPr>
      </p:pic>
      <p:sp>
        <p:nvSpPr>
          <p:cNvPr id="2" name="Title 1"/>
          <p:cNvSpPr>
            <a:spLocks noGrp="1"/>
          </p:cNvSpPr>
          <p:nvPr>
            <p:ph type="ctrTitle"/>
          </p:nvPr>
        </p:nvSpPr>
        <p:spPr/>
        <p:txBody>
          <a:bodyPr/>
          <a:lstStyle/>
          <a:p>
            <a:r>
              <a:rPr lang="en-US" dirty="0"/>
              <a:t>Premium and deductible costs amounted to nearly 12 percent of median income in 2017.</a:t>
            </a:r>
          </a:p>
        </p:txBody>
      </p:sp>
      <p:sp>
        <p:nvSpPr>
          <p:cNvPr id="5" name="Text Placeholder 4">
            <a:extLst>
              <a:ext uri="{FF2B5EF4-FFF2-40B4-BE49-F238E27FC236}">
                <a16:creationId xmlns:a16="http://schemas.microsoft.com/office/drawing/2014/main" id="{64746CD3-9889-CB49-A867-8481B9D983C3}"/>
              </a:ext>
            </a:extLst>
          </p:cNvPr>
          <p:cNvSpPr>
            <a:spLocks noGrp="1"/>
          </p:cNvSpPr>
          <p:nvPr>
            <p:ph type="body" sz="quarter" idx="22"/>
          </p:nvPr>
        </p:nvSpPr>
        <p:spPr/>
        <p:txBody>
          <a:bodyPr/>
          <a:lstStyle/>
          <a:p>
            <a:pPr>
              <a:spcAft>
                <a:spcPct val="25000"/>
              </a:spcAft>
            </a:pPr>
            <a:r>
              <a:rPr lang="en-US" dirty="0">
                <a:cs typeface="Calibri" panose="020F0502020204030204" pitchFamily="34" charset="0"/>
              </a:rPr>
              <a:t>Note: Estimates of median household income used in the denominator for this ratio come from the Current Population Survey (CPS), which revised its income questions in 2013. The denominator in our ratio estimates prior to 2014 is derived from the traditional CPS income questions, while ratio estimates from 2017 are estimated from the revised income questions. Household incomes have been adjusted for the likelihood that people in the same residence purchase health insurance together. </a:t>
            </a:r>
          </a:p>
          <a:p>
            <a:r>
              <a:rPr lang="en-US" dirty="0">
                <a:cs typeface="Calibri" panose="020F0502020204030204" pitchFamily="34" charset="0"/>
              </a:rPr>
              <a:t>Data: Employee premium contribution and deductible: Medical Expenditure Panel Survey–Insurance Component (MEPS–IC), 2008, 2011, 2017; Median household income: Current Population Survey, </a:t>
            </a:r>
            <a:br>
              <a:rPr lang="en-US" dirty="0">
                <a:cs typeface="Calibri" panose="020F0502020204030204" pitchFamily="34" charset="0"/>
              </a:rPr>
            </a:br>
            <a:r>
              <a:rPr lang="en-US" dirty="0">
                <a:cs typeface="Calibri" panose="020F0502020204030204" pitchFamily="34" charset="0"/>
              </a:rPr>
              <a:t>2008–09, 2011–12, 2017–18.</a:t>
            </a:r>
          </a:p>
        </p:txBody>
      </p:sp>
      <p:grpSp>
        <p:nvGrpSpPr>
          <p:cNvPr id="9" name="Group 8">
            <a:extLst>
              <a:ext uri="{FF2B5EF4-FFF2-40B4-BE49-F238E27FC236}">
                <a16:creationId xmlns:a16="http://schemas.microsoft.com/office/drawing/2014/main" id="{2C3DCD98-6D5E-224C-860A-3990748F4E04}"/>
              </a:ext>
            </a:extLst>
          </p:cNvPr>
          <p:cNvGrpSpPr/>
          <p:nvPr/>
        </p:nvGrpSpPr>
        <p:grpSpPr>
          <a:xfrm>
            <a:off x="5210063" y="4411603"/>
            <a:ext cx="2854325" cy="817059"/>
            <a:chOff x="6632192" y="3908085"/>
            <a:chExt cx="2854325" cy="817059"/>
          </a:xfrm>
        </p:grpSpPr>
        <p:sp>
          <p:nvSpPr>
            <p:cNvPr id="6" name="Oval 5"/>
            <p:cNvSpPr/>
            <p:nvPr/>
          </p:nvSpPr>
          <p:spPr>
            <a:xfrm>
              <a:off x="6632192" y="3963354"/>
              <a:ext cx="164592" cy="164592"/>
            </a:xfrm>
            <a:prstGeom prst="ellipse">
              <a:avLst/>
            </a:prstGeom>
            <a:solidFill>
              <a:schemeClr val="bg1"/>
            </a:solidFill>
            <a:ln w="9525">
              <a:solidFill>
                <a:srgbClr val="6894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7" name="Oval 6"/>
            <p:cNvSpPr/>
            <p:nvPr/>
          </p:nvSpPr>
          <p:spPr>
            <a:xfrm>
              <a:off x="6632479" y="4232820"/>
              <a:ext cx="164592" cy="164592"/>
            </a:xfrm>
            <a:prstGeom prst="ellipse">
              <a:avLst/>
            </a:prstGeom>
            <a:solidFill>
              <a:srgbClr val="6894B2"/>
            </a:solidFill>
            <a:ln w="9525">
              <a:solidFill>
                <a:srgbClr val="6894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0" name="TextBox 9"/>
            <p:cNvSpPr txBox="1"/>
            <p:nvPr/>
          </p:nvSpPr>
          <p:spPr>
            <a:xfrm>
              <a:off x="6822692" y="3908085"/>
              <a:ext cx="2663825" cy="276999"/>
            </a:xfrm>
            <a:prstGeom prst="rect">
              <a:avLst/>
            </a:prstGeom>
            <a:noFill/>
          </p:spPr>
          <p:txBody>
            <a:bodyPr wrap="square" rtlCol="0">
              <a:spAutoFit/>
            </a:bodyPr>
            <a:lstStyle/>
            <a:p>
              <a:r>
                <a:rPr lang="en-US" sz="1200" dirty="0">
                  <a:cs typeface="Arial" pitchFamily="34" charset="0"/>
                </a:rPr>
                <a:t>7.8%–9.9% (11 states + D.C.)</a:t>
              </a:r>
              <a:endParaRPr lang="en-US" sz="1100" dirty="0">
                <a:cs typeface="Arial" pitchFamily="34" charset="0"/>
              </a:endParaRPr>
            </a:p>
          </p:txBody>
        </p:sp>
        <p:sp>
          <p:nvSpPr>
            <p:cNvPr id="11" name="TextBox 10"/>
            <p:cNvSpPr txBox="1"/>
            <p:nvPr/>
          </p:nvSpPr>
          <p:spPr>
            <a:xfrm>
              <a:off x="6831570" y="4185084"/>
              <a:ext cx="2311365" cy="276999"/>
            </a:xfrm>
            <a:prstGeom prst="rect">
              <a:avLst/>
            </a:prstGeom>
            <a:noFill/>
          </p:spPr>
          <p:txBody>
            <a:bodyPr wrap="square" rtlCol="0">
              <a:spAutoFit/>
            </a:bodyPr>
            <a:lstStyle/>
            <a:p>
              <a:r>
                <a:rPr lang="en-US" sz="1200" dirty="0">
                  <a:cs typeface="Arial" pitchFamily="34" charset="0"/>
                </a:rPr>
                <a:t>10.0%–11.9% (21 states)</a:t>
              </a:r>
              <a:endParaRPr lang="en-US" sz="1100" dirty="0">
                <a:cs typeface="Arial" pitchFamily="34" charset="0"/>
              </a:endParaRPr>
            </a:p>
          </p:txBody>
        </p:sp>
        <p:sp>
          <p:nvSpPr>
            <p:cNvPr id="13" name="Oval 12"/>
            <p:cNvSpPr/>
            <p:nvPr/>
          </p:nvSpPr>
          <p:spPr>
            <a:xfrm>
              <a:off x="6632192" y="4499520"/>
              <a:ext cx="164592" cy="164592"/>
            </a:xfrm>
            <a:prstGeom prst="ellipse">
              <a:avLst/>
            </a:prstGeom>
            <a:solidFill>
              <a:srgbClr val="044D7F"/>
            </a:solidFill>
            <a:ln w="9525">
              <a:solidFill>
                <a:srgbClr val="044D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4" name="TextBox 13"/>
            <p:cNvSpPr txBox="1"/>
            <p:nvPr/>
          </p:nvSpPr>
          <p:spPr>
            <a:xfrm>
              <a:off x="6831283" y="4448145"/>
              <a:ext cx="2311365" cy="276999"/>
            </a:xfrm>
            <a:prstGeom prst="rect">
              <a:avLst/>
            </a:prstGeom>
            <a:noFill/>
          </p:spPr>
          <p:txBody>
            <a:bodyPr wrap="square" rtlCol="0">
              <a:spAutoFit/>
            </a:bodyPr>
            <a:lstStyle/>
            <a:p>
              <a:r>
                <a:rPr lang="en-US" sz="1200" dirty="0">
                  <a:cs typeface="Arial" pitchFamily="34" charset="0"/>
                </a:rPr>
                <a:t>12.0%–15.5% (18 states)</a:t>
              </a:r>
              <a:endParaRPr lang="en-US" sz="1100" dirty="0">
                <a:cs typeface="Arial" pitchFamily="34" charset="0"/>
              </a:endParaRPr>
            </a:p>
          </p:txBody>
        </p:sp>
      </p:grpSp>
      <p:graphicFrame>
        <p:nvGraphicFramePr>
          <p:cNvPr id="17" name="Chart Placeholder 19">
            <a:extLst>
              <a:ext uri="{FF2B5EF4-FFF2-40B4-BE49-F238E27FC236}">
                <a16:creationId xmlns:a16="http://schemas.microsoft.com/office/drawing/2014/main" id="{624514C2-11DB-494A-87FE-520F33D7AD17}"/>
              </a:ext>
            </a:extLst>
          </p:cNvPr>
          <p:cNvGraphicFramePr>
            <a:graphicFrameLocks/>
          </p:cNvGraphicFramePr>
          <p:nvPr>
            <p:extLst>
              <p:ext uri="{D42A27DB-BD31-4B8C-83A1-F6EECF244321}">
                <p14:modId xmlns:p14="http://schemas.microsoft.com/office/powerpoint/2010/main" val="2683417586"/>
              </p:ext>
            </p:extLst>
          </p:nvPr>
        </p:nvGraphicFramePr>
        <p:xfrm>
          <a:off x="184581" y="1379938"/>
          <a:ext cx="2227953" cy="3396416"/>
        </p:xfrm>
        <a:graphic>
          <a:graphicData uri="http://schemas.openxmlformats.org/drawingml/2006/chart">
            <c:chart xmlns:c="http://schemas.openxmlformats.org/drawingml/2006/chart" xmlns:r="http://schemas.openxmlformats.org/officeDocument/2006/relationships" r:id="rId3"/>
          </a:graphicData>
        </a:graphic>
      </p:graphicFrame>
      <p:sp>
        <p:nvSpPr>
          <p:cNvPr id="18" name="Rectangle 17">
            <a:extLst>
              <a:ext uri="{FF2B5EF4-FFF2-40B4-BE49-F238E27FC236}">
                <a16:creationId xmlns:a16="http://schemas.microsoft.com/office/drawing/2014/main" id="{9022BE7B-18C7-3247-AAFC-C7A2B7ACB3D4}"/>
              </a:ext>
            </a:extLst>
          </p:cNvPr>
          <p:cNvSpPr/>
          <p:nvPr/>
        </p:nvSpPr>
        <p:spPr>
          <a:xfrm>
            <a:off x="72139" y="766416"/>
            <a:ext cx="2051589" cy="954107"/>
          </a:xfrm>
          <a:prstGeom prst="rect">
            <a:avLst/>
          </a:prstGeom>
        </p:spPr>
        <p:txBody>
          <a:bodyPr wrap="square">
            <a:spAutoFit/>
          </a:bodyPr>
          <a:lstStyle/>
          <a:p>
            <a:r>
              <a:rPr lang="en-US" sz="1400" b="1" dirty="0"/>
              <a:t>Combined employee premium contribution and deductible as share of median income</a:t>
            </a:r>
          </a:p>
        </p:txBody>
      </p:sp>
      <p:sp>
        <p:nvSpPr>
          <p:cNvPr id="20" name="TextBox 19">
            <a:extLst>
              <a:ext uri="{FF2B5EF4-FFF2-40B4-BE49-F238E27FC236}">
                <a16:creationId xmlns:a16="http://schemas.microsoft.com/office/drawing/2014/main" id="{24CA0880-3A24-A349-8FD4-7B3351F581BA}"/>
              </a:ext>
            </a:extLst>
          </p:cNvPr>
          <p:cNvSpPr txBox="1"/>
          <p:nvPr/>
        </p:nvSpPr>
        <p:spPr>
          <a:xfrm>
            <a:off x="3017138" y="766416"/>
            <a:ext cx="4572508" cy="523220"/>
          </a:xfrm>
          <a:prstGeom prst="rect">
            <a:avLst/>
          </a:prstGeom>
          <a:noFill/>
        </p:spPr>
        <p:txBody>
          <a:bodyPr wrap="square" rtlCol="0">
            <a:spAutoFit/>
          </a:bodyPr>
          <a:lstStyle/>
          <a:p>
            <a:r>
              <a:rPr lang="en-US" sz="1400" b="1" dirty="0">
                <a:cs typeface="Calibri" panose="020F0502020204030204" pitchFamily="34" charset="0"/>
              </a:rPr>
              <a:t>Average employee premium contribution plus average deductible as percent of median state income in 2017</a:t>
            </a:r>
            <a:endParaRPr lang="en-US" sz="1400" dirty="0">
              <a:cs typeface="Calibri" panose="020F0502020204030204" pitchFamily="34" charset="0"/>
            </a:endParaRPr>
          </a:p>
        </p:txBody>
      </p:sp>
    </p:spTree>
    <p:extLst>
      <p:ext uri="{BB962C8B-B14F-4D97-AF65-F5344CB8AC3E}">
        <p14:creationId xmlns:p14="http://schemas.microsoft.com/office/powerpoint/2010/main" val="2892861738"/>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160849</TotalTime>
  <Words>647</Words>
  <Application>Microsoft Macintosh PowerPoint</Application>
  <PresentationFormat>On-screen Show (4:3)</PresentationFormat>
  <Paragraphs>51</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Berlingske Serif Text</vt:lpstr>
      <vt:lpstr>InterFace</vt:lpstr>
      <vt:lpstr>InterFace Bold</vt:lpstr>
      <vt:lpstr>1_Office Theme</vt:lpstr>
      <vt:lpstr>Premiums for employer health plans rose sharply in 2017.</vt:lpstr>
      <vt:lpstr>Employer premiums have risen, so have employee contributions.</vt:lpstr>
      <vt:lpstr>Employee premium contributions vary widely by state.</vt:lpstr>
      <vt:lpstr>Worker payments for employer coverage are growing faster than median income.</vt:lpstr>
      <vt:lpstr>Average deductibles are also outpacing growth in median income.</vt:lpstr>
      <vt:lpstr>Premium and deductible costs amounted to nearly 12 percent of median income in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2039</cp:revision>
  <cp:lastPrinted>2018-11-30T18:34:41Z</cp:lastPrinted>
  <dcterms:created xsi:type="dcterms:W3CDTF">2014-10-08T23:03:32Z</dcterms:created>
  <dcterms:modified xsi:type="dcterms:W3CDTF">2018-11-30T22:53:20Z</dcterms:modified>
</cp:coreProperties>
</file>