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310" r:id="rId2"/>
  </p:sldIdLst>
  <p:sldSz cx="9144000" cy="6858000" type="screen4x3"/>
  <p:notesSz cx="6858000" cy="9418638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2" userDrawn="1">
          <p15:clr>
            <a:srgbClr val="A4A3A4"/>
          </p15:clr>
        </p15:guide>
        <p15:guide id="2" pos="72" userDrawn="1">
          <p15:clr>
            <a:srgbClr val="A4A3A4"/>
          </p15:clr>
        </p15:guide>
        <p15:guide id="5" pos="46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  <p:cmAuthor id="2" name="Munira Gunja" initials="MG" lastIdx="1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19" autoAdjust="0"/>
    <p:restoredTop sz="96809" autoAdjust="0"/>
  </p:normalViewPr>
  <p:slideViewPr>
    <p:cSldViewPr snapToGrid="0" snapToObjects="1">
      <p:cViewPr varScale="1">
        <p:scale>
          <a:sx n="76" d="100"/>
          <a:sy n="76" d="100"/>
        </p:scale>
        <p:origin x="1560" y="96"/>
      </p:cViewPr>
      <p:guideLst>
        <p:guide orient="horz" pos="2952"/>
        <p:guide pos="72"/>
        <p:guide pos="4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1524" y="54"/>
      </p:cViewPr>
      <p:guideLst>
        <p:guide orient="horz" pos="2967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816731567081919E-2"/>
          <c:y val="7.6117907416147407E-2"/>
          <c:w val="0.94507984689779712"/>
          <c:h val="0.829888286171171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chemeClr val="tx2"/>
            </a:solidFill>
            <a:ln w="19050">
              <a:noFill/>
            </a:ln>
          </c:spPr>
          <c:invertIfNegative val="0"/>
          <c:dPt>
            <c:idx val="10"/>
            <c:invertIfNegative val="0"/>
            <c:bubble3D val="0"/>
            <c:spPr>
              <a:solidFill>
                <a:schemeClr val="accent2"/>
              </a:solidFill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00-98BC-4F59-A4B6-AA5BBF26EA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bg1"/>
                    </a:solidFill>
                    <a:latin typeface="Interface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GER</c:v>
                </c:pt>
                <c:pt idx="1">
                  <c:v>FRA</c:v>
                </c:pt>
                <c:pt idx="2">
                  <c:v>UK</c:v>
                </c:pt>
                <c:pt idx="3">
                  <c:v>NETH</c:v>
                </c:pt>
                <c:pt idx="4">
                  <c:v>AUS</c:v>
                </c:pt>
                <c:pt idx="5">
                  <c:v>NOR</c:v>
                </c:pt>
                <c:pt idx="6">
                  <c:v>NZ</c:v>
                </c:pt>
                <c:pt idx="7">
                  <c:v>SWIZ</c:v>
                </c:pt>
                <c:pt idx="8">
                  <c:v>SWE</c:v>
                </c:pt>
                <c:pt idx="9">
                  <c:v>CAN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7.15</c:v>
                </c:pt>
                <c:pt idx="1">
                  <c:v>11.12</c:v>
                </c:pt>
                <c:pt idx="2">
                  <c:v>19.63</c:v>
                </c:pt>
                <c:pt idx="3">
                  <c:v>20.99</c:v>
                </c:pt>
                <c:pt idx="4">
                  <c:v>24.94</c:v>
                </c:pt>
                <c:pt idx="5">
                  <c:v>26.52</c:v>
                </c:pt>
                <c:pt idx="6">
                  <c:v>27.56</c:v>
                </c:pt>
                <c:pt idx="7">
                  <c:v>27.86</c:v>
                </c:pt>
                <c:pt idx="8">
                  <c:v>31.98</c:v>
                </c:pt>
                <c:pt idx="9">
                  <c:v>33.19</c:v>
                </c:pt>
                <c:pt idx="10">
                  <c:v>33.549999999999997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B0-4717-BD72-2A8036A828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427534328"/>
        <c:axId val="427534720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19050">
                    <a:noFill/>
                  </a:ln>
                </c:spPr>
                <c:invertIfNegative val="0"/>
                <c:dLbls>
                  <c:dLbl>
                    <c:idx val="2"/>
                    <c:layout>
                      <c:manualLayout>
                        <c:x val="-5.199920306385739E-17"/>
                        <c:y val="2.8941996820026478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2-F27E-45C4-9B35-CC18FB435BD2}"/>
                      </c:ext>
                    </c:extLst>
                  </c:dLbl>
                  <c:dLbl>
                    <c:idx val="3"/>
                    <c:layout>
                      <c:manualLayout>
                        <c:x val="-5.199920306385739E-17"/>
                        <c:y val="4.6307194912042431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0-F27E-45C4-9B35-CC18FB435BD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wrap="square" lIns="38100" tIns="19050" rIns="38100" bIns="19050" anchor="ctr">
                      <a:spAutoFit/>
                    </a:bodyPr>
                    <a:lstStyle/>
                    <a:p>
                      <a:pPr>
                        <a:defRPr sz="1400" b="1">
                          <a:latin typeface="Interface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GER</c:v>
                      </c:pt>
                      <c:pt idx="1">
                        <c:v>FRA</c:v>
                      </c:pt>
                      <c:pt idx="2">
                        <c:v>UK</c:v>
                      </c:pt>
                      <c:pt idx="3">
                        <c:v>NETH</c:v>
                      </c:pt>
                      <c:pt idx="4">
                        <c:v>AUS</c:v>
                      </c:pt>
                      <c:pt idx="5">
                        <c:v>NOR</c:v>
                      </c:pt>
                      <c:pt idx="6">
                        <c:v>NZ</c:v>
                      </c:pt>
                      <c:pt idx="7">
                        <c:v>SWIZ</c:v>
                      </c:pt>
                      <c:pt idx="8">
                        <c:v>SWE</c:v>
                      </c:pt>
                      <c:pt idx="9">
                        <c:v>CAN</c:v>
                      </c:pt>
                      <c:pt idx="10">
                        <c:v>US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3-15B0-4717-BD72-2A8036A828FE}"/>
                  </c:ext>
                </c:extLst>
              </c15:ser>
            </c15:filteredBarSeries>
          </c:ext>
        </c:extLst>
      </c:barChart>
      <c:catAx>
        <c:axId val="427534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60000000" vert="horz"/>
          <a:lstStyle/>
          <a:p>
            <a:pPr>
              <a:defRPr sz="1400">
                <a:solidFill>
                  <a:schemeClr val="tx1"/>
                </a:solidFill>
                <a:latin typeface="Interface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427534720"/>
        <c:crosses val="autoZero"/>
        <c:auto val="1"/>
        <c:lblAlgn val="ctr"/>
        <c:lblOffset val="100"/>
        <c:noMultiLvlLbl val="0"/>
      </c:catAx>
      <c:valAx>
        <c:axId val="427534720"/>
        <c:scaling>
          <c:orientation val="minMax"/>
          <c:max val="50"/>
        </c:scaling>
        <c:delete val="1"/>
        <c:axPos val="l"/>
        <c:numFmt formatCode="0" sourceLinked="1"/>
        <c:majorTickMark val="none"/>
        <c:minorTickMark val="none"/>
        <c:tickLblPos val="nextTo"/>
        <c:crossAx val="427534328"/>
        <c:crosses val="autoZero"/>
        <c:crossBetween val="between"/>
        <c:majorUnit val="2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7256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7256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1/9/2019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2"/>
            <a:ext cx="2971800" cy="47256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2"/>
            <a:ext cx="2971800" cy="47256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1/9/2019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5"/>
            <a:ext cx="5486400" cy="423838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09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2"/>
            <a:ext cx="2971800" cy="4709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FE42A-B280-4FC2-B7E7-C1F0AEC4890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151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98134" y="0"/>
            <a:ext cx="9001000" cy="628410"/>
          </a:xfrm>
          <a:effectLst/>
        </p:spPr>
        <p:txBody>
          <a:bodyPr anchor="ctr">
            <a:noAutofit/>
          </a:bodyPr>
          <a:lstStyle>
            <a:lvl1pPr algn="l">
              <a:lnSpc>
                <a:spcPct val="90000"/>
              </a:lnSpc>
              <a:defRPr sz="1800" b="1" i="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655675" y="6394321"/>
            <a:ext cx="7416824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</a:t>
            </a:r>
            <a:r>
              <a:rPr lang="en-US" sz="900" dirty="0" err="1"/>
              <a:t>Munira</a:t>
            </a:r>
            <a:r>
              <a:rPr lang="en-US" sz="900" dirty="0"/>
              <a:t> Z. </a:t>
            </a:r>
            <a:r>
              <a:rPr lang="en-US" sz="900" dirty="0" err="1"/>
              <a:t>Gunja</a:t>
            </a:r>
            <a:r>
              <a:rPr lang="en-US" sz="900" dirty="0"/>
              <a:t> et al., </a:t>
            </a:r>
            <a:r>
              <a:rPr lang="en-US" sz="900" i="1" dirty="0"/>
              <a:t>What Is the Status of Women’s Health and Health Care in the U.S. Compared to Ten Other Countries? </a:t>
            </a:r>
            <a:r>
              <a:rPr lang="en-US" sz="900" dirty="0"/>
              <a:t>(Commonwealth Fund, </a:t>
            </a:r>
            <a:br>
              <a:rPr lang="en-US" sz="900" dirty="0"/>
            </a:br>
            <a:r>
              <a:rPr lang="en-US" sz="900" dirty="0"/>
              <a:t>Dec. 2018).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9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D11F86A-7F23-40DB-8241-5E42E3948B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152" y="6382512"/>
            <a:ext cx="1906905" cy="4267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D1544C1-3A43-49B5-91D0-754EA285DF91}"/>
              </a:ext>
            </a:extLst>
          </p:cNvPr>
          <p:cNvSpPr txBox="1"/>
          <p:nvPr userDrawn="1"/>
        </p:nvSpPr>
        <p:spPr>
          <a:xfrm>
            <a:off x="2192867" y="6417728"/>
            <a:ext cx="6879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81A6BC-F552-4F5F-B761-1BA9BC94093A}"/>
              </a:ext>
            </a:extLst>
          </p:cNvPr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3DC8C7B-B8AB-44E4-B234-4DFB6EEBE9FF}"/>
              </a:ext>
            </a:extLst>
          </p:cNvPr>
          <p:cNvCxnSpPr/>
          <p:nvPr userDrawn="1"/>
        </p:nvCxnSpPr>
        <p:spPr>
          <a:xfrm>
            <a:off x="228600" y="6172200"/>
            <a:ext cx="86106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91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21F9883-1A93-4200-9D1E-D875907E13CB}"/>
              </a:ext>
            </a:extLst>
          </p:cNvPr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9146303-BBC2-48E7-AAF2-FD826CAA17CF}"/>
              </a:ext>
            </a:extLst>
          </p:cNvPr>
          <p:cNvCxnSpPr/>
          <p:nvPr userDrawn="1"/>
        </p:nvCxnSpPr>
        <p:spPr>
          <a:xfrm>
            <a:off x="228600" y="6172200"/>
            <a:ext cx="86106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8241FE37-05F1-4659-84BC-112AE87AF0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152" y="6382512"/>
            <a:ext cx="1906905" cy="42672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E84B7F0-0BA7-49CD-81D9-DCE3B305AB69}"/>
              </a:ext>
            </a:extLst>
          </p:cNvPr>
          <p:cNvSpPr txBox="1"/>
          <p:nvPr userDrawn="1"/>
        </p:nvSpPr>
        <p:spPr>
          <a:xfrm>
            <a:off x="2192867" y="6417728"/>
            <a:ext cx="6879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375258973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B3908EF-E9D4-054E-8305-BED0478E868E}"/>
              </a:ext>
            </a:extLst>
          </p:cNvPr>
          <p:cNvGrpSpPr/>
          <p:nvPr/>
        </p:nvGrpSpPr>
        <p:grpSpPr>
          <a:xfrm>
            <a:off x="-266645" y="960865"/>
            <a:ext cx="7770381" cy="4110674"/>
            <a:chOff x="25586" y="1385740"/>
            <a:chExt cx="9001063" cy="4110674"/>
          </a:xfrm>
        </p:grpSpPr>
        <p:graphicFrame>
          <p:nvGraphicFramePr>
            <p:cNvPr id="7" name="Chart 6"/>
            <p:cNvGraphicFramePr/>
            <p:nvPr>
              <p:extLst>
                <p:ext uri="{D42A27DB-BD31-4B8C-83A1-F6EECF244321}">
                  <p14:modId xmlns:p14="http://schemas.microsoft.com/office/powerpoint/2010/main" val="1849900836"/>
                </p:ext>
              </p:extLst>
            </p:nvPr>
          </p:nvGraphicFramePr>
          <p:xfrm>
            <a:off x="25586" y="1385740"/>
            <a:ext cx="9001063" cy="411067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0793D07-32BD-4CC6-B4C9-225C00D89196}"/>
                </a:ext>
              </a:extLst>
            </p:cNvPr>
            <p:cNvSpPr txBox="1"/>
            <p:nvPr/>
          </p:nvSpPr>
          <p:spPr>
            <a:xfrm>
              <a:off x="3730701" y="30596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0B8B4DF-85D8-40DA-9343-CE8B573681F5}"/>
                </a:ext>
              </a:extLst>
            </p:cNvPr>
            <p:cNvSpPr txBox="1"/>
            <p:nvPr/>
          </p:nvSpPr>
          <p:spPr>
            <a:xfrm>
              <a:off x="641247" y="4257819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23C5BF7-3B8B-44AD-B855-DE00A8184F36}"/>
                </a:ext>
              </a:extLst>
            </p:cNvPr>
            <p:cNvSpPr txBox="1"/>
            <p:nvPr/>
          </p:nvSpPr>
          <p:spPr>
            <a:xfrm>
              <a:off x="2958336" y="3244334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D088638-C323-4411-8793-FEE5E64EFEE9}"/>
                </a:ext>
              </a:extLst>
            </p:cNvPr>
            <p:cNvSpPr txBox="1"/>
            <p:nvPr/>
          </p:nvSpPr>
          <p:spPr>
            <a:xfrm>
              <a:off x="1413610" y="3988319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7757E31-516D-4A66-9DAD-634CC33CA651}"/>
                </a:ext>
              </a:extLst>
            </p:cNvPr>
            <p:cNvSpPr txBox="1"/>
            <p:nvPr/>
          </p:nvSpPr>
          <p:spPr>
            <a:xfrm>
              <a:off x="2185973" y="3399301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</p:grpSp>
      <p:sp>
        <p:nvSpPr>
          <p:cNvPr id="25" name="Title 24">
            <a:extLst>
              <a:ext uri="{FF2B5EF4-FFF2-40B4-BE49-F238E27FC236}">
                <a16:creationId xmlns:a16="http://schemas.microsoft.com/office/drawing/2014/main" id="{EE809DA6-3BF8-144D-9D1B-3131E14940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Interface"/>
                <a:ea typeface="Tahoma" panose="020B0604030504040204" pitchFamily="34" charset="0"/>
                <a:cs typeface="Tahoma" panose="020B0604030504040204" pitchFamily="34" charset="0"/>
              </a:rPr>
              <a:t>U.S. Women Have the Highest Rate of Emotional Distress</a:t>
            </a:r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9D00367B-2034-4944-9CCF-6503134BADC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>
                <a:latin typeface="Interface"/>
              </a:rPr>
              <a:t>Notes: ^ Question: “In the past two years, have you experienced emotional distress such as anxiety or great sadness which you found difficult to cope with by yourself?” * Statistically significant difference compared to the United States (p&lt;.05).</a:t>
            </a:r>
          </a:p>
          <a:p>
            <a:r>
              <a:rPr lang="en-US" dirty="0">
                <a:latin typeface="Interface"/>
              </a:rPr>
              <a:t>Data: The Commonwealth Fund International Health Policy Survey, 2016.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B576431-A611-F446-8E60-83BCC3528767}"/>
              </a:ext>
            </a:extLst>
          </p:cNvPr>
          <p:cNvSpPr txBox="1"/>
          <p:nvPr/>
        </p:nvSpPr>
        <p:spPr>
          <a:xfrm>
            <a:off x="0" y="664914"/>
            <a:ext cx="3815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Interface"/>
                <a:ea typeface="Tahoma" panose="020B0604030504040204" pitchFamily="34" charset="0"/>
                <a:cs typeface="Tahoma" panose="020B0604030504040204" pitchFamily="34" charset="0"/>
              </a:rPr>
              <a:t>Percent of women ages 18–64 who experienced emotional distress^</a:t>
            </a:r>
          </a:p>
        </p:txBody>
      </p:sp>
    </p:spTree>
    <p:extLst>
      <p:ext uri="{BB962C8B-B14F-4D97-AF65-F5344CB8AC3E}">
        <p14:creationId xmlns:p14="http://schemas.microsoft.com/office/powerpoint/2010/main" val="32178826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164984</TotalTime>
  <Words>87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Berlingske Serif Text</vt:lpstr>
      <vt:lpstr>Calibri</vt:lpstr>
      <vt:lpstr>Interface</vt:lpstr>
      <vt:lpstr>Interface</vt:lpstr>
      <vt:lpstr>Tahoma</vt:lpstr>
      <vt:lpstr>1_Office Theme</vt:lpstr>
      <vt:lpstr>U.S. Women Have the Highest Rate of Emotional Distress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Is the Affordable Care Act Helping Consumers Get Health Care? Findings from the Commonwealth Fund Affordable Care Act Tracking Survey, March–June 2017</dc:title>
  <dc:subject/>
  <dc:creator>Gunja Collins Bhupal</dc:creator>
  <cp:keywords>Exhibits — Is the Affordable Care Act Helping Consumers Get Health Care? Findings from the Commonwealth Fund Affordable Care Act Tracking Survey, March–June 2017</cp:keywords>
  <dc:description/>
  <cp:lastModifiedBy>Aisha Gomez</cp:lastModifiedBy>
  <cp:revision>2296</cp:revision>
  <cp:lastPrinted>2018-12-18T19:24:00Z</cp:lastPrinted>
  <dcterms:created xsi:type="dcterms:W3CDTF">2014-10-08T23:03:32Z</dcterms:created>
  <dcterms:modified xsi:type="dcterms:W3CDTF">2019-01-09T14:29:30Z</dcterms:modified>
  <cp:category/>
</cp:coreProperties>
</file>