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9"/>
  </p:notesMasterIdLst>
  <p:handoutMasterIdLst>
    <p:handoutMasterId r:id="rId10"/>
  </p:handoutMasterIdLst>
  <p:sldIdLst>
    <p:sldId id="462" r:id="rId2"/>
    <p:sldId id="456" r:id="rId3"/>
    <p:sldId id="457" r:id="rId4"/>
    <p:sldId id="458" r:id="rId5"/>
    <p:sldId id="459" r:id="rId6"/>
    <p:sldId id="460" r:id="rId7"/>
    <p:sldId id="461" r:id="rId8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BDBC"/>
    <a:srgbClr val="5F5A9D"/>
    <a:srgbClr val="E0E0E0"/>
    <a:srgbClr val="8ADAD2"/>
    <a:srgbClr val="9FE1DB"/>
    <a:srgbClr val="B6E8E3"/>
    <a:srgbClr val="CDEFEC"/>
    <a:srgbClr val="DFF5F3"/>
    <a:srgbClr val="EDF9F8"/>
    <a:srgbClr val="4C5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45" autoAdjust="0"/>
    <p:restoredTop sz="95482" autoAdjust="0"/>
  </p:normalViewPr>
  <p:slideViewPr>
    <p:cSldViewPr snapToObjects="1">
      <p:cViewPr varScale="1">
        <p:scale>
          <a:sx n="146" d="100"/>
          <a:sy n="146" d="100"/>
        </p:scale>
        <p:origin x="2664" y="168"/>
      </p:cViewPr>
      <p:guideLst>
        <p:guide orient="horz" pos="1570"/>
        <p:guide pos="2988"/>
        <p:guide orient="horz" pos="1094"/>
        <p:guide pos="24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Objects="1">
      <p:cViewPr varScale="1">
        <p:scale>
          <a:sx n="52" d="100"/>
          <a:sy n="52" d="100"/>
        </p:scale>
        <p:origin x="2862" y="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94113735913287"/>
          <c:y val="1.3816927237232506E-2"/>
          <c:w val="0.84805886264086716"/>
          <c:h val="0.754172276846833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LTSS need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9D22-9345-AAFF-C09CFEAE97BF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9D22-9345-AAFF-C09CFEAE97BF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9D22-9345-AAFF-C09CFEAE97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Inpatient</c:v>
                </c:pt>
                <c:pt idx="1">
                  <c:v>Medical practitioners</c:v>
                </c:pt>
                <c:pt idx="2">
                  <c:v>Outpatient</c:v>
                </c:pt>
                <c:pt idx="3">
                  <c:v>Home health</c:v>
                </c:pt>
                <c:pt idx="4">
                  <c:v>Durable medical equipment</c:v>
                </c:pt>
                <c:pt idx="5">
                  <c:v>Skilled nursing facility</c:v>
                </c:pt>
                <c:pt idx="6">
                  <c:v>Prescription drugs</c:v>
                </c:pt>
              </c:strCache>
            </c:strRef>
          </c:cat>
          <c:val>
            <c:numRef>
              <c:f>Sheet1!$B$2:$B$8</c:f>
              <c:numCache>
                <c:formatCode>"$"#,##0</c:formatCode>
                <c:ptCount val="7"/>
                <c:pt idx="0">
                  <c:v>1039</c:v>
                </c:pt>
                <c:pt idx="1">
                  <c:v>1910</c:v>
                </c:pt>
                <c:pt idx="2">
                  <c:v>1338</c:v>
                </c:pt>
                <c:pt idx="3">
                  <c:v>86</c:v>
                </c:pt>
                <c:pt idx="4">
                  <c:v>62</c:v>
                </c:pt>
                <c:pt idx="5">
                  <c:v>41</c:v>
                </c:pt>
                <c:pt idx="6">
                  <c:v>913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22-9345-AAFF-C09CFEAE97B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Any LTSS need</c:v>
                </c:pt>
              </c:strCache>
            </c:strRef>
          </c:tx>
          <c:spPr>
            <a:solidFill>
              <a:schemeClr val="accent2"/>
            </a:solidFill>
            <a:ln w="19050"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0"/>
                  <c:y val="5.225517063884730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D22-9345-AAFF-C09CFEAE97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Inpatient</c:v>
                </c:pt>
                <c:pt idx="1">
                  <c:v>Medical practitioners</c:v>
                </c:pt>
                <c:pt idx="2">
                  <c:v>Outpatient</c:v>
                </c:pt>
                <c:pt idx="3">
                  <c:v>Home health</c:v>
                </c:pt>
                <c:pt idx="4">
                  <c:v>Durable medical equipment</c:v>
                </c:pt>
                <c:pt idx="5">
                  <c:v>Skilled nursing facility</c:v>
                </c:pt>
                <c:pt idx="6">
                  <c:v>Prescription drugs</c:v>
                </c:pt>
              </c:strCache>
            </c:strRef>
          </c:cat>
          <c:val>
            <c:numRef>
              <c:f>Sheet1!$C$2:$C$8</c:f>
              <c:numCache>
                <c:formatCode>"$"#,##0</c:formatCode>
                <c:ptCount val="7"/>
                <c:pt idx="0">
                  <c:v>3103</c:v>
                </c:pt>
                <c:pt idx="1">
                  <c:v>3068</c:v>
                </c:pt>
                <c:pt idx="2">
                  <c:v>1769</c:v>
                </c:pt>
                <c:pt idx="3">
                  <c:v>683</c:v>
                </c:pt>
                <c:pt idx="4">
                  <c:v>312</c:v>
                </c:pt>
                <c:pt idx="5">
                  <c:v>693</c:v>
                </c:pt>
                <c:pt idx="6">
                  <c:v>2310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22-9345-AAFF-C09CFEAE97B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High LTSS need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-1.4109347442680777E-3"/>
                  <c:y val="8.698346329578299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D22-9345-AAFF-C09CFEAE97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Inpatient</c:v>
                </c:pt>
                <c:pt idx="1">
                  <c:v>Medical practitioners</c:v>
                </c:pt>
                <c:pt idx="2">
                  <c:v>Outpatient</c:v>
                </c:pt>
                <c:pt idx="3">
                  <c:v>Home health</c:v>
                </c:pt>
                <c:pt idx="4">
                  <c:v>Durable medical equipment</c:v>
                </c:pt>
                <c:pt idx="5">
                  <c:v>Skilled nursing facility</c:v>
                </c:pt>
                <c:pt idx="6">
                  <c:v>Prescription drugs</c:v>
                </c:pt>
              </c:strCache>
            </c:strRef>
          </c:cat>
          <c:val>
            <c:numRef>
              <c:f>Sheet1!$D$2:$D$8</c:f>
              <c:numCache>
                <c:formatCode>"$"#,##0</c:formatCode>
                <c:ptCount val="7"/>
                <c:pt idx="0">
                  <c:v>4138</c:v>
                </c:pt>
                <c:pt idx="1">
                  <c:v>3529</c:v>
                </c:pt>
                <c:pt idx="2">
                  <c:v>1943</c:v>
                </c:pt>
                <c:pt idx="3">
                  <c:v>1039</c:v>
                </c:pt>
                <c:pt idx="4">
                  <c:v>440</c:v>
                </c:pt>
                <c:pt idx="5">
                  <c:v>1048</c:v>
                </c:pt>
                <c:pt idx="6">
                  <c:v>2972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D22-9345-AAFF-C09CFEAE97B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90"/>
        <c:axId val="206740448"/>
        <c:axId val="206742128"/>
      </c:barChart>
      <c:catAx>
        <c:axId val="206740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742128"/>
        <c:crosses val="autoZero"/>
        <c:auto val="1"/>
        <c:lblAlgn val="ctr"/>
        <c:lblOffset val="100"/>
        <c:noMultiLvlLbl val="0"/>
      </c:catAx>
      <c:valAx>
        <c:axId val="206742128"/>
        <c:scaling>
          <c:orientation val="minMax"/>
          <c:max val="5000"/>
        </c:scaling>
        <c:delete val="0"/>
        <c:axPos val="l"/>
        <c:numFmt formatCode="&quot;$&quot;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740448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2685897904155921E-3"/>
          <c:y val="0.91670459975299246"/>
          <c:w val="0.73578611255387816"/>
          <c:h val="6.67150875623284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796426959545979"/>
          <c:y val="1.9877906760328204E-2"/>
          <c:w val="0.71203573040454016"/>
          <c:h val="0.899596390379308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LTSS need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5389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CF-AB45-9BEF-F1AE5986C03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Any LTSS need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11938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CF-AB45-9BEF-F1AE5986C03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High LTSS need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15109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6CF-AB45-9BEF-F1AE5986C0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0"/>
        <c:axId val="78753776"/>
        <c:axId val="78809328"/>
      </c:barChart>
      <c:catAx>
        <c:axId val="78753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4C515A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809328"/>
        <c:crosses val="autoZero"/>
        <c:auto val="1"/>
        <c:lblAlgn val="ctr"/>
        <c:lblOffset val="100"/>
        <c:noMultiLvlLbl val="0"/>
      </c:catAx>
      <c:valAx>
        <c:axId val="78809328"/>
        <c:scaling>
          <c:orientation val="minMax"/>
        </c:scaling>
        <c:delete val="0"/>
        <c:axPos val="l"/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4C515A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753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3.2429696966883172E-2"/>
          <c:w val="0.9844797178130511"/>
          <c:h val="0.902509413201231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OOP Spending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918-A248-B186-97FEB5B56544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918-A248-B186-97FEB5B5654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 LTSS need</c:v>
                </c:pt>
                <c:pt idx="1">
                  <c:v>Any LTSS need</c:v>
                </c:pt>
                <c:pt idx="2">
                  <c:v>High LTSS need</c:v>
                </c:pt>
              </c:strCache>
            </c:strRef>
          </c:cat>
          <c:val>
            <c:numRef>
              <c:f>Sheet1!$B$2:$B$4</c:f>
              <c:numCache>
                <c:formatCode>"$"#,##0</c:formatCode>
                <c:ptCount val="3"/>
                <c:pt idx="0">
                  <c:v>1347</c:v>
                </c:pt>
                <c:pt idx="1">
                  <c:v>2337</c:v>
                </c:pt>
                <c:pt idx="2">
                  <c:v>2759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84-E340-AFC5-BB68388E640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5305600"/>
        <c:axId val="185407104"/>
      </c:barChart>
      <c:catAx>
        <c:axId val="185305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407104"/>
        <c:crosses val="autoZero"/>
        <c:auto val="1"/>
        <c:lblAlgn val="ctr"/>
        <c:lblOffset val="100"/>
        <c:noMultiLvlLbl val="0"/>
      </c:catAx>
      <c:valAx>
        <c:axId val="185407104"/>
        <c:scaling>
          <c:orientation val="minMax"/>
        </c:scaling>
        <c:delete val="1"/>
        <c:axPos val="l"/>
        <c:numFmt formatCode="&quot;$&quot;#,##0" sourceLinked="1"/>
        <c:majorTickMark val="none"/>
        <c:minorTickMark val="none"/>
        <c:tickLblPos val="nextTo"/>
        <c:crossAx val="185305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$1–$100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0.1022452615555206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A0E-F04B-9894-29B06D405BF6}"/>
                </c:ext>
              </c:extLst>
            </c:dLbl>
            <c:dLbl>
              <c:idx val="1"/>
              <c:layout>
                <c:manualLayout>
                  <c:x val="1.4109347442680777E-3"/>
                  <c:y val="-9.395510521318103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A0E-F04B-9894-29B06D405BF6}"/>
                </c:ext>
              </c:extLst>
            </c:dLbl>
            <c:dLbl>
              <c:idx val="2"/>
              <c:layout>
                <c:manualLayout>
                  <c:x val="0"/>
                  <c:y val="-9.67184906606275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A0E-F04B-9894-29B06D405B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No LTSS need</c:v>
                </c:pt>
                <c:pt idx="1">
                  <c:v>Any LTSS need</c:v>
                </c:pt>
                <c:pt idx="2">
                  <c:v>High LTSS need</c:v>
                </c:pt>
              </c:strCache>
            </c:strRef>
          </c:cat>
          <c:val>
            <c:numRef>
              <c:f>Sheet1!$B$2:$D$2</c:f>
              <c:numCache>
                <c:formatCode>0.0</c:formatCode>
                <c:ptCount val="3"/>
                <c:pt idx="0">
                  <c:v>19.100000000000001</c:v>
                </c:pt>
                <c:pt idx="1">
                  <c:v>18.2</c:v>
                </c:pt>
                <c:pt idx="2">
                  <c:v>18.100000000000001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EB-CC41-9592-DA1F08F280F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$101–$500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6.90846361861625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174658723215156E-2"/>
                      <c:h val="8.034554067920966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A0E-F04B-9894-29B06D405BF6}"/>
                </c:ext>
              </c:extLst>
            </c:dLbl>
            <c:dLbl>
              <c:idx val="1"/>
              <c:layout>
                <c:manualLayout>
                  <c:x val="1.4109347442680777E-3"/>
                  <c:y val="-0.1119171106215832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174658723215156E-2"/>
                      <c:h val="7.758215523176316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3A0E-F04B-9894-29B06D405BF6}"/>
                </c:ext>
              </c:extLst>
            </c:dLbl>
            <c:dLbl>
              <c:idx val="2"/>
              <c:layout>
                <c:manualLayout>
                  <c:x val="0"/>
                  <c:y val="-0.1202072669639228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174658723215156E-2"/>
                      <c:h val="6.10018425470841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A0E-F04B-9894-29B06D405B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No LTSS need</c:v>
                </c:pt>
                <c:pt idx="1">
                  <c:v>Any LTSS need</c:v>
                </c:pt>
                <c:pt idx="2">
                  <c:v>High LTSS need</c:v>
                </c:pt>
              </c:strCache>
            </c:strRef>
          </c:cat>
          <c:val>
            <c:numRef>
              <c:f>Sheet1!$B$3:$D$3</c:f>
              <c:numCache>
                <c:formatCode>0.0</c:formatCode>
                <c:ptCount val="3"/>
                <c:pt idx="0">
                  <c:v>13.8</c:v>
                </c:pt>
                <c:pt idx="1">
                  <c:v>18.899999999999999</c:v>
                </c:pt>
                <c:pt idx="2">
                  <c:v>20.2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EB-CC41-9592-DA1F08F280F8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$501–$1,000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5866838162326335E-17"/>
                  <c:y val="-9.671849066062755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0052910052910053E-2"/>
                      <c:h val="6.10018425470841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3A0E-F04B-9894-29B06D405BF6}"/>
                </c:ext>
              </c:extLst>
            </c:dLbl>
            <c:dLbl>
              <c:idx val="1"/>
              <c:layout>
                <c:manualLayout>
                  <c:x val="-5.173367632465267E-17"/>
                  <c:y val="-9.671849066062807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0052910052910053E-2"/>
                      <c:h val="6.10018425470841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3A0E-F04B-9894-29B06D405BF6}"/>
                </c:ext>
              </c:extLst>
            </c:dLbl>
            <c:dLbl>
              <c:idx val="2"/>
              <c:layout>
                <c:manualLayout>
                  <c:x val="0"/>
                  <c:y val="-8.290047547636849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0052910052910053E-2"/>
                      <c:h val="4.1658144414958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3A0E-F04B-9894-29B06D405B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No LTSS need</c:v>
                </c:pt>
                <c:pt idx="1">
                  <c:v>Any LTSS need</c:v>
                </c:pt>
                <c:pt idx="2">
                  <c:v>High LTSS need</c:v>
                </c:pt>
              </c:strCache>
            </c:strRef>
          </c:cat>
          <c:val>
            <c:numRef>
              <c:f>Sheet1!$B$4:$D$4</c:f>
              <c:numCache>
                <c:formatCode>0.0</c:formatCode>
                <c:ptCount val="3"/>
                <c:pt idx="0">
                  <c:v>3.9</c:v>
                </c:pt>
                <c:pt idx="1">
                  <c:v>3.9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EB-CC41-9592-DA1F08F280F8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&gt;$1,000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5866838162326335E-17"/>
                  <c:y val="-1.10535417897860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0052910052910053E-2"/>
                      <c:h val="6.37652279945306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3A0E-F04B-9894-29B06D405BF6}"/>
                </c:ext>
              </c:extLst>
            </c:dLbl>
            <c:dLbl>
              <c:idx val="1"/>
              <c:layout>
                <c:manualLayout>
                  <c:x val="-5.173367632465267E-17"/>
                  <c:y val="-2.210708357957203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A0E-F04B-9894-29B06D405BF6}"/>
                </c:ext>
              </c:extLst>
            </c:dLbl>
            <c:dLbl>
              <c:idx val="2"/>
              <c:layout>
                <c:manualLayout>
                  <c:x val="0"/>
                  <c:y val="-2.487046902701851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A0E-F04B-9894-29B06D405B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No LTSS need</c:v>
                </c:pt>
                <c:pt idx="1">
                  <c:v>Any LTSS need</c:v>
                </c:pt>
                <c:pt idx="2">
                  <c:v>High LTSS need</c:v>
                </c:pt>
              </c:strCache>
            </c:strRef>
          </c:cat>
          <c:val>
            <c:numRef>
              <c:f>Sheet1!$B$5:$D$5</c:f>
              <c:numCache>
                <c:formatCode>0.0</c:formatCode>
                <c:ptCount val="3"/>
                <c:pt idx="0">
                  <c:v>4.5</c:v>
                </c:pt>
                <c:pt idx="1">
                  <c:v>7.9</c:v>
                </c:pt>
                <c:pt idx="2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FEB-CC41-9592-DA1F08F280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8997552"/>
        <c:axId val="208999232"/>
      </c:barChart>
      <c:catAx>
        <c:axId val="208997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999232"/>
        <c:crosses val="autoZero"/>
        <c:auto val="1"/>
        <c:lblAlgn val="ctr"/>
        <c:lblOffset val="100"/>
        <c:noMultiLvlLbl val="0"/>
      </c:catAx>
      <c:valAx>
        <c:axId val="208999232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997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3849663236539873"/>
          <c:y val="0.21182023981833895"/>
          <c:w val="0.13610654223777582"/>
          <c:h val="0.548725665888856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20282186948854E-2"/>
          <c:y val="3.0397239921911515E-2"/>
          <c:w val="0.96895943562610232"/>
          <c:h val="0.822560626936001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LTSS need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Pay off balance</c:v>
                </c:pt>
                <c:pt idx="1">
                  <c:v>Pay minimum</c:v>
                </c:pt>
                <c:pt idx="2">
                  <c:v>Pay more than minimum</c:v>
                </c:pt>
                <c:pt idx="3">
                  <c:v>Don't have credit card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58.8</c:v>
                </c:pt>
                <c:pt idx="1">
                  <c:v>4.3</c:v>
                </c:pt>
                <c:pt idx="2">
                  <c:v>15.1</c:v>
                </c:pt>
                <c:pt idx="3">
                  <c:v>15.3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4D-4846-8523-03E83057F31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Any LTSS need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Pay off balance</c:v>
                </c:pt>
                <c:pt idx="1">
                  <c:v>Pay minimum</c:v>
                </c:pt>
                <c:pt idx="2">
                  <c:v>Pay more than minimum</c:v>
                </c:pt>
                <c:pt idx="3">
                  <c:v>Don't have credit card</c:v>
                </c:pt>
              </c:strCache>
            </c:strRef>
          </c:cat>
          <c:val>
            <c:numRef>
              <c:f>Sheet1!$C$2:$C$5</c:f>
              <c:numCache>
                <c:formatCode>0.0</c:formatCode>
                <c:ptCount val="4"/>
                <c:pt idx="0">
                  <c:v>52.3</c:v>
                </c:pt>
                <c:pt idx="1">
                  <c:v>6.8</c:v>
                </c:pt>
                <c:pt idx="2">
                  <c:v>14.2</c:v>
                </c:pt>
                <c:pt idx="3">
                  <c:v>20.3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4D-4846-8523-03E83057F31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High LTSS need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Pay off balance</c:v>
                </c:pt>
                <c:pt idx="1">
                  <c:v>Pay minimum</c:v>
                </c:pt>
                <c:pt idx="2">
                  <c:v>Pay more than minimum</c:v>
                </c:pt>
                <c:pt idx="3">
                  <c:v>Don't have credit card</c:v>
                </c:pt>
              </c:strCache>
            </c:strRef>
          </c:cat>
          <c:val>
            <c:numRef>
              <c:f>Sheet1!$D$2:$D$5</c:f>
              <c:numCache>
                <c:formatCode>0.0</c:formatCode>
                <c:ptCount val="4"/>
                <c:pt idx="0">
                  <c:v>48.9</c:v>
                </c:pt>
                <c:pt idx="1">
                  <c:v>7.5</c:v>
                </c:pt>
                <c:pt idx="2">
                  <c:v>13.2</c:v>
                </c:pt>
                <c:pt idx="3">
                  <c:v>24.1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4D-4846-8523-03E83057F3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05845792"/>
        <c:axId val="167824080"/>
      </c:barChart>
      <c:catAx>
        <c:axId val="205845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824080"/>
        <c:crosses val="autoZero"/>
        <c:auto val="1"/>
        <c:lblAlgn val="ctr"/>
        <c:lblOffset val="100"/>
        <c:noMultiLvlLbl val="0"/>
      </c:catAx>
      <c:valAx>
        <c:axId val="167824080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205845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251357469205237"/>
          <c:y val="0.93801478466744859"/>
          <c:w val="0.5079180657973309"/>
          <c:h val="4.5188965525146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342859920287743E-2"/>
          <c:y val="3.0397239921911515E-2"/>
          <c:w val="0.81952833673568592"/>
          <c:h val="0.8170338560411087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Most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No LTSS need</c:v>
                </c:pt>
                <c:pt idx="1">
                  <c:v>Any LTSS need</c:v>
                </c:pt>
                <c:pt idx="2">
                  <c:v>High LTSS need</c:v>
                </c:pt>
              </c:strCache>
            </c:strRef>
          </c:cat>
          <c:val>
            <c:numRef>
              <c:f>Sheet1!$B$2:$D$2</c:f>
              <c:numCache>
                <c:formatCode>0.0</c:formatCode>
                <c:ptCount val="3"/>
                <c:pt idx="0">
                  <c:v>4</c:v>
                </c:pt>
                <c:pt idx="1">
                  <c:v>5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7B-2F4F-8C2A-4AC05459351E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Some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No LTSS need</c:v>
                </c:pt>
                <c:pt idx="1">
                  <c:v>Any LTSS need</c:v>
                </c:pt>
                <c:pt idx="2">
                  <c:v>High LTSS need</c:v>
                </c:pt>
              </c:strCache>
            </c:strRef>
          </c:cat>
          <c:val>
            <c:numRef>
              <c:f>Sheet1!$B$3:$D$3</c:f>
              <c:numCache>
                <c:formatCode>0.0</c:formatCode>
                <c:ptCount val="3"/>
                <c:pt idx="0">
                  <c:v>5</c:v>
                </c:pt>
                <c:pt idx="1">
                  <c:v>10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7B-2F4F-8C2A-4AC05459351E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 little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No LTSS need</c:v>
                </c:pt>
                <c:pt idx="1">
                  <c:v>Any LTSS need</c:v>
                </c:pt>
                <c:pt idx="2">
                  <c:v>High LTSS need</c:v>
                </c:pt>
              </c:strCache>
            </c:strRef>
          </c:cat>
          <c:val>
            <c:numRef>
              <c:f>Sheet1!$B$4:$D$4</c:f>
              <c:numCache>
                <c:formatCode>0.0</c:formatCode>
                <c:ptCount val="3"/>
                <c:pt idx="0">
                  <c:v>5</c:v>
                </c:pt>
                <c:pt idx="1">
                  <c:v>7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7B-2F4F-8C2A-4AC0545935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73366128"/>
        <c:axId val="273367808"/>
      </c:barChart>
      <c:catAx>
        <c:axId val="273366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3367808"/>
        <c:crosses val="autoZero"/>
        <c:auto val="1"/>
        <c:lblAlgn val="ctr"/>
        <c:lblOffset val="100"/>
        <c:noMultiLvlLbl val="0"/>
      </c:catAx>
      <c:valAx>
        <c:axId val="273367808"/>
        <c:scaling>
          <c:orientation val="minMax"/>
        </c:scaling>
        <c:delete val="0"/>
        <c:axPos val="l"/>
        <c:numFmt formatCode="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336612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.83057395603327355"/>
          <c:y val="0.25912278903876579"/>
          <c:w val="8.4769959310641727E-2"/>
          <c:h val="0.521285470196798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3.0397239921911515E-2"/>
          <c:w val="0.9844797178130511"/>
          <c:h val="0.803216928803876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LTSS need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5A2E-E341-BF95-BC7D824AC3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Received financial gifts</c:v>
                </c:pt>
                <c:pt idx="1">
                  <c:v>Food stamps</c:v>
                </c:pt>
                <c:pt idx="2">
                  <c:v>Other meal assistance</c:v>
                </c:pt>
                <c:pt idx="3">
                  <c:v>Gas/Electricity help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4.2</c:v>
                </c:pt>
                <c:pt idx="1">
                  <c:v>4.3</c:v>
                </c:pt>
                <c:pt idx="2">
                  <c:v>0.7</c:v>
                </c:pt>
                <c:pt idx="3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86-E646-BEB8-AB3573CD089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Any LTSS need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Received financial gifts</c:v>
                </c:pt>
                <c:pt idx="1">
                  <c:v>Food stamps</c:v>
                </c:pt>
                <c:pt idx="2">
                  <c:v>Other meal assistance</c:v>
                </c:pt>
                <c:pt idx="3">
                  <c:v>Gas/Electricity help</c:v>
                </c:pt>
              </c:strCache>
            </c:strRef>
          </c:cat>
          <c:val>
            <c:numRef>
              <c:f>Sheet1!$C$2:$C$5</c:f>
              <c:numCache>
                <c:formatCode>0.0</c:formatCode>
                <c:ptCount val="4"/>
                <c:pt idx="0">
                  <c:v>8.1999999999999993</c:v>
                </c:pt>
                <c:pt idx="1">
                  <c:v>8.4</c:v>
                </c:pt>
                <c:pt idx="2">
                  <c:v>2.9</c:v>
                </c:pt>
                <c:pt idx="3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86-E646-BEB8-AB3573CD089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High LTSS need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Received financial gifts</c:v>
                </c:pt>
                <c:pt idx="1">
                  <c:v>Food stamps</c:v>
                </c:pt>
                <c:pt idx="2">
                  <c:v>Other meal assistance</c:v>
                </c:pt>
                <c:pt idx="3">
                  <c:v>Gas/Electricity help</c:v>
                </c:pt>
              </c:strCache>
            </c:strRef>
          </c:cat>
          <c:val>
            <c:numRef>
              <c:f>Sheet1!$D$2:$D$5</c:f>
              <c:numCache>
                <c:formatCode>0.0</c:formatCode>
                <c:ptCount val="4"/>
                <c:pt idx="0">
                  <c:v>9.6</c:v>
                </c:pt>
                <c:pt idx="1">
                  <c:v>10.3</c:v>
                </c:pt>
                <c:pt idx="2">
                  <c:v>4.3</c:v>
                </c:pt>
                <c:pt idx="3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86-E646-BEB8-AB3573CD08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0"/>
        <c:axId val="1870052511"/>
        <c:axId val="1870054191"/>
      </c:barChart>
      <c:catAx>
        <c:axId val="18700525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0054191"/>
        <c:crosses val="autoZero"/>
        <c:auto val="1"/>
        <c:lblAlgn val="ctr"/>
        <c:lblOffset val="100"/>
        <c:noMultiLvlLbl val="0"/>
      </c:catAx>
      <c:valAx>
        <c:axId val="1870054191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18700525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944479162326933"/>
          <c:y val="0.93621866331592185"/>
          <c:w val="0.46417908872502051"/>
          <c:h val="4.64983885125097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656084656084662E-3"/>
          <c:y val="3.0397239921911515E-2"/>
          <c:w val="0.9760141093474427"/>
          <c:h val="0.775375711626150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LTSS need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Skip meals</c:v>
                </c:pt>
                <c:pt idx="1">
                  <c:v>Can't pay rent</c:v>
                </c:pt>
                <c:pt idx="2">
                  <c:v>Can't pay utilities</c:v>
                </c:pt>
                <c:pt idx="3">
                  <c:v>Can't pay medical bills/prescriptions</c:v>
                </c:pt>
                <c:pt idx="4">
                  <c:v>At least one consequence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0.8</c:v>
                </c:pt>
                <c:pt idx="1">
                  <c:v>2.2999999999999998</c:v>
                </c:pt>
                <c:pt idx="2">
                  <c:v>2.7</c:v>
                </c:pt>
                <c:pt idx="3">
                  <c:v>2</c:v>
                </c:pt>
                <c:pt idx="4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F3-BA45-9581-936AEBF23AD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Any LTSS need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Skip meals</c:v>
                </c:pt>
                <c:pt idx="1">
                  <c:v>Can't pay rent</c:v>
                </c:pt>
                <c:pt idx="2">
                  <c:v>Can't pay utilities</c:v>
                </c:pt>
                <c:pt idx="3">
                  <c:v>Can't pay medical bills/prescriptions</c:v>
                </c:pt>
                <c:pt idx="4">
                  <c:v>At least one consequence</c:v>
                </c:pt>
              </c:strCache>
            </c:strRef>
          </c:cat>
          <c:val>
            <c:numRef>
              <c:f>Sheet1!$C$2:$C$6</c:f>
              <c:numCache>
                <c:formatCode>0.0</c:formatCode>
                <c:ptCount val="5"/>
                <c:pt idx="0">
                  <c:v>1.4</c:v>
                </c:pt>
                <c:pt idx="1">
                  <c:v>2.9</c:v>
                </c:pt>
                <c:pt idx="2">
                  <c:v>4.0999999999999996</c:v>
                </c:pt>
                <c:pt idx="3">
                  <c:v>4.8</c:v>
                </c:pt>
                <c:pt idx="4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F3-BA45-9581-936AEBF23AD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High LTSS need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Skip meals</c:v>
                </c:pt>
                <c:pt idx="1">
                  <c:v>Can't pay rent</c:v>
                </c:pt>
                <c:pt idx="2">
                  <c:v>Can't pay utilities</c:v>
                </c:pt>
                <c:pt idx="3">
                  <c:v>Can't pay medical bills/prescriptions</c:v>
                </c:pt>
                <c:pt idx="4">
                  <c:v>At least one consequence</c:v>
                </c:pt>
              </c:strCache>
            </c:strRef>
          </c:cat>
          <c:val>
            <c:numRef>
              <c:f>Sheet1!$D$2:$D$6</c:f>
              <c:numCache>
                <c:formatCode>0.0</c:formatCode>
                <c:ptCount val="5"/>
                <c:pt idx="0">
                  <c:v>1.8</c:v>
                </c:pt>
                <c:pt idx="1">
                  <c:v>3.4</c:v>
                </c:pt>
                <c:pt idx="2">
                  <c:v>4.8</c:v>
                </c:pt>
                <c:pt idx="3">
                  <c:v>5.9</c:v>
                </c:pt>
                <c:pt idx="4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F3-BA45-9581-936AEBF23A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982016287"/>
        <c:axId val="1982017967"/>
      </c:barChart>
      <c:catAx>
        <c:axId val="19820162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2017967"/>
        <c:crosses val="autoZero"/>
        <c:auto val="1"/>
        <c:lblAlgn val="ctr"/>
        <c:lblOffset val="100"/>
        <c:noMultiLvlLbl val="0"/>
      </c:catAx>
      <c:valAx>
        <c:axId val="1982017967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19820162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b="1" smtClean="0">
                <a:latin typeface="InterFace Bold" panose="020B0503030203020204" pitchFamily="34" charset="0"/>
              </a:rPr>
              <a:t>1/23/19</a:t>
            </a:fld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b="1" smtClean="0">
                <a:latin typeface="InterFace Bold" panose="020B0503030203020204" pitchFamily="34" charset="0"/>
              </a:rPr>
              <a:t>‹#›</a:t>
            </a:fld>
            <a:endParaRPr lang="en-US" b="1" dirty="0">
              <a:latin typeface="InterFace Bold" panose="020B050303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InterFace Bold" panose="020B050303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InterFace Bold" panose="020B0503030203020204" pitchFamily="34" charset="0"/>
              </a:defRPr>
            </a:lvl1pPr>
          </a:lstStyle>
          <a:p>
            <a:fld id="{03A1D146-B4E0-1741-B9EE-9789392EFCC4}" type="datetimeFigureOut">
              <a:rPr lang="en-US" smtClean="0"/>
              <a:pPr/>
              <a:t>1/23/19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InterFace Bold" panose="020B050303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InterFace Bold" panose="020B0503030203020204" pitchFamily="34" charset="0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1pPr>
    <a:lvl2pPr marL="609585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2pPr>
    <a:lvl3pPr marL="1219170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3pPr>
    <a:lvl4pPr marL="1828754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4pPr>
    <a:lvl5pPr marL="2438339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763688" y="6404924"/>
            <a:ext cx="7308810" cy="3724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/>
              <a:t>Source: Amber </a:t>
            </a:r>
            <a:r>
              <a:rPr lang="en-US" sz="900" dirty="0" err="1"/>
              <a:t>Willink</a:t>
            </a:r>
            <a:r>
              <a:rPr lang="en-US" sz="900" dirty="0"/>
              <a:t> et al., </a:t>
            </a:r>
            <a:r>
              <a:rPr lang="en-US" sz="900" i="1" dirty="0"/>
              <a:t>The Financial Hardship Faced by Older Americans Needing Long-Term Services and Supports</a:t>
            </a:r>
            <a:r>
              <a:rPr lang="en-US" sz="900" i="0" dirty="0"/>
              <a:t> (</a:t>
            </a:r>
            <a:r>
              <a:rPr lang="en-US" sz="900" dirty="0"/>
              <a:t>Commonwealth Fund, Jan. 2019).</a:t>
            </a: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500" y="296652"/>
            <a:ext cx="900100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500" y="1052736"/>
            <a:ext cx="9000999" cy="4596104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500" y="8620"/>
            <a:ext cx="9001000" cy="224346"/>
          </a:xfrm>
        </p:spPr>
        <p:txBody>
          <a:bodyPr anchor="b" anchorCtr="0">
            <a:noAutofit/>
          </a:bodyPr>
          <a:lstStyle>
            <a:lvl1pPr marL="0" indent="0">
              <a:buNone/>
              <a:defRPr sz="1200"/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500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Notes &amp; Data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2F30ECC-6CCF-6545-A4ED-4784602AF8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6" y="6345324"/>
            <a:ext cx="1476164" cy="468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687676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8F6C8-926A-E74F-A928-83E4F25E5B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Average Annual Medicare Spending by Type of Service Among Older, Community-Dwelling Medicare Beneficiaries, 2015</a:t>
            </a:r>
          </a:p>
        </p:txBody>
      </p:sp>
      <p:graphicFrame>
        <p:nvGraphicFramePr>
          <p:cNvPr id="5" name="Chart Placeholder 4">
            <a:extLst>
              <a:ext uri="{FF2B5EF4-FFF2-40B4-BE49-F238E27FC236}">
                <a16:creationId xmlns:a16="http://schemas.microsoft.com/office/drawing/2014/main" id="{CB85E8AF-19B9-5641-81EE-EBD3E6F55822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604215611"/>
              </p:ext>
            </p:extLst>
          </p:nvPr>
        </p:nvGraphicFramePr>
        <p:xfrm>
          <a:off x="1979712" y="1173480"/>
          <a:ext cx="7092852" cy="448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F77C7B-C342-9143-B9DF-7E7D7EEAF6D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1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7C07BA2-7473-B04F-A623-1D0F76BC4AC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Notes: LTSS = long-term services and supports. N = 3,975, weighted to 21.8 million fee-for-service (FFS) beneficiaries for services other than prescription drugs; N = 2,454, weighted to 13.2 million </a:t>
            </a:r>
            <a:br>
              <a:rPr lang="en-US" dirty="0"/>
            </a:br>
            <a:r>
              <a:rPr lang="en-US" dirty="0"/>
              <a:t>FFS beneficiaries enrolled in Part D for prescription drug spending.</a:t>
            </a:r>
          </a:p>
          <a:p>
            <a:r>
              <a:rPr lang="en-US" dirty="0"/>
              <a:t>Data: Authors’ analysis of Medicare claims data, 2015.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34D6EA07-E99F-BF46-8E52-1496025D46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8113378"/>
              </p:ext>
            </p:extLst>
          </p:nvPr>
        </p:nvGraphicFramePr>
        <p:xfrm>
          <a:off x="73152" y="1173480"/>
          <a:ext cx="1970567" cy="3740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266669C-5AB4-DE4F-AF48-3930025D334D}"/>
              </a:ext>
            </a:extLst>
          </p:cNvPr>
          <p:cNvCxnSpPr/>
          <p:nvPr/>
        </p:nvCxnSpPr>
        <p:spPr>
          <a:xfrm>
            <a:off x="2339752" y="1160748"/>
            <a:ext cx="0" cy="347472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264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317A2-4695-6B4E-AB45-02F6BFFBD4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Out-of-Pocket Spending for Medicare Covered Services by Older, Community-Dwelling Medicare Beneficiaries, 2015</a:t>
            </a:r>
          </a:p>
        </p:txBody>
      </p:sp>
      <p:graphicFrame>
        <p:nvGraphicFramePr>
          <p:cNvPr id="10" name="Chart Placeholder 9">
            <a:extLst>
              <a:ext uri="{FF2B5EF4-FFF2-40B4-BE49-F238E27FC236}">
                <a16:creationId xmlns:a16="http://schemas.microsoft.com/office/drawing/2014/main" id="{C18A83B0-2DB3-6F40-80EB-A2EBCF9C92C3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671175170"/>
              </p:ext>
            </p:extLst>
          </p:nvPr>
        </p:nvGraphicFramePr>
        <p:xfrm>
          <a:off x="71438" y="1029432"/>
          <a:ext cx="9001125" cy="4307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4CB25-0830-6E41-AE55-02F0BD05CA7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C0FBAB-ED5D-1C46-8F8F-B59757AB9E6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8928992" cy="495834"/>
          </a:xfrm>
        </p:spPr>
        <p:txBody>
          <a:bodyPr/>
          <a:lstStyle/>
          <a:p>
            <a:r>
              <a:rPr lang="en-US" dirty="0"/>
              <a:t>Notes: LTSS = long-term services and supports. N = 3,975, weighted to 21.8 million fee-for-service (FFS) beneficiaries for services other than prescription drugs; N = 2,454, weighted to 13.2 million </a:t>
            </a:r>
            <a:br>
              <a:rPr lang="en-US" dirty="0"/>
            </a:br>
            <a:r>
              <a:rPr lang="en-US" dirty="0"/>
              <a:t>FFS beneficiaries enrolled in Part D for prescription drug spending.</a:t>
            </a:r>
          </a:p>
          <a:p>
            <a:r>
              <a:rPr lang="en-US" dirty="0"/>
              <a:t>Data: Authors’ analysis of Medicare claims data, 2015.</a:t>
            </a:r>
          </a:p>
        </p:txBody>
      </p:sp>
    </p:spTree>
    <p:extLst>
      <p:ext uri="{BB962C8B-B14F-4D97-AF65-F5344CB8AC3E}">
        <p14:creationId xmlns:p14="http://schemas.microsoft.com/office/powerpoint/2010/main" val="145551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D2E1D-1E08-9F46-9708-DB4165E9FC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Out-of-Pocket Spending on Assistive Devices, 2015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10" name="Chart Placeholder 9">
            <a:extLst>
              <a:ext uri="{FF2B5EF4-FFF2-40B4-BE49-F238E27FC236}">
                <a16:creationId xmlns:a16="http://schemas.microsoft.com/office/drawing/2014/main" id="{170C672A-3C8C-864C-83C3-5F1E80AC7B60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046384650"/>
              </p:ext>
            </p:extLst>
          </p:nvPr>
        </p:nvGraphicFramePr>
        <p:xfrm>
          <a:off x="8299" y="1052513"/>
          <a:ext cx="9001125" cy="459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199FAEC-7821-3746-9A15-C5D1D15D469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3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CA4302E-6C18-BE43-BC82-9FC88A8D2DE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Notes: LTSS = long-term services and supports. N = 7,070, weighted to 38.8 million Medicare beneficiaries; excludes nursing home and non-nursing home residential care residents.</a:t>
            </a:r>
          </a:p>
          <a:p>
            <a:r>
              <a:rPr lang="en-US" dirty="0"/>
              <a:t>Data: Authors’ analysis of National Health and Aging Trends Study (NHATS) 2015 data.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7E75BA-9A86-F249-A9D8-F1B91C88C887}"/>
              </a:ext>
            </a:extLst>
          </p:cNvPr>
          <p:cNvSpPr txBox="1"/>
          <p:nvPr/>
        </p:nvSpPr>
        <p:spPr>
          <a:xfrm>
            <a:off x="-508" y="656692"/>
            <a:ext cx="764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Percent</a:t>
            </a:r>
          </a:p>
        </p:txBody>
      </p:sp>
    </p:spTree>
    <p:extLst>
      <p:ext uri="{BB962C8B-B14F-4D97-AF65-F5344CB8AC3E}">
        <p14:creationId xmlns:p14="http://schemas.microsoft.com/office/powerpoint/2010/main" val="133696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BE2A3-AFF8-774C-B56F-99D209B756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Credit Card Ownership and Payments in 2015 by LTSS Need Status</a:t>
            </a:r>
          </a:p>
        </p:txBody>
      </p:sp>
      <p:graphicFrame>
        <p:nvGraphicFramePr>
          <p:cNvPr id="10" name="Chart Placeholder 9">
            <a:extLst>
              <a:ext uri="{FF2B5EF4-FFF2-40B4-BE49-F238E27FC236}">
                <a16:creationId xmlns:a16="http://schemas.microsoft.com/office/drawing/2014/main" id="{61AFCC35-430E-7042-BDFD-31E1B6031795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010435393"/>
              </p:ext>
            </p:extLst>
          </p:nvPr>
        </p:nvGraphicFramePr>
        <p:xfrm>
          <a:off x="71438" y="1052513"/>
          <a:ext cx="9001125" cy="4536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9C623E-8F08-1F4C-B5C0-4279FE88DE3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4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1A687D1-F6C2-1148-BA9E-426E2F7991A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0" y="5648325"/>
            <a:ext cx="9001063" cy="544761"/>
          </a:xfrm>
        </p:spPr>
        <p:txBody>
          <a:bodyPr/>
          <a:lstStyle/>
          <a:p>
            <a:r>
              <a:rPr lang="en-US" dirty="0"/>
              <a:t>Notes: LTSS = long-term services and supports. N = 7,070, weighted to 38.8 million Medicare beneficiaries; excludes nursing home and non-nursing home residential care residents; totals do not add to 100%, as 6.4% of the weighted community refused this question.</a:t>
            </a:r>
          </a:p>
          <a:p>
            <a:r>
              <a:rPr lang="en-US" dirty="0"/>
              <a:t>Data: Authors’ analysis of National Health and Aging Trends Study (NHATS) 2015 data.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F1478E-5601-7444-9464-F006254D2059}"/>
              </a:ext>
            </a:extLst>
          </p:cNvPr>
          <p:cNvSpPr txBox="1"/>
          <p:nvPr/>
        </p:nvSpPr>
        <p:spPr>
          <a:xfrm>
            <a:off x="-508" y="656692"/>
            <a:ext cx="764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Percent</a:t>
            </a:r>
          </a:p>
        </p:txBody>
      </p:sp>
    </p:spTree>
    <p:extLst>
      <p:ext uri="{BB962C8B-B14F-4D97-AF65-F5344CB8AC3E}">
        <p14:creationId xmlns:p14="http://schemas.microsoft.com/office/powerpoint/2010/main" val="3061567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CEFAA-4381-E743-BBF2-F7106035D5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Proportion of Credit Card Debt for Medical Care Among Those with Credit Card Debt in 2015</a:t>
            </a:r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10C84EA4-FCE6-FD40-9FB4-1484180252A6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644066011"/>
              </p:ext>
            </p:extLst>
          </p:nvPr>
        </p:nvGraphicFramePr>
        <p:xfrm>
          <a:off x="71438" y="1376772"/>
          <a:ext cx="9001125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873DBD-7C4F-2248-AE66-4C361B7BE58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5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877D4FE-3D3E-D94B-9617-AA07A6A7596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Notes: LTSS = long-term services and supports. N = 7,070, weighted to 38.8 million Medicare beneficiaries; excludes nursing home and non-nursing home residential care residents.</a:t>
            </a:r>
          </a:p>
          <a:p>
            <a:r>
              <a:rPr lang="en-US" dirty="0"/>
              <a:t>Data: Authors’ analysis of National Health and Aging Trends Study (NHATS) 2015 data.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9B4786-B367-EA4E-A5C2-44231BE42CAC}"/>
              </a:ext>
            </a:extLst>
          </p:cNvPr>
          <p:cNvSpPr txBox="1"/>
          <p:nvPr/>
        </p:nvSpPr>
        <p:spPr>
          <a:xfrm>
            <a:off x="-508" y="980728"/>
            <a:ext cx="764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Percent</a:t>
            </a:r>
          </a:p>
        </p:txBody>
      </p:sp>
    </p:spTree>
    <p:extLst>
      <p:ext uri="{BB962C8B-B14F-4D97-AF65-F5344CB8AC3E}">
        <p14:creationId xmlns:p14="http://schemas.microsoft.com/office/powerpoint/2010/main" val="210525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D97D7-DE4D-7245-83B2-0E063FD365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Proportion of Older Medicare Beneficiaries Receiving Financial Assistance or Other Public Support</a:t>
            </a:r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34D640EF-91A7-3545-8F6A-AE7392332483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057057393"/>
              </p:ext>
            </p:extLst>
          </p:nvPr>
        </p:nvGraphicFramePr>
        <p:xfrm>
          <a:off x="71438" y="1052513"/>
          <a:ext cx="9001125" cy="4408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EA73F7-C12F-084E-BEDF-6DD807A306E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6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3B810B-0A0C-A34C-9193-CC789C03DA7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Notes: LTSS = long-term services and supports. N = 7,070, weighted to 38.8 million Medicare beneficiaries; excludes nursing home and non-nursing home residential care residents.</a:t>
            </a:r>
          </a:p>
          <a:p>
            <a:r>
              <a:rPr lang="en-US" dirty="0"/>
              <a:t>Data: Authors’ analysis of National Health and Aging Trends Study (NHATS) 2015 data.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0ADDDD-1BFA-164B-AF0A-2A287F236177}"/>
              </a:ext>
            </a:extLst>
          </p:cNvPr>
          <p:cNvSpPr txBox="1"/>
          <p:nvPr/>
        </p:nvSpPr>
        <p:spPr>
          <a:xfrm>
            <a:off x="-508" y="980728"/>
            <a:ext cx="764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Percent</a:t>
            </a:r>
          </a:p>
        </p:txBody>
      </p:sp>
    </p:spTree>
    <p:extLst>
      <p:ext uri="{BB962C8B-B14F-4D97-AF65-F5344CB8AC3E}">
        <p14:creationId xmlns:p14="http://schemas.microsoft.com/office/powerpoint/2010/main" val="3923143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71DAA-2576-1A4D-AC9F-9A59326617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Adverse Consequences Associated with Not Having Enough Money by LTSS Need</a:t>
            </a:r>
          </a:p>
        </p:txBody>
      </p:sp>
      <p:graphicFrame>
        <p:nvGraphicFramePr>
          <p:cNvPr id="10" name="Chart Placeholder 9">
            <a:extLst>
              <a:ext uri="{FF2B5EF4-FFF2-40B4-BE49-F238E27FC236}">
                <a16:creationId xmlns:a16="http://schemas.microsoft.com/office/drawing/2014/main" id="{BE2E1C16-091F-C147-A233-CA25FEB35C55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765963262"/>
              </p:ext>
            </p:extLst>
          </p:nvPr>
        </p:nvGraphicFramePr>
        <p:xfrm>
          <a:off x="71438" y="1052513"/>
          <a:ext cx="9001125" cy="459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33585C-05EA-7545-8D51-BF22F71FA70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7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AAF6E3-DD1F-8C47-9DD4-E17758CCF31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Notes: LTSS = long-term services and supports. N = 7,070, weighted to 38.8 million Medicare beneficiaries; excludes nursing home and non-nursing home residential care residents.</a:t>
            </a:r>
          </a:p>
          <a:p>
            <a:r>
              <a:rPr lang="en-US" dirty="0"/>
              <a:t>Data: Authors’ analysis of National Health and Aging Trends Study (NHATS) 2015 data.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205693-768B-FD46-B80C-F852DF2E27D3}"/>
              </a:ext>
            </a:extLst>
          </p:cNvPr>
          <p:cNvSpPr txBox="1"/>
          <p:nvPr/>
        </p:nvSpPr>
        <p:spPr>
          <a:xfrm>
            <a:off x="-508" y="980728"/>
            <a:ext cx="764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Percent</a:t>
            </a:r>
          </a:p>
        </p:txBody>
      </p:sp>
    </p:spTree>
    <p:extLst>
      <p:ext uri="{BB962C8B-B14F-4D97-AF65-F5344CB8AC3E}">
        <p14:creationId xmlns:p14="http://schemas.microsoft.com/office/powerpoint/2010/main" val="152242900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rgbClr val="4C515A"/>
      </a:dk1>
      <a:lt1>
        <a:srgbClr val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49BDBC"/>
      </a:hlink>
      <a:folHlink>
        <a:srgbClr val="4ABDBC"/>
      </a:folHlink>
    </a:clrScheme>
    <a:fontScheme name="CMW (Brand Fonts) V1.0">
      <a:majorFont>
        <a:latin typeface="Berlingske Serif Text"/>
        <a:ea typeface=""/>
        <a:cs typeface=""/>
      </a:majorFont>
      <a:minorFont>
        <a:latin typeface="Inter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160173</TotalTime>
  <Words>456</Words>
  <Application>Microsoft Macintosh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Berlingske Serif Text</vt:lpstr>
      <vt:lpstr>InterFace</vt:lpstr>
      <vt:lpstr>InterFace Bold</vt:lpstr>
      <vt:lpstr>1_Office Theme</vt:lpstr>
      <vt:lpstr>Average Annual Medicare Spending by Type of Service Among Older, Community-Dwelling Medicare Beneficiaries, 2015</vt:lpstr>
      <vt:lpstr>Out-of-Pocket Spending for Medicare Covered Services by Older, Community-Dwelling Medicare Beneficiaries, 2015</vt:lpstr>
      <vt:lpstr>Out-of-Pocket Spending on Assistive Devices, 2015 </vt:lpstr>
      <vt:lpstr>Credit Card Ownership and Payments in 2015 by LTSS Need Status</vt:lpstr>
      <vt:lpstr>Proportion of Credit Card Debt for Medical Care Among Those with Credit Card Debt in 2015</vt:lpstr>
      <vt:lpstr>Proportion of Older Medicare Beneficiaries Receiving Financial Assistance or Other Public Support</vt:lpstr>
      <vt:lpstr>Adverse Consequences Associated with Not Having Enough Money by LTSS Need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Paul Frame</cp:lastModifiedBy>
  <cp:revision>2049</cp:revision>
  <cp:lastPrinted>2019-01-23T15:47:22Z</cp:lastPrinted>
  <dcterms:created xsi:type="dcterms:W3CDTF">2014-10-08T23:03:32Z</dcterms:created>
  <dcterms:modified xsi:type="dcterms:W3CDTF">2019-01-23T17:16:46Z</dcterms:modified>
</cp:coreProperties>
</file>