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7.xml" ContentType="application/vnd.openxmlformats-officedocument.presentationml.notesSlide+xml"/>
  <Override PartName="/ppt/charts/chart9.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0.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ppt/charts/chart11.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1.xml" ContentType="application/vnd.openxmlformats-officedocument.presentationml.notesSlide+xml"/>
  <Override PartName="/ppt/charts/chart12.xml" ContentType="application/vnd.openxmlformats-officedocument.drawingml.chart+xml"/>
  <Override PartName="/ppt/theme/themeOverride1.xml" ContentType="application/vnd.openxmlformats-officedocument.themeOverride+xml"/>
  <Override PartName="/ppt/notesSlides/notesSlide12.xml" ContentType="application/vnd.openxmlformats-officedocument.presentationml.notesSlide+xml"/>
  <Override PartName="/ppt/charts/chart13.xml" ContentType="application/vnd.openxmlformats-officedocument.drawingml.chart+xml"/>
  <Override PartName="/ppt/theme/themeOverride2.xml" ContentType="application/vnd.openxmlformats-officedocument.themeOverride+xml"/>
  <Override PartName="/ppt/notesSlides/notesSlide13.xml" ContentType="application/vnd.openxmlformats-officedocument.presentationml.notesSlide+xml"/>
  <Override PartName="/ppt/charts/chart14.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80" r:id="rId4"/>
  </p:sldMasterIdLst>
  <p:notesMasterIdLst>
    <p:notesMasterId r:id="rId20"/>
  </p:notesMasterIdLst>
  <p:handoutMasterIdLst>
    <p:handoutMasterId r:id="rId21"/>
  </p:handoutMasterIdLst>
  <p:sldIdLst>
    <p:sldId id="256" r:id="rId5"/>
    <p:sldId id="440" r:id="rId6"/>
    <p:sldId id="453" r:id="rId7"/>
    <p:sldId id="420" r:id="rId8"/>
    <p:sldId id="460" r:id="rId9"/>
    <p:sldId id="459" r:id="rId10"/>
    <p:sldId id="462" r:id="rId11"/>
    <p:sldId id="461" r:id="rId12"/>
    <p:sldId id="468" r:id="rId13"/>
    <p:sldId id="463" r:id="rId14"/>
    <p:sldId id="464" r:id="rId15"/>
    <p:sldId id="422" r:id="rId16"/>
    <p:sldId id="466" r:id="rId17"/>
    <p:sldId id="449" r:id="rId18"/>
    <p:sldId id="467" r:id="rId19"/>
  </p:sldIdLst>
  <p:sldSz cx="9144000" cy="6858000" type="screen4x3"/>
  <p:notesSz cx="7010400" cy="9236075"/>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extLst/>
  </p:cmAuthor>
  <p:cmAuthor id="2" name="Don Moulds" initials="DM" lastIdx="4" clrIdx="1"/>
  <p:cmAuthor id="3" name="Shanoor Seervai" initials="SS" lastIdx="2" clrIdx="2"/>
  <p:cmAuthor id="4" name="Jen Wilson" initials="JW" lastIdx="1" clrIdx="3">
    <p:extLst/>
  </p:cmAuthor>
  <p:cmAuthor id="5" name="Jen Wilson" initials="JW [2]" lastIdx="1"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4C7F"/>
    <a:srgbClr val="92D7D7"/>
    <a:srgbClr val="B7E5E4"/>
    <a:srgbClr val="4ABDBC"/>
    <a:srgbClr val="E3E5E7"/>
    <a:srgbClr val="5F5A9D"/>
    <a:srgbClr val="F49149"/>
    <a:srgbClr val="C9DEE3"/>
    <a:srgbClr val="E0E0E0"/>
    <a:srgbClr val="8ADA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2" autoAdjust="0"/>
    <p:restoredTop sz="86431" autoAdjust="0"/>
  </p:normalViewPr>
  <p:slideViewPr>
    <p:cSldViewPr snapToGrid="0" snapToObjects="1">
      <p:cViewPr varScale="1">
        <p:scale>
          <a:sx n="146" d="100"/>
          <a:sy n="146" d="100"/>
        </p:scale>
        <p:origin x="1288" y="168"/>
      </p:cViewPr>
      <p:guideLst>
        <p:guide orient="horz" pos="1570"/>
        <p:guide pos="2988"/>
        <p:guide orient="horz" pos="1094"/>
        <p:guide pos="249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111" d="100"/>
          <a:sy n="111" d="100"/>
        </p:scale>
        <p:origin x="3816" y="224"/>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3.xml"/><Relationship Id="rId1" Type="http://schemas.microsoft.com/office/2011/relationships/chartStyle" Target="style3.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4.xml"/><Relationship Id="rId1" Type="http://schemas.microsoft.com/office/2011/relationships/chartStyle" Target="style4.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1.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2.xml"/></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Worksheet13.xlsx"/><Relationship Id="rId1" Type="http://schemas.openxmlformats.org/officeDocument/2006/relationships/themeOverride" Target="../theme/themeOverride3.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388547095236483E-2"/>
          <c:y val="4.8903110912310636E-2"/>
          <c:w val="0.86958338013194281"/>
          <c:h val="0.85216740743955177"/>
        </c:manualLayout>
      </c:layout>
      <c:lineChart>
        <c:grouping val="standard"/>
        <c:varyColors val="0"/>
        <c:ser>
          <c:idx val="0"/>
          <c:order val="0"/>
          <c:tx>
            <c:strRef>
              <c:f>Sheet1!$B$1</c:f>
              <c:strCache>
                <c:ptCount val="1"/>
                <c:pt idx="0">
                  <c:v>single</c:v>
                </c:pt>
              </c:strCache>
            </c:strRef>
          </c:tx>
          <c:spPr>
            <a:ln w="38100">
              <a:solidFill>
                <a:schemeClr val="bg2"/>
              </a:solidFill>
            </a:ln>
          </c:spPr>
          <c:marker>
            <c:symbol val="none"/>
          </c:marker>
          <c:dPt>
            <c:idx val="0"/>
            <c:bubble3D val="0"/>
            <c:extLst>
              <c:ext xmlns:c16="http://schemas.microsoft.com/office/drawing/2014/chart" uri="{C3380CC4-5D6E-409C-BE32-E72D297353CC}">
                <c16:uniqueId val="{00000000-D556-CB4E-BF1D-6EAE7CC24DA1}"/>
              </c:ext>
            </c:extLst>
          </c:dPt>
          <c:dPt>
            <c:idx val="1"/>
            <c:bubble3D val="0"/>
            <c:extLst>
              <c:ext xmlns:c16="http://schemas.microsoft.com/office/drawing/2014/chart" uri="{C3380CC4-5D6E-409C-BE32-E72D297353CC}">
                <c16:uniqueId val="{00000001-D556-CB4E-BF1D-6EAE7CC24DA1}"/>
              </c:ext>
            </c:extLst>
          </c:dPt>
          <c:dLbls>
            <c:dLbl>
              <c:idx val="1"/>
              <c:delete val="1"/>
              <c:extLst>
                <c:ext xmlns:c15="http://schemas.microsoft.com/office/drawing/2012/chart" uri="{CE6537A1-D6FC-4f65-9D91-7224C49458BB}"/>
                <c:ext xmlns:c16="http://schemas.microsoft.com/office/drawing/2014/chart" uri="{C3380CC4-5D6E-409C-BE32-E72D297353CC}">
                  <c16:uniqueId val="{00000001-D556-CB4E-BF1D-6EAE7CC24DA1}"/>
                </c:ext>
              </c:extLst>
            </c:dLbl>
            <c:dLbl>
              <c:idx val="2"/>
              <c:delete val="1"/>
              <c:extLst>
                <c:ext xmlns:c15="http://schemas.microsoft.com/office/drawing/2012/chart" uri="{CE6537A1-D6FC-4f65-9D91-7224C49458BB}"/>
                <c:ext xmlns:c16="http://schemas.microsoft.com/office/drawing/2014/chart" uri="{C3380CC4-5D6E-409C-BE32-E72D297353CC}">
                  <c16:uniqueId val="{00000002-D556-CB4E-BF1D-6EAE7CC24DA1}"/>
                </c:ext>
              </c:extLst>
            </c:dLbl>
            <c:dLbl>
              <c:idx val="3"/>
              <c:delete val="1"/>
              <c:extLst>
                <c:ext xmlns:c15="http://schemas.microsoft.com/office/drawing/2012/chart" uri="{CE6537A1-D6FC-4f65-9D91-7224C49458BB}"/>
                <c:ext xmlns:c16="http://schemas.microsoft.com/office/drawing/2014/chart" uri="{C3380CC4-5D6E-409C-BE32-E72D297353CC}">
                  <c16:uniqueId val="{00000003-D556-CB4E-BF1D-6EAE7CC24DA1}"/>
                </c:ext>
              </c:extLst>
            </c:dLbl>
            <c:dLbl>
              <c:idx val="4"/>
              <c:delete val="1"/>
              <c:extLst>
                <c:ext xmlns:c15="http://schemas.microsoft.com/office/drawing/2012/chart" uri="{CE6537A1-D6FC-4f65-9D91-7224C49458BB}"/>
                <c:ext xmlns:c16="http://schemas.microsoft.com/office/drawing/2014/chart" uri="{C3380CC4-5D6E-409C-BE32-E72D297353CC}">
                  <c16:uniqueId val="{00000004-D556-CB4E-BF1D-6EAE7CC24DA1}"/>
                </c:ext>
              </c:extLst>
            </c:dLbl>
            <c:dLbl>
              <c:idx val="5"/>
              <c:delete val="1"/>
              <c:extLst>
                <c:ext xmlns:c15="http://schemas.microsoft.com/office/drawing/2012/chart" uri="{CE6537A1-D6FC-4f65-9D91-7224C49458BB}"/>
                <c:ext xmlns:c16="http://schemas.microsoft.com/office/drawing/2014/chart" uri="{C3380CC4-5D6E-409C-BE32-E72D297353CC}">
                  <c16:uniqueId val="{00000005-D556-CB4E-BF1D-6EAE7CC24DA1}"/>
                </c:ext>
              </c:extLst>
            </c:dLbl>
            <c:dLbl>
              <c:idx val="6"/>
              <c:delete val="1"/>
              <c:extLst>
                <c:ext xmlns:c15="http://schemas.microsoft.com/office/drawing/2012/chart" uri="{CE6537A1-D6FC-4f65-9D91-7224C49458BB}"/>
                <c:ext xmlns:c16="http://schemas.microsoft.com/office/drawing/2014/chart" uri="{C3380CC4-5D6E-409C-BE32-E72D297353CC}">
                  <c16:uniqueId val="{00000006-D556-CB4E-BF1D-6EAE7CC24DA1}"/>
                </c:ext>
              </c:extLst>
            </c:dLbl>
            <c:dLbl>
              <c:idx val="7"/>
              <c:delete val="1"/>
              <c:extLst>
                <c:ext xmlns:c15="http://schemas.microsoft.com/office/drawing/2012/chart" uri="{CE6537A1-D6FC-4f65-9D91-7224C49458BB}"/>
                <c:ext xmlns:c16="http://schemas.microsoft.com/office/drawing/2014/chart" uri="{C3380CC4-5D6E-409C-BE32-E72D297353CC}">
                  <c16:uniqueId val="{00000007-D556-CB4E-BF1D-6EAE7CC24DA1}"/>
                </c:ext>
              </c:extLst>
            </c:dLbl>
            <c:dLbl>
              <c:idx val="8"/>
              <c:layout>
                <c:manualLayout>
                  <c:x val="-2.3677600915628982E-2"/>
                  <c:y val="5.549473113041762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556-CB4E-BF1D-6EAE7CC24DA1}"/>
                </c:ext>
              </c:extLst>
            </c:dLbl>
            <c:numFmt formatCode="0.0%" sourceLinked="0"/>
            <c:spPr>
              <a:noFill/>
              <a:ln>
                <a:noFill/>
              </a:ln>
              <a:effectLst/>
            </c:spPr>
            <c:txPr>
              <a:bodyPr/>
              <a:lstStyle/>
              <a:p>
                <a:pPr>
                  <a:defRPr b="1">
                    <a:solidFill>
                      <a:schemeClr val="bg2"/>
                    </a:solidFill>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2008 to 2009</c:v>
                </c:pt>
                <c:pt idx="1">
                  <c:v>2009 to 2010</c:v>
                </c:pt>
                <c:pt idx="2">
                  <c:v>2010 to 2011</c:v>
                </c:pt>
                <c:pt idx="3">
                  <c:v>2011 to 2012</c:v>
                </c:pt>
                <c:pt idx="4">
                  <c:v>2012 to 2013</c:v>
                </c:pt>
                <c:pt idx="5">
                  <c:v>2013 to 2014</c:v>
                </c:pt>
                <c:pt idx="6">
                  <c:v>2014 to 2015</c:v>
                </c:pt>
                <c:pt idx="7">
                  <c:v>2015 to 2016</c:v>
                </c:pt>
                <c:pt idx="8">
                  <c:v>2016 to 2017</c:v>
                </c:pt>
              </c:strCache>
            </c:strRef>
          </c:cat>
          <c:val>
            <c:numRef>
              <c:f>Sheet1!$B$2:$B$10</c:f>
              <c:numCache>
                <c:formatCode>General</c:formatCode>
                <c:ptCount val="9"/>
                <c:pt idx="0">
                  <c:v>6.5000000000000002E-2</c:v>
                </c:pt>
                <c:pt idx="1">
                  <c:v>5.8000000000000003E-2</c:v>
                </c:pt>
                <c:pt idx="2">
                  <c:v>5.7000000000000002E-2</c:v>
                </c:pt>
                <c:pt idx="3" formatCode="0.0">
                  <c:v>3.1E-2</c:v>
                </c:pt>
                <c:pt idx="4" formatCode="0.0">
                  <c:v>3.5000000000000003E-2</c:v>
                </c:pt>
                <c:pt idx="5" formatCode="0.0">
                  <c:v>4.7E-2</c:v>
                </c:pt>
                <c:pt idx="6">
                  <c:v>2.1999999999999999E-2</c:v>
                </c:pt>
                <c:pt idx="7">
                  <c:v>2.3E-2</c:v>
                </c:pt>
                <c:pt idx="8">
                  <c:v>4.3999999999999997E-2</c:v>
                </c:pt>
              </c:numCache>
            </c:numRef>
          </c:val>
          <c:smooth val="0"/>
          <c:extLst>
            <c:ext xmlns:c16="http://schemas.microsoft.com/office/drawing/2014/chart" uri="{C3380CC4-5D6E-409C-BE32-E72D297353CC}">
              <c16:uniqueId val="{00000009-D556-CB4E-BF1D-6EAE7CC24DA1}"/>
            </c:ext>
          </c:extLst>
        </c:ser>
        <c:ser>
          <c:idx val="1"/>
          <c:order val="1"/>
          <c:tx>
            <c:strRef>
              <c:f>Sheet1!$C$1</c:f>
              <c:strCache>
                <c:ptCount val="1"/>
                <c:pt idx="0">
                  <c:v>family</c:v>
                </c:pt>
              </c:strCache>
            </c:strRef>
          </c:tx>
          <c:spPr>
            <a:ln w="38100">
              <a:solidFill>
                <a:schemeClr val="tx2"/>
              </a:solidFill>
            </a:ln>
          </c:spPr>
          <c:marker>
            <c:symbol val="none"/>
          </c:marker>
          <c:dLbls>
            <c:dLbl>
              <c:idx val="0"/>
              <c:layout>
                <c:manualLayout>
                  <c:x val="-3.8285506719941895E-2"/>
                  <c:y val="4.53587795092756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D556-CB4E-BF1D-6EAE7CC24DA1}"/>
                </c:ext>
              </c:extLst>
            </c:dLbl>
            <c:dLbl>
              <c:idx val="1"/>
              <c:delete val="1"/>
              <c:extLst>
                <c:ext xmlns:c15="http://schemas.microsoft.com/office/drawing/2012/chart" uri="{CE6537A1-D6FC-4f65-9D91-7224C49458BB}"/>
                <c:ext xmlns:c16="http://schemas.microsoft.com/office/drawing/2014/chart" uri="{C3380CC4-5D6E-409C-BE32-E72D297353CC}">
                  <c16:uniqueId val="{0000000B-D556-CB4E-BF1D-6EAE7CC24DA1}"/>
                </c:ext>
              </c:extLst>
            </c:dLbl>
            <c:dLbl>
              <c:idx val="2"/>
              <c:delete val="1"/>
              <c:extLst>
                <c:ext xmlns:c15="http://schemas.microsoft.com/office/drawing/2012/chart" uri="{CE6537A1-D6FC-4f65-9D91-7224C49458BB}"/>
                <c:ext xmlns:c16="http://schemas.microsoft.com/office/drawing/2014/chart" uri="{C3380CC4-5D6E-409C-BE32-E72D297353CC}">
                  <c16:uniqueId val="{0000000C-D556-CB4E-BF1D-6EAE7CC24DA1}"/>
                </c:ext>
              </c:extLst>
            </c:dLbl>
            <c:dLbl>
              <c:idx val="3"/>
              <c:delete val="1"/>
              <c:extLst>
                <c:ext xmlns:c15="http://schemas.microsoft.com/office/drawing/2012/chart" uri="{CE6537A1-D6FC-4f65-9D91-7224C49458BB}"/>
                <c:ext xmlns:c16="http://schemas.microsoft.com/office/drawing/2014/chart" uri="{C3380CC4-5D6E-409C-BE32-E72D297353CC}">
                  <c16:uniqueId val="{0000000D-D556-CB4E-BF1D-6EAE7CC24DA1}"/>
                </c:ext>
              </c:extLst>
            </c:dLbl>
            <c:dLbl>
              <c:idx val="4"/>
              <c:delete val="1"/>
              <c:extLst>
                <c:ext xmlns:c15="http://schemas.microsoft.com/office/drawing/2012/chart" uri="{CE6537A1-D6FC-4f65-9D91-7224C49458BB}"/>
                <c:ext xmlns:c16="http://schemas.microsoft.com/office/drawing/2014/chart" uri="{C3380CC4-5D6E-409C-BE32-E72D297353CC}">
                  <c16:uniqueId val="{0000000E-D556-CB4E-BF1D-6EAE7CC24DA1}"/>
                </c:ext>
              </c:extLst>
            </c:dLbl>
            <c:dLbl>
              <c:idx val="5"/>
              <c:delete val="1"/>
              <c:extLst>
                <c:ext xmlns:c15="http://schemas.microsoft.com/office/drawing/2012/chart" uri="{CE6537A1-D6FC-4f65-9D91-7224C49458BB}"/>
                <c:ext xmlns:c16="http://schemas.microsoft.com/office/drawing/2014/chart" uri="{C3380CC4-5D6E-409C-BE32-E72D297353CC}">
                  <c16:uniqueId val="{0000000F-D556-CB4E-BF1D-6EAE7CC24DA1}"/>
                </c:ext>
              </c:extLst>
            </c:dLbl>
            <c:dLbl>
              <c:idx val="6"/>
              <c:delete val="1"/>
              <c:extLst>
                <c:ext xmlns:c15="http://schemas.microsoft.com/office/drawing/2012/chart" uri="{CE6537A1-D6FC-4f65-9D91-7224C49458BB}"/>
                <c:ext xmlns:c16="http://schemas.microsoft.com/office/drawing/2014/chart" uri="{C3380CC4-5D6E-409C-BE32-E72D297353CC}">
                  <c16:uniqueId val="{00000010-D556-CB4E-BF1D-6EAE7CC24DA1}"/>
                </c:ext>
              </c:extLst>
            </c:dLbl>
            <c:dLbl>
              <c:idx val="7"/>
              <c:delete val="1"/>
              <c:extLst>
                <c:ext xmlns:c15="http://schemas.microsoft.com/office/drawing/2012/chart" uri="{CE6537A1-D6FC-4f65-9D91-7224C49458BB}"/>
                <c:ext xmlns:c16="http://schemas.microsoft.com/office/drawing/2014/chart" uri="{C3380CC4-5D6E-409C-BE32-E72D297353CC}">
                  <c16:uniqueId val="{00000011-D556-CB4E-BF1D-6EAE7CC24DA1}"/>
                </c:ext>
              </c:extLst>
            </c:dLbl>
            <c:dLbl>
              <c:idx val="8"/>
              <c:layout>
                <c:manualLayout>
                  <c:x val="-5.6694276342531352E-2"/>
                  <c:y val="-6.25871413684879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D556-CB4E-BF1D-6EAE7CC24DA1}"/>
                </c:ext>
              </c:extLst>
            </c:dLbl>
            <c:numFmt formatCode="0.0%" sourceLinked="0"/>
            <c:spPr>
              <a:noFill/>
              <a:ln>
                <a:noFill/>
              </a:ln>
              <a:effectLst/>
            </c:spPr>
            <c:txPr>
              <a:bodyPr/>
              <a:lstStyle/>
              <a:p>
                <a:pPr>
                  <a:defRPr b="1">
                    <a:solidFill>
                      <a:schemeClr val="tx2"/>
                    </a:solidFill>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2008 to 2009</c:v>
                </c:pt>
                <c:pt idx="1">
                  <c:v>2009 to 2010</c:v>
                </c:pt>
                <c:pt idx="2">
                  <c:v>2010 to 2011</c:v>
                </c:pt>
                <c:pt idx="3">
                  <c:v>2011 to 2012</c:v>
                </c:pt>
                <c:pt idx="4">
                  <c:v>2012 to 2013</c:v>
                </c:pt>
                <c:pt idx="5">
                  <c:v>2013 to 2014</c:v>
                </c:pt>
                <c:pt idx="6">
                  <c:v>2014 to 2015</c:v>
                </c:pt>
                <c:pt idx="7">
                  <c:v>2015 to 2016</c:v>
                </c:pt>
                <c:pt idx="8">
                  <c:v>2016 to 2017</c:v>
                </c:pt>
              </c:strCache>
            </c:strRef>
          </c:cat>
          <c:val>
            <c:numRef>
              <c:f>Sheet1!$C$2:$C$10</c:f>
              <c:numCache>
                <c:formatCode>General</c:formatCode>
                <c:ptCount val="9"/>
                <c:pt idx="0">
                  <c:v>5.8999999999999997E-2</c:v>
                </c:pt>
                <c:pt idx="1">
                  <c:v>6.5000000000000002E-2</c:v>
                </c:pt>
                <c:pt idx="2">
                  <c:v>8.3000000000000004E-2</c:v>
                </c:pt>
                <c:pt idx="3" formatCode="0.0">
                  <c:v>0.03</c:v>
                </c:pt>
                <c:pt idx="4" formatCode="0.0">
                  <c:v>3.5999999999999997E-2</c:v>
                </c:pt>
                <c:pt idx="5" formatCode="0.0">
                  <c:v>3.9E-2</c:v>
                </c:pt>
                <c:pt idx="6">
                  <c:v>0.04</c:v>
                </c:pt>
                <c:pt idx="7">
                  <c:v>2.1999999999999999E-2</c:v>
                </c:pt>
                <c:pt idx="8">
                  <c:v>5.5E-2</c:v>
                </c:pt>
              </c:numCache>
            </c:numRef>
          </c:val>
          <c:smooth val="0"/>
          <c:extLst>
            <c:ext xmlns:c16="http://schemas.microsoft.com/office/drawing/2014/chart" uri="{C3380CC4-5D6E-409C-BE32-E72D297353CC}">
              <c16:uniqueId val="{00000013-D556-CB4E-BF1D-6EAE7CC24DA1}"/>
            </c:ext>
          </c:extLst>
        </c:ser>
        <c:dLbls>
          <c:showLegendKey val="0"/>
          <c:showVal val="0"/>
          <c:showCatName val="0"/>
          <c:showSerName val="0"/>
          <c:showPercent val="0"/>
          <c:showBubbleSize val="0"/>
        </c:dLbls>
        <c:smooth val="0"/>
        <c:axId val="229259584"/>
        <c:axId val="234246016"/>
      </c:lineChart>
      <c:catAx>
        <c:axId val="229259584"/>
        <c:scaling>
          <c:orientation val="minMax"/>
        </c:scaling>
        <c:delete val="0"/>
        <c:axPos val="b"/>
        <c:numFmt formatCode="General" sourceLinked="1"/>
        <c:majorTickMark val="out"/>
        <c:minorTickMark val="none"/>
        <c:tickLblPos val="nextTo"/>
        <c:txPr>
          <a:bodyPr/>
          <a:lstStyle/>
          <a:p>
            <a:pPr>
              <a:defRPr lang="en-US" sz="1400"/>
            </a:pPr>
            <a:endParaRPr lang="en-US"/>
          </a:p>
        </c:txPr>
        <c:crossAx val="234246016"/>
        <c:crosses val="autoZero"/>
        <c:auto val="1"/>
        <c:lblAlgn val="ctr"/>
        <c:lblOffset val="100"/>
        <c:noMultiLvlLbl val="0"/>
      </c:catAx>
      <c:valAx>
        <c:axId val="234246016"/>
        <c:scaling>
          <c:orientation val="minMax"/>
          <c:max val="0.1"/>
          <c:min val="0"/>
        </c:scaling>
        <c:delete val="1"/>
        <c:axPos val="l"/>
        <c:numFmt formatCode="0%" sourceLinked="0"/>
        <c:majorTickMark val="out"/>
        <c:minorTickMark val="none"/>
        <c:tickLblPos val="nextTo"/>
        <c:crossAx val="229259584"/>
        <c:crosses val="autoZero"/>
        <c:crossBetween val="between"/>
        <c:majorUnit val="2.0000000000000004E-2"/>
      </c:valAx>
      <c:spPr>
        <a:noFill/>
        <a:ln w="25407">
          <a:noFill/>
        </a:ln>
      </c:spPr>
    </c:plotArea>
    <c:plotVisOnly val="1"/>
    <c:dispBlanksAs val="gap"/>
    <c:showDLblsOverMax val="0"/>
  </c:chart>
  <c:txPr>
    <a:bodyPr/>
    <a:lstStyle/>
    <a:p>
      <a:pPr>
        <a:defRPr sz="1600">
          <a:latin typeface="+mn-lt"/>
          <a:cs typeface="Calibri" panose="020F050202020403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3.268828137529381E-2"/>
          <c:w val="0.99005263185864367"/>
          <c:h val="0.86856960072805467"/>
        </c:manualLayout>
      </c:layout>
      <c:lineChart>
        <c:grouping val="standard"/>
        <c:varyColors val="0"/>
        <c:ser>
          <c:idx val="0"/>
          <c:order val="0"/>
          <c:tx>
            <c:strRef>
              <c:f>Sheet1!$A$2</c:f>
              <c:strCache>
                <c:ptCount val="1"/>
                <c:pt idx="0">
                  <c:v>Under 200% FPL</c:v>
                </c:pt>
              </c:strCache>
            </c:strRef>
          </c:tx>
          <c:spPr>
            <a:ln w="28575" cap="rnd">
              <a:solidFill>
                <a:schemeClr val="accent2"/>
              </a:solidFill>
              <a:round/>
            </a:ln>
            <a:effectLst/>
          </c:spPr>
          <c:marker>
            <c:symbol val="none"/>
          </c:marker>
          <c:dLbls>
            <c:dLbl>
              <c:idx val="0"/>
              <c:layout>
                <c:manualLayout>
                  <c:x val="-2.2860569386072067E-2"/>
                  <c:y val="-3.187174382856312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B7A-B940-AAED-3ADB1FB1DA5B}"/>
                </c:ext>
              </c:extLst>
            </c:dLbl>
            <c:spPr>
              <a:noFill/>
              <a:ln>
                <a:noFill/>
              </a:ln>
              <a:effectLst/>
            </c:spPr>
            <c:txPr>
              <a:bodyPr rot="0" spcFirstLastPara="1" vertOverflow="ellipsis" vert="horz" wrap="square" anchor="ctr" anchorCtr="1"/>
              <a:lstStyle/>
              <a:p>
                <a:pPr>
                  <a:defRPr sz="1197" b="1" i="0" u="none" strike="noStrike" kern="1200" baseline="0">
                    <a:solidFill>
                      <a:schemeClr val="tx1">
                        <a:lumMod val="60000"/>
                        <a:lumOff val="40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2010</c:v>
                </c:pt>
                <c:pt idx="1">
                  <c:v>2012</c:v>
                </c:pt>
                <c:pt idx="2">
                  <c:v>2014</c:v>
                </c:pt>
                <c:pt idx="3">
                  <c:v>2016</c:v>
                </c:pt>
                <c:pt idx="4">
                  <c:v>2018</c:v>
                </c:pt>
              </c:strCache>
            </c:strRef>
          </c:cat>
          <c:val>
            <c:numRef>
              <c:f>Sheet1!$B$2:$F$2</c:f>
              <c:numCache>
                <c:formatCode>0</c:formatCode>
                <c:ptCount val="5"/>
                <c:pt idx="0">
                  <c:v>46.72</c:v>
                </c:pt>
                <c:pt idx="1">
                  <c:v>50.690000000000005</c:v>
                </c:pt>
                <c:pt idx="2">
                  <c:v>48.54</c:v>
                </c:pt>
                <c:pt idx="3">
                  <c:v>49.87</c:v>
                </c:pt>
                <c:pt idx="4">
                  <c:v>56.879999999999995</c:v>
                </c:pt>
              </c:numCache>
            </c:numRef>
          </c:val>
          <c:smooth val="0"/>
          <c:extLst>
            <c:ext xmlns:c16="http://schemas.microsoft.com/office/drawing/2014/chart" uri="{C3380CC4-5D6E-409C-BE32-E72D297353CC}">
              <c16:uniqueId val="{00000002-AB7A-B940-AAED-3ADB1FB1DA5B}"/>
            </c:ext>
          </c:extLst>
        </c:ser>
        <c:ser>
          <c:idx val="1"/>
          <c:order val="1"/>
          <c:tx>
            <c:strRef>
              <c:f>Sheet1!$A$3</c:f>
              <c:strCache>
                <c:ptCount val="1"/>
                <c:pt idx="0">
                  <c:v>200% FPL or above</c:v>
                </c:pt>
              </c:strCache>
            </c:strRef>
          </c:tx>
          <c:spPr>
            <a:ln w="28575" cap="rnd">
              <a:solidFill>
                <a:schemeClr val="bg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2010</c:v>
                </c:pt>
                <c:pt idx="1">
                  <c:v>2012</c:v>
                </c:pt>
                <c:pt idx="2">
                  <c:v>2014</c:v>
                </c:pt>
                <c:pt idx="3">
                  <c:v>2016</c:v>
                </c:pt>
                <c:pt idx="4">
                  <c:v>2018</c:v>
                </c:pt>
              </c:strCache>
            </c:strRef>
          </c:cat>
          <c:val>
            <c:numRef>
              <c:f>Sheet1!$B$3:$F$3</c:f>
              <c:numCache>
                <c:formatCode>0</c:formatCode>
                <c:ptCount val="5"/>
                <c:pt idx="0">
                  <c:v>12.34</c:v>
                </c:pt>
                <c:pt idx="1">
                  <c:v>14.74</c:v>
                </c:pt>
                <c:pt idx="2">
                  <c:v>14.89</c:v>
                </c:pt>
                <c:pt idx="3">
                  <c:v>18.86</c:v>
                </c:pt>
                <c:pt idx="4">
                  <c:v>21.7</c:v>
                </c:pt>
              </c:numCache>
            </c:numRef>
          </c:val>
          <c:smooth val="0"/>
          <c:extLst>
            <c:ext xmlns:c16="http://schemas.microsoft.com/office/drawing/2014/chart" uri="{C3380CC4-5D6E-409C-BE32-E72D297353CC}">
              <c16:uniqueId val="{00000000-1C56-4F63-B8C1-7A96E3ABDD7F}"/>
            </c:ext>
          </c:extLst>
        </c:ser>
        <c:dLbls>
          <c:dLblPos val="t"/>
          <c:showLegendKey val="0"/>
          <c:showVal val="1"/>
          <c:showCatName val="0"/>
          <c:showSerName val="0"/>
          <c:showPercent val="0"/>
          <c:showBubbleSize val="0"/>
        </c:dLbls>
        <c:smooth val="0"/>
        <c:axId val="4198400"/>
        <c:axId val="4199936"/>
      </c:lineChart>
      <c:catAx>
        <c:axId val="419840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199936"/>
        <c:crosses val="autoZero"/>
        <c:auto val="1"/>
        <c:lblAlgn val="ctr"/>
        <c:lblOffset val="100"/>
        <c:noMultiLvlLbl val="0"/>
      </c:catAx>
      <c:valAx>
        <c:axId val="4199936"/>
        <c:scaling>
          <c:orientation val="minMax"/>
          <c:max val="70"/>
        </c:scaling>
        <c:delete val="0"/>
        <c:axPos val="l"/>
        <c:numFmt formatCode="0" sourceLinked="0"/>
        <c:majorTickMark val="out"/>
        <c:minorTickMark val="none"/>
        <c:tickLblPos val="nextTo"/>
        <c:spPr>
          <a:noFill/>
          <a:ln>
            <a:solidFill>
              <a:srgbClr val="E3E5E7"/>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198400"/>
        <c:crosses val="autoZero"/>
        <c:crossBetween val="between"/>
        <c:majorUnit val="10"/>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9620148316055099E-3"/>
          <c:y val="8.2566969530609616E-2"/>
          <c:w val="0.97796215695575495"/>
          <c:h val="0.73148572251512423"/>
        </c:manualLayout>
      </c:layout>
      <c:barChart>
        <c:barDir val="col"/>
        <c:grouping val="clustered"/>
        <c:varyColors val="0"/>
        <c:ser>
          <c:idx val="0"/>
          <c:order val="0"/>
          <c:tx>
            <c:strRef>
              <c:f>Sheet1!$B$1</c:f>
              <c:strCache>
                <c:ptCount val="1"/>
                <c:pt idx="0">
                  <c:v>Insured all year, not underinsured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Did not fill prescription</c:v>
                </c:pt>
                <c:pt idx="1">
                  <c:v>Skipped receommended test, treatment, or follow-up</c:v>
                </c:pt>
                <c:pt idx="2">
                  <c:v>Had a medical problem, did not visit doctor 
or clinic</c:v>
                </c:pt>
                <c:pt idx="3">
                  <c:v>Did not get needed specialist care</c:v>
                </c:pt>
                <c:pt idx="4">
                  <c:v>At least one of four access problems because of cost </c:v>
                </c:pt>
              </c:strCache>
            </c:strRef>
          </c:cat>
          <c:val>
            <c:numRef>
              <c:f>Sheet1!$B$2:$B$7</c:f>
              <c:numCache>
                <c:formatCode>0</c:formatCode>
                <c:ptCount val="5"/>
                <c:pt idx="0">
                  <c:v>11.709999999999999</c:v>
                </c:pt>
                <c:pt idx="1">
                  <c:v>10.639999999999999</c:v>
                </c:pt>
                <c:pt idx="2">
                  <c:v>11.26</c:v>
                </c:pt>
                <c:pt idx="3">
                  <c:v>7.1499999999999995</c:v>
                </c:pt>
                <c:pt idx="4">
                  <c:v>23.96</c:v>
                </c:pt>
              </c:numCache>
            </c:numRef>
          </c:val>
          <c:extLst>
            <c:ext xmlns:c16="http://schemas.microsoft.com/office/drawing/2014/chart" uri="{C3380CC4-5D6E-409C-BE32-E72D297353CC}">
              <c16:uniqueId val="{00000000-D39A-A441-BED6-4136DEC0CF62}"/>
            </c:ext>
          </c:extLst>
        </c:ser>
        <c:ser>
          <c:idx val="1"/>
          <c:order val="1"/>
          <c:tx>
            <c:strRef>
              <c:f>Sheet1!$C$1</c:f>
              <c:strCache>
                <c:ptCount val="1"/>
                <c:pt idx="0">
                  <c:v>Insured all year, underinsured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Did not fill prescription</c:v>
                </c:pt>
                <c:pt idx="1">
                  <c:v>Skipped receommended test, treatment, or follow-up</c:v>
                </c:pt>
                <c:pt idx="2">
                  <c:v>Had a medical problem, did not visit doctor 
or clinic</c:v>
                </c:pt>
                <c:pt idx="3">
                  <c:v>Did not get needed specialist care</c:v>
                </c:pt>
                <c:pt idx="4">
                  <c:v>At least one of four access problems because of cost </c:v>
                </c:pt>
              </c:strCache>
            </c:strRef>
          </c:cat>
          <c:val>
            <c:numRef>
              <c:f>Sheet1!$C$2:$C$7</c:f>
              <c:numCache>
                <c:formatCode>0</c:formatCode>
                <c:ptCount val="5"/>
                <c:pt idx="0">
                  <c:v>23.400000000000002</c:v>
                </c:pt>
                <c:pt idx="1">
                  <c:v>22.2</c:v>
                </c:pt>
                <c:pt idx="2">
                  <c:v>23.200000000000003</c:v>
                </c:pt>
                <c:pt idx="3">
                  <c:v>16.239999999999998</c:v>
                </c:pt>
                <c:pt idx="4">
                  <c:v>40.43</c:v>
                </c:pt>
              </c:numCache>
            </c:numRef>
          </c:val>
          <c:extLst>
            <c:ext xmlns:c16="http://schemas.microsoft.com/office/drawing/2014/chart" uri="{C3380CC4-5D6E-409C-BE32-E72D297353CC}">
              <c16:uniqueId val="{00000001-D39A-A441-BED6-4136DEC0CF62}"/>
            </c:ext>
          </c:extLst>
        </c:ser>
        <c:dLbls>
          <c:dLblPos val="outEnd"/>
          <c:showLegendKey val="0"/>
          <c:showVal val="1"/>
          <c:showCatName val="0"/>
          <c:showSerName val="0"/>
          <c:showPercent val="0"/>
          <c:showBubbleSize val="0"/>
        </c:dLbls>
        <c:gapWidth val="100"/>
        <c:axId val="-997512720"/>
        <c:axId val="-997645680"/>
      </c:barChart>
      <c:catAx>
        <c:axId val="-997512720"/>
        <c:scaling>
          <c:orientation val="minMax"/>
        </c:scaling>
        <c:delete val="0"/>
        <c:axPos val="b"/>
        <c:numFmt formatCode="General" sourceLinked="0"/>
        <c:majorTickMark val="out"/>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0" i="0" u="none" strike="noStrike" kern="1200" baseline="0">
                <a:solidFill>
                  <a:schemeClr val="tx1"/>
                </a:solidFill>
                <a:latin typeface="+mn-lt"/>
                <a:ea typeface="+mn-ea"/>
                <a:cs typeface="+mn-cs"/>
              </a:defRPr>
            </a:pPr>
            <a:endParaRPr lang="en-US"/>
          </a:p>
        </c:txPr>
        <c:crossAx val="-997645680"/>
        <c:crosses val="autoZero"/>
        <c:auto val="1"/>
        <c:lblAlgn val="ctr"/>
        <c:lblOffset val="100"/>
        <c:noMultiLvlLbl val="0"/>
      </c:catAx>
      <c:valAx>
        <c:axId val="-997645680"/>
        <c:scaling>
          <c:orientation val="minMax"/>
          <c:max val="50"/>
        </c:scaling>
        <c:delete val="1"/>
        <c:axPos val="l"/>
        <c:numFmt formatCode="0" sourceLinked="1"/>
        <c:majorTickMark val="out"/>
        <c:minorTickMark val="none"/>
        <c:tickLblPos val="nextTo"/>
        <c:crossAx val="-997512720"/>
        <c:crosses val="autoZero"/>
        <c:crossBetween val="between"/>
        <c:majorUnit val="25"/>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9620148316055099E-3"/>
          <c:y val="0.10007559548400223"/>
          <c:w val="0.97796215695575495"/>
          <c:h val="0.71397702538553076"/>
        </c:manualLayout>
      </c:layout>
      <c:barChart>
        <c:barDir val="col"/>
        <c:grouping val="clustered"/>
        <c:varyColors val="0"/>
        <c:ser>
          <c:idx val="0"/>
          <c:order val="0"/>
          <c:tx>
            <c:strRef>
              <c:f>Sheet1!$B$1</c:f>
              <c:strCache>
                <c:ptCount val="1"/>
                <c:pt idx="0">
                  <c:v>No for $1,000</c:v>
                </c:pt>
              </c:strCache>
            </c:strRef>
          </c:tx>
          <c:spPr>
            <a:solidFill>
              <a:schemeClr val="accent1"/>
            </a:solidFill>
            <a:ln>
              <a:noFill/>
            </a:ln>
            <a:effectLst/>
          </c:spPr>
          <c:invertIfNegative val="0"/>
          <c:dPt>
            <c:idx val="1"/>
            <c:invertIfNegative val="0"/>
            <c:bubble3D val="0"/>
            <c:spPr>
              <a:solidFill>
                <a:srgbClr val="F47920"/>
              </a:solidFill>
              <a:ln>
                <a:noFill/>
              </a:ln>
              <a:effectLst/>
            </c:spPr>
            <c:extLst>
              <c:ext xmlns:c16="http://schemas.microsoft.com/office/drawing/2014/chart" uri="{C3380CC4-5D6E-409C-BE32-E72D297353CC}">
                <c16:uniqueId val="{00000003-96C6-409D-972D-3837A342D7BC}"/>
              </c:ext>
            </c:extLst>
          </c:dPt>
          <c:dPt>
            <c:idx val="2"/>
            <c:invertIfNegative val="0"/>
            <c:bubble3D val="0"/>
            <c:spPr>
              <a:solidFill>
                <a:srgbClr val="4ABDBC"/>
              </a:solidFill>
              <a:ln>
                <a:noFill/>
              </a:ln>
              <a:effectLst/>
            </c:spPr>
            <c:extLst>
              <c:ext xmlns:c16="http://schemas.microsoft.com/office/drawing/2014/chart" uri="{C3380CC4-5D6E-409C-BE32-E72D297353CC}">
                <c16:uniqueId val="{00000001-96C6-409D-972D-3837A342D7BC}"/>
              </c:ext>
            </c:extLst>
          </c:dPt>
          <c:dPt>
            <c:idx val="3"/>
            <c:invertIfNegative val="0"/>
            <c:bubble3D val="0"/>
            <c:spPr>
              <a:solidFill>
                <a:srgbClr val="4ABDBC"/>
              </a:solidFill>
              <a:ln>
                <a:noFill/>
              </a:ln>
              <a:effectLst/>
            </c:spPr>
            <c:extLst>
              <c:ext xmlns:c16="http://schemas.microsoft.com/office/drawing/2014/chart" uri="{C3380CC4-5D6E-409C-BE32-E72D297353CC}">
                <c16:uniqueId val="{00000002-96C6-409D-972D-3837A342D7B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3"/>
                <c:pt idx="0">
                  <c:v>All adults with employer coverage</c:v>
                </c:pt>
                <c:pt idx="1">
                  <c:v>Less than 250% FPL</c:v>
                </c:pt>
                <c:pt idx="2">
                  <c:v>250% FPL or more</c:v>
                </c:pt>
              </c:strCache>
            </c:strRef>
          </c:cat>
          <c:val>
            <c:numRef>
              <c:f>Sheet1!$B$2:$B$5</c:f>
              <c:numCache>
                <c:formatCode>0</c:formatCode>
                <c:ptCount val="3"/>
                <c:pt idx="0">
                  <c:v>32.01</c:v>
                </c:pt>
                <c:pt idx="1">
                  <c:v>49.79</c:v>
                </c:pt>
                <c:pt idx="2">
                  <c:v>25.82</c:v>
                </c:pt>
              </c:numCache>
            </c:numRef>
          </c:val>
          <c:extLst>
            <c:ext xmlns:c16="http://schemas.microsoft.com/office/drawing/2014/chart" uri="{C3380CC4-5D6E-409C-BE32-E72D297353CC}">
              <c16:uniqueId val="{00000000-D39A-A441-BED6-4136DEC0CF62}"/>
            </c:ext>
          </c:extLst>
        </c:ser>
        <c:dLbls>
          <c:dLblPos val="outEnd"/>
          <c:showLegendKey val="0"/>
          <c:showVal val="1"/>
          <c:showCatName val="0"/>
          <c:showSerName val="0"/>
          <c:showPercent val="0"/>
          <c:showBubbleSize val="0"/>
        </c:dLbls>
        <c:gapWidth val="100"/>
        <c:axId val="-997512720"/>
        <c:axId val="-997645680"/>
      </c:barChart>
      <c:catAx>
        <c:axId val="-99751272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horz" wrap="square" anchor="ctr" anchorCtr="1"/>
          <a:lstStyle/>
          <a:p>
            <a:pPr>
              <a:defRPr sz="1100" b="0" i="0" u="none" strike="noStrike" kern="1200" baseline="0">
                <a:solidFill>
                  <a:schemeClr val="tx1"/>
                </a:solidFill>
                <a:latin typeface="Trebuchet MS" panose="020B0703020202090204" pitchFamily="34" charset="0"/>
                <a:ea typeface="+mn-ea"/>
                <a:cs typeface="+mn-cs"/>
              </a:defRPr>
            </a:pPr>
            <a:endParaRPr lang="en-US"/>
          </a:p>
        </c:txPr>
        <c:crossAx val="-997645680"/>
        <c:crosses val="autoZero"/>
        <c:auto val="1"/>
        <c:lblAlgn val="ctr"/>
        <c:lblOffset val="100"/>
        <c:noMultiLvlLbl val="0"/>
      </c:catAx>
      <c:valAx>
        <c:axId val="-997645680"/>
        <c:scaling>
          <c:orientation val="minMax"/>
          <c:max val="75"/>
        </c:scaling>
        <c:delete val="1"/>
        <c:axPos val="l"/>
        <c:numFmt formatCode="0" sourceLinked="1"/>
        <c:majorTickMark val="none"/>
        <c:minorTickMark val="none"/>
        <c:tickLblPos val="nextTo"/>
        <c:crossAx val="-997512720"/>
        <c:crosses val="autoZero"/>
        <c:crossBetween val="between"/>
        <c:majorUnit val="25"/>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9620148316055099E-3"/>
          <c:y val="0.10007559548400223"/>
          <c:w val="0.97796215695575495"/>
          <c:h val="0.71397702538553076"/>
        </c:manualLayout>
      </c:layout>
      <c:barChart>
        <c:barDir val="col"/>
        <c:grouping val="clustered"/>
        <c:varyColors val="0"/>
        <c:ser>
          <c:idx val="0"/>
          <c:order val="0"/>
          <c:tx>
            <c:strRef>
              <c:f>Sheet1!$B$1</c:f>
              <c:strCache>
                <c:ptCount val="1"/>
                <c:pt idx="0">
                  <c:v>Insured all year, not underinsured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Had problems paying 
or unable to pay 
medical bills</c:v>
                </c:pt>
                <c:pt idx="1">
                  <c:v>Contacted by collection agency for unpaid 
medical bills</c:v>
                </c:pt>
                <c:pt idx="2">
                  <c:v>Had to change 
way of life to pay bills</c:v>
                </c:pt>
                <c:pt idx="3">
                  <c:v>Medical bills/debt 
being paid over time</c:v>
                </c:pt>
                <c:pt idx="4">
                  <c:v>Any bill problem or 
medical debt</c:v>
                </c:pt>
              </c:strCache>
            </c:strRef>
          </c:cat>
          <c:val>
            <c:numRef>
              <c:f>Sheet1!$B$2:$B$7</c:f>
              <c:numCache>
                <c:formatCode>0</c:formatCode>
                <c:ptCount val="5"/>
                <c:pt idx="0">
                  <c:v>13.11</c:v>
                </c:pt>
                <c:pt idx="1">
                  <c:v>8.3000000000000007</c:v>
                </c:pt>
                <c:pt idx="2">
                  <c:v>6.12</c:v>
                </c:pt>
                <c:pt idx="3">
                  <c:v>18.39</c:v>
                </c:pt>
                <c:pt idx="4">
                  <c:v>25.16</c:v>
                </c:pt>
              </c:numCache>
            </c:numRef>
          </c:val>
          <c:extLst>
            <c:ext xmlns:c16="http://schemas.microsoft.com/office/drawing/2014/chart" uri="{C3380CC4-5D6E-409C-BE32-E72D297353CC}">
              <c16:uniqueId val="{00000000-D39A-A441-BED6-4136DEC0CF62}"/>
            </c:ext>
          </c:extLst>
        </c:ser>
        <c:ser>
          <c:idx val="1"/>
          <c:order val="1"/>
          <c:tx>
            <c:strRef>
              <c:f>Sheet1!$C$1</c:f>
              <c:strCache>
                <c:ptCount val="1"/>
                <c:pt idx="0">
                  <c:v>Insured all year, underinsured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Had problems paying 
or unable to pay 
medical bills</c:v>
                </c:pt>
                <c:pt idx="1">
                  <c:v>Contacted by collection agency for unpaid 
medical bills</c:v>
                </c:pt>
                <c:pt idx="2">
                  <c:v>Had to change 
way of life to pay bills</c:v>
                </c:pt>
                <c:pt idx="3">
                  <c:v>Medical bills/debt 
being paid over time</c:v>
                </c:pt>
                <c:pt idx="4">
                  <c:v>Any bill problem or 
medical debt</c:v>
                </c:pt>
              </c:strCache>
            </c:strRef>
          </c:cat>
          <c:val>
            <c:numRef>
              <c:f>Sheet1!$C$2:$C$7</c:f>
              <c:numCache>
                <c:formatCode>0</c:formatCode>
                <c:ptCount val="5"/>
                <c:pt idx="0">
                  <c:v>26.640000000000004</c:v>
                </c:pt>
                <c:pt idx="1">
                  <c:v>15.790000000000001</c:v>
                </c:pt>
                <c:pt idx="2">
                  <c:v>15.68</c:v>
                </c:pt>
                <c:pt idx="3">
                  <c:v>34.229999999999997</c:v>
                </c:pt>
                <c:pt idx="4">
                  <c:v>43.03</c:v>
                </c:pt>
              </c:numCache>
            </c:numRef>
          </c:val>
          <c:extLst>
            <c:ext xmlns:c16="http://schemas.microsoft.com/office/drawing/2014/chart" uri="{C3380CC4-5D6E-409C-BE32-E72D297353CC}">
              <c16:uniqueId val="{00000001-D39A-A441-BED6-4136DEC0CF62}"/>
            </c:ext>
          </c:extLst>
        </c:ser>
        <c:dLbls>
          <c:dLblPos val="outEnd"/>
          <c:showLegendKey val="0"/>
          <c:showVal val="1"/>
          <c:showCatName val="0"/>
          <c:showSerName val="0"/>
          <c:showPercent val="0"/>
          <c:showBubbleSize val="0"/>
        </c:dLbls>
        <c:gapWidth val="100"/>
        <c:axId val="-997512720"/>
        <c:axId val="-997645680"/>
      </c:barChart>
      <c:catAx>
        <c:axId val="-99751272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horz" wrap="square" anchor="ctr" anchorCtr="1"/>
          <a:lstStyle/>
          <a:p>
            <a:pPr>
              <a:defRPr sz="1100" b="0" i="0" u="none" strike="noStrike" kern="1200" baseline="0">
                <a:solidFill>
                  <a:schemeClr val="tx1"/>
                </a:solidFill>
                <a:latin typeface="Trebuchet MS" panose="020B0703020202090204" pitchFamily="34" charset="0"/>
                <a:ea typeface="+mn-ea"/>
                <a:cs typeface="+mn-cs"/>
              </a:defRPr>
            </a:pPr>
            <a:endParaRPr lang="en-US"/>
          </a:p>
        </c:txPr>
        <c:crossAx val="-997645680"/>
        <c:crosses val="autoZero"/>
        <c:auto val="1"/>
        <c:lblAlgn val="ctr"/>
        <c:lblOffset val="100"/>
        <c:noMultiLvlLbl val="0"/>
      </c:catAx>
      <c:valAx>
        <c:axId val="-997645680"/>
        <c:scaling>
          <c:orientation val="minMax"/>
          <c:max val="50"/>
        </c:scaling>
        <c:delete val="1"/>
        <c:axPos val="l"/>
        <c:numFmt formatCode="0" sourceLinked="1"/>
        <c:majorTickMark val="out"/>
        <c:minorTickMark val="none"/>
        <c:tickLblPos val="nextTo"/>
        <c:crossAx val="-997512720"/>
        <c:crosses val="autoZero"/>
        <c:crossBetween val="between"/>
        <c:majorUnit val="25"/>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9620148316055099E-3"/>
          <c:y val="0.10007559548400223"/>
          <c:w val="0.97796215695575495"/>
          <c:h val="0.71397702538553076"/>
        </c:manualLayout>
      </c:layout>
      <c:barChart>
        <c:barDir val="col"/>
        <c:grouping val="clustered"/>
        <c:varyColors val="0"/>
        <c:ser>
          <c:idx val="0"/>
          <c:order val="0"/>
          <c:tx>
            <c:strRef>
              <c:f>Sheet1!$B$1</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6"/>
                <c:pt idx="0">
                  <c:v>Used up all your savings </c:v>
                </c:pt>
                <c:pt idx="1">
                  <c:v>Received a lower credit rating </c:v>
                </c:pt>
                <c:pt idx="2">
                  <c:v>Taken on credit card debt </c:v>
                </c:pt>
                <c:pt idx="3">
                  <c:v>Been unable to pay for basic necessities like food, heat or rent </c:v>
                </c:pt>
                <c:pt idx="4">
                  <c:v>Delayed education or career plans </c:v>
                </c:pt>
                <c:pt idx="5">
                  <c:v>Taken out a mortgage against your home or taken out a loan </c:v>
                </c:pt>
              </c:strCache>
            </c:strRef>
          </c:cat>
          <c:val>
            <c:numRef>
              <c:f>Sheet1!$B$2:$B$8</c:f>
              <c:numCache>
                <c:formatCode>0</c:formatCode>
                <c:ptCount val="6"/>
                <c:pt idx="0">
                  <c:v>42.69</c:v>
                </c:pt>
                <c:pt idx="1">
                  <c:v>42.79</c:v>
                </c:pt>
                <c:pt idx="2">
                  <c:v>31.830000000000002</c:v>
                </c:pt>
                <c:pt idx="3">
                  <c:v>27.07</c:v>
                </c:pt>
                <c:pt idx="4">
                  <c:v>17.96</c:v>
                </c:pt>
                <c:pt idx="5">
                  <c:v>11.12</c:v>
                </c:pt>
              </c:numCache>
            </c:numRef>
          </c:val>
          <c:extLst>
            <c:ext xmlns:c16="http://schemas.microsoft.com/office/drawing/2014/chart" uri="{C3380CC4-5D6E-409C-BE32-E72D297353CC}">
              <c16:uniqueId val="{00000000-D39A-A441-BED6-4136DEC0CF62}"/>
            </c:ext>
          </c:extLst>
        </c:ser>
        <c:ser>
          <c:idx val="1"/>
          <c:order val="1"/>
          <c:tx>
            <c:strRef>
              <c:f>Sheet1!$C$1</c:f>
              <c:strCache>
                <c:ptCount val="1"/>
                <c:pt idx="0">
                  <c:v>Less than 200% FPL</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6"/>
                <c:pt idx="0">
                  <c:v>Used up all your savings </c:v>
                </c:pt>
                <c:pt idx="1">
                  <c:v>Received a lower credit rating </c:v>
                </c:pt>
                <c:pt idx="2">
                  <c:v>Taken on credit card debt </c:v>
                </c:pt>
                <c:pt idx="3">
                  <c:v>Been unable to pay for basic necessities like food, heat or rent </c:v>
                </c:pt>
                <c:pt idx="4">
                  <c:v>Delayed education or career plans </c:v>
                </c:pt>
                <c:pt idx="5">
                  <c:v>Taken out a mortgage against your home or taken out a loan </c:v>
                </c:pt>
              </c:strCache>
            </c:strRef>
          </c:cat>
          <c:val>
            <c:numRef>
              <c:f>Sheet1!$C$2:$C$8</c:f>
              <c:numCache>
                <c:formatCode>0</c:formatCode>
                <c:ptCount val="6"/>
                <c:pt idx="0">
                  <c:v>45.71</c:v>
                </c:pt>
                <c:pt idx="1">
                  <c:v>49.26</c:v>
                </c:pt>
                <c:pt idx="2">
                  <c:v>24.94</c:v>
                </c:pt>
                <c:pt idx="3">
                  <c:v>37.25</c:v>
                </c:pt>
                <c:pt idx="4">
                  <c:v>21.45</c:v>
                </c:pt>
                <c:pt idx="5">
                  <c:v>11.020000000000001</c:v>
                </c:pt>
              </c:numCache>
            </c:numRef>
          </c:val>
          <c:extLst>
            <c:ext xmlns:c16="http://schemas.microsoft.com/office/drawing/2014/chart" uri="{C3380CC4-5D6E-409C-BE32-E72D297353CC}">
              <c16:uniqueId val="{00000001-D39A-A441-BED6-4136DEC0CF62}"/>
            </c:ext>
          </c:extLst>
        </c:ser>
        <c:ser>
          <c:idx val="2"/>
          <c:order val="2"/>
          <c:tx>
            <c:strRef>
              <c:f>Sheet1!$D$1</c:f>
              <c:strCache>
                <c:ptCount val="1"/>
                <c:pt idx="0">
                  <c:v>200% FPL or more</c:v>
                </c:pt>
              </c:strCache>
            </c:strRef>
          </c:tx>
          <c:invertIfNegative val="0"/>
          <c:dLbls>
            <c:dLbl>
              <c:idx val="0"/>
              <c:spPr/>
              <c:txPr>
                <a:bodyPr lIns="38100" tIns="19050" rIns="38100" bIns="19050">
                  <a:spAutoFit/>
                </a:bodyPr>
                <a:lstStyle/>
                <a:p>
                  <a:pPr>
                    <a:defRPr>
                      <a:solidFill>
                        <a:schemeClr val="bg1"/>
                      </a:solidFill>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1-AD47-4FB8-82E1-5B326660382D}"/>
                </c:ext>
              </c:extLst>
            </c:dLbl>
            <c:spPr>
              <a:noFill/>
              <a:ln>
                <a:noFill/>
              </a:ln>
              <a:effectLst/>
            </c:spPr>
            <c:txPr>
              <a:bodyPr wrap="square" lIns="38100" tIns="19050" rIns="38100" bIns="19050" anchor="ctr">
                <a:spAutoFit/>
              </a:bodyPr>
              <a:lstStyle/>
              <a:p>
                <a:pPr>
                  <a:defRPr>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Sheet1!$A$2:$A$8</c:f>
              <c:strCache>
                <c:ptCount val="6"/>
                <c:pt idx="0">
                  <c:v>Used up all your savings </c:v>
                </c:pt>
                <c:pt idx="1">
                  <c:v>Received a lower credit rating </c:v>
                </c:pt>
                <c:pt idx="2">
                  <c:v>Taken on credit card debt </c:v>
                </c:pt>
                <c:pt idx="3">
                  <c:v>Been unable to pay for basic necessities like food, heat or rent </c:v>
                </c:pt>
                <c:pt idx="4">
                  <c:v>Delayed education or career plans </c:v>
                </c:pt>
                <c:pt idx="5">
                  <c:v>Taken out a mortgage against your home or taken out a loan </c:v>
                </c:pt>
              </c:strCache>
            </c:strRef>
          </c:cat>
          <c:val>
            <c:numRef>
              <c:f>Sheet1!$D$2:$D$8</c:f>
              <c:numCache>
                <c:formatCode>0</c:formatCode>
                <c:ptCount val="6"/>
                <c:pt idx="0">
                  <c:v>40.630000000000003</c:v>
                </c:pt>
                <c:pt idx="1">
                  <c:v>36.950000000000003</c:v>
                </c:pt>
                <c:pt idx="2">
                  <c:v>39.56</c:v>
                </c:pt>
                <c:pt idx="3">
                  <c:v>16.73</c:v>
                </c:pt>
                <c:pt idx="4">
                  <c:v>14.71</c:v>
                </c:pt>
                <c:pt idx="5">
                  <c:v>12.15</c:v>
                </c:pt>
              </c:numCache>
            </c:numRef>
          </c:val>
          <c:extLst>
            <c:ext xmlns:c16="http://schemas.microsoft.com/office/drawing/2014/chart" uri="{C3380CC4-5D6E-409C-BE32-E72D297353CC}">
              <c16:uniqueId val="{00000000-AD47-4FB8-82E1-5B326660382D}"/>
            </c:ext>
          </c:extLst>
        </c:ser>
        <c:dLbls>
          <c:dLblPos val="outEnd"/>
          <c:showLegendKey val="0"/>
          <c:showVal val="1"/>
          <c:showCatName val="0"/>
          <c:showSerName val="0"/>
          <c:showPercent val="0"/>
          <c:showBubbleSize val="0"/>
        </c:dLbls>
        <c:gapWidth val="100"/>
        <c:axId val="-997512720"/>
        <c:axId val="-997645680"/>
      </c:barChart>
      <c:catAx>
        <c:axId val="-99751272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horz" wrap="square" anchor="ctr" anchorCtr="1"/>
          <a:lstStyle/>
          <a:p>
            <a:pPr>
              <a:defRPr sz="1100" b="0" i="0" u="none" strike="noStrike" kern="1200" baseline="0">
                <a:solidFill>
                  <a:schemeClr val="tx1"/>
                </a:solidFill>
                <a:latin typeface="Trebuchet MS" panose="020B0703020202090204" pitchFamily="34" charset="0"/>
                <a:ea typeface="+mn-ea"/>
                <a:cs typeface="+mn-cs"/>
              </a:defRPr>
            </a:pPr>
            <a:endParaRPr lang="en-US"/>
          </a:p>
        </c:txPr>
        <c:crossAx val="-997645680"/>
        <c:crosses val="autoZero"/>
        <c:auto val="1"/>
        <c:lblAlgn val="ctr"/>
        <c:lblOffset val="100"/>
        <c:noMultiLvlLbl val="0"/>
      </c:catAx>
      <c:valAx>
        <c:axId val="-997645680"/>
        <c:scaling>
          <c:orientation val="minMax"/>
          <c:max val="75"/>
        </c:scaling>
        <c:delete val="1"/>
        <c:axPos val="l"/>
        <c:numFmt formatCode="0" sourceLinked="1"/>
        <c:majorTickMark val="none"/>
        <c:minorTickMark val="none"/>
        <c:tickLblPos val="nextTo"/>
        <c:crossAx val="-997512720"/>
        <c:crosses val="autoZero"/>
        <c:crossBetween val="between"/>
        <c:majorUnit val="25"/>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415701465008843E-2"/>
          <c:y val="0.24443904574575007"/>
          <c:w val="0.98004984919917337"/>
          <c:h val="0.64833400551501619"/>
        </c:manualLayout>
      </c:layout>
      <c:barChart>
        <c:barDir val="col"/>
        <c:grouping val="clustered"/>
        <c:varyColors val="0"/>
        <c:ser>
          <c:idx val="0"/>
          <c:order val="0"/>
          <c:tx>
            <c:strRef>
              <c:f>Sheet1!$B$1</c:f>
              <c:strCache>
                <c:ptCount val="1"/>
                <c:pt idx="0">
                  <c:v>2011 to 2016</c:v>
                </c:pt>
              </c:strCache>
            </c:strRef>
          </c:tx>
          <c:spPr>
            <a:solidFill>
              <a:schemeClr val="bg2"/>
            </a:solidFill>
            <a:ln>
              <a:noFill/>
            </a:ln>
            <a:effectLst/>
          </c:spPr>
          <c:invertIfNegative val="0"/>
          <c:dPt>
            <c:idx val="0"/>
            <c:invertIfNegative val="0"/>
            <c:bubble3D val="0"/>
            <c:extLst>
              <c:ext xmlns:c16="http://schemas.microsoft.com/office/drawing/2014/chart" uri="{C3380CC4-5D6E-409C-BE32-E72D297353CC}">
                <c16:uniqueId val="{00000001-EBFE-9542-80B3-1599DD70AEA1}"/>
              </c:ext>
            </c:extLst>
          </c:dPt>
          <c:dPt>
            <c:idx val="1"/>
            <c:invertIfNegative val="0"/>
            <c:bubble3D val="0"/>
            <c:extLst>
              <c:ext xmlns:c16="http://schemas.microsoft.com/office/drawing/2014/chart" uri="{C3380CC4-5D6E-409C-BE32-E72D297353CC}">
                <c16:uniqueId val="{00000003-EBFE-9542-80B3-1599DD70AEA1}"/>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Employee contribution to single-person plans</c:v>
                </c:pt>
                <c:pt idx="1">
                  <c:v>Employee contribution to family plans</c:v>
                </c:pt>
              </c:strCache>
            </c:strRef>
          </c:cat>
          <c:val>
            <c:numRef>
              <c:f>Sheet1!$B$2:$B$3</c:f>
              <c:numCache>
                <c:formatCode>General</c:formatCode>
                <c:ptCount val="2"/>
                <c:pt idx="0">
                  <c:v>0.04</c:v>
                </c:pt>
                <c:pt idx="1">
                  <c:v>4.5999999999999999E-2</c:v>
                </c:pt>
              </c:numCache>
            </c:numRef>
          </c:val>
          <c:extLst>
            <c:ext xmlns:c16="http://schemas.microsoft.com/office/drawing/2014/chart" uri="{C3380CC4-5D6E-409C-BE32-E72D297353CC}">
              <c16:uniqueId val="{00000004-EBFE-9542-80B3-1599DD70AEA1}"/>
            </c:ext>
          </c:extLst>
        </c:ser>
        <c:ser>
          <c:idx val="1"/>
          <c:order val="1"/>
          <c:tx>
            <c:strRef>
              <c:f>Sheet1!$C$1</c:f>
              <c:strCache>
                <c:ptCount val="1"/>
                <c:pt idx="0">
                  <c:v>2016 to 2017</c:v>
                </c:pt>
              </c:strCache>
            </c:strRef>
          </c:tx>
          <c:spPr>
            <a:solidFill>
              <a:schemeClr val="tx2"/>
            </a:solidFill>
            <a:ln>
              <a:noFill/>
            </a:ln>
            <a:effectLst/>
          </c:spPr>
          <c:invertIfNegative val="0"/>
          <c:dPt>
            <c:idx val="0"/>
            <c:invertIfNegative val="0"/>
            <c:bubble3D val="0"/>
            <c:extLst>
              <c:ext xmlns:c16="http://schemas.microsoft.com/office/drawing/2014/chart" uri="{C3380CC4-5D6E-409C-BE32-E72D297353CC}">
                <c16:uniqueId val="{00000006-EBFE-9542-80B3-1599DD70AEA1}"/>
              </c:ext>
            </c:extLst>
          </c:dPt>
          <c:dPt>
            <c:idx val="1"/>
            <c:invertIfNegative val="0"/>
            <c:bubble3D val="0"/>
            <c:extLst>
              <c:ext xmlns:c16="http://schemas.microsoft.com/office/drawing/2014/chart" uri="{C3380CC4-5D6E-409C-BE32-E72D297353CC}">
                <c16:uniqueId val="{00000008-EBFE-9542-80B3-1599DD70AEA1}"/>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Employee contribution to single-person plans</c:v>
                </c:pt>
                <c:pt idx="1">
                  <c:v>Employee contribution to family plans</c:v>
                </c:pt>
              </c:strCache>
            </c:strRef>
          </c:cat>
          <c:val>
            <c:numRef>
              <c:f>Sheet1!$C$2:$C$3</c:f>
              <c:numCache>
                <c:formatCode>General</c:formatCode>
                <c:ptCount val="2"/>
                <c:pt idx="0">
                  <c:v>6.8000000000000005E-2</c:v>
                </c:pt>
                <c:pt idx="1">
                  <c:v>5.2999999999999999E-2</c:v>
                </c:pt>
              </c:numCache>
            </c:numRef>
          </c:val>
          <c:extLst>
            <c:ext xmlns:c16="http://schemas.microsoft.com/office/drawing/2014/chart" uri="{C3380CC4-5D6E-409C-BE32-E72D297353CC}">
              <c16:uniqueId val="{00000009-EBFE-9542-80B3-1599DD70AEA1}"/>
            </c:ext>
          </c:extLst>
        </c:ser>
        <c:dLbls>
          <c:showLegendKey val="0"/>
          <c:showVal val="0"/>
          <c:showCatName val="0"/>
          <c:showSerName val="0"/>
          <c:showPercent val="0"/>
          <c:showBubbleSize val="0"/>
        </c:dLbls>
        <c:gapWidth val="219"/>
        <c:overlap val="-27"/>
        <c:axId val="386549752"/>
        <c:axId val="386550536"/>
      </c:barChart>
      <c:catAx>
        <c:axId val="386549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386550536"/>
        <c:crosses val="autoZero"/>
        <c:auto val="1"/>
        <c:lblAlgn val="ctr"/>
        <c:lblOffset val="100"/>
        <c:noMultiLvlLbl val="0"/>
      </c:catAx>
      <c:valAx>
        <c:axId val="386550536"/>
        <c:scaling>
          <c:orientation val="minMax"/>
        </c:scaling>
        <c:delete val="1"/>
        <c:axPos val="l"/>
        <c:numFmt formatCode="0%" sourceLinked="0"/>
        <c:majorTickMark val="none"/>
        <c:minorTickMark val="none"/>
        <c:tickLblPos val="nextTo"/>
        <c:crossAx val="386549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776975397795309E-2"/>
          <c:y val="6.3608597223259344E-2"/>
          <c:w val="0.91997802713278787"/>
          <c:h val="0.70022505996460704"/>
        </c:manualLayout>
      </c:layout>
      <c:barChart>
        <c:barDir val="col"/>
        <c:grouping val="clustered"/>
        <c:varyColors val="0"/>
        <c:ser>
          <c:idx val="0"/>
          <c:order val="0"/>
          <c:tx>
            <c:strRef>
              <c:f>Sheet1!$B$1</c:f>
              <c:strCache>
                <c:ptCount val="1"/>
                <c:pt idx="0">
                  <c:v>Series 1</c:v>
                </c:pt>
              </c:strCache>
            </c:strRef>
          </c:tx>
          <c:spPr>
            <a:solidFill>
              <a:schemeClr val="accent2">
                <a:lumMod val="60000"/>
                <a:lumOff val="40000"/>
              </a:schemeClr>
            </a:solidFill>
            <a:ln>
              <a:noFill/>
            </a:ln>
          </c:spPr>
          <c:invertIfNegative val="0"/>
          <c:cat>
            <c:strRef>
              <c:f>Sheet1!$A$2:$A$52</c:f>
              <c:strCache>
                <c:ptCount val="51"/>
                <c:pt idx="0">
                  <c:v>Hawaii</c:v>
                </c:pt>
                <c:pt idx="1">
                  <c:v>Idaho</c:v>
                </c:pt>
                <c:pt idx="2">
                  <c:v>Washington</c:v>
                </c:pt>
                <c:pt idx="3">
                  <c:v>Oregon</c:v>
                </c:pt>
                <c:pt idx="4">
                  <c:v>Utah</c:v>
                </c:pt>
                <c:pt idx="5">
                  <c:v>Montana</c:v>
                </c:pt>
                <c:pt idx="6">
                  <c:v>Wyoming</c:v>
                </c:pt>
                <c:pt idx="7">
                  <c:v>North Dakota</c:v>
                </c:pt>
                <c:pt idx="8">
                  <c:v>Kansas</c:v>
                </c:pt>
                <c:pt idx="9">
                  <c:v>Arkansas</c:v>
                </c:pt>
                <c:pt idx="10">
                  <c:v>Nevada</c:v>
                </c:pt>
                <c:pt idx="11">
                  <c:v>Dist. Columbia</c:v>
                </c:pt>
                <c:pt idx="12">
                  <c:v>Georgia</c:v>
                </c:pt>
                <c:pt idx="13">
                  <c:v>Mississippi</c:v>
                </c:pt>
                <c:pt idx="14">
                  <c:v>Maine</c:v>
                </c:pt>
                <c:pt idx="15">
                  <c:v>Missouri</c:v>
                </c:pt>
                <c:pt idx="16">
                  <c:v>New Mexico</c:v>
                </c:pt>
                <c:pt idx="17">
                  <c:v>South Carolina</c:v>
                </c:pt>
                <c:pt idx="18">
                  <c:v>Nebraska</c:v>
                </c:pt>
                <c:pt idx="19">
                  <c:v>Texas</c:v>
                </c:pt>
                <c:pt idx="20">
                  <c:v>Iowa</c:v>
                </c:pt>
                <c:pt idx="21">
                  <c:v>West Virginia</c:v>
                </c:pt>
                <c:pt idx="22">
                  <c:v>Minnesota</c:v>
                </c:pt>
                <c:pt idx="23">
                  <c:v>Colorado</c:v>
                </c:pt>
                <c:pt idx="24">
                  <c:v>Illinois</c:v>
                </c:pt>
                <c:pt idx="25">
                  <c:v>Oklahoma</c:v>
                </c:pt>
                <c:pt idx="26">
                  <c:v>Michigan</c:v>
                </c:pt>
                <c:pt idx="27">
                  <c:v>Ohio</c:v>
                </c:pt>
                <c:pt idx="28">
                  <c:v>North Carolina</c:v>
                </c:pt>
                <c:pt idx="29">
                  <c:v>Tennessee</c:v>
                </c:pt>
                <c:pt idx="30">
                  <c:v>California</c:v>
                </c:pt>
                <c:pt idx="31">
                  <c:v>Florida</c:v>
                </c:pt>
                <c:pt idx="32">
                  <c:v>South Dakota</c:v>
                </c:pt>
                <c:pt idx="33">
                  <c:v>Kentucky</c:v>
                </c:pt>
                <c:pt idx="34">
                  <c:v>Indiana</c:v>
                </c:pt>
                <c:pt idx="35">
                  <c:v>Wisconsin</c:v>
                </c:pt>
                <c:pt idx="36">
                  <c:v>Louisiana</c:v>
                </c:pt>
                <c:pt idx="37">
                  <c:v>Vermont</c:v>
                </c:pt>
                <c:pt idx="38">
                  <c:v>Alaska</c:v>
                </c:pt>
                <c:pt idx="39">
                  <c:v>Arizona</c:v>
                </c:pt>
                <c:pt idx="40">
                  <c:v>Delaware</c:v>
                </c:pt>
                <c:pt idx="41">
                  <c:v>Pennsylvania</c:v>
                </c:pt>
                <c:pt idx="42">
                  <c:v>New York</c:v>
                </c:pt>
                <c:pt idx="43">
                  <c:v>Alabama</c:v>
                </c:pt>
                <c:pt idx="44">
                  <c:v>New Jersey</c:v>
                </c:pt>
                <c:pt idx="45">
                  <c:v>Virginia</c:v>
                </c:pt>
                <c:pt idx="46">
                  <c:v>New Hampshire</c:v>
                </c:pt>
                <c:pt idx="47">
                  <c:v>Connecticut</c:v>
                </c:pt>
                <c:pt idx="48">
                  <c:v>Rhode Island</c:v>
                </c:pt>
                <c:pt idx="49">
                  <c:v>Maryland</c:v>
                </c:pt>
                <c:pt idx="50">
                  <c:v>Massachusetts</c:v>
                </c:pt>
              </c:strCache>
            </c:strRef>
          </c:cat>
          <c:val>
            <c:numRef>
              <c:f>Sheet1!$B$2:$B$52</c:f>
              <c:numCache>
                <c:formatCode>#,##0</c:formatCode>
                <c:ptCount val="51"/>
                <c:pt idx="0">
                  <c:v>675</c:v>
                </c:pt>
                <c:pt idx="1">
                  <c:v>877</c:v>
                </c:pt>
                <c:pt idx="2">
                  <c:v>903</c:v>
                </c:pt>
                <c:pt idx="3">
                  <c:v>1023</c:v>
                </c:pt>
                <c:pt idx="4">
                  <c:v>1094</c:v>
                </c:pt>
                <c:pt idx="5">
                  <c:v>1122</c:v>
                </c:pt>
                <c:pt idx="6">
                  <c:v>1155</c:v>
                </c:pt>
                <c:pt idx="7">
                  <c:v>1182</c:v>
                </c:pt>
                <c:pt idx="8">
                  <c:v>1219</c:v>
                </c:pt>
                <c:pt idx="9">
                  <c:v>1253</c:v>
                </c:pt>
                <c:pt idx="10">
                  <c:v>1255</c:v>
                </c:pt>
                <c:pt idx="11">
                  <c:v>1271</c:v>
                </c:pt>
                <c:pt idx="12">
                  <c:v>1299</c:v>
                </c:pt>
                <c:pt idx="13">
                  <c:v>1309</c:v>
                </c:pt>
                <c:pt idx="14">
                  <c:v>1311</c:v>
                </c:pt>
                <c:pt idx="15">
                  <c:v>1318</c:v>
                </c:pt>
                <c:pt idx="16">
                  <c:v>1335</c:v>
                </c:pt>
                <c:pt idx="17">
                  <c:v>1339</c:v>
                </c:pt>
                <c:pt idx="18">
                  <c:v>1351</c:v>
                </c:pt>
                <c:pt idx="19">
                  <c:v>1355</c:v>
                </c:pt>
                <c:pt idx="20">
                  <c:v>1357</c:v>
                </c:pt>
                <c:pt idx="21">
                  <c:v>1357</c:v>
                </c:pt>
                <c:pt idx="22">
                  <c:v>1362</c:v>
                </c:pt>
                <c:pt idx="23">
                  <c:v>1375</c:v>
                </c:pt>
                <c:pt idx="24">
                  <c:v>1382</c:v>
                </c:pt>
                <c:pt idx="25">
                  <c:v>1383</c:v>
                </c:pt>
                <c:pt idx="26">
                  <c:v>1385</c:v>
                </c:pt>
                <c:pt idx="27">
                  <c:v>1388</c:v>
                </c:pt>
                <c:pt idx="28">
                  <c:v>1391</c:v>
                </c:pt>
                <c:pt idx="29">
                  <c:v>1431</c:v>
                </c:pt>
                <c:pt idx="30">
                  <c:v>1433</c:v>
                </c:pt>
                <c:pt idx="31">
                  <c:v>1442</c:v>
                </c:pt>
                <c:pt idx="32">
                  <c:v>1442</c:v>
                </c:pt>
                <c:pt idx="33">
                  <c:v>1453</c:v>
                </c:pt>
                <c:pt idx="34">
                  <c:v>1460</c:v>
                </c:pt>
                <c:pt idx="35">
                  <c:v>1463</c:v>
                </c:pt>
                <c:pt idx="36">
                  <c:v>1465</c:v>
                </c:pt>
                <c:pt idx="37">
                  <c:v>1483</c:v>
                </c:pt>
                <c:pt idx="38">
                  <c:v>1514</c:v>
                </c:pt>
                <c:pt idx="39">
                  <c:v>1523</c:v>
                </c:pt>
                <c:pt idx="40">
                  <c:v>1535</c:v>
                </c:pt>
                <c:pt idx="41">
                  <c:v>1543</c:v>
                </c:pt>
                <c:pt idx="42">
                  <c:v>1568</c:v>
                </c:pt>
                <c:pt idx="43">
                  <c:v>1593</c:v>
                </c:pt>
                <c:pt idx="44">
                  <c:v>1595</c:v>
                </c:pt>
                <c:pt idx="45">
                  <c:v>1625</c:v>
                </c:pt>
                <c:pt idx="46">
                  <c:v>1649</c:v>
                </c:pt>
                <c:pt idx="47">
                  <c:v>1670</c:v>
                </c:pt>
                <c:pt idx="48">
                  <c:v>1707</c:v>
                </c:pt>
                <c:pt idx="49">
                  <c:v>1711</c:v>
                </c:pt>
                <c:pt idx="50">
                  <c:v>1747</c:v>
                </c:pt>
              </c:numCache>
            </c:numRef>
          </c:val>
          <c:extLst>
            <c:ext xmlns:c16="http://schemas.microsoft.com/office/drawing/2014/chart" uri="{C3380CC4-5D6E-409C-BE32-E72D297353CC}">
              <c16:uniqueId val="{00000000-749B-438D-8F69-595AB5E68F69}"/>
            </c:ext>
          </c:extLst>
        </c:ser>
        <c:dLbls>
          <c:showLegendKey val="0"/>
          <c:showVal val="0"/>
          <c:showCatName val="0"/>
          <c:showSerName val="0"/>
          <c:showPercent val="0"/>
          <c:showBubbleSize val="0"/>
        </c:dLbls>
        <c:gapWidth val="50"/>
        <c:axId val="229255096"/>
        <c:axId val="229255488"/>
      </c:barChart>
      <c:lineChart>
        <c:grouping val="standard"/>
        <c:varyColors val="0"/>
        <c:ser>
          <c:idx val="1"/>
          <c:order val="1"/>
          <c:tx>
            <c:strRef>
              <c:f>Sheet1!$C$1</c:f>
              <c:strCache>
                <c:ptCount val="1"/>
                <c:pt idx="0">
                  <c:v>Series 2</c:v>
                </c:pt>
              </c:strCache>
            </c:strRef>
          </c:tx>
          <c:spPr>
            <a:ln w="19050">
              <a:solidFill>
                <a:schemeClr val="tx1"/>
              </a:solidFill>
            </a:ln>
          </c:spPr>
          <c:marker>
            <c:symbol val="none"/>
          </c:marker>
          <c:cat>
            <c:strRef>
              <c:f>Sheet1!$A$2:$A$52</c:f>
              <c:strCache>
                <c:ptCount val="51"/>
                <c:pt idx="0">
                  <c:v>Hawaii</c:v>
                </c:pt>
                <c:pt idx="1">
                  <c:v>Idaho</c:v>
                </c:pt>
                <c:pt idx="2">
                  <c:v>Washington</c:v>
                </c:pt>
                <c:pt idx="3">
                  <c:v>Oregon</c:v>
                </c:pt>
                <c:pt idx="4">
                  <c:v>Utah</c:v>
                </c:pt>
                <c:pt idx="5">
                  <c:v>Montana</c:v>
                </c:pt>
                <c:pt idx="6">
                  <c:v>Wyoming</c:v>
                </c:pt>
                <c:pt idx="7">
                  <c:v>North Dakota</c:v>
                </c:pt>
                <c:pt idx="8">
                  <c:v>Kansas</c:v>
                </c:pt>
                <c:pt idx="9">
                  <c:v>Arkansas</c:v>
                </c:pt>
                <c:pt idx="10">
                  <c:v>Nevada</c:v>
                </c:pt>
                <c:pt idx="11">
                  <c:v>Dist. Columbia</c:v>
                </c:pt>
                <c:pt idx="12">
                  <c:v>Georgia</c:v>
                </c:pt>
                <c:pt idx="13">
                  <c:v>Mississippi</c:v>
                </c:pt>
                <c:pt idx="14">
                  <c:v>Maine</c:v>
                </c:pt>
                <c:pt idx="15">
                  <c:v>Missouri</c:v>
                </c:pt>
                <c:pt idx="16">
                  <c:v>New Mexico</c:v>
                </c:pt>
                <c:pt idx="17">
                  <c:v>South Carolina</c:v>
                </c:pt>
                <c:pt idx="18">
                  <c:v>Nebraska</c:v>
                </c:pt>
                <c:pt idx="19">
                  <c:v>Texas</c:v>
                </c:pt>
                <c:pt idx="20">
                  <c:v>Iowa</c:v>
                </c:pt>
                <c:pt idx="21">
                  <c:v>West Virginia</c:v>
                </c:pt>
                <c:pt idx="22">
                  <c:v>Minnesota</c:v>
                </c:pt>
                <c:pt idx="23">
                  <c:v>Colorado</c:v>
                </c:pt>
                <c:pt idx="24">
                  <c:v>Illinois</c:v>
                </c:pt>
                <c:pt idx="25">
                  <c:v>Oklahoma</c:v>
                </c:pt>
                <c:pt idx="26">
                  <c:v>Michigan</c:v>
                </c:pt>
                <c:pt idx="27">
                  <c:v>Ohio</c:v>
                </c:pt>
                <c:pt idx="28">
                  <c:v>North Carolina</c:v>
                </c:pt>
                <c:pt idx="29">
                  <c:v>Tennessee</c:v>
                </c:pt>
                <c:pt idx="30">
                  <c:v>California</c:v>
                </c:pt>
                <c:pt idx="31">
                  <c:v>Florida</c:v>
                </c:pt>
                <c:pt idx="32">
                  <c:v>South Dakota</c:v>
                </c:pt>
                <c:pt idx="33">
                  <c:v>Kentucky</c:v>
                </c:pt>
                <c:pt idx="34">
                  <c:v>Indiana</c:v>
                </c:pt>
                <c:pt idx="35">
                  <c:v>Wisconsin</c:v>
                </c:pt>
                <c:pt idx="36">
                  <c:v>Louisiana</c:v>
                </c:pt>
                <c:pt idx="37">
                  <c:v>Vermont</c:v>
                </c:pt>
                <c:pt idx="38">
                  <c:v>Alaska</c:v>
                </c:pt>
                <c:pt idx="39">
                  <c:v>Arizona</c:v>
                </c:pt>
                <c:pt idx="40">
                  <c:v>Delaware</c:v>
                </c:pt>
                <c:pt idx="41">
                  <c:v>Pennsylvania</c:v>
                </c:pt>
                <c:pt idx="42">
                  <c:v>New York</c:v>
                </c:pt>
                <c:pt idx="43">
                  <c:v>Alabama</c:v>
                </c:pt>
                <c:pt idx="44">
                  <c:v>New Jersey</c:v>
                </c:pt>
                <c:pt idx="45">
                  <c:v>Virginia</c:v>
                </c:pt>
                <c:pt idx="46">
                  <c:v>New Hampshire</c:v>
                </c:pt>
                <c:pt idx="47">
                  <c:v>Connecticut</c:v>
                </c:pt>
                <c:pt idx="48">
                  <c:v>Rhode Island</c:v>
                </c:pt>
                <c:pt idx="49">
                  <c:v>Maryland</c:v>
                </c:pt>
                <c:pt idx="50">
                  <c:v>Massachusetts</c:v>
                </c:pt>
              </c:strCache>
            </c:strRef>
          </c:cat>
          <c:val>
            <c:numRef>
              <c:f>Sheet1!$C$2:$C$52</c:f>
              <c:numCache>
                <c:formatCode>General</c:formatCode>
                <c:ptCount val="51"/>
                <c:pt idx="0">
                  <c:v>1415</c:v>
                </c:pt>
                <c:pt idx="1">
                  <c:v>1415</c:v>
                </c:pt>
                <c:pt idx="2">
                  <c:v>1415</c:v>
                </c:pt>
                <c:pt idx="3">
                  <c:v>1415</c:v>
                </c:pt>
                <c:pt idx="4">
                  <c:v>1415</c:v>
                </c:pt>
                <c:pt idx="5">
                  <c:v>1415</c:v>
                </c:pt>
                <c:pt idx="6">
                  <c:v>1415</c:v>
                </c:pt>
                <c:pt idx="7">
                  <c:v>1415</c:v>
                </c:pt>
                <c:pt idx="8">
                  <c:v>1415</c:v>
                </c:pt>
                <c:pt idx="9">
                  <c:v>1415</c:v>
                </c:pt>
                <c:pt idx="10">
                  <c:v>1415</c:v>
                </c:pt>
                <c:pt idx="11">
                  <c:v>1415</c:v>
                </c:pt>
                <c:pt idx="12">
                  <c:v>1415</c:v>
                </c:pt>
                <c:pt idx="13">
                  <c:v>1415</c:v>
                </c:pt>
                <c:pt idx="14">
                  <c:v>1415</c:v>
                </c:pt>
                <c:pt idx="15">
                  <c:v>1415</c:v>
                </c:pt>
                <c:pt idx="16">
                  <c:v>1415</c:v>
                </c:pt>
                <c:pt idx="17">
                  <c:v>1415</c:v>
                </c:pt>
                <c:pt idx="18">
                  <c:v>1415</c:v>
                </c:pt>
                <c:pt idx="19">
                  <c:v>1415</c:v>
                </c:pt>
                <c:pt idx="20">
                  <c:v>1415</c:v>
                </c:pt>
                <c:pt idx="21">
                  <c:v>1415</c:v>
                </c:pt>
                <c:pt idx="22">
                  <c:v>1415</c:v>
                </c:pt>
                <c:pt idx="23">
                  <c:v>1415</c:v>
                </c:pt>
                <c:pt idx="24">
                  <c:v>1415</c:v>
                </c:pt>
                <c:pt idx="25">
                  <c:v>1415</c:v>
                </c:pt>
                <c:pt idx="26">
                  <c:v>1415</c:v>
                </c:pt>
                <c:pt idx="27">
                  <c:v>1415</c:v>
                </c:pt>
                <c:pt idx="28">
                  <c:v>1415</c:v>
                </c:pt>
                <c:pt idx="29">
                  <c:v>1415</c:v>
                </c:pt>
                <c:pt idx="30">
                  <c:v>1415</c:v>
                </c:pt>
                <c:pt idx="31">
                  <c:v>1415</c:v>
                </c:pt>
                <c:pt idx="32">
                  <c:v>1415</c:v>
                </c:pt>
                <c:pt idx="33">
                  <c:v>1415</c:v>
                </c:pt>
                <c:pt idx="34">
                  <c:v>1415</c:v>
                </c:pt>
                <c:pt idx="35">
                  <c:v>1415</c:v>
                </c:pt>
                <c:pt idx="36">
                  <c:v>1415</c:v>
                </c:pt>
                <c:pt idx="37">
                  <c:v>1415</c:v>
                </c:pt>
                <c:pt idx="38">
                  <c:v>1415</c:v>
                </c:pt>
                <c:pt idx="39">
                  <c:v>1415</c:v>
                </c:pt>
                <c:pt idx="40">
                  <c:v>1415</c:v>
                </c:pt>
                <c:pt idx="41">
                  <c:v>1415</c:v>
                </c:pt>
                <c:pt idx="42">
                  <c:v>1415</c:v>
                </c:pt>
                <c:pt idx="43">
                  <c:v>1415</c:v>
                </c:pt>
                <c:pt idx="44">
                  <c:v>1415</c:v>
                </c:pt>
                <c:pt idx="45">
                  <c:v>1415</c:v>
                </c:pt>
                <c:pt idx="46">
                  <c:v>1415</c:v>
                </c:pt>
                <c:pt idx="47">
                  <c:v>1415</c:v>
                </c:pt>
                <c:pt idx="48">
                  <c:v>1415</c:v>
                </c:pt>
                <c:pt idx="49">
                  <c:v>1415</c:v>
                </c:pt>
                <c:pt idx="50">
                  <c:v>1415</c:v>
                </c:pt>
              </c:numCache>
            </c:numRef>
          </c:val>
          <c:smooth val="0"/>
          <c:extLst>
            <c:ext xmlns:c16="http://schemas.microsoft.com/office/drawing/2014/chart" uri="{C3380CC4-5D6E-409C-BE32-E72D297353CC}">
              <c16:uniqueId val="{00000001-749B-438D-8F69-595AB5E68F69}"/>
            </c:ext>
          </c:extLst>
        </c:ser>
        <c:dLbls>
          <c:showLegendKey val="0"/>
          <c:showVal val="0"/>
          <c:showCatName val="0"/>
          <c:showSerName val="0"/>
          <c:showPercent val="0"/>
          <c:showBubbleSize val="0"/>
        </c:dLbls>
        <c:marker val="1"/>
        <c:smooth val="0"/>
        <c:axId val="229255096"/>
        <c:axId val="229255488"/>
      </c:lineChart>
      <c:catAx>
        <c:axId val="229255096"/>
        <c:scaling>
          <c:orientation val="minMax"/>
        </c:scaling>
        <c:delete val="0"/>
        <c:axPos val="b"/>
        <c:numFmt formatCode="General" sourceLinked="1"/>
        <c:majorTickMark val="none"/>
        <c:minorTickMark val="none"/>
        <c:tickLblPos val="nextTo"/>
        <c:txPr>
          <a:bodyPr rot="-5400000" vert="horz"/>
          <a:lstStyle/>
          <a:p>
            <a:pPr>
              <a:defRPr sz="900"/>
            </a:pPr>
            <a:endParaRPr lang="en-US"/>
          </a:p>
        </c:txPr>
        <c:crossAx val="229255488"/>
        <c:crosses val="autoZero"/>
        <c:auto val="1"/>
        <c:lblAlgn val="ctr"/>
        <c:lblOffset val="100"/>
        <c:noMultiLvlLbl val="0"/>
      </c:catAx>
      <c:valAx>
        <c:axId val="229255488"/>
        <c:scaling>
          <c:orientation val="minMax"/>
          <c:max val="1800"/>
          <c:min val="0"/>
        </c:scaling>
        <c:delete val="0"/>
        <c:axPos val="l"/>
        <c:numFmt formatCode="&quot;$&quot;#,##0" sourceLinked="0"/>
        <c:majorTickMark val="out"/>
        <c:minorTickMark val="none"/>
        <c:tickLblPos val="nextTo"/>
        <c:spPr>
          <a:ln>
            <a:noFill/>
          </a:ln>
        </c:spPr>
        <c:txPr>
          <a:bodyPr/>
          <a:lstStyle/>
          <a:p>
            <a:pPr>
              <a:defRPr sz="1000"/>
            </a:pPr>
            <a:endParaRPr lang="en-US"/>
          </a:p>
        </c:txPr>
        <c:crossAx val="229255096"/>
        <c:crosses val="autoZero"/>
        <c:crossBetween val="between"/>
        <c:majorUnit val="600"/>
      </c:valAx>
      <c:spPr>
        <a:noFill/>
        <a:ln w="25400">
          <a:noFill/>
        </a:ln>
      </c:spPr>
    </c:plotArea>
    <c:plotVisOnly val="1"/>
    <c:dispBlanksAs val="gap"/>
    <c:showDLblsOverMax val="0"/>
  </c:chart>
  <c:txPr>
    <a:bodyPr/>
    <a:lstStyle/>
    <a:p>
      <a:pPr>
        <a:defRPr sz="1800">
          <a:latin typeface="+mn-lt"/>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bg2">
                <a:lumMod val="60000"/>
                <a:lumOff val="40000"/>
              </a:schemeClr>
            </a:solidFill>
            <a:ln>
              <a:noFill/>
            </a:ln>
          </c:spPr>
          <c:invertIfNegative val="0"/>
          <c:cat>
            <c:strRef>
              <c:f>Sheet1!$A$2:$A$52</c:f>
              <c:strCache>
                <c:ptCount val="51"/>
                <c:pt idx="0">
                  <c:v>Michigan</c:v>
                </c:pt>
                <c:pt idx="1">
                  <c:v>West Virginia</c:v>
                </c:pt>
                <c:pt idx="2">
                  <c:v>Ohio</c:v>
                </c:pt>
                <c:pt idx="3">
                  <c:v>Iowa</c:v>
                </c:pt>
                <c:pt idx="4">
                  <c:v>Idaho</c:v>
                </c:pt>
                <c:pt idx="5">
                  <c:v>Utah</c:v>
                </c:pt>
                <c:pt idx="6">
                  <c:v>Indiana</c:v>
                </c:pt>
                <c:pt idx="7">
                  <c:v>Illinois</c:v>
                </c:pt>
                <c:pt idx="8">
                  <c:v>Alabama</c:v>
                </c:pt>
                <c:pt idx="9">
                  <c:v>Missouri</c:v>
                </c:pt>
                <c:pt idx="10">
                  <c:v>Washington</c:v>
                </c:pt>
                <c:pt idx="11">
                  <c:v>North Dakota</c:v>
                </c:pt>
                <c:pt idx="12">
                  <c:v>Hawaii</c:v>
                </c:pt>
                <c:pt idx="13">
                  <c:v>Arkansas</c:v>
                </c:pt>
                <c:pt idx="14">
                  <c:v>Kentucky</c:v>
                </c:pt>
                <c:pt idx="15">
                  <c:v>Maine</c:v>
                </c:pt>
                <c:pt idx="16">
                  <c:v>Wisconsin</c:v>
                </c:pt>
                <c:pt idx="17">
                  <c:v>Montana</c:v>
                </c:pt>
                <c:pt idx="18">
                  <c:v>Kansas</c:v>
                </c:pt>
                <c:pt idx="19">
                  <c:v>Nebraska</c:v>
                </c:pt>
                <c:pt idx="20">
                  <c:v>Wyoming</c:v>
                </c:pt>
                <c:pt idx="21">
                  <c:v>Vermont</c:v>
                </c:pt>
                <c:pt idx="22">
                  <c:v>Minnesota</c:v>
                </c:pt>
                <c:pt idx="23">
                  <c:v>Oregon</c:v>
                </c:pt>
                <c:pt idx="24">
                  <c:v>Mississippi</c:v>
                </c:pt>
                <c:pt idx="25">
                  <c:v>Tennessee</c:v>
                </c:pt>
                <c:pt idx="26">
                  <c:v>New Mexico</c:v>
                </c:pt>
                <c:pt idx="27">
                  <c:v>South Carolina</c:v>
                </c:pt>
                <c:pt idx="28">
                  <c:v>Colorado</c:v>
                </c:pt>
                <c:pt idx="29">
                  <c:v>California</c:v>
                </c:pt>
                <c:pt idx="30">
                  <c:v>Rhode Island</c:v>
                </c:pt>
                <c:pt idx="31">
                  <c:v>Pennsylvania</c:v>
                </c:pt>
                <c:pt idx="32">
                  <c:v>Connecticut</c:v>
                </c:pt>
                <c:pt idx="33">
                  <c:v>New Jersey</c:v>
                </c:pt>
                <c:pt idx="34">
                  <c:v>Georgia</c:v>
                </c:pt>
                <c:pt idx="35">
                  <c:v>Nevada</c:v>
                </c:pt>
                <c:pt idx="36">
                  <c:v>Florida</c:v>
                </c:pt>
                <c:pt idx="37">
                  <c:v>Massachusetts</c:v>
                </c:pt>
                <c:pt idx="38">
                  <c:v>New Hampshire</c:v>
                </c:pt>
                <c:pt idx="39">
                  <c:v>South Dakota</c:v>
                </c:pt>
                <c:pt idx="40">
                  <c:v>Oklahoma</c:v>
                </c:pt>
                <c:pt idx="41">
                  <c:v>Texas</c:v>
                </c:pt>
                <c:pt idx="42">
                  <c:v>North Carolina</c:v>
                </c:pt>
                <c:pt idx="43">
                  <c:v>New York</c:v>
                </c:pt>
                <c:pt idx="44">
                  <c:v>Louisiana</c:v>
                </c:pt>
                <c:pt idx="45">
                  <c:v>Arizona</c:v>
                </c:pt>
                <c:pt idx="46">
                  <c:v>Maryland</c:v>
                </c:pt>
                <c:pt idx="47">
                  <c:v>Dist. Columbia</c:v>
                </c:pt>
                <c:pt idx="48">
                  <c:v>Virginia</c:v>
                </c:pt>
                <c:pt idx="49">
                  <c:v>Alaska</c:v>
                </c:pt>
                <c:pt idx="50">
                  <c:v>Delaware</c:v>
                </c:pt>
              </c:strCache>
            </c:strRef>
          </c:cat>
          <c:val>
            <c:numRef>
              <c:f>Sheet1!$B$2:$B$52</c:f>
              <c:numCache>
                <c:formatCode>#,##0</c:formatCode>
                <c:ptCount val="51"/>
                <c:pt idx="0">
                  <c:v>3646</c:v>
                </c:pt>
                <c:pt idx="1">
                  <c:v>3758</c:v>
                </c:pt>
                <c:pt idx="2">
                  <c:v>4243</c:v>
                </c:pt>
                <c:pt idx="3">
                  <c:v>4262</c:v>
                </c:pt>
                <c:pt idx="4">
                  <c:v>4275</c:v>
                </c:pt>
                <c:pt idx="5">
                  <c:v>4374</c:v>
                </c:pt>
                <c:pt idx="6">
                  <c:v>4547</c:v>
                </c:pt>
                <c:pt idx="7">
                  <c:v>4557</c:v>
                </c:pt>
                <c:pt idx="8">
                  <c:v>4640</c:v>
                </c:pt>
                <c:pt idx="9">
                  <c:v>4654</c:v>
                </c:pt>
                <c:pt idx="10">
                  <c:v>4657</c:v>
                </c:pt>
                <c:pt idx="11">
                  <c:v>4684</c:v>
                </c:pt>
                <c:pt idx="12">
                  <c:v>4713</c:v>
                </c:pt>
                <c:pt idx="13">
                  <c:v>4748</c:v>
                </c:pt>
                <c:pt idx="14">
                  <c:v>4764</c:v>
                </c:pt>
                <c:pt idx="15">
                  <c:v>4825</c:v>
                </c:pt>
                <c:pt idx="16">
                  <c:v>4842</c:v>
                </c:pt>
                <c:pt idx="17">
                  <c:v>4845</c:v>
                </c:pt>
                <c:pt idx="18">
                  <c:v>4848</c:v>
                </c:pt>
                <c:pt idx="19">
                  <c:v>4854</c:v>
                </c:pt>
                <c:pt idx="20">
                  <c:v>4863</c:v>
                </c:pt>
                <c:pt idx="21">
                  <c:v>4996</c:v>
                </c:pt>
                <c:pt idx="22">
                  <c:v>4998</c:v>
                </c:pt>
                <c:pt idx="23">
                  <c:v>5009</c:v>
                </c:pt>
                <c:pt idx="24">
                  <c:v>5137</c:v>
                </c:pt>
                <c:pt idx="25">
                  <c:v>5223</c:v>
                </c:pt>
                <c:pt idx="26">
                  <c:v>5255</c:v>
                </c:pt>
                <c:pt idx="27">
                  <c:v>5261</c:v>
                </c:pt>
                <c:pt idx="28">
                  <c:v>5267</c:v>
                </c:pt>
                <c:pt idx="29">
                  <c:v>5359</c:v>
                </c:pt>
                <c:pt idx="30">
                  <c:v>5374</c:v>
                </c:pt>
                <c:pt idx="31">
                  <c:v>5377</c:v>
                </c:pt>
                <c:pt idx="32">
                  <c:v>5429</c:v>
                </c:pt>
                <c:pt idx="33">
                  <c:v>5431</c:v>
                </c:pt>
                <c:pt idx="34">
                  <c:v>5466</c:v>
                </c:pt>
                <c:pt idx="35">
                  <c:v>5529</c:v>
                </c:pt>
                <c:pt idx="36">
                  <c:v>5568</c:v>
                </c:pt>
                <c:pt idx="37">
                  <c:v>5571</c:v>
                </c:pt>
                <c:pt idx="38">
                  <c:v>5578</c:v>
                </c:pt>
                <c:pt idx="39">
                  <c:v>5702</c:v>
                </c:pt>
                <c:pt idx="40">
                  <c:v>5808</c:v>
                </c:pt>
                <c:pt idx="41">
                  <c:v>5809</c:v>
                </c:pt>
                <c:pt idx="42">
                  <c:v>5833</c:v>
                </c:pt>
                <c:pt idx="43">
                  <c:v>5878</c:v>
                </c:pt>
                <c:pt idx="44">
                  <c:v>5977</c:v>
                </c:pt>
                <c:pt idx="45">
                  <c:v>6006</c:v>
                </c:pt>
                <c:pt idx="46">
                  <c:v>6048</c:v>
                </c:pt>
                <c:pt idx="47">
                  <c:v>6054</c:v>
                </c:pt>
                <c:pt idx="48">
                  <c:v>6233</c:v>
                </c:pt>
                <c:pt idx="49">
                  <c:v>6264</c:v>
                </c:pt>
                <c:pt idx="50">
                  <c:v>6533</c:v>
                </c:pt>
              </c:numCache>
            </c:numRef>
          </c:val>
          <c:extLst>
            <c:ext xmlns:c16="http://schemas.microsoft.com/office/drawing/2014/chart" uri="{C3380CC4-5D6E-409C-BE32-E72D297353CC}">
              <c16:uniqueId val="{00000000-32CE-CD49-9FE1-ACAE2B5F1976}"/>
            </c:ext>
          </c:extLst>
        </c:ser>
        <c:dLbls>
          <c:showLegendKey val="0"/>
          <c:showVal val="0"/>
          <c:showCatName val="0"/>
          <c:showSerName val="0"/>
          <c:showPercent val="0"/>
          <c:showBubbleSize val="0"/>
        </c:dLbls>
        <c:gapWidth val="50"/>
        <c:axId val="229255096"/>
        <c:axId val="229255488"/>
      </c:barChart>
      <c:lineChart>
        <c:grouping val="standard"/>
        <c:varyColors val="0"/>
        <c:ser>
          <c:idx val="1"/>
          <c:order val="1"/>
          <c:tx>
            <c:strRef>
              <c:f>Sheet1!$C$1</c:f>
              <c:strCache>
                <c:ptCount val="1"/>
                <c:pt idx="0">
                  <c:v>Series 2</c:v>
                </c:pt>
              </c:strCache>
            </c:strRef>
          </c:tx>
          <c:spPr>
            <a:ln w="19050">
              <a:solidFill>
                <a:schemeClr val="tx1"/>
              </a:solidFill>
            </a:ln>
          </c:spPr>
          <c:marker>
            <c:symbol val="none"/>
          </c:marker>
          <c:cat>
            <c:strRef>
              <c:f>Sheet1!$A$2:$A$52</c:f>
              <c:strCache>
                <c:ptCount val="51"/>
                <c:pt idx="0">
                  <c:v>Michigan</c:v>
                </c:pt>
                <c:pt idx="1">
                  <c:v>West Virginia</c:v>
                </c:pt>
                <c:pt idx="2">
                  <c:v>Ohio</c:v>
                </c:pt>
                <c:pt idx="3">
                  <c:v>Iowa</c:v>
                </c:pt>
                <c:pt idx="4">
                  <c:v>Idaho</c:v>
                </c:pt>
                <c:pt idx="5">
                  <c:v>Utah</c:v>
                </c:pt>
                <c:pt idx="6">
                  <c:v>Indiana</c:v>
                </c:pt>
                <c:pt idx="7">
                  <c:v>Illinois</c:v>
                </c:pt>
                <c:pt idx="8">
                  <c:v>Alabama</c:v>
                </c:pt>
                <c:pt idx="9">
                  <c:v>Missouri</c:v>
                </c:pt>
                <c:pt idx="10">
                  <c:v>Washington</c:v>
                </c:pt>
                <c:pt idx="11">
                  <c:v>North Dakota</c:v>
                </c:pt>
                <c:pt idx="12">
                  <c:v>Hawaii</c:v>
                </c:pt>
                <c:pt idx="13">
                  <c:v>Arkansas</c:v>
                </c:pt>
                <c:pt idx="14">
                  <c:v>Kentucky</c:v>
                </c:pt>
                <c:pt idx="15">
                  <c:v>Maine</c:v>
                </c:pt>
                <c:pt idx="16">
                  <c:v>Wisconsin</c:v>
                </c:pt>
                <c:pt idx="17">
                  <c:v>Montana</c:v>
                </c:pt>
                <c:pt idx="18">
                  <c:v>Kansas</c:v>
                </c:pt>
                <c:pt idx="19">
                  <c:v>Nebraska</c:v>
                </c:pt>
                <c:pt idx="20">
                  <c:v>Wyoming</c:v>
                </c:pt>
                <c:pt idx="21">
                  <c:v>Vermont</c:v>
                </c:pt>
                <c:pt idx="22">
                  <c:v>Minnesota</c:v>
                </c:pt>
                <c:pt idx="23">
                  <c:v>Oregon</c:v>
                </c:pt>
                <c:pt idx="24">
                  <c:v>Mississippi</c:v>
                </c:pt>
                <c:pt idx="25">
                  <c:v>Tennessee</c:v>
                </c:pt>
                <c:pt idx="26">
                  <c:v>New Mexico</c:v>
                </c:pt>
                <c:pt idx="27">
                  <c:v>South Carolina</c:v>
                </c:pt>
                <c:pt idx="28">
                  <c:v>Colorado</c:v>
                </c:pt>
                <c:pt idx="29">
                  <c:v>California</c:v>
                </c:pt>
                <c:pt idx="30">
                  <c:v>Rhode Island</c:v>
                </c:pt>
                <c:pt idx="31">
                  <c:v>Pennsylvania</c:v>
                </c:pt>
                <c:pt idx="32">
                  <c:v>Connecticut</c:v>
                </c:pt>
                <c:pt idx="33">
                  <c:v>New Jersey</c:v>
                </c:pt>
                <c:pt idx="34">
                  <c:v>Georgia</c:v>
                </c:pt>
                <c:pt idx="35">
                  <c:v>Nevada</c:v>
                </c:pt>
                <c:pt idx="36">
                  <c:v>Florida</c:v>
                </c:pt>
                <c:pt idx="37">
                  <c:v>Massachusetts</c:v>
                </c:pt>
                <c:pt idx="38">
                  <c:v>New Hampshire</c:v>
                </c:pt>
                <c:pt idx="39">
                  <c:v>South Dakota</c:v>
                </c:pt>
                <c:pt idx="40">
                  <c:v>Oklahoma</c:v>
                </c:pt>
                <c:pt idx="41">
                  <c:v>Texas</c:v>
                </c:pt>
                <c:pt idx="42">
                  <c:v>North Carolina</c:v>
                </c:pt>
                <c:pt idx="43">
                  <c:v>New York</c:v>
                </c:pt>
                <c:pt idx="44">
                  <c:v>Louisiana</c:v>
                </c:pt>
                <c:pt idx="45">
                  <c:v>Arizona</c:v>
                </c:pt>
                <c:pt idx="46">
                  <c:v>Maryland</c:v>
                </c:pt>
                <c:pt idx="47">
                  <c:v>Dist. Columbia</c:v>
                </c:pt>
                <c:pt idx="48">
                  <c:v>Virginia</c:v>
                </c:pt>
                <c:pt idx="49">
                  <c:v>Alaska</c:v>
                </c:pt>
                <c:pt idx="50">
                  <c:v>Delaware</c:v>
                </c:pt>
              </c:strCache>
            </c:strRef>
          </c:cat>
          <c:val>
            <c:numRef>
              <c:f>Sheet1!$C$2:$C$52</c:f>
              <c:numCache>
                <c:formatCode>General</c:formatCode>
                <c:ptCount val="51"/>
                <c:pt idx="0">
                  <c:v>5218</c:v>
                </c:pt>
                <c:pt idx="1">
                  <c:v>5218</c:v>
                </c:pt>
                <c:pt idx="2">
                  <c:v>5218</c:v>
                </c:pt>
                <c:pt idx="3">
                  <c:v>5218</c:v>
                </c:pt>
                <c:pt idx="4">
                  <c:v>5218</c:v>
                </c:pt>
                <c:pt idx="5">
                  <c:v>5218</c:v>
                </c:pt>
                <c:pt idx="6">
                  <c:v>5218</c:v>
                </c:pt>
                <c:pt idx="7">
                  <c:v>5218</c:v>
                </c:pt>
                <c:pt idx="8">
                  <c:v>5218</c:v>
                </c:pt>
                <c:pt idx="9">
                  <c:v>5218</c:v>
                </c:pt>
                <c:pt idx="10">
                  <c:v>5218</c:v>
                </c:pt>
                <c:pt idx="11">
                  <c:v>5218</c:v>
                </c:pt>
                <c:pt idx="12">
                  <c:v>5218</c:v>
                </c:pt>
                <c:pt idx="13">
                  <c:v>5218</c:v>
                </c:pt>
                <c:pt idx="14">
                  <c:v>5218</c:v>
                </c:pt>
                <c:pt idx="15">
                  <c:v>5218</c:v>
                </c:pt>
                <c:pt idx="16">
                  <c:v>5218</c:v>
                </c:pt>
                <c:pt idx="17">
                  <c:v>5218</c:v>
                </c:pt>
                <c:pt idx="18">
                  <c:v>5218</c:v>
                </c:pt>
                <c:pt idx="19">
                  <c:v>5218</c:v>
                </c:pt>
                <c:pt idx="20">
                  <c:v>5218</c:v>
                </c:pt>
                <c:pt idx="21">
                  <c:v>5218</c:v>
                </c:pt>
                <c:pt idx="22">
                  <c:v>5218</c:v>
                </c:pt>
                <c:pt idx="23">
                  <c:v>5218</c:v>
                </c:pt>
                <c:pt idx="24">
                  <c:v>5218</c:v>
                </c:pt>
                <c:pt idx="25">
                  <c:v>5218</c:v>
                </c:pt>
                <c:pt idx="26">
                  <c:v>5218</c:v>
                </c:pt>
                <c:pt idx="27">
                  <c:v>5218</c:v>
                </c:pt>
                <c:pt idx="28">
                  <c:v>5218</c:v>
                </c:pt>
                <c:pt idx="29">
                  <c:v>5218</c:v>
                </c:pt>
                <c:pt idx="30">
                  <c:v>5218</c:v>
                </c:pt>
                <c:pt idx="31">
                  <c:v>5218</c:v>
                </c:pt>
                <c:pt idx="32">
                  <c:v>5218</c:v>
                </c:pt>
                <c:pt idx="33">
                  <c:v>5218</c:v>
                </c:pt>
                <c:pt idx="34">
                  <c:v>5218</c:v>
                </c:pt>
                <c:pt idx="35">
                  <c:v>5218</c:v>
                </c:pt>
                <c:pt idx="36">
                  <c:v>5218</c:v>
                </c:pt>
                <c:pt idx="37">
                  <c:v>5218</c:v>
                </c:pt>
                <c:pt idx="38">
                  <c:v>5218</c:v>
                </c:pt>
                <c:pt idx="39">
                  <c:v>5218</c:v>
                </c:pt>
                <c:pt idx="40">
                  <c:v>5218</c:v>
                </c:pt>
                <c:pt idx="41">
                  <c:v>5218</c:v>
                </c:pt>
                <c:pt idx="42">
                  <c:v>5218</c:v>
                </c:pt>
                <c:pt idx="43">
                  <c:v>5218</c:v>
                </c:pt>
                <c:pt idx="44">
                  <c:v>5218</c:v>
                </c:pt>
                <c:pt idx="45">
                  <c:v>5218</c:v>
                </c:pt>
                <c:pt idx="46">
                  <c:v>5218</c:v>
                </c:pt>
                <c:pt idx="47">
                  <c:v>5218</c:v>
                </c:pt>
                <c:pt idx="48">
                  <c:v>5218</c:v>
                </c:pt>
                <c:pt idx="49">
                  <c:v>5218</c:v>
                </c:pt>
                <c:pt idx="50">
                  <c:v>5218</c:v>
                </c:pt>
              </c:numCache>
            </c:numRef>
          </c:val>
          <c:smooth val="0"/>
          <c:extLst>
            <c:ext xmlns:c16="http://schemas.microsoft.com/office/drawing/2014/chart" uri="{C3380CC4-5D6E-409C-BE32-E72D297353CC}">
              <c16:uniqueId val="{00000001-32CE-CD49-9FE1-ACAE2B5F1976}"/>
            </c:ext>
          </c:extLst>
        </c:ser>
        <c:dLbls>
          <c:showLegendKey val="0"/>
          <c:showVal val="0"/>
          <c:showCatName val="0"/>
          <c:showSerName val="0"/>
          <c:showPercent val="0"/>
          <c:showBubbleSize val="0"/>
        </c:dLbls>
        <c:marker val="1"/>
        <c:smooth val="0"/>
        <c:axId val="229255096"/>
        <c:axId val="229255488"/>
      </c:lineChart>
      <c:catAx>
        <c:axId val="229255096"/>
        <c:scaling>
          <c:orientation val="minMax"/>
        </c:scaling>
        <c:delete val="0"/>
        <c:axPos val="b"/>
        <c:numFmt formatCode="General" sourceLinked="1"/>
        <c:majorTickMark val="out"/>
        <c:minorTickMark val="none"/>
        <c:tickLblPos val="nextTo"/>
        <c:txPr>
          <a:bodyPr rot="-5400000" vert="horz"/>
          <a:lstStyle/>
          <a:p>
            <a:pPr>
              <a:defRPr sz="900"/>
            </a:pPr>
            <a:endParaRPr lang="en-US"/>
          </a:p>
        </c:txPr>
        <c:crossAx val="229255488"/>
        <c:crosses val="autoZero"/>
        <c:auto val="1"/>
        <c:lblAlgn val="ctr"/>
        <c:lblOffset val="100"/>
        <c:noMultiLvlLbl val="0"/>
      </c:catAx>
      <c:valAx>
        <c:axId val="229255488"/>
        <c:scaling>
          <c:orientation val="minMax"/>
          <c:max val="7000"/>
          <c:min val="0"/>
        </c:scaling>
        <c:delete val="0"/>
        <c:axPos val="l"/>
        <c:numFmt formatCode="&quot;$&quot;#,##0" sourceLinked="0"/>
        <c:majorTickMark val="out"/>
        <c:minorTickMark val="none"/>
        <c:tickLblPos val="nextTo"/>
        <c:spPr>
          <a:ln>
            <a:noFill/>
          </a:ln>
        </c:spPr>
        <c:txPr>
          <a:bodyPr/>
          <a:lstStyle/>
          <a:p>
            <a:pPr>
              <a:defRPr sz="1000"/>
            </a:pPr>
            <a:endParaRPr lang="en-US"/>
          </a:p>
        </c:txPr>
        <c:crossAx val="229255096"/>
        <c:crosses val="autoZero"/>
        <c:crossBetween val="between"/>
        <c:majorUnit val="1000"/>
      </c:valAx>
      <c:spPr>
        <a:noFill/>
        <a:ln w="25400">
          <a:noFill/>
        </a:ln>
      </c:spPr>
    </c:plotArea>
    <c:plotVisOnly val="1"/>
    <c:dispBlanksAs val="gap"/>
    <c:showDLblsOverMax val="0"/>
  </c:chart>
  <c:txPr>
    <a:bodyPr/>
    <a:lstStyle/>
    <a:p>
      <a:pPr>
        <a:defRPr sz="1800">
          <a:latin typeface="+mn-lt"/>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198599557809628E-2"/>
          <c:y val="6.2785872238411131E-2"/>
          <c:w val="0.97113979809233619"/>
          <c:h val="0.82998718664103999"/>
        </c:manualLayout>
      </c:layout>
      <c:barChart>
        <c:barDir val="col"/>
        <c:grouping val="clustered"/>
        <c:varyColors val="0"/>
        <c:ser>
          <c:idx val="0"/>
          <c:order val="0"/>
          <c:tx>
            <c:strRef>
              <c:f>Sheet1!$A$2</c:f>
              <c:strCache>
                <c:ptCount val="1"/>
                <c:pt idx="0">
                  <c:v>Employee Premium Contribution as Share of Median Income</c:v>
                </c:pt>
              </c:strCache>
            </c:strRef>
          </c:tx>
          <c:spPr>
            <a:solidFill>
              <a:schemeClr val="accent2">
                <a:alpha val="60000"/>
              </a:schemeClr>
            </a:solidFill>
            <a:ln>
              <a:noFill/>
            </a:ln>
            <a:effectLst/>
          </c:spPr>
          <c:invertIfNegative val="0"/>
          <c:dPt>
            <c:idx val="0"/>
            <c:invertIfNegative val="0"/>
            <c:bubble3D val="0"/>
            <c:extLst>
              <c:ext xmlns:c16="http://schemas.microsoft.com/office/drawing/2014/chart" uri="{C3380CC4-5D6E-409C-BE32-E72D297353CC}">
                <c16:uniqueId val="{00000000-8806-4B2C-BED8-31772CFAD005}"/>
              </c:ext>
            </c:extLst>
          </c:dPt>
          <c:dPt>
            <c:idx val="1"/>
            <c:invertIfNegative val="0"/>
            <c:bubble3D val="0"/>
            <c:spPr>
              <a:solidFill>
                <a:schemeClr val="accent2">
                  <a:alpha val="85000"/>
                </a:schemeClr>
              </a:solidFill>
              <a:ln>
                <a:noFill/>
              </a:ln>
              <a:effectLst/>
            </c:spPr>
            <c:extLst>
              <c:ext xmlns:c16="http://schemas.microsoft.com/office/drawing/2014/chart" uri="{C3380CC4-5D6E-409C-BE32-E72D297353CC}">
                <c16:uniqueId val="{00000002-8806-4B2C-BED8-31772CFAD005}"/>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4-8806-4B2C-BED8-31772CFAD005}"/>
              </c:ext>
            </c:extLst>
          </c:dPt>
          <c:dLbls>
            <c:dLbl>
              <c:idx val="0"/>
              <c:numFmt formatCode="0.0%" sourceLinked="0"/>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8806-4B2C-BED8-31772CFAD005}"/>
                </c:ext>
              </c:extLst>
            </c:dLbl>
            <c:dLbl>
              <c:idx val="1"/>
              <c:numFmt formatCode="0.0%" sourceLinked="0"/>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2-8806-4B2C-BED8-31772CFAD005}"/>
                </c:ext>
              </c:extLst>
            </c:dLbl>
            <c:dLbl>
              <c:idx val="2"/>
              <c:numFmt formatCode="0.0%" sourceLinked="0"/>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8806-4B2C-BED8-31772CFAD005}"/>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2008</c:v>
                </c:pt>
                <c:pt idx="1">
                  <c:v>2011</c:v>
                </c:pt>
                <c:pt idx="2">
                  <c:v>2017</c:v>
                </c:pt>
              </c:strCache>
            </c:strRef>
          </c:cat>
          <c:val>
            <c:numRef>
              <c:f>Sheet1!$B$2:$D$2</c:f>
              <c:numCache>
                <c:formatCode>General</c:formatCode>
                <c:ptCount val="3"/>
                <c:pt idx="0">
                  <c:v>5.0999999999999997E-2</c:v>
                </c:pt>
                <c:pt idx="1">
                  <c:v>6.0999999999999999E-2</c:v>
                </c:pt>
                <c:pt idx="2">
                  <c:v>6.9000000000000006E-2</c:v>
                </c:pt>
              </c:numCache>
            </c:numRef>
          </c:val>
          <c:extLst>
            <c:ext xmlns:c16="http://schemas.microsoft.com/office/drawing/2014/chart" uri="{C3380CC4-5D6E-409C-BE32-E72D297353CC}">
              <c16:uniqueId val="{00000005-8806-4B2C-BED8-31772CFAD005}"/>
            </c:ext>
          </c:extLst>
        </c:ser>
        <c:ser>
          <c:idx val="1"/>
          <c:order val="1"/>
          <c:tx>
            <c:strRef>
              <c:f>Sheet1!$A$3</c:f>
              <c:strCache>
                <c:ptCount val="1"/>
                <c:pt idx="0">
                  <c:v>Deductibles</c:v>
                </c:pt>
              </c:strCache>
            </c:strRef>
          </c:tx>
          <c:spPr>
            <a:solidFill>
              <a:schemeClr val="accent2">
                <a:alpha val="85000"/>
              </a:schemeClr>
            </a:solidFill>
            <a:ln>
              <a:noFill/>
            </a:ln>
            <a:effectLst/>
          </c:spPr>
          <c:invertIfNegative val="0"/>
          <c:dPt>
            <c:idx val="0"/>
            <c:invertIfNegative val="0"/>
            <c:bubble3D val="0"/>
            <c:extLst>
              <c:ext xmlns:c16="http://schemas.microsoft.com/office/drawing/2014/chart" uri="{C3380CC4-5D6E-409C-BE32-E72D297353CC}">
                <c16:uniqueId val="{00000006-8806-4B2C-BED8-31772CFAD005}"/>
              </c:ext>
            </c:extLst>
          </c:dPt>
          <c:dPt>
            <c:idx val="1"/>
            <c:invertIfNegative val="0"/>
            <c:bubble3D val="0"/>
            <c:extLst>
              <c:ext xmlns:c16="http://schemas.microsoft.com/office/drawing/2014/chart" uri="{C3380CC4-5D6E-409C-BE32-E72D297353CC}">
                <c16:uniqueId val="{00000007-8806-4B2C-BED8-31772CFAD005}"/>
              </c:ext>
            </c:extLst>
          </c:dPt>
          <c:dPt>
            <c:idx val="2"/>
            <c:invertIfNegative val="0"/>
            <c:bubble3D val="0"/>
            <c:extLst>
              <c:ext xmlns:c16="http://schemas.microsoft.com/office/drawing/2014/chart" uri="{C3380CC4-5D6E-409C-BE32-E72D297353CC}">
                <c16:uniqueId val="{00000008-8806-4B2C-BED8-31772CFAD005}"/>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2008</c:v>
                </c:pt>
                <c:pt idx="1">
                  <c:v>2011</c:v>
                </c:pt>
                <c:pt idx="2">
                  <c:v>2017</c:v>
                </c:pt>
              </c:strCache>
            </c:strRef>
          </c:cat>
          <c:val>
            <c:numRef>
              <c:f>Sheet1!$B$3:$D$3</c:f>
            </c:numRef>
          </c:val>
          <c:extLst>
            <c:ext xmlns:c16="http://schemas.microsoft.com/office/drawing/2014/chart" uri="{C3380CC4-5D6E-409C-BE32-E72D297353CC}">
              <c16:uniqueId val="{00000009-8806-4B2C-BED8-31772CFAD005}"/>
            </c:ext>
          </c:extLst>
        </c:ser>
        <c:ser>
          <c:idx val="2"/>
          <c:order val="2"/>
          <c:tx>
            <c:strRef>
              <c:f>Sheet1!$A$4</c:f>
              <c:strCache>
                <c:ptCount val="1"/>
                <c:pt idx="0">
                  <c:v>Combined employee premium contribution and deductible
</c:v>
                </c:pt>
              </c:strCache>
            </c:strRef>
          </c:tx>
          <c:spPr>
            <a:solidFill>
              <a:schemeClr val="accent2"/>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2008</c:v>
                </c:pt>
                <c:pt idx="1">
                  <c:v>2011</c:v>
                </c:pt>
                <c:pt idx="2">
                  <c:v>2017</c:v>
                </c:pt>
              </c:strCache>
            </c:strRef>
          </c:cat>
          <c:val>
            <c:numRef>
              <c:f>Sheet1!$B$4:$D$4</c:f>
            </c:numRef>
          </c:val>
          <c:extLst>
            <c:ext xmlns:c16="http://schemas.microsoft.com/office/drawing/2014/chart" uri="{C3380CC4-5D6E-409C-BE32-E72D297353CC}">
              <c16:uniqueId val="{0000000A-8806-4B2C-BED8-31772CFAD005}"/>
            </c:ext>
          </c:extLst>
        </c:ser>
        <c:dLbls>
          <c:showLegendKey val="0"/>
          <c:showVal val="0"/>
          <c:showCatName val="0"/>
          <c:showSerName val="0"/>
          <c:showPercent val="0"/>
          <c:showBubbleSize val="0"/>
        </c:dLbls>
        <c:gapWidth val="20"/>
        <c:overlap val="46"/>
        <c:axId val="151264296"/>
        <c:axId val="151264688"/>
      </c:barChart>
      <c:catAx>
        <c:axId val="151264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1264688"/>
        <c:crosses val="autoZero"/>
        <c:auto val="1"/>
        <c:lblAlgn val="ctr"/>
        <c:lblOffset val="100"/>
        <c:noMultiLvlLbl val="0"/>
      </c:catAx>
      <c:valAx>
        <c:axId val="151264688"/>
        <c:scaling>
          <c:orientation val="minMax"/>
        </c:scaling>
        <c:delete val="1"/>
        <c:axPos val="l"/>
        <c:numFmt formatCode="0%" sourceLinked="0"/>
        <c:majorTickMark val="none"/>
        <c:minorTickMark val="none"/>
        <c:tickLblPos val="nextTo"/>
        <c:crossAx val="151264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198599557809628E-2"/>
          <c:y val="6.2785872238411131E-2"/>
          <c:w val="0.97113979809233619"/>
          <c:h val="0.82998718664103999"/>
        </c:manualLayout>
      </c:layout>
      <c:barChart>
        <c:barDir val="col"/>
        <c:grouping val="clustered"/>
        <c:varyColors val="0"/>
        <c:ser>
          <c:idx val="0"/>
          <c:order val="0"/>
          <c:tx>
            <c:strRef>
              <c:f>Sheet1!$A$2</c:f>
              <c:strCache>
                <c:ptCount val="1"/>
                <c:pt idx="0">
                  <c:v>Employee Premium Contribution as Share of Median Income</c:v>
                </c:pt>
              </c:strCache>
            </c:strRef>
          </c:tx>
          <c:spPr>
            <a:solidFill>
              <a:schemeClr val="accent2">
                <a:alpha val="60000"/>
              </a:schemeClr>
            </a:solidFill>
            <a:ln>
              <a:noFill/>
            </a:ln>
            <a:effectLst/>
          </c:spPr>
          <c:invertIfNegative val="0"/>
          <c:dPt>
            <c:idx val="0"/>
            <c:invertIfNegative val="0"/>
            <c:bubble3D val="0"/>
            <c:extLst>
              <c:ext xmlns:c16="http://schemas.microsoft.com/office/drawing/2014/chart" uri="{C3380CC4-5D6E-409C-BE32-E72D297353CC}">
                <c16:uniqueId val="{00000000-0F8F-4DEA-9C67-0EA92A6C5D55}"/>
              </c:ext>
            </c:extLst>
          </c:dPt>
          <c:dPt>
            <c:idx val="1"/>
            <c:invertIfNegative val="0"/>
            <c:bubble3D val="0"/>
            <c:spPr>
              <a:solidFill>
                <a:schemeClr val="accent2">
                  <a:alpha val="85000"/>
                </a:schemeClr>
              </a:solidFill>
              <a:ln>
                <a:noFill/>
              </a:ln>
              <a:effectLst/>
            </c:spPr>
            <c:extLst>
              <c:ext xmlns:c16="http://schemas.microsoft.com/office/drawing/2014/chart" uri="{C3380CC4-5D6E-409C-BE32-E72D297353CC}">
                <c16:uniqueId val="{00000002-0F8F-4DEA-9C67-0EA92A6C5D55}"/>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4-0F8F-4DEA-9C67-0EA92A6C5D55}"/>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2008</c:v>
                </c:pt>
                <c:pt idx="1">
                  <c:v>2011</c:v>
                </c:pt>
                <c:pt idx="2">
                  <c:v>2017</c:v>
                </c:pt>
              </c:strCache>
            </c:strRef>
          </c:cat>
          <c:val>
            <c:numRef>
              <c:f>Sheet1!$B$2:$D$2</c:f>
            </c:numRef>
          </c:val>
          <c:extLst>
            <c:ext xmlns:c16="http://schemas.microsoft.com/office/drawing/2014/chart" uri="{C3380CC4-5D6E-409C-BE32-E72D297353CC}">
              <c16:uniqueId val="{00000005-0F8F-4DEA-9C67-0EA92A6C5D55}"/>
            </c:ext>
          </c:extLst>
        </c:ser>
        <c:ser>
          <c:idx val="1"/>
          <c:order val="1"/>
          <c:tx>
            <c:strRef>
              <c:f>Sheet1!$A$3</c:f>
              <c:strCache>
                <c:ptCount val="1"/>
                <c:pt idx="0">
                  <c:v>Deductibles</c:v>
                </c:pt>
              </c:strCache>
            </c:strRef>
          </c:tx>
          <c:spPr>
            <a:solidFill>
              <a:schemeClr val="accent2">
                <a:alpha val="85000"/>
              </a:schemeClr>
            </a:solidFill>
            <a:ln>
              <a:noFill/>
            </a:ln>
            <a:effectLst/>
          </c:spPr>
          <c:invertIfNegative val="0"/>
          <c:dPt>
            <c:idx val="0"/>
            <c:invertIfNegative val="0"/>
            <c:bubble3D val="0"/>
            <c:spPr>
              <a:solidFill>
                <a:schemeClr val="accent2">
                  <a:alpha val="60000"/>
                </a:schemeClr>
              </a:solidFill>
              <a:ln>
                <a:noFill/>
              </a:ln>
              <a:effectLst/>
            </c:spPr>
            <c:extLst>
              <c:ext xmlns:c16="http://schemas.microsoft.com/office/drawing/2014/chart" uri="{C3380CC4-5D6E-409C-BE32-E72D297353CC}">
                <c16:uniqueId val="{00000007-0F8F-4DEA-9C67-0EA92A6C5D55}"/>
              </c:ext>
            </c:extLst>
          </c:dPt>
          <c:dPt>
            <c:idx val="1"/>
            <c:invertIfNegative val="0"/>
            <c:bubble3D val="0"/>
            <c:extLst>
              <c:ext xmlns:c16="http://schemas.microsoft.com/office/drawing/2014/chart" uri="{C3380CC4-5D6E-409C-BE32-E72D297353CC}">
                <c16:uniqueId val="{00000008-0F8F-4DEA-9C67-0EA92A6C5D55}"/>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A-0F8F-4DEA-9C67-0EA92A6C5D55}"/>
              </c:ext>
            </c:extLst>
          </c:dPt>
          <c:dLbls>
            <c:dLbl>
              <c:idx val="0"/>
              <c:numFmt formatCode="0.0%" sourceLinked="0"/>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7-0F8F-4DEA-9C67-0EA92A6C5D55}"/>
                </c:ext>
              </c:extLst>
            </c:dLbl>
            <c:dLbl>
              <c:idx val="1"/>
              <c:numFmt formatCode="0.0%" sourceLinked="0"/>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8-0F8F-4DEA-9C67-0EA92A6C5D55}"/>
                </c:ext>
              </c:extLst>
            </c:dLbl>
            <c:dLbl>
              <c:idx val="2"/>
              <c:layout>
                <c:manualLayout>
                  <c:x val="-1.2741492487660747E-16"/>
                  <c:y val="0.10610590923764945"/>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separator>, </c:separator>
              <c:extLst>
                <c:ext xmlns:c15="http://schemas.microsoft.com/office/drawing/2012/chart" uri="{CE6537A1-D6FC-4f65-9D91-7224C49458BB}">
                  <c15:layout>
                    <c:manualLayout>
                      <c:w val="0.2475929519487868"/>
                      <c:h val="9.0104996226980053E-2"/>
                    </c:manualLayout>
                  </c15:layout>
                </c:ext>
                <c:ext xmlns:c16="http://schemas.microsoft.com/office/drawing/2014/chart" uri="{C3380CC4-5D6E-409C-BE32-E72D297353CC}">
                  <c16:uniqueId val="{0000000A-0F8F-4DEA-9C67-0EA92A6C5D55}"/>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2008</c:v>
                </c:pt>
                <c:pt idx="1">
                  <c:v>2011</c:v>
                </c:pt>
                <c:pt idx="2">
                  <c:v>2017</c:v>
                </c:pt>
              </c:strCache>
            </c:strRef>
          </c:cat>
          <c:val>
            <c:numRef>
              <c:f>Sheet1!$B$3:$D$3</c:f>
              <c:numCache>
                <c:formatCode>General</c:formatCode>
                <c:ptCount val="3"/>
                <c:pt idx="0">
                  <c:v>2.7E-2</c:v>
                </c:pt>
                <c:pt idx="1">
                  <c:v>3.6999999999999998E-2</c:v>
                </c:pt>
                <c:pt idx="2">
                  <c:v>4.8000000000000001E-2</c:v>
                </c:pt>
              </c:numCache>
            </c:numRef>
          </c:val>
          <c:extLst>
            <c:ext xmlns:c16="http://schemas.microsoft.com/office/drawing/2014/chart" uri="{C3380CC4-5D6E-409C-BE32-E72D297353CC}">
              <c16:uniqueId val="{0000000B-0F8F-4DEA-9C67-0EA92A6C5D55}"/>
            </c:ext>
          </c:extLst>
        </c:ser>
        <c:ser>
          <c:idx val="2"/>
          <c:order val="2"/>
          <c:tx>
            <c:strRef>
              <c:f>Sheet1!$A$4</c:f>
              <c:strCache>
                <c:ptCount val="1"/>
                <c:pt idx="0">
                  <c:v>Combined employee premium contribution and deductible
</c:v>
                </c:pt>
              </c:strCache>
            </c:strRef>
          </c:tx>
          <c:spPr>
            <a:solidFill>
              <a:schemeClr val="accent2"/>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2008</c:v>
                </c:pt>
                <c:pt idx="1">
                  <c:v>2011</c:v>
                </c:pt>
                <c:pt idx="2">
                  <c:v>2017</c:v>
                </c:pt>
              </c:strCache>
            </c:strRef>
          </c:cat>
          <c:val>
            <c:numRef>
              <c:f>Sheet1!$B$4:$D$4</c:f>
            </c:numRef>
          </c:val>
          <c:extLst>
            <c:ext xmlns:c16="http://schemas.microsoft.com/office/drawing/2014/chart" uri="{C3380CC4-5D6E-409C-BE32-E72D297353CC}">
              <c16:uniqueId val="{0000000C-0F8F-4DEA-9C67-0EA92A6C5D55}"/>
            </c:ext>
          </c:extLst>
        </c:ser>
        <c:dLbls>
          <c:showLegendKey val="0"/>
          <c:showVal val="0"/>
          <c:showCatName val="0"/>
          <c:showSerName val="0"/>
          <c:showPercent val="0"/>
          <c:showBubbleSize val="0"/>
        </c:dLbls>
        <c:gapWidth val="20"/>
        <c:overlap val="46"/>
        <c:axId val="151264296"/>
        <c:axId val="151264688"/>
      </c:barChart>
      <c:catAx>
        <c:axId val="151264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1264688"/>
        <c:crosses val="autoZero"/>
        <c:auto val="1"/>
        <c:lblAlgn val="ctr"/>
        <c:lblOffset val="100"/>
        <c:noMultiLvlLbl val="0"/>
      </c:catAx>
      <c:valAx>
        <c:axId val="151264688"/>
        <c:scaling>
          <c:orientation val="minMax"/>
        </c:scaling>
        <c:delete val="1"/>
        <c:axPos val="l"/>
        <c:numFmt formatCode="0%" sourceLinked="0"/>
        <c:majorTickMark val="none"/>
        <c:minorTickMark val="none"/>
        <c:tickLblPos val="nextTo"/>
        <c:crossAx val="151264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rgbClr val="92D7D7"/>
            </a:solidFill>
            <a:ln>
              <a:noFill/>
            </a:ln>
          </c:spPr>
          <c:invertIfNegative val="0"/>
          <c:cat>
            <c:strRef>
              <c:f>Sheet1!$A$2:$A$52</c:f>
              <c:strCache>
                <c:ptCount val="51"/>
                <c:pt idx="0">
                  <c:v>Hawaii</c:v>
                </c:pt>
                <c:pt idx="1">
                  <c:v>Alabama</c:v>
                </c:pt>
                <c:pt idx="2">
                  <c:v>Dist. Columbia</c:v>
                </c:pt>
                <c:pt idx="3">
                  <c:v>Arkansas</c:v>
                </c:pt>
                <c:pt idx="4">
                  <c:v>New Jersey</c:v>
                </c:pt>
                <c:pt idx="5">
                  <c:v>Washington</c:v>
                </c:pt>
                <c:pt idx="6">
                  <c:v>Massachusetts</c:v>
                </c:pt>
                <c:pt idx="7">
                  <c:v>North Dakota</c:v>
                </c:pt>
                <c:pt idx="8">
                  <c:v>Maryland</c:v>
                </c:pt>
                <c:pt idx="9">
                  <c:v>Michigan</c:v>
                </c:pt>
                <c:pt idx="10">
                  <c:v>Oklahoma</c:v>
                </c:pt>
                <c:pt idx="11">
                  <c:v>Louisiana</c:v>
                </c:pt>
                <c:pt idx="12">
                  <c:v>Kansas</c:v>
                </c:pt>
                <c:pt idx="13">
                  <c:v>New Mexico</c:v>
                </c:pt>
                <c:pt idx="14">
                  <c:v>Pennsylvania</c:v>
                </c:pt>
                <c:pt idx="15">
                  <c:v>Nevada</c:v>
                </c:pt>
                <c:pt idx="16">
                  <c:v>South Carolina</c:v>
                </c:pt>
                <c:pt idx="17">
                  <c:v>New York</c:v>
                </c:pt>
                <c:pt idx="18">
                  <c:v>Oregon</c:v>
                </c:pt>
                <c:pt idx="19">
                  <c:v>Illinois</c:v>
                </c:pt>
                <c:pt idx="20">
                  <c:v>Mississippi</c:v>
                </c:pt>
                <c:pt idx="21">
                  <c:v>Virginia</c:v>
                </c:pt>
                <c:pt idx="22">
                  <c:v>California</c:v>
                </c:pt>
                <c:pt idx="23">
                  <c:v>Idaho</c:v>
                </c:pt>
                <c:pt idx="24">
                  <c:v>Wyoming</c:v>
                </c:pt>
                <c:pt idx="25">
                  <c:v>Indiana</c:v>
                </c:pt>
                <c:pt idx="26">
                  <c:v>Rhode Island</c:v>
                </c:pt>
                <c:pt idx="27">
                  <c:v>Utah</c:v>
                </c:pt>
                <c:pt idx="28">
                  <c:v>Delaware</c:v>
                </c:pt>
                <c:pt idx="29">
                  <c:v>West Virginia</c:v>
                </c:pt>
                <c:pt idx="30">
                  <c:v>Iowa</c:v>
                </c:pt>
                <c:pt idx="31">
                  <c:v>Alaska</c:v>
                </c:pt>
                <c:pt idx="32">
                  <c:v>Kentucky</c:v>
                </c:pt>
                <c:pt idx="33">
                  <c:v>Georgia</c:v>
                </c:pt>
                <c:pt idx="34">
                  <c:v>Nebraska</c:v>
                </c:pt>
                <c:pt idx="35">
                  <c:v>Connecticut</c:v>
                </c:pt>
                <c:pt idx="36">
                  <c:v>Vermont</c:v>
                </c:pt>
                <c:pt idx="37">
                  <c:v>Ohio</c:v>
                </c:pt>
                <c:pt idx="38">
                  <c:v>Colorado</c:v>
                </c:pt>
                <c:pt idx="39">
                  <c:v>Florida</c:v>
                </c:pt>
                <c:pt idx="40">
                  <c:v>Minnesota</c:v>
                </c:pt>
                <c:pt idx="41">
                  <c:v>North Carolina</c:v>
                </c:pt>
                <c:pt idx="42">
                  <c:v>Arizona</c:v>
                </c:pt>
                <c:pt idx="43">
                  <c:v>Wisconsin</c:v>
                </c:pt>
                <c:pt idx="44">
                  <c:v>Missouri</c:v>
                </c:pt>
                <c:pt idx="45">
                  <c:v>South Dakota</c:v>
                </c:pt>
                <c:pt idx="46">
                  <c:v>Tennessee</c:v>
                </c:pt>
                <c:pt idx="47">
                  <c:v>Texas</c:v>
                </c:pt>
                <c:pt idx="48">
                  <c:v>Montana</c:v>
                </c:pt>
                <c:pt idx="49">
                  <c:v>New Hampshire</c:v>
                </c:pt>
                <c:pt idx="50">
                  <c:v>Maine</c:v>
                </c:pt>
              </c:strCache>
            </c:strRef>
          </c:cat>
          <c:val>
            <c:numRef>
              <c:f>Sheet1!$B$2:$B$52</c:f>
              <c:numCache>
                <c:formatCode>#,##0</c:formatCode>
                <c:ptCount val="51"/>
                <c:pt idx="0">
                  <c:v>863</c:v>
                </c:pt>
                <c:pt idx="1">
                  <c:v>1243</c:v>
                </c:pt>
                <c:pt idx="2">
                  <c:v>1360</c:v>
                </c:pt>
                <c:pt idx="3">
                  <c:v>1384</c:v>
                </c:pt>
                <c:pt idx="4">
                  <c:v>1456</c:v>
                </c:pt>
                <c:pt idx="5">
                  <c:v>1463</c:v>
                </c:pt>
                <c:pt idx="6">
                  <c:v>1479</c:v>
                </c:pt>
                <c:pt idx="7">
                  <c:v>1499</c:v>
                </c:pt>
                <c:pt idx="8">
                  <c:v>1536</c:v>
                </c:pt>
                <c:pt idx="9">
                  <c:v>1567</c:v>
                </c:pt>
                <c:pt idx="10">
                  <c:v>1596</c:v>
                </c:pt>
                <c:pt idx="11">
                  <c:v>1607</c:v>
                </c:pt>
                <c:pt idx="12">
                  <c:v>1623</c:v>
                </c:pt>
                <c:pt idx="13">
                  <c:v>1635</c:v>
                </c:pt>
                <c:pt idx="14">
                  <c:v>1639</c:v>
                </c:pt>
                <c:pt idx="15">
                  <c:v>1654</c:v>
                </c:pt>
                <c:pt idx="16">
                  <c:v>1684</c:v>
                </c:pt>
                <c:pt idx="17">
                  <c:v>1687</c:v>
                </c:pt>
                <c:pt idx="18">
                  <c:v>1688</c:v>
                </c:pt>
                <c:pt idx="19">
                  <c:v>1693</c:v>
                </c:pt>
                <c:pt idx="20">
                  <c:v>1739</c:v>
                </c:pt>
                <c:pt idx="21">
                  <c:v>1771</c:v>
                </c:pt>
                <c:pt idx="22">
                  <c:v>1772</c:v>
                </c:pt>
                <c:pt idx="23">
                  <c:v>1778</c:v>
                </c:pt>
                <c:pt idx="24">
                  <c:v>1789</c:v>
                </c:pt>
                <c:pt idx="25">
                  <c:v>1797</c:v>
                </c:pt>
                <c:pt idx="26">
                  <c:v>1808</c:v>
                </c:pt>
                <c:pt idx="27">
                  <c:v>1815</c:v>
                </c:pt>
                <c:pt idx="28">
                  <c:v>1821</c:v>
                </c:pt>
                <c:pt idx="29">
                  <c:v>1829</c:v>
                </c:pt>
                <c:pt idx="30">
                  <c:v>1842</c:v>
                </c:pt>
                <c:pt idx="31">
                  <c:v>1856</c:v>
                </c:pt>
                <c:pt idx="32">
                  <c:v>1878</c:v>
                </c:pt>
                <c:pt idx="33">
                  <c:v>1889</c:v>
                </c:pt>
                <c:pt idx="34">
                  <c:v>1922</c:v>
                </c:pt>
                <c:pt idx="35">
                  <c:v>1924</c:v>
                </c:pt>
                <c:pt idx="36">
                  <c:v>1926</c:v>
                </c:pt>
                <c:pt idx="37">
                  <c:v>1946</c:v>
                </c:pt>
                <c:pt idx="38">
                  <c:v>1951</c:v>
                </c:pt>
                <c:pt idx="39">
                  <c:v>1954</c:v>
                </c:pt>
                <c:pt idx="40">
                  <c:v>1966</c:v>
                </c:pt>
                <c:pt idx="41">
                  <c:v>1975</c:v>
                </c:pt>
                <c:pt idx="42">
                  <c:v>1985</c:v>
                </c:pt>
                <c:pt idx="43">
                  <c:v>1990</c:v>
                </c:pt>
                <c:pt idx="44">
                  <c:v>2016</c:v>
                </c:pt>
                <c:pt idx="45">
                  <c:v>2019</c:v>
                </c:pt>
                <c:pt idx="46">
                  <c:v>2086</c:v>
                </c:pt>
                <c:pt idx="47">
                  <c:v>2158</c:v>
                </c:pt>
                <c:pt idx="48">
                  <c:v>2162</c:v>
                </c:pt>
                <c:pt idx="49">
                  <c:v>2303</c:v>
                </c:pt>
                <c:pt idx="50">
                  <c:v>2305</c:v>
                </c:pt>
              </c:numCache>
            </c:numRef>
          </c:val>
          <c:extLst>
            <c:ext xmlns:c16="http://schemas.microsoft.com/office/drawing/2014/chart" uri="{C3380CC4-5D6E-409C-BE32-E72D297353CC}">
              <c16:uniqueId val="{00000000-EB83-42D9-ACAB-52DB4BCE4411}"/>
            </c:ext>
          </c:extLst>
        </c:ser>
        <c:dLbls>
          <c:showLegendKey val="0"/>
          <c:showVal val="0"/>
          <c:showCatName val="0"/>
          <c:showSerName val="0"/>
          <c:showPercent val="0"/>
          <c:showBubbleSize val="0"/>
        </c:dLbls>
        <c:gapWidth val="25"/>
        <c:axId val="226940360"/>
        <c:axId val="151263512"/>
      </c:barChart>
      <c:lineChart>
        <c:grouping val="standard"/>
        <c:varyColors val="0"/>
        <c:ser>
          <c:idx val="1"/>
          <c:order val="1"/>
          <c:tx>
            <c:strRef>
              <c:f>Sheet1!$C$1</c:f>
              <c:strCache>
                <c:ptCount val="1"/>
                <c:pt idx="0">
                  <c:v>Series 2</c:v>
                </c:pt>
              </c:strCache>
            </c:strRef>
          </c:tx>
          <c:spPr>
            <a:ln w="19050">
              <a:solidFill>
                <a:schemeClr val="tx1"/>
              </a:solidFill>
            </a:ln>
          </c:spPr>
          <c:marker>
            <c:symbol val="none"/>
          </c:marker>
          <c:cat>
            <c:strRef>
              <c:f>Sheet1!$A$2:$A$52</c:f>
              <c:strCache>
                <c:ptCount val="51"/>
                <c:pt idx="0">
                  <c:v>Hawaii</c:v>
                </c:pt>
                <c:pt idx="1">
                  <c:v>Alabama</c:v>
                </c:pt>
                <c:pt idx="2">
                  <c:v>Dist. Columbia</c:v>
                </c:pt>
                <c:pt idx="3">
                  <c:v>Arkansas</c:v>
                </c:pt>
                <c:pt idx="4">
                  <c:v>New Jersey</c:v>
                </c:pt>
                <c:pt idx="5">
                  <c:v>Washington</c:v>
                </c:pt>
                <c:pt idx="6">
                  <c:v>Massachusetts</c:v>
                </c:pt>
                <c:pt idx="7">
                  <c:v>North Dakota</c:v>
                </c:pt>
                <c:pt idx="8">
                  <c:v>Maryland</c:v>
                </c:pt>
                <c:pt idx="9">
                  <c:v>Michigan</c:v>
                </c:pt>
                <c:pt idx="10">
                  <c:v>Oklahoma</c:v>
                </c:pt>
                <c:pt idx="11">
                  <c:v>Louisiana</c:v>
                </c:pt>
                <c:pt idx="12">
                  <c:v>Kansas</c:v>
                </c:pt>
                <c:pt idx="13">
                  <c:v>New Mexico</c:v>
                </c:pt>
                <c:pt idx="14">
                  <c:v>Pennsylvania</c:v>
                </c:pt>
                <c:pt idx="15">
                  <c:v>Nevada</c:v>
                </c:pt>
                <c:pt idx="16">
                  <c:v>South Carolina</c:v>
                </c:pt>
                <c:pt idx="17">
                  <c:v>New York</c:v>
                </c:pt>
                <c:pt idx="18">
                  <c:v>Oregon</c:v>
                </c:pt>
                <c:pt idx="19">
                  <c:v>Illinois</c:v>
                </c:pt>
                <c:pt idx="20">
                  <c:v>Mississippi</c:v>
                </c:pt>
                <c:pt idx="21">
                  <c:v>Virginia</c:v>
                </c:pt>
                <c:pt idx="22">
                  <c:v>California</c:v>
                </c:pt>
                <c:pt idx="23">
                  <c:v>Idaho</c:v>
                </c:pt>
                <c:pt idx="24">
                  <c:v>Wyoming</c:v>
                </c:pt>
                <c:pt idx="25">
                  <c:v>Indiana</c:v>
                </c:pt>
                <c:pt idx="26">
                  <c:v>Rhode Island</c:v>
                </c:pt>
                <c:pt idx="27">
                  <c:v>Utah</c:v>
                </c:pt>
                <c:pt idx="28">
                  <c:v>Delaware</c:v>
                </c:pt>
                <c:pt idx="29">
                  <c:v>West Virginia</c:v>
                </c:pt>
                <c:pt idx="30">
                  <c:v>Iowa</c:v>
                </c:pt>
                <c:pt idx="31">
                  <c:v>Alaska</c:v>
                </c:pt>
                <c:pt idx="32">
                  <c:v>Kentucky</c:v>
                </c:pt>
                <c:pt idx="33">
                  <c:v>Georgia</c:v>
                </c:pt>
                <c:pt idx="34">
                  <c:v>Nebraska</c:v>
                </c:pt>
                <c:pt idx="35">
                  <c:v>Connecticut</c:v>
                </c:pt>
                <c:pt idx="36">
                  <c:v>Vermont</c:v>
                </c:pt>
                <c:pt idx="37">
                  <c:v>Ohio</c:v>
                </c:pt>
                <c:pt idx="38">
                  <c:v>Colorado</c:v>
                </c:pt>
                <c:pt idx="39">
                  <c:v>Florida</c:v>
                </c:pt>
                <c:pt idx="40">
                  <c:v>Minnesota</c:v>
                </c:pt>
                <c:pt idx="41">
                  <c:v>North Carolina</c:v>
                </c:pt>
                <c:pt idx="42">
                  <c:v>Arizona</c:v>
                </c:pt>
                <c:pt idx="43">
                  <c:v>Wisconsin</c:v>
                </c:pt>
                <c:pt idx="44">
                  <c:v>Missouri</c:v>
                </c:pt>
                <c:pt idx="45">
                  <c:v>South Dakota</c:v>
                </c:pt>
                <c:pt idx="46">
                  <c:v>Tennessee</c:v>
                </c:pt>
                <c:pt idx="47">
                  <c:v>Texas</c:v>
                </c:pt>
                <c:pt idx="48">
                  <c:v>Montana</c:v>
                </c:pt>
                <c:pt idx="49">
                  <c:v>New Hampshire</c:v>
                </c:pt>
                <c:pt idx="50">
                  <c:v>Maine</c:v>
                </c:pt>
              </c:strCache>
            </c:strRef>
          </c:cat>
          <c:val>
            <c:numRef>
              <c:f>Sheet1!$C$2:$C$52</c:f>
              <c:numCache>
                <c:formatCode>General</c:formatCode>
                <c:ptCount val="51"/>
                <c:pt idx="0">
                  <c:v>1808</c:v>
                </c:pt>
                <c:pt idx="1">
                  <c:v>1808</c:v>
                </c:pt>
                <c:pt idx="2">
                  <c:v>1808</c:v>
                </c:pt>
                <c:pt idx="3">
                  <c:v>1808</c:v>
                </c:pt>
                <c:pt idx="4">
                  <c:v>1808</c:v>
                </c:pt>
                <c:pt idx="5">
                  <c:v>1808</c:v>
                </c:pt>
                <c:pt idx="6">
                  <c:v>1808</c:v>
                </c:pt>
                <c:pt idx="7">
                  <c:v>1808</c:v>
                </c:pt>
                <c:pt idx="8">
                  <c:v>1808</c:v>
                </c:pt>
                <c:pt idx="9">
                  <c:v>1808</c:v>
                </c:pt>
                <c:pt idx="10">
                  <c:v>1808</c:v>
                </c:pt>
                <c:pt idx="11">
                  <c:v>1808</c:v>
                </c:pt>
                <c:pt idx="12">
                  <c:v>1808</c:v>
                </c:pt>
                <c:pt idx="13">
                  <c:v>1808</c:v>
                </c:pt>
                <c:pt idx="14">
                  <c:v>1808</c:v>
                </c:pt>
                <c:pt idx="15">
                  <c:v>1808</c:v>
                </c:pt>
                <c:pt idx="16">
                  <c:v>1808</c:v>
                </c:pt>
                <c:pt idx="17">
                  <c:v>1808</c:v>
                </c:pt>
                <c:pt idx="18">
                  <c:v>1808</c:v>
                </c:pt>
                <c:pt idx="19">
                  <c:v>1808</c:v>
                </c:pt>
                <c:pt idx="20">
                  <c:v>1808</c:v>
                </c:pt>
                <c:pt idx="21">
                  <c:v>1808</c:v>
                </c:pt>
                <c:pt idx="22">
                  <c:v>1808</c:v>
                </c:pt>
                <c:pt idx="23">
                  <c:v>1808</c:v>
                </c:pt>
                <c:pt idx="24">
                  <c:v>1808</c:v>
                </c:pt>
                <c:pt idx="25">
                  <c:v>1808</c:v>
                </c:pt>
                <c:pt idx="26">
                  <c:v>1808</c:v>
                </c:pt>
                <c:pt idx="27">
                  <c:v>1808</c:v>
                </c:pt>
                <c:pt idx="28">
                  <c:v>1808</c:v>
                </c:pt>
                <c:pt idx="29">
                  <c:v>1808</c:v>
                </c:pt>
                <c:pt idx="30">
                  <c:v>1808</c:v>
                </c:pt>
                <c:pt idx="31">
                  <c:v>1808</c:v>
                </c:pt>
                <c:pt idx="32">
                  <c:v>1808</c:v>
                </c:pt>
                <c:pt idx="33">
                  <c:v>1808</c:v>
                </c:pt>
                <c:pt idx="34">
                  <c:v>1808</c:v>
                </c:pt>
                <c:pt idx="35">
                  <c:v>1808</c:v>
                </c:pt>
                <c:pt idx="36">
                  <c:v>1808</c:v>
                </c:pt>
                <c:pt idx="37">
                  <c:v>1808</c:v>
                </c:pt>
                <c:pt idx="38">
                  <c:v>1808</c:v>
                </c:pt>
                <c:pt idx="39">
                  <c:v>1808</c:v>
                </c:pt>
                <c:pt idx="40">
                  <c:v>1808</c:v>
                </c:pt>
                <c:pt idx="41">
                  <c:v>1808</c:v>
                </c:pt>
                <c:pt idx="42">
                  <c:v>1808</c:v>
                </c:pt>
                <c:pt idx="43">
                  <c:v>1808</c:v>
                </c:pt>
                <c:pt idx="44">
                  <c:v>1808</c:v>
                </c:pt>
                <c:pt idx="45">
                  <c:v>1808</c:v>
                </c:pt>
                <c:pt idx="46">
                  <c:v>1808</c:v>
                </c:pt>
                <c:pt idx="47">
                  <c:v>1808</c:v>
                </c:pt>
                <c:pt idx="48">
                  <c:v>1808</c:v>
                </c:pt>
                <c:pt idx="49">
                  <c:v>1808</c:v>
                </c:pt>
                <c:pt idx="50">
                  <c:v>1808</c:v>
                </c:pt>
              </c:numCache>
            </c:numRef>
          </c:val>
          <c:smooth val="0"/>
          <c:extLst>
            <c:ext xmlns:c16="http://schemas.microsoft.com/office/drawing/2014/chart" uri="{C3380CC4-5D6E-409C-BE32-E72D297353CC}">
              <c16:uniqueId val="{00000001-EB83-42D9-ACAB-52DB4BCE4411}"/>
            </c:ext>
          </c:extLst>
        </c:ser>
        <c:dLbls>
          <c:showLegendKey val="0"/>
          <c:showVal val="0"/>
          <c:showCatName val="0"/>
          <c:showSerName val="0"/>
          <c:showPercent val="0"/>
          <c:showBubbleSize val="0"/>
        </c:dLbls>
        <c:marker val="1"/>
        <c:smooth val="0"/>
        <c:axId val="226940360"/>
        <c:axId val="151263512"/>
      </c:lineChart>
      <c:catAx>
        <c:axId val="226940360"/>
        <c:scaling>
          <c:orientation val="minMax"/>
        </c:scaling>
        <c:delete val="0"/>
        <c:axPos val="b"/>
        <c:numFmt formatCode="General" sourceLinked="1"/>
        <c:majorTickMark val="out"/>
        <c:minorTickMark val="none"/>
        <c:tickLblPos val="low"/>
        <c:txPr>
          <a:bodyPr rot="-5400000" vert="horz"/>
          <a:lstStyle/>
          <a:p>
            <a:pPr>
              <a:defRPr sz="800"/>
            </a:pPr>
            <a:endParaRPr lang="en-US"/>
          </a:p>
        </c:txPr>
        <c:crossAx val="151263512"/>
        <c:crosses val="autoZero"/>
        <c:auto val="1"/>
        <c:lblAlgn val="ctr"/>
        <c:lblOffset val="100"/>
        <c:noMultiLvlLbl val="0"/>
      </c:catAx>
      <c:valAx>
        <c:axId val="151263512"/>
        <c:scaling>
          <c:orientation val="minMax"/>
          <c:max val="2400"/>
          <c:min val="0"/>
        </c:scaling>
        <c:delete val="0"/>
        <c:axPos val="l"/>
        <c:numFmt formatCode="&quot;$&quot;#,##0" sourceLinked="0"/>
        <c:majorTickMark val="out"/>
        <c:minorTickMark val="none"/>
        <c:tickLblPos val="nextTo"/>
        <c:spPr>
          <a:ln>
            <a:noFill/>
          </a:ln>
        </c:spPr>
        <c:txPr>
          <a:bodyPr/>
          <a:lstStyle/>
          <a:p>
            <a:pPr>
              <a:defRPr sz="1000"/>
            </a:pPr>
            <a:endParaRPr lang="en-US"/>
          </a:p>
        </c:txPr>
        <c:crossAx val="226940360"/>
        <c:crosses val="autoZero"/>
        <c:crossBetween val="between"/>
        <c:majorUnit val="400"/>
      </c:valAx>
      <c:spPr>
        <a:noFill/>
        <a:ln w="25400">
          <a:noFill/>
        </a:ln>
      </c:spPr>
    </c:plotArea>
    <c:plotVisOnly val="1"/>
    <c:dispBlanksAs val="gap"/>
    <c:showDLblsOverMax val="0"/>
  </c:chart>
  <c:txPr>
    <a:bodyPr/>
    <a:lstStyle/>
    <a:p>
      <a:pPr>
        <a:defRPr sz="1800">
          <a:latin typeface="+mn-lt"/>
          <a:cs typeface="Calibri" panose="020F0502020204030204"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198599557809628E-2"/>
          <c:y val="6.2785872238411131E-2"/>
          <c:w val="0.97113979809233619"/>
          <c:h val="0.82998718664103999"/>
        </c:manualLayout>
      </c:layout>
      <c:barChart>
        <c:barDir val="col"/>
        <c:grouping val="clustered"/>
        <c:varyColors val="0"/>
        <c:ser>
          <c:idx val="0"/>
          <c:order val="0"/>
          <c:tx>
            <c:strRef>
              <c:f>Sheet1!$A$2</c:f>
              <c:strCache>
                <c:ptCount val="1"/>
                <c:pt idx="0">
                  <c:v>Employee Premium Contribution as Share of Median Income</c:v>
                </c:pt>
              </c:strCache>
            </c:strRef>
          </c:tx>
          <c:spPr>
            <a:solidFill>
              <a:schemeClr val="accent2">
                <a:alpha val="60000"/>
              </a:schemeClr>
            </a:solidFill>
            <a:ln>
              <a:noFill/>
            </a:ln>
            <a:effectLst/>
          </c:spPr>
          <c:invertIfNegative val="0"/>
          <c:dPt>
            <c:idx val="0"/>
            <c:invertIfNegative val="0"/>
            <c:bubble3D val="0"/>
            <c:extLst>
              <c:ext xmlns:c16="http://schemas.microsoft.com/office/drawing/2014/chart" uri="{C3380CC4-5D6E-409C-BE32-E72D297353CC}">
                <c16:uniqueId val="{00000000-DBE8-4A1B-91D2-95C1A6D68CFB}"/>
              </c:ext>
            </c:extLst>
          </c:dPt>
          <c:dPt>
            <c:idx val="1"/>
            <c:invertIfNegative val="0"/>
            <c:bubble3D val="0"/>
            <c:spPr>
              <a:solidFill>
                <a:schemeClr val="accent2">
                  <a:alpha val="85000"/>
                </a:schemeClr>
              </a:solidFill>
              <a:ln>
                <a:noFill/>
              </a:ln>
              <a:effectLst/>
            </c:spPr>
            <c:extLst>
              <c:ext xmlns:c16="http://schemas.microsoft.com/office/drawing/2014/chart" uri="{C3380CC4-5D6E-409C-BE32-E72D297353CC}">
                <c16:uniqueId val="{00000002-DBE8-4A1B-91D2-95C1A6D68CFB}"/>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4-DBE8-4A1B-91D2-95C1A6D68CFB}"/>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2008</c:v>
                </c:pt>
                <c:pt idx="1">
                  <c:v>2011</c:v>
                </c:pt>
                <c:pt idx="2">
                  <c:v>2017</c:v>
                </c:pt>
              </c:strCache>
            </c:strRef>
          </c:cat>
          <c:val>
            <c:numRef>
              <c:f>Sheet1!$B$2:$D$2</c:f>
            </c:numRef>
          </c:val>
          <c:extLst>
            <c:ext xmlns:c16="http://schemas.microsoft.com/office/drawing/2014/chart" uri="{C3380CC4-5D6E-409C-BE32-E72D297353CC}">
              <c16:uniqueId val="{00000005-DBE8-4A1B-91D2-95C1A6D68CFB}"/>
            </c:ext>
          </c:extLst>
        </c:ser>
        <c:ser>
          <c:idx val="1"/>
          <c:order val="1"/>
          <c:tx>
            <c:strRef>
              <c:f>Sheet1!$A$3</c:f>
              <c:strCache>
                <c:ptCount val="1"/>
                <c:pt idx="0">
                  <c:v>Deductibles</c:v>
                </c:pt>
              </c:strCache>
            </c:strRef>
          </c:tx>
          <c:spPr>
            <a:solidFill>
              <a:schemeClr val="accent2">
                <a:alpha val="85000"/>
              </a:schemeClr>
            </a:solidFill>
            <a:ln>
              <a:noFill/>
            </a:ln>
            <a:effectLst/>
          </c:spPr>
          <c:invertIfNegative val="0"/>
          <c:dPt>
            <c:idx val="0"/>
            <c:invertIfNegative val="0"/>
            <c:bubble3D val="0"/>
            <c:spPr>
              <a:solidFill>
                <a:schemeClr val="accent2">
                  <a:alpha val="60000"/>
                </a:schemeClr>
              </a:solidFill>
              <a:ln>
                <a:noFill/>
              </a:ln>
              <a:effectLst/>
            </c:spPr>
            <c:extLst>
              <c:ext xmlns:c16="http://schemas.microsoft.com/office/drawing/2014/chart" uri="{C3380CC4-5D6E-409C-BE32-E72D297353CC}">
                <c16:uniqueId val="{00000007-DBE8-4A1B-91D2-95C1A6D68CFB}"/>
              </c:ext>
            </c:extLst>
          </c:dPt>
          <c:dPt>
            <c:idx val="1"/>
            <c:invertIfNegative val="0"/>
            <c:bubble3D val="0"/>
            <c:extLst>
              <c:ext xmlns:c16="http://schemas.microsoft.com/office/drawing/2014/chart" uri="{C3380CC4-5D6E-409C-BE32-E72D297353CC}">
                <c16:uniqueId val="{00000008-DBE8-4A1B-91D2-95C1A6D68CFB}"/>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A-DBE8-4A1B-91D2-95C1A6D68CFB}"/>
              </c:ext>
            </c:extLst>
          </c:dPt>
          <c:dLbls>
            <c:dLbl>
              <c:idx val="0"/>
              <c:numFmt formatCode="0.0%" sourceLinked="0"/>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7-DBE8-4A1B-91D2-95C1A6D68CFB}"/>
                </c:ext>
              </c:extLst>
            </c:dLbl>
            <c:dLbl>
              <c:idx val="1"/>
              <c:numFmt formatCode="0.0%" sourceLinked="0"/>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8-DBE8-4A1B-91D2-95C1A6D68CFB}"/>
                </c:ext>
              </c:extLst>
            </c:dLbl>
            <c:dLbl>
              <c:idx val="2"/>
              <c:layout>
                <c:manualLayout>
                  <c:x val="-1.2741492487660747E-16"/>
                  <c:y val="0.10610590923764945"/>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0.2475929519487868"/>
                      <c:h val="9.0104996226980053E-2"/>
                    </c:manualLayout>
                  </c15:layout>
                </c:ext>
                <c:ext xmlns:c16="http://schemas.microsoft.com/office/drawing/2014/chart" uri="{C3380CC4-5D6E-409C-BE32-E72D297353CC}">
                  <c16:uniqueId val="{0000000A-DBE8-4A1B-91D2-95C1A6D68CFB}"/>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2008</c:v>
                </c:pt>
                <c:pt idx="1">
                  <c:v>2011</c:v>
                </c:pt>
                <c:pt idx="2">
                  <c:v>2017</c:v>
                </c:pt>
              </c:strCache>
            </c:strRef>
          </c:cat>
          <c:val>
            <c:numRef>
              <c:f>Sheet1!$B$3:$D$3</c:f>
            </c:numRef>
          </c:val>
          <c:extLst>
            <c:ext xmlns:c16="http://schemas.microsoft.com/office/drawing/2014/chart" uri="{C3380CC4-5D6E-409C-BE32-E72D297353CC}">
              <c16:uniqueId val="{0000000B-DBE8-4A1B-91D2-95C1A6D68CFB}"/>
            </c:ext>
          </c:extLst>
        </c:ser>
        <c:ser>
          <c:idx val="2"/>
          <c:order val="2"/>
          <c:tx>
            <c:strRef>
              <c:f>Sheet1!$A$4</c:f>
              <c:strCache>
                <c:ptCount val="1"/>
                <c:pt idx="0">
                  <c:v>Combined employee premium contribution and deductible
</c:v>
                </c:pt>
              </c:strCache>
            </c:strRef>
          </c:tx>
          <c:spPr>
            <a:solidFill>
              <a:schemeClr val="accent2"/>
            </a:solidFill>
            <a:ln>
              <a:noFill/>
            </a:ln>
            <a:effectLst/>
          </c:spPr>
          <c:invertIfNegative val="0"/>
          <c:dPt>
            <c:idx val="0"/>
            <c:invertIfNegative val="0"/>
            <c:bubble3D val="0"/>
            <c:spPr>
              <a:solidFill>
                <a:schemeClr val="accent2">
                  <a:alpha val="60000"/>
                </a:schemeClr>
              </a:solidFill>
              <a:ln>
                <a:noFill/>
              </a:ln>
              <a:effectLst/>
            </c:spPr>
            <c:extLst>
              <c:ext xmlns:c16="http://schemas.microsoft.com/office/drawing/2014/chart" uri="{C3380CC4-5D6E-409C-BE32-E72D297353CC}">
                <c16:uniqueId val="{0000000D-DBE8-4A1B-91D2-95C1A6D68CFB}"/>
              </c:ext>
            </c:extLst>
          </c:dPt>
          <c:dPt>
            <c:idx val="1"/>
            <c:invertIfNegative val="0"/>
            <c:bubble3D val="0"/>
            <c:spPr>
              <a:solidFill>
                <a:schemeClr val="accent2">
                  <a:alpha val="85000"/>
                </a:schemeClr>
              </a:solidFill>
              <a:ln>
                <a:noFill/>
              </a:ln>
              <a:effectLst/>
            </c:spPr>
            <c:extLst>
              <c:ext xmlns:c16="http://schemas.microsoft.com/office/drawing/2014/chart" uri="{C3380CC4-5D6E-409C-BE32-E72D297353CC}">
                <c16:uniqueId val="{0000000F-DBE8-4A1B-91D2-95C1A6D68CFB}"/>
              </c:ext>
            </c:extLst>
          </c:dPt>
          <c:dLbls>
            <c:dLbl>
              <c:idx val="2"/>
              <c:numFmt formatCode="0.0%" sourceLinked="0"/>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10-DBE8-4A1B-91D2-95C1A6D68CFB}"/>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2008</c:v>
                </c:pt>
                <c:pt idx="1">
                  <c:v>2011</c:v>
                </c:pt>
                <c:pt idx="2">
                  <c:v>2017</c:v>
                </c:pt>
              </c:strCache>
            </c:strRef>
          </c:cat>
          <c:val>
            <c:numRef>
              <c:f>Sheet1!$B$4:$D$4</c:f>
              <c:numCache>
                <c:formatCode>General</c:formatCode>
                <c:ptCount val="3"/>
                <c:pt idx="0">
                  <c:v>7.8E-2</c:v>
                </c:pt>
                <c:pt idx="1">
                  <c:v>9.8000000000000004E-2</c:v>
                </c:pt>
                <c:pt idx="2">
                  <c:v>0.11700000000000001</c:v>
                </c:pt>
              </c:numCache>
            </c:numRef>
          </c:val>
          <c:extLst>
            <c:ext xmlns:c16="http://schemas.microsoft.com/office/drawing/2014/chart" uri="{C3380CC4-5D6E-409C-BE32-E72D297353CC}">
              <c16:uniqueId val="{00000011-DBE8-4A1B-91D2-95C1A6D68CFB}"/>
            </c:ext>
          </c:extLst>
        </c:ser>
        <c:dLbls>
          <c:showLegendKey val="0"/>
          <c:showVal val="0"/>
          <c:showCatName val="0"/>
          <c:showSerName val="0"/>
          <c:showPercent val="0"/>
          <c:showBubbleSize val="0"/>
        </c:dLbls>
        <c:gapWidth val="20"/>
        <c:overlap val="46"/>
        <c:axId val="151264296"/>
        <c:axId val="151264688"/>
      </c:barChart>
      <c:catAx>
        <c:axId val="151264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1264688"/>
        <c:crosses val="autoZero"/>
        <c:auto val="1"/>
        <c:lblAlgn val="ctr"/>
        <c:lblOffset val="100"/>
        <c:noMultiLvlLbl val="0"/>
      </c:catAx>
      <c:valAx>
        <c:axId val="151264688"/>
        <c:scaling>
          <c:orientation val="minMax"/>
        </c:scaling>
        <c:delete val="1"/>
        <c:axPos val="l"/>
        <c:numFmt formatCode="0%" sourceLinked="0"/>
        <c:majorTickMark val="none"/>
        <c:minorTickMark val="none"/>
        <c:tickLblPos val="nextTo"/>
        <c:crossAx val="151264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3.268828137529381E-2"/>
          <c:w val="0.99005263185864367"/>
          <c:h val="0.86856960072805467"/>
        </c:manualLayout>
      </c:layout>
      <c:lineChart>
        <c:grouping val="standard"/>
        <c:varyColors val="0"/>
        <c:ser>
          <c:idx val="0"/>
          <c:order val="0"/>
          <c:tx>
            <c:strRef>
              <c:f>Sheet1!$A$2</c:f>
              <c:strCache>
                <c:ptCount val="1"/>
                <c:pt idx="0">
                  <c:v>Total</c:v>
                </c:pt>
              </c:strCache>
            </c:strRef>
          </c:tx>
          <c:spPr>
            <a:ln w="28575" cap="rnd">
              <a:solidFill>
                <a:schemeClr val="tx1">
                  <a:lumMod val="60000"/>
                  <a:lumOff val="40000"/>
                </a:schemeClr>
              </a:solidFill>
              <a:round/>
            </a:ln>
            <a:effectLst/>
          </c:spPr>
          <c:marker>
            <c:symbol val="none"/>
          </c:marker>
          <c:dLbls>
            <c:dLbl>
              <c:idx val="0"/>
              <c:layout>
                <c:manualLayout>
                  <c:x val="-2.2860569386072067E-2"/>
                  <c:y val="-3.187174382856312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B7A-B940-AAED-3ADB1FB1DA5B}"/>
                </c:ext>
              </c:extLst>
            </c:dLbl>
            <c:spPr>
              <a:noFill/>
              <a:ln>
                <a:noFill/>
              </a:ln>
              <a:effectLst/>
            </c:spPr>
            <c:txPr>
              <a:bodyPr rot="0" spcFirstLastPara="1" vertOverflow="ellipsis" vert="horz" wrap="square" anchor="ctr" anchorCtr="1"/>
              <a:lstStyle/>
              <a:p>
                <a:pPr>
                  <a:defRPr sz="1197" b="1" i="0" u="none" strike="noStrike" kern="1200" baseline="0">
                    <a:solidFill>
                      <a:schemeClr val="tx1">
                        <a:lumMod val="60000"/>
                        <a:lumOff val="40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2003</c:v>
                </c:pt>
                <c:pt idx="1">
                  <c:v>2005</c:v>
                </c:pt>
                <c:pt idx="2">
                  <c:v>2010</c:v>
                </c:pt>
                <c:pt idx="3">
                  <c:v>2012</c:v>
                </c:pt>
                <c:pt idx="4">
                  <c:v>2014</c:v>
                </c:pt>
                <c:pt idx="5">
                  <c:v>2016</c:v>
                </c:pt>
                <c:pt idx="6">
                  <c:v>2018</c:v>
                </c:pt>
              </c:strCache>
            </c:strRef>
          </c:cat>
          <c:val>
            <c:numRef>
              <c:f>Sheet1!$B$2:$H$2</c:f>
              <c:numCache>
                <c:formatCode>0</c:formatCode>
                <c:ptCount val="7"/>
                <c:pt idx="0">
                  <c:v>12.32</c:v>
                </c:pt>
                <c:pt idx="1">
                  <c:v>12.94</c:v>
                </c:pt>
                <c:pt idx="2">
                  <c:v>22.23</c:v>
                </c:pt>
                <c:pt idx="3">
                  <c:v>22.900000000000002</c:v>
                </c:pt>
                <c:pt idx="4">
                  <c:v>23.28</c:v>
                </c:pt>
                <c:pt idx="5">
                  <c:v>27.98</c:v>
                </c:pt>
                <c:pt idx="6">
                  <c:v>29.080000000000002</c:v>
                </c:pt>
              </c:numCache>
            </c:numRef>
          </c:val>
          <c:smooth val="0"/>
          <c:extLst>
            <c:ext xmlns:c16="http://schemas.microsoft.com/office/drawing/2014/chart" uri="{C3380CC4-5D6E-409C-BE32-E72D297353CC}">
              <c16:uniqueId val="{00000002-AB7A-B940-AAED-3ADB1FB1DA5B}"/>
            </c:ext>
          </c:extLst>
        </c:ser>
        <c:ser>
          <c:idx val="1"/>
          <c:order val="1"/>
          <c:tx>
            <c:strRef>
              <c:f>Sheet1!$A$3</c:f>
              <c:strCache>
                <c:ptCount val="1"/>
                <c:pt idx="0">
                  <c:v>Employer-provided coverage</c:v>
                </c:pt>
              </c:strCache>
            </c:strRef>
          </c:tx>
          <c:spPr>
            <a:ln w="28575" cap="rnd">
              <a:solidFill>
                <a:schemeClr val="bg2"/>
              </a:solidFill>
              <a:round/>
            </a:ln>
            <a:effectLst/>
          </c:spPr>
          <c:marker>
            <c:symbol val="none"/>
          </c:marker>
          <c:dLbls>
            <c:spPr>
              <a:noFill/>
              <a:ln>
                <a:noFill/>
              </a:ln>
              <a:effectLst/>
            </c:spPr>
            <c:txPr>
              <a:bodyPr rot="0" spcFirstLastPara="1" vertOverflow="ellipsis" vert="horz" wrap="square" anchor="ctr" anchorCtr="1"/>
              <a:lstStyle/>
              <a:p>
                <a:pPr>
                  <a:defRPr sz="1197" b="1" i="0" u="none" strike="noStrike" kern="1200" baseline="0">
                    <a:solidFill>
                      <a:schemeClr val="bg2"/>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2003</c:v>
                </c:pt>
                <c:pt idx="1">
                  <c:v>2005</c:v>
                </c:pt>
                <c:pt idx="2">
                  <c:v>2010</c:v>
                </c:pt>
                <c:pt idx="3">
                  <c:v>2012</c:v>
                </c:pt>
                <c:pt idx="4">
                  <c:v>2014</c:v>
                </c:pt>
                <c:pt idx="5">
                  <c:v>2016</c:v>
                </c:pt>
                <c:pt idx="6">
                  <c:v>2018</c:v>
                </c:pt>
              </c:strCache>
            </c:strRef>
          </c:cat>
          <c:val>
            <c:numRef>
              <c:f>Sheet1!$B$3:$H$3</c:f>
              <c:numCache>
                <c:formatCode>0</c:formatCode>
                <c:ptCount val="7"/>
                <c:pt idx="0">
                  <c:v>9.9599999999999991</c:v>
                </c:pt>
                <c:pt idx="1">
                  <c:v>11.799999999999999</c:v>
                </c:pt>
                <c:pt idx="2">
                  <c:v>17.16</c:v>
                </c:pt>
                <c:pt idx="3">
                  <c:v>19.939999999999998</c:v>
                </c:pt>
                <c:pt idx="4">
                  <c:v>20.04</c:v>
                </c:pt>
                <c:pt idx="5">
                  <c:v>24.169999999999998</c:v>
                </c:pt>
                <c:pt idx="6">
                  <c:v>28.050000000000004</c:v>
                </c:pt>
              </c:numCache>
            </c:numRef>
          </c:val>
          <c:smooth val="0"/>
          <c:extLst>
            <c:ext xmlns:c16="http://schemas.microsoft.com/office/drawing/2014/chart" uri="{C3380CC4-5D6E-409C-BE32-E72D297353CC}">
              <c16:uniqueId val="{00000004-AB7A-B940-AAED-3ADB1FB1DA5B}"/>
            </c:ext>
          </c:extLst>
        </c:ser>
        <c:ser>
          <c:idx val="2"/>
          <c:order val="2"/>
          <c:tx>
            <c:strRef>
              <c:f>Sheet1!$A$4</c:f>
              <c:strCache>
                <c:ptCount val="1"/>
                <c:pt idx="0">
                  <c:v>Individual coverage^</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2003</c:v>
                </c:pt>
                <c:pt idx="1">
                  <c:v>2005</c:v>
                </c:pt>
                <c:pt idx="2">
                  <c:v>2010</c:v>
                </c:pt>
                <c:pt idx="3">
                  <c:v>2012</c:v>
                </c:pt>
                <c:pt idx="4">
                  <c:v>2014</c:v>
                </c:pt>
                <c:pt idx="5">
                  <c:v>2016</c:v>
                </c:pt>
                <c:pt idx="6">
                  <c:v>2018</c:v>
                </c:pt>
              </c:strCache>
            </c:strRef>
          </c:cat>
          <c:val>
            <c:numRef>
              <c:f>Sheet1!$B$4:$H$4</c:f>
              <c:numCache>
                <c:formatCode>0</c:formatCode>
                <c:ptCount val="7"/>
                <c:pt idx="0">
                  <c:v>17.32</c:v>
                </c:pt>
                <c:pt idx="1">
                  <c:v>19.18</c:v>
                </c:pt>
                <c:pt idx="2">
                  <c:v>36.559999999999995</c:v>
                </c:pt>
                <c:pt idx="3">
                  <c:v>45.050000000000004</c:v>
                </c:pt>
                <c:pt idx="4">
                  <c:v>37.369999999999997</c:v>
                </c:pt>
                <c:pt idx="5">
                  <c:v>44.49</c:v>
                </c:pt>
                <c:pt idx="6">
                  <c:v>41.91</c:v>
                </c:pt>
              </c:numCache>
            </c:numRef>
          </c:val>
          <c:smooth val="0"/>
          <c:extLst>
            <c:ext xmlns:c16="http://schemas.microsoft.com/office/drawing/2014/chart" uri="{C3380CC4-5D6E-409C-BE32-E72D297353CC}">
              <c16:uniqueId val="{00000005-AB7A-B940-AAED-3ADB1FB1DA5B}"/>
            </c:ext>
          </c:extLst>
        </c:ser>
        <c:dLbls>
          <c:dLblPos val="t"/>
          <c:showLegendKey val="0"/>
          <c:showVal val="1"/>
          <c:showCatName val="0"/>
          <c:showSerName val="0"/>
          <c:showPercent val="0"/>
          <c:showBubbleSize val="0"/>
        </c:dLbls>
        <c:smooth val="0"/>
        <c:axId val="4198400"/>
        <c:axId val="4199936"/>
      </c:lineChart>
      <c:catAx>
        <c:axId val="4198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199936"/>
        <c:crosses val="autoZero"/>
        <c:auto val="1"/>
        <c:lblAlgn val="ctr"/>
        <c:lblOffset val="100"/>
        <c:noMultiLvlLbl val="0"/>
      </c:catAx>
      <c:valAx>
        <c:axId val="4199936"/>
        <c:scaling>
          <c:orientation val="minMax"/>
          <c:max val="70"/>
        </c:scaling>
        <c:delete val="1"/>
        <c:axPos val="l"/>
        <c:numFmt formatCode="0" sourceLinked="0"/>
        <c:majorTickMark val="none"/>
        <c:minorTickMark val="none"/>
        <c:tickLblPos val="nextTo"/>
        <c:crossAx val="4198400"/>
        <c:crosses val="autoZero"/>
        <c:crossBetween val="between"/>
        <c:majorUnit val="10"/>
      </c:valAx>
      <c:spPr>
        <a:noFill/>
        <a:ln>
          <a:noFill/>
        </a:ln>
        <a:effectLst/>
      </c:spPr>
    </c:plotArea>
    <c:legend>
      <c:legendPos val="t"/>
      <c:legendEntry>
        <c:idx val="1"/>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Entry>
      <c:layout>
        <c:manualLayout>
          <c:xMode val="edge"/>
          <c:yMode val="edge"/>
          <c:x val="0.14266727770139845"/>
          <c:y val="7.5955826586672756E-2"/>
          <c:w val="0.7245418767098557"/>
          <c:h val="0.1008283439902823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0.26716</cdr:x>
      <cdr:y>0.24348</cdr:y>
    </cdr:from>
    <cdr:to>
      <cdr:x>0.37899</cdr:x>
      <cdr:y>0.34061</cdr:y>
    </cdr:to>
    <cdr:sp macro="" textlink="">
      <cdr:nvSpPr>
        <cdr:cNvPr id="2" name="TextBox 1">
          <a:extLst xmlns:a="http://schemas.openxmlformats.org/drawingml/2006/main">
            <a:ext uri="{FF2B5EF4-FFF2-40B4-BE49-F238E27FC236}">
              <a16:creationId xmlns:a16="http://schemas.microsoft.com/office/drawing/2014/main" id="{60AB2888-A7C6-4A3F-B451-6CD0937102DE}"/>
            </a:ext>
          </a:extLst>
        </cdr:cNvPr>
        <cdr:cNvSpPr txBox="1"/>
      </cdr:nvSpPr>
      <cdr:spPr>
        <a:xfrm xmlns:a="http://schemas.openxmlformats.org/drawingml/2006/main">
          <a:off x="2161724" y="987190"/>
          <a:ext cx="904875" cy="39380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600" b="1" dirty="0"/>
        </a:p>
      </cdr:txBody>
    </cdr:sp>
  </cdr:relSizeAnchor>
  <cdr:relSizeAnchor xmlns:cdr="http://schemas.openxmlformats.org/drawingml/2006/chartDrawing">
    <cdr:from>
      <cdr:x>0.75829</cdr:x>
      <cdr:y>0.2647</cdr:y>
    </cdr:from>
    <cdr:to>
      <cdr:x>0.88435</cdr:x>
      <cdr:y>0.36417</cdr:y>
    </cdr:to>
    <cdr:sp macro="" textlink="">
      <cdr:nvSpPr>
        <cdr:cNvPr id="3" name="TextBox 2">
          <a:extLst xmlns:a="http://schemas.openxmlformats.org/drawingml/2006/main">
            <a:ext uri="{FF2B5EF4-FFF2-40B4-BE49-F238E27FC236}">
              <a16:creationId xmlns:a16="http://schemas.microsoft.com/office/drawing/2014/main" id="{3715BC3E-24F4-43BD-BE1D-6989AFDCFE95}"/>
            </a:ext>
          </a:extLst>
        </cdr:cNvPr>
        <cdr:cNvSpPr txBox="1"/>
      </cdr:nvSpPr>
      <cdr:spPr>
        <a:xfrm xmlns:a="http://schemas.openxmlformats.org/drawingml/2006/main">
          <a:off x="6135686" y="1073200"/>
          <a:ext cx="1020041" cy="40332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6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1440" tIns="45720" rIns="91440" bIns="45720" rtlCol="0"/>
          <a:lstStyle>
            <a:lvl1pPr algn="l">
              <a:defRPr sz="1200"/>
            </a:lvl1pPr>
          </a:lstStyle>
          <a:p>
            <a:endParaRPr lang="en-US" dirty="0">
              <a:latin typeface="Trebuchet MS" panose="020B0703020202090204" pitchFamily="34" charset="0"/>
            </a:endParaRPr>
          </a:p>
        </p:txBody>
      </p:sp>
      <p:sp>
        <p:nvSpPr>
          <p:cNvPr id="4" name="Footer Placeholder 3"/>
          <p:cNvSpPr>
            <a:spLocks noGrp="1"/>
          </p:cNvSpPr>
          <p:nvPr>
            <p:ph type="ftr" sz="quarter" idx="2"/>
          </p:nvPr>
        </p:nvSpPr>
        <p:spPr>
          <a:xfrm>
            <a:off x="0" y="8772669"/>
            <a:ext cx="3037840" cy="463407"/>
          </a:xfrm>
          <a:prstGeom prst="rect">
            <a:avLst/>
          </a:prstGeom>
        </p:spPr>
        <p:txBody>
          <a:bodyPr vert="horz" lIns="91440" tIns="45720" rIns="91440" bIns="45720" rtlCol="0" anchor="b"/>
          <a:lstStyle>
            <a:lvl1pPr algn="l">
              <a:defRPr sz="1200"/>
            </a:lvl1pPr>
          </a:lstStyle>
          <a:p>
            <a:endParaRPr lang="en-US" dirty="0">
              <a:latin typeface="Trebuchet MS" panose="020B0703020202090204" pitchFamily="34" charset="0"/>
            </a:endParaRPr>
          </a:p>
        </p:txBody>
      </p:sp>
      <p:sp>
        <p:nvSpPr>
          <p:cNvPr id="5" name="Slide Number Placeholder 4"/>
          <p:cNvSpPr>
            <a:spLocks noGrp="1"/>
          </p:cNvSpPr>
          <p:nvPr>
            <p:ph type="sldNum" sz="quarter" idx="3"/>
          </p:nvPr>
        </p:nvSpPr>
        <p:spPr>
          <a:xfrm>
            <a:off x="3970938" y="8772669"/>
            <a:ext cx="3037840" cy="463407"/>
          </a:xfrm>
          <a:prstGeom prst="rect">
            <a:avLst/>
          </a:prstGeom>
        </p:spPr>
        <p:txBody>
          <a:bodyPr vert="horz" lIns="91440" tIns="45720" rIns="91440" bIns="45720" rtlCol="0" anchor="b"/>
          <a:lstStyle>
            <a:lvl1pPr algn="r">
              <a:defRPr sz="1200"/>
            </a:lvl1pPr>
          </a:lstStyle>
          <a:p>
            <a:fld id="{092E6626-612B-455B-9FD1-DD7A1306BEA5}" type="slidenum">
              <a:rPr lang="en-US" smtClean="0">
                <a:latin typeface="Trebuchet MS" panose="020B0703020202090204" pitchFamily="34" charset="0"/>
              </a:rPr>
              <a:t>‹#›</a:t>
            </a:fld>
            <a:endParaRPr lang="en-US" dirty="0">
              <a:latin typeface="Trebuchet MS" panose="020B0703020202090204" pitchFamily="34" charset="0"/>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b="0" i="0">
                <a:latin typeface="Trebuchet MS" panose="020B0703020202090204" pitchFamily="34" charset="0"/>
              </a:defRPr>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a:defRPr sz="1200" b="0" i="0">
                <a:latin typeface="Trebuchet MS" panose="020B0703020202090204" pitchFamily="34" charset="0"/>
              </a:defRPr>
            </a:lvl1pPr>
          </a:lstStyle>
          <a:p>
            <a:fld id="{03A1D146-B4E0-1741-B9EE-9789392EFCC4}" type="datetimeFigureOut">
              <a:rPr lang="en-US" smtClean="0"/>
              <a:pPr/>
              <a:t>2/11/19</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1440" tIns="45720" rIns="91440" bIns="45720" rtlCol="0" anchor="b"/>
          <a:lstStyle>
            <a:lvl1pPr algn="l">
              <a:defRPr sz="1200" b="0" i="0">
                <a:latin typeface="Trebuchet MS" panose="020B0703020202090204" pitchFamily="34" charset="0"/>
              </a:defRPr>
            </a:lvl1pPr>
          </a:lstStyle>
          <a:p>
            <a:endParaRPr lang="en-US" dirty="0"/>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1440" tIns="45720" rIns="91440" bIns="45720" rtlCol="0" anchor="b"/>
          <a:lstStyle>
            <a:lvl1pPr algn="r">
              <a:defRPr sz="1200" b="0" i="0">
                <a:latin typeface="Trebuchet MS" panose="020B0703020202090204" pitchFamily="34" charset="0"/>
              </a:defRPr>
            </a:lvl1pPr>
          </a:lstStyle>
          <a:p>
            <a:fld id="{97863621-2E60-B848-8968-B0341E26A312}" type="slidenum">
              <a:rPr lang="en-US" smtClean="0"/>
              <a:pPr/>
              <a:t>‹#›</a:t>
            </a:fld>
            <a:endParaRPr lang="en-US" dirty="0"/>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0" i="0" kern="1200">
        <a:solidFill>
          <a:schemeClr val="tx1"/>
        </a:solidFill>
        <a:latin typeface="Trebuchet MS" panose="020B0703020202090204" pitchFamily="34" charset="0"/>
        <a:ea typeface="+mn-ea"/>
        <a:cs typeface="+mn-cs"/>
      </a:defRPr>
    </a:lvl1pPr>
    <a:lvl2pPr marL="609585" algn="l" defTabSz="609585" rtl="0" eaLnBrk="1" latinLnBrk="0" hangingPunct="1">
      <a:defRPr sz="1600" b="0" i="0" kern="1200">
        <a:solidFill>
          <a:schemeClr val="tx1"/>
        </a:solidFill>
        <a:latin typeface="Trebuchet MS" panose="020B0703020202090204" pitchFamily="34" charset="0"/>
        <a:ea typeface="+mn-ea"/>
        <a:cs typeface="+mn-cs"/>
      </a:defRPr>
    </a:lvl2pPr>
    <a:lvl3pPr marL="1219170" algn="l" defTabSz="609585" rtl="0" eaLnBrk="1" latinLnBrk="0" hangingPunct="1">
      <a:defRPr sz="1600" b="0" i="0" kern="1200">
        <a:solidFill>
          <a:schemeClr val="tx1"/>
        </a:solidFill>
        <a:latin typeface="Trebuchet MS" panose="020B0703020202090204" pitchFamily="34" charset="0"/>
        <a:ea typeface="+mn-ea"/>
        <a:cs typeface="+mn-cs"/>
      </a:defRPr>
    </a:lvl3pPr>
    <a:lvl4pPr marL="1828754" algn="l" defTabSz="609585" rtl="0" eaLnBrk="1" latinLnBrk="0" hangingPunct="1">
      <a:defRPr sz="1600" b="0" i="0" kern="1200">
        <a:solidFill>
          <a:schemeClr val="tx1"/>
        </a:solidFill>
        <a:latin typeface="Trebuchet MS" panose="020B0703020202090204" pitchFamily="34" charset="0"/>
        <a:ea typeface="+mn-ea"/>
        <a:cs typeface="+mn-cs"/>
      </a:defRPr>
    </a:lvl4pPr>
    <a:lvl5pPr marL="2438339" algn="l" defTabSz="609585" rtl="0" eaLnBrk="1" latinLnBrk="0" hangingPunct="1">
      <a:defRPr sz="1600" b="0" i="0" kern="1200">
        <a:solidFill>
          <a:schemeClr val="tx1"/>
        </a:solidFill>
        <a:latin typeface="Trebuchet MS" panose="020B0703020202090204" pitchFamily="34" charset="0"/>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863621-2E60-B848-8968-B0341E26A312}" type="slidenum">
              <a:rPr lang="en-US" smtClean="0"/>
              <a:t>0</a:t>
            </a:fld>
            <a:endParaRPr lang="en-US" dirty="0"/>
          </a:p>
        </p:txBody>
      </p:sp>
    </p:spTree>
    <p:extLst>
      <p:ext uri="{BB962C8B-B14F-4D97-AF65-F5344CB8AC3E}">
        <p14:creationId xmlns:p14="http://schemas.microsoft.com/office/powerpoint/2010/main" val="28735279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670" eaLnBrk="0" hangingPunct="0">
              <a:defRPr>
                <a:solidFill>
                  <a:schemeClr val="tx1"/>
                </a:solidFill>
                <a:latin typeface="Arial" charset="0"/>
              </a:defRPr>
            </a:lvl1pPr>
            <a:lvl2pPr marL="744064" indent="-286179" defTabSz="931670" eaLnBrk="0" hangingPunct="0">
              <a:defRPr>
                <a:solidFill>
                  <a:schemeClr val="tx1"/>
                </a:solidFill>
                <a:latin typeface="Arial" charset="0"/>
              </a:defRPr>
            </a:lvl2pPr>
            <a:lvl3pPr marL="1144715" indent="-228943" defTabSz="931670" eaLnBrk="0" hangingPunct="0">
              <a:defRPr>
                <a:solidFill>
                  <a:schemeClr val="tx1"/>
                </a:solidFill>
                <a:latin typeface="Arial" charset="0"/>
              </a:defRPr>
            </a:lvl3pPr>
            <a:lvl4pPr marL="1602600" indent="-228943" defTabSz="931670" eaLnBrk="0" hangingPunct="0">
              <a:defRPr>
                <a:solidFill>
                  <a:schemeClr val="tx1"/>
                </a:solidFill>
                <a:latin typeface="Arial" charset="0"/>
              </a:defRPr>
            </a:lvl4pPr>
            <a:lvl5pPr marL="2060486" indent="-228943" defTabSz="931670" eaLnBrk="0" hangingPunct="0">
              <a:defRPr>
                <a:solidFill>
                  <a:schemeClr val="tx1"/>
                </a:solidFill>
                <a:latin typeface="Arial" charset="0"/>
              </a:defRPr>
            </a:lvl5pPr>
            <a:lvl6pPr marL="2518372" indent="-228943" defTabSz="931670" eaLnBrk="0" fontAlgn="base" hangingPunct="0">
              <a:spcBef>
                <a:spcPct val="0"/>
              </a:spcBef>
              <a:spcAft>
                <a:spcPct val="0"/>
              </a:spcAft>
              <a:defRPr>
                <a:solidFill>
                  <a:schemeClr val="tx1"/>
                </a:solidFill>
                <a:latin typeface="Arial" charset="0"/>
              </a:defRPr>
            </a:lvl6pPr>
            <a:lvl7pPr marL="2976258" indent="-228943" defTabSz="931670" eaLnBrk="0" fontAlgn="base" hangingPunct="0">
              <a:spcBef>
                <a:spcPct val="0"/>
              </a:spcBef>
              <a:spcAft>
                <a:spcPct val="0"/>
              </a:spcAft>
              <a:defRPr>
                <a:solidFill>
                  <a:schemeClr val="tx1"/>
                </a:solidFill>
                <a:latin typeface="Arial" charset="0"/>
              </a:defRPr>
            </a:lvl7pPr>
            <a:lvl8pPr marL="3434144" indent="-228943" defTabSz="931670" eaLnBrk="0" fontAlgn="base" hangingPunct="0">
              <a:spcBef>
                <a:spcPct val="0"/>
              </a:spcBef>
              <a:spcAft>
                <a:spcPct val="0"/>
              </a:spcAft>
              <a:defRPr>
                <a:solidFill>
                  <a:schemeClr val="tx1"/>
                </a:solidFill>
                <a:latin typeface="Arial" charset="0"/>
              </a:defRPr>
            </a:lvl8pPr>
            <a:lvl9pPr marL="3892029" indent="-228943" defTabSz="931670" eaLnBrk="0" fontAlgn="base" hangingPunct="0">
              <a:spcBef>
                <a:spcPct val="0"/>
              </a:spcBef>
              <a:spcAft>
                <a:spcPct val="0"/>
              </a:spcAft>
              <a:defRPr>
                <a:solidFill>
                  <a:schemeClr val="tx1"/>
                </a:solidFill>
                <a:latin typeface="Arial" charset="0"/>
              </a:defRPr>
            </a:lvl9pPr>
          </a:lstStyle>
          <a:p>
            <a:pPr eaLnBrk="1" hangingPunct="1"/>
            <a:fld id="{31F53CA5-10FF-4CF4-AAB7-0C4DEF3DD22A}" type="slidenum">
              <a:rPr lang="en-US" smtClean="0">
                <a:latin typeface="Trebuchet MS" panose="020B0703020202090204" pitchFamily="34" charset="0"/>
              </a:rPr>
              <a:pPr eaLnBrk="1" hangingPunct="1"/>
              <a:t>11</a:t>
            </a:fld>
            <a:endParaRPr lang="en-US" dirty="0">
              <a:latin typeface="Trebuchet MS" panose="020B0703020202090204"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2385" eaLnBrk="1" hangingPunct="1">
              <a:spcBef>
                <a:spcPct val="0"/>
              </a:spcBef>
            </a:pPr>
            <a:endParaRPr lang="en-US" dirty="0"/>
          </a:p>
        </p:txBody>
      </p:sp>
    </p:spTree>
    <p:extLst>
      <p:ext uri="{BB962C8B-B14F-4D97-AF65-F5344CB8AC3E}">
        <p14:creationId xmlns:p14="http://schemas.microsoft.com/office/powerpoint/2010/main" val="3434358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670" eaLnBrk="0" hangingPunct="0">
              <a:defRPr>
                <a:solidFill>
                  <a:schemeClr val="tx1"/>
                </a:solidFill>
                <a:latin typeface="Arial" charset="0"/>
              </a:defRPr>
            </a:lvl1pPr>
            <a:lvl2pPr marL="744064" indent="-286179" defTabSz="931670" eaLnBrk="0" hangingPunct="0">
              <a:defRPr>
                <a:solidFill>
                  <a:schemeClr val="tx1"/>
                </a:solidFill>
                <a:latin typeface="Arial" charset="0"/>
              </a:defRPr>
            </a:lvl2pPr>
            <a:lvl3pPr marL="1144715" indent="-228943" defTabSz="931670" eaLnBrk="0" hangingPunct="0">
              <a:defRPr>
                <a:solidFill>
                  <a:schemeClr val="tx1"/>
                </a:solidFill>
                <a:latin typeface="Arial" charset="0"/>
              </a:defRPr>
            </a:lvl3pPr>
            <a:lvl4pPr marL="1602600" indent="-228943" defTabSz="931670" eaLnBrk="0" hangingPunct="0">
              <a:defRPr>
                <a:solidFill>
                  <a:schemeClr val="tx1"/>
                </a:solidFill>
                <a:latin typeface="Arial" charset="0"/>
              </a:defRPr>
            </a:lvl4pPr>
            <a:lvl5pPr marL="2060486" indent="-228943" defTabSz="931670" eaLnBrk="0" hangingPunct="0">
              <a:defRPr>
                <a:solidFill>
                  <a:schemeClr val="tx1"/>
                </a:solidFill>
                <a:latin typeface="Arial" charset="0"/>
              </a:defRPr>
            </a:lvl5pPr>
            <a:lvl6pPr marL="2518372" indent="-228943" defTabSz="931670" eaLnBrk="0" fontAlgn="base" hangingPunct="0">
              <a:spcBef>
                <a:spcPct val="0"/>
              </a:spcBef>
              <a:spcAft>
                <a:spcPct val="0"/>
              </a:spcAft>
              <a:defRPr>
                <a:solidFill>
                  <a:schemeClr val="tx1"/>
                </a:solidFill>
                <a:latin typeface="Arial" charset="0"/>
              </a:defRPr>
            </a:lvl6pPr>
            <a:lvl7pPr marL="2976258" indent="-228943" defTabSz="931670" eaLnBrk="0" fontAlgn="base" hangingPunct="0">
              <a:spcBef>
                <a:spcPct val="0"/>
              </a:spcBef>
              <a:spcAft>
                <a:spcPct val="0"/>
              </a:spcAft>
              <a:defRPr>
                <a:solidFill>
                  <a:schemeClr val="tx1"/>
                </a:solidFill>
                <a:latin typeface="Arial" charset="0"/>
              </a:defRPr>
            </a:lvl7pPr>
            <a:lvl8pPr marL="3434144" indent="-228943" defTabSz="931670" eaLnBrk="0" fontAlgn="base" hangingPunct="0">
              <a:spcBef>
                <a:spcPct val="0"/>
              </a:spcBef>
              <a:spcAft>
                <a:spcPct val="0"/>
              </a:spcAft>
              <a:defRPr>
                <a:solidFill>
                  <a:schemeClr val="tx1"/>
                </a:solidFill>
                <a:latin typeface="Arial" charset="0"/>
              </a:defRPr>
            </a:lvl8pPr>
            <a:lvl9pPr marL="3892029" indent="-228943" defTabSz="931670" eaLnBrk="0" fontAlgn="base" hangingPunct="0">
              <a:spcBef>
                <a:spcPct val="0"/>
              </a:spcBef>
              <a:spcAft>
                <a:spcPct val="0"/>
              </a:spcAft>
              <a:defRPr>
                <a:solidFill>
                  <a:schemeClr val="tx1"/>
                </a:solidFill>
                <a:latin typeface="Arial" charset="0"/>
              </a:defRPr>
            </a:lvl9pPr>
          </a:lstStyle>
          <a:p>
            <a:pPr eaLnBrk="1" hangingPunct="1"/>
            <a:fld id="{31F53CA5-10FF-4CF4-AAB7-0C4DEF3DD22A}" type="slidenum">
              <a:rPr lang="en-US" smtClean="0">
                <a:latin typeface="Trebuchet MS" panose="020B0703020202090204" pitchFamily="34" charset="0"/>
              </a:rPr>
              <a:pPr eaLnBrk="1" hangingPunct="1"/>
              <a:t>12</a:t>
            </a:fld>
            <a:endParaRPr lang="en-US" dirty="0">
              <a:latin typeface="Trebuchet MS" panose="020B0703020202090204"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2385" eaLnBrk="1" hangingPunct="1">
              <a:spcBef>
                <a:spcPct val="0"/>
              </a:spcBef>
            </a:pPr>
            <a:endParaRPr lang="en-US" dirty="0"/>
          </a:p>
        </p:txBody>
      </p:sp>
    </p:spTree>
    <p:extLst>
      <p:ext uri="{BB962C8B-B14F-4D97-AF65-F5344CB8AC3E}">
        <p14:creationId xmlns:p14="http://schemas.microsoft.com/office/powerpoint/2010/main" val="12280166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670" eaLnBrk="0" hangingPunct="0">
              <a:defRPr>
                <a:solidFill>
                  <a:schemeClr val="tx1"/>
                </a:solidFill>
                <a:latin typeface="Arial" charset="0"/>
              </a:defRPr>
            </a:lvl1pPr>
            <a:lvl2pPr marL="744064" indent="-286179" defTabSz="931670" eaLnBrk="0" hangingPunct="0">
              <a:defRPr>
                <a:solidFill>
                  <a:schemeClr val="tx1"/>
                </a:solidFill>
                <a:latin typeface="Arial" charset="0"/>
              </a:defRPr>
            </a:lvl2pPr>
            <a:lvl3pPr marL="1144715" indent="-228943" defTabSz="931670" eaLnBrk="0" hangingPunct="0">
              <a:defRPr>
                <a:solidFill>
                  <a:schemeClr val="tx1"/>
                </a:solidFill>
                <a:latin typeface="Arial" charset="0"/>
              </a:defRPr>
            </a:lvl3pPr>
            <a:lvl4pPr marL="1602600" indent="-228943" defTabSz="931670" eaLnBrk="0" hangingPunct="0">
              <a:defRPr>
                <a:solidFill>
                  <a:schemeClr val="tx1"/>
                </a:solidFill>
                <a:latin typeface="Arial" charset="0"/>
              </a:defRPr>
            </a:lvl4pPr>
            <a:lvl5pPr marL="2060486" indent="-228943" defTabSz="931670" eaLnBrk="0" hangingPunct="0">
              <a:defRPr>
                <a:solidFill>
                  <a:schemeClr val="tx1"/>
                </a:solidFill>
                <a:latin typeface="Arial" charset="0"/>
              </a:defRPr>
            </a:lvl5pPr>
            <a:lvl6pPr marL="2518372" indent="-228943" defTabSz="931670" eaLnBrk="0" fontAlgn="base" hangingPunct="0">
              <a:spcBef>
                <a:spcPct val="0"/>
              </a:spcBef>
              <a:spcAft>
                <a:spcPct val="0"/>
              </a:spcAft>
              <a:defRPr>
                <a:solidFill>
                  <a:schemeClr val="tx1"/>
                </a:solidFill>
                <a:latin typeface="Arial" charset="0"/>
              </a:defRPr>
            </a:lvl6pPr>
            <a:lvl7pPr marL="2976258" indent="-228943" defTabSz="931670" eaLnBrk="0" fontAlgn="base" hangingPunct="0">
              <a:spcBef>
                <a:spcPct val="0"/>
              </a:spcBef>
              <a:spcAft>
                <a:spcPct val="0"/>
              </a:spcAft>
              <a:defRPr>
                <a:solidFill>
                  <a:schemeClr val="tx1"/>
                </a:solidFill>
                <a:latin typeface="Arial" charset="0"/>
              </a:defRPr>
            </a:lvl7pPr>
            <a:lvl8pPr marL="3434144" indent="-228943" defTabSz="931670" eaLnBrk="0" fontAlgn="base" hangingPunct="0">
              <a:spcBef>
                <a:spcPct val="0"/>
              </a:spcBef>
              <a:spcAft>
                <a:spcPct val="0"/>
              </a:spcAft>
              <a:defRPr>
                <a:solidFill>
                  <a:schemeClr val="tx1"/>
                </a:solidFill>
                <a:latin typeface="Arial" charset="0"/>
              </a:defRPr>
            </a:lvl8pPr>
            <a:lvl9pPr marL="3892029" indent="-228943" defTabSz="931670" eaLnBrk="0" fontAlgn="base" hangingPunct="0">
              <a:spcBef>
                <a:spcPct val="0"/>
              </a:spcBef>
              <a:spcAft>
                <a:spcPct val="0"/>
              </a:spcAft>
              <a:defRPr>
                <a:solidFill>
                  <a:schemeClr val="tx1"/>
                </a:solidFill>
                <a:latin typeface="Arial" charset="0"/>
              </a:defRPr>
            </a:lvl9pPr>
          </a:lstStyle>
          <a:p>
            <a:pPr eaLnBrk="1" hangingPunct="1"/>
            <a:fld id="{31F53CA5-10FF-4CF4-AAB7-0C4DEF3DD22A}" type="slidenum">
              <a:rPr lang="en-US" smtClean="0">
                <a:latin typeface="Trebuchet MS" panose="020B0703020202090204" pitchFamily="34" charset="0"/>
              </a:rPr>
              <a:pPr eaLnBrk="1" hangingPunct="1"/>
              <a:t>13</a:t>
            </a:fld>
            <a:endParaRPr lang="en-US" dirty="0">
              <a:latin typeface="Trebuchet MS" panose="020B0703020202090204"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2385" eaLnBrk="1" hangingPunct="1">
              <a:spcBef>
                <a:spcPct val="0"/>
              </a:spcBef>
            </a:pPr>
            <a:endParaRPr lang="en-US" dirty="0"/>
          </a:p>
        </p:txBody>
      </p:sp>
    </p:spTree>
    <p:extLst>
      <p:ext uri="{BB962C8B-B14F-4D97-AF65-F5344CB8AC3E}">
        <p14:creationId xmlns:p14="http://schemas.microsoft.com/office/powerpoint/2010/main" val="7295563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670" eaLnBrk="0" hangingPunct="0">
              <a:defRPr>
                <a:solidFill>
                  <a:schemeClr val="tx1"/>
                </a:solidFill>
                <a:latin typeface="Arial" charset="0"/>
              </a:defRPr>
            </a:lvl1pPr>
            <a:lvl2pPr marL="744064" indent="-286179" defTabSz="931670" eaLnBrk="0" hangingPunct="0">
              <a:defRPr>
                <a:solidFill>
                  <a:schemeClr val="tx1"/>
                </a:solidFill>
                <a:latin typeface="Arial" charset="0"/>
              </a:defRPr>
            </a:lvl2pPr>
            <a:lvl3pPr marL="1144715" indent="-228943" defTabSz="931670" eaLnBrk="0" hangingPunct="0">
              <a:defRPr>
                <a:solidFill>
                  <a:schemeClr val="tx1"/>
                </a:solidFill>
                <a:latin typeface="Arial" charset="0"/>
              </a:defRPr>
            </a:lvl3pPr>
            <a:lvl4pPr marL="1602600" indent="-228943" defTabSz="931670" eaLnBrk="0" hangingPunct="0">
              <a:defRPr>
                <a:solidFill>
                  <a:schemeClr val="tx1"/>
                </a:solidFill>
                <a:latin typeface="Arial" charset="0"/>
              </a:defRPr>
            </a:lvl4pPr>
            <a:lvl5pPr marL="2060486" indent="-228943" defTabSz="931670" eaLnBrk="0" hangingPunct="0">
              <a:defRPr>
                <a:solidFill>
                  <a:schemeClr val="tx1"/>
                </a:solidFill>
                <a:latin typeface="Arial" charset="0"/>
              </a:defRPr>
            </a:lvl5pPr>
            <a:lvl6pPr marL="2518372" indent="-228943" defTabSz="931670" eaLnBrk="0" fontAlgn="base" hangingPunct="0">
              <a:spcBef>
                <a:spcPct val="0"/>
              </a:spcBef>
              <a:spcAft>
                <a:spcPct val="0"/>
              </a:spcAft>
              <a:defRPr>
                <a:solidFill>
                  <a:schemeClr val="tx1"/>
                </a:solidFill>
                <a:latin typeface="Arial" charset="0"/>
              </a:defRPr>
            </a:lvl6pPr>
            <a:lvl7pPr marL="2976258" indent="-228943" defTabSz="931670" eaLnBrk="0" fontAlgn="base" hangingPunct="0">
              <a:spcBef>
                <a:spcPct val="0"/>
              </a:spcBef>
              <a:spcAft>
                <a:spcPct val="0"/>
              </a:spcAft>
              <a:defRPr>
                <a:solidFill>
                  <a:schemeClr val="tx1"/>
                </a:solidFill>
                <a:latin typeface="Arial" charset="0"/>
              </a:defRPr>
            </a:lvl7pPr>
            <a:lvl8pPr marL="3434144" indent="-228943" defTabSz="931670" eaLnBrk="0" fontAlgn="base" hangingPunct="0">
              <a:spcBef>
                <a:spcPct val="0"/>
              </a:spcBef>
              <a:spcAft>
                <a:spcPct val="0"/>
              </a:spcAft>
              <a:defRPr>
                <a:solidFill>
                  <a:schemeClr val="tx1"/>
                </a:solidFill>
                <a:latin typeface="Arial" charset="0"/>
              </a:defRPr>
            </a:lvl8pPr>
            <a:lvl9pPr marL="3892029" indent="-228943" defTabSz="931670" eaLnBrk="0" fontAlgn="base" hangingPunct="0">
              <a:spcBef>
                <a:spcPct val="0"/>
              </a:spcBef>
              <a:spcAft>
                <a:spcPct val="0"/>
              </a:spcAft>
              <a:defRPr>
                <a:solidFill>
                  <a:schemeClr val="tx1"/>
                </a:solidFill>
                <a:latin typeface="Arial" charset="0"/>
              </a:defRPr>
            </a:lvl9pPr>
          </a:lstStyle>
          <a:p>
            <a:pPr eaLnBrk="1" hangingPunct="1"/>
            <a:fld id="{31F53CA5-10FF-4CF4-AAB7-0C4DEF3DD22A}" type="slidenum">
              <a:rPr lang="en-US" smtClean="0">
                <a:latin typeface="Trebuchet MS" panose="020B0703020202090204" pitchFamily="34" charset="0"/>
              </a:rPr>
              <a:pPr eaLnBrk="1" hangingPunct="1"/>
              <a:t>14</a:t>
            </a:fld>
            <a:endParaRPr lang="en-US" dirty="0">
              <a:latin typeface="Trebuchet MS" panose="020B0703020202090204"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2385" eaLnBrk="1" hangingPunct="1">
              <a:spcBef>
                <a:spcPct val="0"/>
              </a:spcBef>
            </a:pPr>
            <a:endParaRPr lang="en-US" dirty="0"/>
          </a:p>
        </p:txBody>
      </p:sp>
    </p:spTree>
    <p:extLst>
      <p:ext uri="{BB962C8B-B14F-4D97-AF65-F5344CB8AC3E}">
        <p14:creationId xmlns:p14="http://schemas.microsoft.com/office/powerpoint/2010/main" val="1511989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670" eaLnBrk="0" hangingPunct="0">
              <a:defRPr>
                <a:solidFill>
                  <a:schemeClr val="tx1"/>
                </a:solidFill>
                <a:latin typeface="Arial" charset="0"/>
              </a:defRPr>
            </a:lvl1pPr>
            <a:lvl2pPr marL="744064" indent="-286179" defTabSz="931670" eaLnBrk="0" hangingPunct="0">
              <a:defRPr>
                <a:solidFill>
                  <a:schemeClr val="tx1"/>
                </a:solidFill>
                <a:latin typeface="Arial" charset="0"/>
              </a:defRPr>
            </a:lvl2pPr>
            <a:lvl3pPr marL="1144715" indent="-228943" defTabSz="931670" eaLnBrk="0" hangingPunct="0">
              <a:defRPr>
                <a:solidFill>
                  <a:schemeClr val="tx1"/>
                </a:solidFill>
                <a:latin typeface="Arial" charset="0"/>
              </a:defRPr>
            </a:lvl3pPr>
            <a:lvl4pPr marL="1602600" indent="-228943" defTabSz="931670" eaLnBrk="0" hangingPunct="0">
              <a:defRPr>
                <a:solidFill>
                  <a:schemeClr val="tx1"/>
                </a:solidFill>
                <a:latin typeface="Arial" charset="0"/>
              </a:defRPr>
            </a:lvl4pPr>
            <a:lvl5pPr marL="2060486" indent="-228943" defTabSz="931670" eaLnBrk="0" hangingPunct="0">
              <a:defRPr>
                <a:solidFill>
                  <a:schemeClr val="tx1"/>
                </a:solidFill>
                <a:latin typeface="Arial" charset="0"/>
              </a:defRPr>
            </a:lvl5pPr>
            <a:lvl6pPr marL="2518372" indent="-228943" defTabSz="931670" eaLnBrk="0" fontAlgn="base" hangingPunct="0">
              <a:spcBef>
                <a:spcPct val="0"/>
              </a:spcBef>
              <a:spcAft>
                <a:spcPct val="0"/>
              </a:spcAft>
              <a:defRPr>
                <a:solidFill>
                  <a:schemeClr val="tx1"/>
                </a:solidFill>
                <a:latin typeface="Arial" charset="0"/>
              </a:defRPr>
            </a:lvl6pPr>
            <a:lvl7pPr marL="2976258" indent="-228943" defTabSz="931670" eaLnBrk="0" fontAlgn="base" hangingPunct="0">
              <a:spcBef>
                <a:spcPct val="0"/>
              </a:spcBef>
              <a:spcAft>
                <a:spcPct val="0"/>
              </a:spcAft>
              <a:defRPr>
                <a:solidFill>
                  <a:schemeClr val="tx1"/>
                </a:solidFill>
                <a:latin typeface="Arial" charset="0"/>
              </a:defRPr>
            </a:lvl7pPr>
            <a:lvl8pPr marL="3434144" indent="-228943" defTabSz="931670" eaLnBrk="0" fontAlgn="base" hangingPunct="0">
              <a:spcBef>
                <a:spcPct val="0"/>
              </a:spcBef>
              <a:spcAft>
                <a:spcPct val="0"/>
              </a:spcAft>
              <a:defRPr>
                <a:solidFill>
                  <a:schemeClr val="tx1"/>
                </a:solidFill>
                <a:latin typeface="Arial" charset="0"/>
              </a:defRPr>
            </a:lvl8pPr>
            <a:lvl9pPr marL="3892029" indent="-228943" defTabSz="931670" eaLnBrk="0" fontAlgn="base" hangingPunct="0">
              <a:spcBef>
                <a:spcPct val="0"/>
              </a:spcBef>
              <a:spcAft>
                <a:spcPct val="0"/>
              </a:spcAft>
              <a:defRPr>
                <a:solidFill>
                  <a:schemeClr val="tx1"/>
                </a:solidFill>
                <a:latin typeface="Arial" charset="0"/>
              </a:defRPr>
            </a:lvl9pPr>
          </a:lstStyle>
          <a:p>
            <a:pPr eaLnBrk="1" hangingPunct="1"/>
            <a:fld id="{31F53CA5-10FF-4CF4-AAB7-0C4DEF3DD22A}" type="slidenum">
              <a:rPr lang="en-US" smtClean="0"/>
              <a:pPr eaLnBrk="1" hangingPunct="1"/>
              <a:t>1</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46" marR="0" lvl="0" indent="-171446" algn="l" defTabSz="914378" rtl="0" eaLnBrk="1" fontAlgn="auto" latinLnBrk="0" hangingPunct="1">
              <a:lnSpc>
                <a:spcPct val="100000"/>
              </a:lnSpc>
              <a:spcBef>
                <a:spcPts val="800"/>
              </a:spcBef>
              <a:spcAft>
                <a:spcPts val="600"/>
              </a:spcAft>
              <a:buClr>
                <a:srgbClr val="044C7F"/>
              </a:buClr>
              <a:buSzTx/>
              <a:buFont typeface="Arial" panose="020B0604020202020204" pitchFamily="34" charset="0"/>
              <a:buChar char="•"/>
              <a:tabLst/>
              <a:defRPr/>
            </a:pPr>
            <a:r>
              <a:rPr kumimoji="0" lang="en-US" sz="1500" b="0" i="0" u="none" strike="noStrike" kern="800" cap="none" spc="-10" normalizeH="0" baseline="0" noProof="0" dirty="0">
                <a:ln>
                  <a:noFill/>
                </a:ln>
                <a:solidFill>
                  <a:srgbClr val="4C515A"/>
                </a:solidFill>
                <a:effectLst/>
                <a:uLnTx/>
                <a:uFillTx/>
                <a:latin typeface="Trebuchet MS"/>
                <a:ea typeface="+mn-ea"/>
                <a:cs typeface="+mn-cs"/>
              </a:rPr>
              <a:t>, single-person premiums climbed above $7,000 in eight states; family premiums were $20,000 or higher in seven states and D.C.</a:t>
            </a:r>
          </a:p>
          <a:p>
            <a:pPr defTabSz="882385" eaLnBrk="1" hangingPunct="1">
              <a:spcBef>
                <a:spcPct val="0"/>
              </a:spcBef>
            </a:pPr>
            <a:endParaRPr lang="en-US" dirty="0"/>
          </a:p>
        </p:txBody>
      </p:sp>
    </p:spTree>
    <p:extLst>
      <p:ext uri="{BB962C8B-B14F-4D97-AF65-F5344CB8AC3E}">
        <p14:creationId xmlns:p14="http://schemas.microsoft.com/office/powerpoint/2010/main" val="151579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pPr defTabSz="931804"/>
            <a:fld id="{B4558839-97E9-499F-834D-2823E01579B0}" type="slidenum">
              <a:rPr lang="en-US" smtClean="0"/>
              <a:pPr defTabSz="931804"/>
              <a:t>3</a:t>
            </a:fld>
            <a:endParaRPr lang="en-US" dirty="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spcBef>
                <a:spcPct val="0"/>
              </a:spcBef>
            </a:pPr>
            <a:endParaRPr lang="en-US" dirty="0"/>
          </a:p>
        </p:txBody>
      </p:sp>
    </p:spTree>
    <p:extLst>
      <p:ext uri="{BB962C8B-B14F-4D97-AF65-F5344CB8AC3E}">
        <p14:creationId xmlns:p14="http://schemas.microsoft.com/office/powerpoint/2010/main" val="3065422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pPr defTabSz="931804"/>
            <a:fld id="{B4558839-97E9-499F-834D-2823E01579B0}" type="slidenum">
              <a:rPr lang="en-US" smtClean="0"/>
              <a:pPr defTabSz="931804"/>
              <a:t>4</a:t>
            </a:fld>
            <a:endParaRPr lang="en-US" dirty="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spcBef>
                <a:spcPct val="0"/>
              </a:spcBef>
            </a:pPr>
            <a:endParaRPr lang="en-US" dirty="0"/>
          </a:p>
        </p:txBody>
      </p:sp>
    </p:spTree>
    <p:extLst>
      <p:ext uri="{BB962C8B-B14F-4D97-AF65-F5344CB8AC3E}">
        <p14:creationId xmlns:p14="http://schemas.microsoft.com/office/powerpoint/2010/main" val="978043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46" marR="0" lvl="0" indent="-171446" algn="l" defTabSz="914378" rtl="0" eaLnBrk="1" fontAlgn="auto" latinLnBrk="0" hangingPunct="1">
              <a:lnSpc>
                <a:spcPct val="100000"/>
              </a:lnSpc>
              <a:spcBef>
                <a:spcPts val="800"/>
              </a:spcBef>
              <a:spcAft>
                <a:spcPts val="600"/>
              </a:spcAft>
              <a:buClr>
                <a:srgbClr val="044C7F"/>
              </a:buClr>
              <a:buSzTx/>
              <a:buFont typeface="Arial" panose="020B0604020202020204" pitchFamily="34" charset="0"/>
              <a:buChar char="•"/>
              <a:tabLst/>
              <a:defRPr/>
            </a:pPr>
            <a:r>
              <a:rPr kumimoji="0" lang="en-US" sz="1500" b="0" i="0" u="none" strike="noStrike" kern="800" cap="none" spc="-10" normalizeH="0" baseline="0" noProof="0" dirty="0">
                <a:ln>
                  <a:noFill/>
                </a:ln>
                <a:solidFill>
                  <a:srgbClr val="4C515A"/>
                </a:solidFill>
                <a:effectLst/>
                <a:uLnTx/>
                <a:uFillTx/>
                <a:latin typeface="Trebuchet MS"/>
                <a:ea typeface="+mn-ea"/>
                <a:cs typeface="+mn-cs"/>
              </a:rPr>
              <a:t>,</a:t>
            </a:r>
            <a:r>
              <a:rPr kumimoji="0" lang="en-US" sz="2000" b="0" i="0" u="none" strike="noStrike" kern="800" cap="none" spc="-10" normalizeH="0" baseline="0" noProof="0" dirty="0">
                <a:ln>
                  <a:noFill/>
                </a:ln>
                <a:solidFill>
                  <a:srgbClr val="4C515A"/>
                </a:solidFill>
                <a:effectLst/>
                <a:uLnTx/>
                <a:uFillTx/>
                <a:latin typeface="Trebuchet MS"/>
                <a:ea typeface="+mn-ea"/>
                <a:cs typeface="+mn-cs"/>
              </a:rPr>
              <a:t> Average employee premium contributions across single and family plans amounted to 6.9 percent of U.S. median income in 2017, up from 5.1 percent in 2008. </a:t>
            </a:r>
          </a:p>
          <a:p>
            <a:pPr marL="171446" marR="0" lvl="0" indent="-171446" algn="l" defTabSz="914378" rtl="0" eaLnBrk="1" fontAlgn="auto" latinLnBrk="0" hangingPunct="1">
              <a:lnSpc>
                <a:spcPct val="100000"/>
              </a:lnSpc>
              <a:spcBef>
                <a:spcPts val="800"/>
              </a:spcBef>
              <a:spcAft>
                <a:spcPts val="600"/>
              </a:spcAft>
              <a:buClr>
                <a:srgbClr val="044C7F"/>
              </a:buClr>
              <a:buSzTx/>
              <a:buFont typeface="Arial" panose="020B0604020202020204" pitchFamily="34" charset="0"/>
              <a:buChar char="•"/>
              <a:tabLst/>
              <a:defRPr/>
            </a:pPr>
            <a:r>
              <a:rPr kumimoji="0" lang="en-US" sz="1600" b="0" i="0" u="none" strike="noStrike" kern="800" cap="none" spc="-10" normalizeH="0" baseline="0" noProof="0" dirty="0">
                <a:ln>
                  <a:noFill/>
                </a:ln>
                <a:solidFill>
                  <a:srgbClr val="4C515A"/>
                </a:solidFill>
                <a:effectLst/>
                <a:uLnTx/>
                <a:uFillTx/>
                <a:latin typeface="Trebuchet MS"/>
                <a:ea typeface="+mn-ea"/>
                <a:cs typeface="+mn-cs"/>
              </a:rPr>
              <a:t> In LA, premium contributions were 10.2 percent of median income.</a:t>
            </a:r>
          </a:p>
          <a:p>
            <a:endParaRPr lang="en-US" dirty="0"/>
          </a:p>
        </p:txBody>
      </p:sp>
      <p:sp>
        <p:nvSpPr>
          <p:cNvPr id="4" name="Slide Number Placeholder 3"/>
          <p:cNvSpPr>
            <a:spLocks noGrp="1"/>
          </p:cNvSpPr>
          <p:nvPr>
            <p:ph type="sldNum" sz="quarter" idx="10"/>
          </p:nvPr>
        </p:nvSpPr>
        <p:spPr/>
        <p:txBody>
          <a:bodyPr/>
          <a:lstStyle/>
          <a:p>
            <a:fld id="{97863621-2E60-B848-8968-B0341E26A312}" type="slidenum">
              <a:rPr lang="en-US" smtClean="0"/>
              <a:t>5</a:t>
            </a:fld>
            <a:endParaRPr lang="en-US" dirty="0"/>
          </a:p>
        </p:txBody>
      </p:sp>
    </p:spTree>
    <p:extLst>
      <p:ext uri="{BB962C8B-B14F-4D97-AF65-F5344CB8AC3E}">
        <p14:creationId xmlns:p14="http://schemas.microsoft.com/office/powerpoint/2010/main" val="1407861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46" marR="0" lvl="0" indent="-171446" algn="l" defTabSz="914378" rtl="0" eaLnBrk="1" fontAlgn="auto" latinLnBrk="0" hangingPunct="1">
              <a:lnSpc>
                <a:spcPct val="100000"/>
              </a:lnSpc>
              <a:spcBef>
                <a:spcPts val="800"/>
              </a:spcBef>
              <a:spcAft>
                <a:spcPts val="600"/>
              </a:spcAft>
              <a:buClr>
                <a:srgbClr val="044C7F"/>
              </a:buClr>
              <a:buSzTx/>
              <a:buFont typeface="Arial" panose="020B0604020202020204" pitchFamily="34" charset="0"/>
              <a:buChar char="•"/>
              <a:tabLst/>
              <a:defRPr/>
            </a:pPr>
            <a:r>
              <a:rPr kumimoji="0" lang="en-US" sz="2000" b="0" i="0" u="none" strike="noStrike" kern="800" cap="none" spc="-10" normalizeH="0" baseline="0" noProof="0" dirty="0">
                <a:ln>
                  <a:noFill/>
                </a:ln>
                <a:solidFill>
                  <a:srgbClr val="4C515A"/>
                </a:solidFill>
                <a:effectLst/>
                <a:uLnTx/>
                <a:uFillTx/>
                <a:latin typeface="Trebuchet MS"/>
                <a:ea typeface="+mn-ea"/>
                <a:cs typeface="+mn-cs"/>
              </a:rPr>
              <a:t>The average annual deductible for single-person policies rose to $1,808 in 2017, ranging from a low of $863 in Hawaii to a high of $2,300 in ME and NH. Average deductibles across single and family plans amounted to 4.8 percent of median income in 2017, up from 2.7 percent in 2008.</a:t>
            </a:r>
          </a:p>
          <a:p>
            <a:endParaRPr lang="en-US" dirty="0"/>
          </a:p>
        </p:txBody>
      </p:sp>
      <p:sp>
        <p:nvSpPr>
          <p:cNvPr id="4" name="Slide Number Placeholder 3"/>
          <p:cNvSpPr>
            <a:spLocks noGrp="1"/>
          </p:cNvSpPr>
          <p:nvPr>
            <p:ph type="sldNum" sz="quarter" idx="10"/>
          </p:nvPr>
        </p:nvSpPr>
        <p:spPr/>
        <p:txBody>
          <a:bodyPr/>
          <a:lstStyle/>
          <a:p>
            <a:fld id="{97863621-2E60-B848-8968-B0341E26A312}" type="slidenum">
              <a:rPr lang="en-US" smtClean="0"/>
              <a:t>6</a:t>
            </a:fld>
            <a:endParaRPr lang="en-US" dirty="0"/>
          </a:p>
        </p:txBody>
      </p:sp>
    </p:spTree>
    <p:extLst>
      <p:ext uri="{BB962C8B-B14F-4D97-AF65-F5344CB8AC3E}">
        <p14:creationId xmlns:p14="http://schemas.microsoft.com/office/powerpoint/2010/main" val="3588841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pPr defTabSz="931804"/>
            <a:fld id="{B4558839-97E9-499F-834D-2823E01579B0}" type="slidenum">
              <a:rPr lang="en-US" smtClean="0"/>
              <a:pPr defTabSz="931804"/>
              <a:t>8</a:t>
            </a:fld>
            <a:endParaRPr lang="en-US" dirty="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spcBef>
                <a:spcPct val="0"/>
              </a:spcBef>
            </a:pPr>
            <a:endParaRPr lang="en-US" dirty="0"/>
          </a:p>
        </p:txBody>
      </p:sp>
    </p:spTree>
    <p:extLst>
      <p:ext uri="{BB962C8B-B14F-4D97-AF65-F5344CB8AC3E}">
        <p14:creationId xmlns:p14="http://schemas.microsoft.com/office/powerpoint/2010/main" val="21292972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pPr defTabSz="931804"/>
            <a:fld id="{B4558839-97E9-499F-834D-2823E01579B0}" type="slidenum">
              <a:rPr lang="en-US" smtClean="0"/>
              <a:pPr defTabSz="931804"/>
              <a:t>9</a:t>
            </a:fld>
            <a:endParaRPr lang="en-US" dirty="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spcBef>
                <a:spcPct val="0"/>
              </a:spcBef>
            </a:pPr>
            <a:endParaRPr lang="en-US" dirty="0"/>
          </a:p>
        </p:txBody>
      </p:sp>
    </p:spTree>
    <p:extLst>
      <p:ext uri="{BB962C8B-B14F-4D97-AF65-F5344CB8AC3E}">
        <p14:creationId xmlns:p14="http://schemas.microsoft.com/office/powerpoint/2010/main" val="32292819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pPr defTabSz="931804"/>
            <a:fld id="{B4558839-97E9-499F-834D-2823E01579B0}" type="slidenum">
              <a:rPr lang="en-US" smtClean="0"/>
              <a:pPr defTabSz="931804"/>
              <a:t>10</a:t>
            </a:fld>
            <a:endParaRPr lang="en-US" dirty="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spcBef>
                <a:spcPct val="0"/>
              </a:spcBef>
            </a:pPr>
            <a:endParaRPr lang="en-US" dirty="0"/>
          </a:p>
        </p:txBody>
      </p:sp>
    </p:spTree>
    <p:extLst>
      <p:ext uri="{BB962C8B-B14F-4D97-AF65-F5344CB8AC3E}">
        <p14:creationId xmlns:p14="http://schemas.microsoft.com/office/powerpoint/2010/main" val="23806697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MWF Title Slide">
    <p:bg>
      <p:bgPr>
        <a:solidFill>
          <a:schemeClr val="bg2"/>
        </a:solidFill>
        <a:effectLst/>
      </p:bgPr>
    </p:bg>
    <p:spTree>
      <p:nvGrpSpPr>
        <p:cNvPr id="1" name=""/>
        <p:cNvGrpSpPr/>
        <p:nvPr/>
      </p:nvGrpSpPr>
      <p:grpSpPr>
        <a:xfrm>
          <a:off x="0" y="0"/>
          <a:ext cx="0" cy="0"/>
          <a:chOff x="0" y="0"/>
          <a:chExt cx="0" cy="0"/>
        </a:xfrm>
      </p:grpSpPr>
      <p:sp>
        <p:nvSpPr>
          <p:cNvPr id="49" name="Rectangle 48"/>
          <p:cNvSpPr/>
          <p:nvPr userDrawn="1"/>
        </p:nvSpPr>
        <p:spPr>
          <a:xfrm>
            <a:off x="215516" y="0"/>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spc="0">
                <a:solidFill>
                  <a:schemeClr val="bg1"/>
                </a:solidFill>
              </a:defRPr>
            </a:lvl1pPr>
          </a:lstStyle>
          <a:p>
            <a:pPr lvl="0"/>
            <a:r>
              <a:rPr lang="en-US" dirty="0"/>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400" b="1" spc="0" baseline="0">
                <a:solidFill>
                  <a:schemeClr val="bg1"/>
                </a:solidFill>
                <a:effectLst/>
              </a:defRPr>
            </a:lvl1pPr>
          </a:lstStyle>
          <a:p>
            <a:r>
              <a:rPr lang="en-US" dirty="0"/>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spc="0" baseline="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sub text</a:t>
            </a:r>
          </a:p>
        </p:txBody>
      </p:sp>
      <p:sp>
        <p:nvSpPr>
          <p:cNvPr id="4" name="Rectangle 3"/>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40" name="Straight Connector 39"/>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05C8B3B-4DD9-5741-BCAB-12583ECB5FE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657292"/>
            <a:ext cx="2617952" cy="784686"/>
          </a:xfrm>
          <a:prstGeom prst="rect">
            <a:avLst/>
          </a:prstGeom>
        </p:spPr>
      </p:pic>
    </p:spTree>
    <p:extLst>
      <p:ext uri="{BB962C8B-B14F-4D97-AF65-F5344CB8AC3E}">
        <p14:creationId xmlns:p14="http://schemas.microsoft.com/office/powerpoint/2010/main" val="3093063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MWF Section 2 Photo - Green">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1" y="3467100"/>
            <a:ext cx="9144001" cy="339203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4">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dirty="0"/>
              <a:t>Drag picture to placeholder or click icon to add</a:t>
            </a:r>
          </a:p>
        </p:txBody>
      </p:sp>
      <p:sp>
        <p:nvSpPr>
          <p:cNvPr id="9" name="Slide Number Placeholder 5">
            <a:extLst>
              <a:ext uri="{FF2B5EF4-FFF2-40B4-BE49-F238E27FC236}">
                <a16:creationId xmlns:a16="http://schemas.microsoft.com/office/drawing/2014/main" id="{363874F8-CB91-314C-8CDA-9FDCCE44AAEE}"/>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3" name="Footer Placeholder 2">
            <a:extLst>
              <a:ext uri="{FF2B5EF4-FFF2-40B4-BE49-F238E27FC236}">
                <a16:creationId xmlns:a16="http://schemas.microsoft.com/office/drawing/2014/main" id="{9A0D1C0F-BDB6-DF41-9C4F-6B29613C19F6}"/>
              </a:ext>
            </a:extLst>
          </p:cNvPr>
          <p:cNvSpPr>
            <a:spLocks noGrp="1"/>
          </p:cNvSpPr>
          <p:nvPr>
            <p:ph type="ftr" sz="quarter" idx="14"/>
          </p:nvPr>
        </p:nvSpPr>
        <p:spPr/>
        <p:txBody>
          <a:bodyPr/>
          <a:lstStyle>
            <a:lvl1pPr>
              <a:defRPr>
                <a:solidFill>
                  <a:schemeClr val="bg1"/>
                </a:solidFill>
              </a:defRPr>
            </a:lvl1pPr>
          </a:lstStyle>
          <a:p>
            <a:endParaRPr lang="en-US" dirty="0"/>
          </a:p>
        </p:txBody>
      </p:sp>
      <p:pic>
        <p:nvPicPr>
          <p:cNvPr id="10" name="Picture 9">
            <a:extLst>
              <a:ext uri="{FF2B5EF4-FFF2-40B4-BE49-F238E27FC236}">
                <a16:creationId xmlns:a16="http://schemas.microsoft.com/office/drawing/2014/main" id="{F1FDB8E5-1F2A-8D49-8F93-C132AF543B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MWF Section 2 Photo - Purpl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1" y="3467100"/>
            <a:ext cx="9144001" cy="339203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5">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dirty="0"/>
              <a:t>Drag picture to placeholder or click icon to add</a:t>
            </a:r>
          </a:p>
        </p:txBody>
      </p:sp>
      <p:sp>
        <p:nvSpPr>
          <p:cNvPr id="9" name="Slide Number Placeholder 5">
            <a:extLst>
              <a:ext uri="{FF2B5EF4-FFF2-40B4-BE49-F238E27FC236}">
                <a16:creationId xmlns:a16="http://schemas.microsoft.com/office/drawing/2014/main" id="{DD61E009-1F74-DF41-B94D-B0613B15BFD1}"/>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A8A42BAD-84D4-D34F-8DAF-74462CF7CBD0}"/>
              </a:ext>
            </a:extLst>
          </p:cNvPr>
          <p:cNvSpPr>
            <a:spLocks noGrp="1"/>
          </p:cNvSpPr>
          <p:nvPr>
            <p:ph type="ftr" sz="quarter" idx="14"/>
          </p:nvPr>
        </p:nvSpPr>
        <p:spPr/>
        <p:txBody>
          <a:bodyPr/>
          <a:lstStyle>
            <a:lvl1pPr>
              <a:defRPr>
                <a:solidFill>
                  <a:schemeClr val="bg1"/>
                </a:solidFill>
              </a:defRPr>
            </a:lvl1pPr>
          </a:lstStyle>
          <a:p>
            <a:endParaRPr lang="en-US" dirty="0"/>
          </a:p>
        </p:txBody>
      </p:sp>
      <p:pic>
        <p:nvPicPr>
          <p:cNvPr id="10" name="Picture 9">
            <a:extLst>
              <a:ext uri="{FF2B5EF4-FFF2-40B4-BE49-F238E27FC236}">
                <a16:creationId xmlns:a16="http://schemas.microsoft.com/office/drawing/2014/main" id="{BCCAACB1-C1DA-DF4A-8AF8-CC0B809C227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MWF Section 3 Photo - Blu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sp>
        <p:nvSpPr>
          <p:cNvPr id="13" name="Rectangle 12"/>
          <p:cNvSpPr/>
          <p:nvPr userDrawn="1"/>
        </p:nvSpPr>
        <p:spPr>
          <a:xfrm>
            <a:off x="-1" y="1351722"/>
            <a:ext cx="9144001" cy="14335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Picture Placeholder 4"/>
          <p:cNvSpPr>
            <a:spLocks noGrp="1"/>
          </p:cNvSpPr>
          <p:nvPr>
            <p:ph type="pic" sz="quarter" idx="13"/>
          </p:nvPr>
        </p:nvSpPr>
        <p:spPr>
          <a:xfrm>
            <a:off x="-1" y="1485900"/>
            <a:ext cx="9144000" cy="5372101"/>
          </a:xfrm>
        </p:spPr>
        <p:txBody>
          <a:bodyPr/>
          <a:lstStyle/>
          <a:p>
            <a:r>
              <a:rPr lang="en-US" dirty="0"/>
              <a:t>Drag picture to placeholder or click icon to add</a:t>
            </a:r>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1">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cxnSp>
        <p:nvCxnSpPr>
          <p:cNvPr id="50" name="Straight Connector 49"/>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MWF Section 3 Photo - Orang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1" y="1351722"/>
            <a:ext cx="9144001"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Picture Placeholder 4"/>
          <p:cNvSpPr>
            <a:spLocks noGrp="1"/>
          </p:cNvSpPr>
          <p:nvPr>
            <p:ph type="pic" sz="quarter" idx="13"/>
          </p:nvPr>
        </p:nvSpPr>
        <p:spPr>
          <a:xfrm>
            <a:off x="-1" y="1485900"/>
            <a:ext cx="9144000" cy="5372101"/>
          </a:xfrm>
        </p:spPr>
        <p:txBody>
          <a:bodyPr/>
          <a:lstStyle/>
          <a:p>
            <a:r>
              <a:rPr lang="en-US" dirty="0"/>
              <a:t>Drag picture to placeholder or click icon to add</a:t>
            </a:r>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1"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2" name="Straight Connector 11"/>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MWF Section 3 Photo - Teal">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1" y="1351722"/>
            <a:ext cx="9144001"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Picture Placeholder 4"/>
          <p:cNvSpPr>
            <a:spLocks noGrp="1"/>
          </p:cNvSpPr>
          <p:nvPr>
            <p:ph type="pic" sz="quarter" idx="13"/>
          </p:nvPr>
        </p:nvSpPr>
        <p:spPr>
          <a:xfrm>
            <a:off x="-1" y="1485900"/>
            <a:ext cx="9144000" cy="5372101"/>
          </a:xfrm>
        </p:spPr>
        <p:txBody>
          <a:bodyPr/>
          <a:lstStyle/>
          <a:p>
            <a:r>
              <a:rPr lang="en-US" dirty="0"/>
              <a:t>Drag picture to placeholder or click icon to add</a:t>
            </a:r>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bg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MWF Section 3 Photo - Green">
    <p:spTree>
      <p:nvGrpSpPr>
        <p:cNvPr id="1" name=""/>
        <p:cNvGrpSpPr/>
        <p:nvPr/>
      </p:nvGrpSpPr>
      <p:grpSpPr>
        <a:xfrm>
          <a:off x="0" y="0"/>
          <a:ext cx="0" cy="0"/>
          <a:chOff x="0" y="0"/>
          <a:chExt cx="0" cy="0"/>
        </a:xfrm>
      </p:grpSpPr>
      <p:sp>
        <p:nvSpPr>
          <p:cNvPr id="41" name="Rectangle 40"/>
          <p:cNvSpPr/>
          <p:nvPr userDrawn="1"/>
        </p:nvSpPr>
        <p:spPr>
          <a:xfrm>
            <a:off x="-1" y="0"/>
            <a:ext cx="9144001" cy="1356262"/>
          </a:xfrm>
          <a:prstGeom prst="rect">
            <a:avLst/>
          </a:prstGeom>
          <a:solidFill>
            <a:srgbClr val="71B25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1" y="1351722"/>
            <a:ext cx="9144001" cy="143350"/>
          </a:xfrm>
          <a:prstGeom prst="rect">
            <a:avLst/>
          </a:prstGeom>
          <a:solidFill>
            <a:srgbClr val="D3E3B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Picture Placeholder 4"/>
          <p:cNvSpPr>
            <a:spLocks noGrp="1"/>
          </p:cNvSpPr>
          <p:nvPr>
            <p:ph type="pic" sz="quarter" idx="13"/>
          </p:nvPr>
        </p:nvSpPr>
        <p:spPr>
          <a:xfrm>
            <a:off x="-1" y="1485900"/>
            <a:ext cx="9144000" cy="5372101"/>
          </a:xfrm>
        </p:spPr>
        <p:txBody>
          <a:bodyPr/>
          <a:lstStyle/>
          <a:p>
            <a:r>
              <a:rPr lang="en-US" dirty="0"/>
              <a:t>Drag picture to placeholder or click icon to add</a:t>
            </a:r>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4">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MWF Section 3 Photo - Purpl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5F5A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1" y="1351722"/>
            <a:ext cx="9144001" cy="143350"/>
          </a:xfrm>
          <a:prstGeom prst="rect">
            <a:avLst/>
          </a:prstGeom>
          <a:solidFill>
            <a:srgbClr val="BCB8D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Picture Placeholder 4"/>
          <p:cNvSpPr>
            <a:spLocks noGrp="1"/>
          </p:cNvSpPr>
          <p:nvPr>
            <p:ph type="pic" sz="quarter" idx="13"/>
          </p:nvPr>
        </p:nvSpPr>
        <p:spPr>
          <a:xfrm>
            <a:off x="-1" y="1485900"/>
            <a:ext cx="9144000" cy="5372101"/>
          </a:xfrm>
        </p:spPr>
        <p:txBody>
          <a:bodyPr/>
          <a:lstStyle/>
          <a:p>
            <a:r>
              <a:rPr lang="en-US" dirty="0"/>
              <a:t>Drag picture to placeholder or click icon to add</a:t>
            </a:r>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5">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MWF Content Blue">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1F12D821-3740-5F42-A695-5737A1EA579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D02720E4-0C4F-2C4B-A6F8-B225AC377C3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426188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MWF Content Blue - 2 Columns">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sp>
        <p:nvSpPr>
          <p:cNvPr id="10" name="Text Placeholder 6">
            <a:extLst>
              <a:ext uri="{FF2B5EF4-FFF2-40B4-BE49-F238E27FC236}">
                <a16:creationId xmlns:a16="http://schemas.microsoft.com/office/drawing/2014/main" id="{B7CDA024-1BCD-1249-AF35-1ED8A3703B38}"/>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6">
            <a:extLst>
              <a:ext uri="{FF2B5EF4-FFF2-40B4-BE49-F238E27FC236}">
                <a16:creationId xmlns:a16="http://schemas.microsoft.com/office/drawing/2014/main" id="{6EA73BAE-6791-A449-890C-E0DCE2EC8D77}"/>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42A05484-D197-8449-9354-17BFFC595B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MWF Content Blue - Round Photo">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10"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1"/>
                </a:solidFill>
              </a:defRPr>
            </a:lvl1pPr>
          </a:lstStyle>
          <a:p>
            <a:r>
              <a:rPr lang="en-US" dirty="0"/>
              <a:t>Drag picture to placeholder or click icon to add</a:t>
            </a: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sp>
        <p:nvSpPr>
          <p:cNvPr id="12" name="Text Placeholder 6">
            <a:extLst>
              <a:ext uri="{FF2B5EF4-FFF2-40B4-BE49-F238E27FC236}">
                <a16:creationId xmlns:a16="http://schemas.microsoft.com/office/drawing/2014/main" id="{8B131DE5-CEB2-9843-BEA6-3FA7C4EFD03A}"/>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a:extLst>
              <a:ext uri="{FF2B5EF4-FFF2-40B4-BE49-F238E27FC236}">
                <a16:creationId xmlns:a16="http://schemas.microsoft.com/office/drawing/2014/main" id="{5E0A9E5A-3777-3444-AE9F-AB29FF6324A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0DC2282F-3013-9B45-AE8D-78869F3B93D7}"/>
              </a:ext>
            </a:extLst>
          </p:cNvPr>
          <p:cNvSpPr>
            <a:spLocks noGrp="1"/>
          </p:cNvSpPr>
          <p:nvPr>
            <p:ph type="ftr" sz="quarter" idx="15"/>
          </p:nvPr>
        </p:nvSpPr>
        <p:spPr/>
        <p:txBody>
          <a:bodyPr/>
          <a:lstStyle>
            <a:lvl1pPr>
              <a:defRPr>
                <a:solidFill>
                  <a:schemeClr val="bg1"/>
                </a:solidFill>
              </a:defRPr>
            </a:lvl1pPr>
          </a:lstStyle>
          <a:p>
            <a:endParaRPr lang="en-US" dirty="0"/>
          </a:p>
        </p:txBody>
      </p:sp>
      <p:pic>
        <p:nvPicPr>
          <p:cNvPr id="12" name="Picture 11">
            <a:extLst>
              <a:ext uri="{FF2B5EF4-FFF2-40B4-BE49-F238E27FC236}">
                <a16:creationId xmlns:a16="http://schemas.microsoft.com/office/drawing/2014/main" id="{A7A80D43-816B-B140-86BC-E4736BC2D0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9054507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8128E848-2C8D-1C4B-BC7C-D01514AD28C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11A20E5A-34C8-4044-922E-A5E9B1CD844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0" name="Text Placeholder 6">
            <a:extLst>
              <a:ext uri="{FF2B5EF4-FFF2-40B4-BE49-F238E27FC236}">
                <a16:creationId xmlns:a16="http://schemas.microsoft.com/office/drawing/2014/main" id="{5ED891DC-4BDA-574F-8D0F-3856C0367A95}"/>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6">
            <a:extLst>
              <a:ext uri="{FF2B5EF4-FFF2-40B4-BE49-F238E27FC236}">
                <a16:creationId xmlns:a16="http://schemas.microsoft.com/office/drawing/2014/main" id="{7828546D-4B6C-A543-96D4-05747FB8DD25}"/>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AD27F049-6C1A-FB4C-95E3-E6444D6C21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tx2"/>
                </a:solidFill>
              </a:defRPr>
            </a:lvl1pPr>
          </a:lstStyle>
          <a:p>
            <a:r>
              <a:rPr lang="en-US" dirty="0"/>
              <a:t>Drag picture to placeholder or click icon to add</a:t>
            </a:r>
          </a:p>
        </p:txBody>
      </p:sp>
      <p:sp>
        <p:nvSpPr>
          <p:cNvPr id="15"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dirty="0"/>
              <a:t>Click icon to add chart</a:t>
            </a:r>
          </a:p>
        </p:txBody>
      </p:sp>
      <p:sp>
        <p:nvSpPr>
          <p:cNvPr id="9" name="Text Placeholder 4"/>
          <p:cNvSpPr>
            <a:spLocks noGrp="1"/>
          </p:cNvSpPr>
          <p:nvPr>
            <p:ph type="body" sz="quarter" idx="21" hasCustomPrompt="1"/>
          </p:nvPr>
        </p:nvSpPr>
        <p:spPr>
          <a:xfrm>
            <a:off x="2456295" y="5999997"/>
            <a:ext cx="6024667"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pic>
        <p:nvPicPr>
          <p:cNvPr id="10" name="Picture 9">
            <a:extLst>
              <a:ext uri="{FF2B5EF4-FFF2-40B4-BE49-F238E27FC236}">
                <a16:creationId xmlns:a16="http://schemas.microsoft.com/office/drawing/2014/main" id="{D74643B8-CFC9-B54E-B115-7F087DBB97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22496876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dirty="0"/>
              <a:t>Click icon to add table</a:t>
            </a:r>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2"/>
              </a:solidFill>
            </a:endParaRPr>
          </a:p>
        </p:txBody>
      </p:sp>
      <p:sp>
        <p:nvSpPr>
          <p:cNvPr id="9" name="Text Placeholder 4"/>
          <p:cNvSpPr>
            <a:spLocks noGrp="1"/>
          </p:cNvSpPr>
          <p:nvPr>
            <p:ph type="body" sz="quarter" idx="21" hasCustomPrompt="1"/>
          </p:nvPr>
        </p:nvSpPr>
        <p:spPr>
          <a:xfrm>
            <a:off x="2456297" y="5999998"/>
            <a:ext cx="6024666" cy="777374"/>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pic>
        <p:nvPicPr>
          <p:cNvPr id="10" name="Picture 9">
            <a:extLst>
              <a:ext uri="{FF2B5EF4-FFF2-40B4-BE49-F238E27FC236}">
                <a16:creationId xmlns:a16="http://schemas.microsoft.com/office/drawing/2014/main" id="{82962BA5-BEDE-2E41-8599-BAEF19A7B8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MWF Flowchart - Blue">
    <p:bg>
      <p:bgPr>
        <a:solidFill>
          <a:schemeClr val="bg1"/>
        </a:solidFill>
        <a:effectLst/>
      </p:bgPr>
    </p:bg>
    <p:spTree>
      <p:nvGrpSpPr>
        <p:cNvPr id="1" name=""/>
        <p:cNvGrpSpPr/>
        <p:nvPr/>
      </p:nvGrpSpPr>
      <p:grpSpPr>
        <a:xfrm>
          <a:off x="0" y="0"/>
          <a:ext cx="0" cy="0"/>
          <a:chOff x="0" y="0"/>
          <a:chExt cx="0" cy="0"/>
        </a:xfrm>
      </p:grpSpPr>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7" y="5999997"/>
            <a:ext cx="602466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6" name="Rectangle 35"/>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2"/>
              </a:solidFill>
            </a:endParaRP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3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pic>
        <p:nvPicPr>
          <p:cNvPr id="35" name="Picture 34">
            <a:extLst>
              <a:ext uri="{FF2B5EF4-FFF2-40B4-BE49-F238E27FC236}">
                <a16:creationId xmlns:a16="http://schemas.microsoft.com/office/drawing/2014/main" id="{18B6FC6C-7B47-CE49-98E7-67B0CDD38F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343026"/>
            <a:ext cx="7919046" cy="4575174"/>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dirty="0"/>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343026"/>
            <a:ext cx="3834782" cy="4575174"/>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343026"/>
            <a:ext cx="3834782" cy="4575174"/>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accent2"/>
                </a:solidFill>
              </a:defRPr>
            </a:lvl1pPr>
          </a:lstStyle>
          <a:p>
            <a:r>
              <a:rPr lang="en-US" dirty="0"/>
              <a:t>Drag picture to placeholder or click icon to add</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9E7B3434-59E7-0940-BBC4-3F02ED0C8847}"/>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a:extLst>
              <a:ext uri="{FF2B5EF4-FFF2-40B4-BE49-F238E27FC236}">
                <a16:creationId xmlns:a16="http://schemas.microsoft.com/office/drawing/2014/main" id="{DF935281-EB94-054E-A0C4-625FAB8EEDB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MWF Graph - Orange">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dirty="0"/>
              <a:t>Click icon to add chart</a:t>
            </a:r>
          </a:p>
        </p:txBody>
      </p:sp>
      <p:sp>
        <p:nvSpPr>
          <p:cNvPr id="9" name="Text Placeholder 4"/>
          <p:cNvSpPr>
            <a:spLocks noGrp="1"/>
          </p:cNvSpPr>
          <p:nvPr>
            <p:ph type="body" sz="quarter" idx="21" hasCustomPrompt="1"/>
          </p:nvPr>
        </p:nvSpPr>
        <p:spPr>
          <a:xfrm>
            <a:off x="2152650" y="5999997"/>
            <a:ext cx="6325525"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12" name="Rectangle 11">
            <a:extLst>
              <a:ext uri="{FF2B5EF4-FFF2-40B4-BE49-F238E27FC236}">
                <a16:creationId xmlns:a16="http://schemas.microsoft.com/office/drawing/2014/main" id="{AAF80E98-87C5-3747-B455-FD0354C39028}"/>
              </a:ext>
            </a:extLst>
          </p:cNvPr>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2"/>
              </a:solidFill>
            </a:endParaRPr>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userDrawn="1"/>
        </p:nvSpPr>
        <p:spPr>
          <a:xfrm>
            <a:off x="0" y="0"/>
            <a:ext cx="217054" cy="685800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17953DE6-C42C-2741-8210-545029352F3B}"/>
              </a:ext>
            </a:extLst>
          </p:cNvPr>
          <p:cNvSpPr>
            <a:spLocks noGrp="1"/>
          </p:cNvSpPr>
          <p:nvPr>
            <p:ph type="ftr" sz="quarter" idx="11"/>
          </p:nvPr>
        </p:nvSpPr>
        <p:spPr/>
        <p:txBody>
          <a:bodyPr/>
          <a:lstStyle>
            <a:lvl1pPr>
              <a:defRPr>
                <a:solidFill>
                  <a:schemeClr val="bg1"/>
                </a:solidFill>
              </a:defRPr>
            </a:lvl1pPr>
          </a:lstStyle>
          <a:p>
            <a:endParaRPr lang="en-US" dirty="0"/>
          </a:p>
        </p:txBody>
      </p:sp>
      <p:pic>
        <p:nvPicPr>
          <p:cNvPr id="12" name="Picture 11">
            <a:extLst>
              <a:ext uri="{FF2B5EF4-FFF2-40B4-BE49-F238E27FC236}">
                <a16:creationId xmlns:a16="http://schemas.microsoft.com/office/drawing/2014/main" id="{4A0011FC-5244-FB4E-8CAB-5308AC46B37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MWF Table - Orang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dirty="0"/>
              <a:t>Click icon to add table</a:t>
            </a:r>
          </a:p>
        </p:txBody>
      </p:sp>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pic>
        <p:nvPicPr>
          <p:cNvPr id="10" name="Picture 9">
            <a:extLst>
              <a:ext uri="{FF2B5EF4-FFF2-40B4-BE49-F238E27FC236}">
                <a16:creationId xmlns:a16="http://schemas.microsoft.com/office/drawing/2014/main" id="{AE2DDBCE-2E09-FC44-A7BB-1DDC7FAEEE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mart Art Layout: 02">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Arrow: Pentagon 12"/>
          <p:cNvSpPr/>
          <p:nvPr/>
        </p:nvSpPr>
        <p:spPr>
          <a:xfrm>
            <a:off x="627434" y="1781334"/>
            <a:ext cx="1475370" cy="1322623"/>
          </a:xfrm>
          <a:prstGeom prst="homePlate">
            <a:avLst>
              <a:gd name="adj" fmla="val 19033"/>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chemeClr val="accent2">
              <a:lumMod val="60000"/>
              <a:lumOff val="4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5" name="Chevron 6"/>
          <p:cNvSpPr/>
          <p:nvPr/>
        </p:nvSpPr>
        <p:spPr>
          <a:xfrm>
            <a:off x="1953579" y="3103956"/>
            <a:ext cx="1225550" cy="2009876"/>
          </a:xfrm>
          <a:prstGeom prst="chevron">
            <a:avLst>
              <a:gd name="adj" fmla="val 0"/>
            </a:avLst>
          </a:prstGeom>
          <a:solidFill>
            <a:schemeClr val="accent2">
              <a:lumMod val="20000"/>
              <a:lumOff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6" name="Chevron 6"/>
          <p:cNvSpPr/>
          <p:nvPr/>
        </p:nvSpPr>
        <p:spPr>
          <a:xfrm>
            <a:off x="627434" y="3103956"/>
            <a:ext cx="1222958" cy="2009876"/>
          </a:xfrm>
          <a:prstGeom prst="chevron">
            <a:avLst>
              <a:gd name="adj" fmla="val 0"/>
            </a:avLst>
          </a:prstGeom>
          <a:solidFill>
            <a:schemeClr val="accent2">
              <a:lumMod val="20000"/>
              <a:lumOff val="80000"/>
              <a:alpha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5" name="Chevron 6"/>
          <p:cNvSpPr/>
          <p:nvPr/>
        </p:nvSpPr>
        <p:spPr>
          <a:xfrm>
            <a:off x="3294323" y="1771810"/>
            <a:ext cx="1493862" cy="1332148"/>
          </a:xfrm>
          <a:prstGeom prst="chevron">
            <a:avLst>
              <a:gd name="adj" fmla="val 20758"/>
            </a:avLst>
          </a:prstGeom>
          <a:solidFill>
            <a:schemeClr val="accent2">
              <a:alpha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6" name="Chevron 6"/>
          <p:cNvSpPr/>
          <p:nvPr/>
        </p:nvSpPr>
        <p:spPr>
          <a:xfrm>
            <a:off x="3292301" y="3103956"/>
            <a:ext cx="1225550" cy="2009876"/>
          </a:xfrm>
          <a:prstGeom prst="chevron">
            <a:avLst>
              <a:gd name="adj" fmla="val 0"/>
            </a:avLst>
          </a:prstGeom>
          <a:solidFill>
            <a:schemeClr val="accent2">
              <a:lumMod val="40000"/>
              <a:lumOff val="60000"/>
              <a:alpha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8" name="Chevron 6"/>
          <p:cNvSpPr/>
          <p:nvPr/>
        </p:nvSpPr>
        <p:spPr>
          <a:xfrm>
            <a:off x="4620232" y="1771810"/>
            <a:ext cx="1493862" cy="1332148"/>
          </a:xfrm>
          <a:prstGeom prst="chevron">
            <a:avLst>
              <a:gd name="adj" fmla="val 20758"/>
            </a:avLst>
          </a:prstGeom>
          <a:solidFill>
            <a:schemeClr val="accent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9" name="Chevron 6"/>
          <p:cNvSpPr/>
          <p:nvPr/>
        </p:nvSpPr>
        <p:spPr>
          <a:xfrm>
            <a:off x="4618210" y="3103956"/>
            <a:ext cx="1225550" cy="2009876"/>
          </a:xfrm>
          <a:prstGeom prst="chevron">
            <a:avLst>
              <a:gd name="adj" fmla="val 0"/>
            </a:avLst>
          </a:prstGeom>
          <a:solidFill>
            <a:schemeClr val="accent2">
              <a:lumMod val="40000"/>
              <a:lumOff val="6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3" name="Chevron 6"/>
          <p:cNvSpPr/>
          <p:nvPr/>
        </p:nvSpPr>
        <p:spPr>
          <a:xfrm>
            <a:off x="5945795" y="1771810"/>
            <a:ext cx="1493862" cy="1332148"/>
          </a:xfrm>
          <a:prstGeom prst="chevron">
            <a:avLst>
              <a:gd name="adj" fmla="val 20758"/>
            </a:avLst>
          </a:prstGeom>
          <a:solidFill>
            <a:schemeClr val="accent2">
              <a:lumMod val="75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4" name="Chevron 6"/>
          <p:cNvSpPr/>
          <p:nvPr/>
        </p:nvSpPr>
        <p:spPr>
          <a:xfrm>
            <a:off x="5943773" y="3103956"/>
            <a:ext cx="1225550" cy="2009876"/>
          </a:xfrm>
          <a:prstGeom prst="chevron">
            <a:avLst>
              <a:gd name="adj" fmla="val 0"/>
            </a:avLst>
          </a:prstGeom>
          <a:solidFill>
            <a:schemeClr val="accent2">
              <a:alpha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chemeClr val="accent2">
              <a:lumMod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2" name="Chevron 6"/>
          <p:cNvSpPr/>
          <p:nvPr/>
        </p:nvSpPr>
        <p:spPr>
          <a:xfrm>
            <a:off x="7286797" y="3103956"/>
            <a:ext cx="1296182" cy="2009876"/>
          </a:xfrm>
          <a:prstGeom prst="chevron">
            <a:avLst>
              <a:gd name="adj" fmla="val 0"/>
            </a:avLst>
          </a:prstGeom>
          <a:solidFill>
            <a:schemeClr val="accent2">
              <a:alpha val="7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6" y="5999997"/>
            <a:ext cx="602466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3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pic>
        <p:nvPicPr>
          <p:cNvPr id="35" name="Picture 34">
            <a:extLst>
              <a:ext uri="{FF2B5EF4-FFF2-40B4-BE49-F238E27FC236}">
                <a16:creationId xmlns:a16="http://schemas.microsoft.com/office/drawing/2014/main" id="{763FEE47-F1CB-DA4B-B896-D80B21BFC4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6187093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5_Content Layout: 02">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2"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Text Placeholder 6">
            <a:extLst>
              <a:ext uri="{FF2B5EF4-FFF2-40B4-BE49-F238E27FC236}">
                <a16:creationId xmlns:a16="http://schemas.microsoft.com/office/drawing/2014/main" id="{32243C6F-909E-4F4E-BE06-20F78304CF7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A83B34DF-A767-5844-B3B8-534E1320726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578D18D6-5355-B847-867A-88851FBFB4D3}"/>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6">
            <a:extLst>
              <a:ext uri="{FF2B5EF4-FFF2-40B4-BE49-F238E27FC236}">
                <a16:creationId xmlns:a16="http://schemas.microsoft.com/office/drawing/2014/main" id="{0B607CD4-0A0B-4844-A461-7C421EC293C5}"/>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8E0D6BB7-E3D2-4E49-B962-8713A5D71F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6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2"/>
                </a:solidFill>
              </a:defRPr>
            </a:lvl1pPr>
          </a:lstStyle>
          <a:p>
            <a:r>
              <a:rPr lang="en-US" dirty="0"/>
              <a:t>Drag picture to placeholder or click icon to add</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pic>
        <p:nvPicPr>
          <p:cNvPr id="14" name="Picture 13">
            <a:extLst>
              <a:ext uri="{FF2B5EF4-FFF2-40B4-BE49-F238E27FC236}">
                <a16:creationId xmlns:a16="http://schemas.microsoft.com/office/drawing/2014/main" id="{6F3662ED-784C-D249-8795-CA82D1CC10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MWF Table - Teal">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dirty="0"/>
              <a:t>Click icon to add table</a:t>
            </a:r>
          </a:p>
        </p:txBody>
      </p:sp>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9" name="Text Placeholder 4"/>
          <p:cNvSpPr>
            <a:spLocks noGrp="1"/>
          </p:cNvSpPr>
          <p:nvPr>
            <p:ph type="body" sz="quarter" idx="21" hasCustomPrompt="1"/>
          </p:nvPr>
        </p:nvSpPr>
        <p:spPr>
          <a:xfrm>
            <a:off x="2456297" y="5999997"/>
            <a:ext cx="602466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6"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pic>
        <p:nvPicPr>
          <p:cNvPr id="10" name="Picture 9">
            <a:extLst>
              <a:ext uri="{FF2B5EF4-FFF2-40B4-BE49-F238E27FC236}">
                <a16:creationId xmlns:a16="http://schemas.microsoft.com/office/drawing/2014/main" id="{FC0B4BE5-2887-AE45-9F8B-D30C7DD64F8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MWF Graph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2"/>
              </a:solidFill>
            </a:endParaRPr>
          </a:p>
        </p:txBody>
      </p:sp>
      <p:sp>
        <p:nvSpPr>
          <p:cNvPr id="57" name="Chart Placeholder 5"/>
          <p:cNvSpPr>
            <a:spLocks noGrp="1"/>
          </p:cNvSpPr>
          <p:nvPr>
            <p:ph type="chart" sz="quarter" idx="19"/>
          </p:nvPr>
        </p:nvSpPr>
        <p:spPr>
          <a:xfrm>
            <a:off x="627433" y="1699588"/>
            <a:ext cx="8091115" cy="4054959"/>
          </a:xfrm>
        </p:spPr>
        <p:txBody>
          <a:bodyPr>
            <a:normAutofit/>
          </a:bodyPr>
          <a:lstStyle>
            <a:lvl1pPr marL="0" indent="0">
              <a:buNone/>
              <a:defRPr sz="1600">
                <a:solidFill>
                  <a:srgbClr val="4C515A"/>
                </a:solidFill>
              </a:defRPr>
            </a:lvl1pPr>
          </a:lstStyle>
          <a:p>
            <a:r>
              <a:rPr lang="en-US" dirty="0"/>
              <a:t>Click icon to add chart</a:t>
            </a:r>
          </a:p>
        </p:txBody>
      </p:sp>
      <p:sp>
        <p:nvSpPr>
          <p:cNvPr id="9" name="Text Placeholder 4"/>
          <p:cNvSpPr>
            <a:spLocks noGrp="1"/>
          </p:cNvSpPr>
          <p:nvPr>
            <p:ph type="body" sz="quarter" idx="21" hasCustomPrompt="1"/>
          </p:nvPr>
        </p:nvSpPr>
        <p:spPr>
          <a:xfrm>
            <a:off x="2456297" y="5999997"/>
            <a:ext cx="603075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2"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4"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pic>
        <p:nvPicPr>
          <p:cNvPr id="10" name="Picture 9">
            <a:extLst>
              <a:ext uri="{FF2B5EF4-FFF2-40B4-BE49-F238E27FC236}">
                <a16:creationId xmlns:a16="http://schemas.microsoft.com/office/drawing/2014/main" id="{43A002C4-E0D3-A54E-A3B4-4CDAE08A7A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MWF Arrow Chart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7" y="5999997"/>
            <a:ext cx="6025788"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37"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pic>
        <p:nvPicPr>
          <p:cNvPr id="33" name="Picture 32">
            <a:extLst>
              <a:ext uri="{FF2B5EF4-FFF2-40B4-BE49-F238E27FC236}">
                <a16:creationId xmlns:a16="http://schemas.microsoft.com/office/drawing/2014/main" id="{932915A1-93EA-4542-9602-D99BAD4474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MWF Quote - Blu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tx2">
                    <a:lumMod val="20000"/>
                    <a:lumOff val="80000"/>
                  </a:schemeClr>
                </a:solidFill>
              </a:defRPr>
            </a:lvl1pPr>
          </a:lstStyle>
          <a:p>
            <a:pPr lvl="0"/>
            <a:r>
              <a:rPr lang="en-US" dirty="0"/>
              <a:t>Insert Source Info</a:t>
            </a:r>
          </a:p>
        </p:txBody>
      </p:sp>
      <p:sp>
        <p:nvSpPr>
          <p:cNvPr id="15"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3" name="Footer Placeholder 2">
            <a:extLst>
              <a:ext uri="{FF2B5EF4-FFF2-40B4-BE49-F238E27FC236}">
                <a16:creationId xmlns:a16="http://schemas.microsoft.com/office/drawing/2014/main" id="{D5192451-5459-9D43-8A99-516D9A08E359}"/>
              </a:ext>
            </a:extLst>
          </p:cNvPr>
          <p:cNvSpPr>
            <a:spLocks noGrp="1"/>
          </p:cNvSpPr>
          <p:nvPr>
            <p:ph type="ftr" sz="quarter" idx="16"/>
          </p:nvPr>
        </p:nvSpPr>
        <p:spPr/>
        <p:txBody>
          <a:bodyPr/>
          <a:lstStyle>
            <a:lvl1pPr>
              <a:defRPr>
                <a:solidFill>
                  <a:schemeClr val="bg1"/>
                </a:solidFill>
              </a:defRPr>
            </a:lvl1pPr>
          </a:lstStyle>
          <a:p>
            <a:endParaRPr lang="en-US" dirty="0"/>
          </a:p>
        </p:txBody>
      </p:sp>
      <p:pic>
        <p:nvPicPr>
          <p:cNvPr id="11" name="Picture 10">
            <a:extLst>
              <a:ext uri="{FF2B5EF4-FFF2-40B4-BE49-F238E27FC236}">
                <a16:creationId xmlns:a16="http://schemas.microsoft.com/office/drawing/2014/main" id="{5E6D3F57-B7D9-8F4B-98EC-025799A5977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MWF Quote - Orang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2">
                    <a:lumMod val="40000"/>
                    <a:lumOff val="60000"/>
                  </a:schemeClr>
                </a:solidFill>
              </a:defRPr>
            </a:lvl1pPr>
          </a:lstStyle>
          <a:p>
            <a:pPr lvl="0"/>
            <a:r>
              <a:rPr lang="en-US" dirty="0"/>
              <a:t>Insert Source Info</a:t>
            </a:r>
          </a:p>
        </p:txBody>
      </p:sp>
      <p:sp>
        <p:nvSpPr>
          <p:cNvPr id="12"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4AD26ECB-F423-1045-92B3-BDC984610628}"/>
              </a:ext>
            </a:extLst>
          </p:cNvPr>
          <p:cNvSpPr>
            <a:spLocks noGrp="1"/>
          </p:cNvSpPr>
          <p:nvPr>
            <p:ph type="ftr" sz="quarter" idx="16"/>
          </p:nvPr>
        </p:nvSpPr>
        <p:spPr/>
        <p:txBody>
          <a:bodyPr/>
          <a:lstStyle>
            <a:lvl1pPr>
              <a:defRPr>
                <a:solidFill>
                  <a:schemeClr val="bg1"/>
                </a:solidFill>
              </a:defRPr>
            </a:lvl1pPr>
          </a:lstStyle>
          <a:p>
            <a:endParaRPr lang="en-US" dirty="0"/>
          </a:p>
        </p:txBody>
      </p:sp>
      <p:pic>
        <p:nvPicPr>
          <p:cNvPr id="11" name="Picture 10">
            <a:extLst>
              <a:ext uri="{FF2B5EF4-FFF2-40B4-BE49-F238E27FC236}">
                <a16:creationId xmlns:a16="http://schemas.microsoft.com/office/drawing/2014/main" id="{D2C8B7AD-A6D7-AE46-8C4C-7FBBC674BCD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MWF Section 1 - Teal">
    <p:spTree>
      <p:nvGrpSpPr>
        <p:cNvPr id="1" name=""/>
        <p:cNvGrpSpPr/>
        <p:nvPr/>
      </p:nvGrpSpPr>
      <p:grpSpPr>
        <a:xfrm>
          <a:off x="0" y="0"/>
          <a:ext cx="0" cy="0"/>
          <a:chOff x="0" y="0"/>
          <a:chExt cx="0" cy="0"/>
        </a:xfrm>
      </p:grpSpPr>
      <p:sp>
        <p:nvSpPr>
          <p:cNvPr id="2" name="Rectangle 1"/>
          <p:cNvSpPr/>
          <p:nvPr userDrawn="1"/>
        </p:nvSpPr>
        <p:spPr>
          <a:xfrm>
            <a:off x="217054" y="0"/>
            <a:ext cx="892848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userDrawn="1"/>
        </p:nvSpPr>
        <p:spPr>
          <a:xfrm>
            <a:off x="0" y="0"/>
            <a:ext cx="217054"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9"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bg2">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0"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7DE5A2D0-4F13-F245-8C06-5F0B8F40A9F8}"/>
              </a:ext>
            </a:extLst>
          </p:cNvPr>
          <p:cNvSpPr>
            <a:spLocks noGrp="1"/>
          </p:cNvSpPr>
          <p:nvPr>
            <p:ph type="ftr" sz="quarter" idx="11"/>
          </p:nvPr>
        </p:nvSpPr>
        <p:spPr/>
        <p:txBody>
          <a:bodyPr/>
          <a:lstStyle>
            <a:lvl1pPr>
              <a:defRPr>
                <a:solidFill>
                  <a:schemeClr val="bg1"/>
                </a:solidFill>
              </a:defRPr>
            </a:lvl1pPr>
          </a:lstStyle>
          <a:p>
            <a:endParaRPr lang="en-US" dirty="0"/>
          </a:p>
        </p:txBody>
      </p:sp>
      <p:pic>
        <p:nvPicPr>
          <p:cNvPr id="11" name="Picture 10">
            <a:extLst>
              <a:ext uri="{FF2B5EF4-FFF2-40B4-BE49-F238E27FC236}">
                <a16:creationId xmlns:a16="http://schemas.microsoft.com/office/drawing/2014/main" id="{7AED6370-4F07-5D41-8CB0-5ED304C96E7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MWF Quote - Teal">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bg2">
                    <a:lumMod val="20000"/>
                    <a:lumOff val="80000"/>
                  </a:schemeClr>
                </a:solidFill>
              </a:defRPr>
            </a:lvl1pPr>
          </a:lstStyle>
          <a:p>
            <a:pPr lvl="0"/>
            <a:r>
              <a:rPr lang="en-US" dirty="0"/>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C25419DB-9474-2846-8B3E-DA30852DC010}"/>
              </a:ext>
            </a:extLst>
          </p:cNvPr>
          <p:cNvSpPr>
            <a:spLocks noGrp="1"/>
          </p:cNvSpPr>
          <p:nvPr>
            <p:ph type="ftr" sz="quarter" idx="16"/>
          </p:nvPr>
        </p:nvSpPr>
        <p:spPr/>
        <p:txBody>
          <a:bodyPr/>
          <a:lstStyle>
            <a:lvl1pPr>
              <a:defRPr>
                <a:solidFill>
                  <a:schemeClr val="bg1"/>
                </a:solidFill>
              </a:defRPr>
            </a:lvl1pPr>
          </a:lstStyle>
          <a:p>
            <a:endParaRPr lang="en-US" dirty="0"/>
          </a:p>
        </p:txBody>
      </p:sp>
      <p:pic>
        <p:nvPicPr>
          <p:cNvPr id="11" name="Picture 10">
            <a:extLst>
              <a:ext uri="{FF2B5EF4-FFF2-40B4-BE49-F238E27FC236}">
                <a16:creationId xmlns:a16="http://schemas.microsoft.com/office/drawing/2014/main" id="{ED40BC8F-F8D9-4849-9747-9D85A748CBF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MWF Quote - Green">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4">
                    <a:lumMod val="40000"/>
                    <a:lumOff val="60000"/>
                  </a:schemeClr>
                </a:solidFill>
              </a:defRPr>
            </a:lvl1pPr>
          </a:lstStyle>
          <a:p>
            <a:pPr lvl="0"/>
            <a:r>
              <a:rPr lang="en-US" dirty="0"/>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59A9B494-9F9D-2F40-9D90-755C68BE6CB6}"/>
              </a:ext>
            </a:extLst>
          </p:cNvPr>
          <p:cNvSpPr>
            <a:spLocks noGrp="1"/>
          </p:cNvSpPr>
          <p:nvPr>
            <p:ph type="ftr" sz="quarter" idx="16"/>
          </p:nvPr>
        </p:nvSpPr>
        <p:spPr/>
        <p:txBody>
          <a:bodyPr/>
          <a:lstStyle>
            <a:lvl1pPr>
              <a:defRPr>
                <a:solidFill>
                  <a:schemeClr val="bg1"/>
                </a:solidFill>
              </a:defRPr>
            </a:lvl1pPr>
          </a:lstStyle>
          <a:p>
            <a:endParaRPr lang="en-US" dirty="0"/>
          </a:p>
        </p:txBody>
      </p:sp>
      <p:pic>
        <p:nvPicPr>
          <p:cNvPr id="11" name="Picture 10">
            <a:extLst>
              <a:ext uri="{FF2B5EF4-FFF2-40B4-BE49-F238E27FC236}">
                <a16:creationId xmlns:a16="http://schemas.microsoft.com/office/drawing/2014/main" id="{F6CCD010-54C7-3541-BC74-F2FAF23D8F2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MWF Quote - Purpl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5">
                    <a:lumMod val="40000"/>
                    <a:lumOff val="60000"/>
                  </a:schemeClr>
                </a:solidFill>
              </a:defRPr>
            </a:lvl1pPr>
          </a:lstStyle>
          <a:p>
            <a:pPr lvl="0"/>
            <a:r>
              <a:rPr lang="en-US" dirty="0"/>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767F2C01-7E98-AC47-B47D-D0991DB0C91E}"/>
              </a:ext>
            </a:extLst>
          </p:cNvPr>
          <p:cNvSpPr>
            <a:spLocks noGrp="1"/>
          </p:cNvSpPr>
          <p:nvPr>
            <p:ph type="ftr" sz="quarter" idx="16"/>
          </p:nvPr>
        </p:nvSpPr>
        <p:spPr/>
        <p:txBody>
          <a:bodyPr/>
          <a:lstStyle>
            <a:lvl1pPr>
              <a:defRPr>
                <a:solidFill>
                  <a:schemeClr val="bg1"/>
                </a:solidFill>
              </a:defRPr>
            </a:lvl1pPr>
          </a:lstStyle>
          <a:p>
            <a:endParaRPr lang="en-US" dirty="0"/>
          </a:p>
        </p:txBody>
      </p:sp>
      <p:pic>
        <p:nvPicPr>
          <p:cNvPr id="11" name="Picture 10">
            <a:extLst>
              <a:ext uri="{FF2B5EF4-FFF2-40B4-BE49-F238E27FC236}">
                <a16:creationId xmlns:a16="http://schemas.microsoft.com/office/drawing/2014/main" id="{E461B5FA-93C6-B347-8327-62EA2D39149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131033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59301" y="6210832"/>
            <a:ext cx="2172716" cy="647192"/>
          </a:xfrm>
          <a:prstGeom prst="rect">
            <a:avLst/>
          </a:prstGeom>
        </p:spPr>
      </p:pic>
      <p:sp>
        <p:nvSpPr>
          <p:cNvPr id="19" name="Text Placeholder 18"/>
          <p:cNvSpPr>
            <a:spLocks noGrp="1"/>
          </p:cNvSpPr>
          <p:nvPr>
            <p:ph type="body" sz="quarter" idx="10"/>
          </p:nvPr>
        </p:nvSpPr>
        <p:spPr>
          <a:xfrm>
            <a:off x="0" y="0"/>
            <a:ext cx="9144000" cy="301752"/>
          </a:xfrm>
          <a:prstGeom prst="rect">
            <a:avLst/>
          </a:prstGeom>
        </p:spPr>
        <p:txBody>
          <a:bodyPr/>
          <a:lstStyle>
            <a:lvl1pPr marL="0" indent="0">
              <a:buNone/>
              <a:defRPr sz="1600" b="0" i="0">
                <a:solidFill>
                  <a:schemeClr val="accent6"/>
                </a:solidFill>
                <a:latin typeface="Calibri Light" charset="0"/>
                <a:ea typeface="Calibri Light" charset="0"/>
                <a:cs typeface="Calibri Light" charset="0"/>
              </a:defRPr>
            </a:lvl1pPr>
            <a:lvl2pPr marL="457200" indent="0">
              <a:buNone/>
              <a:defRPr sz="1600" b="0" i="0">
                <a:solidFill>
                  <a:schemeClr val="accent6"/>
                </a:solidFill>
                <a:latin typeface="Calibri Light" charset="0"/>
                <a:ea typeface="Calibri Light" charset="0"/>
                <a:cs typeface="Calibri Light" charset="0"/>
              </a:defRPr>
            </a:lvl2pPr>
            <a:lvl3pPr marL="914400" indent="0">
              <a:buNone/>
              <a:defRPr sz="1600" b="0" i="0">
                <a:solidFill>
                  <a:schemeClr val="accent6"/>
                </a:solidFill>
                <a:latin typeface="Calibri Light" charset="0"/>
                <a:ea typeface="Calibri Light" charset="0"/>
                <a:cs typeface="Calibri Light" charset="0"/>
              </a:defRPr>
            </a:lvl3pPr>
            <a:lvl4pPr marL="1371600" indent="0">
              <a:buNone/>
              <a:defRPr sz="1600" b="0" i="0">
                <a:solidFill>
                  <a:schemeClr val="accent6"/>
                </a:solidFill>
                <a:latin typeface="Calibri Light" charset="0"/>
                <a:ea typeface="Calibri Light" charset="0"/>
                <a:cs typeface="Calibri Light" charset="0"/>
              </a:defRPr>
            </a:lvl4pPr>
            <a:lvl5pPr marL="1828800" indent="0">
              <a:buNone/>
              <a:defRPr sz="1600" b="0" i="0">
                <a:solidFill>
                  <a:schemeClr val="accent6"/>
                </a:solidFill>
                <a:latin typeface="Calibri Light" charset="0"/>
                <a:ea typeface="Calibri Light" charset="0"/>
                <a:cs typeface="Calibri Light" charset="0"/>
              </a:defRPr>
            </a:lvl5pPr>
          </a:lstStyle>
          <a:p>
            <a:pPr lvl="0"/>
            <a:r>
              <a:rPr lang="en-US" dirty="0"/>
              <a:t>Click to edit Master text styles</a:t>
            </a:r>
          </a:p>
        </p:txBody>
      </p:sp>
      <p:sp>
        <p:nvSpPr>
          <p:cNvPr id="22" name="Text Placeholder 21"/>
          <p:cNvSpPr>
            <a:spLocks noGrp="1"/>
          </p:cNvSpPr>
          <p:nvPr>
            <p:ph type="body" sz="quarter" idx="11"/>
          </p:nvPr>
        </p:nvSpPr>
        <p:spPr>
          <a:xfrm>
            <a:off x="-1" y="304800"/>
            <a:ext cx="9132017" cy="911352"/>
          </a:xfrm>
          <a:prstGeom prst="rect">
            <a:avLst/>
          </a:prstGeom>
        </p:spPr>
        <p:txBody>
          <a:bodyPr/>
          <a:lstStyle>
            <a:lvl1pPr marL="0" indent="0">
              <a:lnSpc>
                <a:spcPct val="90000"/>
              </a:lnSpc>
              <a:spcBef>
                <a:spcPts val="0"/>
              </a:spcBef>
              <a:buNone/>
              <a:defRPr sz="2600" b="1" i="0">
                <a:solidFill>
                  <a:schemeClr val="accent6"/>
                </a:solidFill>
                <a:latin typeface="Calibri Light" charset="0"/>
                <a:ea typeface="Calibri Light" charset="0"/>
                <a:cs typeface="Calibri Light" charset="0"/>
              </a:defRPr>
            </a:lvl1pPr>
            <a:lvl2pPr marL="457200" indent="0">
              <a:buNone/>
              <a:defRPr sz="2600" b="1" i="0">
                <a:solidFill>
                  <a:schemeClr val="accent6"/>
                </a:solidFill>
                <a:latin typeface="Calibri Light" charset="0"/>
                <a:ea typeface="Calibri Light" charset="0"/>
                <a:cs typeface="Calibri Light" charset="0"/>
              </a:defRPr>
            </a:lvl2pPr>
            <a:lvl3pPr marL="914400" indent="0">
              <a:buNone/>
              <a:defRPr sz="2600" b="1" i="0">
                <a:solidFill>
                  <a:schemeClr val="accent6"/>
                </a:solidFill>
                <a:latin typeface="Calibri Light" charset="0"/>
                <a:ea typeface="Calibri Light" charset="0"/>
                <a:cs typeface="Calibri Light" charset="0"/>
              </a:defRPr>
            </a:lvl3pPr>
            <a:lvl4pPr marL="1371600" indent="0">
              <a:buNone/>
              <a:defRPr sz="2600" b="1" i="0">
                <a:solidFill>
                  <a:schemeClr val="accent6"/>
                </a:solidFill>
                <a:latin typeface="Calibri Light" charset="0"/>
                <a:ea typeface="Calibri Light" charset="0"/>
                <a:cs typeface="Calibri Light" charset="0"/>
              </a:defRPr>
            </a:lvl4pPr>
            <a:lvl5pPr marL="1828800" indent="0">
              <a:buNone/>
              <a:defRPr sz="2600" b="1" i="0">
                <a:solidFill>
                  <a:schemeClr val="accent6"/>
                </a:solidFill>
                <a:latin typeface="Calibri Light" charset="0"/>
                <a:ea typeface="Calibri Light" charset="0"/>
                <a:cs typeface="Calibri Light" charset="0"/>
              </a:defRPr>
            </a:lvl5pPr>
          </a:lstStyle>
          <a:p>
            <a:pPr lvl="0"/>
            <a:r>
              <a:rPr lang="en-US" dirty="0"/>
              <a:t>Click to edit Master text styles</a:t>
            </a:r>
          </a:p>
        </p:txBody>
      </p:sp>
      <p:sp>
        <p:nvSpPr>
          <p:cNvPr id="25" name="Text Placeholder 24"/>
          <p:cNvSpPr>
            <a:spLocks noGrp="1"/>
          </p:cNvSpPr>
          <p:nvPr>
            <p:ph type="body" sz="quarter" idx="12"/>
          </p:nvPr>
        </p:nvSpPr>
        <p:spPr>
          <a:xfrm>
            <a:off x="0" y="5524500"/>
            <a:ext cx="9144000" cy="604264"/>
          </a:xfrm>
          <a:prstGeom prst="rect">
            <a:avLst/>
          </a:prstGeom>
        </p:spPr>
        <p:txBody>
          <a:bodyPr anchor="b" anchorCtr="0"/>
          <a:lstStyle>
            <a:lvl1pPr marL="0" indent="0">
              <a:buNone/>
              <a:defRPr sz="1100" b="0" i="0">
                <a:solidFill>
                  <a:schemeClr val="accent6"/>
                </a:solidFill>
                <a:latin typeface="Trebuchet MS" panose="020B0703020202090204" pitchFamily="34" charset="0"/>
                <a:ea typeface="Trebuchet MS" panose="020B0703020202090204" pitchFamily="34" charset="0"/>
                <a:cs typeface="Calibri" charset="0"/>
              </a:defRPr>
            </a:lvl1pPr>
            <a:lvl2pPr marL="457200" indent="0">
              <a:buNone/>
              <a:defRPr sz="1100">
                <a:solidFill>
                  <a:schemeClr val="accent6"/>
                </a:solidFill>
                <a:latin typeface="Calibri" charset="0"/>
                <a:ea typeface="Calibri" charset="0"/>
                <a:cs typeface="Calibri" charset="0"/>
              </a:defRPr>
            </a:lvl2pPr>
            <a:lvl3pPr marL="914400" indent="0">
              <a:buNone/>
              <a:defRPr sz="1100">
                <a:solidFill>
                  <a:schemeClr val="accent6"/>
                </a:solidFill>
                <a:latin typeface="Calibri" charset="0"/>
                <a:ea typeface="Calibri" charset="0"/>
                <a:cs typeface="Calibri" charset="0"/>
              </a:defRPr>
            </a:lvl3pPr>
            <a:lvl4pPr marL="1371600" indent="0">
              <a:buNone/>
              <a:defRPr sz="1100">
                <a:solidFill>
                  <a:schemeClr val="accent6"/>
                </a:solidFill>
                <a:latin typeface="Calibri" charset="0"/>
                <a:ea typeface="Calibri" charset="0"/>
                <a:cs typeface="Calibri" charset="0"/>
              </a:defRPr>
            </a:lvl4pPr>
            <a:lvl5pPr marL="1828800" indent="0">
              <a:buNone/>
              <a:defRPr sz="1100">
                <a:solidFill>
                  <a:schemeClr val="accent6"/>
                </a:solidFill>
                <a:latin typeface="Calibri" charset="0"/>
                <a:ea typeface="Calibri" charset="0"/>
                <a:cs typeface="Calibri" charset="0"/>
              </a:defRPr>
            </a:lvl5pPr>
          </a:lstStyle>
          <a:p>
            <a:pPr lvl="0"/>
            <a:r>
              <a:rPr lang="en-US" dirty="0"/>
              <a:t>Click to edit Master text styles</a:t>
            </a:r>
          </a:p>
        </p:txBody>
      </p:sp>
    </p:spTree>
    <p:extLst>
      <p:ext uri="{BB962C8B-B14F-4D97-AF65-F5344CB8AC3E}">
        <p14:creationId xmlns:p14="http://schemas.microsoft.com/office/powerpoint/2010/main" val="187469721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1_Graph Layout: 01">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1799691" y="6368920"/>
            <a:ext cx="7272807" cy="408452"/>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t>Source: Sara R. Collins, Herman K. Bhupal, and Michelle M. Doty, </a:t>
            </a:r>
            <a:r>
              <a:rPr lang="en-US" sz="900" i="1" dirty="0"/>
              <a:t>Health Insurance Coverage Eight Years After the ACA: Fewer Uninsured Americans and Shorter Coverage Gaps, But More Underinsured — Findings from the Commonwealth Fund Biennial Health Insurance Survey, 2018 </a:t>
            </a:r>
            <a:r>
              <a:rPr lang="en-US" sz="900" dirty="0"/>
              <a:t>(Commonwealth Fund, Feb. 2019).</a:t>
            </a:r>
          </a:p>
        </p:txBody>
      </p:sp>
      <p:sp>
        <p:nvSpPr>
          <p:cNvPr id="8" name="Rectangle 7"/>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3" name="Title 1"/>
          <p:cNvSpPr>
            <a:spLocks noGrp="1"/>
          </p:cNvSpPr>
          <p:nvPr>
            <p:ph type="ctrTitle"/>
          </p:nvPr>
        </p:nvSpPr>
        <p:spPr>
          <a:xfrm>
            <a:off x="98134" y="0"/>
            <a:ext cx="9001000" cy="628410"/>
          </a:xfrm>
          <a:effectLst/>
        </p:spPr>
        <p:txBody>
          <a:bodyPr anchor="ctr">
            <a:noAutofit/>
          </a:bodyPr>
          <a:lstStyle>
            <a:lvl1pPr algn="l">
              <a:lnSpc>
                <a:spcPct val="90000"/>
              </a:lnSpc>
              <a:defRPr sz="1800" b="0" i="0" spc="0" baseline="0">
                <a:solidFill>
                  <a:schemeClr val="bg1"/>
                </a:solidFill>
                <a:effectLst/>
                <a:latin typeface="Trebuchet MS" panose="020B0703020202090204" pitchFamily="34" charset="0"/>
                <a:ea typeface="Trebuchet MS" panose="020B0703020202090204" pitchFamily="34" charset="0"/>
                <a:cs typeface="Trebuchet MS" panose="020B0703020202090204" pitchFamily="34" charset="0"/>
              </a:defRPr>
            </a:lvl1pPr>
          </a:lstStyle>
          <a:p>
            <a:endParaRPr lang="en-US" dirty="0"/>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dirty="0"/>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p:nvPr>
        </p:nvSpPr>
        <p:spPr>
          <a:xfrm>
            <a:off x="71500"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pic>
        <p:nvPicPr>
          <p:cNvPr id="9" name="Picture 8">
            <a:extLst>
              <a:ext uri="{FF2B5EF4-FFF2-40B4-BE49-F238E27FC236}">
                <a16:creationId xmlns:a16="http://schemas.microsoft.com/office/drawing/2014/main" id="{8C60B9FE-8C74-D946-9B2E-D5E39876B4E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Tree>
    <p:extLst>
      <p:ext uri="{BB962C8B-B14F-4D97-AF65-F5344CB8AC3E}">
        <p14:creationId xmlns:p14="http://schemas.microsoft.com/office/powerpoint/2010/main" val="4208681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MWF Section 1 - Green">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userDrawn="1"/>
        </p:nvSpPr>
        <p:spPr>
          <a:xfrm>
            <a:off x="0" y="0"/>
            <a:ext cx="217054" cy="685800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4">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2562DAF0-0013-6F44-BDC5-714FFED30602}"/>
              </a:ext>
            </a:extLst>
          </p:cNvPr>
          <p:cNvSpPr>
            <a:spLocks noGrp="1"/>
          </p:cNvSpPr>
          <p:nvPr>
            <p:ph type="ftr" sz="quarter" idx="11"/>
          </p:nvPr>
        </p:nvSpPr>
        <p:spPr/>
        <p:txBody>
          <a:bodyPr/>
          <a:lstStyle>
            <a:lvl1pPr>
              <a:defRPr>
                <a:solidFill>
                  <a:schemeClr val="bg1"/>
                </a:solidFill>
              </a:defRPr>
            </a:lvl1pPr>
          </a:lstStyle>
          <a:p>
            <a:endParaRPr lang="en-US" dirty="0"/>
          </a:p>
        </p:txBody>
      </p:sp>
      <p:pic>
        <p:nvPicPr>
          <p:cNvPr id="12" name="Picture 11">
            <a:extLst>
              <a:ext uri="{FF2B5EF4-FFF2-40B4-BE49-F238E27FC236}">
                <a16:creationId xmlns:a16="http://schemas.microsoft.com/office/drawing/2014/main" id="{7FE55082-BA53-1640-B33A-2AA9A294E74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MWF Section 1 - Purpl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userDrawn="1"/>
        </p:nvSpPr>
        <p:spPr>
          <a:xfrm>
            <a:off x="0" y="0"/>
            <a:ext cx="217054" cy="685800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5">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4C87A2EC-438B-1044-A3AF-99AFAEEEE1ED}"/>
              </a:ext>
            </a:extLst>
          </p:cNvPr>
          <p:cNvSpPr>
            <a:spLocks noGrp="1"/>
          </p:cNvSpPr>
          <p:nvPr>
            <p:ph type="ftr" sz="quarter" idx="11"/>
          </p:nvPr>
        </p:nvSpPr>
        <p:spPr/>
        <p:txBody>
          <a:bodyPr/>
          <a:lstStyle>
            <a:lvl1pPr>
              <a:defRPr>
                <a:solidFill>
                  <a:schemeClr val="bg1"/>
                </a:solidFill>
              </a:defRPr>
            </a:lvl1pPr>
          </a:lstStyle>
          <a:p>
            <a:endParaRPr lang="en-US" dirty="0"/>
          </a:p>
        </p:txBody>
      </p:sp>
      <p:pic>
        <p:nvPicPr>
          <p:cNvPr id="13" name="Picture 12">
            <a:extLst>
              <a:ext uri="{FF2B5EF4-FFF2-40B4-BE49-F238E27FC236}">
                <a16:creationId xmlns:a16="http://schemas.microsoft.com/office/drawing/2014/main" id="{403EBB16-AD77-3240-83A3-2F85443BF9A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MWF Section 2 Photo - Blu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1" y="3467100"/>
            <a:ext cx="9144001" cy="33920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tx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dirty="0"/>
              <a:t>Drag picture to placeholder or click icon to add</a:t>
            </a:r>
          </a:p>
        </p:txBody>
      </p:sp>
      <p:sp>
        <p:nvSpPr>
          <p:cNvPr id="2" name="Footer Placeholder 1">
            <a:extLst>
              <a:ext uri="{FF2B5EF4-FFF2-40B4-BE49-F238E27FC236}">
                <a16:creationId xmlns:a16="http://schemas.microsoft.com/office/drawing/2014/main" id="{81A03275-5D2F-F946-BFA4-D6D1D463EACB}"/>
              </a:ext>
            </a:extLst>
          </p:cNvPr>
          <p:cNvSpPr>
            <a:spLocks noGrp="1"/>
          </p:cNvSpPr>
          <p:nvPr>
            <p:ph type="ftr" sz="quarter" idx="14"/>
          </p:nvPr>
        </p:nvSpPr>
        <p:spPr/>
        <p:txBody>
          <a:bodyPr/>
          <a:lstStyle>
            <a:lvl1pPr>
              <a:defRPr>
                <a:solidFill>
                  <a:schemeClr val="bg1"/>
                </a:solidFill>
              </a:defRPr>
            </a:lvl1pPr>
          </a:lstStyle>
          <a:p>
            <a:endParaRPr lang="en-US" dirty="0"/>
          </a:p>
        </p:txBody>
      </p:sp>
      <p:sp>
        <p:nvSpPr>
          <p:cNvPr id="11" name="Slide Number Placeholder 5">
            <a:extLst>
              <a:ext uri="{FF2B5EF4-FFF2-40B4-BE49-F238E27FC236}">
                <a16:creationId xmlns:a16="http://schemas.microsoft.com/office/drawing/2014/main" id="{5B72AB5F-9111-7A4D-8C29-A328BB78CC80}"/>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pic>
        <p:nvPicPr>
          <p:cNvPr id="15" name="Picture 14">
            <a:extLst>
              <a:ext uri="{FF2B5EF4-FFF2-40B4-BE49-F238E27FC236}">
                <a16:creationId xmlns:a16="http://schemas.microsoft.com/office/drawing/2014/main" id="{5F60C7B4-8011-AE4E-AFED-B82E5203D1E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MWF Section 2 Photo - Orang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1" y="3467100"/>
            <a:ext cx="9144001" cy="33920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dirty="0"/>
              <a:t>Drag picture to placeholder or click icon to add</a:t>
            </a:r>
          </a:p>
        </p:txBody>
      </p:sp>
      <p:sp>
        <p:nvSpPr>
          <p:cNvPr id="9" name="Slide Number Placeholder 5">
            <a:extLst>
              <a:ext uri="{FF2B5EF4-FFF2-40B4-BE49-F238E27FC236}">
                <a16:creationId xmlns:a16="http://schemas.microsoft.com/office/drawing/2014/main" id="{8BB3BA39-CAEA-E44B-9F64-BBF355856EDC}"/>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887B07FF-40DE-744D-8C1D-8DBC2A74BC92}"/>
              </a:ext>
            </a:extLst>
          </p:cNvPr>
          <p:cNvSpPr>
            <a:spLocks noGrp="1"/>
          </p:cNvSpPr>
          <p:nvPr>
            <p:ph type="ftr" sz="quarter" idx="14"/>
          </p:nvPr>
        </p:nvSpPr>
        <p:spPr/>
        <p:txBody>
          <a:bodyPr/>
          <a:lstStyle>
            <a:lvl1pPr>
              <a:defRPr>
                <a:solidFill>
                  <a:schemeClr val="bg1"/>
                </a:solidFill>
              </a:defRPr>
            </a:lvl1pPr>
          </a:lstStyle>
          <a:p>
            <a:endParaRPr lang="en-US" dirty="0"/>
          </a:p>
        </p:txBody>
      </p:sp>
      <p:pic>
        <p:nvPicPr>
          <p:cNvPr id="10" name="Picture 9">
            <a:extLst>
              <a:ext uri="{FF2B5EF4-FFF2-40B4-BE49-F238E27FC236}">
                <a16:creationId xmlns:a16="http://schemas.microsoft.com/office/drawing/2014/main" id="{C39ACE06-2526-3D4B-986D-A4CA8AD72D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MWF Section 2 Photo - Teal">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1" y="3467100"/>
            <a:ext cx="9144001" cy="3392038"/>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bg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dirty="0"/>
              <a:t>Drag picture to placeholder or click icon to add</a:t>
            </a:r>
          </a:p>
        </p:txBody>
      </p:sp>
      <p:sp>
        <p:nvSpPr>
          <p:cNvPr id="9" name="Slide Number Placeholder 5">
            <a:extLst>
              <a:ext uri="{FF2B5EF4-FFF2-40B4-BE49-F238E27FC236}">
                <a16:creationId xmlns:a16="http://schemas.microsoft.com/office/drawing/2014/main" id="{BD7E2D29-8510-8D43-9502-458D3D71BEB0}"/>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CC4EDE8F-4CE8-3B46-9C2F-C9D4265E891E}"/>
              </a:ext>
            </a:extLst>
          </p:cNvPr>
          <p:cNvSpPr>
            <a:spLocks noGrp="1"/>
          </p:cNvSpPr>
          <p:nvPr>
            <p:ph type="ftr" sz="quarter" idx="14"/>
          </p:nvPr>
        </p:nvSpPr>
        <p:spPr/>
        <p:txBody>
          <a:bodyPr/>
          <a:lstStyle>
            <a:lvl1pPr>
              <a:defRPr>
                <a:solidFill>
                  <a:schemeClr val="bg1"/>
                </a:solidFill>
              </a:defRPr>
            </a:lvl1pPr>
          </a:lstStyle>
          <a:p>
            <a:endParaRPr lang="en-US" dirty="0"/>
          </a:p>
        </p:txBody>
      </p:sp>
      <p:pic>
        <p:nvPicPr>
          <p:cNvPr id="10" name="Picture 9">
            <a:extLst>
              <a:ext uri="{FF2B5EF4-FFF2-40B4-BE49-F238E27FC236}">
                <a16:creationId xmlns:a16="http://schemas.microsoft.com/office/drawing/2014/main" id="{A9510EE1-CD7A-1B4D-91F4-3263012B166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theme" Target="../theme/theme1.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4EC1AD93-FDB0-DE4D-96C9-AB89B36F9711}"/>
              </a:ext>
            </a:extLst>
          </p:cNvPr>
          <p:cNvSpPr>
            <a:spLocks noGrp="1"/>
          </p:cNvSpPr>
          <p:nvPr>
            <p:ph type="ftr" sz="quarter" idx="3"/>
          </p:nvPr>
        </p:nvSpPr>
        <p:spPr>
          <a:xfrm>
            <a:off x="5460382" y="6204299"/>
            <a:ext cx="3086100"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dirty="0">
              <a:solidFill>
                <a:schemeClr val="tx1"/>
              </a:solidFill>
            </a:endParaRPr>
          </a:p>
        </p:txBody>
      </p:sp>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695" r:id="rId1"/>
    <p:sldLayoutId id="2147483809" r:id="rId2"/>
    <p:sldLayoutId id="2147483738" r:id="rId3"/>
    <p:sldLayoutId id="2147483736" r:id="rId4"/>
    <p:sldLayoutId id="2147483737" r:id="rId5"/>
    <p:sldLayoutId id="2147483739"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 id="2147483712" r:id="rId17"/>
    <p:sldLayoutId id="2147483781" r:id="rId18"/>
    <p:sldLayoutId id="2147483782" r:id="rId19"/>
    <p:sldLayoutId id="2147483808" r:id="rId20"/>
    <p:sldLayoutId id="2147483796" r:id="rId21"/>
    <p:sldLayoutId id="2147483797" r:id="rId22"/>
    <p:sldLayoutId id="2147483722" r:id="rId23"/>
    <p:sldLayoutId id="2147483763" r:id="rId24"/>
    <p:sldLayoutId id="2147483791" r:id="rId25"/>
    <p:sldLayoutId id="2147483807" r:id="rId26"/>
    <p:sldLayoutId id="2147483798" r:id="rId27"/>
    <p:sldLayoutId id="2147483799" r:id="rId28"/>
    <p:sldLayoutId id="2147483786" r:id="rId29"/>
    <p:sldLayoutId id="2147483787" r:id="rId30"/>
    <p:sldLayoutId id="2147483733" r:id="rId31"/>
    <p:sldLayoutId id="2147483800" r:id="rId32"/>
    <p:sldLayoutId id="2147483801" r:id="rId33"/>
    <p:sldLayoutId id="2147483802" r:id="rId34"/>
    <p:sldLayoutId id="2147483764" r:id="rId35"/>
    <p:sldLayoutId id="2147483762" r:id="rId36"/>
    <p:sldLayoutId id="2147483790" r:id="rId37"/>
    <p:sldLayoutId id="2147483792" r:id="rId38"/>
    <p:sldLayoutId id="2147483793" r:id="rId39"/>
    <p:sldLayoutId id="2147483794" r:id="rId40"/>
    <p:sldLayoutId id="2147483795" r:id="rId41"/>
    <p:sldLayoutId id="2147483767" r:id="rId42"/>
    <p:sldLayoutId id="2147483803" r:id="rId43"/>
    <p:sldLayoutId id="2147483811" r:id="rId44"/>
    <p:sldLayoutId id="2147483812" r:id="rId45"/>
  </p:sldLayoutIdLst>
  <p:hf hdr="0" ftr="0" dt="0"/>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3.xml"/><Relationship Id="rId4" Type="http://schemas.openxmlformats.org/officeDocument/2006/relationships/chart" Target="../charts/chart7.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5.emf"/><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CEF82F6-8737-3A47-9FDF-9B8A7A0435C8}"/>
              </a:ext>
            </a:extLst>
          </p:cNvPr>
          <p:cNvSpPr>
            <a:spLocks noGrp="1"/>
          </p:cNvSpPr>
          <p:nvPr>
            <p:ph type="body" sz="quarter" idx="11"/>
          </p:nvPr>
        </p:nvSpPr>
        <p:spPr>
          <a:xfrm>
            <a:off x="652028" y="3747673"/>
            <a:ext cx="7902692" cy="924375"/>
          </a:xfrm>
        </p:spPr>
        <p:txBody>
          <a:bodyPr>
            <a:noAutofit/>
          </a:bodyPr>
          <a:lstStyle/>
          <a:p>
            <a:r>
              <a:rPr lang="en-US" sz="1800" dirty="0"/>
              <a:t>Sara R. Collins, Ph.D. </a:t>
            </a:r>
          </a:p>
          <a:p>
            <a:r>
              <a:rPr lang="en-US" sz="1200" i="1" dirty="0"/>
              <a:t>Vice President, Health Care Coverage and Access </a:t>
            </a:r>
          </a:p>
          <a:p>
            <a:pPr>
              <a:spcAft>
                <a:spcPts val="1200"/>
              </a:spcAft>
            </a:pPr>
            <a:r>
              <a:rPr lang="en-US" sz="1200" i="1" dirty="0"/>
              <a:t>The Commonwealth Fund</a:t>
            </a:r>
            <a:endParaRPr lang="en-US" sz="1400" dirty="0"/>
          </a:p>
          <a:p>
            <a:r>
              <a:rPr lang="en-US" sz="1600" dirty="0">
                <a:solidFill>
                  <a:schemeClr val="bg2"/>
                </a:solidFill>
              </a:rPr>
              <a:t>Invited Testimony</a:t>
            </a:r>
          </a:p>
          <a:p>
            <a:r>
              <a:rPr lang="en-US" sz="1600" dirty="0">
                <a:solidFill>
                  <a:schemeClr val="bg2"/>
                </a:solidFill>
              </a:rPr>
              <a:t>February 13, 2019</a:t>
            </a:r>
          </a:p>
        </p:txBody>
      </p:sp>
      <p:sp>
        <p:nvSpPr>
          <p:cNvPr id="13" name="Title 12">
            <a:extLst>
              <a:ext uri="{FF2B5EF4-FFF2-40B4-BE49-F238E27FC236}">
                <a16:creationId xmlns:a16="http://schemas.microsoft.com/office/drawing/2014/main" id="{5D92FBE2-FC52-4D49-8122-0879BABFC428}"/>
              </a:ext>
            </a:extLst>
          </p:cNvPr>
          <p:cNvSpPr>
            <a:spLocks noGrp="1"/>
          </p:cNvSpPr>
          <p:nvPr>
            <p:ph type="ctrTitle"/>
          </p:nvPr>
        </p:nvSpPr>
        <p:spPr>
          <a:xfrm>
            <a:off x="652028" y="467166"/>
            <a:ext cx="7772400" cy="1875045"/>
          </a:xfrm>
        </p:spPr>
        <p:txBody>
          <a:bodyPr>
            <a:noAutofit/>
          </a:bodyPr>
          <a:lstStyle/>
          <a:p>
            <a:br>
              <a:rPr lang="en-US" sz="3200" dirty="0"/>
            </a:br>
            <a:r>
              <a:rPr lang="en-US" sz="3600" dirty="0"/>
              <a:t>The Growing Cost Burden of Employer Health Insurance for U.S. Families: Implications for Health and Economic Security</a:t>
            </a:r>
            <a:endParaRPr lang="en-US" sz="3200" dirty="0"/>
          </a:p>
        </p:txBody>
      </p:sp>
      <p:sp>
        <p:nvSpPr>
          <p:cNvPr id="3" name="Subtitle 2">
            <a:extLst>
              <a:ext uri="{FF2B5EF4-FFF2-40B4-BE49-F238E27FC236}">
                <a16:creationId xmlns:a16="http://schemas.microsoft.com/office/drawing/2014/main" id="{F9CBFAEE-9C5A-514A-B4EC-CCFDD507E8BF}"/>
              </a:ext>
            </a:extLst>
          </p:cNvPr>
          <p:cNvSpPr>
            <a:spLocks noGrp="1"/>
          </p:cNvSpPr>
          <p:nvPr>
            <p:ph type="subTitle" idx="1"/>
          </p:nvPr>
        </p:nvSpPr>
        <p:spPr>
          <a:xfrm>
            <a:off x="652028" y="2616467"/>
            <a:ext cx="7973812" cy="493860"/>
          </a:xfrm>
        </p:spPr>
        <p:txBody>
          <a:bodyPr>
            <a:noAutofit/>
          </a:bodyPr>
          <a:lstStyle/>
          <a:p>
            <a:r>
              <a:rPr lang="en-US" sz="1800" i="1" dirty="0"/>
              <a:t>U.S. House of Representatives Committee on Ways and Means, Subcommittee on Select Revenue Measures </a:t>
            </a:r>
          </a:p>
          <a:p>
            <a:r>
              <a:rPr lang="en-US" sz="1800" i="1" dirty="0"/>
              <a:t>Hearing on “How Middle-Class Families Are Faring in Today’s Economy” </a:t>
            </a:r>
          </a:p>
        </p:txBody>
      </p:sp>
    </p:spTree>
    <p:extLst>
      <p:ext uri="{BB962C8B-B14F-4D97-AF65-F5344CB8AC3E}">
        <p14:creationId xmlns:p14="http://schemas.microsoft.com/office/powerpoint/2010/main" val="1600347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21"/>
          </p:nvPr>
        </p:nvSpPr>
        <p:spPr>
          <a:xfrm>
            <a:off x="2286000" y="5999998"/>
            <a:ext cx="6400800" cy="777374"/>
          </a:xfrm>
        </p:spPr>
        <p:txBody>
          <a:bodyPr>
            <a:noAutofit/>
          </a:bodyPr>
          <a:lstStyle/>
          <a:p>
            <a:r>
              <a:rPr lang="en-US" sz="800" dirty="0"/>
              <a:t>* Respondents may have had another type of coverage at some point during the year, but had coverage for the entire previous 12 months.</a:t>
            </a:r>
            <a:br>
              <a:rPr lang="en-US" sz="800" dirty="0"/>
            </a:br>
            <a:r>
              <a:rPr lang="en-US" sz="800" dirty="0"/>
              <a:t>^ Less than 200% of the Federal Poverty Level. ^^ Underinsured defined as insured all year but experienced one of the following: out of pocket expenses, excluding premiums, equaled 10% or more of income; out of pocket expenses, excluding premiums, equaled 5% or more of income if low income (&lt;200% of poverty); or deductibles equaled 5% or more of income. </a:t>
            </a:r>
          </a:p>
          <a:p>
            <a:r>
              <a:rPr lang="en-US" sz="800" dirty="0"/>
              <a:t>Data: Commonwealth Fund Biennial Health Insurance Surveys (2003, 2005, 2010. 2012, 2014, 2016, and 2018).</a:t>
            </a:r>
          </a:p>
        </p:txBody>
      </p:sp>
      <p:sp>
        <p:nvSpPr>
          <p:cNvPr id="2" name="Title 1">
            <a:extLst>
              <a:ext uri="{FF2B5EF4-FFF2-40B4-BE49-F238E27FC236}">
                <a16:creationId xmlns:a16="http://schemas.microsoft.com/office/drawing/2014/main" id="{0B49E002-1423-E640-BF1A-D99CEFB48158}"/>
              </a:ext>
            </a:extLst>
          </p:cNvPr>
          <p:cNvSpPr>
            <a:spLocks noGrp="1"/>
          </p:cNvSpPr>
          <p:nvPr>
            <p:ph type="ctrTitle"/>
          </p:nvPr>
        </p:nvSpPr>
        <p:spPr/>
        <p:txBody>
          <a:bodyPr>
            <a:noAutofit/>
          </a:bodyPr>
          <a:lstStyle/>
          <a:p>
            <a:r>
              <a:rPr lang="en-US" sz="3000" dirty="0"/>
              <a:t>Underinsured indicators among adults with employer coverage</a:t>
            </a:r>
          </a:p>
        </p:txBody>
      </p:sp>
      <p:graphicFrame>
        <p:nvGraphicFramePr>
          <p:cNvPr id="10" name="Table Placeholder 5">
            <a:extLst>
              <a:ext uri="{FF2B5EF4-FFF2-40B4-BE49-F238E27FC236}">
                <a16:creationId xmlns:a16="http://schemas.microsoft.com/office/drawing/2014/main" id="{F046344C-D701-4F63-B07F-FFB5252F936B}"/>
              </a:ext>
            </a:extLst>
          </p:cNvPr>
          <p:cNvGraphicFramePr>
            <a:graphicFrameLocks/>
          </p:cNvGraphicFramePr>
          <p:nvPr>
            <p:extLst>
              <p:ext uri="{D42A27DB-BD31-4B8C-83A1-F6EECF244321}">
                <p14:modId xmlns:p14="http://schemas.microsoft.com/office/powerpoint/2010/main" val="884060384"/>
              </p:ext>
            </p:extLst>
          </p:nvPr>
        </p:nvGraphicFramePr>
        <p:xfrm>
          <a:off x="314960" y="1838962"/>
          <a:ext cx="8735885" cy="3108960"/>
        </p:xfrm>
        <a:graphic>
          <a:graphicData uri="http://schemas.openxmlformats.org/drawingml/2006/table">
            <a:tbl>
              <a:tblPr firstRow="1" bandRow="1">
                <a:tableStyleId>{5C22544A-7EE6-4342-B048-85BDC9FD1C3A}</a:tableStyleId>
              </a:tblPr>
              <a:tblGrid>
                <a:gridCol w="3238512">
                  <a:extLst>
                    <a:ext uri="{9D8B030D-6E8A-4147-A177-3AD203B41FA5}">
                      <a16:colId xmlns:a16="http://schemas.microsoft.com/office/drawing/2014/main" val="20000"/>
                    </a:ext>
                  </a:extLst>
                </a:gridCol>
                <a:gridCol w="785339">
                  <a:extLst>
                    <a:ext uri="{9D8B030D-6E8A-4147-A177-3AD203B41FA5}">
                      <a16:colId xmlns:a16="http://schemas.microsoft.com/office/drawing/2014/main" val="20001"/>
                    </a:ext>
                  </a:extLst>
                </a:gridCol>
                <a:gridCol w="785339">
                  <a:extLst>
                    <a:ext uri="{9D8B030D-6E8A-4147-A177-3AD203B41FA5}">
                      <a16:colId xmlns:a16="http://schemas.microsoft.com/office/drawing/2014/main" val="20002"/>
                    </a:ext>
                  </a:extLst>
                </a:gridCol>
                <a:gridCol w="785339">
                  <a:extLst>
                    <a:ext uri="{9D8B030D-6E8A-4147-A177-3AD203B41FA5}">
                      <a16:colId xmlns:a16="http://schemas.microsoft.com/office/drawing/2014/main" val="20003"/>
                    </a:ext>
                  </a:extLst>
                </a:gridCol>
                <a:gridCol w="785339">
                  <a:extLst>
                    <a:ext uri="{9D8B030D-6E8A-4147-A177-3AD203B41FA5}">
                      <a16:colId xmlns:a16="http://schemas.microsoft.com/office/drawing/2014/main" val="20004"/>
                    </a:ext>
                  </a:extLst>
                </a:gridCol>
                <a:gridCol w="785339">
                  <a:extLst>
                    <a:ext uri="{9D8B030D-6E8A-4147-A177-3AD203B41FA5}">
                      <a16:colId xmlns:a16="http://schemas.microsoft.com/office/drawing/2014/main" val="20005"/>
                    </a:ext>
                  </a:extLst>
                </a:gridCol>
                <a:gridCol w="785339">
                  <a:extLst>
                    <a:ext uri="{9D8B030D-6E8A-4147-A177-3AD203B41FA5}">
                      <a16:colId xmlns:a16="http://schemas.microsoft.com/office/drawing/2014/main" val="20006"/>
                    </a:ext>
                  </a:extLst>
                </a:gridCol>
                <a:gridCol w="785339">
                  <a:extLst>
                    <a:ext uri="{9D8B030D-6E8A-4147-A177-3AD203B41FA5}">
                      <a16:colId xmlns:a16="http://schemas.microsoft.com/office/drawing/2014/main" val="1883978870"/>
                    </a:ext>
                  </a:extLst>
                </a:gridCol>
              </a:tblGrid>
              <a:tr h="640080">
                <a:tc>
                  <a:txBody>
                    <a:bodyPr/>
                    <a:lstStyle/>
                    <a:p>
                      <a:pPr marL="91440" marR="0" indent="0" algn="l" defTabSz="914378" rtl="0" eaLnBrk="1" fontAlgn="auto" latinLnBrk="0" hangingPunct="1">
                        <a:lnSpc>
                          <a:spcPct val="100000"/>
                        </a:lnSpc>
                        <a:spcBef>
                          <a:spcPts val="0"/>
                        </a:spcBef>
                        <a:spcAft>
                          <a:spcPts val="0"/>
                        </a:spcAft>
                        <a:buClrTx/>
                        <a:buSzTx/>
                        <a:buFontTx/>
                        <a:buNone/>
                        <a:tabLst/>
                        <a:defRPr/>
                      </a:pPr>
                      <a:r>
                        <a:rPr lang="en-US" sz="1200" b="0" i="1" dirty="0">
                          <a:solidFill>
                            <a:schemeClr val="tx1"/>
                          </a:solidFill>
                          <a:latin typeface="+mn-lt"/>
                        </a:rPr>
                        <a:t>Underinsured indicators among adults ages 19-64 insured all year, with employer coverage at the time of the survey*</a:t>
                      </a:r>
                    </a:p>
                  </a:txBody>
                  <a:tcPr marL="0" marR="101720" marB="91440" anchor="ctr">
                    <a:lnL w="12700" cmpd="sng">
                      <a:noFill/>
                    </a:lnL>
                    <a:lnR w="12700" cmpd="sng">
                      <a:noFill/>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i="0" dirty="0">
                          <a:solidFill>
                            <a:schemeClr val="bg1"/>
                          </a:solidFill>
                          <a:latin typeface="+mn-lt"/>
                        </a:rPr>
                        <a:t>2003</a:t>
                      </a:r>
                    </a:p>
                  </a:txBody>
                  <a:tcPr marL="101720" marR="101720" anchor="ctr">
                    <a:lnL w="12700" cmpd="sng">
                      <a:noFill/>
                    </a:lnL>
                    <a:lnR w="12700" cap="flat" cmpd="sng" algn="ctr">
                      <a:solidFill>
                        <a:schemeClr val="bg1"/>
                      </a:solidFill>
                      <a:prstDash val="solid"/>
                      <a:round/>
                      <a:headEnd type="none" w="med" len="med"/>
                      <a:tailEnd type="none" w="med" len="med"/>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sz="1200" b="1" i="0" dirty="0">
                          <a:solidFill>
                            <a:schemeClr val="bg1"/>
                          </a:solidFill>
                          <a:latin typeface="+mn-lt"/>
                        </a:rPr>
                        <a:t>2005</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sz="1200" b="1" i="0" dirty="0">
                          <a:solidFill>
                            <a:schemeClr val="bg1"/>
                          </a:solidFill>
                          <a:latin typeface="+mn-lt"/>
                        </a:rPr>
                        <a:t>2010</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sz="1200" b="1" i="0" dirty="0">
                          <a:solidFill>
                            <a:schemeClr val="bg1"/>
                          </a:solidFill>
                          <a:latin typeface="+mn-lt"/>
                        </a:rPr>
                        <a:t>2012</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sz="1200" b="1" i="0" dirty="0">
                          <a:solidFill>
                            <a:schemeClr val="bg1"/>
                          </a:solidFill>
                          <a:latin typeface="+mn-lt"/>
                        </a:rPr>
                        <a:t>2014</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sz="1200" b="1" i="0" dirty="0">
                          <a:solidFill>
                            <a:schemeClr val="bg1"/>
                          </a:solidFill>
                          <a:latin typeface="+mn-lt"/>
                        </a:rPr>
                        <a:t>2016</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sz="1200" b="1" i="0" dirty="0">
                          <a:solidFill>
                            <a:schemeClr val="bg1"/>
                          </a:solidFill>
                          <a:latin typeface="+mn-lt"/>
                        </a:rPr>
                        <a:t>2018</a:t>
                      </a:r>
                    </a:p>
                  </a:txBody>
                  <a:tcPr marL="101720" marR="101720" anchor="ctr">
                    <a:lnL w="12700" cap="flat" cmpd="sng" algn="ctr">
                      <a:solidFill>
                        <a:schemeClr val="bg1"/>
                      </a:solidFill>
                      <a:prstDash val="solid"/>
                      <a:round/>
                      <a:headEnd type="none" w="med" len="med"/>
                      <a:tailEnd type="none" w="med" len="med"/>
                    </a:lnL>
                    <a:lnR w="12700" cmpd="sng">
                      <a:noFill/>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r h="365760">
                <a:tc>
                  <a:txBody>
                    <a:bodyPr/>
                    <a:lstStyle/>
                    <a:p>
                      <a:pPr lvl="0">
                        <a:spcBef>
                          <a:spcPts val="600"/>
                        </a:spcBef>
                      </a:pPr>
                      <a:r>
                        <a:rPr lang="en-US" sz="1200" b="0" i="0" dirty="0">
                          <a:latin typeface="+mn-lt"/>
                        </a:rPr>
                        <a:t>Out of pocket medical expenses equal 10% or more of family annual income </a:t>
                      </a:r>
                    </a:p>
                  </a:txBody>
                  <a:tcPr marL="101720" marR="101720" marT="91440" marB="9144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6%</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8%</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11%</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13%</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12%</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14%</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14%</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08"/>
                  </a:ext>
                </a:extLst>
              </a:tr>
              <a:tr h="365760">
                <a:tc>
                  <a:txBody>
                    <a:bodyPr/>
                    <a:lstStyle/>
                    <a:p>
                      <a:pPr lvl="0">
                        <a:spcBef>
                          <a:spcPts val="600"/>
                        </a:spcBef>
                      </a:pPr>
                      <a:r>
                        <a:rPr lang="en-US" sz="1200" b="0" i="0" dirty="0">
                          <a:latin typeface="+mn-lt"/>
                        </a:rPr>
                        <a:t>Out of pocket medical expenses equal 5% or more of income if low income^</a:t>
                      </a:r>
                    </a:p>
                  </a:txBody>
                  <a:tcPr marL="101720" marR="101720" marB="9144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6%</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5%</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7%</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7%</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8%</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8%</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7%</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09"/>
                  </a:ext>
                </a:extLst>
              </a:tr>
              <a:tr h="365760">
                <a:tc>
                  <a:txBody>
                    <a:bodyPr/>
                    <a:lstStyle/>
                    <a:p>
                      <a:pPr lvl="0">
                        <a:spcBef>
                          <a:spcPts val="600"/>
                        </a:spcBef>
                      </a:pPr>
                      <a:r>
                        <a:rPr lang="en-US" sz="1200" b="0" i="0" dirty="0">
                          <a:latin typeface="+mn-lt"/>
                        </a:rPr>
                        <a:t>Cumulative percent/millions, using two indicators above</a:t>
                      </a:r>
                    </a:p>
                  </a:txBody>
                  <a:tcPr marL="101720" marR="101720" marB="9144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7E5E4"/>
                    </a:solidFill>
                  </a:tcPr>
                </a:tc>
                <a:tc>
                  <a:txBody>
                    <a:bodyPr/>
                    <a:lstStyle/>
                    <a:p>
                      <a:pPr algn="ctr"/>
                      <a:r>
                        <a:rPr lang="en-US" sz="1200" b="0" i="0" dirty="0">
                          <a:solidFill>
                            <a:schemeClr val="tx1"/>
                          </a:solidFill>
                          <a:latin typeface="+mn-lt"/>
                        </a:rPr>
                        <a:t>9%</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7E5E4"/>
                    </a:solidFill>
                  </a:tcPr>
                </a:tc>
                <a:tc>
                  <a:txBody>
                    <a:bodyPr/>
                    <a:lstStyle/>
                    <a:p>
                      <a:pPr algn="ctr"/>
                      <a:r>
                        <a:rPr lang="en-US" sz="1200" b="0" i="0" dirty="0">
                          <a:solidFill>
                            <a:schemeClr val="tx1"/>
                          </a:solidFill>
                          <a:latin typeface="+mn-lt"/>
                        </a:rPr>
                        <a:t>11%</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7E5E4"/>
                    </a:solidFill>
                  </a:tcPr>
                </a:tc>
                <a:tc>
                  <a:txBody>
                    <a:bodyPr/>
                    <a:lstStyle/>
                    <a:p>
                      <a:pPr algn="ctr"/>
                      <a:r>
                        <a:rPr lang="en-US" sz="1200" b="0" i="0" dirty="0">
                          <a:solidFill>
                            <a:schemeClr val="tx1"/>
                          </a:solidFill>
                          <a:latin typeface="+mn-lt"/>
                        </a:rPr>
                        <a:t>14%</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7E5E4"/>
                    </a:solidFill>
                  </a:tcPr>
                </a:tc>
                <a:tc>
                  <a:txBody>
                    <a:bodyPr/>
                    <a:lstStyle/>
                    <a:p>
                      <a:pPr algn="ctr"/>
                      <a:r>
                        <a:rPr lang="en-US" sz="1200" b="0" i="0" dirty="0">
                          <a:solidFill>
                            <a:schemeClr val="tx1"/>
                          </a:solidFill>
                          <a:latin typeface="+mn-lt"/>
                        </a:rPr>
                        <a:t>15%</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7E5E4"/>
                    </a:solidFill>
                  </a:tcPr>
                </a:tc>
                <a:tc>
                  <a:txBody>
                    <a:bodyPr/>
                    <a:lstStyle/>
                    <a:p>
                      <a:pPr algn="ctr"/>
                      <a:r>
                        <a:rPr lang="en-US" sz="1200" b="0" i="0" dirty="0">
                          <a:solidFill>
                            <a:schemeClr val="tx1"/>
                          </a:solidFill>
                          <a:latin typeface="+mn-lt"/>
                        </a:rPr>
                        <a:t>15%</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7E5E4"/>
                    </a:solidFill>
                  </a:tcPr>
                </a:tc>
                <a:tc>
                  <a:txBody>
                    <a:bodyPr/>
                    <a:lstStyle/>
                    <a:p>
                      <a:pPr algn="ctr"/>
                      <a:r>
                        <a:rPr lang="en-US" sz="1200" b="0" i="0" dirty="0">
                          <a:solidFill>
                            <a:schemeClr val="tx1"/>
                          </a:solidFill>
                          <a:latin typeface="+mn-lt"/>
                        </a:rPr>
                        <a:t>16%</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7E5E4"/>
                    </a:solidFill>
                  </a:tcPr>
                </a:tc>
                <a:tc>
                  <a:txBody>
                    <a:bodyPr/>
                    <a:lstStyle/>
                    <a:p>
                      <a:pPr algn="ctr"/>
                      <a:r>
                        <a:rPr lang="en-US" sz="1200" b="0" i="0" dirty="0">
                          <a:solidFill>
                            <a:schemeClr val="tx1"/>
                          </a:solidFill>
                          <a:latin typeface="+mn-lt"/>
                        </a:rPr>
                        <a:t>17%</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7E5E4"/>
                    </a:solidFill>
                  </a:tcPr>
                </a:tc>
                <a:extLst>
                  <a:ext uri="{0D108BD9-81ED-4DB2-BD59-A6C34878D82A}">
                    <a16:rowId xmlns:a16="http://schemas.microsoft.com/office/drawing/2014/main" val="3409783875"/>
                  </a:ext>
                </a:extLst>
              </a:tr>
              <a:tr h="365760">
                <a:tc>
                  <a:txBody>
                    <a:bodyPr/>
                    <a:lstStyle/>
                    <a:p>
                      <a:pPr lvl="0">
                        <a:spcBef>
                          <a:spcPts val="600"/>
                        </a:spcBef>
                      </a:pPr>
                      <a:r>
                        <a:rPr lang="en-US" sz="1200" b="0" i="0" dirty="0">
                          <a:latin typeface="+mn-lt"/>
                        </a:rPr>
                        <a:t>Deductible equals 5% or more of income </a:t>
                      </a:r>
                    </a:p>
                  </a:txBody>
                  <a:tcPr marL="101720" marR="101720" marB="9144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2%</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2%</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6%</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8%</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11%</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13%</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16%</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2190245523"/>
                  </a:ext>
                </a:extLst>
              </a:tr>
              <a:tr h="365760">
                <a:tc>
                  <a:txBody>
                    <a:bodyPr/>
                    <a:lstStyle/>
                    <a:p>
                      <a:pPr lvl="0">
                        <a:spcBef>
                          <a:spcPts val="600"/>
                        </a:spcBef>
                        <a:spcAft>
                          <a:spcPts val="300"/>
                        </a:spcAft>
                      </a:pPr>
                      <a:r>
                        <a:rPr lang="en-US" sz="1200" b="0" i="0" dirty="0">
                          <a:latin typeface="+mn-lt"/>
                        </a:rPr>
                        <a:t>Cumulative percent/millions, using all three indicators^^</a:t>
                      </a:r>
                    </a:p>
                  </a:txBody>
                  <a:tcPr marL="101720" marR="101720" marB="9144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2D7D7"/>
                    </a:solidFill>
                  </a:tcPr>
                </a:tc>
                <a:tc>
                  <a:txBody>
                    <a:bodyPr/>
                    <a:lstStyle/>
                    <a:p>
                      <a:pPr algn="ctr"/>
                      <a:r>
                        <a:rPr lang="en-US" sz="1200" b="0" i="0" dirty="0">
                          <a:solidFill>
                            <a:schemeClr val="tx1"/>
                          </a:solidFill>
                          <a:latin typeface="+mn-lt"/>
                        </a:rPr>
                        <a:t>10%</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2D7D7"/>
                    </a:solidFill>
                  </a:tcPr>
                </a:tc>
                <a:tc>
                  <a:txBody>
                    <a:bodyPr/>
                    <a:lstStyle/>
                    <a:p>
                      <a:pPr algn="ctr"/>
                      <a:r>
                        <a:rPr lang="en-US" sz="1200" b="0" i="0" dirty="0">
                          <a:solidFill>
                            <a:schemeClr val="tx1"/>
                          </a:solidFill>
                          <a:latin typeface="+mn-lt"/>
                        </a:rPr>
                        <a:t>12%</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2D7D7"/>
                    </a:solidFill>
                  </a:tcPr>
                </a:tc>
                <a:tc>
                  <a:txBody>
                    <a:bodyPr/>
                    <a:lstStyle/>
                    <a:p>
                      <a:pPr algn="ctr"/>
                      <a:r>
                        <a:rPr lang="en-US" sz="1200" b="0" i="0" dirty="0">
                          <a:solidFill>
                            <a:schemeClr val="tx1"/>
                          </a:solidFill>
                          <a:latin typeface="+mn-lt"/>
                        </a:rPr>
                        <a:t>17%</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2D7D7"/>
                    </a:solidFill>
                  </a:tcPr>
                </a:tc>
                <a:tc>
                  <a:txBody>
                    <a:bodyPr/>
                    <a:lstStyle/>
                    <a:p>
                      <a:pPr algn="ctr"/>
                      <a:r>
                        <a:rPr lang="en-US" sz="1200" b="0" i="0" dirty="0">
                          <a:solidFill>
                            <a:schemeClr val="tx1"/>
                          </a:solidFill>
                          <a:latin typeface="+mn-lt"/>
                        </a:rPr>
                        <a:t>20%</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2D7D7"/>
                    </a:solidFill>
                  </a:tcPr>
                </a:tc>
                <a:tc>
                  <a:txBody>
                    <a:bodyPr/>
                    <a:lstStyle/>
                    <a:p>
                      <a:pPr algn="ctr"/>
                      <a:r>
                        <a:rPr lang="en-US" sz="1200" b="0" i="0" dirty="0">
                          <a:solidFill>
                            <a:schemeClr val="tx1"/>
                          </a:solidFill>
                          <a:latin typeface="+mn-lt"/>
                        </a:rPr>
                        <a:t>20%</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2D7D7"/>
                    </a:solidFill>
                  </a:tcPr>
                </a:tc>
                <a:tc>
                  <a:txBody>
                    <a:bodyPr/>
                    <a:lstStyle/>
                    <a:p>
                      <a:pPr algn="ctr"/>
                      <a:r>
                        <a:rPr lang="en-US" sz="1200" b="0" i="0" dirty="0">
                          <a:solidFill>
                            <a:schemeClr val="tx1"/>
                          </a:solidFill>
                          <a:latin typeface="+mn-lt"/>
                        </a:rPr>
                        <a:t>24%</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2D7D7"/>
                    </a:solidFill>
                  </a:tcPr>
                </a:tc>
                <a:tc>
                  <a:txBody>
                    <a:bodyPr/>
                    <a:lstStyle/>
                    <a:p>
                      <a:pPr algn="ctr"/>
                      <a:r>
                        <a:rPr lang="en-US" sz="1200" b="0" i="0" dirty="0">
                          <a:solidFill>
                            <a:schemeClr val="tx1"/>
                          </a:solidFill>
                          <a:latin typeface="+mn-lt"/>
                        </a:rPr>
                        <a:t>28%</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2D7D7"/>
                    </a:solidFill>
                  </a:tcPr>
                </a:tc>
                <a:extLst>
                  <a:ext uri="{0D108BD9-81ED-4DB2-BD59-A6C34878D82A}">
                    <a16:rowId xmlns:a16="http://schemas.microsoft.com/office/drawing/2014/main" val="4026731797"/>
                  </a:ext>
                </a:extLst>
              </a:tr>
            </a:tbl>
          </a:graphicData>
        </a:graphic>
      </p:graphicFrame>
      <p:sp>
        <p:nvSpPr>
          <p:cNvPr id="7" name="Subtitle 6">
            <a:extLst>
              <a:ext uri="{FF2B5EF4-FFF2-40B4-BE49-F238E27FC236}">
                <a16:creationId xmlns:a16="http://schemas.microsoft.com/office/drawing/2014/main" id="{8B0D0A2F-F32F-4720-B884-91F6D37A71A7}"/>
              </a:ext>
            </a:extLst>
          </p:cNvPr>
          <p:cNvSpPr>
            <a:spLocks noGrp="1"/>
          </p:cNvSpPr>
          <p:nvPr>
            <p:ph type="subTitle" idx="1"/>
          </p:nvPr>
        </p:nvSpPr>
        <p:spPr/>
        <p:txBody>
          <a:bodyPr/>
          <a:lstStyle/>
          <a:p>
            <a:r>
              <a:rPr lang="en-US" dirty="0"/>
              <a:t>EXHIBIT 9</a:t>
            </a:r>
          </a:p>
        </p:txBody>
      </p:sp>
    </p:spTree>
    <p:extLst>
      <p:ext uri="{BB962C8B-B14F-4D97-AF65-F5344CB8AC3E}">
        <p14:creationId xmlns:p14="http://schemas.microsoft.com/office/powerpoint/2010/main" val="362359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Placeholder 7">
            <a:extLst>
              <a:ext uri="{FF2B5EF4-FFF2-40B4-BE49-F238E27FC236}">
                <a16:creationId xmlns:a16="http://schemas.microsoft.com/office/drawing/2014/main" id="{D439E929-FF3E-B54D-8D95-F2CBC5728B46}"/>
              </a:ext>
            </a:extLst>
          </p:cNvPr>
          <p:cNvGraphicFramePr>
            <a:graphicFrameLocks noGrp="1"/>
          </p:cNvGraphicFramePr>
          <p:nvPr>
            <p:ph type="chart" sz="quarter" idx="19"/>
            <p:extLst>
              <p:ext uri="{D42A27DB-BD31-4B8C-83A1-F6EECF244321}">
                <p14:modId xmlns:p14="http://schemas.microsoft.com/office/powerpoint/2010/main" val="2008884968"/>
              </p:ext>
            </p:extLst>
          </p:nvPr>
        </p:nvGraphicFramePr>
        <p:xfrm>
          <a:off x="627063" y="1787303"/>
          <a:ext cx="8091487" cy="405447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21"/>
          </p:nvPr>
        </p:nvSpPr>
        <p:spPr>
          <a:xfrm>
            <a:off x="2286000" y="5999997"/>
            <a:ext cx="6400800" cy="777375"/>
          </a:xfrm>
        </p:spPr>
        <p:txBody>
          <a:bodyPr>
            <a:noAutofit/>
          </a:bodyPr>
          <a:lstStyle/>
          <a:p>
            <a:r>
              <a:rPr lang="en-US" sz="800" dirty="0"/>
              <a:t>Notes: “Underinsured” refers to adults who were insured all year but experienced one of the following: out-of-pocket costs, excluding premiums, equaled 10% or more of income; out-of-pocket costs, excluding premiums, equaled 5% or more of income if low-income (&lt;200% of poverty); or deductibles equaled 5% or more of income. Respondents may have had another type of coverage at some point during the year, but had coverage for the entire previous 12 months. </a:t>
            </a:r>
          </a:p>
          <a:p>
            <a:r>
              <a:rPr lang="en-US" sz="800" dirty="0"/>
              <a:t>Data: Commonwealth Fund Biennial Health Insurance Surveys (2010, 2012, 2014, 2016, and 2018).</a:t>
            </a:r>
          </a:p>
        </p:txBody>
      </p:sp>
      <p:sp>
        <p:nvSpPr>
          <p:cNvPr id="2" name="Title 1">
            <a:extLst>
              <a:ext uri="{FF2B5EF4-FFF2-40B4-BE49-F238E27FC236}">
                <a16:creationId xmlns:a16="http://schemas.microsoft.com/office/drawing/2014/main" id="{0B49E002-1423-E640-BF1A-D99CEFB48158}"/>
              </a:ext>
            </a:extLst>
          </p:cNvPr>
          <p:cNvSpPr>
            <a:spLocks noGrp="1"/>
          </p:cNvSpPr>
          <p:nvPr>
            <p:ph type="ctrTitle"/>
          </p:nvPr>
        </p:nvSpPr>
        <p:spPr>
          <a:xfrm>
            <a:off x="627434" y="514555"/>
            <a:ext cx="8503920" cy="670030"/>
          </a:xfrm>
        </p:spPr>
        <p:txBody>
          <a:bodyPr>
            <a:noAutofit/>
          </a:bodyPr>
          <a:lstStyle/>
          <a:p>
            <a:r>
              <a:rPr lang="en-US" sz="2600" dirty="0"/>
              <a:t>Underinsured rates among people in employer plans are highest among lower-income adults</a:t>
            </a:r>
          </a:p>
        </p:txBody>
      </p:sp>
      <p:sp>
        <p:nvSpPr>
          <p:cNvPr id="8" name="TextBox 7">
            <a:extLst>
              <a:ext uri="{FF2B5EF4-FFF2-40B4-BE49-F238E27FC236}">
                <a16:creationId xmlns:a16="http://schemas.microsoft.com/office/drawing/2014/main" id="{D931CCA2-DFEC-BC45-9F65-B5143FD74AB5}"/>
              </a:ext>
            </a:extLst>
          </p:cNvPr>
          <p:cNvSpPr txBox="1"/>
          <p:nvPr/>
        </p:nvSpPr>
        <p:spPr>
          <a:xfrm>
            <a:off x="544018" y="1254257"/>
            <a:ext cx="7944051" cy="523220"/>
          </a:xfrm>
          <a:prstGeom prst="rect">
            <a:avLst/>
          </a:prstGeom>
          <a:noFill/>
        </p:spPr>
        <p:txBody>
          <a:bodyPr wrap="square" rtlCol="0">
            <a:spAutoFit/>
          </a:bodyPr>
          <a:lstStyle/>
          <a:p>
            <a:r>
              <a:rPr lang="en-US" sz="1400" i="1" dirty="0"/>
              <a:t>Percent of adults ages 19–64 insured all year, with employer coverage at time of survey, who were underinsured</a:t>
            </a:r>
          </a:p>
        </p:txBody>
      </p:sp>
      <p:sp>
        <p:nvSpPr>
          <p:cNvPr id="6" name="Subtitle 5">
            <a:extLst>
              <a:ext uri="{FF2B5EF4-FFF2-40B4-BE49-F238E27FC236}">
                <a16:creationId xmlns:a16="http://schemas.microsoft.com/office/drawing/2014/main" id="{A7291B65-BAB7-4CA4-AF3F-684501F7BF8A}"/>
              </a:ext>
            </a:extLst>
          </p:cNvPr>
          <p:cNvSpPr>
            <a:spLocks noGrp="1"/>
          </p:cNvSpPr>
          <p:nvPr>
            <p:ph type="subTitle" idx="1"/>
          </p:nvPr>
        </p:nvSpPr>
        <p:spPr/>
        <p:txBody>
          <a:bodyPr/>
          <a:lstStyle/>
          <a:p>
            <a:r>
              <a:rPr lang="en-US" dirty="0"/>
              <a:t>EXHIBIT 10</a:t>
            </a:r>
          </a:p>
        </p:txBody>
      </p:sp>
    </p:spTree>
    <p:extLst>
      <p:ext uri="{BB962C8B-B14F-4D97-AF65-F5344CB8AC3E}">
        <p14:creationId xmlns:p14="http://schemas.microsoft.com/office/powerpoint/2010/main" val="1327098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Placeholder 10">
            <a:extLst>
              <a:ext uri="{FF2B5EF4-FFF2-40B4-BE49-F238E27FC236}">
                <a16:creationId xmlns:a16="http://schemas.microsoft.com/office/drawing/2014/main" id="{7BF45526-962B-7945-A911-D23EF836049E}"/>
              </a:ext>
            </a:extLst>
          </p:cNvPr>
          <p:cNvGraphicFramePr>
            <a:graphicFrameLocks noGrp="1"/>
          </p:cNvGraphicFramePr>
          <p:nvPr>
            <p:ph type="chart" sz="quarter" idx="19"/>
            <p:extLst>
              <p:ext uri="{D42A27DB-BD31-4B8C-83A1-F6EECF244321}">
                <p14:modId xmlns:p14="http://schemas.microsoft.com/office/powerpoint/2010/main" val="2957666991"/>
              </p:ext>
            </p:extLst>
          </p:nvPr>
        </p:nvGraphicFramePr>
        <p:xfrm>
          <a:off x="627063" y="1700213"/>
          <a:ext cx="8091487" cy="405447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21"/>
          </p:nvPr>
        </p:nvSpPr>
        <p:spPr>
          <a:xfrm>
            <a:off x="2286000" y="5999997"/>
            <a:ext cx="6400800" cy="777375"/>
          </a:xfrm>
        </p:spPr>
        <p:txBody>
          <a:bodyPr>
            <a:noAutofit/>
          </a:bodyPr>
          <a:lstStyle/>
          <a:p>
            <a:r>
              <a:rPr lang="en-US" sz="800" dirty="0"/>
              <a:t>Notes: * Includes any of the following because of cost: did not fill a prescription; skipped recommended medical test, treatment, or follow-up; had a medical problem but did not visit doctor or clinic; did not see a specialist when needed. “Underinsured” refers to adults who were insured all year but experienced one of the following: out-of-pocket costs, excluding premiums, equaled 10% or more of income; out-of-pocket costs, excluding premiums, equaled 5% or more of income if low-income (&lt;200% of poverty); or deductibles equaled 5% or more of income. Respondents may have had another type of coverage at some point during the year, but had coverage for the entire previous 12 months.</a:t>
            </a:r>
          </a:p>
          <a:p>
            <a:r>
              <a:rPr lang="en-US" sz="800" dirty="0"/>
              <a:t>Data: Commonwealth Fund Biennial Health Insurance Survey (2018).</a:t>
            </a:r>
          </a:p>
        </p:txBody>
      </p:sp>
      <p:sp>
        <p:nvSpPr>
          <p:cNvPr id="5" name="Subtitle 4">
            <a:extLst>
              <a:ext uri="{FF2B5EF4-FFF2-40B4-BE49-F238E27FC236}">
                <a16:creationId xmlns:a16="http://schemas.microsoft.com/office/drawing/2014/main" id="{F6C363C8-DA4A-5D43-AEE9-5334A126F8E5}"/>
              </a:ext>
            </a:extLst>
          </p:cNvPr>
          <p:cNvSpPr>
            <a:spLocks noGrp="1"/>
          </p:cNvSpPr>
          <p:nvPr>
            <p:ph type="subTitle" idx="1"/>
          </p:nvPr>
        </p:nvSpPr>
        <p:spPr/>
        <p:txBody>
          <a:bodyPr/>
          <a:lstStyle/>
          <a:p>
            <a:r>
              <a:rPr lang="en-US" dirty="0"/>
              <a:t>EXHIBIT 11</a:t>
            </a:r>
            <a:endParaRPr lang="en-US" spc="50" dirty="0"/>
          </a:p>
        </p:txBody>
      </p:sp>
      <p:sp>
        <p:nvSpPr>
          <p:cNvPr id="2" name="Title 1">
            <a:extLst>
              <a:ext uri="{FF2B5EF4-FFF2-40B4-BE49-F238E27FC236}">
                <a16:creationId xmlns:a16="http://schemas.microsoft.com/office/drawing/2014/main" id="{CC3F2EEC-A100-5246-8A5E-2EFF625748E8}"/>
              </a:ext>
            </a:extLst>
          </p:cNvPr>
          <p:cNvSpPr>
            <a:spLocks noGrp="1"/>
          </p:cNvSpPr>
          <p:nvPr>
            <p:ph type="ctrTitle"/>
          </p:nvPr>
        </p:nvSpPr>
        <p:spPr>
          <a:xfrm>
            <a:off x="627434" y="514555"/>
            <a:ext cx="8091114" cy="823565"/>
          </a:xfrm>
        </p:spPr>
        <p:txBody>
          <a:bodyPr>
            <a:noAutofit/>
          </a:bodyPr>
          <a:lstStyle/>
          <a:p>
            <a:r>
              <a:rPr lang="en-US" sz="2600" spc="-10" dirty="0"/>
              <a:t>Underinsured adults in employer plans report more cost-related problems getting needed care</a:t>
            </a:r>
          </a:p>
        </p:txBody>
      </p:sp>
      <p:sp>
        <p:nvSpPr>
          <p:cNvPr id="8" name="TextBox 7">
            <a:extLst>
              <a:ext uri="{FF2B5EF4-FFF2-40B4-BE49-F238E27FC236}">
                <a16:creationId xmlns:a16="http://schemas.microsoft.com/office/drawing/2014/main" id="{AE7094C5-845C-AC44-A8B0-B9BA78F7E3C0}"/>
              </a:ext>
            </a:extLst>
          </p:cNvPr>
          <p:cNvSpPr txBox="1"/>
          <p:nvPr/>
        </p:nvSpPr>
        <p:spPr>
          <a:xfrm>
            <a:off x="554329" y="1338120"/>
            <a:ext cx="7992380" cy="523220"/>
          </a:xfrm>
          <a:prstGeom prst="rect">
            <a:avLst/>
          </a:prstGeom>
          <a:noFill/>
        </p:spPr>
        <p:txBody>
          <a:bodyPr wrap="square" rtlCol="0">
            <a:spAutoFit/>
          </a:bodyPr>
          <a:lstStyle/>
          <a:p>
            <a:r>
              <a:rPr lang="en-US" sz="1400" i="1" dirty="0"/>
              <a:t>Percent of adults ages 19–64 with employer coverage who had any of four access problems in past year because of cost*</a:t>
            </a:r>
          </a:p>
        </p:txBody>
      </p:sp>
      <p:grpSp>
        <p:nvGrpSpPr>
          <p:cNvPr id="12" name="Group 11">
            <a:extLst>
              <a:ext uri="{FF2B5EF4-FFF2-40B4-BE49-F238E27FC236}">
                <a16:creationId xmlns:a16="http://schemas.microsoft.com/office/drawing/2014/main" id="{4C7A62A3-15A7-5047-A4C0-2B9ACB80A451}"/>
              </a:ext>
            </a:extLst>
          </p:cNvPr>
          <p:cNvGrpSpPr/>
          <p:nvPr/>
        </p:nvGrpSpPr>
        <p:grpSpPr>
          <a:xfrm>
            <a:off x="1529944" y="1850899"/>
            <a:ext cx="6084111" cy="307777"/>
            <a:chOff x="1861001" y="5234128"/>
            <a:chExt cx="6084111" cy="307777"/>
          </a:xfrm>
        </p:grpSpPr>
        <p:grpSp>
          <p:nvGrpSpPr>
            <p:cNvPr id="13" name="Group 12">
              <a:extLst>
                <a:ext uri="{FF2B5EF4-FFF2-40B4-BE49-F238E27FC236}">
                  <a16:creationId xmlns:a16="http://schemas.microsoft.com/office/drawing/2014/main" id="{A6E0DC45-370A-6549-A62C-9D0C2981CAE8}"/>
                </a:ext>
              </a:extLst>
            </p:cNvPr>
            <p:cNvGrpSpPr/>
            <p:nvPr/>
          </p:nvGrpSpPr>
          <p:grpSpPr>
            <a:xfrm>
              <a:off x="1861001" y="5234128"/>
              <a:ext cx="3145886" cy="307777"/>
              <a:chOff x="3203848" y="955320"/>
              <a:chExt cx="2801896" cy="307777"/>
            </a:xfrm>
          </p:grpSpPr>
          <p:sp>
            <p:nvSpPr>
              <p:cNvPr id="18" name="TextBox 17">
                <a:extLst>
                  <a:ext uri="{FF2B5EF4-FFF2-40B4-BE49-F238E27FC236}">
                    <a16:creationId xmlns:a16="http://schemas.microsoft.com/office/drawing/2014/main" id="{969BF91B-F615-C046-863F-4DF9A25E1E3E}"/>
                  </a:ext>
                </a:extLst>
              </p:cNvPr>
              <p:cNvSpPr txBox="1"/>
              <p:nvPr/>
            </p:nvSpPr>
            <p:spPr>
              <a:xfrm>
                <a:off x="3347864" y="955320"/>
                <a:ext cx="2657880" cy="307777"/>
              </a:xfrm>
              <a:prstGeom prst="rect">
                <a:avLst/>
              </a:prstGeom>
              <a:noFill/>
            </p:spPr>
            <p:txBody>
              <a:bodyPr wrap="square" rtlCol="0">
                <a:spAutoFit/>
              </a:bodyPr>
              <a:lstStyle/>
              <a:p>
                <a:pPr>
                  <a:spcAft>
                    <a:spcPts val="300"/>
                  </a:spcAft>
                </a:pPr>
                <a:r>
                  <a:rPr lang="en-US" sz="1400" dirty="0"/>
                  <a:t>Insured all year, not underinsured</a:t>
                </a:r>
              </a:p>
            </p:txBody>
          </p:sp>
          <p:sp>
            <p:nvSpPr>
              <p:cNvPr id="19" name="Rectangle 18">
                <a:extLst>
                  <a:ext uri="{FF2B5EF4-FFF2-40B4-BE49-F238E27FC236}">
                    <a16:creationId xmlns:a16="http://schemas.microsoft.com/office/drawing/2014/main" id="{CAB6708C-E41A-5D46-A275-34EC50AA81E4}"/>
                  </a:ext>
                </a:extLst>
              </p:cNvPr>
              <p:cNvSpPr/>
              <p:nvPr/>
            </p:nvSpPr>
            <p:spPr>
              <a:xfrm>
                <a:off x="3203848" y="1042416"/>
                <a:ext cx="137160" cy="1371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1D85D81D-599F-EF4F-9DDB-DB2E295A1245}"/>
                </a:ext>
              </a:extLst>
            </p:cNvPr>
            <p:cNvGrpSpPr/>
            <p:nvPr/>
          </p:nvGrpSpPr>
          <p:grpSpPr>
            <a:xfrm>
              <a:off x="5143216" y="5234128"/>
              <a:ext cx="2801896" cy="307777"/>
              <a:chOff x="3203848" y="955320"/>
              <a:chExt cx="2801896" cy="307777"/>
            </a:xfrm>
          </p:grpSpPr>
          <p:sp>
            <p:nvSpPr>
              <p:cNvPr id="15" name="TextBox 14">
                <a:extLst>
                  <a:ext uri="{FF2B5EF4-FFF2-40B4-BE49-F238E27FC236}">
                    <a16:creationId xmlns:a16="http://schemas.microsoft.com/office/drawing/2014/main" id="{F80F490A-AE8B-9048-9688-F57622D94459}"/>
                  </a:ext>
                </a:extLst>
              </p:cNvPr>
              <p:cNvSpPr txBox="1"/>
              <p:nvPr/>
            </p:nvSpPr>
            <p:spPr>
              <a:xfrm>
                <a:off x="3347864" y="955320"/>
                <a:ext cx="2657880" cy="307777"/>
              </a:xfrm>
              <a:prstGeom prst="rect">
                <a:avLst/>
              </a:prstGeom>
              <a:noFill/>
            </p:spPr>
            <p:txBody>
              <a:bodyPr wrap="square" rtlCol="0">
                <a:spAutoFit/>
              </a:bodyPr>
              <a:lstStyle/>
              <a:p>
                <a:pPr>
                  <a:spcAft>
                    <a:spcPts val="300"/>
                  </a:spcAft>
                </a:pPr>
                <a:r>
                  <a:rPr lang="en-US" sz="1400" dirty="0"/>
                  <a:t>Insured all year, underinsured</a:t>
                </a:r>
              </a:p>
            </p:txBody>
          </p:sp>
          <p:sp>
            <p:nvSpPr>
              <p:cNvPr id="16" name="Rectangle 15">
                <a:extLst>
                  <a:ext uri="{FF2B5EF4-FFF2-40B4-BE49-F238E27FC236}">
                    <a16:creationId xmlns:a16="http://schemas.microsoft.com/office/drawing/2014/main" id="{759D2E71-BBAE-3741-B4F6-8DE13DA8C319}"/>
                  </a:ext>
                </a:extLst>
              </p:cNvPr>
              <p:cNvSpPr/>
              <p:nvPr/>
            </p:nvSpPr>
            <p:spPr>
              <a:xfrm>
                <a:off x="3203848" y="1042416"/>
                <a:ext cx="137160" cy="13716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spTree>
    <p:extLst>
      <p:ext uri="{BB962C8B-B14F-4D97-AF65-F5344CB8AC3E}">
        <p14:creationId xmlns:p14="http://schemas.microsoft.com/office/powerpoint/2010/main" val="4140219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Placeholder 11">
            <a:extLst>
              <a:ext uri="{FF2B5EF4-FFF2-40B4-BE49-F238E27FC236}">
                <a16:creationId xmlns:a16="http://schemas.microsoft.com/office/drawing/2014/main" id="{99E588BD-4B75-2445-B78F-1778DC4D33E1}"/>
              </a:ext>
            </a:extLst>
          </p:cNvPr>
          <p:cNvGraphicFramePr>
            <a:graphicFrameLocks noGrp="1"/>
          </p:cNvGraphicFramePr>
          <p:nvPr>
            <p:ph type="chart" sz="quarter" idx="19"/>
            <p:extLst>
              <p:ext uri="{D42A27DB-BD31-4B8C-83A1-F6EECF244321}">
                <p14:modId xmlns:p14="http://schemas.microsoft.com/office/powerpoint/2010/main" val="2637020901"/>
              </p:ext>
            </p:extLst>
          </p:nvPr>
        </p:nvGraphicFramePr>
        <p:xfrm>
          <a:off x="627063" y="2039864"/>
          <a:ext cx="8091487" cy="4054475"/>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 Placeholder 10">
            <a:extLst>
              <a:ext uri="{FF2B5EF4-FFF2-40B4-BE49-F238E27FC236}">
                <a16:creationId xmlns:a16="http://schemas.microsoft.com/office/drawing/2014/main" id="{4162E9CC-6D44-ED4B-A062-F5EC9FC3836F}"/>
              </a:ext>
            </a:extLst>
          </p:cNvPr>
          <p:cNvSpPr>
            <a:spLocks noGrp="1"/>
          </p:cNvSpPr>
          <p:nvPr>
            <p:ph type="body" sz="quarter" idx="21"/>
          </p:nvPr>
        </p:nvSpPr>
        <p:spPr>
          <a:xfrm>
            <a:off x="2286000" y="5999997"/>
            <a:ext cx="6400800" cy="777375"/>
          </a:xfrm>
        </p:spPr>
        <p:txBody>
          <a:bodyPr>
            <a:noAutofit/>
          </a:bodyPr>
          <a:lstStyle/>
          <a:p>
            <a:r>
              <a:rPr lang="en-US" sz="800" dirty="0"/>
              <a:t>Data: Commonwealth Fund Affordable Care Act Tracking Survey, Feb.–Mar. 2018.</a:t>
            </a:r>
          </a:p>
        </p:txBody>
      </p:sp>
      <p:sp>
        <p:nvSpPr>
          <p:cNvPr id="4" name="Subtitle 3">
            <a:extLst>
              <a:ext uri="{FF2B5EF4-FFF2-40B4-BE49-F238E27FC236}">
                <a16:creationId xmlns:a16="http://schemas.microsoft.com/office/drawing/2014/main" id="{7E6C948C-E9A0-0049-9C8B-6A6A84C9FC56}"/>
              </a:ext>
            </a:extLst>
          </p:cNvPr>
          <p:cNvSpPr>
            <a:spLocks noGrp="1"/>
          </p:cNvSpPr>
          <p:nvPr>
            <p:ph type="subTitle" idx="1"/>
          </p:nvPr>
        </p:nvSpPr>
        <p:spPr/>
        <p:txBody>
          <a:bodyPr/>
          <a:lstStyle/>
          <a:p>
            <a:r>
              <a:rPr lang="en-US" dirty="0"/>
              <a:t>EXHIBIT 12</a:t>
            </a:r>
            <a:endParaRPr lang="en-US" spc="50" dirty="0"/>
          </a:p>
        </p:txBody>
      </p:sp>
      <p:sp>
        <p:nvSpPr>
          <p:cNvPr id="2" name="Title 1">
            <a:extLst>
              <a:ext uri="{FF2B5EF4-FFF2-40B4-BE49-F238E27FC236}">
                <a16:creationId xmlns:a16="http://schemas.microsoft.com/office/drawing/2014/main" id="{FC324D9A-9E12-B341-BD05-C1815A9BA5B3}"/>
              </a:ext>
            </a:extLst>
          </p:cNvPr>
          <p:cNvSpPr>
            <a:spLocks noGrp="1"/>
          </p:cNvSpPr>
          <p:nvPr>
            <p:ph type="ctrTitle"/>
          </p:nvPr>
        </p:nvSpPr>
        <p:spPr/>
        <p:txBody>
          <a:bodyPr>
            <a:noAutofit/>
          </a:bodyPr>
          <a:lstStyle/>
          <a:p>
            <a:r>
              <a:rPr lang="en-US" sz="2600" dirty="0"/>
              <a:t>One of third of adults with employer coverage say they would not have the money to pay an unexpected $1,000 medical bill within 30 days</a:t>
            </a:r>
          </a:p>
        </p:txBody>
      </p:sp>
      <p:sp>
        <p:nvSpPr>
          <p:cNvPr id="20" name="TextBox 19">
            <a:extLst>
              <a:ext uri="{FF2B5EF4-FFF2-40B4-BE49-F238E27FC236}">
                <a16:creationId xmlns:a16="http://schemas.microsoft.com/office/drawing/2014/main" id="{B179B0BF-503C-3345-9270-A6C8FCE6D30A}"/>
              </a:ext>
            </a:extLst>
          </p:cNvPr>
          <p:cNvSpPr txBox="1"/>
          <p:nvPr/>
        </p:nvSpPr>
        <p:spPr>
          <a:xfrm>
            <a:off x="563038" y="2476215"/>
            <a:ext cx="7200292" cy="307777"/>
          </a:xfrm>
          <a:prstGeom prst="rect">
            <a:avLst/>
          </a:prstGeom>
          <a:noFill/>
        </p:spPr>
        <p:txBody>
          <a:bodyPr wrap="square" rtlCol="0">
            <a:spAutoFit/>
          </a:bodyPr>
          <a:lstStyle/>
          <a:p>
            <a:r>
              <a:rPr lang="en-US" sz="1400" i="1" dirty="0"/>
              <a:t>Percent of adults ages 19–64 with employer coverage who responded “no”</a:t>
            </a:r>
          </a:p>
        </p:txBody>
      </p:sp>
      <p:grpSp>
        <p:nvGrpSpPr>
          <p:cNvPr id="3" name="Group 2">
            <a:extLst>
              <a:ext uri="{FF2B5EF4-FFF2-40B4-BE49-F238E27FC236}">
                <a16:creationId xmlns:a16="http://schemas.microsoft.com/office/drawing/2014/main" id="{E1CD8D6B-0EDD-4EAB-9B1E-AD0654C514C9}"/>
              </a:ext>
            </a:extLst>
          </p:cNvPr>
          <p:cNvGrpSpPr/>
          <p:nvPr/>
        </p:nvGrpSpPr>
        <p:grpSpPr>
          <a:xfrm>
            <a:off x="640398" y="1767659"/>
            <a:ext cx="8019675" cy="515901"/>
            <a:chOff x="640398" y="1356888"/>
            <a:chExt cx="8019675" cy="515901"/>
          </a:xfrm>
        </p:grpSpPr>
        <p:sp>
          <p:nvSpPr>
            <p:cNvPr id="25" name="TextBox 3">
              <a:extLst>
                <a:ext uri="{FF2B5EF4-FFF2-40B4-BE49-F238E27FC236}">
                  <a16:creationId xmlns:a16="http://schemas.microsoft.com/office/drawing/2014/main" id="{9684A126-EBBB-4F10-86C7-991F24F83159}"/>
                </a:ext>
              </a:extLst>
            </p:cNvPr>
            <p:cNvSpPr txBox="1"/>
            <p:nvPr/>
          </p:nvSpPr>
          <p:spPr>
            <a:xfrm>
              <a:off x="1105888" y="1406195"/>
              <a:ext cx="7554185" cy="417286"/>
            </a:xfrm>
            <a:prstGeom prst="rect">
              <a:avLst/>
            </a:prstGeom>
            <a:noFill/>
          </p:spPr>
          <p:txBody>
            <a:bodyPr wrap="square" lIns="9144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ct val="90000"/>
                </a:lnSpc>
              </a:pPr>
              <a:r>
                <a:rPr lang="en-US" sz="1600" dirty="0"/>
                <a:t>If you were to experience an unexpected medical event in 2018 that left you with a bill for $1,000, would you have the money to pay the bill within 30 days?</a:t>
              </a:r>
              <a:endParaRPr lang="en-US" sz="4000" dirty="0">
                <a:cs typeface="Arial" panose="020B0604020202020204" pitchFamily="34" charset="0"/>
              </a:endParaRPr>
            </a:p>
          </p:txBody>
        </p:sp>
        <p:grpSp>
          <p:nvGrpSpPr>
            <p:cNvPr id="26" name="Group 25">
              <a:extLst>
                <a:ext uri="{FF2B5EF4-FFF2-40B4-BE49-F238E27FC236}">
                  <a16:creationId xmlns:a16="http://schemas.microsoft.com/office/drawing/2014/main" id="{11E42553-4B11-45C5-A5C0-04ADE84F1B37}"/>
                </a:ext>
              </a:extLst>
            </p:cNvPr>
            <p:cNvGrpSpPr/>
            <p:nvPr/>
          </p:nvGrpSpPr>
          <p:grpSpPr>
            <a:xfrm>
              <a:off x="640398" y="1356888"/>
              <a:ext cx="375339" cy="515901"/>
              <a:chOff x="1752602" y="533401"/>
              <a:chExt cx="787401" cy="965200"/>
            </a:xfrm>
            <a:solidFill>
              <a:schemeClr val="tx1"/>
            </a:solidFill>
          </p:grpSpPr>
          <p:sp>
            <p:nvSpPr>
              <p:cNvPr id="27" name="Freeform 5">
                <a:extLst>
                  <a:ext uri="{FF2B5EF4-FFF2-40B4-BE49-F238E27FC236}">
                    <a16:creationId xmlns:a16="http://schemas.microsoft.com/office/drawing/2014/main" id="{6FD9D6CE-20FB-4EAE-8412-51024046A64F}"/>
                  </a:ext>
                </a:extLst>
              </p:cNvPr>
              <p:cNvSpPr>
                <a:spLocks noEditPoints="1"/>
              </p:cNvSpPr>
              <p:nvPr/>
            </p:nvSpPr>
            <p:spPr bwMode="auto">
              <a:xfrm>
                <a:off x="1752602" y="533401"/>
                <a:ext cx="787401"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6">
                <a:extLst>
                  <a:ext uri="{FF2B5EF4-FFF2-40B4-BE49-F238E27FC236}">
                    <a16:creationId xmlns:a16="http://schemas.microsoft.com/office/drawing/2014/main" id="{325D449B-B6D5-4681-918A-F0423CF82E90}"/>
                  </a:ext>
                </a:extLst>
              </p:cNvPr>
              <p:cNvSpPr>
                <a:spLocks/>
              </p:cNvSpPr>
              <p:nvPr/>
            </p:nvSpPr>
            <p:spPr bwMode="auto">
              <a:xfrm>
                <a:off x="2073278" y="1073150"/>
                <a:ext cx="117475" cy="104774"/>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7">
                <a:extLst>
                  <a:ext uri="{FF2B5EF4-FFF2-40B4-BE49-F238E27FC236}">
                    <a16:creationId xmlns:a16="http://schemas.microsoft.com/office/drawing/2014/main" id="{7A51363A-7D56-4255-8FB4-8B860F192651}"/>
                  </a:ext>
                </a:extLst>
              </p:cNvPr>
              <p:cNvSpPr>
                <a:spLocks/>
              </p:cNvSpPr>
              <p:nvPr/>
            </p:nvSpPr>
            <p:spPr bwMode="auto">
              <a:xfrm>
                <a:off x="2006600" y="701675"/>
                <a:ext cx="292101" cy="330199"/>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spTree>
    <p:extLst>
      <p:ext uri="{BB962C8B-B14F-4D97-AF65-F5344CB8AC3E}">
        <p14:creationId xmlns:p14="http://schemas.microsoft.com/office/powerpoint/2010/main" val="1035953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Placeholder 11">
            <a:extLst>
              <a:ext uri="{FF2B5EF4-FFF2-40B4-BE49-F238E27FC236}">
                <a16:creationId xmlns:a16="http://schemas.microsoft.com/office/drawing/2014/main" id="{99E588BD-4B75-2445-B78F-1778DC4D33E1}"/>
              </a:ext>
            </a:extLst>
          </p:cNvPr>
          <p:cNvGraphicFramePr>
            <a:graphicFrameLocks noGrp="1"/>
          </p:cNvGraphicFramePr>
          <p:nvPr>
            <p:ph type="chart" sz="quarter" idx="19"/>
            <p:extLst>
              <p:ext uri="{D42A27DB-BD31-4B8C-83A1-F6EECF244321}">
                <p14:modId xmlns:p14="http://schemas.microsoft.com/office/powerpoint/2010/main" val="584431721"/>
              </p:ext>
            </p:extLst>
          </p:nvPr>
        </p:nvGraphicFramePr>
        <p:xfrm>
          <a:off x="627063" y="1700213"/>
          <a:ext cx="8091487" cy="4054475"/>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 Placeholder 10">
            <a:extLst>
              <a:ext uri="{FF2B5EF4-FFF2-40B4-BE49-F238E27FC236}">
                <a16:creationId xmlns:a16="http://schemas.microsoft.com/office/drawing/2014/main" id="{4162E9CC-6D44-ED4B-A062-F5EC9FC3836F}"/>
              </a:ext>
            </a:extLst>
          </p:cNvPr>
          <p:cNvSpPr>
            <a:spLocks noGrp="1"/>
          </p:cNvSpPr>
          <p:nvPr>
            <p:ph type="body" sz="quarter" idx="21"/>
          </p:nvPr>
        </p:nvSpPr>
        <p:spPr/>
        <p:txBody>
          <a:bodyPr>
            <a:noAutofit/>
          </a:bodyPr>
          <a:lstStyle/>
          <a:p>
            <a:r>
              <a:rPr lang="en-US" sz="800" dirty="0"/>
              <a:t>Notes: * Includes any of the following: had problems paying or unable to pay medical bills; contacted by collection agency for unpaid medical bills; had to change way of life to pay bills; medical bills/debt being paid over time. “Underinsured” refers to adults who were insured all year but experienced one of the following: out-of-pocket costs, excluding premiums, equaled 10% or more of income; out-of-pocket costs, excluding premiums, equaled 5% or more of income if low-income (&lt;200% of poverty); or deductibles equaled 5% or more of income. Respondents may have had another type of coverage at some point during the year, but had coverage for the entire previous 12 months.</a:t>
            </a:r>
          </a:p>
          <a:p>
            <a:r>
              <a:rPr lang="en-US" sz="800" dirty="0"/>
              <a:t>Data: Commonwealth Fund Biennial Health Insurance Survey (2018).</a:t>
            </a:r>
          </a:p>
        </p:txBody>
      </p:sp>
      <p:sp>
        <p:nvSpPr>
          <p:cNvPr id="2" name="Title 1">
            <a:extLst>
              <a:ext uri="{FF2B5EF4-FFF2-40B4-BE49-F238E27FC236}">
                <a16:creationId xmlns:a16="http://schemas.microsoft.com/office/drawing/2014/main" id="{FC324D9A-9E12-B341-BD05-C1815A9BA5B3}"/>
              </a:ext>
            </a:extLst>
          </p:cNvPr>
          <p:cNvSpPr>
            <a:spLocks noGrp="1"/>
          </p:cNvSpPr>
          <p:nvPr>
            <p:ph type="ctrTitle"/>
          </p:nvPr>
        </p:nvSpPr>
        <p:spPr>
          <a:xfrm>
            <a:off x="627434" y="514555"/>
            <a:ext cx="8503920" cy="1185034"/>
          </a:xfrm>
        </p:spPr>
        <p:txBody>
          <a:bodyPr>
            <a:normAutofit/>
          </a:bodyPr>
          <a:lstStyle/>
          <a:p>
            <a:r>
              <a:rPr lang="en-US" sz="2800" dirty="0"/>
              <a:t>Underinsured adults in employer plans </a:t>
            </a:r>
            <a:br>
              <a:rPr lang="en-US" sz="2800" dirty="0"/>
            </a:br>
            <a:r>
              <a:rPr lang="en-US" sz="2800" dirty="0"/>
              <a:t>report more problems paying medical bills</a:t>
            </a:r>
          </a:p>
        </p:txBody>
      </p:sp>
      <p:grpSp>
        <p:nvGrpSpPr>
          <p:cNvPr id="8" name="Group 7">
            <a:extLst>
              <a:ext uri="{FF2B5EF4-FFF2-40B4-BE49-F238E27FC236}">
                <a16:creationId xmlns:a16="http://schemas.microsoft.com/office/drawing/2014/main" id="{D52BC598-2775-D14D-ACDC-4449C7943304}"/>
              </a:ext>
            </a:extLst>
          </p:cNvPr>
          <p:cNvGrpSpPr/>
          <p:nvPr/>
        </p:nvGrpSpPr>
        <p:grpSpPr>
          <a:xfrm>
            <a:off x="1529944" y="1919365"/>
            <a:ext cx="6084111" cy="307777"/>
            <a:chOff x="1861001" y="5234128"/>
            <a:chExt cx="6084111" cy="307777"/>
          </a:xfrm>
        </p:grpSpPr>
        <p:grpSp>
          <p:nvGrpSpPr>
            <p:cNvPr id="9" name="Group 8">
              <a:extLst>
                <a:ext uri="{FF2B5EF4-FFF2-40B4-BE49-F238E27FC236}">
                  <a16:creationId xmlns:a16="http://schemas.microsoft.com/office/drawing/2014/main" id="{9A4E3559-77D0-D642-95FB-AF6FD80A06DE}"/>
                </a:ext>
              </a:extLst>
            </p:cNvPr>
            <p:cNvGrpSpPr/>
            <p:nvPr/>
          </p:nvGrpSpPr>
          <p:grpSpPr>
            <a:xfrm>
              <a:off x="1861001" y="5234128"/>
              <a:ext cx="3145886" cy="307777"/>
              <a:chOff x="3203848" y="955320"/>
              <a:chExt cx="2801896" cy="307777"/>
            </a:xfrm>
          </p:grpSpPr>
          <p:sp>
            <p:nvSpPr>
              <p:cNvPr id="17" name="TextBox 16">
                <a:extLst>
                  <a:ext uri="{FF2B5EF4-FFF2-40B4-BE49-F238E27FC236}">
                    <a16:creationId xmlns:a16="http://schemas.microsoft.com/office/drawing/2014/main" id="{2A1B6CC0-ACA7-DD44-9BA9-FDC7DA7A0E0C}"/>
                  </a:ext>
                </a:extLst>
              </p:cNvPr>
              <p:cNvSpPr txBox="1"/>
              <p:nvPr/>
            </p:nvSpPr>
            <p:spPr>
              <a:xfrm>
                <a:off x="3347864" y="955320"/>
                <a:ext cx="2657880" cy="307777"/>
              </a:xfrm>
              <a:prstGeom prst="rect">
                <a:avLst/>
              </a:prstGeom>
              <a:noFill/>
            </p:spPr>
            <p:txBody>
              <a:bodyPr wrap="square" rtlCol="0">
                <a:spAutoFit/>
              </a:bodyPr>
              <a:lstStyle/>
              <a:p>
                <a:pPr>
                  <a:spcAft>
                    <a:spcPts val="300"/>
                  </a:spcAft>
                </a:pPr>
                <a:r>
                  <a:rPr lang="en-US" sz="1400" dirty="0"/>
                  <a:t>Insured all year, not underinsured</a:t>
                </a:r>
              </a:p>
            </p:txBody>
          </p:sp>
          <p:sp>
            <p:nvSpPr>
              <p:cNvPr id="18" name="Rectangle 17">
                <a:extLst>
                  <a:ext uri="{FF2B5EF4-FFF2-40B4-BE49-F238E27FC236}">
                    <a16:creationId xmlns:a16="http://schemas.microsoft.com/office/drawing/2014/main" id="{3867F71C-8559-4348-BEE5-BE8BB05496F3}"/>
                  </a:ext>
                </a:extLst>
              </p:cNvPr>
              <p:cNvSpPr/>
              <p:nvPr/>
            </p:nvSpPr>
            <p:spPr>
              <a:xfrm>
                <a:off x="3203848" y="1042416"/>
                <a:ext cx="137160" cy="1371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649CA53C-564D-E642-B23F-F01BB3557D1C}"/>
                </a:ext>
              </a:extLst>
            </p:cNvPr>
            <p:cNvGrpSpPr/>
            <p:nvPr/>
          </p:nvGrpSpPr>
          <p:grpSpPr>
            <a:xfrm>
              <a:off x="5143216" y="5234128"/>
              <a:ext cx="2801896" cy="307777"/>
              <a:chOff x="3203848" y="955320"/>
              <a:chExt cx="2801896" cy="307777"/>
            </a:xfrm>
          </p:grpSpPr>
          <p:sp>
            <p:nvSpPr>
              <p:cNvPr id="14" name="TextBox 13">
                <a:extLst>
                  <a:ext uri="{FF2B5EF4-FFF2-40B4-BE49-F238E27FC236}">
                    <a16:creationId xmlns:a16="http://schemas.microsoft.com/office/drawing/2014/main" id="{812F972F-E135-C74C-A449-4130F828EDCB}"/>
                  </a:ext>
                </a:extLst>
              </p:cNvPr>
              <p:cNvSpPr txBox="1"/>
              <p:nvPr/>
            </p:nvSpPr>
            <p:spPr>
              <a:xfrm>
                <a:off x="3347864" y="955320"/>
                <a:ext cx="2657880" cy="307777"/>
              </a:xfrm>
              <a:prstGeom prst="rect">
                <a:avLst/>
              </a:prstGeom>
              <a:noFill/>
            </p:spPr>
            <p:txBody>
              <a:bodyPr wrap="square" rtlCol="0">
                <a:spAutoFit/>
              </a:bodyPr>
              <a:lstStyle/>
              <a:p>
                <a:pPr>
                  <a:spcAft>
                    <a:spcPts val="300"/>
                  </a:spcAft>
                </a:pPr>
                <a:r>
                  <a:rPr lang="en-US" sz="1400" dirty="0"/>
                  <a:t>Insured all year, underinsured</a:t>
                </a:r>
              </a:p>
            </p:txBody>
          </p:sp>
          <p:sp>
            <p:nvSpPr>
              <p:cNvPr id="15" name="Rectangle 14">
                <a:extLst>
                  <a:ext uri="{FF2B5EF4-FFF2-40B4-BE49-F238E27FC236}">
                    <a16:creationId xmlns:a16="http://schemas.microsoft.com/office/drawing/2014/main" id="{E010F235-4212-E24C-B9F5-DB246E1CAD74}"/>
                  </a:ext>
                </a:extLst>
              </p:cNvPr>
              <p:cNvSpPr/>
              <p:nvPr/>
            </p:nvSpPr>
            <p:spPr>
              <a:xfrm>
                <a:off x="3203848" y="1042416"/>
                <a:ext cx="137160" cy="13716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sp>
        <p:nvSpPr>
          <p:cNvPr id="20" name="TextBox 19">
            <a:extLst>
              <a:ext uri="{FF2B5EF4-FFF2-40B4-BE49-F238E27FC236}">
                <a16:creationId xmlns:a16="http://schemas.microsoft.com/office/drawing/2014/main" id="{B179B0BF-503C-3345-9270-A6C8FCE6D30A}"/>
              </a:ext>
            </a:extLst>
          </p:cNvPr>
          <p:cNvSpPr txBox="1"/>
          <p:nvPr/>
        </p:nvSpPr>
        <p:spPr>
          <a:xfrm>
            <a:off x="536910" y="1333921"/>
            <a:ext cx="7733329" cy="523220"/>
          </a:xfrm>
          <a:prstGeom prst="rect">
            <a:avLst/>
          </a:prstGeom>
          <a:noFill/>
        </p:spPr>
        <p:txBody>
          <a:bodyPr wrap="square" rtlCol="0">
            <a:spAutoFit/>
          </a:bodyPr>
          <a:lstStyle/>
          <a:p>
            <a:r>
              <a:rPr lang="en-US" sz="1400" i="1" dirty="0"/>
              <a:t>Percent of adults ages 19–64 with employer coverage who had medical bill or debt problems in past year*</a:t>
            </a:r>
          </a:p>
        </p:txBody>
      </p:sp>
      <p:sp>
        <p:nvSpPr>
          <p:cNvPr id="5" name="Subtitle 4">
            <a:extLst>
              <a:ext uri="{FF2B5EF4-FFF2-40B4-BE49-F238E27FC236}">
                <a16:creationId xmlns:a16="http://schemas.microsoft.com/office/drawing/2014/main" id="{FB6358A8-18A6-4E03-80E6-871D78919150}"/>
              </a:ext>
            </a:extLst>
          </p:cNvPr>
          <p:cNvSpPr>
            <a:spLocks noGrp="1"/>
          </p:cNvSpPr>
          <p:nvPr>
            <p:ph type="subTitle" idx="1"/>
          </p:nvPr>
        </p:nvSpPr>
        <p:spPr/>
        <p:txBody>
          <a:bodyPr/>
          <a:lstStyle/>
          <a:p>
            <a:r>
              <a:rPr lang="en-US" dirty="0"/>
              <a:t>EXHIBIT 13</a:t>
            </a:r>
          </a:p>
        </p:txBody>
      </p:sp>
    </p:spTree>
    <p:extLst>
      <p:ext uri="{BB962C8B-B14F-4D97-AF65-F5344CB8AC3E}">
        <p14:creationId xmlns:p14="http://schemas.microsoft.com/office/powerpoint/2010/main" val="2188842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Placeholder 11">
            <a:extLst>
              <a:ext uri="{FF2B5EF4-FFF2-40B4-BE49-F238E27FC236}">
                <a16:creationId xmlns:a16="http://schemas.microsoft.com/office/drawing/2014/main" id="{99E588BD-4B75-2445-B78F-1778DC4D33E1}"/>
              </a:ext>
            </a:extLst>
          </p:cNvPr>
          <p:cNvGraphicFramePr>
            <a:graphicFrameLocks noGrp="1"/>
          </p:cNvGraphicFramePr>
          <p:nvPr>
            <p:ph type="chart" sz="quarter" idx="19"/>
            <p:extLst>
              <p:ext uri="{D42A27DB-BD31-4B8C-83A1-F6EECF244321}">
                <p14:modId xmlns:p14="http://schemas.microsoft.com/office/powerpoint/2010/main" val="3932927984"/>
              </p:ext>
            </p:extLst>
          </p:nvPr>
        </p:nvGraphicFramePr>
        <p:xfrm>
          <a:off x="627063" y="1700213"/>
          <a:ext cx="8091487" cy="4054475"/>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 Placeholder 10">
            <a:extLst>
              <a:ext uri="{FF2B5EF4-FFF2-40B4-BE49-F238E27FC236}">
                <a16:creationId xmlns:a16="http://schemas.microsoft.com/office/drawing/2014/main" id="{4162E9CC-6D44-ED4B-A062-F5EC9FC3836F}"/>
              </a:ext>
            </a:extLst>
          </p:cNvPr>
          <p:cNvSpPr>
            <a:spLocks noGrp="1"/>
          </p:cNvSpPr>
          <p:nvPr>
            <p:ph type="body" sz="quarter" idx="21"/>
          </p:nvPr>
        </p:nvSpPr>
        <p:spPr/>
        <p:txBody>
          <a:bodyPr>
            <a:noAutofit/>
          </a:bodyPr>
          <a:lstStyle/>
          <a:p>
            <a:r>
              <a:rPr lang="en-US" sz="800" dirty="0"/>
              <a:t>^ Base: Respondents who reported at least one of the following medical bill problems in the past 12 months: had problems paying medical bills, contacted by a collection agency for unpaid bills, had to change way of life in order to pay medical bills, or has outstanding medical debt.</a:t>
            </a:r>
          </a:p>
          <a:p>
            <a:r>
              <a:rPr lang="en-US" sz="800" dirty="0"/>
              <a:t>Data: Commonwealth Fund Biennial Health Insurance Survey (2018).</a:t>
            </a:r>
          </a:p>
        </p:txBody>
      </p:sp>
      <p:sp>
        <p:nvSpPr>
          <p:cNvPr id="2" name="Title 1">
            <a:extLst>
              <a:ext uri="{FF2B5EF4-FFF2-40B4-BE49-F238E27FC236}">
                <a16:creationId xmlns:a16="http://schemas.microsoft.com/office/drawing/2014/main" id="{FC324D9A-9E12-B341-BD05-C1815A9BA5B3}"/>
              </a:ext>
            </a:extLst>
          </p:cNvPr>
          <p:cNvSpPr>
            <a:spLocks noGrp="1"/>
          </p:cNvSpPr>
          <p:nvPr>
            <p:ph type="ctrTitle"/>
          </p:nvPr>
        </p:nvSpPr>
        <p:spPr/>
        <p:txBody>
          <a:bodyPr>
            <a:normAutofit/>
          </a:bodyPr>
          <a:lstStyle/>
          <a:p>
            <a:r>
              <a:rPr lang="en-US" sz="2800" dirty="0"/>
              <a:t>Adults with medical bill problems had lingering financial problems</a:t>
            </a:r>
          </a:p>
        </p:txBody>
      </p:sp>
      <p:sp>
        <p:nvSpPr>
          <p:cNvPr id="20" name="TextBox 19">
            <a:extLst>
              <a:ext uri="{FF2B5EF4-FFF2-40B4-BE49-F238E27FC236}">
                <a16:creationId xmlns:a16="http://schemas.microsoft.com/office/drawing/2014/main" id="{B179B0BF-503C-3345-9270-A6C8FCE6D30A}"/>
              </a:ext>
            </a:extLst>
          </p:cNvPr>
          <p:cNvSpPr txBox="1"/>
          <p:nvPr/>
        </p:nvSpPr>
        <p:spPr>
          <a:xfrm>
            <a:off x="536911" y="1307794"/>
            <a:ext cx="7200292" cy="523220"/>
          </a:xfrm>
          <a:prstGeom prst="rect">
            <a:avLst/>
          </a:prstGeom>
          <a:noFill/>
        </p:spPr>
        <p:txBody>
          <a:bodyPr wrap="square" rtlCol="0">
            <a:spAutoFit/>
          </a:bodyPr>
          <a:lstStyle/>
          <a:p>
            <a:r>
              <a:rPr lang="en-US" sz="1400" i="1" dirty="0"/>
              <a:t>Percent adults ages 19–64 who reported the following happened in the past two years because of medical bill problems^</a:t>
            </a:r>
          </a:p>
        </p:txBody>
      </p:sp>
      <p:grpSp>
        <p:nvGrpSpPr>
          <p:cNvPr id="16" name="Group 15">
            <a:extLst>
              <a:ext uri="{FF2B5EF4-FFF2-40B4-BE49-F238E27FC236}">
                <a16:creationId xmlns:a16="http://schemas.microsoft.com/office/drawing/2014/main" id="{037F07F2-E550-4E9B-9E69-FD6F9766A91D}"/>
              </a:ext>
            </a:extLst>
          </p:cNvPr>
          <p:cNvGrpSpPr/>
          <p:nvPr/>
        </p:nvGrpSpPr>
        <p:grpSpPr>
          <a:xfrm>
            <a:off x="2217046" y="1977948"/>
            <a:ext cx="4911520" cy="307777"/>
            <a:chOff x="3903137" y="5234128"/>
            <a:chExt cx="4911520" cy="307777"/>
          </a:xfrm>
        </p:grpSpPr>
        <p:grpSp>
          <p:nvGrpSpPr>
            <p:cNvPr id="21" name="Group 20">
              <a:extLst>
                <a:ext uri="{FF2B5EF4-FFF2-40B4-BE49-F238E27FC236}">
                  <a16:creationId xmlns:a16="http://schemas.microsoft.com/office/drawing/2014/main" id="{5CB356D2-BA2A-464D-85BF-3C8A790EC338}"/>
                </a:ext>
              </a:extLst>
            </p:cNvPr>
            <p:cNvGrpSpPr/>
            <p:nvPr/>
          </p:nvGrpSpPr>
          <p:grpSpPr>
            <a:xfrm>
              <a:off x="3903137" y="5234128"/>
              <a:ext cx="957184" cy="307777"/>
              <a:chOff x="5022671" y="955320"/>
              <a:chExt cx="852518" cy="307777"/>
            </a:xfrm>
          </p:grpSpPr>
          <p:sp>
            <p:nvSpPr>
              <p:cNvPr id="25" name="TextBox 24">
                <a:extLst>
                  <a:ext uri="{FF2B5EF4-FFF2-40B4-BE49-F238E27FC236}">
                    <a16:creationId xmlns:a16="http://schemas.microsoft.com/office/drawing/2014/main" id="{0D53A2C6-F402-4818-BF15-43EB9C06F5A6}"/>
                  </a:ext>
                </a:extLst>
              </p:cNvPr>
              <p:cNvSpPr txBox="1"/>
              <p:nvPr/>
            </p:nvSpPr>
            <p:spPr>
              <a:xfrm>
                <a:off x="5166717" y="955320"/>
                <a:ext cx="708472" cy="307777"/>
              </a:xfrm>
              <a:prstGeom prst="rect">
                <a:avLst/>
              </a:prstGeom>
              <a:noFill/>
            </p:spPr>
            <p:txBody>
              <a:bodyPr wrap="square" rtlCol="0">
                <a:spAutoFit/>
              </a:bodyPr>
              <a:lstStyle/>
              <a:p>
                <a:pPr>
                  <a:spcAft>
                    <a:spcPts val="300"/>
                  </a:spcAft>
                </a:pPr>
                <a:r>
                  <a:rPr lang="en-US" sz="1400" dirty="0"/>
                  <a:t>Total </a:t>
                </a:r>
              </a:p>
            </p:txBody>
          </p:sp>
          <p:sp>
            <p:nvSpPr>
              <p:cNvPr id="26" name="Rectangle 25">
                <a:extLst>
                  <a:ext uri="{FF2B5EF4-FFF2-40B4-BE49-F238E27FC236}">
                    <a16:creationId xmlns:a16="http://schemas.microsoft.com/office/drawing/2014/main" id="{CCD5FE04-E72E-444F-8A20-2300F0387916}"/>
                  </a:ext>
                </a:extLst>
              </p:cNvPr>
              <p:cNvSpPr/>
              <p:nvPr/>
            </p:nvSpPr>
            <p:spPr>
              <a:xfrm>
                <a:off x="5022671" y="1042416"/>
                <a:ext cx="137160" cy="1371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22" name="Group 21">
              <a:extLst>
                <a:ext uri="{FF2B5EF4-FFF2-40B4-BE49-F238E27FC236}">
                  <a16:creationId xmlns:a16="http://schemas.microsoft.com/office/drawing/2014/main" id="{9FDFC605-3793-45FA-800F-61CB4DF92038}"/>
                </a:ext>
              </a:extLst>
            </p:cNvPr>
            <p:cNvGrpSpPr/>
            <p:nvPr/>
          </p:nvGrpSpPr>
          <p:grpSpPr>
            <a:xfrm>
              <a:off x="5143216" y="5234128"/>
              <a:ext cx="3671441" cy="307777"/>
              <a:chOff x="3203848" y="955320"/>
              <a:chExt cx="3671441" cy="307777"/>
            </a:xfrm>
          </p:grpSpPr>
          <p:sp>
            <p:nvSpPr>
              <p:cNvPr id="23" name="TextBox 22">
                <a:extLst>
                  <a:ext uri="{FF2B5EF4-FFF2-40B4-BE49-F238E27FC236}">
                    <a16:creationId xmlns:a16="http://schemas.microsoft.com/office/drawing/2014/main" id="{1502883E-1477-4225-83C8-F17414122D91}"/>
                  </a:ext>
                </a:extLst>
              </p:cNvPr>
              <p:cNvSpPr txBox="1"/>
              <p:nvPr/>
            </p:nvSpPr>
            <p:spPr>
              <a:xfrm>
                <a:off x="3347864" y="955320"/>
                <a:ext cx="1495425" cy="307777"/>
              </a:xfrm>
              <a:prstGeom prst="rect">
                <a:avLst/>
              </a:prstGeom>
              <a:noFill/>
            </p:spPr>
            <p:txBody>
              <a:bodyPr wrap="square" rtlCol="0">
                <a:spAutoFit/>
              </a:bodyPr>
              <a:lstStyle/>
              <a:p>
                <a:pPr>
                  <a:spcAft>
                    <a:spcPts val="300"/>
                  </a:spcAft>
                </a:pPr>
                <a:r>
                  <a:rPr lang="en-US" sz="1400" dirty="0"/>
                  <a:t>Under 200% FPL</a:t>
                </a:r>
              </a:p>
            </p:txBody>
          </p:sp>
          <p:sp>
            <p:nvSpPr>
              <p:cNvPr id="24" name="Rectangle 23">
                <a:extLst>
                  <a:ext uri="{FF2B5EF4-FFF2-40B4-BE49-F238E27FC236}">
                    <a16:creationId xmlns:a16="http://schemas.microsoft.com/office/drawing/2014/main" id="{834AA099-0EB9-42BD-A45B-382AA58E276B}"/>
                  </a:ext>
                </a:extLst>
              </p:cNvPr>
              <p:cNvSpPr/>
              <p:nvPr/>
            </p:nvSpPr>
            <p:spPr>
              <a:xfrm>
                <a:off x="3203848" y="1042416"/>
                <a:ext cx="137160" cy="13716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7198DBE9-5016-491D-B13F-9A7ED7D82F4C}"/>
                  </a:ext>
                </a:extLst>
              </p:cNvPr>
              <p:cNvSpPr txBox="1"/>
              <p:nvPr/>
            </p:nvSpPr>
            <p:spPr>
              <a:xfrm>
                <a:off x="5278264" y="955320"/>
                <a:ext cx="1597025" cy="307777"/>
              </a:xfrm>
              <a:prstGeom prst="rect">
                <a:avLst/>
              </a:prstGeom>
              <a:noFill/>
            </p:spPr>
            <p:txBody>
              <a:bodyPr wrap="square" rtlCol="0">
                <a:spAutoFit/>
              </a:bodyPr>
              <a:lstStyle/>
              <a:p>
                <a:pPr>
                  <a:spcAft>
                    <a:spcPts val="300"/>
                  </a:spcAft>
                </a:pPr>
                <a:r>
                  <a:rPr lang="en-US" sz="1400" dirty="0"/>
                  <a:t>200% FPL or more</a:t>
                </a:r>
              </a:p>
            </p:txBody>
          </p:sp>
          <p:sp>
            <p:nvSpPr>
              <p:cNvPr id="29" name="Rectangle 28">
                <a:extLst>
                  <a:ext uri="{FF2B5EF4-FFF2-40B4-BE49-F238E27FC236}">
                    <a16:creationId xmlns:a16="http://schemas.microsoft.com/office/drawing/2014/main" id="{2E111A26-D1BA-4F84-91E4-EFBCC26DB6B9}"/>
                  </a:ext>
                </a:extLst>
              </p:cNvPr>
              <p:cNvSpPr/>
              <p:nvPr/>
            </p:nvSpPr>
            <p:spPr>
              <a:xfrm>
                <a:off x="5134248" y="1042416"/>
                <a:ext cx="137160" cy="13716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sp>
        <p:nvSpPr>
          <p:cNvPr id="5" name="Subtitle 4">
            <a:extLst>
              <a:ext uri="{FF2B5EF4-FFF2-40B4-BE49-F238E27FC236}">
                <a16:creationId xmlns:a16="http://schemas.microsoft.com/office/drawing/2014/main" id="{58391DDB-48E4-4B41-AF68-E85131E75A40}"/>
              </a:ext>
            </a:extLst>
          </p:cNvPr>
          <p:cNvSpPr>
            <a:spLocks noGrp="1"/>
          </p:cNvSpPr>
          <p:nvPr>
            <p:ph type="subTitle" idx="1"/>
          </p:nvPr>
        </p:nvSpPr>
        <p:spPr/>
        <p:txBody>
          <a:bodyPr/>
          <a:lstStyle/>
          <a:p>
            <a:r>
              <a:rPr lang="en-US" dirty="0"/>
              <a:t>EXHIBIT 14</a:t>
            </a:r>
          </a:p>
        </p:txBody>
      </p:sp>
    </p:spTree>
    <p:extLst>
      <p:ext uri="{BB962C8B-B14F-4D97-AF65-F5344CB8AC3E}">
        <p14:creationId xmlns:p14="http://schemas.microsoft.com/office/powerpoint/2010/main" val="4044087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hart 2">
            <a:extLst>
              <a:ext uri="{FF2B5EF4-FFF2-40B4-BE49-F238E27FC236}">
                <a16:creationId xmlns:a16="http://schemas.microsoft.com/office/drawing/2014/main" id="{535157A8-73E3-BE42-B90F-D302541990B1}"/>
              </a:ext>
            </a:extLst>
          </p:cNvPr>
          <p:cNvGraphicFramePr>
            <a:graphicFrameLocks noGrp="1"/>
          </p:cNvGraphicFramePr>
          <p:nvPr>
            <p:ph type="chart" sz="quarter" idx="19"/>
            <p:extLst/>
          </p:nvPr>
        </p:nvGraphicFramePr>
        <p:xfrm>
          <a:off x="627063" y="1700213"/>
          <a:ext cx="8091487" cy="405447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a:extLst>
              <a:ext uri="{FF2B5EF4-FFF2-40B4-BE49-F238E27FC236}">
                <a16:creationId xmlns:a16="http://schemas.microsoft.com/office/drawing/2014/main" id="{2917CD51-A166-EA47-ACD6-EA30A68FAE04}"/>
              </a:ext>
            </a:extLst>
          </p:cNvPr>
          <p:cNvSpPr>
            <a:spLocks noGrp="1"/>
          </p:cNvSpPr>
          <p:nvPr>
            <p:ph type="body" sz="quarter" idx="21"/>
          </p:nvPr>
        </p:nvSpPr>
        <p:spPr>
          <a:xfrm>
            <a:off x="2285999" y="5999997"/>
            <a:ext cx="6400800" cy="777375"/>
          </a:xfrm>
        </p:spPr>
        <p:txBody>
          <a:bodyPr/>
          <a:lstStyle/>
          <a:p>
            <a:r>
              <a:rPr lang="en-US" dirty="0">
                <a:cs typeface="Calibri" panose="020F0502020204030204" pitchFamily="34" charset="0"/>
              </a:rPr>
              <a:t>Data: Medical Expenditure Panel Survey–Insurance Component (MEPS–IC), 2008–2017.</a:t>
            </a:r>
          </a:p>
          <a:p>
            <a:r>
              <a:rPr lang="en-US" dirty="0"/>
              <a:t>Source: Sara R. Collins and David C. Radley, </a:t>
            </a:r>
            <a:r>
              <a:rPr lang="en-US" i="1" dirty="0"/>
              <a:t>The Cost of Employer Insurance Is a Growing Burden for Middle-Income Families </a:t>
            </a:r>
            <a:r>
              <a:rPr lang="en-US" dirty="0"/>
              <a:t>(Commonwealth Fund, Dec. 2018).</a:t>
            </a:r>
          </a:p>
        </p:txBody>
      </p:sp>
      <p:sp>
        <p:nvSpPr>
          <p:cNvPr id="2" name="Subtitle 1">
            <a:extLst>
              <a:ext uri="{FF2B5EF4-FFF2-40B4-BE49-F238E27FC236}">
                <a16:creationId xmlns:a16="http://schemas.microsoft.com/office/drawing/2014/main" id="{AB721AD5-843D-4089-9BC8-0087B47B70E5}"/>
              </a:ext>
            </a:extLst>
          </p:cNvPr>
          <p:cNvSpPr>
            <a:spLocks noGrp="1"/>
          </p:cNvSpPr>
          <p:nvPr>
            <p:ph type="subTitle" idx="1"/>
          </p:nvPr>
        </p:nvSpPr>
        <p:spPr/>
        <p:txBody>
          <a:bodyPr/>
          <a:lstStyle/>
          <a:p>
            <a:r>
              <a:rPr lang="en-US" dirty="0"/>
              <a:t>EXHIBIT 1</a:t>
            </a:r>
          </a:p>
        </p:txBody>
      </p:sp>
      <p:sp>
        <p:nvSpPr>
          <p:cNvPr id="4" name="Title 3">
            <a:extLst>
              <a:ext uri="{FF2B5EF4-FFF2-40B4-BE49-F238E27FC236}">
                <a16:creationId xmlns:a16="http://schemas.microsoft.com/office/drawing/2014/main" id="{1EEDFD0B-5AA4-3F4A-A878-1D444311405E}"/>
              </a:ext>
            </a:extLst>
          </p:cNvPr>
          <p:cNvSpPr>
            <a:spLocks noGrp="1"/>
          </p:cNvSpPr>
          <p:nvPr>
            <p:ph type="ctrTitle"/>
          </p:nvPr>
        </p:nvSpPr>
        <p:spPr/>
        <p:txBody>
          <a:bodyPr>
            <a:normAutofit/>
          </a:bodyPr>
          <a:lstStyle/>
          <a:p>
            <a:r>
              <a:rPr lang="en-US" sz="3000" dirty="0"/>
              <a:t>Premiums for employer health plans climbed in 2017</a:t>
            </a:r>
          </a:p>
        </p:txBody>
      </p:sp>
      <p:sp>
        <p:nvSpPr>
          <p:cNvPr id="10" name="TextBox 9">
            <a:extLst>
              <a:ext uri="{FF2B5EF4-FFF2-40B4-BE49-F238E27FC236}">
                <a16:creationId xmlns:a16="http://schemas.microsoft.com/office/drawing/2014/main" id="{F7FA5B1F-9B37-2C49-9DB6-7D332547CD93}"/>
              </a:ext>
            </a:extLst>
          </p:cNvPr>
          <p:cNvSpPr txBox="1"/>
          <p:nvPr/>
        </p:nvSpPr>
        <p:spPr>
          <a:xfrm>
            <a:off x="7151370" y="2607294"/>
            <a:ext cx="1250855" cy="307777"/>
          </a:xfrm>
          <a:prstGeom prst="rect">
            <a:avLst/>
          </a:prstGeom>
          <a:noFill/>
        </p:spPr>
        <p:txBody>
          <a:bodyPr wrap="square" rtlCol="0">
            <a:spAutoFit/>
          </a:bodyPr>
          <a:lstStyle/>
          <a:p>
            <a:r>
              <a:rPr lang="en-US" sz="1400" dirty="0">
                <a:solidFill>
                  <a:schemeClr val="tx2"/>
                </a:solidFill>
                <a:cs typeface="Arial" pitchFamily="34" charset="0"/>
              </a:rPr>
              <a:t>Family plans</a:t>
            </a:r>
            <a:endParaRPr lang="en-US" sz="1200" dirty="0">
              <a:solidFill>
                <a:schemeClr val="tx2"/>
              </a:solidFill>
              <a:cs typeface="Arial" pitchFamily="34" charset="0"/>
            </a:endParaRPr>
          </a:p>
        </p:txBody>
      </p:sp>
      <p:sp>
        <p:nvSpPr>
          <p:cNvPr id="11" name="TextBox 10">
            <a:extLst>
              <a:ext uri="{FF2B5EF4-FFF2-40B4-BE49-F238E27FC236}">
                <a16:creationId xmlns:a16="http://schemas.microsoft.com/office/drawing/2014/main" id="{60900009-81C5-BB40-975E-BE1A1FAC93D1}"/>
              </a:ext>
            </a:extLst>
          </p:cNvPr>
          <p:cNvSpPr txBox="1"/>
          <p:nvPr/>
        </p:nvSpPr>
        <p:spPr>
          <a:xfrm>
            <a:off x="7458231" y="4180990"/>
            <a:ext cx="2117411" cy="307777"/>
          </a:xfrm>
          <a:prstGeom prst="rect">
            <a:avLst/>
          </a:prstGeom>
          <a:noFill/>
        </p:spPr>
        <p:txBody>
          <a:bodyPr wrap="square" rtlCol="0">
            <a:spAutoFit/>
          </a:bodyPr>
          <a:lstStyle/>
          <a:p>
            <a:r>
              <a:rPr lang="en-US" sz="1400" dirty="0">
                <a:solidFill>
                  <a:schemeClr val="bg2"/>
                </a:solidFill>
                <a:cs typeface="Arial" pitchFamily="34" charset="0"/>
              </a:rPr>
              <a:t>Single-person plans</a:t>
            </a:r>
            <a:endParaRPr lang="en-US" sz="1200" dirty="0">
              <a:solidFill>
                <a:schemeClr val="bg2"/>
              </a:solidFill>
              <a:cs typeface="Arial" pitchFamily="34" charset="0"/>
            </a:endParaRPr>
          </a:p>
        </p:txBody>
      </p:sp>
      <p:sp>
        <p:nvSpPr>
          <p:cNvPr id="22" name="TextBox 21">
            <a:extLst>
              <a:ext uri="{FF2B5EF4-FFF2-40B4-BE49-F238E27FC236}">
                <a16:creationId xmlns:a16="http://schemas.microsoft.com/office/drawing/2014/main" id="{B9D4D094-A387-654A-9DD7-F4A986E32235}"/>
              </a:ext>
            </a:extLst>
          </p:cNvPr>
          <p:cNvSpPr txBox="1"/>
          <p:nvPr/>
        </p:nvSpPr>
        <p:spPr>
          <a:xfrm>
            <a:off x="609645" y="1568727"/>
            <a:ext cx="3918020" cy="307777"/>
          </a:xfrm>
          <a:prstGeom prst="rect">
            <a:avLst/>
          </a:prstGeom>
          <a:noFill/>
        </p:spPr>
        <p:txBody>
          <a:bodyPr wrap="square" rtlCol="0">
            <a:spAutoFit/>
          </a:bodyPr>
          <a:lstStyle/>
          <a:p>
            <a:r>
              <a:rPr lang="en-US" sz="1400" i="1" dirty="0"/>
              <a:t>Average growth from previous year</a:t>
            </a:r>
          </a:p>
        </p:txBody>
      </p:sp>
    </p:spTree>
    <p:extLst>
      <p:ext uri="{BB962C8B-B14F-4D97-AF65-F5344CB8AC3E}">
        <p14:creationId xmlns:p14="http://schemas.microsoft.com/office/powerpoint/2010/main" val="3612779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hart Placeholder 16">
            <a:extLst>
              <a:ext uri="{FF2B5EF4-FFF2-40B4-BE49-F238E27FC236}">
                <a16:creationId xmlns:a16="http://schemas.microsoft.com/office/drawing/2014/main" id="{027A8924-1701-BB4C-964F-638FD46A69A0}"/>
              </a:ext>
            </a:extLst>
          </p:cNvPr>
          <p:cNvGraphicFramePr>
            <a:graphicFrameLocks noGrp="1"/>
          </p:cNvGraphicFramePr>
          <p:nvPr>
            <p:ph type="chart" sz="quarter" idx="19"/>
            <p:extLst/>
          </p:nvPr>
        </p:nvGraphicFramePr>
        <p:xfrm>
          <a:off x="627063" y="1700213"/>
          <a:ext cx="8091487" cy="405447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930D9E76-017E-AC43-A1DB-1BBEABCA2102}"/>
              </a:ext>
            </a:extLst>
          </p:cNvPr>
          <p:cNvSpPr>
            <a:spLocks noGrp="1"/>
          </p:cNvSpPr>
          <p:nvPr>
            <p:ph type="body" sz="quarter" idx="21"/>
          </p:nvPr>
        </p:nvSpPr>
        <p:spPr>
          <a:xfrm>
            <a:off x="2285999" y="5999997"/>
            <a:ext cx="6400800" cy="777375"/>
          </a:xfrm>
        </p:spPr>
        <p:txBody>
          <a:bodyPr/>
          <a:lstStyle/>
          <a:p>
            <a:pPr>
              <a:spcAft>
                <a:spcPct val="25000"/>
              </a:spcAft>
            </a:pPr>
            <a:r>
              <a:rPr lang="en-US" dirty="0">
                <a:cs typeface="Calibri" panose="020F0502020204030204" pitchFamily="34" charset="0"/>
              </a:rPr>
              <a:t>Data: Medical Expenditure Panel Survey–Insurance Component (MEPS–IC), 2011, 2016, 2017.</a:t>
            </a:r>
          </a:p>
          <a:p>
            <a:pPr>
              <a:spcAft>
                <a:spcPct val="25000"/>
              </a:spcAft>
            </a:pPr>
            <a:r>
              <a:rPr lang="en-US" dirty="0"/>
              <a:t>Source: Sara R. Collins and David C. Radley, </a:t>
            </a:r>
            <a:r>
              <a:rPr lang="en-US" i="1" dirty="0"/>
              <a:t>The Cost of Employer Insurance Is a Growing Burden for Middle-Income Families </a:t>
            </a:r>
            <a:r>
              <a:rPr lang="en-US" dirty="0"/>
              <a:t>(Commonwealth Fund, Dec. 2018).</a:t>
            </a:r>
          </a:p>
        </p:txBody>
      </p:sp>
      <p:sp>
        <p:nvSpPr>
          <p:cNvPr id="3" name="Subtitle 2">
            <a:extLst>
              <a:ext uri="{FF2B5EF4-FFF2-40B4-BE49-F238E27FC236}">
                <a16:creationId xmlns:a16="http://schemas.microsoft.com/office/drawing/2014/main" id="{2622FBCD-77D8-4677-836D-27FBF82DFC9C}"/>
              </a:ext>
            </a:extLst>
          </p:cNvPr>
          <p:cNvSpPr>
            <a:spLocks noGrp="1"/>
          </p:cNvSpPr>
          <p:nvPr>
            <p:ph type="subTitle" idx="1"/>
          </p:nvPr>
        </p:nvSpPr>
        <p:spPr/>
        <p:txBody>
          <a:bodyPr/>
          <a:lstStyle/>
          <a:p>
            <a:r>
              <a:rPr lang="en-US" dirty="0"/>
              <a:t>EXHIBIT 2</a:t>
            </a:r>
          </a:p>
        </p:txBody>
      </p:sp>
      <p:sp>
        <p:nvSpPr>
          <p:cNvPr id="2" name="Title 1"/>
          <p:cNvSpPr>
            <a:spLocks noGrp="1"/>
          </p:cNvSpPr>
          <p:nvPr>
            <p:ph type="ctrTitle"/>
          </p:nvPr>
        </p:nvSpPr>
        <p:spPr/>
        <p:txBody>
          <a:bodyPr>
            <a:normAutofit/>
          </a:bodyPr>
          <a:lstStyle/>
          <a:p>
            <a:r>
              <a:rPr lang="en-US" sz="3000" dirty="0"/>
              <a:t>Employer premiums have risen, so have employee contributions</a:t>
            </a:r>
          </a:p>
        </p:txBody>
      </p:sp>
      <p:grpSp>
        <p:nvGrpSpPr>
          <p:cNvPr id="16" name="Group 15">
            <a:extLst>
              <a:ext uri="{FF2B5EF4-FFF2-40B4-BE49-F238E27FC236}">
                <a16:creationId xmlns:a16="http://schemas.microsoft.com/office/drawing/2014/main" id="{BB7F59FD-968C-E84A-828E-C2DC034B3386}"/>
              </a:ext>
            </a:extLst>
          </p:cNvPr>
          <p:cNvGrpSpPr/>
          <p:nvPr/>
        </p:nvGrpSpPr>
        <p:grpSpPr>
          <a:xfrm>
            <a:off x="3241225" y="1841986"/>
            <a:ext cx="2590112" cy="276999"/>
            <a:chOff x="3918020" y="1231039"/>
            <a:chExt cx="2590112" cy="276999"/>
          </a:xfrm>
        </p:grpSpPr>
        <p:sp>
          <p:nvSpPr>
            <p:cNvPr id="18" name="Oval 17"/>
            <p:cNvSpPr/>
            <p:nvPr/>
          </p:nvSpPr>
          <p:spPr>
            <a:xfrm>
              <a:off x="5278088" y="1278098"/>
              <a:ext cx="182880" cy="182880"/>
            </a:xfrm>
            <a:prstGeom prst="ellipse">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9" name="Oval 18"/>
            <p:cNvSpPr/>
            <p:nvPr/>
          </p:nvSpPr>
          <p:spPr>
            <a:xfrm>
              <a:off x="3918020" y="1278098"/>
              <a:ext cx="182880" cy="182880"/>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0" name="TextBox 19"/>
            <p:cNvSpPr txBox="1"/>
            <p:nvPr/>
          </p:nvSpPr>
          <p:spPr>
            <a:xfrm>
              <a:off x="4107351" y="1231039"/>
              <a:ext cx="1040713" cy="276999"/>
            </a:xfrm>
            <a:prstGeom prst="rect">
              <a:avLst/>
            </a:prstGeom>
            <a:noFill/>
          </p:spPr>
          <p:txBody>
            <a:bodyPr wrap="square" rtlCol="0">
              <a:spAutoFit/>
            </a:bodyPr>
            <a:lstStyle/>
            <a:p>
              <a:r>
                <a:rPr lang="en-US" sz="1200" dirty="0">
                  <a:solidFill>
                    <a:srgbClr val="000000">
                      <a:lumMod val="75000"/>
                      <a:lumOff val="25000"/>
                    </a:srgbClr>
                  </a:solidFill>
                  <a:cs typeface="Arial" pitchFamily="34" charset="0"/>
                </a:rPr>
                <a:t>2011 to 2016</a:t>
              </a:r>
              <a:endParaRPr lang="en-US" sz="1100" dirty="0">
                <a:solidFill>
                  <a:srgbClr val="000000">
                    <a:lumMod val="75000"/>
                    <a:lumOff val="25000"/>
                  </a:srgbClr>
                </a:solidFill>
                <a:cs typeface="Arial" pitchFamily="34" charset="0"/>
              </a:endParaRPr>
            </a:p>
          </p:txBody>
        </p:sp>
        <p:sp>
          <p:nvSpPr>
            <p:cNvPr id="27" name="TextBox 26"/>
            <p:cNvSpPr txBox="1"/>
            <p:nvPr/>
          </p:nvSpPr>
          <p:spPr>
            <a:xfrm>
              <a:off x="5467419" y="1231039"/>
              <a:ext cx="1040713" cy="276999"/>
            </a:xfrm>
            <a:prstGeom prst="rect">
              <a:avLst/>
            </a:prstGeom>
            <a:noFill/>
          </p:spPr>
          <p:txBody>
            <a:bodyPr wrap="square" rtlCol="0">
              <a:spAutoFit/>
            </a:bodyPr>
            <a:lstStyle/>
            <a:p>
              <a:r>
                <a:rPr lang="en-US" sz="1200" dirty="0">
                  <a:solidFill>
                    <a:srgbClr val="000000">
                      <a:lumMod val="75000"/>
                      <a:lumOff val="25000"/>
                    </a:srgbClr>
                  </a:solidFill>
                  <a:cs typeface="Arial" pitchFamily="34" charset="0"/>
                </a:rPr>
                <a:t>2016 to 2017</a:t>
              </a:r>
              <a:endParaRPr lang="en-US" sz="1100" dirty="0">
                <a:solidFill>
                  <a:srgbClr val="000000">
                    <a:lumMod val="75000"/>
                    <a:lumOff val="25000"/>
                  </a:srgbClr>
                </a:solidFill>
                <a:cs typeface="Arial" pitchFamily="34" charset="0"/>
              </a:endParaRPr>
            </a:p>
          </p:txBody>
        </p:sp>
      </p:grpSp>
      <p:sp>
        <p:nvSpPr>
          <p:cNvPr id="11" name="Rectangle 10">
            <a:extLst>
              <a:ext uri="{FF2B5EF4-FFF2-40B4-BE49-F238E27FC236}">
                <a16:creationId xmlns:a16="http://schemas.microsoft.com/office/drawing/2014/main" id="{D7BC8833-AE28-4F4A-9EB4-091F7AB98D75}"/>
              </a:ext>
            </a:extLst>
          </p:cNvPr>
          <p:cNvSpPr/>
          <p:nvPr/>
        </p:nvSpPr>
        <p:spPr>
          <a:xfrm>
            <a:off x="3154135" y="1502369"/>
            <a:ext cx="2482903" cy="307777"/>
          </a:xfrm>
          <a:prstGeom prst="rect">
            <a:avLst/>
          </a:prstGeom>
        </p:spPr>
        <p:txBody>
          <a:bodyPr wrap="square">
            <a:spAutoFit/>
          </a:bodyPr>
          <a:lstStyle/>
          <a:p>
            <a:r>
              <a:rPr lang="en-US" sz="1400" i="1" dirty="0"/>
              <a:t>Average annual growth (%)</a:t>
            </a:r>
          </a:p>
        </p:txBody>
      </p:sp>
    </p:spTree>
    <p:extLst>
      <p:ext uri="{BB962C8B-B14F-4D97-AF65-F5344CB8AC3E}">
        <p14:creationId xmlns:p14="http://schemas.microsoft.com/office/powerpoint/2010/main" val="3476941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type="chart" sz="quarter" idx="19"/>
            <p:extLst/>
          </p:nvPr>
        </p:nvGraphicFramePr>
        <p:xfrm>
          <a:off x="627063" y="1815545"/>
          <a:ext cx="8091487" cy="4054475"/>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 Placeholder 1">
            <a:extLst>
              <a:ext uri="{FF2B5EF4-FFF2-40B4-BE49-F238E27FC236}">
                <a16:creationId xmlns:a16="http://schemas.microsoft.com/office/drawing/2014/main" id="{EC92C6E0-96EB-0849-8967-0A98BA97D951}"/>
              </a:ext>
            </a:extLst>
          </p:cNvPr>
          <p:cNvSpPr>
            <a:spLocks noGrp="1"/>
          </p:cNvSpPr>
          <p:nvPr>
            <p:ph type="body" sz="quarter" idx="21"/>
          </p:nvPr>
        </p:nvSpPr>
        <p:spPr>
          <a:xfrm>
            <a:off x="2286000" y="5999997"/>
            <a:ext cx="6400800" cy="777375"/>
          </a:xfrm>
        </p:spPr>
        <p:txBody>
          <a:bodyPr/>
          <a:lstStyle/>
          <a:p>
            <a:r>
              <a:rPr lang="en-US" dirty="0">
                <a:cs typeface="Calibri" panose="020F0502020204030204" pitchFamily="34" charset="0"/>
              </a:rPr>
              <a:t>Data: Medical Expenditure Panel Survey–Insurance Component (MEPS–IC), 2017.</a:t>
            </a:r>
          </a:p>
          <a:p>
            <a:r>
              <a:rPr lang="en-US" dirty="0"/>
              <a:t>Source: Sara R. Collins and David C. Radley, </a:t>
            </a:r>
            <a:r>
              <a:rPr lang="en-US" i="1" dirty="0"/>
              <a:t>The Cost of Employer Insurance Is a Growing Burden for Middle-Income Families </a:t>
            </a:r>
            <a:r>
              <a:rPr lang="en-US" dirty="0"/>
              <a:t>(Commonwealth Fund, Dec. 2018).</a:t>
            </a:r>
          </a:p>
        </p:txBody>
      </p:sp>
      <p:sp>
        <p:nvSpPr>
          <p:cNvPr id="6" name="Subtitle 5">
            <a:extLst>
              <a:ext uri="{FF2B5EF4-FFF2-40B4-BE49-F238E27FC236}">
                <a16:creationId xmlns:a16="http://schemas.microsoft.com/office/drawing/2014/main" id="{1050DAFC-619C-4ED8-95BB-178C449427BA}"/>
              </a:ext>
            </a:extLst>
          </p:cNvPr>
          <p:cNvSpPr>
            <a:spLocks noGrp="1"/>
          </p:cNvSpPr>
          <p:nvPr>
            <p:ph type="subTitle" idx="1"/>
          </p:nvPr>
        </p:nvSpPr>
        <p:spPr/>
        <p:txBody>
          <a:bodyPr/>
          <a:lstStyle/>
          <a:p>
            <a:r>
              <a:rPr lang="en-US" dirty="0"/>
              <a:t>EXHIBIT 3</a:t>
            </a:r>
          </a:p>
        </p:txBody>
      </p:sp>
      <p:sp>
        <p:nvSpPr>
          <p:cNvPr id="1027" name="Rectangle 2"/>
          <p:cNvSpPr>
            <a:spLocks noGrp="1" noChangeArrowheads="1"/>
          </p:cNvSpPr>
          <p:nvPr>
            <p:ph type="ctrTitle"/>
          </p:nvPr>
        </p:nvSpPr>
        <p:spPr>
          <a:xfrm>
            <a:off x="627434" y="514555"/>
            <a:ext cx="8329530" cy="1185034"/>
          </a:xfrm>
        </p:spPr>
        <p:txBody>
          <a:bodyPr>
            <a:normAutofit fontScale="90000"/>
          </a:bodyPr>
          <a:lstStyle/>
          <a:p>
            <a:r>
              <a:rPr lang="en-US" dirty="0"/>
              <a:t>Workers’ premium payments for single plans range from $675 in HI to $1,747 in MA</a:t>
            </a:r>
          </a:p>
        </p:txBody>
      </p:sp>
      <p:sp>
        <p:nvSpPr>
          <p:cNvPr id="1030" name="Text Box 10"/>
          <p:cNvSpPr txBox="1">
            <a:spLocks noChangeArrowheads="1"/>
          </p:cNvSpPr>
          <p:nvPr/>
        </p:nvSpPr>
        <p:spPr bwMode="auto">
          <a:xfrm>
            <a:off x="1129626" y="2304895"/>
            <a:ext cx="1436612" cy="261610"/>
          </a:xfrm>
          <a:prstGeom prst="rect">
            <a:avLst/>
          </a:prstGeom>
          <a:noFill/>
          <a:ln w="9525" algn="ctr">
            <a:noFill/>
            <a:miter lim="800000"/>
            <a:headEnd/>
            <a:tailEnd/>
          </a:ln>
        </p:spPr>
        <p:txBody>
          <a:bodyPr wrap="none">
            <a:spAutoFit/>
          </a:bodyPr>
          <a:lstStyle/>
          <a:p>
            <a:r>
              <a:rPr lang="en-US" sz="1100" dirty="0">
                <a:cs typeface="Calibri" panose="020F0502020204030204" pitchFamily="34" charset="0"/>
              </a:rPr>
              <a:t>U.S. average = $1,415</a:t>
            </a:r>
          </a:p>
        </p:txBody>
      </p:sp>
      <p:sp>
        <p:nvSpPr>
          <p:cNvPr id="10" name="Rectangle 9">
            <a:extLst>
              <a:ext uri="{FF2B5EF4-FFF2-40B4-BE49-F238E27FC236}">
                <a16:creationId xmlns:a16="http://schemas.microsoft.com/office/drawing/2014/main" id="{2D8C6F19-1C06-6C48-A8C8-7C3A614FCB7B}"/>
              </a:ext>
            </a:extLst>
          </p:cNvPr>
          <p:cNvSpPr/>
          <p:nvPr/>
        </p:nvSpPr>
        <p:spPr>
          <a:xfrm>
            <a:off x="552923" y="1493100"/>
            <a:ext cx="4605556" cy="307777"/>
          </a:xfrm>
          <a:prstGeom prst="rect">
            <a:avLst/>
          </a:prstGeom>
        </p:spPr>
        <p:txBody>
          <a:bodyPr wrap="none">
            <a:spAutoFit/>
          </a:bodyPr>
          <a:lstStyle/>
          <a:p>
            <a:r>
              <a:rPr lang="en-US" sz="1400" i="1" dirty="0"/>
              <a:t>Average annual employee contribution for single plans</a:t>
            </a:r>
          </a:p>
        </p:txBody>
      </p:sp>
      <p:sp>
        <p:nvSpPr>
          <p:cNvPr id="4" name="TextBox 3">
            <a:extLst>
              <a:ext uri="{FF2B5EF4-FFF2-40B4-BE49-F238E27FC236}">
                <a16:creationId xmlns:a16="http://schemas.microsoft.com/office/drawing/2014/main" id="{70E899A5-35F6-49C7-B5C8-3C15DD787158}"/>
              </a:ext>
            </a:extLst>
          </p:cNvPr>
          <p:cNvSpPr txBox="1"/>
          <p:nvPr/>
        </p:nvSpPr>
        <p:spPr>
          <a:xfrm rot="16200000">
            <a:off x="752474" y="3300025"/>
            <a:ext cx="885825" cy="276999"/>
          </a:xfrm>
          <a:prstGeom prst="rect">
            <a:avLst/>
          </a:prstGeom>
          <a:noFill/>
        </p:spPr>
        <p:txBody>
          <a:bodyPr wrap="square" rtlCol="0">
            <a:spAutoFit/>
          </a:bodyPr>
          <a:lstStyle/>
          <a:p>
            <a:r>
              <a:rPr lang="en-US" sz="1200" dirty="0"/>
              <a:t>$675</a:t>
            </a:r>
          </a:p>
        </p:txBody>
      </p:sp>
      <p:sp>
        <p:nvSpPr>
          <p:cNvPr id="9" name="TextBox 8">
            <a:extLst>
              <a:ext uri="{FF2B5EF4-FFF2-40B4-BE49-F238E27FC236}">
                <a16:creationId xmlns:a16="http://schemas.microsoft.com/office/drawing/2014/main" id="{EC3BE440-819B-4A44-8ECC-EF0961EB1A36}"/>
              </a:ext>
            </a:extLst>
          </p:cNvPr>
          <p:cNvSpPr txBox="1"/>
          <p:nvPr/>
        </p:nvSpPr>
        <p:spPr>
          <a:xfrm rot="16200000">
            <a:off x="8057098" y="1616553"/>
            <a:ext cx="885825" cy="276999"/>
          </a:xfrm>
          <a:prstGeom prst="rect">
            <a:avLst/>
          </a:prstGeom>
          <a:noFill/>
        </p:spPr>
        <p:txBody>
          <a:bodyPr wrap="square" rtlCol="0">
            <a:spAutoFit/>
          </a:bodyPr>
          <a:lstStyle/>
          <a:p>
            <a:r>
              <a:rPr lang="en-US" sz="1200" dirty="0"/>
              <a:t>$1,747</a:t>
            </a:r>
          </a:p>
        </p:txBody>
      </p:sp>
    </p:spTree>
    <p:extLst>
      <p:ext uri="{BB962C8B-B14F-4D97-AF65-F5344CB8AC3E}">
        <p14:creationId xmlns:p14="http://schemas.microsoft.com/office/powerpoint/2010/main" val="3654034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92C6E0-96EB-0849-8967-0A98BA97D951}"/>
              </a:ext>
            </a:extLst>
          </p:cNvPr>
          <p:cNvSpPr>
            <a:spLocks noGrp="1"/>
          </p:cNvSpPr>
          <p:nvPr>
            <p:ph type="body" sz="quarter" idx="21"/>
          </p:nvPr>
        </p:nvSpPr>
        <p:spPr>
          <a:xfrm>
            <a:off x="2286000" y="5999997"/>
            <a:ext cx="6400800" cy="777375"/>
          </a:xfrm>
        </p:spPr>
        <p:txBody>
          <a:bodyPr/>
          <a:lstStyle/>
          <a:p>
            <a:r>
              <a:rPr lang="en-US" dirty="0">
                <a:cs typeface="Calibri" panose="020F0502020204030204" pitchFamily="34" charset="0"/>
              </a:rPr>
              <a:t>Data: Medical Expenditure Panel Survey–Insurance Component (MEPS–IC), 2017.</a:t>
            </a:r>
          </a:p>
          <a:p>
            <a:r>
              <a:rPr lang="en-US" dirty="0"/>
              <a:t>Source: Sara R. Collins and David C. Radley, </a:t>
            </a:r>
            <a:r>
              <a:rPr lang="en-US" i="1" dirty="0"/>
              <a:t>The Cost of Employer Insurance Is a Growing Burden for Middle-Income Families </a:t>
            </a:r>
            <a:r>
              <a:rPr lang="en-US" dirty="0"/>
              <a:t>(Commonwealth Fund, Dec. 2018).</a:t>
            </a:r>
            <a:endParaRPr lang="en-US" dirty="0">
              <a:cs typeface="Calibri" panose="020F0502020204030204" pitchFamily="34" charset="0"/>
            </a:endParaRPr>
          </a:p>
        </p:txBody>
      </p:sp>
      <p:sp>
        <p:nvSpPr>
          <p:cNvPr id="6" name="Subtitle 5">
            <a:extLst>
              <a:ext uri="{FF2B5EF4-FFF2-40B4-BE49-F238E27FC236}">
                <a16:creationId xmlns:a16="http://schemas.microsoft.com/office/drawing/2014/main" id="{247E6272-6133-4D08-8136-B94913761ED6}"/>
              </a:ext>
            </a:extLst>
          </p:cNvPr>
          <p:cNvSpPr>
            <a:spLocks noGrp="1"/>
          </p:cNvSpPr>
          <p:nvPr>
            <p:ph type="subTitle" idx="1"/>
          </p:nvPr>
        </p:nvSpPr>
        <p:spPr/>
        <p:txBody>
          <a:bodyPr/>
          <a:lstStyle/>
          <a:p>
            <a:r>
              <a:rPr lang="en-US" dirty="0"/>
              <a:t>EXHIBIT 4</a:t>
            </a:r>
          </a:p>
        </p:txBody>
      </p:sp>
      <p:sp>
        <p:nvSpPr>
          <p:cNvPr id="1027" name="Rectangle 2"/>
          <p:cNvSpPr>
            <a:spLocks noGrp="1" noChangeArrowheads="1"/>
          </p:cNvSpPr>
          <p:nvPr>
            <p:ph type="ctrTitle"/>
          </p:nvPr>
        </p:nvSpPr>
        <p:spPr>
          <a:xfrm>
            <a:off x="627434" y="507923"/>
            <a:ext cx="8503920" cy="1185034"/>
          </a:xfrm>
        </p:spPr>
        <p:txBody>
          <a:bodyPr>
            <a:normAutofit/>
          </a:bodyPr>
          <a:lstStyle/>
          <a:p>
            <a:r>
              <a:rPr lang="en-US" sz="2800" dirty="0"/>
              <a:t>Workers’ premium payments for family plans range from $3,646 in MI to $6,533 in DE</a:t>
            </a:r>
          </a:p>
        </p:txBody>
      </p:sp>
      <p:graphicFrame>
        <p:nvGraphicFramePr>
          <p:cNvPr id="7" name="Content Placeholder 2">
            <a:extLst>
              <a:ext uri="{FF2B5EF4-FFF2-40B4-BE49-F238E27FC236}">
                <a16:creationId xmlns:a16="http://schemas.microsoft.com/office/drawing/2014/main" id="{0A887B1E-94AD-D54B-A3F7-4DA32D94BC8D}"/>
              </a:ext>
            </a:extLst>
          </p:cNvPr>
          <p:cNvGraphicFramePr>
            <a:graphicFrameLocks/>
          </p:cNvGraphicFramePr>
          <p:nvPr>
            <p:extLst/>
          </p:nvPr>
        </p:nvGraphicFramePr>
        <p:xfrm>
          <a:off x="627435" y="1828800"/>
          <a:ext cx="8091114"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10">
            <a:extLst>
              <a:ext uri="{FF2B5EF4-FFF2-40B4-BE49-F238E27FC236}">
                <a16:creationId xmlns:a16="http://schemas.microsoft.com/office/drawing/2014/main" id="{60B9EE47-7C65-E646-95EB-11A8E04566BF}"/>
              </a:ext>
            </a:extLst>
          </p:cNvPr>
          <p:cNvSpPr txBox="1">
            <a:spLocks noChangeArrowheads="1"/>
          </p:cNvSpPr>
          <p:nvPr/>
        </p:nvSpPr>
        <p:spPr bwMode="auto">
          <a:xfrm>
            <a:off x="1187289" y="2460969"/>
            <a:ext cx="1436612" cy="261610"/>
          </a:xfrm>
          <a:prstGeom prst="rect">
            <a:avLst/>
          </a:prstGeom>
          <a:noFill/>
          <a:ln w="9525" algn="ctr">
            <a:noFill/>
            <a:miter lim="800000"/>
            <a:headEnd/>
            <a:tailEnd/>
          </a:ln>
        </p:spPr>
        <p:txBody>
          <a:bodyPr wrap="none">
            <a:spAutoFit/>
          </a:bodyPr>
          <a:lstStyle/>
          <a:p>
            <a:r>
              <a:rPr lang="en-US" sz="1100" dirty="0">
                <a:cs typeface="Calibri" panose="020F0502020204030204" pitchFamily="34" charset="0"/>
              </a:rPr>
              <a:t>U.S. average = $5,218</a:t>
            </a:r>
          </a:p>
        </p:txBody>
      </p:sp>
      <p:sp>
        <p:nvSpPr>
          <p:cNvPr id="4" name="Rectangle 3">
            <a:extLst>
              <a:ext uri="{FF2B5EF4-FFF2-40B4-BE49-F238E27FC236}">
                <a16:creationId xmlns:a16="http://schemas.microsoft.com/office/drawing/2014/main" id="{7CF901F1-C269-764E-BD63-6480AA237D73}"/>
              </a:ext>
            </a:extLst>
          </p:cNvPr>
          <p:cNvSpPr/>
          <p:nvPr/>
        </p:nvSpPr>
        <p:spPr>
          <a:xfrm>
            <a:off x="610017" y="1464191"/>
            <a:ext cx="4653646" cy="307777"/>
          </a:xfrm>
          <a:prstGeom prst="rect">
            <a:avLst/>
          </a:prstGeom>
        </p:spPr>
        <p:txBody>
          <a:bodyPr wrap="none">
            <a:spAutoFit/>
          </a:bodyPr>
          <a:lstStyle/>
          <a:p>
            <a:r>
              <a:rPr lang="en-US" sz="1400" i="1" dirty="0"/>
              <a:t>Average annual employee contribution for family plans</a:t>
            </a:r>
          </a:p>
        </p:txBody>
      </p:sp>
      <p:sp>
        <p:nvSpPr>
          <p:cNvPr id="9" name="TextBox 8">
            <a:extLst>
              <a:ext uri="{FF2B5EF4-FFF2-40B4-BE49-F238E27FC236}">
                <a16:creationId xmlns:a16="http://schemas.microsoft.com/office/drawing/2014/main" id="{3BB69D19-ABFB-470B-A26B-7EEDC68F0A1D}"/>
              </a:ext>
            </a:extLst>
          </p:cNvPr>
          <p:cNvSpPr txBox="1"/>
          <p:nvPr/>
        </p:nvSpPr>
        <p:spPr>
          <a:xfrm rot="16200000">
            <a:off x="816587" y="2840665"/>
            <a:ext cx="885825" cy="276999"/>
          </a:xfrm>
          <a:prstGeom prst="rect">
            <a:avLst/>
          </a:prstGeom>
          <a:noFill/>
        </p:spPr>
        <p:txBody>
          <a:bodyPr wrap="square" rtlCol="0">
            <a:spAutoFit/>
          </a:bodyPr>
          <a:lstStyle/>
          <a:p>
            <a:r>
              <a:rPr lang="en-US" sz="1200" dirty="0"/>
              <a:t>$3,646</a:t>
            </a:r>
          </a:p>
        </p:txBody>
      </p:sp>
      <p:sp>
        <p:nvSpPr>
          <p:cNvPr id="10" name="TextBox 9">
            <a:extLst>
              <a:ext uri="{FF2B5EF4-FFF2-40B4-BE49-F238E27FC236}">
                <a16:creationId xmlns:a16="http://schemas.microsoft.com/office/drawing/2014/main" id="{B8280B24-F43E-4A1F-9FAE-CEAF9018492B}"/>
              </a:ext>
            </a:extLst>
          </p:cNvPr>
          <p:cNvSpPr txBox="1"/>
          <p:nvPr/>
        </p:nvSpPr>
        <p:spPr>
          <a:xfrm rot="16200000">
            <a:off x="8047574" y="1644262"/>
            <a:ext cx="885825" cy="276999"/>
          </a:xfrm>
          <a:prstGeom prst="rect">
            <a:avLst/>
          </a:prstGeom>
          <a:noFill/>
        </p:spPr>
        <p:txBody>
          <a:bodyPr wrap="square" rtlCol="0" anchor="ctr">
            <a:spAutoFit/>
          </a:bodyPr>
          <a:lstStyle/>
          <a:p>
            <a:r>
              <a:rPr lang="en-US" sz="1200" dirty="0"/>
              <a:t>$6,533</a:t>
            </a:r>
          </a:p>
        </p:txBody>
      </p:sp>
    </p:spTree>
    <p:extLst>
      <p:ext uri="{BB962C8B-B14F-4D97-AF65-F5344CB8AC3E}">
        <p14:creationId xmlns:p14="http://schemas.microsoft.com/office/powerpoint/2010/main" val="3054675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30D9E76-017E-AC43-A1DB-1BBEABCA2102}"/>
              </a:ext>
            </a:extLst>
          </p:cNvPr>
          <p:cNvSpPr>
            <a:spLocks noGrp="1"/>
          </p:cNvSpPr>
          <p:nvPr>
            <p:ph type="body" sz="quarter" idx="21"/>
          </p:nvPr>
        </p:nvSpPr>
        <p:spPr>
          <a:xfrm>
            <a:off x="2285999" y="5901533"/>
            <a:ext cx="6400800" cy="956467"/>
          </a:xfrm>
        </p:spPr>
        <p:txBody>
          <a:bodyPr>
            <a:normAutofit fontScale="85000" lnSpcReduction="20000"/>
          </a:bodyPr>
          <a:lstStyle/>
          <a:p>
            <a:pPr>
              <a:spcAft>
                <a:spcPct val="25000"/>
              </a:spcAft>
            </a:pPr>
            <a:r>
              <a:rPr lang="en-US" dirty="0">
                <a:cs typeface="Calibri" panose="020F0502020204030204" pitchFamily="34" charset="0"/>
              </a:rPr>
              <a:t>Notes: Estimates of median household income used in the denominator for this ratio come from the Current Population Survey (CPS), which revised its income questions in 2013. The denominator in our ratio estimates prior to 2014 is derived from the traditional CPS income questions, while ratio estimates from 2017 are estimated from the revised income questions. Household incomes have been adjusted for the likelihood that people in the same residence purchase health insurance together.</a:t>
            </a:r>
          </a:p>
          <a:p>
            <a:pPr>
              <a:spcAft>
                <a:spcPct val="25000"/>
              </a:spcAft>
            </a:pPr>
            <a:r>
              <a:rPr lang="en-US" dirty="0">
                <a:cs typeface="Calibri" panose="020F0502020204030204" pitchFamily="34" charset="0"/>
              </a:rPr>
              <a:t>Data: Employee premium contribution: Medical Expenditure Panel Survey–Insurance Component (MEPS–IC), 2008, 2011, 2017; Median household income: Current Population Survey, 2008–09, 2011–12, 2017–18.</a:t>
            </a:r>
          </a:p>
          <a:p>
            <a:pPr>
              <a:spcAft>
                <a:spcPct val="25000"/>
              </a:spcAft>
            </a:pPr>
            <a:r>
              <a:rPr lang="en-US" dirty="0"/>
              <a:t>Source: Sara R. Collins and David C. Radley, </a:t>
            </a:r>
            <a:r>
              <a:rPr lang="en-US" i="1" dirty="0"/>
              <a:t>The Cost of Employer Insurance Is a Growing Burden for Middle-Income Families </a:t>
            </a:r>
            <a:r>
              <a:rPr lang="en-US" dirty="0"/>
              <a:t>(Commonwealth Fund, Dec. 2018).</a:t>
            </a:r>
          </a:p>
        </p:txBody>
      </p:sp>
      <p:sp>
        <p:nvSpPr>
          <p:cNvPr id="3" name="Subtitle 2">
            <a:extLst>
              <a:ext uri="{FF2B5EF4-FFF2-40B4-BE49-F238E27FC236}">
                <a16:creationId xmlns:a16="http://schemas.microsoft.com/office/drawing/2014/main" id="{2622FBCD-77D8-4677-836D-27FBF82DFC9C}"/>
              </a:ext>
            </a:extLst>
          </p:cNvPr>
          <p:cNvSpPr>
            <a:spLocks noGrp="1"/>
          </p:cNvSpPr>
          <p:nvPr>
            <p:ph type="subTitle" idx="1"/>
          </p:nvPr>
        </p:nvSpPr>
        <p:spPr/>
        <p:txBody>
          <a:bodyPr/>
          <a:lstStyle/>
          <a:p>
            <a:r>
              <a:rPr lang="en-US" dirty="0"/>
              <a:t>EXHIBIT 5</a:t>
            </a:r>
          </a:p>
        </p:txBody>
      </p:sp>
      <p:sp>
        <p:nvSpPr>
          <p:cNvPr id="2" name="Title 1"/>
          <p:cNvSpPr>
            <a:spLocks noGrp="1"/>
          </p:cNvSpPr>
          <p:nvPr>
            <p:ph type="ctrTitle"/>
          </p:nvPr>
        </p:nvSpPr>
        <p:spPr/>
        <p:txBody>
          <a:bodyPr>
            <a:normAutofit fontScale="90000"/>
          </a:bodyPr>
          <a:lstStyle/>
          <a:p>
            <a:r>
              <a:rPr lang="en-US" dirty="0"/>
              <a:t>Worker payments for employer coverage are growing faster than median income</a:t>
            </a:r>
          </a:p>
        </p:txBody>
      </p:sp>
      <p:graphicFrame>
        <p:nvGraphicFramePr>
          <p:cNvPr id="5" name="Chart Placeholder 19">
            <a:extLst>
              <a:ext uri="{FF2B5EF4-FFF2-40B4-BE49-F238E27FC236}">
                <a16:creationId xmlns:a16="http://schemas.microsoft.com/office/drawing/2014/main" id="{38BA12D5-B13D-47B7-8116-AB3314A77F15}"/>
              </a:ext>
            </a:extLst>
          </p:cNvPr>
          <p:cNvGraphicFramePr>
            <a:graphicFrameLocks noGrp="1"/>
          </p:cNvGraphicFramePr>
          <p:nvPr>
            <p:ph type="chart" sz="quarter" idx="19"/>
            <p:extLst/>
          </p:nvPr>
        </p:nvGraphicFramePr>
        <p:xfrm>
          <a:off x="846500" y="1994726"/>
          <a:ext cx="1972938" cy="3432420"/>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a:extLst>
              <a:ext uri="{FF2B5EF4-FFF2-40B4-BE49-F238E27FC236}">
                <a16:creationId xmlns:a16="http://schemas.microsoft.com/office/drawing/2014/main" id="{7889C140-B6D3-495F-A127-3F0A93A4DAB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39063" y="2117018"/>
            <a:ext cx="4690723" cy="3310959"/>
          </a:xfrm>
          <a:prstGeom prst="rect">
            <a:avLst/>
          </a:prstGeom>
        </p:spPr>
      </p:pic>
      <p:sp>
        <p:nvSpPr>
          <p:cNvPr id="7" name="TextBox 6">
            <a:extLst>
              <a:ext uri="{FF2B5EF4-FFF2-40B4-BE49-F238E27FC236}">
                <a16:creationId xmlns:a16="http://schemas.microsoft.com/office/drawing/2014/main" id="{3AFC0BFC-1962-414E-9C09-FE3C41B7B75E}"/>
              </a:ext>
            </a:extLst>
          </p:cNvPr>
          <p:cNvSpPr txBox="1"/>
          <p:nvPr/>
        </p:nvSpPr>
        <p:spPr>
          <a:xfrm>
            <a:off x="3791499" y="1417208"/>
            <a:ext cx="3996444" cy="523220"/>
          </a:xfrm>
          <a:prstGeom prst="rect">
            <a:avLst/>
          </a:prstGeom>
          <a:noFill/>
        </p:spPr>
        <p:txBody>
          <a:bodyPr wrap="square" rtlCol="0">
            <a:spAutoFit/>
          </a:bodyPr>
          <a:lstStyle/>
          <a:p>
            <a:r>
              <a:rPr lang="en-US" sz="1400" i="1" dirty="0">
                <a:cs typeface="Calibri" panose="020F0502020204030204" pitchFamily="34" charset="0"/>
              </a:rPr>
              <a:t>Average employee premium contribution as percent of median state income in 2017</a:t>
            </a:r>
          </a:p>
        </p:txBody>
      </p:sp>
      <p:grpSp>
        <p:nvGrpSpPr>
          <p:cNvPr id="8" name="Group 7">
            <a:extLst>
              <a:ext uri="{FF2B5EF4-FFF2-40B4-BE49-F238E27FC236}">
                <a16:creationId xmlns:a16="http://schemas.microsoft.com/office/drawing/2014/main" id="{9A74FBF9-B748-40FA-9B13-D9F6517C55B8}"/>
              </a:ext>
            </a:extLst>
          </p:cNvPr>
          <p:cNvGrpSpPr/>
          <p:nvPr/>
        </p:nvGrpSpPr>
        <p:grpSpPr>
          <a:xfrm>
            <a:off x="5984424" y="5070536"/>
            <a:ext cx="2854325" cy="817059"/>
            <a:chOff x="2725787" y="1819745"/>
            <a:chExt cx="2854325" cy="817059"/>
          </a:xfrm>
        </p:grpSpPr>
        <p:sp>
          <p:nvSpPr>
            <p:cNvPr id="9" name="Oval 8">
              <a:extLst>
                <a:ext uri="{FF2B5EF4-FFF2-40B4-BE49-F238E27FC236}">
                  <a16:creationId xmlns:a16="http://schemas.microsoft.com/office/drawing/2014/main" id="{8B59D84A-B9E2-4605-8288-AD8AD67CE037}"/>
                </a:ext>
              </a:extLst>
            </p:cNvPr>
            <p:cNvSpPr/>
            <p:nvPr/>
          </p:nvSpPr>
          <p:spPr>
            <a:xfrm>
              <a:off x="2725787" y="1868742"/>
              <a:ext cx="164592" cy="164592"/>
            </a:xfrm>
            <a:prstGeom prst="ellipse">
              <a:avLst/>
            </a:prstGeom>
            <a:solidFill>
              <a:schemeClr val="bg1"/>
            </a:solidFill>
            <a:ln w="9525">
              <a:solidFill>
                <a:srgbClr val="92D7D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0" name="Oval 9">
              <a:extLst>
                <a:ext uri="{FF2B5EF4-FFF2-40B4-BE49-F238E27FC236}">
                  <a16:creationId xmlns:a16="http://schemas.microsoft.com/office/drawing/2014/main" id="{89B6876B-7089-4796-B124-0CA6908C858B}"/>
                </a:ext>
              </a:extLst>
            </p:cNvPr>
            <p:cNvSpPr/>
            <p:nvPr/>
          </p:nvSpPr>
          <p:spPr>
            <a:xfrm>
              <a:off x="2726074" y="2135442"/>
              <a:ext cx="164592" cy="164592"/>
            </a:xfrm>
            <a:prstGeom prst="ellipse">
              <a:avLst/>
            </a:prstGeom>
            <a:solidFill>
              <a:srgbClr val="92D7D7"/>
            </a:solidFill>
            <a:ln w="9525">
              <a:solidFill>
                <a:srgbClr val="92D7D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1" name="TextBox 10">
              <a:extLst>
                <a:ext uri="{FF2B5EF4-FFF2-40B4-BE49-F238E27FC236}">
                  <a16:creationId xmlns:a16="http://schemas.microsoft.com/office/drawing/2014/main" id="{B78E0149-FBD7-48F9-9C2C-5EA803CE750F}"/>
                </a:ext>
              </a:extLst>
            </p:cNvPr>
            <p:cNvSpPr txBox="1"/>
            <p:nvPr/>
          </p:nvSpPr>
          <p:spPr>
            <a:xfrm>
              <a:off x="2916287" y="1819745"/>
              <a:ext cx="2663825" cy="276999"/>
            </a:xfrm>
            <a:prstGeom prst="rect">
              <a:avLst/>
            </a:prstGeom>
            <a:noFill/>
          </p:spPr>
          <p:txBody>
            <a:bodyPr wrap="square" rtlCol="0">
              <a:spAutoFit/>
            </a:bodyPr>
            <a:lstStyle/>
            <a:p>
              <a:r>
                <a:rPr lang="en-US" sz="1200" dirty="0">
                  <a:cs typeface="Arial" pitchFamily="34" charset="0"/>
                </a:rPr>
                <a:t>4.8%–5.9% (16 states + D.C.)</a:t>
              </a:r>
              <a:endParaRPr lang="en-US" sz="1100" dirty="0">
                <a:cs typeface="Arial" pitchFamily="34" charset="0"/>
              </a:endParaRPr>
            </a:p>
          </p:txBody>
        </p:sp>
        <p:sp>
          <p:nvSpPr>
            <p:cNvPr id="12" name="TextBox 11">
              <a:extLst>
                <a:ext uri="{FF2B5EF4-FFF2-40B4-BE49-F238E27FC236}">
                  <a16:creationId xmlns:a16="http://schemas.microsoft.com/office/drawing/2014/main" id="{691F2655-A34E-4934-BFA4-8788E29A2881}"/>
                </a:ext>
              </a:extLst>
            </p:cNvPr>
            <p:cNvSpPr txBox="1"/>
            <p:nvPr/>
          </p:nvSpPr>
          <p:spPr>
            <a:xfrm>
              <a:off x="2925165" y="2096744"/>
              <a:ext cx="2311365" cy="276999"/>
            </a:xfrm>
            <a:prstGeom prst="rect">
              <a:avLst/>
            </a:prstGeom>
            <a:noFill/>
          </p:spPr>
          <p:txBody>
            <a:bodyPr wrap="square" rtlCol="0">
              <a:spAutoFit/>
            </a:bodyPr>
            <a:lstStyle/>
            <a:p>
              <a:r>
                <a:rPr lang="en-US" sz="1200" dirty="0">
                  <a:cs typeface="Arial" pitchFamily="34" charset="0"/>
                </a:rPr>
                <a:t>6.0%–7.9% (23 states)</a:t>
              </a:r>
              <a:endParaRPr lang="en-US" sz="1100" dirty="0">
                <a:cs typeface="Arial" pitchFamily="34" charset="0"/>
              </a:endParaRPr>
            </a:p>
          </p:txBody>
        </p:sp>
        <p:sp>
          <p:nvSpPr>
            <p:cNvPr id="13" name="Oval 12">
              <a:extLst>
                <a:ext uri="{FF2B5EF4-FFF2-40B4-BE49-F238E27FC236}">
                  <a16:creationId xmlns:a16="http://schemas.microsoft.com/office/drawing/2014/main" id="{CD351089-B1FD-4799-B870-8D67EA84891D}"/>
                </a:ext>
              </a:extLst>
            </p:cNvPr>
            <p:cNvSpPr/>
            <p:nvPr/>
          </p:nvSpPr>
          <p:spPr>
            <a:xfrm>
              <a:off x="2725787" y="2402142"/>
              <a:ext cx="164592" cy="164592"/>
            </a:xfrm>
            <a:prstGeom prst="ellipse">
              <a:avLst/>
            </a:prstGeom>
            <a:solidFill>
              <a:srgbClr val="209696"/>
            </a:solidFill>
            <a:ln w="9525">
              <a:solidFill>
                <a:srgbClr val="2096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4" name="TextBox 13">
              <a:extLst>
                <a:ext uri="{FF2B5EF4-FFF2-40B4-BE49-F238E27FC236}">
                  <a16:creationId xmlns:a16="http://schemas.microsoft.com/office/drawing/2014/main" id="{45A89ABA-50C9-4182-8D82-55509F9500C7}"/>
                </a:ext>
              </a:extLst>
            </p:cNvPr>
            <p:cNvSpPr txBox="1"/>
            <p:nvPr/>
          </p:nvSpPr>
          <p:spPr>
            <a:xfrm>
              <a:off x="2924878" y="2359805"/>
              <a:ext cx="2311365" cy="276999"/>
            </a:xfrm>
            <a:prstGeom prst="rect">
              <a:avLst/>
            </a:prstGeom>
            <a:noFill/>
          </p:spPr>
          <p:txBody>
            <a:bodyPr wrap="square" rtlCol="0">
              <a:spAutoFit/>
            </a:bodyPr>
            <a:lstStyle/>
            <a:p>
              <a:r>
                <a:rPr lang="en-US" sz="1200" dirty="0">
                  <a:cs typeface="Arial" pitchFamily="34" charset="0"/>
                </a:rPr>
                <a:t>8.0%–10.2% (11 states)</a:t>
              </a:r>
              <a:endParaRPr lang="en-US" sz="1100" dirty="0">
                <a:cs typeface="Arial" pitchFamily="34" charset="0"/>
              </a:endParaRPr>
            </a:p>
          </p:txBody>
        </p:sp>
      </p:grpSp>
      <p:sp>
        <p:nvSpPr>
          <p:cNvPr id="15" name="Rectangle 14">
            <a:extLst>
              <a:ext uri="{FF2B5EF4-FFF2-40B4-BE49-F238E27FC236}">
                <a16:creationId xmlns:a16="http://schemas.microsoft.com/office/drawing/2014/main" id="{358A1C54-B1A6-49ED-AF32-74EAEF0CB534}"/>
              </a:ext>
            </a:extLst>
          </p:cNvPr>
          <p:cNvSpPr/>
          <p:nvPr/>
        </p:nvSpPr>
        <p:spPr>
          <a:xfrm>
            <a:off x="846500" y="1417208"/>
            <a:ext cx="2024421" cy="738664"/>
          </a:xfrm>
          <a:prstGeom prst="rect">
            <a:avLst/>
          </a:prstGeom>
        </p:spPr>
        <p:txBody>
          <a:bodyPr wrap="square">
            <a:spAutoFit/>
          </a:bodyPr>
          <a:lstStyle/>
          <a:p>
            <a:r>
              <a:rPr lang="en-US" sz="1400" i="1" dirty="0"/>
              <a:t>Employee premium contribution as share of median income</a:t>
            </a:r>
          </a:p>
        </p:txBody>
      </p:sp>
    </p:spTree>
    <p:extLst>
      <p:ext uri="{BB962C8B-B14F-4D97-AF65-F5344CB8AC3E}">
        <p14:creationId xmlns:p14="http://schemas.microsoft.com/office/powerpoint/2010/main" val="3730056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30D9E76-017E-AC43-A1DB-1BBEABCA2102}"/>
              </a:ext>
            </a:extLst>
          </p:cNvPr>
          <p:cNvSpPr>
            <a:spLocks noGrp="1"/>
          </p:cNvSpPr>
          <p:nvPr>
            <p:ph type="body" sz="quarter" idx="21"/>
          </p:nvPr>
        </p:nvSpPr>
        <p:spPr>
          <a:xfrm>
            <a:off x="2286000" y="5889371"/>
            <a:ext cx="6400800" cy="968629"/>
          </a:xfrm>
        </p:spPr>
        <p:txBody>
          <a:bodyPr>
            <a:normAutofit fontScale="92500" lnSpcReduction="20000"/>
          </a:bodyPr>
          <a:lstStyle/>
          <a:p>
            <a:pPr>
              <a:spcAft>
                <a:spcPct val="25000"/>
              </a:spcAft>
            </a:pPr>
            <a:r>
              <a:rPr lang="en-US" dirty="0">
                <a:cs typeface="Calibri" panose="020F0502020204030204" pitchFamily="34" charset="0"/>
              </a:rPr>
              <a:t>Note: Estimates of median household income used in the denominator for this ratio come from the Current Population Survey (CPS), which revised its income questions in 2013. The denominator in our ratio estimates prior to 2014 is derived from the traditional CPS income questions, while ratio estimates from 2017 are estimated from the revised income questions. Household incomes have been adjusted for the likelihood that people in the same residence purchase health insurance together.</a:t>
            </a:r>
          </a:p>
          <a:p>
            <a:pPr>
              <a:spcAft>
                <a:spcPct val="25000"/>
              </a:spcAft>
            </a:pPr>
            <a:r>
              <a:rPr lang="en-US" dirty="0">
                <a:cs typeface="Calibri" panose="020F0502020204030204" pitchFamily="34" charset="0"/>
              </a:rPr>
              <a:t>Data: Deductible: Medical Expenditure Panel Survey–Insurance Component (MEPS–IC), 2008, 2011, 2017; Median household income: Current Population Survey, 2008–09, 2011–12, 2017–18.</a:t>
            </a:r>
          </a:p>
          <a:p>
            <a:pPr>
              <a:spcAft>
                <a:spcPct val="25000"/>
              </a:spcAft>
            </a:pPr>
            <a:r>
              <a:rPr lang="en-US" dirty="0"/>
              <a:t>Source: Sara R. Collins and David C. Radley, </a:t>
            </a:r>
            <a:r>
              <a:rPr lang="en-US" i="1" dirty="0"/>
              <a:t>The Cost of Employer Insurance Is a Growing Burden for Middle-Income Families </a:t>
            </a:r>
            <a:r>
              <a:rPr lang="en-US" dirty="0"/>
              <a:t>(Commonwealth Fund, Dec. 2018).</a:t>
            </a:r>
          </a:p>
        </p:txBody>
      </p:sp>
      <p:sp>
        <p:nvSpPr>
          <p:cNvPr id="3" name="Subtitle 2">
            <a:extLst>
              <a:ext uri="{FF2B5EF4-FFF2-40B4-BE49-F238E27FC236}">
                <a16:creationId xmlns:a16="http://schemas.microsoft.com/office/drawing/2014/main" id="{2622FBCD-77D8-4677-836D-27FBF82DFC9C}"/>
              </a:ext>
            </a:extLst>
          </p:cNvPr>
          <p:cNvSpPr>
            <a:spLocks noGrp="1"/>
          </p:cNvSpPr>
          <p:nvPr>
            <p:ph type="subTitle" idx="1"/>
          </p:nvPr>
        </p:nvSpPr>
        <p:spPr/>
        <p:txBody>
          <a:bodyPr/>
          <a:lstStyle/>
          <a:p>
            <a:r>
              <a:rPr lang="en-US" dirty="0"/>
              <a:t>EXHIBIT 6</a:t>
            </a:r>
          </a:p>
        </p:txBody>
      </p:sp>
      <p:sp>
        <p:nvSpPr>
          <p:cNvPr id="2" name="Title 1"/>
          <p:cNvSpPr>
            <a:spLocks noGrp="1"/>
          </p:cNvSpPr>
          <p:nvPr>
            <p:ph type="ctrTitle"/>
          </p:nvPr>
        </p:nvSpPr>
        <p:spPr/>
        <p:txBody>
          <a:bodyPr>
            <a:normAutofit/>
          </a:bodyPr>
          <a:lstStyle/>
          <a:p>
            <a:r>
              <a:rPr lang="en-US" sz="3000" dirty="0"/>
              <a:t>Average deductibles are also outpacing growth in median income</a:t>
            </a:r>
          </a:p>
        </p:txBody>
      </p:sp>
      <p:graphicFrame>
        <p:nvGraphicFramePr>
          <p:cNvPr id="5" name="Chart Placeholder 19">
            <a:extLst>
              <a:ext uri="{FF2B5EF4-FFF2-40B4-BE49-F238E27FC236}">
                <a16:creationId xmlns:a16="http://schemas.microsoft.com/office/drawing/2014/main" id="{04CC4587-CCB6-495D-8056-3625339D17FD}"/>
              </a:ext>
            </a:extLst>
          </p:cNvPr>
          <p:cNvGraphicFramePr>
            <a:graphicFrameLocks/>
          </p:cNvGraphicFramePr>
          <p:nvPr>
            <p:extLst/>
          </p:nvPr>
        </p:nvGraphicFramePr>
        <p:xfrm>
          <a:off x="411890" y="1986374"/>
          <a:ext cx="1959868" cy="33964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2">
            <a:extLst>
              <a:ext uri="{FF2B5EF4-FFF2-40B4-BE49-F238E27FC236}">
                <a16:creationId xmlns:a16="http://schemas.microsoft.com/office/drawing/2014/main" id="{6EB3F746-CDE3-4C63-95C9-1A0A8AC08566}"/>
              </a:ext>
            </a:extLst>
          </p:cNvPr>
          <p:cNvGraphicFramePr>
            <a:graphicFrameLocks noGrp="1"/>
          </p:cNvGraphicFramePr>
          <p:nvPr>
            <p:ph type="chart" sz="quarter" idx="19"/>
            <p:extLst/>
          </p:nvPr>
        </p:nvGraphicFramePr>
        <p:xfrm>
          <a:off x="2372497" y="1909316"/>
          <a:ext cx="6771503" cy="3980055"/>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6">
            <a:extLst>
              <a:ext uri="{FF2B5EF4-FFF2-40B4-BE49-F238E27FC236}">
                <a16:creationId xmlns:a16="http://schemas.microsoft.com/office/drawing/2014/main" id="{A276FD86-B517-41AB-B0B5-6E42E1FBD26D}"/>
              </a:ext>
            </a:extLst>
          </p:cNvPr>
          <p:cNvSpPr/>
          <p:nvPr/>
        </p:nvSpPr>
        <p:spPr>
          <a:xfrm>
            <a:off x="478473" y="1537803"/>
            <a:ext cx="1826703" cy="523220"/>
          </a:xfrm>
          <a:prstGeom prst="rect">
            <a:avLst/>
          </a:prstGeom>
        </p:spPr>
        <p:txBody>
          <a:bodyPr wrap="square">
            <a:spAutoFit/>
          </a:bodyPr>
          <a:lstStyle/>
          <a:p>
            <a:r>
              <a:rPr lang="en-US" sz="1400" i="1" dirty="0"/>
              <a:t>Deductible as share of median income</a:t>
            </a:r>
          </a:p>
        </p:txBody>
      </p:sp>
      <p:sp>
        <p:nvSpPr>
          <p:cNvPr id="8" name="TextBox 7">
            <a:extLst>
              <a:ext uri="{FF2B5EF4-FFF2-40B4-BE49-F238E27FC236}">
                <a16:creationId xmlns:a16="http://schemas.microsoft.com/office/drawing/2014/main" id="{1863286A-4466-439D-B472-AE4ECC54DFE7}"/>
              </a:ext>
            </a:extLst>
          </p:cNvPr>
          <p:cNvSpPr txBox="1"/>
          <p:nvPr/>
        </p:nvSpPr>
        <p:spPr>
          <a:xfrm>
            <a:off x="3439604" y="1537803"/>
            <a:ext cx="4637288" cy="523220"/>
          </a:xfrm>
          <a:prstGeom prst="rect">
            <a:avLst/>
          </a:prstGeom>
          <a:noFill/>
        </p:spPr>
        <p:txBody>
          <a:bodyPr wrap="square" rtlCol="0">
            <a:spAutoFit/>
          </a:bodyPr>
          <a:lstStyle/>
          <a:p>
            <a:r>
              <a:rPr lang="en-US" sz="1400" i="1" dirty="0">
                <a:cs typeface="Calibri" panose="020F0502020204030204" pitchFamily="34" charset="0"/>
              </a:rPr>
              <a:t>Average single-person deductibles for employer coverage, by state, 2017</a:t>
            </a:r>
          </a:p>
        </p:txBody>
      </p:sp>
      <p:sp>
        <p:nvSpPr>
          <p:cNvPr id="9" name="Text Box 10">
            <a:extLst>
              <a:ext uri="{FF2B5EF4-FFF2-40B4-BE49-F238E27FC236}">
                <a16:creationId xmlns:a16="http://schemas.microsoft.com/office/drawing/2014/main" id="{FE7D0FC1-2E97-47DD-B3D1-A9561E78C5BF}"/>
              </a:ext>
            </a:extLst>
          </p:cNvPr>
          <p:cNvSpPr txBox="1">
            <a:spLocks noChangeArrowheads="1"/>
          </p:cNvSpPr>
          <p:nvPr/>
        </p:nvSpPr>
        <p:spPr bwMode="auto">
          <a:xfrm>
            <a:off x="2908369" y="2559385"/>
            <a:ext cx="1436612" cy="261610"/>
          </a:xfrm>
          <a:prstGeom prst="rect">
            <a:avLst/>
          </a:prstGeom>
          <a:noFill/>
          <a:ln w="9525" algn="ctr">
            <a:noFill/>
            <a:miter lim="800000"/>
            <a:headEnd/>
            <a:tailEnd/>
          </a:ln>
        </p:spPr>
        <p:txBody>
          <a:bodyPr wrap="none">
            <a:spAutoFit/>
          </a:bodyPr>
          <a:lstStyle/>
          <a:p>
            <a:r>
              <a:rPr lang="en-US" sz="1100" dirty="0"/>
              <a:t>U.S. average = $1,808</a:t>
            </a:r>
          </a:p>
        </p:txBody>
      </p:sp>
      <p:sp>
        <p:nvSpPr>
          <p:cNvPr id="10" name="TextBox 9">
            <a:extLst>
              <a:ext uri="{FF2B5EF4-FFF2-40B4-BE49-F238E27FC236}">
                <a16:creationId xmlns:a16="http://schemas.microsoft.com/office/drawing/2014/main" id="{BF4CDBD3-F571-4E28-ABEB-470EC2DAD705}"/>
              </a:ext>
            </a:extLst>
          </p:cNvPr>
          <p:cNvSpPr txBox="1"/>
          <p:nvPr/>
        </p:nvSpPr>
        <p:spPr>
          <a:xfrm rot="16200000">
            <a:off x="2556331" y="3453763"/>
            <a:ext cx="885825" cy="261610"/>
          </a:xfrm>
          <a:prstGeom prst="rect">
            <a:avLst/>
          </a:prstGeom>
          <a:noFill/>
        </p:spPr>
        <p:txBody>
          <a:bodyPr wrap="square" rtlCol="0">
            <a:spAutoFit/>
          </a:bodyPr>
          <a:lstStyle/>
          <a:p>
            <a:r>
              <a:rPr lang="en-US" sz="1100" dirty="0"/>
              <a:t>$863</a:t>
            </a:r>
          </a:p>
        </p:txBody>
      </p:sp>
      <p:sp>
        <p:nvSpPr>
          <p:cNvPr id="11" name="TextBox 10">
            <a:extLst>
              <a:ext uri="{FF2B5EF4-FFF2-40B4-BE49-F238E27FC236}">
                <a16:creationId xmlns:a16="http://schemas.microsoft.com/office/drawing/2014/main" id="{5435A305-7DC2-495A-861F-4CD81DC601A7}"/>
              </a:ext>
            </a:extLst>
          </p:cNvPr>
          <p:cNvSpPr txBox="1"/>
          <p:nvPr/>
        </p:nvSpPr>
        <p:spPr>
          <a:xfrm rot="16200000">
            <a:off x="8429396" y="1573974"/>
            <a:ext cx="885825" cy="430887"/>
          </a:xfrm>
          <a:prstGeom prst="rect">
            <a:avLst/>
          </a:prstGeom>
          <a:noFill/>
        </p:spPr>
        <p:txBody>
          <a:bodyPr wrap="square" rtlCol="0">
            <a:spAutoFit/>
          </a:bodyPr>
          <a:lstStyle/>
          <a:p>
            <a:r>
              <a:rPr lang="en-US" sz="1100" dirty="0"/>
              <a:t>$2,303</a:t>
            </a:r>
          </a:p>
          <a:p>
            <a:r>
              <a:rPr lang="en-US" sz="1100" dirty="0"/>
              <a:t>$2,305</a:t>
            </a:r>
          </a:p>
        </p:txBody>
      </p:sp>
    </p:spTree>
    <p:extLst>
      <p:ext uri="{BB962C8B-B14F-4D97-AF65-F5344CB8AC3E}">
        <p14:creationId xmlns:p14="http://schemas.microsoft.com/office/powerpoint/2010/main" val="1839300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30D9E76-017E-AC43-A1DB-1BBEABCA2102}"/>
              </a:ext>
            </a:extLst>
          </p:cNvPr>
          <p:cNvSpPr>
            <a:spLocks noGrp="1"/>
          </p:cNvSpPr>
          <p:nvPr>
            <p:ph type="body" sz="quarter" idx="21"/>
          </p:nvPr>
        </p:nvSpPr>
        <p:spPr>
          <a:xfrm>
            <a:off x="2286000" y="5890054"/>
            <a:ext cx="6400800" cy="960120"/>
          </a:xfrm>
        </p:spPr>
        <p:txBody>
          <a:bodyPr>
            <a:normAutofit fontScale="85000" lnSpcReduction="20000"/>
          </a:bodyPr>
          <a:lstStyle/>
          <a:p>
            <a:pPr>
              <a:spcAft>
                <a:spcPct val="25000"/>
              </a:spcAft>
            </a:pPr>
            <a:r>
              <a:rPr lang="en-US" dirty="0">
                <a:cs typeface="Calibri" panose="020F0502020204030204" pitchFamily="34" charset="0"/>
              </a:rPr>
              <a:t>Note: Estimates of median household income used in the denominator for this ratio come from the Current Population Survey (CPS), which revised its income questions in 2013. The denominator in our ratio estimates prior to 2014 is derived from the traditional CPS income questions, while ratio estimates from 2017 are estimated from the revised income questions. Household incomes have been adjusted for the likelihood that people in the same residence purchase health insurance together. </a:t>
            </a:r>
          </a:p>
          <a:p>
            <a:r>
              <a:rPr lang="en-US" dirty="0">
                <a:cs typeface="Calibri" panose="020F0502020204030204" pitchFamily="34" charset="0"/>
              </a:rPr>
              <a:t>Data: Employee premium contribution and deductible: Medical Expenditure Panel Survey–Insurance Component (MEPS–IC), 2008, 2011, 2017; Median household income: Current Population Survey, </a:t>
            </a:r>
            <a:br>
              <a:rPr lang="en-US" dirty="0">
                <a:cs typeface="Calibri" panose="020F0502020204030204" pitchFamily="34" charset="0"/>
              </a:rPr>
            </a:br>
            <a:r>
              <a:rPr lang="en-US" dirty="0">
                <a:cs typeface="Calibri" panose="020F0502020204030204" pitchFamily="34" charset="0"/>
              </a:rPr>
              <a:t>2008–09, 2011–12, 2017–18.</a:t>
            </a:r>
          </a:p>
          <a:p>
            <a:pPr>
              <a:spcAft>
                <a:spcPct val="25000"/>
              </a:spcAft>
            </a:pPr>
            <a:r>
              <a:rPr lang="en-US" dirty="0"/>
              <a:t>Source: Sara R. Collins and David C. Radley, </a:t>
            </a:r>
            <a:r>
              <a:rPr lang="en-US" i="1" dirty="0"/>
              <a:t>The Cost of Employer Insurance Is a Growing Burden for Middle-Income Families </a:t>
            </a:r>
            <a:r>
              <a:rPr lang="en-US" dirty="0"/>
              <a:t>(Commonwealth Fund, Dec. 2018).</a:t>
            </a:r>
          </a:p>
        </p:txBody>
      </p:sp>
      <p:sp>
        <p:nvSpPr>
          <p:cNvPr id="3" name="Subtitle 2">
            <a:extLst>
              <a:ext uri="{FF2B5EF4-FFF2-40B4-BE49-F238E27FC236}">
                <a16:creationId xmlns:a16="http://schemas.microsoft.com/office/drawing/2014/main" id="{2622FBCD-77D8-4677-836D-27FBF82DFC9C}"/>
              </a:ext>
            </a:extLst>
          </p:cNvPr>
          <p:cNvSpPr>
            <a:spLocks noGrp="1"/>
          </p:cNvSpPr>
          <p:nvPr>
            <p:ph type="subTitle" idx="1"/>
          </p:nvPr>
        </p:nvSpPr>
        <p:spPr/>
        <p:txBody>
          <a:bodyPr/>
          <a:lstStyle/>
          <a:p>
            <a:r>
              <a:rPr lang="en-US" dirty="0"/>
              <a:t>EXHIBIT 7</a:t>
            </a:r>
          </a:p>
        </p:txBody>
      </p:sp>
      <p:sp>
        <p:nvSpPr>
          <p:cNvPr id="2" name="Title 1"/>
          <p:cNvSpPr>
            <a:spLocks noGrp="1"/>
          </p:cNvSpPr>
          <p:nvPr>
            <p:ph type="ctrTitle"/>
          </p:nvPr>
        </p:nvSpPr>
        <p:spPr>
          <a:xfrm>
            <a:off x="627434" y="514555"/>
            <a:ext cx="8321040" cy="1185034"/>
          </a:xfrm>
        </p:spPr>
        <p:txBody>
          <a:bodyPr>
            <a:normAutofit fontScale="90000"/>
          </a:bodyPr>
          <a:lstStyle/>
          <a:p>
            <a:r>
              <a:rPr lang="en-US" dirty="0"/>
              <a:t>Premium and deductible costs amounted to nearly 12 percent of median income in 2017</a:t>
            </a:r>
          </a:p>
        </p:txBody>
      </p:sp>
      <p:pic>
        <p:nvPicPr>
          <p:cNvPr id="5" name="Picture 4">
            <a:extLst>
              <a:ext uri="{FF2B5EF4-FFF2-40B4-BE49-F238E27FC236}">
                <a16:creationId xmlns:a16="http://schemas.microsoft.com/office/drawing/2014/main" id="{164BB01C-F2B7-41A9-A871-24EFEEABFB0E}"/>
              </a:ext>
            </a:extLst>
          </p:cNvPr>
          <p:cNvPicPr>
            <a:picLocks noChangeAspect="1"/>
          </p:cNvPicPr>
          <p:nvPr/>
        </p:nvPicPr>
        <p:blipFill>
          <a:blip r:embed="rId2" cstate="print">
            <a:alphaModFix/>
            <a:extLst>
              <a:ext uri="{28A0092B-C50C-407E-A947-70E740481C1C}">
                <a14:useLocalDpi xmlns:a14="http://schemas.microsoft.com/office/drawing/2010/main" val="0"/>
              </a:ext>
            </a:extLst>
          </a:blip>
          <a:stretch>
            <a:fillRect/>
          </a:stretch>
        </p:blipFill>
        <p:spPr>
          <a:xfrm>
            <a:off x="3509667" y="2067586"/>
            <a:ext cx="4689544" cy="3310128"/>
          </a:xfrm>
          <a:prstGeom prst="rect">
            <a:avLst/>
          </a:prstGeom>
        </p:spPr>
      </p:pic>
      <p:grpSp>
        <p:nvGrpSpPr>
          <p:cNvPr id="6" name="Group 5">
            <a:extLst>
              <a:ext uri="{FF2B5EF4-FFF2-40B4-BE49-F238E27FC236}">
                <a16:creationId xmlns:a16="http://schemas.microsoft.com/office/drawing/2014/main" id="{FBCF7130-DE15-4EDB-BC3A-B4A8D3580B06}"/>
              </a:ext>
            </a:extLst>
          </p:cNvPr>
          <p:cNvGrpSpPr/>
          <p:nvPr/>
        </p:nvGrpSpPr>
        <p:grpSpPr>
          <a:xfrm>
            <a:off x="5902052" y="4980011"/>
            <a:ext cx="2854325" cy="817059"/>
            <a:chOff x="6632192" y="3908085"/>
            <a:chExt cx="2854325" cy="817059"/>
          </a:xfrm>
        </p:grpSpPr>
        <p:sp>
          <p:nvSpPr>
            <p:cNvPr id="7" name="Oval 6">
              <a:extLst>
                <a:ext uri="{FF2B5EF4-FFF2-40B4-BE49-F238E27FC236}">
                  <a16:creationId xmlns:a16="http://schemas.microsoft.com/office/drawing/2014/main" id="{51FC21D6-4092-466A-8D62-09E0AAC8D37F}"/>
                </a:ext>
              </a:extLst>
            </p:cNvPr>
            <p:cNvSpPr/>
            <p:nvPr/>
          </p:nvSpPr>
          <p:spPr>
            <a:xfrm>
              <a:off x="6632192" y="3963354"/>
              <a:ext cx="164592" cy="164592"/>
            </a:xfrm>
            <a:prstGeom prst="ellipse">
              <a:avLst/>
            </a:prstGeom>
            <a:solidFill>
              <a:schemeClr val="bg1"/>
            </a:solidFill>
            <a:ln w="9525">
              <a:solidFill>
                <a:srgbClr val="6894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8" name="Oval 7">
              <a:extLst>
                <a:ext uri="{FF2B5EF4-FFF2-40B4-BE49-F238E27FC236}">
                  <a16:creationId xmlns:a16="http://schemas.microsoft.com/office/drawing/2014/main" id="{AF7E175C-DC6D-43ED-B619-248C5856E3A5}"/>
                </a:ext>
              </a:extLst>
            </p:cNvPr>
            <p:cNvSpPr/>
            <p:nvPr/>
          </p:nvSpPr>
          <p:spPr>
            <a:xfrm>
              <a:off x="6632479" y="4232820"/>
              <a:ext cx="164592" cy="164592"/>
            </a:xfrm>
            <a:prstGeom prst="ellipse">
              <a:avLst/>
            </a:prstGeom>
            <a:solidFill>
              <a:srgbClr val="6894B2"/>
            </a:solidFill>
            <a:ln w="9525">
              <a:solidFill>
                <a:srgbClr val="6894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9" name="TextBox 8">
              <a:extLst>
                <a:ext uri="{FF2B5EF4-FFF2-40B4-BE49-F238E27FC236}">
                  <a16:creationId xmlns:a16="http://schemas.microsoft.com/office/drawing/2014/main" id="{0920E937-1662-42C1-A69F-4BD38ABACEAE}"/>
                </a:ext>
              </a:extLst>
            </p:cNvPr>
            <p:cNvSpPr txBox="1"/>
            <p:nvPr/>
          </p:nvSpPr>
          <p:spPr>
            <a:xfrm>
              <a:off x="6822692" y="3908085"/>
              <a:ext cx="2663825" cy="276999"/>
            </a:xfrm>
            <a:prstGeom prst="rect">
              <a:avLst/>
            </a:prstGeom>
            <a:noFill/>
          </p:spPr>
          <p:txBody>
            <a:bodyPr wrap="square" rtlCol="0">
              <a:spAutoFit/>
            </a:bodyPr>
            <a:lstStyle/>
            <a:p>
              <a:r>
                <a:rPr lang="en-US" sz="1200" dirty="0">
                  <a:cs typeface="Arial" pitchFamily="34" charset="0"/>
                </a:rPr>
                <a:t>7.8%–9.9% (11 states + D.C.)</a:t>
              </a:r>
              <a:endParaRPr lang="en-US" sz="1100" dirty="0">
                <a:cs typeface="Arial" pitchFamily="34" charset="0"/>
              </a:endParaRPr>
            </a:p>
          </p:txBody>
        </p:sp>
        <p:sp>
          <p:nvSpPr>
            <p:cNvPr id="10" name="TextBox 9">
              <a:extLst>
                <a:ext uri="{FF2B5EF4-FFF2-40B4-BE49-F238E27FC236}">
                  <a16:creationId xmlns:a16="http://schemas.microsoft.com/office/drawing/2014/main" id="{D359B049-C4CE-48A7-BCB1-73C5CB3462B2}"/>
                </a:ext>
              </a:extLst>
            </p:cNvPr>
            <p:cNvSpPr txBox="1"/>
            <p:nvPr/>
          </p:nvSpPr>
          <p:spPr>
            <a:xfrm>
              <a:off x="6831570" y="4185084"/>
              <a:ext cx="2311365" cy="276999"/>
            </a:xfrm>
            <a:prstGeom prst="rect">
              <a:avLst/>
            </a:prstGeom>
            <a:noFill/>
          </p:spPr>
          <p:txBody>
            <a:bodyPr wrap="square" rtlCol="0">
              <a:spAutoFit/>
            </a:bodyPr>
            <a:lstStyle/>
            <a:p>
              <a:r>
                <a:rPr lang="en-US" sz="1200" dirty="0">
                  <a:cs typeface="Arial" pitchFamily="34" charset="0"/>
                </a:rPr>
                <a:t>10.0%–11.9% (21 states)</a:t>
              </a:r>
              <a:endParaRPr lang="en-US" sz="1100" dirty="0">
                <a:cs typeface="Arial" pitchFamily="34" charset="0"/>
              </a:endParaRPr>
            </a:p>
          </p:txBody>
        </p:sp>
        <p:sp>
          <p:nvSpPr>
            <p:cNvPr id="11" name="Oval 10">
              <a:extLst>
                <a:ext uri="{FF2B5EF4-FFF2-40B4-BE49-F238E27FC236}">
                  <a16:creationId xmlns:a16="http://schemas.microsoft.com/office/drawing/2014/main" id="{49681EC2-4AF8-4152-AD23-DED896C573F9}"/>
                </a:ext>
              </a:extLst>
            </p:cNvPr>
            <p:cNvSpPr/>
            <p:nvPr/>
          </p:nvSpPr>
          <p:spPr>
            <a:xfrm>
              <a:off x="6632192" y="4499520"/>
              <a:ext cx="164592" cy="164592"/>
            </a:xfrm>
            <a:prstGeom prst="ellipse">
              <a:avLst/>
            </a:prstGeom>
            <a:solidFill>
              <a:srgbClr val="044C7F"/>
            </a:solidFill>
            <a:ln w="9525">
              <a:solidFill>
                <a:srgbClr val="044D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2" name="TextBox 11">
              <a:extLst>
                <a:ext uri="{FF2B5EF4-FFF2-40B4-BE49-F238E27FC236}">
                  <a16:creationId xmlns:a16="http://schemas.microsoft.com/office/drawing/2014/main" id="{DA91BEBC-FB77-4A46-BB49-2353DEB23EDB}"/>
                </a:ext>
              </a:extLst>
            </p:cNvPr>
            <p:cNvSpPr txBox="1"/>
            <p:nvPr/>
          </p:nvSpPr>
          <p:spPr>
            <a:xfrm>
              <a:off x="6831283" y="4448145"/>
              <a:ext cx="2311365" cy="276999"/>
            </a:xfrm>
            <a:prstGeom prst="rect">
              <a:avLst/>
            </a:prstGeom>
            <a:noFill/>
          </p:spPr>
          <p:txBody>
            <a:bodyPr wrap="square" rtlCol="0">
              <a:spAutoFit/>
            </a:bodyPr>
            <a:lstStyle/>
            <a:p>
              <a:r>
                <a:rPr lang="en-US" sz="1200" dirty="0">
                  <a:cs typeface="Arial" pitchFamily="34" charset="0"/>
                </a:rPr>
                <a:t>12.0%–15.5% (18 states)</a:t>
              </a:r>
              <a:endParaRPr lang="en-US" sz="1100" dirty="0">
                <a:cs typeface="Arial" pitchFamily="34" charset="0"/>
              </a:endParaRPr>
            </a:p>
          </p:txBody>
        </p:sp>
      </p:grpSp>
      <p:graphicFrame>
        <p:nvGraphicFramePr>
          <p:cNvPr id="13" name="Chart Placeholder 19">
            <a:extLst>
              <a:ext uri="{FF2B5EF4-FFF2-40B4-BE49-F238E27FC236}">
                <a16:creationId xmlns:a16="http://schemas.microsoft.com/office/drawing/2014/main" id="{22A9140D-DDF7-4677-847B-9965775116F8}"/>
              </a:ext>
            </a:extLst>
          </p:cNvPr>
          <p:cNvGraphicFramePr>
            <a:graphicFrameLocks/>
          </p:cNvGraphicFramePr>
          <p:nvPr>
            <p:extLst>
              <p:ext uri="{D42A27DB-BD31-4B8C-83A1-F6EECF244321}">
                <p14:modId xmlns:p14="http://schemas.microsoft.com/office/powerpoint/2010/main" val="3309109795"/>
              </p:ext>
            </p:extLst>
          </p:nvPr>
        </p:nvGraphicFramePr>
        <p:xfrm>
          <a:off x="739876" y="2057400"/>
          <a:ext cx="2227953" cy="3396416"/>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a:extLst>
              <a:ext uri="{FF2B5EF4-FFF2-40B4-BE49-F238E27FC236}">
                <a16:creationId xmlns:a16="http://schemas.microsoft.com/office/drawing/2014/main" id="{22264117-4F58-4926-8B85-E980F9AA5481}"/>
              </a:ext>
            </a:extLst>
          </p:cNvPr>
          <p:cNvSpPr/>
          <p:nvPr/>
        </p:nvSpPr>
        <p:spPr>
          <a:xfrm>
            <a:off x="627434" y="1524296"/>
            <a:ext cx="2227953" cy="954107"/>
          </a:xfrm>
          <a:prstGeom prst="rect">
            <a:avLst/>
          </a:prstGeom>
        </p:spPr>
        <p:txBody>
          <a:bodyPr wrap="square">
            <a:spAutoFit/>
          </a:bodyPr>
          <a:lstStyle/>
          <a:p>
            <a:r>
              <a:rPr lang="en-US" sz="1400" i="1" dirty="0"/>
              <a:t>Combined employee premium contribution and deductible as share of median income</a:t>
            </a:r>
          </a:p>
        </p:txBody>
      </p:sp>
      <p:sp>
        <p:nvSpPr>
          <p:cNvPr id="15" name="TextBox 14">
            <a:extLst>
              <a:ext uri="{FF2B5EF4-FFF2-40B4-BE49-F238E27FC236}">
                <a16:creationId xmlns:a16="http://schemas.microsoft.com/office/drawing/2014/main" id="{01CBCE9B-A648-4A13-94EF-13219C825398}"/>
              </a:ext>
            </a:extLst>
          </p:cNvPr>
          <p:cNvSpPr txBox="1"/>
          <p:nvPr/>
        </p:nvSpPr>
        <p:spPr>
          <a:xfrm>
            <a:off x="3468521" y="1524296"/>
            <a:ext cx="4689544" cy="523220"/>
          </a:xfrm>
          <a:prstGeom prst="rect">
            <a:avLst/>
          </a:prstGeom>
          <a:noFill/>
        </p:spPr>
        <p:txBody>
          <a:bodyPr wrap="square" rtlCol="0">
            <a:spAutoFit/>
          </a:bodyPr>
          <a:lstStyle/>
          <a:p>
            <a:r>
              <a:rPr lang="en-US" sz="1400" i="1" dirty="0">
                <a:cs typeface="Calibri" panose="020F0502020204030204" pitchFamily="34" charset="0"/>
              </a:rPr>
              <a:t>Average employee premium contribution plus average deductible as percent of median state income in 2017</a:t>
            </a:r>
          </a:p>
        </p:txBody>
      </p:sp>
    </p:spTree>
    <p:extLst>
      <p:ext uri="{BB962C8B-B14F-4D97-AF65-F5344CB8AC3E}">
        <p14:creationId xmlns:p14="http://schemas.microsoft.com/office/powerpoint/2010/main" val="438736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Placeholder 7">
            <a:extLst>
              <a:ext uri="{FF2B5EF4-FFF2-40B4-BE49-F238E27FC236}">
                <a16:creationId xmlns:a16="http://schemas.microsoft.com/office/drawing/2014/main" id="{D439E929-FF3E-B54D-8D95-F2CBC5728B46}"/>
              </a:ext>
            </a:extLst>
          </p:cNvPr>
          <p:cNvGraphicFramePr>
            <a:graphicFrameLocks noGrp="1"/>
          </p:cNvGraphicFramePr>
          <p:nvPr>
            <p:ph type="chart" sz="quarter" idx="19"/>
            <p:extLst>
              <p:ext uri="{D42A27DB-BD31-4B8C-83A1-F6EECF244321}">
                <p14:modId xmlns:p14="http://schemas.microsoft.com/office/powerpoint/2010/main" val="2201487480"/>
              </p:ext>
            </p:extLst>
          </p:nvPr>
        </p:nvGraphicFramePr>
        <p:xfrm>
          <a:off x="627063" y="1700213"/>
          <a:ext cx="8091487" cy="405447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21"/>
          </p:nvPr>
        </p:nvSpPr>
        <p:spPr>
          <a:xfrm>
            <a:off x="2286000" y="5942331"/>
            <a:ext cx="6400800" cy="777375"/>
          </a:xfrm>
        </p:spPr>
        <p:txBody>
          <a:bodyPr>
            <a:noAutofit/>
          </a:bodyPr>
          <a:lstStyle/>
          <a:p>
            <a:r>
              <a:rPr lang="en-US" sz="800" dirty="0"/>
              <a:t>Notes: “Underinsured” refers to adults who were insured all year but experienced one of the following: out-of-pocket costs, excluding premiums, equaled 10% or more of income; out-of-pocket costs, excluding premiums, equaled 5% or more of income if low-income (&lt;200% of poverty); or deductibles equaled 5% or more of income. Total includes adults with coverage through Medicaid and Medicare. Respondents may have had another type of coverage at some point during the year, but had coverage for the entire previous 12 months. ^ For 2014 and 2016, includes those who get their individual coverage through the marketplace and outside of the marketplace.</a:t>
            </a:r>
          </a:p>
          <a:p>
            <a:r>
              <a:rPr lang="en-US" sz="800" dirty="0"/>
              <a:t>Data: Commonwealth Fund Biennial Health Insurance Surveys (2003, 2005, 2010, 2012, 2014, 2016, 2018).</a:t>
            </a:r>
          </a:p>
          <a:p>
            <a:r>
              <a:rPr lang="en-US" sz="800" dirty="0"/>
              <a:t>Source: Sara R. Collins, Herman K. Bhupal, and Michelle M. Doty, </a:t>
            </a:r>
            <a:r>
              <a:rPr lang="en-US" sz="800" i="1" dirty="0"/>
              <a:t>Health Insurance Coverage Eight Years After the ACA: Fewer Uninsured Americans and Shorter Coverage Gaps, But More Underinsured</a:t>
            </a:r>
            <a:r>
              <a:rPr lang="en-US" sz="800" dirty="0"/>
              <a:t> (Commonwealth Fund, Feb. 2019). </a:t>
            </a:r>
          </a:p>
        </p:txBody>
      </p:sp>
      <p:sp>
        <p:nvSpPr>
          <p:cNvPr id="5" name="Subtitle 4">
            <a:extLst>
              <a:ext uri="{FF2B5EF4-FFF2-40B4-BE49-F238E27FC236}">
                <a16:creationId xmlns:a16="http://schemas.microsoft.com/office/drawing/2014/main" id="{C75BC2D0-F311-CC46-980E-14431B25186B}"/>
              </a:ext>
            </a:extLst>
          </p:cNvPr>
          <p:cNvSpPr>
            <a:spLocks noGrp="1"/>
          </p:cNvSpPr>
          <p:nvPr>
            <p:ph type="subTitle" idx="1"/>
          </p:nvPr>
        </p:nvSpPr>
        <p:spPr/>
        <p:txBody>
          <a:bodyPr/>
          <a:lstStyle/>
          <a:p>
            <a:r>
              <a:rPr lang="en-US" spc="50" dirty="0"/>
              <a:t>Exhibit 8</a:t>
            </a:r>
          </a:p>
        </p:txBody>
      </p:sp>
      <p:sp>
        <p:nvSpPr>
          <p:cNvPr id="2" name="Title 1">
            <a:extLst>
              <a:ext uri="{FF2B5EF4-FFF2-40B4-BE49-F238E27FC236}">
                <a16:creationId xmlns:a16="http://schemas.microsoft.com/office/drawing/2014/main" id="{0B49E002-1423-E640-BF1A-D99CEFB48158}"/>
              </a:ext>
            </a:extLst>
          </p:cNvPr>
          <p:cNvSpPr>
            <a:spLocks noGrp="1"/>
          </p:cNvSpPr>
          <p:nvPr>
            <p:ph type="ctrTitle"/>
          </p:nvPr>
        </p:nvSpPr>
        <p:spPr>
          <a:xfrm>
            <a:off x="627434" y="514555"/>
            <a:ext cx="8503920" cy="1185034"/>
          </a:xfrm>
        </p:spPr>
        <p:txBody>
          <a:bodyPr>
            <a:noAutofit/>
          </a:bodyPr>
          <a:lstStyle/>
          <a:p>
            <a:r>
              <a:rPr lang="en-US" sz="2600" dirty="0"/>
              <a:t>More adults are underinsured, with the greatest growth occurring among those with employer coverage</a:t>
            </a:r>
          </a:p>
        </p:txBody>
      </p:sp>
      <p:sp>
        <p:nvSpPr>
          <p:cNvPr id="8" name="TextBox 7">
            <a:extLst>
              <a:ext uri="{FF2B5EF4-FFF2-40B4-BE49-F238E27FC236}">
                <a16:creationId xmlns:a16="http://schemas.microsoft.com/office/drawing/2014/main" id="{D931CCA2-DFEC-BC45-9F65-B5143FD74AB5}"/>
              </a:ext>
            </a:extLst>
          </p:cNvPr>
          <p:cNvSpPr txBox="1"/>
          <p:nvPr/>
        </p:nvSpPr>
        <p:spPr>
          <a:xfrm>
            <a:off x="536911" y="1615073"/>
            <a:ext cx="7200292" cy="307777"/>
          </a:xfrm>
          <a:prstGeom prst="rect">
            <a:avLst/>
          </a:prstGeom>
          <a:noFill/>
        </p:spPr>
        <p:txBody>
          <a:bodyPr wrap="square" rtlCol="0">
            <a:spAutoFit/>
          </a:bodyPr>
          <a:lstStyle/>
          <a:p>
            <a:r>
              <a:rPr lang="en-US" sz="1400" i="1" dirty="0"/>
              <a:t>Percent of adults ages 19–64 insured all year who were underinsured</a:t>
            </a:r>
          </a:p>
        </p:txBody>
      </p:sp>
    </p:spTree>
    <p:extLst>
      <p:ext uri="{BB962C8B-B14F-4D97-AF65-F5344CB8AC3E}">
        <p14:creationId xmlns:p14="http://schemas.microsoft.com/office/powerpoint/2010/main" val="1358520755"/>
      </p:ext>
    </p:extLst>
  </p:cSld>
  <p:clrMapOvr>
    <a:masterClrMapping/>
  </p:clrMapOvr>
</p:sld>
</file>

<file path=ppt/theme/theme1.xml><?xml version="1.0" encoding="utf-8"?>
<a:theme xmlns:a="http://schemas.openxmlformats.org/drawingml/2006/main" name="1_Office Theme">
  <a:themeElements>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Template_Centennial_Jan2018" id="{B39BC8CA-6688-0D4A-80B3-63A90B604AC9}" vid="{9790F92E-C2C7-0F48-A2BA-07E8E33C47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A86F167E7CC7A4FA5999C49E55F608F" ma:contentTypeVersion="4" ma:contentTypeDescription="Create a new document." ma:contentTypeScope="" ma:versionID="92378df403c1efaa159937b2186731f3">
  <xsd:schema xmlns:xsd="http://www.w3.org/2001/XMLSchema" xmlns:xs="http://www.w3.org/2001/XMLSchema" xmlns:p="http://schemas.microsoft.com/office/2006/metadata/properties" xmlns:ns2="29bc6a8d-14dd-4a95-baab-e16a8c685bba" xmlns:ns3="c95c36f9-7b23-4b6e-8eba-a6af4d3881a3" targetNamespace="http://schemas.microsoft.com/office/2006/metadata/properties" ma:root="true" ma:fieldsID="9b93086966055356ea900ae7848c0a04" ns2:_="" ns3:_="">
    <xsd:import namespace="29bc6a8d-14dd-4a95-baab-e16a8c685bba"/>
    <xsd:import namespace="c95c36f9-7b23-4b6e-8eba-a6af4d3881a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bc6a8d-14dd-4a95-baab-e16a8c685bb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95c36f9-7b23-4b6e-8eba-a6af4d3881a3"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2B60CF-40F9-4360-8516-8A258CFA1767}">
  <ds:schemaRefs>
    <ds:schemaRef ds:uri="http://schemas.microsoft.com/office/2006/documentManagement/types"/>
    <ds:schemaRef ds:uri="c95c36f9-7b23-4b6e-8eba-a6af4d3881a3"/>
    <ds:schemaRef ds:uri="http://schemas.microsoft.com/office/infopath/2007/PartnerControls"/>
    <ds:schemaRef ds:uri="http://purl.org/dc/dcmitype/"/>
    <ds:schemaRef ds:uri="http://purl.org/dc/elements/1.1/"/>
    <ds:schemaRef ds:uri="http://purl.org/dc/terms/"/>
    <ds:schemaRef ds:uri="29bc6a8d-14dd-4a95-baab-e16a8c685bba"/>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AB21D00D-CB94-461A-80B4-04119CDDF2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bc6a8d-14dd-4a95-baab-e16a8c685bba"/>
    <ds:schemaRef ds:uri="c95c36f9-7b23-4b6e-8eba-a6af4d3881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42938EF-51BD-4AC1-96A4-8B2A1939C1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CMWF_Template_Centennial_Jan2018</Template>
  <TotalTime>1272</TotalTime>
  <Words>2239</Words>
  <Application>Microsoft Macintosh PowerPoint</Application>
  <PresentationFormat>On-screen Show (4:3)</PresentationFormat>
  <Paragraphs>189</Paragraphs>
  <Slides>15</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Georgia</vt:lpstr>
      <vt:lpstr>System Font Regular</vt:lpstr>
      <vt:lpstr>Trebuchet MS</vt:lpstr>
      <vt:lpstr>1_Office Theme</vt:lpstr>
      <vt:lpstr> The Growing Cost Burden of Employer Health Insurance for U.S. Families: Implications for Health and Economic Security</vt:lpstr>
      <vt:lpstr>Premiums for employer health plans climbed in 2017</vt:lpstr>
      <vt:lpstr>Employer premiums have risen, so have employee contributions</vt:lpstr>
      <vt:lpstr>Workers’ premium payments for single plans range from $675 in HI to $1,747 in MA</vt:lpstr>
      <vt:lpstr>Workers’ premium payments for family plans range from $3,646 in MI to $6,533 in DE</vt:lpstr>
      <vt:lpstr>Worker payments for employer coverage are growing faster than median income</vt:lpstr>
      <vt:lpstr>Average deductibles are also outpacing growth in median income</vt:lpstr>
      <vt:lpstr>Premium and deductible costs amounted to nearly 12 percent of median income in 2017</vt:lpstr>
      <vt:lpstr>More adults are underinsured, with the greatest growth occurring among those with employer coverage</vt:lpstr>
      <vt:lpstr>Underinsured indicators among adults with employer coverage</vt:lpstr>
      <vt:lpstr>Underinsured rates among people in employer plans are highest among lower-income adults</vt:lpstr>
      <vt:lpstr>Underinsured adults in employer plans report more cost-related problems getting needed care</vt:lpstr>
      <vt:lpstr>One of third of adults with employer coverage say they would not have the money to pay an unexpected $1,000 medical bill within 30 days</vt:lpstr>
      <vt:lpstr>Underinsured adults in employer plans  report more problems paying medical bills</vt:lpstr>
      <vt:lpstr>Adults with medical bill problems had lingering financial problems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 Wilson</dc:creator>
  <cp:lastModifiedBy>Paul Frame</cp:lastModifiedBy>
  <cp:revision>156</cp:revision>
  <cp:lastPrinted>2019-02-11T16:06:50Z</cp:lastPrinted>
  <dcterms:created xsi:type="dcterms:W3CDTF">2018-01-16T15:08:05Z</dcterms:created>
  <dcterms:modified xsi:type="dcterms:W3CDTF">2019-02-11T19:23:34Z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0x010100EA86F167E7CC7A4FA5999C49E55F608F</vt:lpwstr>
  </property>
</Properties>
</file>