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
  </p:notesMasterIdLst>
  <p:handoutMasterIdLst>
    <p:handoutMasterId r:id="rId4"/>
  </p:handoutMasterIdLst>
  <p:sldIdLst>
    <p:sldId id="450" r:id="rId2"/>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35" autoAdjust="0"/>
    <p:restoredTop sz="95482" autoAdjust="0"/>
  </p:normalViewPr>
  <p:slideViewPr>
    <p:cSldViewPr snapToObjects="1">
      <p:cViewPr varScale="1">
        <p:scale>
          <a:sx n="76" d="100"/>
          <a:sy n="76" d="100"/>
        </p:scale>
        <p:origin x="1644" y="96"/>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42859920287743E-2"/>
          <c:y val="0.13116419905775101"/>
          <c:w val="0.95866161174297659"/>
          <c:h val="0.78949922233546499"/>
        </c:manualLayout>
      </c:layout>
      <c:lineChart>
        <c:grouping val="standard"/>
        <c:varyColors val="0"/>
        <c:ser>
          <c:idx val="0"/>
          <c:order val="0"/>
          <c:tx>
            <c:strRef>
              <c:f>Sheet1!$A$2</c:f>
              <c:strCache>
                <c:ptCount val="1"/>
                <c:pt idx="0">
                  <c:v>Total</c:v>
                </c:pt>
              </c:strCache>
            </c:strRef>
          </c:tx>
          <c:spPr>
            <a:ln w="28575" cap="rnd">
              <a:solidFill>
                <a:schemeClr val="tx1">
                  <a:lumMod val="60000"/>
                  <a:lumOff val="40000"/>
                </a:schemeClr>
              </a:solidFill>
              <a:round/>
            </a:ln>
            <a:effectLst/>
          </c:spPr>
          <c:marker>
            <c:symbol val="none"/>
          </c:marker>
          <c:dLbls>
            <c:dLbl>
              <c:idx val="0"/>
              <c:layout>
                <c:manualLayout>
                  <c:x val="-2.2860569386072067E-2"/>
                  <c:y val="-3.18717438285631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B7A-B940-AAED-3ADB1FB1DA5B}"/>
                </c:ext>
              </c:extLst>
            </c:dLbl>
            <c:spPr>
              <a:noFill/>
              <a:ln>
                <a:noFill/>
              </a:ln>
              <a:effectLst/>
            </c:spPr>
            <c:txPr>
              <a:bodyPr rot="0" spcFirstLastPara="1" vertOverflow="ellipsis" vert="horz" wrap="square" anchor="ctr" anchorCtr="1"/>
              <a:lstStyle/>
              <a:p>
                <a:pPr>
                  <a:defRPr sz="1197" b="1" i="0" u="none" strike="noStrike" kern="1200" baseline="0">
                    <a:solidFill>
                      <a:schemeClr val="tx1">
                        <a:lumMod val="60000"/>
                        <a:lumOff val="4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2003</c:v>
                </c:pt>
                <c:pt idx="1">
                  <c:v>2005</c:v>
                </c:pt>
                <c:pt idx="2">
                  <c:v>2010</c:v>
                </c:pt>
                <c:pt idx="3">
                  <c:v>2012</c:v>
                </c:pt>
                <c:pt idx="4">
                  <c:v>2014</c:v>
                </c:pt>
                <c:pt idx="5">
                  <c:v>2016</c:v>
                </c:pt>
                <c:pt idx="6">
                  <c:v>2018</c:v>
                </c:pt>
              </c:strCache>
            </c:strRef>
          </c:cat>
          <c:val>
            <c:numRef>
              <c:f>Sheet1!$B$2:$H$2</c:f>
              <c:numCache>
                <c:formatCode>0</c:formatCode>
                <c:ptCount val="7"/>
                <c:pt idx="0">
                  <c:v>12.32</c:v>
                </c:pt>
                <c:pt idx="1">
                  <c:v>12.94</c:v>
                </c:pt>
                <c:pt idx="2">
                  <c:v>22.23</c:v>
                </c:pt>
                <c:pt idx="3">
                  <c:v>22.900000000000002</c:v>
                </c:pt>
                <c:pt idx="4">
                  <c:v>23.28</c:v>
                </c:pt>
                <c:pt idx="5">
                  <c:v>27.98</c:v>
                </c:pt>
                <c:pt idx="6">
                  <c:v>29.080000000000002</c:v>
                </c:pt>
              </c:numCache>
            </c:numRef>
          </c:val>
          <c:smooth val="0"/>
          <c:extLst>
            <c:ext xmlns:c16="http://schemas.microsoft.com/office/drawing/2014/chart" uri="{C3380CC4-5D6E-409C-BE32-E72D297353CC}">
              <c16:uniqueId val="{00000002-AB7A-B940-AAED-3ADB1FB1DA5B}"/>
            </c:ext>
          </c:extLst>
        </c:ser>
        <c:ser>
          <c:idx val="1"/>
          <c:order val="1"/>
          <c:tx>
            <c:strRef>
              <c:f>Sheet1!$A$3</c:f>
              <c:strCache>
                <c:ptCount val="1"/>
                <c:pt idx="0">
                  <c:v>Employer-provided coverage</c:v>
                </c:pt>
              </c:strCache>
            </c:strRef>
          </c:tx>
          <c:spPr>
            <a:ln w="28575" cap="rnd">
              <a:solidFill>
                <a:schemeClr val="bg2"/>
              </a:solidFill>
              <a:round/>
            </a:ln>
            <a:effectLst/>
          </c:spPr>
          <c:marker>
            <c:symbol val="none"/>
          </c:marker>
          <c:dLbls>
            <c:spPr>
              <a:noFill/>
              <a:ln>
                <a:noFill/>
              </a:ln>
              <a:effectLst/>
            </c:spPr>
            <c:txPr>
              <a:bodyPr rot="0" spcFirstLastPara="1" vertOverflow="ellipsis" vert="horz" wrap="square" anchor="ctr" anchorCtr="1"/>
              <a:lstStyle/>
              <a:p>
                <a:pPr>
                  <a:defRPr sz="1197" b="1" i="0" u="none" strike="noStrike" kern="1200" baseline="0">
                    <a:solidFill>
                      <a:schemeClr val="bg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2003</c:v>
                </c:pt>
                <c:pt idx="1">
                  <c:v>2005</c:v>
                </c:pt>
                <c:pt idx="2">
                  <c:v>2010</c:v>
                </c:pt>
                <c:pt idx="3">
                  <c:v>2012</c:v>
                </c:pt>
                <c:pt idx="4">
                  <c:v>2014</c:v>
                </c:pt>
                <c:pt idx="5">
                  <c:v>2016</c:v>
                </c:pt>
                <c:pt idx="6">
                  <c:v>2018</c:v>
                </c:pt>
              </c:strCache>
            </c:strRef>
          </c:cat>
          <c:val>
            <c:numRef>
              <c:f>Sheet1!$B$3:$H$3</c:f>
              <c:numCache>
                <c:formatCode>0</c:formatCode>
                <c:ptCount val="7"/>
                <c:pt idx="0">
                  <c:v>9.9599999999999991</c:v>
                </c:pt>
                <c:pt idx="1">
                  <c:v>11.799999999999999</c:v>
                </c:pt>
                <c:pt idx="2">
                  <c:v>17.16</c:v>
                </c:pt>
                <c:pt idx="3">
                  <c:v>19.939999999999998</c:v>
                </c:pt>
                <c:pt idx="4">
                  <c:v>20.04</c:v>
                </c:pt>
                <c:pt idx="5">
                  <c:v>24.169999999999998</c:v>
                </c:pt>
                <c:pt idx="6">
                  <c:v>28.050000000000004</c:v>
                </c:pt>
              </c:numCache>
            </c:numRef>
          </c:val>
          <c:smooth val="0"/>
          <c:extLst>
            <c:ext xmlns:c16="http://schemas.microsoft.com/office/drawing/2014/chart" uri="{C3380CC4-5D6E-409C-BE32-E72D297353CC}">
              <c16:uniqueId val="{00000004-AB7A-B940-AAED-3ADB1FB1DA5B}"/>
            </c:ext>
          </c:extLst>
        </c:ser>
        <c:ser>
          <c:idx val="2"/>
          <c:order val="2"/>
          <c:tx>
            <c:strRef>
              <c:f>Sheet1!$A$4</c:f>
              <c:strCache>
                <c:ptCount val="1"/>
                <c:pt idx="0">
                  <c:v>Individual coverage^</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2003</c:v>
                </c:pt>
                <c:pt idx="1">
                  <c:v>2005</c:v>
                </c:pt>
                <c:pt idx="2">
                  <c:v>2010</c:v>
                </c:pt>
                <c:pt idx="3">
                  <c:v>2012</c:v>
                </c:pt>
                <c:pt idx="4">
                  <c:v>2014</c:v>
                </c:pt>
                <c:pt idx="5">
                  <c:v>2016</c:v>
                </c:pt>
                <c:pt idx="6">
                  <c:v>2018</c:v>
                </c:pt>
              </c:strCache>
            </c:strRef>
          </c:cat>
          <c:val>
            <c:numRef>
              <c:f>Sheet1!$B$4:$H$4</c:f>
              <c:numCache>
                <c:formatCode>0</c:formatCode>
                <c:ptCount val="7"/>
                <c:pt idx="0">
                  <c:v>17.32</c:v>
                </c:pt>
                <c:pt idx="1">
                  <c:v>19.18</c:v>
                </c:pt>
                <c:pt idx="2">
                  <c:v>36.559999999999995</c:v>
                </c:pt>
                <c:pt idx="3">
                  <c:v>45.050000000000004</c:v>
                </c:pt>
                <c:pt idx="4">
                  <c:v>37.369999999999997</c:v>
                </c:pt>
                <c:pt idx="5">
                  <c:v>44.49</c:v>
                </c:pt>
                <c:pt idx="6">
                  <c:v>41.91</c:v>
                </c:pt>
              </c:numCache>
            </c:numRef>
          </c:val>
          <c:smooth val="0"/>
          <c:extLst>
            <c:ext xmlns:c16="http://schemas.microsoft.com/office/drawing/2014/chart" uri="{C3380CC4-5D6E-409C-BE32-E72D297353CC}">
              <c16:uniqueId val="{00000005-AB7A-B940-AAED-3ADB1FB1DA5B}"/>
            </c:ext>
          </c:extLst>
        </c:ser>
        <c:dLbls>
          <c:dLblPos val="t"/>
          <c:showLegendKey val="0"/>
          <c:showVal val="1"/>
          <c:showCatName val="0"/>
          <c:showSerName val="0"/>
          <c:showPercent val="0"/>
          <c:showBubbleSize val="0"/>
        </c:dLbls>
        <c:smooth val="0"/>
        <c:axId val="4198400"/>
        <c:axId val="4199936"/>
      </c:lineChart>
      <c:catAx>
        <c:axId val="4198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199936"/>
        <c:crosses val="autoZero"/>
        <c:auto val="1"/>
        <c:lblAlgn val="ctr"/>
        <c:lblOffset val="100"/>
        <c:noMultiLvlLbl val="0"/>
      </c:catAx>
      <c:valAx>
        <c:axId val="4199936"/>
        <c:scaling>
          <c:orientation val="minMax"/>
          <c:max val="7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198400"/>
        <c:crosses val="autoZero"/>
        <c:crossBetween val="between"/>
        <c:majorUnit val="10"/>
      </c:valAx>
      <c:spPr>
        <a:noFill/>
        <a:ln>
          <a:noFill/>
        </a:ln>
        <a:effectLst/>
      </c:spPr>
    </c:plotArea>
    <c:legend>
      <c:legendPos val="t"/>
      <c:legendEntry>
        <c:idx val="1"/>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Entry>
      <c:layout>
        <c:manualLayout>
          <c:xMode val="edge"/>
          <c:yMode val="edge"/>
          <c:x val="0.14266727770139845"/>
          <c:y val="6.0294002099845444E-2"/>
          <c:w val="0.7245418767098557"/>
          <c:h val="5.384325600904504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InterFace Bold" panose="020B05030302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InterFace Bold" panose="020B0503030203020204" pitchFamily="34" charset="0"/>
              </a:rPr>
              <a:t>2/8/2019</a:t>
            </a:fld>
            <a:endParaRPr lang="en-US" b="1" dirty="0">
              <a:latin typeface="InterFace Bold" panose="020B05030302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InterFace Bold" panose="020B05030302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InterFace Bold" panose="020B0503030203020204" pitchFamily="34" charset="0"/>
              </a:rPr>
              <a:t>‹#›</a:t>
            </a:fld>
            <a:endParaRPr lang="en-US" b="1" dirty="0">
              <a:latin typeface="InterFace Bold" panose="020B0503030203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InterFace Bold" panose="020B05030302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InterFace Bold" panose="020B0503030203020204" pitchFamily="34" charset="0"/>
              </a:defRPr>
            </a:lvl1pPr>
          </a:lstStyle>
          <a:p>
            <a:fld id="{03A1D146-B4E0-1741-B9EE-9789392EFCC4}" type="datetimeFigureOut">
              <a:rPr lang="en-US" smtClean="0"/>
              <a:pPr/>
              <a:t>2/8/2019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InterFace Bold" panose="020B05030302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InterFace Bold" panose="020B0503030203020204"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InterFace Bold" panose="020B0503030203020204" pitchFamily="34" charset="0"/>
        <a:ea typeface="+mn-ea"/>
        <a:cs typeface="+mn-cs"/>
      </a:defRPr>
    </a:lvl1pPr>
    <a:lvl2pPr marL="609585" algn="l" defTabSz="609585" rtl="0" eaLnBrk="1" latinLnBrk="0" hangingPunct="1">
      <a:defRPr sz="1600" b="1" i="0" kern="1200">
        <a:solidFill>
          <a:schemeClr val="tx1"/>
        </a:solidFill>
        <a:latin typeface="InterFace Bold" panose="020B0503030203020204" pitchFamily="34" charset="0"/>
        <a:ea typeface="+mn-ea"/>
        <a:cs typeface="+mn-cs"/>
      </a:defRPr>
    </a:lvl2pPr>
    <a:lvl3pPr marL="1219170" algn="l" defTabSz="609585" rtl="0" eaLnBrk="1" latinLnBrk="0" hangingPunct="1">
      <a:defRPr sz="1600" b="1" i="0" kern="1200">
        <a:solidFill>
          <a:schemeClr val="tx1"/>
        </a:solidFill>
        <a:latin typeface="InterFace Bold" panose="020B0503030203020204" pitchFamily="34" charset="0"/>
        <a:ea typeface="+mn-ea"/>
        <a:cs typeface="+mn-cs"/>
      </a:defRPr>
    </a:lvl3pPr>
    <a:lvl4pPr marL="1828754" algn="l" defTabSz="609585" rtl="0" eaLnBrk="1" latinLnBrk="0" hangingPunct="1">
      <a:defRPr sz="1600" b="1" i="0" kern="1200">
        <a:solidFill>
          <a:schemeClr val="tx1"/>
        </a:solidFill>
        <a:latin typeface="InterFace Bold" panose="020B0503030203020204" pitchFamily="34" charset="0"/>
        <a:ea typeface="+mn-ea"/>
        <a:cs typeface="+mn-cs"/>
      </a:defRPr>
    </a:lvl4pPr>
    <a:lvl5pPr marL="2438339" algn="l" defTabSz="609585" rtl="0" eaLnBrk="1" latinLnBrk="0" hangingPunct="1">
      <a:defRPr sz="1600" b="1" i="0" kern="1200">
        <a:solidFill>
          <a:schemeClr val="tx1"/>
        </a:solidFill>
        <a:latin typeface="InterFace Bold" panose="020B0503030203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1804"/>
            <a:fld id="{B4558839-97E9-499F-834D-2823E01579B0}" type="slidenum">
              <a:rPr lang="en-US" smtClean="0"/>
              <a:pPr defTabSz="931804"/>
              <a:t>1</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spcBef>
                <a:spcPct val="0"/>
              </a:spcBef>
            </a:pPr>
            <a:endParaRPr lang="en-US" dirty="0"/>
          </a:p>
        </p:txBody>
      </p:sp>
    </p:spTree>
    <p:extLst>
      <p:ext uri="{BB962C8B-B14F-4D97-AF65-F5344CB8AC3E}">
        <p14:creationId xmlns:p14="http://schemas.microsoft.com/office/powerpoint/2010/main" val="39452836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2123728" y="6368920"/>
            <a:ext cx="6948770"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a:t>
            </a:r>
          </a:p>
        </p:txBody>
      </p:sp>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pic>
        <p:nvPicPr>
          <p:cNvPr id="9" name="Picture 8">
            <a:extLst>
              <a:ext uri="{FF2B5EF4-FFF2-40B4-BE49-F238E27FC236}">
                <a16:creationId xmlns:a16="http://schemas.microsoft.com/office/drawing/2014/main" id="{8FF54D87-F117-BA45-BBA8-94B4CEDF60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153" y="6373368"/>
            <a:ext cx="1837943" cy="411287"/>
          </a:xfrm>
          <a:prstGeom prst="rect">
            <a:avLst/>
          </a:prstGeom>
        </p:spPr>
      </p:pic>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50025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80743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799691" y="6368920"/>
            <a:ext cx="7272807"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Sara R. Collins, Herman K. </a:t>
            </a:r>
            <a:r>
              <a:rPr lang="en-US" sz="900" dirty="0" err="1"/>
              <a:t>Bhupal</a:t>
            </a:r>
            <a:r>
              <a:rPr lang="en-US" sz="900" dirty="0"/>
              <a:t>, and Michelle M. Doty, </a:t>
            </a:r>
            <a:r>
              <a:rPr lang="en-US" sz="900" i="1" dirty="0"/>
              <a:t>Health Insurance Coverage Eight Years After the ACA: Fewer Uninsured Americans and Shorter Coverage Gaps, But More Underinsured — Findings from the Commonwealth Fund Biennial Health Insurance Survey, 2018 </a:t>
            </a:r>
            <a:r>
              <a:rPr lang="en-US" sz="900" dirty="0"/>
              <a:t>(Commonwealth Fund, Feb. 2019).</a:t>
            </a:r>
          </a:p>
        </p:txBody>
      </p:sp>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Title 1"/>
          <p:cNvSpPr>
            <a:spLocks noGrp="1"/>
          </p:cNvSpPr>
          <p:nvPr>
            <p:ph type="ctrTitle"/>
          </p:nvPr>
        </p:nvSpPr>
        <p:spPr>
          <a:xfrm>
            <a:off x="98134"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1042219734"/>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19" name="Text Placeholder 18"/>
          <p:cNvSpPr>
            <a:spLocks noGrp="1"/>
          </p:cNvSpPr>
          <p:nvPr>
            <p:ph type="body" sz="quarter" idx="10"/>
          </p:nvPr>
        </p:nvSpPr>
        <p:spPr>
          <a:xfrm>
            <a:off x="0" y="0"/>
            <a:ext cx="9144000" cy="301752"/>
          </a:xfrm>
          <a:prstGeom prst="rect">
            <a:avLst/>
          </a:prstGeom>
        </p:spPr>
        <p:txBody>
          <a:bodyPr/>
          <a:lstStyle>
            <a:lvl1pPr marL="0" indent="0">
              <a:buNone/>
              <a:defRPr sz="1600" b="0" i="0">
                <a:solidFill>
                  <a:schemeClr val="accent6"/>
                </a:solidFill>
                <a:latin typeface="Calibri Light" charset="0"/>
                <a:ea typeface="Calibri Light" charset="0"/>
                <a:cs typeface="Calibri Light" charset="0"/>
              </a:defRPr>
            </a:lvl1pPr>
            <a:lvl2pPr marL="457200" indent="0">
              <a:buNone/>
              <a:defRPr sz="1600" b="0" i="0">
                <a:solidFill>
                  <a:schemeClr val="accent6"/>
                </a:solidFill>
                <a:latin typeface="Calibri Light" charset="0"/>
                <a:ea typeface="Calibri Light" charset="0"/>
                <a:cs typeface="Calibri Light" charset="0"/>
              </a:defRPr>
            </a:lvl2pPr>
            <a:lvl3pPr marL="914400" indent="0">
              <a:buNone/>
              <a:defRPr sz="1600" b="0" i="0">
                <a:solidFill>
                  <a:schemeClr val="accent6"/>
                </a:solidFill>
                <a:latin typeface="Calibri Light" charset="0"/>
                <a:ea typeface="Calibri Light" charset="0"/>
                <a:cs typeface="Calibri Light" charset="0"/>
              </a:defRPr>
            </a:lvl3pPr>
            <a:lvl4pPr marL="1371600" indent="0">
              <a:buNone/>
              <a:defRPr sz="1600" b="0" i="0">
                <a:solidFill>
                  <a:schemeClr val="accent6"/>
                </a:solidFill>
                <a:latin typeface="Calibri Light" charset="0"/>
                <a:ea typeface="Calibri Light" charset="0"/>
                <a:cs typeface="Calibri Light" charset="0"/>
              </a:defRPr>
            </a:lvl4pPr>
            <a:lvl5pPr marL="1828800" indent="0">
              <a:buNone/>
              <a:defRPr sz="1600" b="0" i="0">
                <a:solidFill>
                  <a:schemeClr val="accent6"/>
                </a:solidFill>
                <a:latin typeface="Calibri Light" charset="0"/>
                <a:ea typeface="Calibri Light" charset="0"/>
                <a:cs typeface="Calibri Light" charset="0"/>
              </a:defRPr>
            </a:lvl5pPr>
          </a:lstStyle>
          <a:p>
            <a:pPr lvl="0"/>
            <a:r>
              <a:rPr lang="en-US" dirty="0"/>
              <a:t>Click to edit Master text styles</a:t>
            </a:r>
          </a:p>
        </p:txBody>
      </p:sp>
      <p:sp>
        <p:nvSpPr>
          <p:cNvPr id="22" name="Text Placeholder 21"/>
          <p:cNvSpPr>
            <a:spLocks noGrp="1"/>
          </p:cNvSpPr>
          <p:nvPr>
            <p:ph type="body" sz="quarter" idx="11"/>
          </p:nvPr>
        </p:nvSpPr>
        <p:spPr>
          <a:xfrm>
            <a:off x="-1" y="304800"/>
            <a:ext cx="9132017" cy="911352"/>
          </a:xfrm>
          <a:prstGeom prst="rect">
            <a:avLst/>
          </a:prstGeom>
        </p:spPr>
        <p:txBody>
          <a:bodyPr/>
          <a:lstStyle>
            <a:lvl1pPr marL="0" indent="0">
              <a:lnSpc>
                <a:spcPct val="90000"/>
              </a:lnSpc>
              <a:spcBef>
                <a:spcPts val="0"/>
              </a:spcBef>
              <a:buNone/>
              <a:defRPr sz="2600" b="1" i="0">
                <a:solidFill>
                  <a:schemeClr val="accent6"/>
                </a:solidFill>
                <a:latin typeface="Calibri Light" charset="0"/>
                <a:ea typeface="Calibri Light" charset="0"/>
                <a:cs typeface="Calibri Light" charset="0"/>
              </a:defRPr>
            </a:lvl1pPr>
            <a:lvl2pPr marL="457200" indent="0">
              <a:buNone/>
              <a:defRPr sz="2600" b="1" i="0">
                <a:solidFill>
                  <a:schemeClr val="accent6"/>
                </a:solidFill>
                <a:latin typeface="Calibri Light" charset="0"/>
                <a:ea typeface="Calibri Light" charset="0"/>
                <a:cs typeface="Calibri Light" charset="0"/>
              </a:defRPr>
            </a:lvl2pPr>
            <a:lvl3pPr marL="914400" indent="0">
              <a:buNone/>
              <a:defRPr sz="2600" b="1" i="0">
                <a:solidFill>
                  <a:schemeClr val="accent6"/>
                </a:solidFill>
                <a:latin typeface="Calibri Light" charset="0"/>
                <a:ea typeface="Calibri Light" charset="0"/>
                <a:cs typeface="Calibri Light" charset="0"/>
              </a:defRPr>
            </a:lvl3pPr>
            <a:lvl4pPr marL="1371600" indent="0">
              <a:buNone/>
              <a:defRPr sz="2600" b="1" i="0">
                <a:solidFill>
                  <a:schemeClr val="accent6"/>
                </a:solidFill>
                <a:latin typeface="Calibri Light" charset="0"/>
                <a:ea typeface="Calibri Light" charset="0"/>
                <a:cs typeface="Calibri Light" charset="0"/>
              </a:defRPr>
            </a:lvl4pPr>
            <a:lvl5pPr marL="1828800" indent="0">
              <a:buNone/>
              <a:defRPr sz="2600" b="1" i="0">
                <a:solidFill>
                  <a:schemeClr val="accent6"/>
                </a:solidFill>
                <a:latin typeface="Calibri Light" charset="0"/>
                <a:ea typeface="Calibri Light" charset="0"/>
                <a:cs typeface="Calibri Light" charset="0"/>
              </a:defRPr>
            </a:lvl5pPr>
          </a:lstStyle>
          <a:p>
            <a:pPr lvl="0"/>
            <a:r>
              <a:rPr lang="en-US" dirty="0"/>
              <a:t>Click to edit Master text styles</a:t>
            </a:r>
          </a:p>
        </p:txBody>
      </p:sp>
      <p:sp>
        <p:nvSpPr>
          <p:cNvPr id="25" name="Text Placeholder 24"/>
          <p:cNvSpPr>
            <a:spLocks noGrp="1"/>
          </p:cNvSpPr>
          <p:nvPr>
            <p:ph type="body" sz="quarter" idx="12"/>
          </p:nvPr>
        </p:nvSpPr>
        <p:spPr>
          <a:xfrm>
            <a:off x="0" y="5524500"/>
            <a:ext cx="9144000" cy="604264"/>
          </a:xfrm>
          <a:prstGeom prst="rect">
            <a:avLst/>
          </a:prstGeom>
        </p:spPr>
        <p:txBody>
          <a:bodyPr anchor="b" anchorCtr="0"/>
          <a:lstStyle>
            <a:lvl1pPr marL="0" indent="0">
              <a:buNone/>
              <a:defRPr sz="1100">
                <a:solidFill>
                  <a:schemeClr val="accent6"/>
                </a:solidFill>
                <a:latin typeface="Calibri" charset="0"/>
                <a:ea typeface="Calibri" charset="0"/>
                <a:cs typeface="Calibri" charset="0"/>
              </a:defRPr>
            </a:lvl1pPr>
            <a:lvl2pPr marL="457200" indent="0">
              <a:buNone/>
              <a:defRPr sz="1100">
                <a:solidFill>
                  <a:schemeClr val="accent6"/>
                </a:solidFill>
                <a:latin typeface="Calibri" charset="0"/>
                <a:ea typeface="Calibri" charset="0"/>
                <a:cs typeface="Calibri" charset="0"/>
              </a:defRPr>
            </a:lvl2pPr>
            <a:lvl3pPr marL="914400" indent="0">
              <a:buNone/>
              <a:defRPr sz="1100">
                <a:solidFill>
                  <a:schemeClr val="accent6"/>
                </a:solidFill>
                <a:latin typeface="Calibri" charset="0"/>
                <a:ea typeface="Calibri" charset="0"/>
                <a:cs typeface="Calibri" charset="0"/>
              </a:defRPr>
            </a:lvl3pPr>
            <a:lvl4pPr marL="1371600" indent="0">
              <a:buNone/>
              <a:defRPr sz="1100">
                <a:solidFill>
                  <a:schemeClr val="accent6"/>
                </a:solidFill>
                <a:latin typeface="Calibri" charset="0"/>
                <a:ea typeface="Calibri" charset="0"/>
                <a:cs typeface="Calibri" charset="0"/>
              </a:defRPr>
            </a:lvl4pPr>
            <a:lvl5pPr marL="1828800" indent="0">
              <a:buNone/>
              <a:defRPr sz="1100">
                <a:solidFill>
                  <a:schemeClr val="accent6"/>
                </a:solidFill>
                <a:latin typeface="Calibri" charset="0"/>
                <a:ea typeface="Calibri" charset="0"/>
                <a:cs typeface="Calibri" charset="0"/>
              </a:defRPr>
            </a:lvl5pPr>
          </a:lstStyle>
          <a:p>
            <a:pPr lvl="0"/>
            <a:r>
              <a:rPr lang="en-US" dirty="0"/>
              <a:t>Click to edit Master text styles</a:t>
            </a:r>
          </a:p>
        </p:txBody>
      </p:sp>
    </p:spTree>
    <p:extLst>
      <p:ext uri="{BB962C8B-B14F-4D97-AF65-F5344CB8AC3E}">
        <p14:creationId xmlns:p14="http://schemas.microsoft.com/office/powerpoint/2010/main" val="27260697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9E002-1423-E640-BF1A-D99CEFB48158}"/>
              </a:ext>
            </a:extLst>
          </p:cNvPr>
          <p:cNvSpPr>
            <a:spLocks noGrp="1"/>
          </p:cNvSpPr>
          <p:nvPr>
            <p:ph type="ctrTitle"/>
          </p:nvPr>
        </p:nvSpPr>
        <p:spPr/>
        <p:txBody>
          <a:bodyPr/>
          <a:lstStyle/>
          <a:p>
            <a:r>
              <a:rPr lang="en-US" dirty="0"/>
              <a:t>More Adults Are Underinsured, with the Greatest Growth Occurring Among Those with Employer Coverage</a:t>
            </a:r>
          </a:p>
        </p:txBody>
      </p:sp>
      <p:sp>
        <p:nvSpPr>
          <p:cNvPr id="4" name="Text Placeholder 3"/>
          <p:cNvSpPr>
            <a:spLocks noGrp="1"/>
          </p:cNvSpPr>
          <p:nvPr>
            <p:ph type="body" sz="quarter" idx="22"/>
          </p:nvPr>
        </p:nvSpPr>
        <p:spPr/>
        <p:txBody>
          <a:bodyPr/>
          <a:lstStyle/>
          <a:p>
            <a:r>
              <a:rPr lang="en-US" dirty="0"/>
              <a:t>Notes: “Underinsured” refers to adults who were insured all year but experienced one of the following: out-of-pocket costs, excluding premiums, equaled 10% or more of income; out-of-pocket costs, excluding premiums, equaled 5% or more of income if low-income (&lt;200% of poverty); or deductibles equaled 5% or more of income. Total includes adults with coverage through Medicaid and Medicare. Respondents may have had another type of coverage at some point during the year, but had coverage for the entire previous 12 months. ^ For 2014 and 2016, includes those who get their individual coverage through the marketplace and outside of the marketplace. </a:t>
            </a:r>
          </a:p>
          <a:p>
            <a:r>
              <a:rPr lang="en-US" dirty="0"/>
              <a:t>Data: Commonwealth Fund Biennial Health Insurance Surveys (2003, 2005, 2010, 2012, 2014, 2016, 2018).</a:t>
            </a:r>
          </a:p>
        </p:txBody>
      </p:sp>
      <p:graphicFrame>
        <p:nvGraphicFramePr>
          <p:cNvPr id="9" name="Chart Placeholder 7">
            <a:extLst>
              <a:ext uri="{FF2B5EF4-FFF2-40B4-BE49-F238E27FC236}">
                <a16:creationId xmlns:a16="http://schemas.microsoft.com/office/drawing/2014/main" id="{D439E929-FF3E-B54D-8D95-F2CBC5728B46}"/>
              </a:ext>
            </a:extLst>
          </p:cNvPr>
          <p:cNvGraphicFramePr>
            <a:graphicFrameLocks noGrp="1"/>
          </p:cNvGraphicFramePr>
          <p:nvPr>
            <p:ph type="chart" sz="quarter" idx="19"/>
            <p:extLst>
              <p:ext uri="{D42A27DB-BD31-4B8C-83A1-F6EECF244321}">
                <p14:modId xmlns:p14="http://schemas.microsoft.com/office/powerpoint/2010/main" val="2757571531"/>
              </p:ext>
            </p:extLst>
          </p:nvPr>
        </p:nvGraphicFramePr>
        <p:xfrm>
          <a:off x="71439" y="800708"/>
          <a:ext cx="8244978" cy="4680519"/>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5D17D77A-71A9-AD4A-A3B0-3DA2EF068DDA}"/>
              </a:ext>
            </a:extLst>
          </p:cNvPr>
          <p:cNvSpPr txBox="1"/>
          <p:nvPr/>
        </p:nvSpPr>
        <p:spPr>
          <a:xfrm>
            <a:off x="0" y="711715"/>
            <a:ext cx="5328084" cy="523220"/>
          </a:xfrm>
          <a:prstGeom prst="rect">
            <a:avLst/>
          </a:prstGeom>
          <a:noFill/>
        </p:spPr>
        <p:txBody>
          <a:bodyPr wrap="square" rtlCol="0">
            <a:spAutoFit/>
          </a:bodyPr>
          <a:lstStyle/>
          <a:p>
            <a:r>
              <a:rPr lang="en-US" sz="1400" i="1" dirty="0"/>
              <a:t>Percent of adults ages 19–64 insured all year who were underinsured</a:t>
            </a:r>
          </a:p>
          <a:p>
            <a:endParaRPr lang="en-US" sz="1400" i="1" dirty="0"/>
          </a:p>
        </p:txBody>
      </p:sp>
    </p:spTree>
    <p:extLst>
      <p:ext uri="{BB962C8B-B14F-4D97-AF65-F5344CB8AC3E}">
        <p14:creationId xmlns:p14="http://schemas.microsoft.com/office/powerpoint/2010/main" val="4138513883"/>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161352</TotalTime>
  <Words>173</Words>
  <Application>Microsoft Office PowerPoint</Application>
  <PresentationFormat>On-screen Show (4:3)</PresentationFormat>
  <Paragraphs>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Berlingske Serif Text</vt:lpstr>
      <vt:lpstr>Calibri</vt:lpstr>
      <vt:lpstr>Calibri Light</vt:lpstr>
      <vt:lpstr>InterFace</vt:lpstr>
      <vt:lpstr>InterFace Bold</vt:lpstr>
      <vt:lpstr>1_Office Theme</vt:lpstr>
      <vt:lpstr>More Adults Are Underinsured, with the Greatest Growth Occurring Among Those with Employer Coverage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Aisha Gomez</cp:lastModifiedBy>
  <cp:revision>2146</cp:revision>
  <cp:lastPrinted>2019-01-25T20:57:54Z</cp:lastPrinted>
  <dcterms:created xsi:type="dcterms:W3CDTF">2014-10-08T23:03:32Z</dcterms:created>
  <dcterms:modified xsi:type="dcterms:W3CDTF">2019-02-08T16:30:12Z</dcterms:modified>
</cp:coreProperties>
</file>