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2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35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64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6245819524237301"/>
          <c:w val="0.93946369985001899"/>
          <c:h val="0.72636002295015101"/>
        </c:manualLayout>
      </c:layout>
      <c:area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 of adults ages 19–64 who reported any of the following cost-related access problems in the past year: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0000">
                  <a:schemeClr val="bg2"/>
                </a:gs>
              </a:gsLst>
              <a:lin ang="16200000" scaled="0"/>
            </a:gradFill>
            <a:ln>
              <a:noFill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5E3-7348-8BB2-AF11185C759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1-E5E3-7348-8BB2-AF11185C7592}"/>
              </c:ext>
            </c:extLst>
          </c:dPt>
          <c:dLbls>
            <c:dLbl>
              <c:idx val="0"/>
              <c:layout>
                <c:manualLayout>
                  <c:x val="1.2549066796278149E-2"/>
                  <c:y val="-0.22770853307766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E3-7348-8BB2-AF11185C7592}"/>
                </c:ext>
              </c:extLst>
            </c:dLbl>
            <c:dLbl>
              <c:idx val="1"/>
              <c:layout>
                <c:manualLayout>
                  <c:x val="-4.1830222654260472E-3"/>
                  <c:y val="-0.22471236816874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E3-7348-8BB2-AF11185C7592}"/>
                </c:ext>
              </c:extLst>
            </c:dLbl>
            <c:dLbl>
              <c:idx val="2"/>
              <c:layout>
                <c:manualLayout>
                  <c:x val="0"/>
                  <c:y val="-0.233700862895493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E3-7348-8BB2-AF11185C7592}"/>
                </c:ext>
              </c:extLst>
            </c:dLbl>
            <c:dLbl>
              <c:idx val="3"/>
              <c:layout>
                <c:manualLayout>
                  <c:x val="-6.9717037757100787E-3"/>
                  <c:y val="-0.25167785234899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E3-7348-8BB2-AF11185C7592}"/>
                </c:ext>
              </c:extLst>
            </c:dLbl>
            <c:dLbl>
              <c:idx val="4"/>
              <c:layout>
                <c:manualLayout>
                  <c:x val="-1.3943407551421181E-3"/>
                  <c:y val="-0.22770853307766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E3-7348-8BB2-AF11185C7592}"/>
                </c:ext>
              </c:extLst>
            </c:dLbl>
            <c:dLbl>
              <c:idx val="5"/>
              <c:layout>
                <c:manualLayout>
                  <c:x val="-1.3943407551420157E-3"/>
                  <c:y val="-0.21572387344199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E3-7348-8BB2-AF11185C7592}"/>
                </c:ext>
              </c:extLst>
            </c:dLbl>
            <c:dLbl>
              <c:idx val="6"/>
              <c:layout>
                <c:manualLayout>
                  <c:x val="-1.1154726041136126E-2"/>
                  <c:y val="-0.20673537871524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E3-7348-8BB2-AF11185C759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2003</c:v>
                </c:pt>
                <c:pt idx="1">
                  <c:v>2005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  <c:pt idx="6">
                  <c:v>2018</c:v>
                </c:pt>
              </c:strCache>
            </c:strRef>
          </c:cat>
          <c:val>
            <c:numRef>
              <c:f>Sheet1!$B$2:$H$2</c:f>
              <c:numCache>
                <c:formatCode>0.00</c:formatCode>
                <c:ptCount val="7"/>
                <c:pt idx="0">
                  <c:v>36.67</c:v>
                </c:pt>
                <c:pt idx="1">
                  <c:v>37.07</c:v>
                </c:pt>
                <c:pt idx="2">
                  <c:v>40.729999999999997</c:v>
                </c:pt>
                <c:pt idx="3">
                  <c:v>43.47</c:v>
                </c:pt>
                <c:pt idx="4">
                  <c:v>36.059999999999995</c:v>
                </c:pt>
                <c:pt idx="5">
                  <c:v>33.79</c:v>
                </c:pt>
                <c:pt idx="6">
                  <c:v>35.15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5E3-7348-8BB2-AF11185C75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1007004576"/>
        <c:axId val="-1007071408"/>
      </c:areaChart>
      <c:catAx>
        <c:axId val="-10070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7071408"/>
        <c:crosses val="autoZero"/>
        <c:auto val="1"/>
        <c:lblAlgn val="ctr"/>
        <c:lblOffset val="300"/>
        <c:noMultiLvlLbl val="0"/>
      </c:catAx>
      <c:valAx>
        <c:axId val="-1007071408"/>
        <c:scaling>
          <c:orientation val="minMax"/>
          <c:max val="70"/>
          <c:min val="0"/>
        </c:scaling>
        <c:delete val="1"/>
        <c:axPos val="l"/>
        <c:numFmt formatCode="0" sourceLinked="0"/>
        <c:majorTickMark val="none"/>
        <c:minorTickMark val="none"/>
        <c:tickLblPos val="nextTo"/>
        <c:crossAx val="-1007004576"/>
        <c:crossesAt val="1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2/8/2019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99691" y="6368920"/>
            <a:ext cx="7272807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Sara R. Collins, Herman K. </a:t>
            </a:r>
            <a:r>
              <a:rPr lang="en-US" sz="900" dirty="0" err="1"/>
              <a:t>Bhupal</a:t>
            </a:r>
            <a:r>
              <a:rPr lang="en-US" sz="900" dirty="0"/>
              <a:t>, and Michelle M. Doty, </a:t>
            </a:r>
            <a:r>
              <a:rPr lang="en-US" sz="900" i="1" dirty="0"/>
              <a:t>Health Insurance Coverage Eight Years After the ACA: Fewer Uninsured Americans and Shorter Coverage Gaps, But More Underinsured — Findings from the Commonwealth Fund Biennial Health Insurance Survey, 2018 </a:t>
            </a:r>
            <a:r>
              <a:rPr lang="en-US" sz="900" dirty="0"/>
              <a:t>(Commonwealth Fund, Feb. 2019).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60B9FE-8C74-D946-9B2E-D5E39876B4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2197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06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CD3E-298E-0E45-A864-84004F4A1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Fewer Adults Report Not Getting Needed Care Because of Costs, but Gains Have Stalled in Recent Years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Commonwealth Fund Biennial Health Insurance Surveys (2003, 2005, 2010, 2012, 2014, 2016, 2018).</a:t>
            </a:r>
          </a:p>
        </p:txBody>
      </p:sp>
      <p:graphicFrame>
        <p:nvGraphicFramePr>
          <p:cNvPr id="9" name="Chart Placeholder 8">
            <a:extLst>
              <a:ext uri="{FF2B5EF4-FFF2-40B4-BE49-F238E27FC236}">
                <a16:creationId xmlns:a16="http://schemas.microsoft.com/office/drawing/2014/main" id="{824F40E4-AD3E-B749-A89B-91BCC9213E1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88661965"/>
              </p:ext>
            </p:extLst>
          </p:nvPr>
        </p:nvGraphicFramePr>
        <p:xfrm>
          <a:off x="71439" y="1052513"/>
          <a:ext cx="77769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E14F564-6CFC-E644-9816-3E623AB0B970}"/>
              </a:ext>
            </a:extLst>
          </p:cNvPr>
          <p:cNvSpPr txBox="1"/>
          <p:nvPr/>
        </p:nvSpPr>
        <p:spPr>
          <a:xfrm>
            <a:off x="98134" y="882005"/>
            <a:ext cx="5337962" cy="1694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b="1" dirty="0"/>
              <a:t>Percent of adults ages 19–64 who reported any of the following cost-related access problems in the past year:</a:t>
            </a:r>
          </a:p>
          <a:p>
            <a:pPr marL="287338" indent="-1730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1" dirty="0"/>
              <a:t>Had a medical problem but did not visit doctor or clinic</a:t>
            </a:r>
          </a:p>
          <a:p>
            <a:pPr marL="287338" indent="-1730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1" dirty="0"/>
              <a:t>Did not fill a prescription</a:t>
            </a:r>
          </a:p>
          <a:p>
            <a:pPr marL="287338" indent="-1730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1" dirty="0"/>
              <a:t>Skipped recommended test, treatment, or follow-up</a:t>
            </a:r>
          </a:p>
          <a:p>
            <a:pPr marL="287338" indent="-1730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i="1" dirty="0"/>
              <a:t>Did not get needed specialist care</a:t>
            </a:r>
          </a:p>
        </p:txBody>
      </p:sp>
    </p:spTree>
    <p:extLst>
      <p:ext uri="{BB962C8B-B14F-4D97-AF65-F5344CB8AC3E}">
        <p14:creationId xmlns:p14="http://schemas.microsoft.com/office/powerpoint/2010/main" val="7277714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161352</TotalTime>
  <Words>97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Berlingske Serif Text</vt:lpstr>
      <vt:lpstr>Calibri</vt:lpstr>
      <vt:lpstr>Calibri Light</vt:lpstr>
      <vt:lpstr>InterFace</vt:lpstr>
      <vt:lpstr>InterFace Bold</vt:lpstr>
      <vt:lpstr>1_Office Theme</vt:lpstr>
      <vt:lpstr>Fewer Adults Report Not Getting Needed Care Because of Costs, but Gains Have Stalled in Recent Years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2147</cp:revision>
  <cp:lastPrinted>2019-01-25T20:57:54Z</cp:lastPrinted>
  <dcterms:created xsi:type="dcterms:W3CDTF">2014-10-08T23:03:32Z</dcterms:created>
  <dcterms:modified xsi:type="dcterms:W3CDTF">2019-02-08T16:30:28Z</dcterms:modified>
</cp:coreProperties>
</file>