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461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644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656084656084662E-3"/>
          <c:y val="3.0397239921911515E-2"/>
          <c:w val="0.9760141093474427"/>
          <c:h val="0.77537571162615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LTSS 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Skip meals</c:v>
                </c:pt>
                <c:pt idx="1">
                  <c:v>Can't pay rent</c:v>
                </c:pt>
                <c:pt idx="2">
                  <c:v>Can't pay utilities</c:v>
                </c:pt>
                <c:pt idx="3">
                  <c:v>Can't pay medical bills/prescriptions</c:v>
                </c:pt>
                <c:pt idx="4">
                  <c:v>At least one consequence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0.8</c:v>
                </c:pt>
                <c:pt idx="1">
                  <c:v>2.2999999999999998</c:v>
                </c:pt>
                <c:pt idx="2">
                  <c:v>2.7</c:v>
                </c:pt>
                <c:pt idx="3">
                  <c:v>2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3-BA45-9581-936AEBF23A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LTSS need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Skip meals</c:v>
                </c:pt>
                <c:pt idx="1">
                  <c:v>Can't pay rent</c:v>
                </c:pt>
                <c:pt idx="2">
                  <c:v>Can't pay utilities</c:v>
                </c:pt>
                <c:pt idx="3">
                  <c:v>Can't pay medical bills/prescriptions</c:v>
                </c:pt>
                <c:pt idx="4">
                  <c:v>At least one consequence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1.4</c:v>
                </c:pt>
                <c:pt idx="1">
                  <c:v>2.9</c:v>
                </c:pt>
                <c:pt idx="2">
                  <c:v>4.0999999999999996</c:v>
                </c:pt>
                <c:pt idx="3">
                  <c:v>4.8</c:v>
                </c:pt>
                <c:pt idx="4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F3-BA45-9581-936AEBF23A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LTSS 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Skip meals</c:v>
                </c:pt>
                <c:pt idx="1">
                  <c:v>Can't pay rent</c:v>
                </c:pt>
                <c:pt idx="2">
                  <c:v>Can't pay utilities</c:v>
                </c:pt>
                <c:pt idx="3">
                  <c:v>Can't pay medical bills/prescriptions</c:v>
                </c:pt>
                <c:pt idx="4">
                  <c:v>At least one consequence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1.8</c:v>
                </c:pt>
                <c:pt idx="1">
                  <c:v>3.4</c:v>
                </c:pt>
                <c:pt idx="2">
                  <c:v>4.8</c:v>
                </c:pt>
                <c:pt idx="3">
                  <c:v>5.9</c:v>
                </c:pt>
                <c:pt idx="4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F3-BA45-9581-936AEBF23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982016287"/>
        <c:axId val="1982017967"/>
      </c:barChart>
      <c:catAx>
        <c:axId val="1982016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017967"/>
        <c:crosses val="autoZero"/>
        <c:auto val="1"/>
        <c:lblAlgn val="ctr"/>
        <c:lblOffset val="100"/>
        <c:noMultiLvlLbl val="0"/>
      </c:catAx>
      <c:valAx>
        <c:axId val="1982017967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982016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2/12/2019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63688" y="6404924"/>
            <a:ext cx="7308810" cy="372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Amber </a:t>
            </a:r>
            <a:r>
              <a:rPr lang="en-US" sz="900" dirty="0" err="1"/>
              <a:t>Willink</a:t>
            </a:r>
            <a:r>
              <a:rPr lang="en-US" sz="900" dirty="0"/>
              <a:t> et al., </a:t>
            </a:r>
            <a:r>
              <a:rPr lang="en-US" sz="900" i="1" dirty="0"/>
              <a:t>The Financial Hardship Faced by Older Americans Needing Long-Term Services and Supports</a:t>
            </a:r>
            <a:r>
              <a:rPr lang="en-US" sz="900" i="0" dirty="0"/>
              <a:t> (</a:t>
            </a:r>
            <a:r>
              <a:rPr lang="en-US" sz="900" dirty="0"/>
              <a:t>Commonwealth Fund, Jan.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F30ECC-6CCF-6545-A4ED-4784602AF8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71DAA-2576-1A4D-AC9F-9A59326617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Adverse Consequences Associated with Not Having Enough Money by LTSS Need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BE2E1C16-091F-C147-A233-CA25FEB35C5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765963262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AF6E3-DD1F-8C47-9DD4-E17758CCF31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LTSS = long-term services and supports. N = 7,070, weighted to 38.8 million Medicare beneficiaries; excludes nursing home and non-nursing home residential care residents.</a:t>
            </a:r>
          </a:p>
          <a:p>
            <a:r>
              <a:rPr lang="en-US" dirty="0"/>
              <a:t>Data: Authors’ analysis of National Health and Aging Trends Study (NHATS) 2015 data.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205693-768B-FD46-B80C-F852DF2E27D3}"/>
              </a:ext>
            </a:extLst>
          </p:cNvPr>
          <p:cNvSpPr txBox="1"/>
          <p:nvPr/>
        </p:nvSpPr>
        <p:spPr>
          <a:xfrm>
            <a:off x="-508" y="980728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5224290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160181</TotalTime>
  <Words>60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Adverse Consequences Associated with Not Having Enough Money by LTSS Need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2056</cp:revision>
  <cp:lastPrinted>2019-01-23T15:47:22Z</cp:lastPrinted>
  <dcterms:created xsi:type="dcterms:W3CDTF">2014-10-08T23:03:32Z</dcterms:created>
  <dcterms:modified xsi:type="dcterms:W3CDTF">2019-02-12T19:26:30Z</dcterms:modified>
</cp:coreProperties>
</file>