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charts/chart8.xml" ContentType="application/vnd.openxmlformats-officedocument.drawingml.chart+xml"/>
  <Override PartName="/ppt/theme/themeOverride2.xml" ContentType="application/vnd.openxmlformats-officedocument.themeOverride+xml"/>
  <Override PartName="/ppt/notesSlides/notesSlide8.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10.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12"/>
  </p:notesMasterIdLst>
  <p:handoutMasterIdLst>
    <p:handoutMasterId r:id="rId13"/>
  </p:handoutMasterIdLst>
  <p:sldIdLst>
    <p:sldId id="454" r:id="rId2"/>
    <p:sldId id="446" r:id="rId3"/>
    <p:sldId id="455" r:id="rId4"/>
    <p:sldId id="450" r:id="rId5"/>
    <p:sldId id="427" r:id="rId6"/>
    <p:sldId id="422" r:id="rId7"/>
    <p:sldId id="451" r:id="rId8"/>
    <p:sldId id="449" r:id="rId9"/>
    <p:sldId id="433" r:id="rId10"/>
    <p:sldId id="431" r:id="rId11"/>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35" autoAdjust="0"/>
    <p:restoredTop sz="95482" autoAdjust="0"/>
  </p:normalViewPr>
  <p:slideViewPr>
    <p:cSldViewPr snapToObjects="1">
      <p:cViewPr varScale="1">
        <p:scale>
          <a:sx n="146" d="100"/>
          <a:sy n="146" d="100"/>
        </p:scale>
        <p:origin x="2672" y="168"/>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1.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2.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9938132733408302E-2"/>
          <c:y val="0.23787709497206705"/>
          <c:w val="0.93946369985001899"/>
          <c:h val="0.65094092288743233"/>
        </c:manualLayout>
      </c:layout>
      <c:areaChart>
        <c:grouping val="percentStacked"/>
        <c:varyColors val="0"/>
        <c:ser>
          <c:idx val="0"/>
          <c:order val="0"/>
          <c:tx>
            <c:strRef>
              <c:f>Sheet1!$A$2</c:f>
              <c:strCache>
                <c:ptCount val="1"/>
                <c:pt idx="0">
                  <c:v>Uninsured now</c:v>
                </c:pt>
              </c:strCache>
            </c:strRef>
          </c:tx>
          <c:spPr>
            <a:solidFill>
              <a:schemeClr val="tx1">
                <a:lumMod val="60000"/>
                <a:lumOff val="40000"/>
              </a:schemeClr>
            </a:solidFill>
            <a:ln>
              <a:noFill/>
            </a:ln>
            <a:effectLst/>
          </c:spPr>
          <c:dLbls>
            <c:dLbl>
              <c:idx val="0"/>
              <c:layout>
                <c:manualLayout>
                  <c:x val="2.3703792837414257E-2"/>
                  <c:y val="2.79329608938537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510-EB40-A1B1-DF01A83AC6C2}"/>
                </c:ext>
              </c:extLst>
            </c:dLbl>
            <c:dLbl>
              <c:idx val="2"/>
              <c:tx>
                <c:rich>
                  <a:bodyPr/>
                  <a:lstStyle/>
                  <a:p>
                    <a:fld id="{97AE9FDE-D0EA-D945-ABA8-F3B0DE5FD111}"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510-EB40-A1B1-DF01A83AC6C2}"/>
                </c:ext>
              </c:extLst>
            </c:dLbl>
            <c:dLbl>
              <c:idx val="3"/>
              <c:tx>
                <c:rich>
                  <a:bodyPr/>
                  <a:lstStyle/>
                  <a:p>
                    <a:fld id="{3C1B483B-7C47-9E4D-BD18-6E1B0AE6FCBA}"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E510-EB40-A1B1-DF01A83AC6C2}"/>
                </c:ext>
              </c:extLst>
            </c:dLbl>
            <c:dLbl>
              <c:idx val="4"/>
              <c:tx>
                <c:rich>
                  <a:bodyPr/>
                  <a:lstStyle/>
                  <a:p>
                    <a:fld id="{5967568E-D5A4-374B-B7E9-72C3C7200D4D}"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510-EB40-A1B1-DF01A83AC6C2}"/>
                </c:ext>
              </c:extLst>
            </c:dLbl>
            <c:dLbl>
              <c:idx val="6"/>
              <c:layout>
                <c:manualLayout>
                  <c:x val="-2.5098133592556488E-2"/>
                  <c:y val="-2.793296089385474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510-EB40-A1B1-DF01A83AC6C2}"/>
                </c:ext>
              </c:extLst>
            </c:dLbl>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2003</c:v>
                </c:pt>
                <c:pt idx="1">
                  <c:v>2005</c:v>
                </c:pt>
                <c:pt idx="2">
                  <c:v>2010</c:v>
                </c:pt>
                <c:pt idx="3">
                  <c:v>2012</c:v>
                </c:pt>
                <c:pt idx="4">
                  <c:v>2014</c:v>
                </c:pt>
                <c:pt idx="5">
                  <c:v>2016</c:v>
                </c:pt>
                <c:pt idx="6">
                  <c:v>2018</c:v>
                </c:pt>
              </c:strCache>
            </c:strRef>
          </c:cat>
          <c:val>
            <c:numRef>
              <c:f>Sheet1!$B$2:$H$2</c:f>
              <c:numCache>
                <c:formatCode>0%</c:formatCode>
                <c:ptCount val="7"/>
                <c:pt idx="0">
                  <c:v>0.17</c:v>
                </c:pt>
                <c:pt idx="1">
                  <c:v>0.18</c:v>
                </c:pt>
                <c:pt idx="2">
                  <c:v>0.2</c:v>
                </c:pt>
                <c:pt idx="3">
                  <c:v>0.19</c:v>
                </c:pt>
                <c:pt idx="4">
                  <c:v>0.16</c:v>
                </c:pt>
                <c:pt idx="5">
                  <c:v>0.12</c:v>
                </c:pt>
                <c:pt idx="6">
                  <c:v>0.12</c:v>
                </c:pt>
              </c:numCache>
            </c:numRef>
          </c:val>
          <c:extLst>
            <c:ext xmlns:c16="http://schemas.microsoft.com/office/drawing/2014/chart" uri="{C3380CC4-5D6E-409C-BE32-E72D297353CC}">
              <c16:uniqueId val="{00000005-E510-EB40-A1B1-DF01A83AC6C2}"/>
            </c:ext>
          </c:extLst>
        </c:ser>
        <c:ser>
          <c:idx val="1"/>
          <c:order val="1"/>
          <c:tx>
            <c:strRef>
              <c:f>Sheet1!$A$3</c:f>
              <c:strCache>
                <c:ptCount val="1"/>
                <c:pt idx="0">
                  <c:v>Insured now, had a coverage gap</c:v>
                </c:pt>
              </c:strCache>
            </c:strRef>
          </c:tx>
          <c:spPr>
            <a:solidFill>
              <a:schemeClr val="bg2"/>
            </a:solidFill>
            <a:ln>
              <a:noFill/>
            </a:ln>
            <a:effectLst/>
          </c:spPr>
          <c:dLbls>
            <c:dLbl>
              <c:idx val="0"/>
              <c:layout>
                <c:manualLayout>
                  <c:x val="2.230945208227225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510-EB40-A1B1-DF01A83AC6C2}"/>
                </c:ext>
              </c:extLst>
            </c:dLbl>
            <c:dLbl>
              <c:idx val="2"/>
              <c:tx>
                <c:rich>
                  <a:bodyPr/>
                  <a:lstStyle/>
                  <a:p>
                    <a:fld id="{DFC4F150-04F5-5849-B400-9706EFCB1907}"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510-EB40-A1B1-DF01A83AC6C2}"/>
                </c:ext>
              </c:extLst>
            </c:dLbl>
            <c:dLbl>
              <c:idx val="4"/>
              <c:tx>
                <c:rich>
                  <a:bodyPr/>
                  <a:lstStyle/>
                  <a:p>
                    <a:fld id="{5346C817-6D0B-B24C-BF36-3641FE33443F}"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E510-EB40-A1B1-DF01A83AC6C2}"/>
                </c:ext>
              </c:extLst>
            </c:dLbl>
            <c:dLbl>
              <c:idx val="6"/>
              <c:layout>
                <c:manualLayout>
                  <c:x val="-2.3703792837414268E-2"/>
                  <c:y val="2.793296089385474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510-EB40-A1B1-DF01A83AC6C2}"/>
                </c:ext>
              </c:extLst>
            </c:dLbl>
            <c:numFmt formatCode="0%" sourceLinked="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2003</c:v>
                </c:pt>
                <c:pt idx="1">
                  <c:v>2005</c:v>
                </c:pt>
                <c:pt idx="2">
                  <c:v>2010</c:v>
                </c:pt>
                <c:pt idx="3">
                  <c:v>2012</c:v>
                </c:pt>
                <c:pt idx="4">
                  <c:v>2014</c:v>
                </c:pt>
                <c:pt idx="5">
                  <c:v>2016</c:v>
                </c:pt>
                <c:pt idx="6">
                  <c:v>2018</c:v>
                </c:pt>
              </c:strCache>
            </c:strRef>
          </c:cat>
          <c:val>
            <c:numRef>
              <c:f>Sheet1!$B$3:$H$3</c:f>
              <c:numCache>
                <c:formatCode>0%</c:formatCode>
                <c:ptCount val="7"/>
                <c:pt idx="0">
                  <c:v>0.09</c:v>
                </c:pt>
                <c:pt idx="1">
                  <c:v>0.09</c:v>
                </c:pt>
                <c:pt idx="2">
                  <c:v>0.08</c:v>
                </c:pt>
                <c:pt idx="3">
                  <c:v>0.1</c:v>
                </c:pt>
                <c:pt idx="4">
                  <c:v>0.13</c:v>
                </c:pt>
                <c:pt idx="5">
                  <c:v>0.1</c:v>
                </c:pt>
                <c:pt idx="6">
                  <c:v>0.1</c:v>
                </c:pt>
              </c:numCache>
            </c:numRef>
          </c:val>
          <c:extLst>
            <c:ext xmlns:c16="http://schemas.microsoft.com/office/drawing/2014/chart" uri="{C3380CC4-5D6E-409C-BE32-E72D297353CC}">
              <c16:uniqueId val="{0000000A-E510-EB40-A1B1-DF01A83AC6C2}"/>
            </c:ext>
          </c:extLst>
        </c:ser>
        <c:ser>
          <c:idx val="2"/>
          <c:order val="2"/>
          <c:tx>
            <c:strRef>
              <c:f>Sheet1!$A$4</c:f>
              <c:strCache>
                <c:ptCount val="1"/>
                <c:pt idx="0">
                  <c:v>Insured all year, underinsured</c:v>
                </c:pt>
              </c:strCache>
            </c:strRef>
          </c:tx>
          <c:spPr>
            <a:solidFill>
              <a:schemeClr val="accent2"/>
            </a:solidFill>
            <a:ln>
              <a:noFill/>
            </a:ln>
            <a:effectLst/>
          </c:spPr>
          <c:dLbls>
            <c:dLbl>
              <c:idx val="0"/>
              <c:layout>
                <c:manualLayout>
                  <c:x val="2.4213053963312324E-2"/>
                  <c:y val="-7.2575072107881205E-4"/>
                </c:manualLayout>
              </c:layout>
              <c:showLegendKey val="0"/>
              <c:showVal val="1"/>
              <c:showCatName val="0"/>
              <c:showSerName val="0"/>
              <c:showPercent val="0"/>
              <c:showBubbleSize val="0"/>
              <c:extLst>
                <c:ext xmlns:c15="http://schemas.microsoft.com/office/drawing/2012/chart" uri="{CE6537A1-D6FC-4f65-9D91-7224C49458BB}">
                  <c15:layout>
                    <c:manualLayout>
                      <c:w val="3.6650802062079935E-2"/>
                      <c:h val="4.5637105951454121E-2"/>
                    </c:manualLayout>
                  </c15:layout>
                </c:ext>
                <c:ext xmlns:c16="http://schemas.microsoft.com/office/drawing/2014/chart" uri="{C3380CC4-5D6E-409C-BE32-E72D297353CC}">
                  <c16:uniqueId val="{0000000B-E510-EB40-A1B1-DF01A83AC6C2}"/>
                </c:ext>
              </c:extLst>
            </c:dLbl>
            <c:dLbl>
              <c:idx val="6"/>
              <c:layout>
                <c:manualLayout>
                  <c:x val="-2.5197739171492557E-2"/>
                  <c:y val="2.763385447446501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510-EB40-A1B1-DF01A83AC6C2}"/>
                </c:ext>
              </c:extLst>
            </c:dLbl>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2003</c:v>
                </c:pt>
                <c:pt idx="1">
                  <c:v>2005</c:v>
                </c:pt>
                <c:pt idx="2">
                  <c:v>2010</c:v>
                </c:pt>
                <c:pt idx="3">
                  <c:v>2012</c:v>
                </c:pt>
                <c:pt idx="4">
                  <c:v>2014</c:v>
                </c:pt>
                <c:pt idx="5">
                  <c:v>2016</c:v>
                </c:pt>
                <c:pt idx="6">
                  <c:v>2018</c:v>
                </c:pt>
              </c:strCache>
            </c:strRef>
          </c:cat>
          <c:val>
            <c:numRef>
              <c:f>Sheet1!$B$4:$H$4</c:f>
              <c:numCache>
                <c:formatCode>0%</c:formatCode>
                <c:ptCount val="7"/>
                <c:pt idx="0">
                  <c:v>0.09</c:v>
                </c:pt>
                <c:pt idx="1">
                  <c:v>0.09</c:v>
                </c:pt>
                <c:pt idx="2">
                  <c:v>0.16</c:v>
                </c:pt>
                <c:pt idx="3">
                  <c:v>0.16</c:v>
                </c:pt>
                <c:pt idx="4">
                  <c:v>0.17</c:v>
                </c:pt>
                <c:pt idx="5">
                  <c:v>0.22</c:v>
                </c:pt>
                <c:pt idx="6">
                  <c:v>0.23</c:v>
                </c:pt>
              </c:numCache>
            </c:numRef>
          </c:val>
          <c:extLst>
            <c:ext xmlns:c16="http://schemas.microsoft.com/office/drawing/2014/chart" uri="{C3380CC4-5D6E-409C-BE32-E72D297353CC}">
              <c16:uniqueId val="{0000000D-E510-EB40-A1B1-DF01A83AC6C2}"/>
            </c:ext>
          </c:extLst>
        </c:ser>
        <c:ser>
          <c:idx val="3"/>
          <c:order val="3"/>
          <c:tx>
            <c:strRef>
              <c:f>Sheet1!$A$5</c:f>
              <c:strCache>
                <c:ptCount val="1"/>
                <c:pt idx="0">
                  <c:v>Insured all year, not underinsured</c:v>
                </c:pt>
              </c:strCache>
            </c:strRef>
          </c:tx>
          <c:spPr>
            <a:solidFill>
              <a:schemeClr val="tx2"/>
            </a:solidFill>
            <a:ln>
              <a:noFill/>
            </a:ln>
            <a:effectLst/>
          </c:spPr>
          <c:dLbls>
            <c:dLbl>
              <c:idx val="0"/>
              <c:layout>
                <c:manualLayout>
                  <c:x val="2.6575455845797052E-2"/>
                  <c:y val="-2.524868965264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510-EB40-A1B1-DF01A83AC6C2}"/>
                </c:ext>
              </c:extLst>
            </c:dLbl>
            <c:dLbl>
              <c:idx val="6"/>
              <c:layout>
                <c:manualLayout>
                  <c:x val="-2.9430543404296686E-2"/>
                  <c:y val="-2.73357569891892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510-EB40-A1B1-DF01A83AC6C2}"/>
                </c:ext>
              </c:extLst>
            </c:dLbl>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2003</c:v>
                </c:pt>
                <c:pt idx="1">
                  <c:v>2005</c:v>
                </c:pt>
                <c:pt idx="2">
                  <c:v>2010</c:v>
                </c:pt>
                <c:pt idx="3">
                  <c:v>2012</c:v>
                </c:pt>
                <c:pt idx="4">
                  <c:v>2014</c:v>
                </c:pt>
                <c:pt idx="5">
                  <c:v>2016</c:v>
                </c:pt>
                <c:pt idx="6">
                  <c:v>2018</c:v>
                </c:pt>
              </c:strCache>
            </c:strRef>
          </c:cat>
          <c:val>
            <c:numRef>
              <c:f>Sheet1!$B$5:$H$5</c:f>
              <c:numCache>
                <c:formatCode>0%</c:formatCode>
                <c:ptCount val="7"/>
                <c:pt idx="0">
                  <c:v>0.65</c:v>
                </c:pt>
                <c:pt idx="1">
                  <c:v>0.63</c:v>
                </c:pt>
                <c:pt idx="2">
                  <c:v>0.56000000000000005</c:v>
                </c:pt>
                <c:pt idx="3">
                  <c:v>0.54</c:v>
                </c:pt>
                <c:pt idx="4">
                  <c:v>0.55000000000000004</c:v>
                </c:pt>
                <c:pt idx="5">
                  <c:v>0.56000000000000005</c:v>
                </c:pt>
                <c:pt idx="6">
                  <c:v>0.55000000000000004</c:v>
                </c:pt>
              </c:numCache>
            </c:numRef>
          </c:val>
          <c:extLst>
            <c:ext xmlns:c16="http://schemas.microsoft.com/office/drawing/2014/chart" uri="{C3380CC4-5D6E-409C-BE32-E72D297353CC}">
              <c16:uniqueId val="{00000010-E510-EB40-A1B1-DF01A83AC6C2}"/>
            </c:ext>
          </c:extLst>
        </c:ser>
        <c:dLbls>
          <c:showLegendKey val="0"/>
          <c:showVal val="0"/>
          <c:showCatName val="0"/>
          <c:showSerName val="0"/>
          <c:showPercent val="0"/>
          <c:showBubbleSize val="0"/>
        </c:dLbls>
        <c:axId val="-1007004576"/>
        <c:axId val="-1007071408"/>
      </c:areaChart>
      <c:catAx>
        <c:axId val="-10070045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007071408"/>
        <c:crosses val="autoZero"/>
        <c:auto val="1"/>
        <c:lblAlgn val="ctr"/>
        <c:lblOffset val="300"/>
        <c:noMultiLvlLbl val="0"/>
      </c:catAx>
      <c:valAx>
        <c:axId val="-1007071408"/>
        <c:scaling>
          <c:orientation val="minMax"/>
          <c:max val="1"/>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07004576"/>
        <c:crossesAt val="1"/>
        <c:crossBetween val="midCat"/>
        <c:majorUnit val="0.1"/>
      </c:valAx>
      <c:spPr>
        <a:noFill/>
        <a:ln>
          <a:noFill/>
        </a:ln>
        <a:effectLst/>
      </c:spPr>
    </c:plotArea>
    <c:plotVisOnly val="1"/>
    <c:dispBlanksAs val="gap"/>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6942187782082786E-3"/>
          <c:y val="0.11472812607801705"/>
          <c:w val="0.9973057812217917"/>
          <c:h val="0.73163607515816187"/>
        </c:manualLayout>
      </c:layout>
      <c:barChart>
        <c:barDir val="col"/>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Received Pap test</c:v>
                </c:pt>
                <c:pt idx="1">
                  <c:v>Received mammogram</c:v>
                </c:pt>
                <c:pt idx="2">
                  <c:v>Received colon cancer screening</c:v>
                </c:pt>
              </c:strCache>
            </c:strRef>
          </c:cat>
          <c:val>
            <c:numRef>
              <c:f>Sheet1!$B$2:$B$4</c:f>
            </c:numRef>
          </c:val>
          <c:extLst>
            <c:ext xmlns:c16="http://schemas.microsoft.com/office/drawing/2014/chart" uri="{C3380CC4-5D6E-409C-BE32-E72D297353CC}">
              <c16:uniqueId val="{00000000-7EBC-994A-869E-E4872EE71ABF}"/>
            </c:ext>
          </c:extLst>
        </c:ser>
        <c:ser>
          <c:idx val="1"/>
          <c:order val="1"/>
          <c:tx>
            <c:strRef>
              <c:f>Sheet1!$C$1</c:f>
              <c:strCache>
                <c:ptCount val="1"/>
                <c:pt idx="0">
                  <c:v>Insured all year, not underinsured</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Received Pap test</c:v>
                </c:pt>
                <c:pt idx="1">
                  <c:v>Received mammogram</c:v>
                </c:pt>
                <c:pt idx="2">
                  <c:v>Received colon cancer screening</c:v>
                </c:pt>
              </c:strCache>
            </c:strRef>
          </c:cat>
          <c:val>
            <c:numRef>
              <c:f>Sheet1!$C$2:$C$4</c:f>
              <c:numCache>
                <c:formatCode>0</c:formatCode>
                <c:ptCount val="3"/>
                <c:pt idx="0">
                  <c:v>73.31</c:v>
                </c:pt>
                <c:pt idx="1">
                  <c:v>70.930000000000007</c:v>
                </c:pt>
                <c:pt idx="2">
                  <c:v>62.55</c:v>
                </c:pt>
              </c:numCache>
            </c:numRef>
          </c:val>
          <c:extLst>
            <c:ext xmlns:c16="http://schemas.microsoft.com/office/drawing/2014/chart" uri="{C3380CC4-5D6E-409C-BE32-E72D297353CC}">
              <c16:uniqueId val="{00000001-7EBC-994A-869E-E4872EE71ABF}"/>
            </c:ext>
          </c:extLst>
        </c:ser>
        <c:ser>
          <c:idx val="2"/>
          <c:order val="2"/>
          <c:tx>
            <c:strRef>
              <c:f>Sheet1!$D$1</c:f>
              <c:strCache>
                <c:ptCount val="1"/>
                <c:pt idx="0">
                  <c:v>Insured all year, underinsured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Received Pap test</c:v>
                </c:pt>
                <c:pt idx="1">
                  <c:v>Received mammogram</c:v>
                </c:pt>
                <c:pt idx="2">
                  <c:v>Received colon cancer screening</c:v>
                </c:pt>
              </c:strCache>
            </c:strRef>
          </c:cat>
          <c:val>
            <c:numRef>
              <c:f>Sheet1!$D$2:$D$4</c:f>
              <c:numCache>
                <c:formatCode>0</c:formatCode>
                <c:ptCount val="3"/>
                <c:pt idx="0">
                  <c:v>70.22</c:v>
                </c:pt>
                <c:pt idx="1">
                  <c:v>71.209999999999994</c:v>
                </c:pt>
                <c:pt idx="2">
                  <c:v>59.9</c:v>
                </c:pt>
              </c:numCache>
            </c:numRef>
          </c:val>
          <c:extLst>
            <c:ext xmlns:c16="http://schemas.microsoft.com/office/drawing/2014/chart" uri="{C3380CC4-5D6E-409C-BE32-E72D297353CC}">
              <c16:uniqueId val="{00000002-7EBC-994A-869E-E4872EE71ABF}"/>
            </c:ext>
          </c:extLst>
        </c:ser>
        <c:ser>
          <c:idx val="3"/>
          <c:order val="3"/>
          <c:tx>
            <c:strRef>
              <c:f>Sheet1!$E$1</c:f>
              <c:strCache>
                <c:ptCount val="1"/>
                <c:pt idx="0">
                  <c:v>Insured now, had a coverage gap</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Received Pap test</c:v>
                </c:pt>
                <c:pt idx="1">
                  <c:v>Received mammogram</c:v>
                </c:pt>
                <c:pt idx="2">
                  <c:v>Received colon cancer screening</c:v>
                </c:pt>
              </c:strCache>
            </c:strRef>
          </c:cat>
          <c:val>
            <c:numRef>
              <c:f>Sheet1!$E$2:$E$4</c:f>
              <c:numCache>
                <c:formatCode>0</c:formatCode>
                <c:ptCount val="3"/>
                <c:pt idx="0">
                  <c:v>71.960000000000008</c:v>
                </c:pt>
                <c:pt idx="1">
                  <c:v>48.199999999999996</c:v>
                </c:pt>
                <c:pt idx="2">
                  <c:v>38.15</c:v>
                </c:pt>
              </c:numCache>
            </c:numRef>
          </c:val>
          <c:extLst>
            <c:ext xmlns:c16="http://schemas.microsoft.com/office/drawing/2014/chart" uri="{C3380CC4-5D6E-409C-BE32-E72D297353CC}">
              <c16:uniqueId val="{00000003-7EBC-994A-869E-E4872EE71ABF}"/>
            </c:ext>
          </c:extLst>
        </c:ser>
        <c:ser>
          <c:idx val="4"/>
          <c:order val="4"/>
          <c:tx>
            <c:strRef>
              <c:f>Sheet1!$F$1</c:f>
              <c:strCache>
                <c:ptCount val="1"/>
                <c:pt idx="0">
                  <c:v>Uninsured now</c:v>
                </c:pt>
              </c:strCache>
            </c:strRef>
          </c:tx>
          <c:spPr>
            <a:solidFill>
              <a:schemeClr val="tx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Received Pap test</c:v>
                </c:pt>
                <c:pt idx="1">
                  <c:v>Received mammogram</c:v>
                </c:pt>
                <c:pt idx="2">
                  <c:v>Received colon cancer screening</c:v>
                </c:pt>
              </c:strCache>
            </c:strRef>
          </c:cat>
          <c:val>
            <c:numRef>
              <c:f>Sheet1!$F$2:$F$4</c:f>
              <c:numCache>
                <c:formatCode>0</c:formatCode>
                <c:ptCount val="3"/>
                <c:pt idx="0">
                  <c:v>53.03</c:v>
                </c:pt>
                <c:pt idx="1">
                  <c:v>32.440000000000005</c:v>
                </c:pt>
                <c:pt idx="2">
                  <c:v>35.28</c:v>
                </c:pt>
              </c:numCache>
            </c:numRef>
          </c:val>
          <c:extLst>
            <c:ext xmlns:c16="http://schemas.microsoft.com/office/drawing/2014/chart" uri="{C3380CC4-5D6E-409C-BE32-E72D297353CC}">
              <c16:uniqueId val="{00000004-7EBC-994A-869E-E4872EE71ABF}"/>
            </c:ext>
          </c:extLst>
        </c:ser>
        <c:dLbls>
          <c:dLblPos val="inEnd"/>
          <c:showLegendKey val="0"/>
          <c:showVal val="1"/>
          <c:showCatName val="0"/>
          <c:showSerName val="0"/>
          <c:showPercent val="0"/>
          <c:showBubbleSize val="0"/>
        </c:dLbls>
        <c:gapWidth val="260"/>
        <c:axId val="-995892672"/>
        <c:axId val="-995888576"/>
      </c:barChart>
      <c:catAx>
        <c:axId val="-99589267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95888576"/>
        <c:crosses val="autoZero"/>
        <c:auto val="1"/>
        <c:lblAlgn val="ctr"/>
        <c:lblOffset val="100"/>
        <c:noMultiLvlLbl val="0"/>
      </c:catAx>
      <c:valAx>
        <c:axId val="-995888576"/>
        <c:scaling>
          <c:orientation val="minMax"/>
          <c:max val="100"/>
        </c:scaling>
        <c:delete val="1"/>
        <c:axPos val="l"/>
        <c:numFmt formatCode="0" sourceLinked="1"/>
        <c:majorTickMark val="none"/>
        <c:minorTickMark val="none"/>
        <c:tickLblPos val="nextTo"/>
        <c:crossAx val="-995892672"/>
        <c:crosses val="autoZero"/>
        <c:crossBetween val="between"/>
        <c:majorUnit val="25"/>
      </c:valAx>
      <c:spPr>
        <a:noFill/>
        <a:ln>
          <a:noFill/>
        </a:ln>
        <a:effectLst/>
      </c:spPr>
    </c:plotArea>
    <c:legend>
      <c:legendPos val="t"/>
      <c:layout>
        <c:manualLayout>
          <c:xMode val="edge"/>
          <c:yMode val="edge"/>
          <c:x val="0.158641947534336"/>
          <c:y val="2.2107083579572012E-2"/>
          <c:w val="0.6841269285783721"/>
          <c:h val="0.1073993017991162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159593939646433E-2"/>
          <c:y val="0.16245819524237301"/>
          <c:w val="0.95780582982682716"/>
          <c:h val="0.72636002295015101"/>
        </c:manualLayout>
      </c:layout>
      <c:lineChart>
        <c:grouping val="standard"/>
        <c:varyColors val="0"/>
        <c:ser>
          <c:idx val="0"/>
          <c:order val="0"/>
          <c:tx>
            <c:strRef>
              <c:f>Sheet1!$A$2</c:f>
              <c:strCache>
                <c:ptCount val="1"/>
                <c:pt idx="0">
                  <c:v>Coverage gap of 6 months or less</c:v>
                </c:pt>
              </c:strCache>
            </c:strRef>
          </c:tx>
          <c:spPr>
            <a:ln w="28575" cap="rnd">
              <a:solidFill>
                <a:schemeClr val="bg2"/>
              </a:solidFill>
              <a:round/>
            </a:ln>
            <a:effectLst/>
          </c:spPr>
          <c:marker>
            <c:symbol val="none"/>
          </c:marker>
          <c:dPt>
            <c:idx val="0"/>
            <c:marker>
              <c:symbol val="none"/>
            </c:marker>
            <c:bubble3D val="0"/>
            <c:extLst>
              <c:ext xmlns:c16="http://schemas.microsoft.com/office/drawing/2014/chart" uri="{C3380CC4-5D6E-409C-BE32-E72D297353CC}">
                <c16:uniqueId val="{00000000-E148-E040-9BF4-9D42D53D4C81}"/>
              </c:ext>
            </c:extLst>
          </c:dPt>
          <c:dPt>
            <c:idx val="5"/>
            <c:marker>
              <c:symbol val="none"/>
            </c:marker>
            <c:bubble3D val="0"/>
            <c:extLst>
              <c:ext xmlns:c16="http://schemas.microsoft.com/office/drawing/2014/chart" uri="{C3380CC4-5D6E-409C-BE32-E72D297353CC}">
                <c16:uniqueId val="{00000001-E148-E040-9BF4-9D42D53D4C81}"/>
              </c:ext>
            </c:extLst>
          </c:dPt>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2001</c:v>
                </c:pt>
                <c:pt idx="1">
                  <c:v>2010</c:v>
                </c:pt>
                <c:pt idx="2">
                  <c:v>2012</c:v>
                </c:pt>
                <c:pt idx="3">
                  <c:v>2014</c:v>
                </c:pt>
                <c:pt idx="4">
                  <c:v>2016</c:v>
                </c:pt>
                <c:pt idx="5">
                  <c:v>2018</c:v>
                </c:pt>
              </c:strCache>
            </c:strRef>
          </c:cat>
          <c:val>
            <c:numRef>
              <c:f>Sheet1!$B$2:$G$2</c:f>
              <c:numCache>
                <c:formatCode>0</c:formatCode>
                <c:ptCount val="6"/>
                <c:pt idx="0">
                  <c:v>64.72</c:v>
                </c:pt>
                <c:pt idx="1">
                  <c:v>46.82</c:v>
                </c:pt>
                <c:pt idx="2">
                  <c:v>34.809999999999995</c:v>
                </c:pt>
                <c:pt idx="3">
                  <c:v>37.93</c:v>
                </c:pt>
                <c:pt idx="4">
                  <c:v>53.63</c:v>
                </c:pt>
                <c:pt idx="5">
                  <c:v>60.58</c:v>
                </c:pt>
              </c:numCache>
            </c:numRef>
          </c:val>
          <c:smooth val="0"/>
          <c:extLst>
            <c:ext xmlns:c16="http://schemas.microsoft.com/office/drawing/2014/chart" uri="{C3380CC4-5D6E-409C-BE32-E72D297353CC}">
              <c16:uniqueId val="{00000002-E148-E040-9BF4-9D42D53D4C81}"/>
            </c:ext>
          </c:extLst>
        </c:ser>
        <c:ser>
          <c:idx val="1"/>
          <c:order val="1"/>
          <c:tx>
            <c:strRef>
              <c:f>Sheet1!$A$3</c:f>
              <c:strCache>
                <c:ptCount val="1"/>
                <c:pt idx="0">
                  <c:v>Coverage gap of 1 year or more</c:v>
                </c:pt>
              </c:strCache>
            </c:strRef>
          </c:tx>
          <c:spPr>
            <a:ln w="28575" cap="rnd">
              <a:solidFill>
                <a:schemeClr val="accent2"/>
              </a:solidFill>
              <a:round/>
            </a:ln>
            <a:effectLst/>
          </c:spPr>
          <c:marker>
            <c:symbol val="none"/>
          </c:marker>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2001</c:v>
                </c:pt>
                <c:pt idx="1">
                  <c:v>2010</c:v>
                </c:pt>
                <c:pt idx="2">
                  <c:v>2012</c:v>
                </c:pt>
                <c:pt idx="3">
                  <c:v>2014</c:v>
                </c:pt>
                <c:pt idx="4">
                  <c:v>2016</c:v>
                </c:pt>
                <c:pt idx="5">
                  <c:v>2018</c:v>
                </c:pt>
              </c:strCache>
            </c:strRef>
          </c:cat>
          <c:val>
            <c:numRef>
              <c:f>Sheet1!$B$3:$G$3</c:f>
              <c:numCache>
                <c:formatCode>0</c:formatCode>
                <c:ptCount val="6"/>
                <c:pt idx="0">
                  <c:v>24.870000000000005</c:v>
                </c:pt>
                <c:pt idx="1">
                  <c:v>39.479999999999997</c:v>
                </c:pt>
                <c:pt idx="2">
                  <c:v>57.35</c:v>
                </c:pt>
                <c:pt idx="3">
                  <c:v>55.179999999999993</c:v>
                </c:pt>
                <c:pt idx="4">
                  <c:v>37.89</c:v>
                </c:pt>
                <c:pt idx="5">
                  <c:v>30.659999999999997</c:v>
                </c:pt>
              </c:numCache>
            </c:numRef>
          </c:val>
          <c:smooth val="0"/>
          <c:extLst>
            <c:ext xmlns:c16="http://schemas.microsoft.com/office/drawing/2014/chart" uri="{C3380CC4-5D6E-409C-BE32-E72D297353CC}">
              <c16:uniqueId val="{00000003-E148-E040-9BF4-9D42D53D4C81}"/>
            </c:ext>
          </c:extLst>
        </c:ser>
        <c:dLbls>
          <c:showLegendKey val="0"/>
          <c:showVal val="0"/>
          <c:showCatName val="0"/>
          <c:showSerName val="0"/>
          <c:showPercent val="0"/>
          <c:showBubbleSize val="0"/>
        </c:dLbls>
        <c:smooth val="0"/>
        <c:axId val="-1007004576"/>
        <c:axId val="-1007071408"/>
      </c:lineChart>
      <c:catAx>
        <c:axId val="-1007004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007071408"/>
        <c:crosses val="autoZero"/>
        <c:auto val="1"/>
        <c:lblAlgn val="ctr"/>
        <c:lblOffset val="100"/>
        <c:noMultiLvlLbl val="0"/>
      </c:catAx>
      <c:valAx>
        <c:axId val="-1007071408"/>
        <c:scaling>
          <c:orientation val="minMax"/>
          <c:max val="80"/>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07004576"/>
        <c:crossesAt val="1"/>
        <c:crossBetween val="between"/>
        <c:majorUnit val="10"/>
      </c:valAx>
      <c:spPr>
        <a:noFill/>
        <a:ln>
          <a:noFill/>
        </a:ln>
        <a:effectLst/>
      </c:spPr>
    </c:plotArea>
    <c:legend>
      <c:legendPos val="t"/>
      <c:layout>
        <c:manualLayout>
          <c:xMode val="edge"/>
          <c:yMode val="edge"/>
          <c:x val="0.12237703620380788"/>
          <c:y val="7.7374792528502032E-2"/>
          <c:w val="0.78346451138052187"/>
          <c:h val="4.936820740273971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1342859920287743E-2"/>
          <c:y val="0.16245819524237301"/>
          <c:w val="0.96865714007971226"/>
          <c:h val="0.72636002295015101"/>
        </c:manualLayout>
      </c:layout>
      <c:lineChart>
        <c:grouping val="standard"/>
        <c:varyColors val="0"/>
        <c:ser>
          <c:idx val="0"/>
          <c:order val="0"/>
          <c:tx>
            <c:strRef>
              <c:f>Sheet1!$A$2</c:f>
              <c:strCache>
                <c:ptCount val="1"/>
                <c:pt idx="0">
                  <c:v>Uninsured for 6 months or less</c:v>
                </c:pt>
              </c:strCache>
            </c:strRef>
          </c:tx>
          <c:spPr>
            <a:ln w="28575" cap="rnd">
              <a:solidFill>
                <a:schemeClr val="bg2"/>
              </a:solidFill>
              <a:round/>
            </a:ln>
            <a:effectLst/>
          </c:spPr>
          <c:marker>
            <c:symbol val="none"/>
          </c:marker>
          <c:dPt>
            <c:idx val="0"/>
            <c:marker>
              <c:symbol val="none"/>
            </c:marker>
            <c:bubble3D val="0"/>
            <c:extLst>
              <c:ext xmlns:c16="http://schemas.microsoft.com/office/drawing/2014/chart" uri="{C3380CC4-5D6E-409C-BE32-E72D297353CC}">
                <c16:uniqueId val="{00000000-3CD8-9E4C-A8DE-65AD0B033C92}"/>
              </c:ext>
            </c:extLst>
          </c:dPt>
          <c:dPt>
            <c:idx val="5"/>
            <c:marker>
              <c:symbol val="none"/>
            </c:marker>
            <c:bubble3D val="0"/>
            <c:extLst>
              <c:ext xmlns:c16="http://schemas.microsoft.com/office/drawing/2014/chart" uri="{C3380CC4-5D6E-409C-BE32-E72D297353CC}">
                <c16:uniqueId val="{00000001-3CD8-9E4C-A8DE-65AD0B033C92}"/>
              </c:ext>
            </c:extLst>
          </c:dPt>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2001</c:v>
                </c:pt>
                <c:pt idx="1">
                  <c:v>2010</c:v>
                </c:pt>
                <c:pt idx="2">
                  <c:v>2012</c:v>
                </c:pt>
                <c:pt idx="3">
                  <c:v>2014</c:v>
                </c:pt>
                <c:pt idx="4">
                  <c:v>2016</c:v>
                </c:pt>
                <c:pt idx="5">
                  <c:v>2018</c:v>
                </c:pt>
              </c:strCache>
            </c:strRef>
          </c:cat>
          <c:val>
            <c:numRef>
              <c:f>Sheet1!$B$2:$G$2</c:f>
              <c:numCache>
                <c:formatCode>0</c:formatCode>
                <c:ptCount val="6"/>
                <c:pt idx="0">
                  <c:v>19.14</c:v>
                </c:pt>
                <c:pt idx="1">
                  <c:v>10.63</c:v>
                </c:pt>
                <c:pt idx="2">
                  <c:v>11.860000000000001</c:v>
                </c:pt>
                <c:pt idx="3">
                  <c:v>13.3</c:v>
                </c:pt>
                <c:pt idx="4">
                  <c:v>21.37</c:v>
                </c:pt>
                <c:pt idx="5">
                  <c:v>20.490000000000002</c:v>
                </c:pt>
              </c:numCache>
            </c:numRef>
          </c:val>
          <c:smooth val="0"/>
          <c:extLst>
            <c:ext xmlns:c16="http://schemas.microsoft.com/office/drawing/2014/chart" uri="{C3380CC4-5D6E-409C-BE32-E72D297353CC}">
              <c16:uniqueId val="{00000002-3CD8-9E4C-A8DE-65AD0B033C92}"/>
            </c:ext>
          </c:extLst>
        </c:ser>
        <c:ser>
          <c:idx val="1"/>
          <c:order val="1"/>
          <c:tx>
            <c:strRef>
              <c:f>Sheet1!$A$3</c:f>
              <c:strCache>
                <c:ptCount val="1"/>
                <c:pt idx="0">
                  <c:v>Uninsured for more than 2 years</c:v>
                </c:pt>
              </c:strCache>
            </c:strRef>
          </c:tx>
          <c:spPr>
            <a:ln w="28575" cap="rnd">
              <a:solidFill>
                <a:schemeClr val="accent2"/>
              </a:solidFill>
              <a:round/>
            </a:ln>
            <a:effectLst/>
          </c:spPr>
          <c:marker>
            <c:symbol val="none"/>
          </c:marker>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2001</c:v>
                </c:pt>
                <c:pt idx="1">
                  <c:v>2010</c:v>
                </c:pt>
                <c:pt idx="2">
                  <c:v>2012</c:v>
                </c:pt>
                <c:pt idx="3">
                  <c:v>2014</c:v>
                </c:pt>
                <c:pt idx="4">
                  <c:v>2016</c:v>
                </c:pt>
                <c:pt idx="5">
                  <c:v>2018</c:v>
                </c:pt>
              </c:strCache>
            </c:strRef>
          </c:cat>
          <c:val>
            <c:numRef>
              <c:f>Sheet1!$B$3:$G$3</c:f>
              <c:numCache>
                <c:formatCode>0</c:formatCode>
                <c:ptCount val="6"/>
                <c:pt idx="0">
                  <c:v>61.749999999999993</c:v>
                </c:pt>
                <c:pt idx="1">
                  <c:v>63.4</c:v>
                </c:pt>
                <c:pt idx="2">
                  <c:v>71.5</c:v>
                </c:pt>
                <c:pt idx="3">
                  <c:v>63.639999999999993</c:v>
                </c:pt>
                <c:pt idx="4">
                  <c:v>53.33</c:v>
                </c:pt>
                <c:pt idx="5">
                  <c:v>53.769999999999996</c:v>
                </c:pt>
              </c:numCache>
            </c:numRef>
          </c:val>
          <c:smooth val="0"/>
          <c:extLst>
            <c:ext xmlns:c16="http://schemas.microsoft.com/office/drawing/2014/chart" uri="{C3380CC4-5D6E-409C-BE32-E72D297353CC}">
              <c16:uniqueId val="{00000003-3CD8-9E4C-A8DE-65AD0B033C92}"/>
            </c:ext>
          </c:extLst>
        </c:ser>
        <c:dLbls>
          <c:showLegendKey val="0"/>
          <c:showVal val="0"/>
          <c:showCatName val="0"/>
          <c:showSerName val="0"/>
          <c:showPercent val="0"/>
          <c:showBubbleSize val="0"/>
        </c:dLbls>
        <c:smooth val="0"/>
        <c:axId val="-1007004576"/>
        <c:axId val="-1007071408"/>
      </c:lineChart>
      <c:catAx>
        <c:axId val="-1007004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007071408"/>
        <c:crosses val="autoZero"/>
        <c:auto val="1"/>
        <c:lblAlgn val="ctr"/>
        <c:lblOffset val="100"/>
        <c:noMultiLvlLbl val="0"/>
      </c:catAx>
      <c:valAx>
        <c:axId val="-1007071408"/>
        <c:scaling>
          <c:orientation val="minMax"/>
          <c:max val="80"/>
          <c:min val="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07004576"/>
        <c:crossesAt val="1"/>
        <c:crossBetween val="between"/>
        <c:majorUnit val="10"/>
      </c:valAx>
      <c:spPr>
        <a:noFill/>
        <a:ln w="25400">
          <a:noFill/>
        </a:ln>
        <a:effectLst/>
      </c:spPr>
    </c:plotArea>
    <c:legend>
      <c:legendPos val="t"/>
      <c:layout>
        <c:manualLayout>
          <c:xMode val="edge"/>
          <c:yMode val="edge"/>
          <c:x val="0.15469144134760929"/>
          <c:y val="7.7374792528502032E-2"/>
          <c:w val="0.69061700620755739"/>
          <c:h val="4.936820740273971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342859920287743E-2"/>
          <c:y val="0.13116419905775101"/>
          <c:w val="0.95866161174297659"/>
          <c:h val="0.78949922233546499"/>
        </c:manualLayout>
      </c:layout>
      <c:lineChart>
        <c:grouping val="standard"/>
        <c:varyColors val="0"/>
        <c:ser>
          <c:idx val="0"/>
          <c:order val="0"/>
          <c:tx>
            <c:strRef>
              <c:f>Sheet1!$A$2</c:f>
              <c:strCache>
                <c:ptCount val="1"/>
                <c:pt idx="0">
                  <c:v>Total</c:v>
                </c:pt>
              </c:strCache>
            </c:strRef>
          </c:tx>
          <c:spPr>
            <a:ln w="28575" cap="rnd">
              <a:solidFill>
                <a:schemeClr val="tx1">
                  <a:lumMod val="60000"/>
                  <a:lumOff val="40000"/>
                </a:schemeClr>
              </a:solidFill>
              <a:round/>
            </a:ln>
            <a:effectLst/>
          </c:spPr>
          <c:marker>
            <c:symbol val="none"/>
          </c:marker>
          <c:dLbls>
            <c:dLbl>
              <c:idx val="0"/>
              <c:layout>
                <c:manualLayout>
                  <c:x val="-2.2860569386072067E-2"/>
                  <c:y val="-3.18717438285631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B7A-B940-AAED-3ADB1FB1DA5B}"/>
                </c:ext>
              </c:extLst>
            </c:dLbl>
            <c:spPr>
              <a:noFill/>
              <a:ln>
                <a:noFill/>
              </a:ln>
              <a:effectLst/>
            </c:spPr>
            <c:txPr>
              <a:bodyPr rot="0" spcFirstLastPara="1" vertOverflow="ellipsis" vert="horz" wrap="square" anchor="ctr" anchorCtr="1"/>
              <a:lstStyle/>
              <a:p>
                <a:pPr>
                  <a:defRPr sz="1197" b="1" i="0" u="none" strike="noStrike" kern="1200" baseline="0">
                    <a:solidFill>
                      <a:schemeClr val="tx1">
                        <a:lumMod val="60000"/>
                        <a:lumOff val="40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2003</c:v>
                </c:pt>
                <c:pt idx="1">
                  <c:v>2005</c:v>
                </c:pt>
                <c:pt idx="2">
                  <c:v>2010</c:v>
                </c:pt>
                <c:pt idx="3">
                  <c:v>2012</c:v>
                </c:pt>
                <c:pt idx="4">
                  <c:v>2014</c:v>
                </c:pt>
                <c:pt idx="5">
                  <c:v>2016</c:v>
                </c:pt>
                <c:pt idx="6">
                  <c:v>2018</c:v>
                </c:pt>
              </c:strCache>
            </c:strRef>
          </c:cat>
          <c:val>
            <c:numRef>
              <c:f>Sheet1!$B$2:$H$2</c:f>
              <c:numCache>
                <c:formatCode>0</c:formatCode>
                <c:ptCount val="7"/>
                <c:pt idx="0">
                  <c:v>12.32</c:v>
                </c:pt>
                <c:pt idx="1">
                  <c:v>12.94</c:v>
                </c:pt>
                <c:pt idx="2">
                  <c:v>22.23</c:v>
                </c:pt>
                <c:pt idx="3">
                  <c:v>22.900000000000002</c:v>
                </c:pt>
                <c:pt idx="4">
                  <c:v>23.28</c:v>
                </c:pt>
                <c:pt idx="5">
                  <c:v>27.98</c:v>
                </c:pt>
                <c:pt idx="6">
                  <c:v>29.080000000000002</c:v>
                </c:pt>
              </c:numCache>
            </c:numRef>
          </c:val>
          <c:smooth val="0"/>
          <c:extLst>
            <c:ext xmlns:c16="http://schemas.microsoft.com/office/drawing/2014/chart" uri="{C3380CC4-5D6E-409C-BE32-E72D297353CC}">
              <c16:uniqueId val="{00000002-AB7A-B940-AAED-3ADB1FB1DA5B}"/>
            </c:ext>
          </c:extLst>
        </c:ser>
        <c:ser>
          <c:idx val="1"/>
          <c:order val="1"/>
          <c:tx>
            <c:strRef>
              <c:f>Sheet1!$A$3</c:f>
              <c:strCache>
                <c:ptCount val="1"/>
                <c:pt idx="0">
                  <c:v>Employer-provided coverage</c:v>
                </c:pt>
              </c:strCache>
            </c:strRef>
          </c:tx>
          <c:spPr>
            <a:ln w="28575" cap="rnd">
              <a:solidFill>
                <a:schemeClr val="bg2"/>
              </a:solidFill>
              <a:round/>
            </a:ln>
            <a:effectLst/>
          </c:spPr>
          <c:marker>
            <c:symbol val="none"/>
          </c:marker>
          <c:dLbls>
            <c:spPr>
              <a:noFill/>
              <a:ln>
                <a:noFill/>
              </a:ln>
              <a:effectLst/>
            </c:spPr>
            <c:txPr>
              <a:bodyPr rot="0" spcFirstLastPara="1" vertOverflow="ellipsis" vert="horz" wrap="square" anchor="ctr" anchorCtr="1"/>
              <a:lstStyle/>
              <a:p>
                <a:pPr>
                  <a:defRPr sz="1197" b="1" i="0" u="none" strike="noStrike" kern="1200" baseline="0">
                    <a:solidFill>
                      <a:schemeClr val="bg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2003</c:v>
                </c:pt>
                <c:pt idx="1">
                  <c:v>2005</c:v>
                </c:pt>
                <c:pt idx="2">
                  <c:v>2010</c:v>
                </c:pt>
                <c:pt idx="3">
                  <c:v>2012</c:v>
                </c:pt>
                <c:pt idx="4">
                  <c:v>2014</c:v>
                </c:pt>
                <c:pt idx="5">
                  <c:v>2016</c:v>
                </c:pt>
                <c:pt idx="6">
                  <c:v>2018</c:v>
                </c:pt>
              </c:strCache>
            </c:strRef>
          </c:cat>
          <c:val>
            <c:numRef>
              <c:f>Sheet1!$B$3:$H$3</c:f>
              <c:numCache>
                <c:formatCode>0</c:formatCode>
                <c:ptCount val="7"/>
                <c:pt idx="0">
                  <c:v>9.9599999999999991</c:v>
                </c:pt>
                <c:pt idx="1">
                  <c:v>11.799999999999999</c:v>
                </c:pt>
                <c:pt idx="2">
                  <c:v>17.16</c:v>
                </c:pt>
                <c:pt idx="3">
                  <c:v>19.939999999999998</c:v>
                </c:pt>
                <c:pt idx="4">
                  <c:v>20.04</c:v>
                </c:pt>
                <c:pt idx="5">
                  <c:v>24.169999999999998</c:v>
                </c:pt>
                <c:pt idx="6">
                  <c:v>28.050000000000004</c:v>
                </c:pt>
              </c:numCache>
            </c:numRef>
          </c:val>
          <c:smooth val="0"/>
          <c:extLst>
            <c:ext xmlns:c16="http://schemas.microsoft.com/office/drawing/2014/chart" uri="{C3380CC4-5D6E-409C-BE32-E72D297353CC}">
              <c16:uniqueId val="{00000004-AB7A-B940-AAED-3ADB1FB1DA5B}"/>
            </c:ext>
          </c:extLst>
        </c:ser>
        <c:ser>
          <c:idx val="2"/>
          <c:order val="2"/>
          <c:tx>
            <c:strRef>
              <c:f>Sheet1!$A$4</c:f>
              <c:strCache>
                <c:ptCount val="1"/>
                <c:pt idx="0">
                  <c:v>Individual coverage^</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1197" b="1" i="0" u="none" strike="noStrike" kern="1200" baseline="0">
                    <a:solidFill>
                      <a:schemeClr val="accent2"/>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2003</c:v>
                </c:pt>
                <c:pt idx="1">
                  <c:v>2005</c:v>
                </c:pt>
                <c:pt idx="2">
                  <c:v>2010</c:v>
                </c:pt>
                <c:pt idx="3">
                  <c:v>2012</c:v>
                </c:pt>
                <c:pt idx="4">
                  <c:v>2014</c:v>
                </c:pt>
                <c:pt idx="5">
                  <c:v>2016</c:v>
                </c:pt>
                <c:pt idx="6">
                  <c:v>2018</c:v>
                </c:pt>
              </c:strCache>
            </c:strRef>
          </c:cat>
          <c:val>
            <c:numRef>
              <c:f>Sheet1!$B$4:$H$4</c:f>
              <c:numCache>
                <c:formatCode>0</c:formatCode>
                <c:ptCount val="7"/>
                <c:pt idx="0">
                  <c:v>17.32</c:v>
                </c:pt>
                <c:pt idx="1">
                  <c:v>19.18</c:v>
                </c:pt>
                <c:pt idx="2">
                  <c:v>36.559999999999995</c:v>
                </c:pt>
                <c:pt idx="3">
                  <c:v>45.050000000000004</c:v>
                </c:pt>
                <c:pt idx="4">
                  <c:v>37.369999999999997</c:v>
                </c:pt>
                <c:pt idx="5">
                  <c:v>44.49</c:v>
                </c:pt>
                <c:pt idx="6">
                  <c:v>41.91</c:v>
                </c:pt>
              </c:numCache>
            </c:numRef>
          </c:val>
          <c:smooth val="0"/>
          <c:extLst>
            <c:ext xmlns:c16="http://schemas.microsoft.com/office/drawing/2014/chart" uri="{C3380CC4-5D6E-409C-BE32-E72D297353CC}">
              <c16:uniqueId val="{00000005-AB7A-B940-AAED-3ADB1FB1DA5B}"/>
            </c:ext>
          </c:extLst>
        </c:ser>
        <c:dLbls>
          <c:dLblPos val="t"/>
          <c:showLegendKey val="0"/>
          <c:showVal val="1"/>
          <c:showCatName val="0"/>
          <c:showSerName val="0"/>
          <c:showPercent val="0"/>
          <c:showBubbleSize val="0"/>
        </c:dLbls>
        <c:smooth val="0"/>
        <c:axId val="4198400"/>
        <c:axId val="4199936"/>
      </c:lineChart>
      <c:catAx>
        <c:axId val="4198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199936"/>
        <c:crosses val="autoZero"/>
        <c:auto val="1"/>
        <c:lblAlgn val="ctr"/>
        <c:lblOffset val="100"/>
        <c:noMultiLvlLbl val="0"/>
      </c:catAx>
      <c:valAx>
        <c:axId val="4199936"/>
        <c:scaling>
          <c:orientation val="minMax"/>
          <c:max val="7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198400"/>
        <c:crosses val="autoZero"/>
        <c:crossBetween val="between"/>
        <c:majorUnit val="10"/>
      </c:valAx>
      <c:spPr>
        <a:noFill/>
        <a:ln>
          <a:noFill/>
        </a:ln>
        <a:effectLst/>
      </c:spPr>
    </c:plotArea>
    <c:legend>
      <c:legendPos val="t"/>
      <c:legendEntry>
        <c:idx val="1"/>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Entry>
      <c:layout>
        <c:manualLayout>
          <c:xMode val="edge"/>
          <c:yMode val="edge"/>
          <c:x val="0.14266727770139845"/>
          <c:y val="6.0294002099845444E-2"/>
          <c:w val="0.7245418767098557"/>
          <c:h val="5.3843256009045048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9938132733408302E-2"/>
          <c:y val="0.16245819524237301"/>
          <c:w val="0.93946369985001899"/>
          <c:h val="0.72636002295015101"/>
        </c:manualLayout>
      </c:layout>
      <c:areaChart>
        <c:grouping val="standard"/>
        <c:varyColors val="0"/>
        <c:ser>
          <c:idx val="0"/>
          <c:order val="0"/>
          <c:tx>
            <c:strRef>
              <c:f>Sheet1!$A$2</c:f>
              <c:strCache>
                <c:ptCount val="1"/>
                <c:pt idx="0">
                  <c:v>Percent of adults ages 19–64 who reported any of the following cost-related access problems in the past year:</c:v>
                </c:pt>
              </c:strCache>
            </c:strRef>
          </c:tx>
          <c:spPr>
            <a:gradFill>
              <a:gsLst>
                <a:gs pos="0">
                  <a:schemeClr val="accent1">
                    <a:lumMod val="5000"/>
                    <a:lumOff val="95000"/>
                  </a:schemeClr>
                </a:gs>
                <a:gs pos="70000">
                  <a:schemeClr val="bg2"/>
                </a:gs>
              </a:gsLst>
              <a:lin ang="16200000" scaled="0"/>
            </a:gradFill>
            <a:ln>
              <a:noFill/>
            </a:ln>
            <a:effectLst/>
          </c:spPr>
          <c:dPt>
            <c:idx val="0"/>
            <c:bubble3D val="0"/>
            <c:extLst>
              <c:ext xmlns:c16="http://schemas.microsoft.com/office/drawing/2014/chart" uri="{C3380CC4-5D6E-409C-BE32-E72D297353CC}">
                <c16:uniqueId val="{00000000-E5E3-7348-8BB2-AF11185C7592}"/>
              </c:ext>
            </c:extLst>
          </c:dPt>
          <c:dPt>
            <c:idx val="5"/>
            <c:bubble3D val="0"/>
            <c:extLst>
              <c:ext xmlns:c16="http://schemas.microsoft.com/office/drawing/2014/chart" uri="{C3380CC4-5D6E-409C-BE32-E72D297353CC}">
                <c16:uniqueId val="{00000001-E5E3-7348-8BB2-AF11185C7592}"/>
              </c:ext>
            </c:extLst>
          </c:dPt>
          <c:dLbls>
            <c:dLbl>
              <c:idx val="0"/>
              <c:layout>
                <c:manualLayout>
                  <c:x val="1.2549066796278149E-2"/>
                  <c:y val="-0.227708533077660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5E3-7348-8BB2-AF11185C7592}"/>
                </c:ext>
              </c:extLst>
            </c:dLbl>
            <c:dLbl>
              <c:idx val="1"/>
              <c:layout>
                <c:manualLayout>
                  <c:x val="-4.1830222654260472E-3"/>
                  <c:y val="-0.224712368168744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5E3-7348-8BB2-AF11185C7592}"/>
                </c:ext>
              </c:extLst>
            </c:dLbl>
            <c:dLbl>
              <c:idx val="2"/>
              <c:layout>
                <c:manualLayout>
                  <c:x val="0"/>
                  <c:y val="-0.2337008628954938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5E3-7348-8BB2-AF11185C7592}"/>
                </c:ext>
              </c:extLst>
            </c:dLbl>
            <c:dLbl>
              <c:idx val="3"/>
              <c:layout>
                <c:manualLayout>
                  <c:x val="-6.9717037757100787E-3"/>
                  <c:y val="-0.2516778523489933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5E3-7348-8BB2-AF11185C7592}"/>
                </c:ext>
              </c:extLst>
            </c:dLbl>
            <c:dLbl>
              <c:idx val="4"/>
              <c:layout>
                <c:manualLayout>
                  <c:x val="-1.3943407551421181E-3"/>
                  <c:y val="-0.227708533077660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5E3-7348-8BB2-AF11185C7592}"/>
                </c:ext>
              </c:extLst>
            </c:dLbl>
            <c:dLbl>
              <c:idx val="5"/>
              <c:layout>
                <c:manualLayout>
                  <c:x val="-1.3943407551420157E-3"/>
                  <c:y val="-0.215723873441994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5E3-7348-8BB2-AF11185C7592}"/>
                </c:ext>
              </c:extLst>
            </c:dLbl>
            <c:dLbl>
              <c:idx val="6"/>
              <c:layout>
                <c:manualLayout>
                  <c:x val="-1.1154726041136126E-2"/>
                  <c:y val="-0.2067353787152445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5E3-7348-8BB2-AF11185C7592}"/>
                </c:ext>
              </c:extLst>
            </c:dLbl>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2003</c:v>
                </c:pt>
                <c:pt idx="1">
                  <c:v>2005</c:v>
                </c:pt>
                <c:pt idx="2">
                  <c:v>2010</c:v>
                </c:pt>
                <c:pt idx="3">
                  <c:v>2012</c:v>
                </c:pt>
                <c:pt idx="4">
                  <c:v>2014</c:v>
                </c:pt>
                <c:pt idx="5">
                  <c:v>2016</c:v>
                </c:pt>
                <c:pt idx="6">
                  <c:v>2018</c:v>
                </c:pt>
              </c:strCache>
            </c:strRef>
          </c:cat>
          <c:val>
            <c:numRef>
              <c:f>Sheet1!$B$2:$H$2</c:f>
              <c:numCache>
                <c:formatCode>0.00</c:formatCode>
                <c:ptCount val="7"/>
                <c:pt idx="0">
                  <c:v>36.67</c:v>
                </c:pt>
                <c:pt idx="1">
                  <c:v>37.07</c:v>
                </c:pt>
                <c:pt idx="2">
                  <c:v>40.729999999999997</c:v>
                </c:pt>
                <c:pt idx="3">
                  <c:v>43.47</c:v>
                </c:pt>
                <c:pt idx="4">
                  <c:v>36.059999999999995</c:v>
                </c:pt>
                <c:pt idx="5">
                  <c:v>33.79</c:v>
                </c:pt>
                <c:pt idx="6">
                  <c:v>35.15</c:v>
                </c:pt>
              </c:numCache>
            </c:numRef>
          </c:val>
          <c:extLst>
            <c:ext xmlns:c16="http://schemas.microsoft.com/office/drawing/2014/chart" uri="{C3380CC4-5D6E-409C-BE32-E72D297353CC}">
              <c16:uniqueId val="{00000007-E5E3-7348-8BB2-AF11185C7592}"/>
            </c:ext>
          </c:extLst>
        </c:ser>
        <c:dLbls>
          <c:showLegendKey val="0"/>
          <c:showVal val="1"/>
          <c:showCatName val="0"/>
          <c:showSerName val="0"/>
          <c:showPercent val="0"/>
          <c:showBubbleSize val="0"/>
        </c:dLbls>
        <c:axId val="-1007004576"/>
        <c:axId val="-1007071408"/>
      </c:areaChart>
      <c:catAx>
        <c:axId val="-10070045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007071408"/>
        <c:crosses val="autoZero"/>
        <c:auto val="1"/>
        <c:lblAlgn val="ctr"/>
        <c:lblOffset val="300"/>
        <c:noMultiLvlLbl val="0"/>
      </c:catAx>
      <c:valAx>
        <c:axId val="-1007071408"/>
        <c:scaling>
          <c:orientation val="minMax"/>
          <c:max val="70"/>
          <c:min val="0"/>
        </c:scaling>
        <c:delete val="1"/>
        <c:axPos val="l"/>
        <c:numFmt formatCode="0" sourceLinked="0"/>
        <c:majorTickMark val="none"/>
        <c:minorTickMark val="none"/>
        <c:tickLblPos val="nextTo"/>
        <c:crossAx val="-1007004576"/>
        <c:crossesAt val="1"/>
        <c:crossBetween val="midCat"/>
        <c:majorUnit val="10"/>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620148316055099E-3"/>
          <c:y val="0.14788796076921687"/>
          <c:w val="0.97796215695575495"/>
          <c:h val="0.66616478444686178"/>
        </c:manualLayout>
      </c:layout>
      <c:barChart>
        <c:barDir val="col"/>
        <c:grouping val="clustered"/>
        <c:varyColors val="0"/>
        <c:ser>
          <c:idx val="0"/>
          <c:order val="0"/>
          <c:tx>
            <c:strRef>
              <c:f>Sheet1!$B$1</c:f>
              <c:strCache>
                <c:ptCount val="1"/>
                <c:pt idx="0">
                  <c:v>Insured all year, not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Did not fill prescription</c:v>
                </c:pt>
                <c:pt idx="1">
                  <c:v>Skipped recommended test, treatment, or follow-up</c:v>
                </c:pt>
                <c:pt idx="2">
                  <c:v>Had a medical problem, did not visit doctor 
or clinic</c:v>
                </c:pt>
                <c:pt idx="3">
                  <c:v>Did not get needed specialist care</c:v>
                </c:pt>
                <c:pt idx="4">
                  <c:v>At least one of four access problems because of cost </c:v>
                </c:pt>
              </c:strCache>
            </c:strRef>
          </c:cat>
          <c:val>
            <c:numRef>
              <c:f>Sheet1!$B$2:$B$7</c:f>
              <c:numCache>
                <c:formatCode>0</c:formatCode>
                <c:ptCount val="5"/>
                <c:pt idx="0">
                  <c:v>11.33</c:v>
                </c:pt>
                <c:pt idx="1">
                  <c:v>9.85</c:v>
                </c:pt>
                <c:pt idx="2">
                  <c:v>10.69</c:v>
                </c:pt>
                <c:pt idx="3">
                  <c:v>6.79</c:v>
                </c:pt>
                <c:pt idx="4">
                  <c:v>23.43</c:v>
                </c:pt>
              </c:numCache>
            </c:numRef>
          </c:val>
          <c:extLst>
            <c:ext xmlns:c16="http://schemas.microsoft.com/office/drawing/2014/chart" uri="{C3380CC4-5D6E-409C-BE32-E72D297353CC}">
              <c16:uniqueId val="{00000000-D39A-A441-BED6-4136DEC0CF62}"/>
            </c:ext>
          </c:extLst>
        </c:ser>
        <c:ser>
          <c:idx val="1"/>
          <c:order val="1"/>
          <c:tx>
            <c:strRef>
              <c:f>Sheet1!$C$1</c:f>
              <c:strCache>
                <c:ptCount val="1"/>
                <c:pt idx="0">
                  <c:v>Insured all year, underinsured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Did not fill prescription</c:v>
                </c:pt>
                <c:pt idx="1">
                  <c:v>Skipped recommended test, treatment, or follow-up</c:v>
                </c:pt>
                <c:pt idx="2">
                  <c:v>Had a medical problem, did not visit doctor 
or clinic</c:v>
                </c:pt>
                <c:pt idx="3">
                  <c:v>Did not get needed specialist care</c:v>
                </c:pt>
                <c:pt idx="4">
                  <c:v>At least one of four access problems because of cost </c:v>
                </c:pt>
              </c:strCache>
            </c:strRef>
          </c:cat>
          <c:val>
            <c:numRef>
              <c:f>Sheet1!$C$2:$C$7</c:f>
              <c:numCache>
                <c:formatCode>0</c:formatCode>
                <c:ptCount val="5"/>
                <c:pt idx="0">
                  <c:v>24.92</c:v>
                </c:pt>
                <c:pt idx="1">
                  <c:v>23.27</c:v>
                </c:pt>
                <c:pt idx="2">
                  <c:v>23.880000000000003</c:v>
                </c:pt>
                <c:pt idx="3">
                  <c:v>17.059999999999999</c:v>
                </c:pt>
                <c:pt idx="4">
                  <c:v>41.4</c:v>
                </c:pt>
              </c:numCache>
            </c:numRef>
          </c:val>
          <c:extLst>
            <c:ext xmlns:c16="http://schemas.microsoft.com/office/drawing/2014/chart" uri="{C3380CC4-5D6E-409C-BE32-E72D297353CC}">
              <c16:uniqueId val="{00000001-D39A-A441-BED6-4136DEC0CF62}"/>
            </c:ext>
          </c:extLst>
        </c:ser>
        <c:ser>
          <c:idx val="2"/>
          <c:order val="2"/>
          <c:tx>
            <c:strRef>
              <c:f>Sheet1!$D$1</c:f>
              <c:strCache>
                <c:ptCount val="1"/>
                <c:pt idx="0">
                  <c:v>Insured now, had a coverage gap</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Did not fill prescription</c:v>
                </c:pt>
                <c:pt idx="1">
                  <c:v>Skipped recommended test, treatment, or follow-up</c:v>
                </c:pt>
                <c:pt idx="2">
                  <c:v>Had a medical problem, did not visit doctor 
or clinic</c:v>
                </c:pt>
                <c:pt idx="3">
                  <c:v>Did not get needed specialist care</c:v>
                </c:pt>
                <c:pt idx="4">
                  <c:v>At least one of four access problems because of cost </c:v>
                </c:pt>
              </c:strCache>
            </c:strRef>
          </c:cat>
          <c:val>
            <c:numRef>
              <c:f>Sheet1!$D$2:$D$7</c:f>
              <c:numCache>
                <c:formatCode>0</c:formatCode>
                <c:ptCount val="5"/>
                <c:pt idx="0">
                  <c:v>34.61</c:v>
                </c:pt>
                <c:pt idx="1">
                  <c:v>34.300000000000004</c:v>
                </c:pt>
                <c:pt idx="2">
                  <c:v>34.75</c:v>
                </c:pt>
                <c:pt idx="3">
                  <c:v>26.650000000000002</c:v>
                </c:pt>
                <c:pt idx="4">
                  <c:v>55.81</c:v>
                </c:pt>
              </c:numCache>
            </c:numRef>
          </c:val>
          <c:extLst>
            <c:ext xmlns:c16="http://schemas.microsoft.com/office/drawing/2014/chart" uri="{C3380CC4-5D6E-409C-BE32-E72D297353CC}">
              <c16:uniqueId val="{00000002-D39A-A441-BED6-4136DEC0CF62}"/>
            </c:ext>
          </c:extLst>
        </c:ser>
        <c:ser>
          <c:idx val="3"/>
          <c:order val="3"/>
          <c:tx>
            <c:strRef>
              <c:f>Sheet1!$E$1</c:f>
              <c:strCache>
                <c:ptCount val="1"/>
                <c:pt idx="0">
                  <c:v>Uninsured now</c:v>
                </c:pt>
              </c:strCache>
            </c:strRef>
          </c:tx>
          <c:spPr>
            <a:solidFill>
              <a:schemeClr val="tx1">
                <a:lumMod val="60000"/>
                <a:lumOff val="40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Did not fill prescription</c:v>
                </c:pt>
                <c:pt idx="1">
                  <c:v>Skipped recommended test, treatment, or follow-up</c:v>
                </c:pt>
                <c:pt idx="2">
                  <c:v>Had a medical problem, did not visit doctor 
or clinic</c:v>
                </c:pt>
                <c:pt idx="3">
                  <c:v>Did not get needed specialist care</c:v>
                </c:pt>
                <c:pt idx="4">
                  <c:v>At least one of four access problems because of cost </c:v>
                </c:pt>
              </c:strCache>
            </c:strRef>
          </c:cat>
          <c:val>
            <c:numRef>
              <c:f>Sheet1!$E$2:$E$7</c:f>
              <c:numCache>
                <c:formatCode>0</c:formatCode>
                <c:ptCount val="5"/>
                <c:pt idx="0">
                  <c:v>32</c:v>
                </c:pt>
                <c:pt idx="1">
                  <c:v>36.049999999999997</c:v>
                </c:pt>
                <c:pt idx="2">
                  <c:v>49.2</c:v>
                </c:pt>
                <c:pt idx="3">
                  <c:v>29.21</c:v>
                </c:pt>
                <c:pt idx="4" formatCode="General">
                  <c:v>59.29</c:v>
                </c:pt>
              </c:numCache>
            </c:numRef>
          </c:val>
          <c:extLst>
            <c:ext xmlns:c16="http://schemas.microsoft.com/office/drawing/2014/chart" uri="{C3380CC4-5D6E-409C-BE32-E72D297353CC}">
              <c16:uniqueId val="{00000003-D39A-A441-BED6-4136DEC0CF62}"/>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75"/>
        </c:scaling>
        <c:delete val="1"/>
        <c:axPos val="l"/>
        <c:numFmt formatCode="0" sourceLinked="1"/>
        <c:majorTickMark val="none"/>
        <c:minorTickMark val="none"/>
        <c:tickLblPos val="nextTo"/>
        <c:crossAx val="-997512720"/>
        <c:crosses val="autoZero"/>
        <c:crossBetween val="between"/>
        <c:majorUnit val="25"/>
      </c:valAx>
      <c:spPr>
        <a:noFill/>
        <a:ln w="25400">
          <a:noFill/>
        </a:ln>
        <a:effectLst/>
      </c:spPr>
    </c:plotArea>
    <c:legend>
      <c:legendPos val="t"/>
      <c:layout>
        <c:manualLayout>
          <c:xMode val="edge"/>
          <c:yMode val="edge"/>
          <c:x val="0.1273785221291783"/>
          <c:y val="6.0794479843823031E-2"/>
          <c:w val="0.73912638697940525"/>
          <c:h val="0.1027211295849351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9938132733408302E-2"/>
          <c:y val="0.16245819524237301"/>
          <c:w val="0.93946369985001899"/>
          <c:h val="0.72636002295015101"/>
        </c:manualLayout>
      </c:layout>
      <c:areaChart>
        <c:grouping val="standard"/>
        <c:varyColors val="0"/>
        <c:ser>
          <c:idx val="0"/>
          <c:order val="0"/>
          <c:tx>
            <c:strRef>
              <c:f>Sheet1!$A$2</c:f>
              <c:strCache>
                <c:ptCount val="1"/>
                <c:pt idx="0">
                  <c:v>Percent of adults ageds 19-64 who reported any medical debt problems in the past year</c:v>
                </c:pt>
              </c:strCache>
            </c:strRef>
          </c:tx>
          <c:spPr>
            <a:gradFill>
              <a:gsLst>
                <a:gs pos="0">
                  <a:schemeClr val="accent1">
                    <a:lumMod val="5000"/>
                    <a:lumOff val="95000"/>
                  </a:schemeClr>
                </a:gs>
                <a:gs pos="70000">
                  <a:schemeClr val="bg2"/>
                </a:gs>
              </a:gsLst>
              <a:lin ang="16200000" scaled="0"/>
            </a:gradFill>
            <a:ln>
              <a:noFill/>
            </a:ln>
            <a:effectLst/>
          </c:spPr>
          <c:dPt>
            <c:idx val="0"/>
            <c:bubble3D val="0"/>
            <c:extLst>
              <c:ext xmlns:c16="http://schemas.microsoft.com/office/drawing/2014/chart" uri="{C3380CC4-5D6E-409C-BE32-E72D297353CC}">
                <c16:uniqueId val="{00000000-E5E3-7348-8BB2-AF11185C7592}"/>
              </c:ext>
            </c:extLst>
          </c:dPt>
          <c:dPt>
            <c:idx val="5"/>
            <c:bubble3D val="0"/>
            <c:extLst>
              <c:ext xmlns:c16="http://schemas.microsoft.com/office/drawing/2014/chart" uri="{C3380CC4-5D6E-409C-BE32-E72D297353CC}">
                <c16:uniqueId val="{00000001-E5E3-7348-8BB2-AF11185C7592}"/>
              </c:ext>
            </c:extLst>
          </c:dPt>
          <c:dLbls>
            <c:dLbl>
              <c:idx val="0"/>
              <c:layout>
                <c:manualLayout>
                  <c:x val="1.2549066796278149E-2"/>
                  <c:y val="-0.227708533077660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5E3-7348-8BB2-AF11185C7592}"/>
                </c:ext>
              </c:extLst>
            </c:dLbl>
            <c:dLbl>
              <c:idx val="1"/>
              <c:layout>
                <c:manualLayout>
                  <c:x val="-4.1830222654260472E-3"/>
                  <c:y val="-0.224712368168744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5E3-7348-8BB2-AF11185C7592}"/>
                </c:ext>
              </c:extLst>
            </c:dLbl>
            <c:dLbl>
              <c:idx val="2"/>
              <c:layout>
                <c:manualLayout>
                  <c:x val="0"/>
                  <c:y val="-0.2337008628954938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5E3-7348-8BB2-AF11185C7592}"/>
                </c:ext>
              </c:extLst>
            </c:dLbl>
            <c:dLbl>
              <c:idx val="3"/>
              <c:layout>
                <c:manualLayout>
                  <c:x val="-6.9717037757100787E-3"/>
                  <c:y val="-0.2516778523489933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5E3-7348-8BB2-AF11185C7592}"/>
                </c:ext>
              </c:extLst>
            </c:dLbl>
            <c:dLbl>
              <c:idx val="4"/>
              <c:layout>
                <c:manualLayout>
                  <c:x val="-1.3943407551421181E-3"/>
                  <c:y val="-0.227708533077660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5E3-7348-8BB2-AF11185C7592}"/>
                </c:ext>
              </c:extLst>
            </c:dLbl>
            <c:dLbl>
              <c:idx val="5"/>
              <c:layout>
                <c:manualLayout>
                  <c:x val="-1.3943407551420157E-3"/>
                  <c:y val="-0.215723873441994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5E3-7348-8BB2-AF11185C7592}"/>
                </c:ext>
              </c:extLst>
            </c:dLbl>
            <c:dLbl>
              <c:idx val="6"/>
              <c:layout>
                <c:manualLayout>
                  <c:x val="-1.1154726041136126E-2"/>
                  <c:y val="-0.2067353787152445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5E3-7348-8BB2-AF11185C7592}"/>
                </c:ext>
              </c:extLst>
            </c:dLbl>
            <c:numFmt formatCode="#,##0" sourceLinked="0"/>
            <c:spPr>
              <a:noFill/>
              <a:ln>
                <a:noFill/>
              </a:ln>
              <a:effectLst/>
            </c:spPr>
            <c:txPr>
              <a:bodyPr rot="0" spcFirstLastPara="1" vertOverflow="ellipsis" vert="horz" wrap="square" anchor="ctr" anchorCtr="1"/>
              <a:lstStyle/>
              <a:p>
                <a:pPr>
                  <a:defRPr sz="1400" b="1"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Sheet1!$B$1:$G$1</c:f>
              <c:strCache>
                <c:ptCount val="6"/>
                <c:pt idx="0">
                  <c:v>2005</c:v>
                </c:pt>
                <c:pt idx="1">
                  <c:v>2010</c:v>
                </c:pt>
                <c:pt idx="2">
                  <c:v>2012</c:v>
                </c:pt>
                <c:pt idx="3">
                  <c:v>2014</c:v>
                </c:pt>
                <c:pt idx="4">
                  <c:v>2016</c:v>
                </c:pt>
                <c:pt idx="5">
                  <c:v>2018</c:v>
                </c:pt>
              </c:strCache>
            </c:strRef>
          </c:cat>
          <c:val>
            <c:numRef>
              <c:f>Sheet1!$B$2:$G$2</c:f>
              <c:numCache>
                <c:formatCode>0.00</c:formatCode>
                <c:ptCount val="6"/>
                <c:pt idx="0">
                  <c:v>33.54</c:v>
                </c:pt>
                <c:pt idx="1">
                  <c:v>39.57</c:v>
                </c:pt>
                <c:pt idx="2">
                  <c:v>40.94</c:v>
                </c:pt>
                <c:pt idx="3">
                  <c:v>34.910000000000004</c:v>
                </c:pt>
                <c:pt idx="4">
                  <c:v>37.31</c:v>
                </c:pt>
                <c:pt idx="5">
                  <c:v>36.58</c:v>
                </c:pt>
              </c:numCache>
            </c:numRef>
          </c:val>
          <c:extLst>
            <c:ext xmlns:c16="http://schemas.microsoft.com/office/drawing/2014/chart" uri="{C3380CC4-5D6E-409C-BE32-E72D297353CC}">
              <c16:uniqueId val="{00000007-E5E3-7348-8BB2-AF11185C7592}"/>
            </c:ext>
          </c:extLst>
        </c:ser>
        <c:dLbls>
          <c:showLegendKey val="0"/>
          <c:showVal val="1"/>
          <c:showCatName val="0"/>
          <c:showSerName val="0"/>
          <c:showPercent val="0"/>
          <c:showBubbleSize val="0"/>
        </c:dLbls>
        <c:axId val="-1007004576"/>
        <c:axId val="-1007071408"/>
      </c:areaChart>
      <c:catAx>
        <c:axId val="-10070045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007071408"/>
        <c:crosses val="autoZero"/>
        <c:auto val="1"/>
        <c:lblAlgn val="ctr"/>
        <c:lblOffset val="300"/>
        <c:noMultiLvlLbl val="0"/>
      </c:catAx>
      <c:valAx>
        <c:axId val="-1007071408"/>
        <c:scaling>
          <c:orientation val="minMax"/>
          <c:max val="70"/>
          <c:min val="0"/>
        </c:scaling>
        <c:delete val="1"/>
        <c:axPos val="l"/>
        <c:numFmt formatCode="0" sourceLinked="0"/>
        <c:majorTickMark val="none"/>
        <c:minorTickMark val="none"/>
        <c:tickLblPos val="nextTo"/>
        <c:crossAx val="-1007004576"/>
        <c:crossesAt val="1"/>
        <c:crossBetween val="midCat"/>
        <c:majorUnit val="10"/>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620148316055099E-3"/>
          <c:y val="0.14392845239417842"/>
          <c:w val="0.97796215695575495"/>
          <c:h val="0.6701242084212865"/>
        </c:manualLayout>
      </c:layout>
      <c:barChart>
        <c:barDir val="col"/>
        <c:grouping val="clustered"/>
        <c:varyColors val="0"/>
        <c:ser>
          <c:idx val="0"/>
          <c:order val="0"/>
          <c:tx>
            <c:strRef>
              <c:f>Sheet1!$B$1</c:f>
              <c:strCache>
                <c:ptCount val="1"/>
                <c:pt idx="0">
                  <c:v>Insured all year, not underinsured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Sheet1!$B$2:$B$7</c:f>
              <c:numCache>
                <c:formatCode>0</c:formatCode>
                <c:ptCount val="5"/>
                <c:pt idx="0">
                  <c:v>13.420000000000002</c:v>
                </c:pt>
                <c:pt idx="1">
                  <c:v>9.0300000000000011</c:v>
                </c:pt>
                <c:pt idx="2">
                  <c:v>6.4</c:v>
                </c:pt>
                <c:pt idx="3">
                  <c:v>16.420000000000002</c:v>
                </c:pt>
                <c:pt idx="4">
                  <c:v>25.290000000000003</c:v>
                </c:pt>
              </c:numCache>
            </c:numRef>
          </c:val>
          <c:extLst>
            <c:ext xmlns:c16="http://schemas.microsoft.com/office/drawing/2014/chart" uri="{C3380CC4-5D6E-409C-BE32-E72D297353CC}">
              <c16:uniqueId val="{00000000-D39A-A441-BED6-4136DEC0CF62}"/>
            </c:ext>
          </c:extLst>
        </c:ser>
        <c:ser>
          <c:idx val="1"/>
          <c:order val="1"/>
          <c:tx>
            <c:strRef>
              <c:f>Sheet1!$C$1</c:f>
              <c:strCache>
                <c:ptCount val="1"/>
                <c:pt idx="0">
                  <c:v>Insured all year, underinsured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Sheet1!$C$2:$C$7</c:f>
              <c:numCache>
                <c:formatCode>0</c:formatCode>
                <c:ptCount val="5"/>
                <c:pt idx="0">
                  <c:v>30.380000000000003</c:v>
                </c:pt>
                <c:pt idx="1">
                  <c:v>19.3</c:v>
                </c:pt>
                <c:pt idx="2">
                  <c:v>19.3</c:v>
                </c:pt>
                <c:pt idx="3">
                  <c:v>33.300000000000004</c:v>
                </c:pt>
                <c:pt idx="4">
                  <c:v>47.23</c:v>
                </c:pt>
              </c:numCache>
            </c:numRef>
          </c:val>
          <c:extLst>
            <c:ext xmlns:c16="http://schemas.microsoft.com/office/drawing/2014/chart" uri="{C3380CC4-5D6E-409C-BE32-E72D297353CC}">
              <c16:uniqueId val="{00000001-D39A-A441-BED6-4136DEC0CF62}"/>
            </c:ext>
          </c:extLst>
        </c:ser>
        <c:ser>
          <c:idx val="2"/>
          <c:order val="2"/>
          <c:tx>
            <c:strRef>
              <c:f>Sheet1!$D$1</c:f>
              <c:strCache>
                <c:ptCount val="1"/>
                <c:pt idx="0">
                  <c:v>Insured now, had a coverage gap</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Sheet1!$D$2:$D$7</c:f>
              <c:numCache>
                <c:formatCode>0</c:formatCode>
                <c:ptCount val="5"/>
                <c:pt idx="0">
                  <c:v>46.5</c:v>
                </c:pt>
                <c:pt idx="1">
                  <c:v>28.88</c:v>
                </c:pt>
                <c:pt idx="2">
                  <c:v>26.36</c:v>
                </c:pt>
                <c:pt idx="3">
                  <c:v>33.21</c:v>
                </c:pt>
                <c:pt idx="4">
                  <c:v>56.230000000000004</c:v>
                </c:pt>
              </c:numCache>
            </c:numRef>
          </c:val>
          <c:extLst>
            <c:ext xmlns:c16="http://schemas.microsoft.com/office/drawing/2014/chart" uri="{C3380CC4-5D6E-409C-BE32-E72D297353CC}">
              <c16:uniqueId val="{00000002-D39A-A441-BED6-4136DEC0CF62}"/>
            </c:ext>
          </c:extLst>
        </c:ser>
        <c:ser>
          <c:idx val="3"/>
          <c:order val="3"/>
          <c:tx>
            <c:strRef>
              <c:f>Sheet1!$E$1</c:f>
              <c:strCache>
                <c:ptCount val="1"/>
                <c:pt idx="0">
                  <c:v>Uninsured now</c:v>
                </c:pt>
              </c:strCache>
            </c:strRef>
          </c:tx>
          <c:spPr>
            <a:solidFill>
              <a:schemeClr val="tx1">
                <a:lumMod val="60000"/>
                <a:lumOff val="40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Had problems paying 
or unable to pay 
medical bills</c:v>
                </c:pt>
                <c:pt idx="1">
                  <c:v>Contacted by collection agency for unpaid 
medical bills</c:v>
                </c:pt>
                <c:pt idx="2">
                  <c:v>Had to change 
way of life to pay bills</c:v>
                </c:pt>
                <c:pt idx="3">
                  <c:v>Medical bills/debt 
being paid over time</c:v>
                </c:pt>
                <c:pt idx="4">
                  <c:v>Any bill problem or 
medical debt</c:v>
                </c:pt>
              </c:strCache>
            </c:strRef>
          </c:cat>
          <c:val>
            <c:numRef>
              <c:f>Sheet1!$E$2:$E$7</c:f>
              <c:numCache>
                <c:formatCode>0</c:formatCode>
                <c:ptCount val="5"/>
                <c:pt idx="0">
                  <c:v>40.229999999999997</c:v>
                </c:pt>
                <c:pt idx="1">
                  <c:v>25.569999999999997</c:v>
                </c:pt>
                <c:pt idx="2">
                  <c:v>22.48</c:v>
                </c:pt>
                <c:pt idx="3">
                  <c:v>25.590000000000003</c:v>
                </c:pt>
                <c:pt idx="4">
                  <c:v>51.6</c:v>
                </c:pt>
              </c:numCache>
            </c:numRef>
          </c:val>
          <c:extLst>
            <c:ext xmlns:c16="http://schemas.microsoft.com/office/drawing/2014/chart" uri="{C3380CC4-5D6E-409C-BE32-E72D297353CC}">
              <c16:uniqueId val="{00000003-D39A-A441-BED6-4136DEC0CF62}"/>
            </c:ext>
          </c:extLst>
        </c:ser>
        <c:dLbls>
          <c:dLblPos val="outEnd"/>
          <c:showLegendKey val="0"/>
          <c:showVal val="1"/>
          <c:showCatName val="0"/>
          <c:showSerName val="0"/>
          <c:showPercent val="0"/>
          <c:showBubbleSize val="0"/>
        </c:dLbls>
        <c:gapWidth val="10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75"/>
        </c:scaling>
        <c:delete val="1"/>
        <c:axPos val="l"/>
        <c:numFmt formatCode="0" sourceLinked="1"/>
        <c:majorTickMark val="none"/>
        <c:minorTickMark val="none"/>
        <c:tickLblPos val="nextTo"/>
        <c:crossAx val="-997512720"/>
        <c:crosses val="autoZero"/>
        <c:crossBetween val="between"/>
        <c:majorUnit val="25"/>
      </c:valAx>
      <c:spPr>
        <a:noFill/>
        <a:ln w="25400">
          <a:noFill/>
        </a:ln>
        <a:effectLst/>
      </c:spPr>
    </c:plotArea>
    <c:legend>
      <c:legendPos val="t"/>
      <c:layout>
        <c:manualLayout>
          <c:xMode val="edge"/>
          <c:yMode val="edge"/>
          <c:x val="0.1273785221291783"/>
          <c:y val="6.0794479843823031E-2"/>
          <c:w val="0.75182479967781812"/>
          <c:h val="0.1027211295849351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942187782082786E-3"/>
          <c:y val="0.13902170576129347"/>
          <c:w val="0.9973057812217917"/>
          <c:h val="0.70734243709422506"/>
        </c:manualLayout>
      </c:layout>
      <c:barChart>
        <c:barDir val="col"/>
        <c:grouping val="clustered"/>
        <c:varyColors val="0"/>
        <c:ser>
          <c:idx val="0"/>
          <c:order val="0"/>
          <c:tx>
            <c:strRef>
              <c:f>Sheet1!$B$1</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Regular source 
of care</c:v>
                </c:pt>
                <c:pt idx="1">
                  <c:v>Blood pressure 
checked</c:v>
                </c:pt>
                <c:pt idx="2">
                  <c:v>Cholesterol 
checked</c:v>
                </c:pt>
                <c:pt idx="3">
                  <c:v>Seasonal 
flu shot</c:v>
                </c:pt>
              </c:strCache>
            </c:strRef>
          </c:cat>
          <c:val>
            <c:numRef>
              <c:f>Sheet1!$B$2:$B$5</c:f>
            </c:numRef>
          </c:val>
          <c:extLst>
            <c:ext xmlns:c16="http://schemas.microsoft.com/office/drawing/2014/chart" uri="{C3380CC4-5D6E-409C-BE32-E72D297353CC}">
              <c16:uniqueId val="{00000000-7EBC-994A-869E-E4872EE71ABF}"/>
            </c:ext>
          </c:extLst>
        </c:ser>
        <c:ser>
          <c:idx val="1"/>
          <c:order val="1"/>
          <c:tx>
            <c:strRef>
              <c:f>Sheet1!$C$1</c:f>
              <c:strCache>
                <c:ptCount val="1"/>
                <c:pt idx="0">
                  <c:v>Insured all year, not underinsured</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Regular source 
of care</c:v>
                </c:pt>
                <c:pt idx="1">
                  <c:v>Blood pressure 
checked</c:v>
                </c:pt>
                <c:pt idx="2">
                  <c:v>Cholesterol 
checked</c:v>
                </c:pt>
                <c:pt idx="3">
                  <c:v>Seasonal 
flu shot</c:v>
                </c:pt>
              </c:strCache>
            </c:strRef>
          </c:cat>
          <c:val>
            <c:numRef>
              <c:f>Sheet1!$C$2:$C$5</c:f>
              <c:numCache>
                <c:formatCode>0</c:formatCode>
                <c:ptCount val="4"/>
                <c:pt idx="0">
                  <c:v>92.589999999999989</c:v>
                </c:pt>
                <c:pt idx="1">
                  <c:v>93.66</c:v>
                </c:pt>
                <c:pt idx="2">
                  <c:v>78.59</c:v>
                </c:pt>
                <c:pt idx="3">
                  <c:v>48.43</c:v>
                </c:pt>
              </c:numCache>
            </c:numRef>
          </c:val>
          <c:extLst>
            <c:ext xmlns:c16="http://schemas.microsoft.com/office/drawing/2014/chart" uri="{C3380CC4-5D6E-409C-BE32-E72D297353CC}">
              <c16:uniqueId val="{00000001-7EBC-994A-869E-E4872EE71ABF}"/>
            </c:ext>
          </c:extLst>
        </c:ser>
        <c:ser>
          <c:idx val="2"/>
          <c:order val="2"/>
          <c:tx>
            <c:strRef>
              <c:f>Sheet1!$D$1</c:f>
              <c:strCache>
                <c:ptCount val="1"/>
                <c:pt idx="0">
                  <c:v>Insured all year, underinsured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Regular source 
of care</c:v>
                </c:pt>
                <c:pt idx="1">
                  <c:v>Blood pressure 
checked</c:v>
                </c:pt>
                <c:pt idx="2">
                  <c:v>Cholesterol 
checked</c:v>
                </c:pt>
                <c:pt idx="3">
                  <c:v>Seasonal 
flu shot</c:v>
                </c:pt>
              </c:strCache>
            </c:strRef>
          </c:cat>
          <c:val>
            <c:numRef>
              <c:f>Sheet1!$D$2:$D$5</c:f>
              <c:numCache>
                <c:formatCode>0</c:formatCode>
                <c:ptCount val="4"/>
                <c:pt idx="0">
                  <c:v>93.76</c:v>
                </c:pt>
                <c:pt idx="1">
                  <c:v>94.25</c:v>
                </c:pt>
                <c:pt idx="2">
                  <c:v>76.010000000000005</c:v>
                </c:pt>
                <c:pt idx="3">
                  <c:v>43.75</c:v>
                </c:pt>
              </c:numCache>
            </c:numRef>
          </c:val>
          <c:extLst>
            <c:ext xmlns:c16="http://schemas.microsoft.com/office/drawing/2014/chart" uri="{C3380CC4-5D6E-409C-BE32-E72D297353CC}">
              <c16:uniqueId val="{00000002-7EBC-994A-869E-E4872EE71ABF}"/>
            </c:ext>
          </c:extLst>
        </c:ser>
        <c:ser>
          <c:idx val="3"/>
          <c:order val="3"/>
          <c:tx>
            <c:strRef>
              <c:f>Sheet1!$E$1</c:f>
              <c:strCache>
                <c:ptCount val="1"/>
                <c:pt idx="0">
                  <c:v>Insured now, had a coverage gap</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Regular source 
of care</c:v>
                </c:pt>
                <c:pt idx="1">
                  <c:v>Blood pressure 
checked</c:v>
                </c:pt>
                <c:pt idx="2">
                  <c:v>Cholesterol 
checked</c:v>
                </c:pt>
                <c:pt idx="3">
                  <c:v>Seasonal 
flu shot</c:v>
                </c:pt>
              </c:strCache>
            </c:strRef>
          </c:cat>
          <c:val>
            <c:numRef>
              <c:f>Sheet1!$E$2:$E$5</c:f>
              <c:numCache>
                <c:formatCode>0</c:formatCode>
                <c:ptCount val="4"/>
                <c:pt idx="0">
                  <c:v>83.89</c:v>
                </c:pt>
                <c:pt idx="1">
                  <c:v>89.08</c:v>
                </c:pt>
                <c:pt idx="2">
                  <c:v>62.649999999999991</c:v>
                </c:pt>
                <c:pt idx="3">
                  <c:v>30.270000000000003</c:v>
                </c:pt>
              </c:numCache>
            </c:numRef>
          </c:val>
          <c:extLst>
            <c:ext xmlns:c16="http://schemas.microsoft.com/office/drawing/2014/chart" uri="{C3380CC4-5D6E-409C-BE32-E72D297353CC}">
              <c16:uniqueId val="{00000003-7EBC-994A-869E-E4872EE71ABF}"/>
            </c:ext>
          </c:extLst>
        </c:ser>
        <c:ser>
          <c:idx val="4"/>
          <c:order val="4"/>
          <c:tx>
            <c:strRef>
              <c:f>Sheet1!$F$1</c:f>
              <c:strCache>
                <c:ptCount val="1"/>
                <c:pt idx="0">
                  <c:v>Uninsured now</c:v>
                </c:pt>
              </c:strCache>
            </c:strRef>
          </c:tx>
          <c:spPr>
            <a:solidFill>
              <a:schemeClr val="tx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Regular source 
of care</c:v>
                </c:pt>
                <c:pt idx="1">
                  <c:v>Blood pressure 
checked</c:v>
                </c:pt>
                <c:pt idx="2">
                  <c:v>Cholesterol 
checked</c:v>
                </c:pt>
                <c:pt idx="3">
                  <c:v>Seasonal 
flu shot</c:v>
                </c:pt>
              </c:strCache>
            </c:strRef>
          </c:cat>
          <c:val>
            <c:numRef>
              <c:f>Sheet1!$F$2:$F$5</c:f>
              <c:numCache>
                <c:formatCode>0</c:formatCode>
                <c:ptCount val="4"/>
                <c:pt idx="0">
                  <c:v>67.94</c:v>
                </c:pt>
                <c:pt idx="1">
                  <c:v>71.59</c:v>
                </c:pt>
                <c:pt idx="2">
                  <c:v>43.72</c:v>
                </c:pt>
                <c:pt idx="3">
                  <c:v>19.950000000000003</c:v>
                </c:pt>
              </c:numCache>
            </c:numRef>
          </c:val>
          <c:extLst>
            <c:ext xmlns:c16="http://schemas.microsoft.com/office/drawing/2014/chart" uri="{C3380CC4-5D6E-409C-BE32-E72D297353CC}">
              <c16:uniqueId val="{00000004-7EBC-994A-869E-E4872EE71ABF}"/>
            </c:ext>
          </c:extLst>
        </c:ser>
        <c:dLbls>
          <c:dLblPos val="inEnd"/>
          <c:showLegendKey val="0"/>
          <c:showVal val="1"/>
          <c:showCatName val="0"/>
          <c:showSerName val="0"/>
          <c:showPercent val="0"/>
          <c:showBubbleSize val="0"/>
        </c:dLbls>
        <c:gapWidth val="150"/>
        <c:axId val="-995892672"/>
        <c:axId val="-995888576"/>
      </c:barChart>
      <c:catAx>
        <c:axId val="-99589267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995888576"/>
        <c:crosses val="autoZero"/>
        <c:auto val="1"/>
        <c:lblAlgn val="ctr"/>
        <c:lblOffset val="100"/>
        <c:noMultiLvlLbl val="0"/>
      </c:catAx>
      <c:valAx>
        <c:axId val="-995888576"/>
        <c:scaling>
          <c:orientation val="minMax"/>
          <c:max val="100"/>
        </c:scaling>
        <c:delete val="1"/>
        <c:axPos val="l"/>
        <c:numFmt formatCode="0" sourceLinked="1"/>
        <c:majorTickMark val="none"/>
        <c:minorTickMark val="none"/>
        <c:tickLblPos val="nextTo"/>
        <c:crossAx val="-995892672"/>
        <c:crosses val="autoZero"/>
        <c:crossBetween val="between"/>
        <c:majorUnit val="25"/>
      </c:valAx>
      <c:spPr>
        <a:noFill/>
        <a:ln>
          <a:noFill/>
        </a:ln>
        <a:effectLst/>
      </c:spPr>
    </c:plotArea>
    <c:legend>
      <c:legendPos val="t"/>
      <c:layout>
        <c:manualLayout>
          <c:xMode val="edge"/>
          <c:yMode val="edge"/>
          <c:x val="0.12760138316043829"/>
          <c:y val="2.2107083579572012E-2"/>
          <c:w val="0.73915338360482719"/>
          <c:h val="0.1073993017991162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2/5/19</a:t>
            </a:fld>
            <a:endParaRPr lang="en-US" b="1" dirty="0">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dirty="0">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2/5/19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910139-E757-45ED-869E-E2D623A59E1A}" type="slidenum">
              <a:rPr lang="en-US" smtClean="0"/>
              <a:pPr>
                <a:defRPr/>
              </a:pPr>
              <a:t>1</a:t>
            </a:fld>
            <a:endParaRPr lang="en-US"/>
          </a:p>
        </p:txBody>
      </p:sp>
    </p:spTree>
    <p:extLst>
      <p:ext uri="{BB962C8B-B14F-4D97-AF65-F5344CB8AC3E}">
        <p14:creationId xmlns:p14="http://schemas.microsoft.com/office/powerpoint/2010/main" val="4064398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2</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260408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3</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827792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pPr defTabSz="931804"/>
            <a:fld id="{B4558839-97E9-499F-834D-2823E01579B0}" type="slidenum">
              <a:rPr lang="en-US" smtClean="0"/>
              <a:pPr defTabSz="931804"/>
              <a:t>4</a:t>
            </a:fld>
            <a:endParaRPr 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3945283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6</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a:p>
        </p:txBody>
      </p:sp>
    </p:spTree>
    <p:extLst>
      <p:ext uri="{BB962C8B-B14F-4D97-AF65-F5344CB8AC3E}">
        <p14:creationId xmlns:p14="http://schemas.microsoft.com/office/powerpoint/2010/main" val="1410848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7</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a:p>
        </p:txBody>
      </p:sp>
    </p:spTree>
    <p:extLst>
      <p:ext uri="{BB962C8B-B14F-4D97-AF65-F5344CB8AC3E}">
        <p14:creationId xmlns:p14="http://schemas.microsoft.com/office/powerpoint/2010/main" val="3414139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8</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1998766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9</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1346347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670" eaLnBrk="0" hangingPunct="0">
              <a:defRPr>
                <a:solidFill>
                  <a:schemeClr val="tx1"/>
                </a:solidFill>
                <a:latin typeface="Arial" charset="0"/>
              </a:defRPr>
            </a:lvl1pPr>
            <a:lvl2pPr marL="744064" indent="-286179" defTabSz="931670" eaLnBrk="0" hangingPunct="0">
              <a:defRPr>
                <a:solidFill>
                  <a:schemeClr val="tx1"/>
                </a:solidFill>
                <a:latin typeface="Arial" charset="0"/>
              </a:defRPr>
            </a:lvl2pPr>
            <a:lvl3pPr marL="1144715" indent="-228943" defTabSz="931670" eaLnBrk="0" hangingPunct="0">
              <a:defRPr>
                <a:solidFill>
                  <a:schemeClr val="tx1"/>
                </a:solidFill>
                <a:latin typeface="Arial" charset="0"/>
              </a:defRPr>
            </a:lvl3pPr>
            <a:lvl4pPr marL="1602600" indent="-228943" defTabSz="931670" eaLnBrk="0" hangingPunct="0">
              <a:defRPr>
                <a:solidFill>
                  <a:schemeClr val="tx1"/>
                </a:solidFill>
                <a:latin typeface="Arial" charset="0"/>
              </a:defRPr>
            </a:lvl4pPr>
            <a:lvl5pPr marL="2060486" indent="-228943" defTabSz="931670" eaLnBrk="0" hangingPunct="0">
              <a:defRPr>
                <a:solidFill>
                  <a:schemeClr val="tx1"/>
                </a:solidFill>
                <a:latin typeface="Arial" charset="0"/>
              </a:defRPr>
            </a:lvl5pPr>
            <a:lvl6pPr marL="2518372" indent="-228943" defTabSz="931670" eaLnBrk="0" fontAlgn="base" hangingPunct="0">
              <a:spcBef>
                <a:spcPct val="0"/>
              </a:spcBef>
              <a:spcAft>
                <a:spcPct val="0"/>
              </a:spcAft>
              <a:defRPr>
                <a:solidFill>
                  <a:schemeClr val="tx1"/>
                </a:solidFill>
                <a:latin typeface="Arial" charset="0"/>
              </a:defRPr>
            </a:lvl6pPr>
            <a:lvl7pPr marL="2976258" indent="-228943" defTabSz="931670" eaLnBrk="0" fontAlgn="base" hangingPunct="0">
              <a:spcBef>
                <a:spcPct val="0"/>
              </a:spcBef>
              <a:spcAft>
                <a:spcPct val="0"/>
              </a:spcAft>
              <a:defRPr>
                <a:solidFill>
                  <a:schemeClr val="tx1"/>
                </a:solidFill>
                <a:latin typeface="Arial" charset="0"/>
              </a:defRPr>
            </a:lvl7pPr>
            <a:lvl8pPr marL="3434144" indent="-228943" defTabSz="931670" eaLnBrk="0" fontAlgn="base" hangingPunct="0">
              <a:spcBef>
                <a:spcPct val="0"/>
              </a:spcBef>
              <a:spcAft>
                <a:spcPct val="0"/>
              </a:spcAft>
              <a:defRPr>
                <a:solidFill>
                  <a:schemeClr val="tx1"/>
                </a:solidFill>
                <a:latin typeface="Arial" charset="0"/>
              </a:defRPr>
            </a:lvl8pPr>
            <a:lvl9pPr marL="3892029" indent="-228943" defTabSz="931670" eaLnBrk="0" fontAlgn="base" hangingPunct="0">
              <a:spcBef>
                <a:spcPct val="0"/>
              </a:spcBef>
              <a:spcAft>
                <a:spcPct val="0"/>
              </a:spcAft>
              <a:defRPr>
                <a:solidFill>
                  <a:schemeClr val="tx1"/>
                </a:solidFill>
                <a:latin typeface="Arial" charset="0"/>
              </a:defRPr>
            </a:lvl9pPr>
          </a:lstStyle>
          <a:p>
            <a:pPr eaLnBrk="1" hangingPunct="1"/>
            <a:fld id="{31F53CA5-10FF-4CF4-AAB7-0C4DEF3DD22A}" type="slidenum">
              <a:rPr lang="en-US" smtClean="0"/>
              <a:pPr eaLnBrk="1" hangingPunct="1"/>
              <a:t>10</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2385" eaLnBrk="1" hangingPunct="1">
              <a:spcBef>
                <a:spcPct val="0"/>
              </a:spcBef>
            </a:pPr>
            <a:endParaRPr lang="en-US" dirty="0"/>
          </a:p>
        </p:txBody>
      </p:sp>
    </p:spTree>
    <p:extLst>
      <p:ext uri="{BB962C8B-B14F-4D97-AF65-F5344CB8AC3E}">
        <p14:creationId xmlns:p14="http://schemas.microsoft.com/office/powerpoint/2010/main" val="6427589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2123728" y="6368920"/>
            <a:ext cx="6948770"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a:t>
            </a: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pic>
        <p:nvPicPr>
          <p:cNvPr id="9" name="Picture 8">
            <a:extLst>
              <a:ext uri="{FF2B5EF4-FFF2-40B4-BE49-F238E27FC236}">
                <a16:creationId xmlns:a16="http://schemas.microsoft.com/office/drawing/2014/main" id="{8FF54D87-F117-BA45-BBA8-94B4CEDF60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3" y="6373368"/>
            <a:ext cx="1837943" cy="411287"/>
          </a:xfrm>
          <a:prstGeom prst="rect">
            <a:avLst/>
          </a:prstGeom>
        </p:spPr>
      </p:pic>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5002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80743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799691" y="6368920"/>
            <a:ext cx="7272807" cy="408452"/>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t>Source: Sara R. Collins, Herman K. </a:t>
            </a:r>
            <a:r>
              <a:rPr lang="en-US" sz="900" dirty="0" err="1"/>
              <a:t>Bhupal</a:t>
            </a:r>
            <a:r>
              <a:rPr lang="en-US" sz="900" dirty="0"/>
              <a:t>, and Michelle M. Doty, </a:t>
            </a:r>
            <a:r>
              <a:rPr lang="en-US" sz="900" i="1" dirty="0"/>
              <a:t>Health Insurance Coverage Eight Years After the ACA: Fewer Uninsured Americans and Shorter Coverage Gaps, But More Underinsured — Findings from the Commonwealth Fund Biennial Health Insurance Survey, 2018 </a:t>
            </a:r>
            <a:r>
              <a:rPr lang="en-US" sz="900" dirty="0"/>
              <a:t>(Commonwealth Fund, Feb. 2019).</a:t>
            </a:r>
          </a:p>
        </p:txBody>
      </p:sp>
      <p:sp>
        <p:nvSpPr>
          <p:cNvPr id="8" name="Rectangle 7"/>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3" name="Title 1"/>
          <p:cNvSpPr>
            <a:spLocks noGrp="1"/>
          </p:cNvSpPr>
          <p:nvPr>
            <p:ph type="ctrTitle"/>
          </p:nvPr>
        </p:nvSpPr>
        <p:spPr>
          <a:xfrm>
            <a:off x="98134" y="0"/>
            <a:ext cx="9001000" cy="628410"/>
          </a:xfrm>
          <a:effectLst/>
        </p:spPr>
        <p:txBody>
          <a:bodyPr anchor="ctr">
            <a:noAutofit/>
          </a:bodyPr>
          <a:lstStyle>
            <a:lvl1pPr algn="l">
              <a:lnSpc>
                <a:spcPct val="90000"/>
              </a:lnSpc>
              <a:defRPr sz="1800" b="1" i="0" spc="0" baseline="0">
                <a:solidFill>
                  <a:schemeClr val="bg1"/>
                </a:solidFill>
                <a:effectLst/>
                <a:latin typeface="InterFace" charset="0"/>
                <a:ea typeface="InterFace" charset="0"/>
                <a:cs typeface="InterFace" charset="0"/>
              </a:defRPr>
            </a:lvl1pPr>
          </a:lstStyle>
          <a:p>
            <a:endParaRPr lang="en-US" dirty="0"/>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dirty="0"/>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p:nvPr>
        </p:nvSpPr>
        <p:spPr>
          <a:xfrm>
            <a:off x="71500"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pic>
        <p:nvPicPr>
          <p:cNvPr id="9" name="Picture 8">
            <a:extLst>
              <a:ext uri="{FF2B5EF4-FFF2-40B4-BE49-F238E27FC236}">
                <a16:creationId xmlns:a16="http://schemas.microsoft.com/office/drawing/2014/main" id="{8C60B9FE-8C74-D946-9B2E-D5E39876B4E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Tree>
    <p:extLst>
      <p:ext uri="{BB962C8B-B14F-4D97-AF65-F5344CB8AC3E}">
        <p14:creationId xmlns:p14="http://schemas.microsoft.com/office/powerpoint/2010/main" val="1042219734"/>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59301" y="6210832"/>
            <a:ext cx="2172716" cy="647192"/>
          </a:xfrm>
          <a:prstGeom prst="rect">
            <a:avLst/>
          </a:prstGeom>
        </p:spPr>
      </p:pic>
      <p:sp>
        <p:nvSpPr>
          <p:cNvPr id="19" name="Text Placeholder 18"/>
          <p:cNvSpPr>
            <a:spLocks noGrp="1"/>
          </p:cNvSpPr>
          <p:nvPr>
            <p:ph type="body" sz="quarter" idx="10"/>
          </p:nvPr>
        </p:nvSpPr>
        <p:spPr>
          <a:xfrm>
            <a:off x="0" y="0"/>
            <a:ext cx="9144000" cy="301752"/>
          </a:xfrm>
          <a:prstGeom prst="rect">
            <a:avLst/>
          </a:prstGeom>
        </p:spPr>
        <p:txBody>
          <a:bodyPr/>
          <a:lstStyle>
            <a:lvl1pPr marL="0" indent="0">
              <a:buNone/>
              <a:defRPr sz="1600" b="0" i="0">
                <a:solidFill>
                  <a:schemeClr val="accent6"/>
                </a:solidFill>
                <a:latin typeface="Calibri Light" charset="0"/>
                <a:ea typeface="Calibri Light" charset="0"/>
                <a:cs typeface="Calibri Light" charset="0"/>
              </a:defRPr>
            </a:lvl1pPr>
            <a:lvl2pPr marL="457200" indent="0">
              <a:buNone/>
              <a:defRPr sz="1600" b="0" i="0">
                <a:solidFill>
                  <a:schemeClr val="accent6"/>
                </a:solidFill>
                <a:latin typeface="Calibri Light" charset="0"/>
                <a:ea typeface="Calibri Light" charset="0"/>
                <a:cs typeface="Calibri Light" charset="0"/>
              </a:defRPr>
            </a:lvl2pPr>
            <a:lvl3pPr marL="914400" indent="0">
              <a:buNone/>
              <a:defRPr sz="1600" b="0" i="0">
                <a:solidFill>
                  <a:schemeClr val="accent6"/>
                </a:solidFill>
                <a:latin typeface="Calibri Light" charset="0"/>
                <a:ea typeface="Calibri Light" charset="0"/>
                <a:cs typeface="Calibri Light" charset="0"/>
              </a:defRPr>
            </a:lvl3pPr>
            <a:lvl4pPr marL="1371600" indent="0">
              <a:buNone/>
              <a:defRPr sz="1600" b="0" i="0">
                <a:solidFill>
                  <a:schemeClr val="accent6"/>
                </a:solidFill>
                <a:latin typeface="Calibri Light" charset="0"/>
                <a:ea typeface="Calibri Light" charset="0"/>
                <a:cs typeface="Calibri Light" charset="0"/>
              </a:defRPr>
            </a:lvl4pPr>
            <a:lvl5pPr marL="1828800" indent="0">
              <a:buNone/>
              <a:defRPr sz="1600" b="0" i="0">
                <a:solidFill>
                  <a:schemeClr val="accent6"/>
                </a:solidFill>
                <a:latin typeface="Calibri Light" charset="0"/>
                <a:ea typeface="Calibri Light" charset="0"/>
                <a:cs typeface="Calibri Light" charset="0"/>
              </a:defRPr>
            </a:lvl5pPr>
          </a:lstStyle>
          <a:p>
            <a:pPr lvl="0"/>
            <a:r>
              <a:rPr lang="en-US" dirty="0"/>
              <a:t>Click to edit Master text styles</a:t>
            </a:r>
          </a:p>
        </p:txBody>
      </p:sp>
      <p:sp>
        <p:nvSpPr>
          <p:cNvPr id="22" name="Text Placeholder 21"/>
          <p:cNvSpPr>
            <a:spLocks noGrp="1"/>
          </p:cNvSpPr>
          <p:nvPr>
            <p:ph type="body" sz="quarter" idx="11"/>
          </p:nvPr>
        </p:nvSpPr>
        <p:spPr>
          <a:xfrm>
            <a:off x="-1" y="304800"/>
            <a:ext cx="9132017" cy="911352"/>
          </a:xfrm>
          <a:prstGeom prst="rect">
            <a:avLst/>
          </a:prstGeom>
        </p:spPr>
        <p:txBody>
          <a:bodyPr/>
          <a:lstStyle>
            <a:lvl1pPr marL="0" indent="0">
              <a:lnSpc>
                <a:spcPct val="90000"/>
              </a:lnSpc>
              <a:spcBef>
                <a:spcPts val="0"/>
              </a:spcBef>
              <a:buNone/>
              <a:defRPr sz="2600" b="1" i="0">
                <a:solidFill>
                  <a:schemeClr val="accent6"/>
                </a:solidFill>
                <a:latin typeface="Calibri Light" charset="0"/>
                <a:ea typeface="Calibri Light" charset="0"/>
                <a:cs typeface="Calibri Light" charset="0"/>
              </a:defRPr>
            </a:lvl1pPr>
            <a:lvl2pPr marL="457200" indent="0">
              <a:buNone/>
              <a:defRPr sz="2600" b="1" i="0">
                <a:solidFill>
                  <a:schemeClr val="accent6"/>
                </a:solidFill>
                <a:latin typeface="Calibri Light" charset="0"/>
                <a:ea typeface="Calibri Light" charset="0"/>
                <a:cs typeface="Calibri Light" charset="0"/>
              </a:defRPr>
            </a:lvl2pPr>
            <a:lvl3pPr marL="914400" indent="0">
              <a:buNone/>
              <a:defRPr sz="2600" b="1" i="0">
                <a:solidFill>
                  <a:schemeClr val="accent6"/>
                </a:solidFill>
                <a:latin typeface="Calibri Light" charset="0"/>
                <a:ea typeface="Calibri Light" charset="0"/>
                <a:cs typeface="Calibri Light" charset="0"/>
              </a:defRPr>
            </a:lvl3pPr>
            <a:lvl4pPr marL="1371600" indent="0">
              <a:buNone/>
              <a:defRPr sz="2600" b="1" i="0">
                <a:solidFill>
                  <a:schemeClr val="accent6"/>
                </a:solidFill>
                <a:latin typeface="Calibri Light" charset="0"/>
                <a:ea typeface="Calibri Light" charset="0"/>
                <a:cs typeface="Calibri Light" charset="0"/>
              </a:defRPr>
            </a:lvl4pPr>
            <a:lvl5pPr marL="1828800" indent="0">
              <a:buNone/>
              <a:defRPr sz="2600" b="1" i="0">
                <a:solidFill>
                  <a:schemeClr val="accent6"/>
                </a:solidFill>
                <a:latin typeface="Calibri Light" charset="0"/>
                <a:ea typeface="Calibri Light" charset="0"/>
                <a:cs typeface="Calibri Light" charset="0"/>
              </a:defRPr>
            </a:lvl5pPr>
          </a:lstStyle>
          <a:p>
            <a:pPr lvl="0"/>
            <a:r>
              <a:rPr lang="en-US" dirty="0"/>
              <a:t>Click to edit Master text styles</a:t>
            </a:r>
          </a:p>
        </p:txBody>
      </p:sp>
      <p:sp>
        <p:nvSpPr>
          <p:cNvPr id="25" name="Text Placeholder 24"/>
          <p:cNvSpPr>
            <a:spLocks noGrp="1"/>
          </p:cNvSpPr>
          <p:nvPr>
            <p:ph type="body" sz="quarter" idx="12"/>
          </p:nvPr>
        </p:nvSpPr>
        <p:spPr>
          <a:xfrm>
            <a:off x="0" y="5524500"/>
            <a:ext cx="9144000" cy="604264"/>
          </a:xfrm>
          <a:prstGeom prst="rect">
            <a:avLst/>
          </a:prstGeom>
        </p:spPr>
        <p:txBody>
          <a:bodyPr anchor="b" anchorCtr="0"/>
          <a:lstStyle>
            <a:lvl1pPr marL="0" indent="0">
              <a:buNone/>
              <a:defRPr sz="1100">
                <a:solidFill>
                  <a:schemeClr val="accent6"/>
                </a:solidFill>
                <a:latin typeface="Calibri" charset="0"/>
                <a:ea typeface="Calibri" charset="0"/>
                <a:cs typeface="Calibri" charset="0"/>
              </a:defRPr>
            </a:lvl1pPr>
            <a:lvl2pPr marL="457200" indent="0">
              <a:buNone/>
              <a:defRPr sz="1100">
                <a:solidFill>
                  <a:schemeClr val="accent6"/>
                </a:solidFill>
                <a:latin typeface="Calibri" charset="0"/>
                <a:ea typeface="Calibri" charset="0"/>
                <a:cs typeface="Calibri" charset="0"/>
              </a:defRPr>
            </a:lvl2pPr>
            <a:lvl3pPr marL="914400" indent="0">
              <a:buNone/>
              <a:defRPr sz="1100">
                <a:solidFill>
                  <a:schemeClr val="accent6"/>
                </a:solidFill>
                <a:latin typeface="Calibri" charset="0"/>
                <a:ea typeface="Calibri" charset="0"/>
                <a:cs typeface="Calibri" charset="0"/>
              </a:defRPr>
            </a:lvl3pPr>
            <a:lvl4pPr marL="1371600" indent="0">
              <a:buNone/>
              <a:defRPr sz="1100">
                <a:solidFill>
                  <a:schemeClr val="accent6"/>
                </a:solidFill>
                <a:latin typeface="Calibri" charset="0"/>
                <a:ea typeface="Calibri" charset="0"/>
                <a:cs typeface="Calibri" charset="0"/>
              </a:defRPr>
            </a:lvl4pPr>
            <a:lvl5pPr marL="1828800" indent="0">
              <a:buNone/>
              <a:defRPr sz="1100">
                <a:solidFill>
                  <a:schemeClr val="accent6"/>
                </a:solidFill>
                <a:latin typeface="Calibri" charset="0"/>
                <a:ea typeface="Calibri" charset="0"/>
                <a:cs typeface="Calibri" charset="0"/>
              </a:defRPr>
            </a:lvl5pPr>
          </a:lstStyle>
          <a:p>
            <a:pPr lvl="0"/>
            <a:r>
              <a:rPr lang="en-US" dirty="0"/>
              <a:t>Click to edit Master text styles</a:t>
            </a:r>
          </a:p>
        </p:txBody>
      </p:sp>
    </p:spTree>
    <p:extLst>
      <p:ext uri="{BB962C8B-B14F-4D97-AF65-F5344CB8AC3E}">
        <p14:creationId xmlns:p14="http://schemas.microsoft.com/office/powerpoint/2010/main" val="27260697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Placeholder 13">
            <a:extLst>
              <a:ext uri="{FF2B5EF4-FFF2-40B4-BE49-F238E27FC236}">
                <a16:creationId xmlns:a16="http://schemas.microsoft.com/office/drawing/2014/main" id="{467CE018-D524-1646-819B-6189614BB1EC}"/>
              </a:ext>
            </a:extLst>
          </p:cNvPr>
          <p:cNvGraphicFramePr>
            <a:graphicFrameLocks noGrp="1"/>
          </p:cNvGraphicFramePr>
          <p:nvPr>
            <p:ph type="chart" sz="quarter" idx="19"/>
            <p:extLst>
              <p:ext uri="{D42A27DB-BD31-4B8C-83A1-F6EECF244321}">
                <p14:modId xmlns:p14="http://schemas.microsoft.com/office/powerpoint/2010/main" val="1696092162"/>
              </p:ext>
            </p:extLst>
          </p:nvPr>
        </p:nvGraphicFramePr>
        <p:xfrm>
          <a:off x="71439" y="512676"/>
          <a:ext cx="7740922" cy="50299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DB77AA51-6FB2-694B-A54F-8DA17DA3820F}"/>
              </a:ext>
            </a:extLst>
          </p:cNvPr>
          <p:cNvSpPr>
            <a:spLocks noGrp="1"/>
          </p:cNvSpPr>
          <p:nvPr>
            <p:ph type="ctrTitle"/>
          </p:nvPr>
        </p:nvSpPr>
        <p:spPr/>
        <p:txBody>
          <a:bodyPr/>
          <a:lstStyle/>
          <a:p>
            <a:r>
              <a:rPr lang="en-US" dirty="0"/>
              <a:t>Since the ACA, Fewer Adults Are Uninsured, but More Are Underinsured</a:t>
            </a:r>
          </a:p>
        </p:txBody>
      </p:sp>
      <p:sp>
        <p:nvSpPr>
          <p:cNvPr id="12" name="TextBox 11">
            <a:extLst>
              <a:ext uri="{FF2B5EF4-FFF2-40B4-BE49-F238E27FC236}">
                <a16:creationId xmlns:a16="http://schemas.microsoft.com/office/drawing/2014/main" id="{9B986D27-B62F-814D-9E4E-C103310F9972}"/>
              </a:ext>
            </a:extLst>
          </p:cNvPr>
          <p:cNvSpPr txBox="1"/>
          <p:nvPr/>
        </p:nvSpPr>
        <p:spPr>
          <a:xfrm>
            <a:off x="-508" y="711715"/>
            <a:ext cx="3918020" cy="307777"/>
          </a:xfrm>
          <a:prstGeom prst="rect">
            <a:avLst/>
          </a:prstGeom>
          <a:noFill/>
        </p:spPr>
        <p:txBody>
          <a:bodyPr wrap="square" rtlCol="0">
            <a:spAutoFit/>
          </a:bodyPr>
          <a:lstStyle/>
          <a:p>
            <a:r>
              <a:rPr lang="en-US" sz="1400" i="1" dirty="0"/>
              <a:t>Percent of adults ages 19–64</a:t>
            </a:r>
          </a:p>
        </p:txBody>
      </p:sp>
      <p:sp>
        <p:nvSpPr>
          <p:cNvPr id="6" name="Text Placeholder 5">
            <a:extLst>
              <a:ext uri="{FF2B5EF4-FFF2-40B4-BE49-F238E27FC236}">
                <a16:creationId xmlns:a16="http://schemas.microsoft.com/office/drawing/2014/main" id="{B2D5BDEE-6FFF-EB4B-B5B2-3AC0B8CD8D34}"/>
              </a:ext>
            </a:extLst>
          </p:cNvPr>
          <p:cNvSpPr>
            <a:spLocks noGrp="1"/>
          </p:cNvSpPr>
          <p:nvPr>
            <p:ph type="body" sz="quarter" idx="22"/>
          </p:nvPr>
        </p:nvSpPr>
        <p:spPr>
          <a:xfrm>
            <a:off x="71500" y="5697252"/>
            <a:ext cx="8997696" cy="495834"/>
          </a:xfrm>
        </p:spPr>
        <p:txBody>
          <a:bodyPr/>
          <a:lstStyle/>
          <a:p>
            <a:r>
              <a:rPr lang="en-US" dirty="0"/>
              <a:t>Notes: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“Insured now, had a coverage gap” refers to adults who were insured at the time of the survey but were uninsured at any point in the 12 months prior to the survey field date. “Uninsured now” refers to adults who reported being uninsured at the time of the survey.</a:t>
            </a:r>
            <a:endParaRPr lang="en-US" dirty="0">
              <a:solidFill>
                <a:srgbClr val="FF0000"/>
              </a:solidFill>
            </a:endParaRPr>
          </a:p>
          <a:p>
            <a:r>
              <a:rPr lang="en-US" dirty="0"/>
              <a:t>Data: Commonwealth Fund Biennial Health Insurance Surveys (2003, 2005, 2010, 2012, 2014, 2016, 2018).</a:t>
            </a:r>
          </a:p>
        </p:txBody>
      </p:sp>
      <p:grpSp>
        <p:nvGrpSpPr>
          <p:cNvPr id="4" name="Group 3">
            <a:extLst>
              <a:ext uri="{FF2B5EF4-FFF2-40B4-BE49-F238E27FC236}">
                <a16:creationId xmlns:a16="http://schemas.microsoft.com/office/drawing/2014/main" id="{CEA207EA-7535-1546-9660-42D1DC8FCD00}"/>
              </a:ext>
            </a:extLst>
          </p:cNvPr>
          <p:cNvGrpSpPr/>
          <p:nvPr/>
        </p:nvGrpSpPr>
        <p:grpSpPr>
          <a:xfrm>
            <a:off x="1181773" y="1034514"/>
            <a:ext cx="2801896" cy="561692"/>
            <a:chOff x="3203848" y="955320"/>
            <a:chExt cx="2801896" cy="561692"/>
          </a:xfrm>
        </p:grpSpPr>
        <p:sp>
          <p:nvSpPr>
            <p:cNvPr id="7" name="TextBox 6">
              <a:extLst>
                <a:ext uri="{FF2B5EF4-FFF2-40B4-BE49-F238E27FC236}">
                  <a16:creationId xmlns:a16="http://schemas.microsoft.com/office/drawing/2014/main" id="{671171F3-56EB-5843-8F85-7C70EFB2683A}"/>
                </a:ext>
              </a:extLst>
            </p:cNvPr>
            <p:cNvSpPr txBox="1"/>
            <p:nvPr/>
          </p:nvSpPr>
          <p:spPr>
            <a:xfrm>
              <a:off x="3347864" y="955320"/>
              <a:ext cx="2657880" cy="561692"/>
            </a:xfrm>
            <a:prstGeom prst="rect">
              <a:avLst/>
            </a:prstGeom>
            <a:noFill/>
          </p:spPr>
          <p:txBody>
            <a:bodyPr wrap="square" rtlCol="0">
              <a:spAutoFit/>
            </a:bodyPr>
            <a:lstStyle/>
            <a:p>
              <a:pPr>
                <a:spcAft>
                  <a:spcPts val="300"/>
                </a:spcAft>
              </a:pPr>
              <a:r>
                <a:rPr lang="en-US" sz="1400" dirty="0"/>
                <a:t>Insured all year, not underinsured</a:t>
              </a:r>
            </a:p>
            <a:p>
              <a:pPr>
                <a:spcAft>
                  <a:spcPts val="300"/>
                </a:spcAft>
              </a:pPr>
              <a:r>
                <a:rPr lang="en-US" sz="1400" dirty="0"/>
                <a:t>Insured now, had a coverage gap</a:t>
              </a:r>
            </a:p>
          </p:txBody>
        </p:sp>
        <p:sp>
          <p:nvSpPr>
            <p:cNvPr id="3" name="Rectangle 2">
              <a:extLst>
                <a:ext uri="{FF2B5EF4-FFF2-40B4-BE49-F238E27FC236}">
                  <a16:creationId xmlns:a16="http://schemas.microsoft.com/office/drawing/2014/main" id="{092E4355-172B-5148-AB4E-E45D02834064}"/>
                </a:ext>
              </a:extLst>
            </p:cNvPr>
            <p:cNvSpPr/>
            <p:nvPr/>
          </p:nvSpPr>
          <p:spPr>
            <a:xfrm>
              <a:off x="3203848" y="1042416"/>
              <a:ext cx="137160" cy="1371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10AF559-15CE-2846-B457-D1692CA34D39}"/>
                </a:ext>
              </a:extLst>
            </p:cNvPr>
            <p:cNvSpPr/>
            <p:nvPr/>
          </p:nvSpPr>
          <p:spPr>
            <a:xfrm>
              <a:off x="3203848" y="1289304"/>
              <a:ext cx="137160" cy="13716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2380D839-A843-DF4A-9004-15A36C882D2B}"/>
              </a:ext>
            </a:extLst>
          </p:cNvPr>
          <p:cNvGrpSpPr/>
          <p:nvPr/>
        </p:nvGrpSpPr>
        <p:grpSpPr>
          <a:xfrm>
            <a:off x="4463988" y="1034514"/>
            <a:ext cx="2801896" cy="561692"/>
            <a:chOff x="3203848" y="955320"/>
            <a:chExt cx="2801896" cy="561692"/>
          </a:xfrm>
        </p:grpSpPr>
        <p:sp>
          <p:nvSpPr>
            <p:cNvPr id="18" name="TextBox 17">
              <a:extLst>
                <a:ext uri="{FF2B5EF4-FFF2-40B4-BE49-F238E27FC236}">
                  <a16:creationId xmlns:a16="http://schemas.microsoft.com/office/drawing/2014/main" id="{9435CCDE-6A0B-0947-A158-EB01592BA42C}"/>
                </a:ext>
              </a:extLst>
            </p:cNvPr>
            <p:cNvSpPr txBox="1"/>
            <p:nvPr/>
          </p:nvSpPr>
          <p:spPr>
            <a:xfrm>
              <a:off x="3347864" y="955320"/>
              <a:ext cx="2657880" cy="561692"/>
            </a:xfrm>
            <a:prstGeom prst="rect">
              <a:avLst/>
            </a:prstGeom>
            <a:noFill/>
          </p:spPr>
          <p:txBody>
            <a:bodyPr wrap="square" rtlCol="0">
              <a:spAutoFit/>
            </a:bodyPr>
            <a:lstStyle/>
            <a:p>
              <a:pPr>
                <a:spcAft>
                  <a:spcPts val="300"/>
                </a:spcAft>
              </a:pPr>
              <a:r>
                <a:rPr lang="en-US" sz="1400" dirty="0"/>
                <a:t>Insured all year, underinsured</a:t>
              </a:r>
            </a:p>
            <a:p>
              <a:pPr>
                <a:spcAft>
                  <a:spcPts val="300"/>
                </a:spcAft>
              </a:pPr>
              <a:r>
                <a:rPr lang="en-US" sz="1400" dirty="0"/>
                <a:t>Uninsured now</a:t>
              </a:r>
            </a:p>
          </p:txBody>
        </p:sp>
        <p:sp>
          <p:nvSpPr>
            <p:cNvPr id="19" name="Rectangle 18">
              <a:extLst>
                <a:ext uri="{FF2B5EF4-FFF2-40B4-BE49-F238E27FC236}">
                  <a16:creationId xmlns:a16="http://schemas.microsoft.com/office/drawing/2014/main" id="{F8CEEDAE-85BC-8F42-A832-9B9B1C99C64A}"/>
                </a:ext>
              </a:extLst>
            </p:cNvPr>
            <p:cNvSpPr/>
            <p:nvPr/>
          </p:nvSpPr>
          <p:spPr>
            <a:xfrm>
              <a:off x="3203848" y="1042416"/>
              <a:ext cx="137160" cy="13716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1041B37-0257-0643-B342-2D99CBC1449B}"/>
                </a:ext>
              </a:extLst>
            </p:cNvPr>
            <p:cNvSpPr/>
            <p:nvPr/>
          </p:nvSpPr>
          <p:spPr>
            <a:xfrm>
              <a:off x="3203848" y="1289304"/>
              <a:ext cx="137160" cy="137160"/>
            </a:xfrm>
            <a:prstGeom prst="rect">
              <a:avLst/>
            </a:prstGeom>
            <a:solidFill>
              <a:schemeClr val="tx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5213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E55C05-D806-7E42-8EEB-A5936D7C75C6}"/>
              </a:ext>
            </a:extLst>
          </p:cNvPr>
          <p:cNvSpPr>
            <a:spLocks noGrp="1"/>
          </p:cNvSpPr>
          <p:nvPr>
            <p:ph type="ctrTitle"/>
          </p:nvPr>
        </p:nvSpPr>
        <p:spPr/>
        <p:txBody>
          <a:bodyPr/>
          <a:lstStyle/>
          <a:p>
            <a:r>
              <a:rPr lang="en-US" dirty="0"/>
              <a:t>Continuously Insured Adults, Including Those Underinsured, Are More Likely to Get Cancer Screenings</a:t>
            </a:r>
          </a:p>
        </p:txBody>
      </p:sp>
      <p:graphicFrame>
        <p:nvGraphicFramePr>
          <p:cNvPr id="11" name="Chart Placeholder 10">
            <a:extLst>
              <a:ext uri="{FF2B5EF4-FFF2-40B4-BE49-F238E27FC236}">
                <a16:creationId xmlns:a16="http://schemas.microsoft.com/office/drawing/2014/main" id="{5EB8B523-D844-1F4D-9F56-756B37AB7AB7}"/>
              </a:ext>
            </a:extLst>
          </p:cNvPr>
          <p:cNvGraphicFramePr>
            <a:graphicFrameLocks noGrp="1"/>
          </p:cNvGraphicFramePr>
          <p:nvPr>
            <p:ph type="chart" sz="quarter" idx="19"/>
            <p:extLst>
              <p:ext uri="{D42A27DB-BD31-4B8C-83A1-F6EECF244321}">
                <p14:modId xmlns:p14="http://schemas.microsoft.com/office/powerpoint/2010/main" val="1365485334"/>
              </p:ext>
            </p:extLst>
          </p:nvPr>
        </p:nvGraphicFramePr>
        <p:xfrm>
          <a:off x="71439" y="908720"/>
          <a:ext cx="7776926" cy="473960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p:cNvSpPr>
            <a:spLocks noGrp="1"/>
          </p:cNvSpPr>
          <p:nvPr>
            <p:ph type="body" sz="quarter" idx="22"/>
          </p:nvPr>
        </p:nvSpPr>
        <p:spPr/>
        <p:txBody>
          <a:bodyPr/>
          <a:lstStyle/>
          <a:p>
            <a:r>
              <a:rPr lang="en-US" dirty="0"/>
              <a:t>Notes: “Continuously insured” refers to adults who were insured for the full year up to and on the survey field date.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“Insured now, had a coverage gap” refers to adults who were insured at the time of the survey but were uninsured at any point in the 12 months prior to the survey field date. “Uninsured now” refers to adults who reported being uninsured at the time of the survey. Respondents were asked if they: received a Pap test within the past three years for females ages 21–64, received a mammogram within the past two years for females ages 40–64, and received a colon cancer screening within the past five years for adults ages 50–64.</a:t>
            </a:r>
          </a:p>
          <a:p>
            <a:r>
              <a:rPr lang="en-US" dirty="0"/>
              <a:t>Data: Commonwealth Fund Biennial Health Insurance Survey (2018).</a:t>
            </a:r>
          </a:p>
        </p:txBody>
      </p:sp>
      <p:sp>
        <p:nvSpPr>
          <p:cNvPr id="13" name="TextBox 12">
            <a:extLst>
              <a:ext uri="{FF2B5EF4-FFF2-40B4-BE49-F238E27FC236}">
                <a16:creationId xmlns:a16="http://schemas.microsoft.com/office/drawing/2014/main" id="{5A2ED349-31A5-854E-A6E4-E22EB1D00BA8}"/>
              </a:ext>
            </a:extLst>
          </p:cNvPr>
          <p:cNvSpPr txBox="1"/>
          <p:nvPr/>
        </p:nvSpPr>
        <p:spPr>
          <a:xfrm>
            <a:off x="0" y="711715"/>
            <a:ext cx="7992380" cy="307777"/>
          </a:xfrm>
          <a:prstGeom prst="rect">
            <a:avLst/>
          </a:prstGeom>
          <a:noFill/>
        </p:spPr>
        <p:txBody>
          <a:bodyPr wrap="square" rtlCol="0">
            <a:spAutoFit/>
          </a:bodyPr>
          <a:lstStyle/>
          <a:p>
            <a:r>
              <a:rPr lang="en-US" sz="1400" i="1" dirty="0"/>
              <a:t>Percent of adults ages 19–64</a:t>
            </a:r>
          </a:p>
        </p:txBody>
      </p:sp>
    </p:spTree>
    <p:extLst>
      <p:ext uri="{BB962C8B-B14F-4D97-AF65-F5344CB8AC3E}">
        <p14:creationId xmlns:p14="http://schemas.microsoft.com/office/powerpoint/2010/main" val="570736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ED37-7431-2143-832D-F69ACE393230}"/>
              </a:ext>
            </a:extLst>
          </p:cNvPr>
          <p:cNvSpPr>
            <a:spLocks noGrp="1"/>
          </p:cNvSpPr>
          <p:nvPr>
            <p:ph type="ctrTitle"/>
          </p:nvPr>
        </p:nvSpPr>
        <p:spPr/>
        <p:txBody>
          <a:bodyPr/>
          <a:lstStyle/>
          <a:p>
            <a:r>
              <a:rPr lang="en-US" dirty="0"/>
              <a:t>Since the ACA, Gaps in People’s Coverage Have Been Shorter</a:t>
            </a:r>
          </a:p>
        </p:txBody>
      </p:sp>
      <p:graphicFrame>
        <p:nvGraphicFramePr>
          <p:cNvPr id="11" name="Chart Placeholder 10">
            <a:extLst>
              <a:ext uri="{FF2B5EF4-FFF2-40B4-BE49-F238E27FC236}">
                <a16:creationId xmlns:a16="http://schemas.microsoft.com/office/drawing/2014/main" id="{789345CC-11E1-6E48-AAE1-82E0AAC32B62}"/>
              </a:ext>
            </a:extLst>
          </p:cNvPr>
          <p:cNvGraphicFramePr>
            <a:graphicFrameLocks noGrp="1"/>
          </p:cNvGraphicFramePr>
          <p:nvPr>
            <p:ph type="chart" sz="quarter" idx="19"/>
            <p:extLst>
              <p:ext uri="{D42A27DB-BD31-4B8C-83A1-F6EECF244321}">
                <p14:modId xmlns:p14="http://schemas.microsoft.com/office/powerpoint/2010/main" val="1493849282"/>
              </p:ext>
            </p:extLst>
          </p:nvPr>
        </p:nvGraphicFramePr>
        <p:xfrm>
          <a:off x="71438" y="800708"/>
          <a:ext cx="8316986" cy="528762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4B9F30CA-C4FB-D74C-B905-F1CF8060F64E}"/>
              </a:ext>
            </a:extLst>
          </p:cNvPr>
          <p:cNvSpPr txBox="1"/>
          <p:nvPr/>
        </p:nvSpPr>
        <p:spPr>
          <a:xfrm>
            <a:off x="0" y="711715"/>
            <a:ext cx="7200292" cy="307777"/>
          </a:xfrm>
          <a:prstGeom prst="rect">
            <a:avLst/>
          </a:prstGeom>
          <a:noFill/>
        </p:spPr>
        <p:txBody>
          <a:bodyPr wrap="square" rtlCol="0">
            <a:spAutoFit/>
          </a:bodyPr>
          <a:lstStyle/>
          <a:p>
            <a:r>
              <a:rPr lang="en-US" sz="1400" i="1" dirty="0"/>
              <a:t>Percent of adults ages 19–64 insured now but had a coverage gap in past year</a:t>
            </a:r>
          </a:p>
        </p:txBody>
      </p:sp>
      <p:sp>
        <p:nvSpPr>
          <p:cNvPr id="15" name="Text Placeholder 14">
            <a:extLst>
              <a:ext uri="{FF2B5EF4-FFF2-40B4-BE49-F238E27FC236}">
                <a16:creationId xmlns:a16="http://schemas.microsoft.com/office/drawing/2014/main" id="{68D112A1-8B4C-6E48-8B3D-AAF3E188F376}"/>
              </a:ext>
            </a:extLst>
          </p:cNvPr>
          <p:cNvSpPr>
            <a:spLocks noGrp="1"/>
          </p:cNvSpPr>
          <p:nvPr>
            <p:ph type="body" sz="quarter" idx="22"/>
          </p:nvPr>
        </p:nvSpPr>
        <p:spPr/>
        <p:txBody>
          <a:bodyPr/>
          <a:lstStyle/>
          <a:p>
            <a:r>
              <a:rPr lang="en-US" dirty="0"/>
              <a:t>Data: Commonwealth Fund Biennial Health Insurance Surveys (2001, 2010, 2012, 2014, 2016, 2018).</a:t>
            </a:r>
          </a:p>
        </p:txBody>
      </p:sp>
    </p:spTree>
    <p:extLst>
      <p:ext uri="{BB962C8B-B14F-4D97-AF65-F5344CB8AC3E}">
        <p14:creationId xmlns:p14="http://schemas.microsoft.com/office/powerpoint/2010/main" val="2598083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E2546-05FA-FA4C-9034-904289317DEE}"/>
              </a:ext>
            </a:extLst>
          </p:cNvPr>
          <p:cNvSpPr>
            <a:spLocks noGrp="1"/>
          </p:cNvSpPr>
          <p:nvPr>
            <p:ph type="ctrTitle"/>
          </p:nvPr>
        </p:nvSpPr>
        <p:spPr/>
        <p:txBody>
          <a:bodyPr/>
          <a:lstStyle/>
          <a:p>
            <a:r>
              <a:rPr lang="en-US" dirty="0"/>
              <a:t>There Has Been Some Improvement in Long-Term Uninsured Rates </a:t>
            </a:r>
          </a:p>
        </p:txBody>
      </p:sp>
      <p:graphicFrame>
        <p:nvGraphicFramePr>
          <p:cNvPr id="9" name="Chart Placeholder 8">
            <a:extLst>
              <a:ext uri="{FF2B5EF4-FFF2-40B4-BE49-F238E27FC236}">
                <a16:creationId xmlns:a16="http://schemas.microsoft.com/office/drawing/2014/main" id="{5D49CA8E-34EB-B146-9FC0-501EF6ED1AC0}"/>
              </a:ext>
            </a:extLst>
          </p:cNvPr>
          <p:cNvGraphicFramePr>
            <a:graphicFrameLocks noGrp="1"/>
          </p:cNvGraphicFramePr>
          <p:nvPr>
            <p:ph type="chart" sz="quarter" idx="19"/>
            <p:extLst>
              <p:ext uri="{D42A27DB-BD31-4B8C-83A1-F6EECF244321}">
                <p14:modId xmlns:p14="http://schemas.microsoft.com/office/powerpoint/2010/main" val="2091335127"/>
              </p:ext>
            </p:extLst>
          </p:nvPr>
        </p:nvGraphicFramePr>
        <p:xfrm>
          <a:off x="71439" y="800708"/>
          <a:ext cx="8244978" cy="528762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22"/>
          </p:nvPr>
        </p:nvSpPr>
        <p:spPr/>
        <p:txBody>
          <a:bodyPr/>
          <a:lstStyle/>
          <a:p>
            <a:r>
              <a:rPr lang="en-US" dirty="0"/>
              <a:t>Data: Commonwealth Fund Biennial Health Insurance Surveys (2001, 2010, 2012, 2014, 2016, 2018).</a:t>
            </a:r>
          </a:p>
        </p:txBody>
      </p:sp>
      <p:sp>
        <p:nvSpPr>
          <p:cNvPr id="11" name="TextBox 10">
            <a:extLst>
              <a:ext uri="{FF2B5EF4-FFF2-40B4-BE49-F238E27FC236}">
                <a16:creationId xmlns:a16="http://schemas.microsoft.com/office/drawing/2014/main" id="{577ADF97-5D22-7243-81FF-58E6CE046014}"/>
              </a:ext>
            </a:extLst>
          </p:cNvPr>
          <p:cNvSpPr txBox="1"/>
          <p:nvPr/>
        </p:nvSpPr>
        <p:spPr>
          <a:xfrm>
            <a:off x="0" y="711715"/>
            <a:ext cx="4319972" cy="307777"/>
          </a:xfrm>
          <a:prstGeom prst="rect">
            <a:avLst/>
          </a:prstGeom>
          <a:noFill/>
        </p:spPr>
        <p:txBody>
          <a:bodyPr wrap="square" rtlCol="0">
            <a:spAutoFit/>
          </a:bodyPr>
          <a:lstStyle/>
          <a:p>
            <a:r>
              <a:rPr lang="en-US" sz="1400" i="1" dirty="0"/>
              <a:t>Percent of adults ages 19–64 who are uninsured now</a:t>
            </a:r>
          </a:p>
        </p:txBody>
      </p:sp>
    </p:spTree>
    <p:extLst>
      <p:ext uri="{BB962C8B-B14F-4D97-AF65-F5344CB8AC3E}">
        <p14:creationId xmlns:p14="http://schemas.microsoft.com/office/powerpoint/2010/main" val="1981123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9E002-1423-E640-BF1A-D99CEFB48158}"/>
              </a:ext>
            </a:extLst>
          </p:cNvPr>
          <p:cNvSpPr>
            <a:spLocks noGrp="1"/>
          </p:cNvSpPr>
          <p:nvPr>
            <p:ph type="ctrTitle"/>
          </p:nvPr>
        </p:nvSpPr>
        <p:spPr/>
        <p:txBody>
          <a:bodyPr/>
          <a:lstStyle/>
          <a:p>
            <a:r>
              <a:rPr lang="en-US" dirty="0"/>
              <a:t>More Adults Are Underinsured, with the Greatest Growth Occurring Among Those with Employer Coverage</a:t>
            </a:r>
          </a:p>
        </p:txBody>
      </p:sp>
      <p:sp>
        <p:nvSpPr>
          <p:cNvPr id="4" name="Text Placeholder 3"/>
          <p:cNvSpPr>
            <a:spLocks noGrp="1"/>
          </p:cNvSpPr>
          <p:nvPr>
            <p:ph type="body" sz="quarter" idx="22"/>
          </p:nvPr>
        </p:nvSpPr>
        <p:spPr/>
        <p:txBody>
          <a:bodyPr/>
          <a:lstStyle/>
          <a:p>
            <a:r>
              <a:rPr lang="en-US" dirty="0"/>
              <a:t>Notes: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Total includes adults with coverage through Medicaid and Medicare. Respondents may have had another type of coverage at some point during the year, but had coverage for the entire previous 12 months. ^ For 2014 and 2016, includes those who get their individual coverage through the marketplace and outside of the marketplace. </a:t>
            </a:r>
          </a:p>
          <a:p>
            <a:r>
              <a:rPr lang="en-US" dirty="0"/>
              <a:t>Data: Commonwealth Fund Biennial Health Insurance Surveys (2003, 2005, 2010, 2012, 2014, 2016, 2018).</a:t>
            </a:r>
          </a:p>
        </p:txBody>
      </p:sp>
      <p:graphicFrame>
        <p:nvGraphicFramePr>
          <p:cNvPr id="9" name="Chart Placeholder 7">
            <a:extLst>
              <a:ext uri="{FF2B5EF4-FFF2-40B4-BE49-F238E27FC236}">
                <a16:creationId xmlns:a16="http://schemas.microsoft.com/office/drawing/2014/main" id="{D439E929-FF3E-B54D-8D95-F2CBC5728B46}"/>
              </a:ext>
            </a:extLst>
          </p:cNvPr>
          <p:cNvGraphicFramePr>
            <a:graphicFrameLocks noGrp="1"/>
          </p:cNvGraphicFramePr>
          <p:nvPr>
            <p:ph type="chart" sz="quarter" idx="19"/>
            <p:extLst>
              <p:ext uri="{D42A27DB-BD31-4B8C-83A1-F6EECF244321}">
                <p14:modId xmlns:p14="http://schemas.microsoft.com/office/powerpoint/2010/main" val="2757571531"/>
              </p:ext>
            </p:extLst>
          </p:nvPr>
        </p:nvGraphicFramePr>
        <p:xfrm>
          <a:off x="71439" y="800708"/>
          <a:ext cx="8244978" cy="4680519"/>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5D17D77A-71A9-AD4A-A3B0-3DA2EF068DDA}"/>
              </a:ext>
            </a:extLst>
          </p:cNvPr>
          <p:cNvSpPr txBox="1"/>
          <p:nvPr/>
        </p:nvSpPr>
        <p:spPr>
          <a:xfrm>
            <a:off x="0" y="711715"/>
            <a:ext cx="5328084" cy="523220"/>
          </a:xfrm>
          <a:prstGeom prst="rect">
            <a:avLst/>
          </a:prstGeom>
          <a:noFill/>
        </p:spPr>
        <p:txBody>
          <a:bodyPr wrap="square" rtlCol="0">
            <a:spAutoFit/>
          </a:bodyPr>
          <a:lstStyle/>
          <a:p>
            <a:r>
              <a:rPr lang="en-US" sz="1400" i="1" dirty="0"/>
              <a:t>Percent of adults ages 19–64 insured all year who were underinsured</a:t>
            </a:r>
          </a:p>
          <a:p>
            <a:endParaRPr lang="en-US" sz="1400" i="1" dirty="0"/>
          </a:p>
        </p:txBody>
      </p:sp>
    </p:spTree>
    <p:extLst>
      <p:ext uri="{BB962C8B-B14F-4D97-AF65-F5344CB8AC3E}">
        <p14:creationId xmlns:p14="http://schemas.microsoft.com/office/powerpoint/2010/main" val="413851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BCD3E-298E-0E45-A864-84004F4A1327}"/>
              </a:ext>
            </a:extLst>
          </p:cNvPr>
          <p:cNvSpPr>
            <a:spLocks noGrp="1"/>
          </p:cNvSpPr>
          <p:nvPr>
            <p:ph type="ctrTitle"/>
          </p:nvPr>
        </p:nvSpPr>
        <p:spPr/>
        <p:txBody>
          <a:bodyPr/>
          <a:lstStyle/>
          <a:p>
            <a:r>
              <a:rPr lang="en-US" dirty="0"/>
              <a:t>Fewer Adults Report Not Getting Needed Care Because of Costs, but Gains Have Stalled in Recent Years</a:t>
            </a:r>
          </a:p>
        </p:txBody>
      </p:sp>
      <p:sp>
        <p:nvSpPr>
          <p:cNvPr id="4" name="Text Placeholder 3"/>
          <p:cNvSpPr>
            <a:spLocks noGrp="1"/>
          </p:cNvSpPr>
          <p:nvPr>
            <p:ph type="body" sz="quarter" idx="22"/>
          </p:nvPr>
        </p:nvSpPr>
        <p:spPr/>
        <p:txBody>
          <a:bodyPr/>
          <a:lstStyle/>
          <a:p>
            <a:r>
              <a:rPr lang="en-US" dirty="0"/>
              <a:t>Data: Commonwealth Fund Biennial Health Insurance Surveys (2003, 2005, 2010, 2012, 2014, 2016, 2018).</a:t>
            </a:r>
          </a:p>
        </p:txBody>
      </p:sp>
      <p:graphicFrame>
        <p:nvGraphicFramePr>
          <p:cNvPr id="9" name="Chart Placeholder 8">
            <a:extLst>
              <a:ext uri="{FF2B5EF4-FFF2-40B4-BE49-F238E27FC236}">
                <a16:creationId xmlns:a16="http://schemas.microsoft.com/office/drawing/2014/main" id="{824F40E4-AD3E-B749-A89B-91BCC9213E19}"/>
              </a:ext>
            </a:extLst>
          </p:cNvPr>
          <p:cNvGraphicFramePr>
            <a:graphicFrameLocks noGrp="1"/>
          </p:cNvGraphicFramePr>
          <p:nvPr>
            <p:ph type="chart" sz="quarter" idx="19"/>
            <p:extLst>
              <p:ext uri="{D42A27DB-BD31-4B8C-83A1-F6EECF244321}">
                <p14:modId xmlns:p14="http://schemas.microsoft.com/office/powerpoint/2010/main" val="2388661965"/>
              </p:ext>
            </p:extLst>
          </p:nvPr>
        </p:nvGraphicFramePr>
        <p:xfrm>
          <a:off x="71439" y="1052513"/>
          <a:ext cx="7776925"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CE14F564-6CFC-E644-9816-3E623AB0B970}"/>
              </a:ext>
            </a:extLst>
          </p:cNvPr>
          <p:cNvSpPr txBox="1"/>
          <p:nvPr/>
        </p:nvSpPr>
        <p:spPr>
          <a:xfrm>
            <a:off x="98134" y="882005"/>
            <a:ext cx="5337962" cy="1694182"/>
          </a:xfrm>
          <a:prstGeom prst="rect">
            <a:avLst/>
          </a:prstGeom>
          <a:noFill/>
        </p:spPr>
        <p:txBody>
          <a:bodyPr wrap="square" rtlCol="0">
            <a:spAutoFit/>
          </a:bodyPr>
          <a:lstStyle/>
          <a:p>
            <a:pPr>
              <a:spcAft>
                <a:spcPts val="1200"/>
              </a:spcAft>
            </a:pPr>
            <a:r>
              <a:rPr lang="en-US" sz="1400" b="1" dirty="0"/>
              <a:t>Percent of adults ages 19–64 who reported any of the following cost-related access problems in the past year:</a:t>
            </a:r>
          </a:p>
          <a:p>
            <a:pPr marL="287338" indent="-173038">
              <a:lnSpc>
                <a:spcPct val="120000"/>
              </a:lnSpc>
              <a:buFont typeface="Arial" panose="020B0604020202020204" pitchFamily="34" charset="0"/>
              <a:buChar char="•"/>
            </a:pPr>
            <a:r>
              <a:rPr lang="en-US" sz="1400" i="1" dirty="0"/>
              <a:t>Had a medical problem but did not visit doctor or clinic</a:t>
            </a:r>
          </a:p>
          <a:p>
            <a:pPr marL="287338" indent="-173038">
              <a:lnSpc>
                <a:spcPct val="120000"/>
              </a:lnSpc>
              <a:buFont typeface="Arial" panose="020B0604020202020204" pitchFamily="34" charset="0"/>
              <a:buChar char="•"/>
            </a:pPr>
            <a:r>
              <a:rPr lang="en-US" sz="1400" i="1" dirty="0"/>
              <a:t>Did not fill a prescription</a:t>
            </a:r>
          </a:p>
          <a:p>
            <a:pPr marL="287338" indent="-173038">
              <a:lnSpc>
                <a:spcPct val="120000"/>
              </a:lnSpc>
              <a:buFont typeface="Arial" panose="020B0604020202020204" pitchFamily="34" charset="0"/>
              <a:buChar char="•"/>
            </a:pPr>
            <a:r>
              <a:rPr lang="en-US" sz="1400" i="1" dirty="0"/>
              <a:t>Skipped recommended test, treatment, or follow-up</a:t>
            </a:r>
          </a:p>
          <a:p>
            <a:pPr marL="287338" indent="-173038">
              <a:lnSpc>
                <a:spcPct val="120000"/>
              </a:lnSpc>
              <a:buFont typeface="Arial" panose="020B0604020202020204" pitchFamily="34" charset="0"/>
              <a:buChar char="•"/>
            </a:pPr>
            <a:r>
              <a:rPr lang="en-US" sz="1400" i="1" dirty="0"/>
              <a:t>Did not get needed specialist care</a:t>
            </a:r>
          </a:p>
        </p:txBody>
      </p:sp>
    </p:spTree>
    <p:extLst>
      <p:ext uri="{BB962C8B-B14F-4D97-AF65-F5344CB8AC3E}">
        <p14:creationId xmlns:p14="http://schemas.microsoft.com/office/powerpoint/2010/main" val="727771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F2EEC-A100-5246-8A5E-2EFF625748E8}"/>
              </a:ext>
            </a:extLst>
          </p:cNvPr>
          <p:cNvSpPr>
            <a:spLocks noGrp="1"/>
          </p:cNvSpPr>
          <p:nvPr>
            <p:ph type="ctrTitle"/>
          </p:nvPr>
        </p:nvSpPr>
        <p:spPr/>
        <p:txBody>
          <a:bodyPr/>
          <a:lstStyle/>
          <a:p>
            <a:r>
              <a:rPr lang="en-US" spc="-10" dirty="0"/>
              <a:t>Inadequate Coverage Is Associated with More Cost-Related Problems Getting Needed Care</a:t>
            </a:r>
          </a:p>
        </p:txBody>
      </p:sp>
      <p:sp>
        <p:nvSpPr>
          <p:cNvPr id="4" name="Text Placeholder 3"/>
          <p:cNvSpPr>
            <a:spLocks noGrp="1"/>
          </p:cNvSpPr>
          <p:nvPr>
            <p:ph type="body" sz="quarter" idx="22"/>
          </p:nvPr>
        </p:nvSpPr>
        <p:spPr>
          <a:xfrm>
            <a:off x="71500" y="5373216"/>
            <a:ext cx="9001061" cy="819870"/>
          </a:xfrm>
        </p:spPr>
        <p:txBody>
          <a:bodyPr/>
          <a:lstStyle/>
          <a:p>
            <a:r>
              <a:rPr lang="en-US" dirty="0"/>
              <a:t>Notes: * Includes any of the following because of cost: did not fill a prescription; skipped recommended medical test, treatment, or follow-up; had a medical problem but did not visit doctor or clinic; did not see a specialist when needed.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“Insured now, had a coverage gap” refers to adults who were insured at the time of the survey but were uninsured at any point in the 12 months prior to the survey field date. “Uninsured now” refers to adults who reported being uninsured at the time of the survey.</a:t>
            </a:r>
          </a:p>
          <a:p>
            <a:r>
              <a:rPr lang="en-US" dirty="0"/>
              <a:t>Data: Commonwealth Fund Biennial Health Insurance Survey (2018).</a:t>
            </a:r>
          </a:p>
        </p:txBody>
      </p:sp>
      <p:sp>
        <p:nvSpPr>
          <p:cNvPr id="10" name="TextBox 9">
            <a:extLst>
              <a:ext uri="{FF2B5EF4-FFF2-40B4-BE49-F238E27FC236}">
                <a16:creationId xmlns:a16="http://schemas.microsoft.com/office/drawing/2014/main" id="{5CE2AE42-BE55-EA4B-8A47-D80FBD597F64}"/>
              </a:ext>
            </a:extLst>
          </p:cNvPr>
          <p:cNvSpPr txBox="1"/>
          <p:nvPr/>
        </p:nvSpPr>
        <p:spPr>
          <a:xfrm>
            <a:off x="0" y="711715"/>
            <a:ext cx="7992380" cy="307777"/>
          </a:xfrm>
          <a:prstGeom prst="rect">
            <a:avLst/>
          </a:prstGeom>
          <a:noFill/>
        </p:spPr>
        <p:txBody>
          <a:bodyPr wrap="square" rtlCol="0">
            <a:spAutoFit/>
          </a:bodyPr>
          <a:lstStyle/>
          <a:p>
            <a:r>
              <a:rPr lang="en-US" sz="1400" i="1" dirty="0"/>
              <a:t>Percent of adults ages 19–64 who had any of four access problems in past year because of cost*</a:t>
            </a:r>
          </a:p>
        </p:txBody>
      </p:sp>
      <p:graphicFrame>
        <p:nvGraphicFramePr>
          <p:cNvPr id="11" name="Chart Placeholder 10">
            <a:extLst>
              <a:ext uri="{FF2B5EF4-FFF2-40B4-BE49-F238E27FC236}">
                <a16:creationId xmlns:a16="http://schemas.microsoft.com/office/drawing/2014/main" id="{7BF45526-962B-7945-A911-D23EF836049E}"/>
              </a:ext>
            </a:extLst>
          </p:cNvPr>
          <p:cNvGraphicFramePr>
            <a:graphicFrameLocks noGrp="1"/>
          </p:cNvGraphicFramePr>
          <p:nvPr>
            <p:ph type="chart" sz="quarter" idx="19"/>
            <p:extLst>
              <p:ext uri="{D42A27DB-BD31-4B8C-83A1-F6EECF244321}">
                <p14:modId xmlns:p14="http://schemas.microsoft.com/office/powerpoint/2010/main" val="2297514157"/>
              </p:ext>
            </p:extLst>
          </p:nvPr>
        </p:nvGraphicFramePr>
        <p:xfrm>
          <a:off x="71439" y="908721"/>
          <a:ext cx="7776925" cy="46445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8252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F0033-1491-C84C-9C00-30A7992DA090}"/>
              </a:ext>
            </a:extLst>
          </p:cNvPr>
          <p:cNvSpPr>
            <a:spLocks noGrp="1"/>
          </p:cNvSpPr>
          <p:nvPr>
            <p:ph type="ctrTitle"/>
          </p:nvPr>
        </p:nvSpPr>
        <p:spPr/>
        <p:txBody>
          <a:bodyPr/>
          <a:lstStyle/>
          <a:p>
            <a:r>
              <a:rPr lang="en-US" dirty="0"/>
              <a:t>Fewer Adults Have Difficulty Paying Their Medical Bills, but the Improvement Has Stalled</a:t>
            </a:r>
          </a:p>
        </p:txBody>
      </p:sp>
      <p:sp>
        <p:nvSpPr>
          <p:cNvPr id="5" name="Text Placeholder 4"/>
          <p:cNvSpPr>
            <a:spLocks noGrp="1"/>
          </p:cNvSpPr>
          <p:nvPr>
            <p:ph type="body" sz="quarter" idx="22"/>
          </p:nvPr>
        </p:nvSpPr>
        <p:spPr/>
        <p:txBody>
          <a:bodyPr/>
          <a:lstStyle/>
          <a:p>
            <a:r>
              <a:rPr lang="en-US" dirty="0"/>
              <a:t>Data: Commonwealth Fund Biennial Health Insurance Surveys (2005, 2010, 2012, 2014, 2016, 2018).</a:t>
            </a:r>
          </a:p>
        </p:txBody>
      </p:sp>
      <p:graphicFrame>
        <p:nvGraphicFramePr>
          <p:cNvPr id="10" name="Chart Placeholder 9">
            <a:extLst>
              <a:ext uri="{FF2B5EF4-FFF2-40B4-BE49-F238E27FC236}">
                <a16:creationId xmlns:a16="http://schemas.microsoft.com/office/drawing/2014/main" id="{91242550-1775-0C4D-BA9E-1ADC54C0B704}"/>
              </a:ext>
            </a:extLst>
          </p:cNvPr>
          <p:cNvGraphicFramePr>
            <a:graphicFrameLocks noGrp="1"/>
          </p:cNvGraphicFramePr>
          <p:nvPr>
            <p:ph type="chart" sz="quarter" idx="19"/>
            <p:extLst>
              <p:ext uri="{D42A27DB-BD31-4B8C-83A1-F6EECF244321}">
                <p14:modId xmlns:p14="http://schemas.microsoft.com/office/powerpoint/2010/main" val="417278703"/>
              </p:ext>
            </p:extLst>
          </p:nvPr>
        </p:nvGraphicFramePr>
        <p:xfrm>
          <a:off x="71439" y="1052513"/>
          <a:ext cx="7776925" cy="459581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3DD279B1-5F14-EF4F-9B96-60364575BA66}"/>
              </a:ext>
            </a:extLst>
          </p:cNvPr>
          <p:cNvSpPr txBox="1"/>
          <p:nvPr/>
        </p:nvSpPr>
        <p:spPr>
          <a:xfrm>
            <a:off x="98134" y="882005"/>
            <a:ext cx="5337962" cy="1694182"/>
          </a:xfrm>
          <a:prstGeom prst="rect">
            <a:avLst/>
          </a:prstGeom>
          <a:noFill/>
        </p:spPr>
        <p:txBody>
          <a:bodyPr wrap="square" rtlCol="0">
            <a:spAutoFit/>
          </a:bodyPr>
          <a:lstStyle/>
          <a:p>
            <a:pPr>
              <a:spcAft>
                <a:spcPts val="1200"/>
              </a:spcAft>
            </a:pPr>
            <a:r>
              <a:rPr lang="en-US" sz="1400" b="1" dirty="0"/>
              <a:t>Percent of adults ages 19–64 who reported any of the following medical bill or debt problems in the past year:</a:t>
            </a:r>
          </a:p>
          <a:p>
            <a:pPr marL="287338" indent="-173038">
              <a:lnSpc>
                <a:spcPct val="120000"/>
              </a:lnSpc>
              <a:buFont typeface="Arial" panose="020B0604020202020204" pitchFamily="34" charset="0"/>
              <a:buChar char="•"/>
            </a:pPr>
            <a:r>
              <a:rPr lang="en-US" sz="1400" i="1" dirty="0"/>
              <a:t>Had problems paying or unable to pay medical bills</a:t>
            </a:r>
          </a:p>
          <a:p>
            <a:pPr marL="287338" indent="-173038">
              <a:lnSpc>
                <a:spcPct val="120000"/>
              </a:lnSpc>
              <a:buFont typeface="Arial" panose="020B0604020202020204" pitchFamily="34" charset="0"/>
              <a:buChar char="•"/>
            </a:pPr>
            <a:r>
              <a:rPr lang="en-US" sz="1400" i="1" dirty="0"/>
              <a:t>Contacted by a collection agency for unpaid medical bills</a:t>
            </a:r>
          </a:p>
          <a:p>
            <a:pPr marL="287338" indent="-173038">
              <a:lnSpc>
                <a:spcPct val="120000"/>
              </a:lnSpc>
              <a:buFont typeface="Arial" panose="020B0604020202020204" pitchFamily="34" charset="0"/>
              <a:buChar char="•"/>
            </a:pPr>
            <a:r>
              <a:rPr lang="en-US" sz="1400" i="1" dirty="0"/>
              <a:t>Had to change way of life to pay bills</a:t>
            </a:r>
          </a:p>
          <a:p>
            <a:pPr marL="287338" indent="-173038">
              <a:lnSpc>
                <a:spcPct val="120000"/>
              </a:lnSpc>
              <a:buFont typeface="Arial" panose="020B0604020202020204" pitchFamily="34" charset="0"/>
              <a:buChar char="•"/>
            </a:pPr>
            <a:r>
              <a:rPr lang="en-US" sz="1400" i="1" dirty="0"/>
              <a:t>Medical bills/debt being paid off over time</a:t>
            </a:r>
          </a:p>
        </p:txBody>
      </p:sp>
    </p:spTree>
    <p:extLst>
      <p:ext uri="{BB962C8B-B14F-4D97-AF65-F5344CB8AC3E}">
        <p14:creationId xmlns:p14="http://schemas.microsoft.com/office/powerpoint/2010/main" val="109036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99E588BD-4B75-2445-B78F-1778DC4D33E1}"/>
              </a:ext>
            </a:extLst>
          </p:cNvPr>
          <p:cNvGraphicFramePr>
            <a:graphicFrameLocks noGrp="1"/>
          </p:cNvGraphicFramePr>
          <p:nvPr>
            <p:ph type="chart" sz="quarter" idx="19"/>
            <p:extLst>
              <p:ext uri="{D42A27DB-BD31-4B8C-83A1-F6EECF244321}">
                <p14:modId xmlns:p14="http://schemas.microsoft.com/office/powerpoint/2010/main" val="338544725"/>
              </p:ext>
            </p:extLst>
          </p:nvPr>
        </p:nvGraphicFramePr>
        <p:xfrm>
          <a:off x="71439" y="908721"/>
          <a:ext cx="7776925" cy="45005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FC324D9A-9E12-B341-BD05-C1815A9BA5B3}"/>
              </a:ext>
            </a:extLst>
          </p:cNvPr>
          <p:cNvSpPr>
            <a:spLocks noGrp="1"/>
          </p:cNvSpPr>
          <p:nvPr>
            <p:ph type="ctrTitle"/>
          </p:nvPr>
        </p:nvSpPr>
        <p:spPr/>
        <p:txBody>
          <a:bodyPr/>
          <a:lstStyle/>
          <a:p>
            <a:r>
              <a:rPr lang="en-US" dirty="0"/>
              <a:t>Inadequate Coverage Is Associated with More Problems Paying Medical Bills </a:t>
            </a:r>
          </a:p>
        </p:txBody>
      </p:sp>
      <p:sp>
        <p:nvSpPr>
          <p:cNvPr id="11" name="Text Placeholder 10">
            <a:extLst>
              <a:ext uri="{FF2B5EF4-FFF2-40B4-BE49-F238E27FC236}">
                <a16:creationId xmlns:a16="http://schemas.microsoft.com/office/drawing/2014/main" id="{4162E9CC-6D44-ED4B-A062-F5EC9FC3836F}"/>
              </a:ext>
            </a:extLst>
          </p:cNvPr>
          <p:cNvSpPr>
            <a:spLocks noGrp="1"/>
          </p:cNvSpPr>
          <p:nvPr>
            <p:ph type="body" sz="quarter" idx="22"/>
          </p:nvPr>
        </p:nvSpPr>
        <p:spPr/>
        <p:txBody>
          <a:bodyPr/>
          <a:lstStyle/>
          <a:p>
            <a:r>
              <a:rPr lang="en-US" dirty="0"/>
              <a:t>Notes: * Includes any of the following: had problems paying or unable to pay medical bills; contacted by collection agency for unpaid medical bills; had to change way of life to pay bills; medical bills/debt being paid over time.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“Insured now, had a coverage gap” refers to adults who were insured at the time of the survey but were uninsured at any point in the 12 months prior to the survey field date. “Uninsured now” refers to adults who reported being uninsured at the time of the survey.</a:t>
            </a:r>
          </a:p>
          <a:p>
            <a:r>
              <a:rPr lang="en-US" dirty="0"/>
              <a:t>Data: Commonwealth Fund Biennial Health Insurance Survey (2018).</a:t>
            </a:r>
          </a:p>
        </p:txBody>
      </p:sp>
      <p:sp>
        <p:nvSpPr>
          <p:cNvPr id="13" name="TextBox 12">
            <a:extLst>
              <a:ext uri="{FF2B5EF4-FFF2-40B4-BE49-F238E27FC236}">
                <a16:creationId xmlns:a16="http://schemas.microsoft.com/office/drawing/2014/main" id="{13BDA3FD-4F5F-6849-A613-88297B373ABB}"/>
              </a:ext>
            </a:extLst>
          </p:cNvPr>
          <p:cNvSpPr txBox="1"/>
          <p:nvPr/>
        </p:nvSpPr>
        <p:spPr>
          <a:xfrm>
            <a:off x="0" y="711715"/>
            <a:ext cx="7992380" cy="307777"/>
          </a:xfrm>
          <a:prstGeom prst="rect">
            <a:avLst/>
          </a:prstGeom>
          <a:noFill/>
        </p:spPr>
        <p:txBody>
          <a:bodyPr wrap="square" rtlCol="0">
            <a:spAutoFit/>
          </a:bodyPr>
          <a:lstStyle/>
          <a:p>
            <a:r>
              <a:rPr lang="en-US" sz="1400" i="1" dirty="0"/>
              <a:t>Percent of adults ages 19–64 who had medical bill or debt problems in past year*</a:t>
            </a:r>
          </a:p>
        </p:txBody>
      </p:sp>
    </p:spTree>
    <p:extLst>
      <p:ext uri="{BB962C8B-B14F-4D97-AF65-F5344CB8AC3E}">
        <p14:creationId xmlns:p14="http://schemas.microsoft.com/office/powerpoint/2010/main" val="423971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3882C7-568E-3743-BB7C-858D0E627392}"/>
              </a:ext>
            </a:extLst>
          </p:cNvPr>
          <p:cNvSpPr>
            <a:spLocks noGrp="1"/>
          </p:cNvSpPr>
          <p:nvPr>
            <p:ph type="ctrTitle"/>
          </p:nvPr>
        </p:nvSpPr>
        <p:spPr/>
        <p:txBody>
          <a:bodyPr/>
          <a:lstStyle/>
          <a:p>
            <a:r>
              <a:rPr lang="en-US" dirty="0"/>
              <a:t>Continuously Insured Adults, Including Those Underinsured, Are More Likely to Get Preventive Care </a:t>
            </a:r>
          </a:p>
        </p:txBody>
      </p:sp>
      <p:sp>
        <p:nvSpPr>
          <p:cNvPr id="5" name="Text Placeholder 4"/>
          <p:cNvSpPr>
            <a:spLocks noGrp="1"/>
          </p:cNvSpPr>
          <p:nvPr>
            <p:ph type="body" sz="quarter" idx="22"/>
          </p:nvPr>
        </p:nvSpPr>
        <p:spPr/>
        <p:txBody>
          <a:bodyPr/>
          <a:lstStyle/>
          <a:p>
            <a:r>
              <a:rPr lang="en-US" dirty="0"/>
              <a:t>Notes: “Continuously insured” refers to adults who were insured for the full year up to and on the survey field date. “Underinsured” refers to adults who were insured all year but experienced one of the following: out-of-pocket costs, excluding premiums, equaled 10% or more of income; out-of-pocket costs, excluding premiums, equaled 5% or more of income if low-income (&lt;200% of poverty); or deductibles equaled 5% or more of income. “Insured now, had a coverage gap” refers to adults who were insured at the time of the survey but were uninsured at any point in the 12 months prior to the survey field date. “Uninsured now” refers to adults who reported being uninsured at the time of the survey. Respondents were asked if they: had their blood pressure checked within the past two years (in past year if has hypertension or high blood pressure); had their cholesterol checked in past five years (in past year if has hypertension, heart disease, or high cholesterol); and had their seasonal flu shot within the past 12 months.</a:t>
            </a:r>
          </a:p>
          <a:p>
            <a:r>
              <a:rPr lang="en-US" dirty="0"/>
              <a:t>Data: Commonwealth Fund Biennial Health Insurance Survey (2018).</a:t>
            </a:r>
          </a:p>
        </p:txBody>
      </p:sp>
      <p:graphicFrame>
        <p:nvGraphicFramePr>
          <p:cNvPr id="10" name="Chart Placeholder 9">
            <a:extLst>
              <a:ext uri="{FF2B5EF4-FFF2-40B4-BE49-F238E27FC236}">
                <a16:creationId xmlns:a16="http://schemas.microsoft.com/office/drawing/2014/main" id="{D35CCBB2-5901-8A4F-BFA2-3ED892B5EF14}"/>
              </a:ext>
            </a:extLst>
          </p:cNvPr>
          <p:cNvGraphicFramePr>
            <a:graphicFrameLocks noGrp="1"/>
          </p:cNvGraphicFramePr>
          <p:nvPr>
            <p:ph type="chart" sz="quarter" idx="19"/>
            <p:extLst>
              <p:ext uri="{D42A27DB-BD31-4B8C-83A1-F6EECF244321}">
                <p14:modId xmlns:p14="http://schemas.microsoft.com/office/powerpoint/2010/main" val="3976854630"/>
              </p:ext>
            </p:extLst>
          </p:nvPr>
        </p:nvGraphicFramePr>
        <p:xfrm>
          <a:off x="71438" y="908721"/>
          <a:ext cx="7776925" cy="439745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08B91891-15E5-4340-B97E-EDD243409C90}"/>
              </a:ext>
            </a:extLst>
          </p:cNvPr>
          <p:cNvSpPr txBox="1"/>
          <p:nvPr/>
        </p:nvSpPr>
        <p:spPr>
          <a:xfrm>
            <a:off x="0" y="711715"/>
            <a:ext cx="7992380" cy="307777"/>
          </a:xfrm>
          <a:prstGeom prst="rect">
            <a:avLst/>
          </a:prstGeom>
          <a:noFill/>
        </p:spPr>
        <p:txBody>
          <a:bodyPr wrap="square" rtlCol="0">
            <a:spAutoFit/>
          </a:bodyPr>
          <a:lstStyle/>
          <a:p>
            <a:r>
              <a:rPr lang="en-US" sz="1400" i="1" dirty="0"/>
              <a:t>Percent of adults ages 19–64</a:t>
            </a:r>
          </a:p>
        </p:txBody>
      </p:sp>
    </p:spTree>
    <p:extLst>
      <p:ext uri="{BB962C8B-B14F-4D97-AF65-F5344CB8AC3E}">
        <p14:creationId xmlns:p14="http://schemas.microsoft.com/office/powerpoint/2010/main" val="3269546127"/>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161351</TotalTime>
  <Words>1524</Words>
  <Application>Microsoft Macintosh PowerPoint</Application>
  <PresentationFormat>On-screen Show (4:3)</PresentationFormat>
  <Paragraphs>78</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Berlingske Serif Text</vt:lpstr>
      <vt:lpstr>Calibri</vt:lpstr>
      <vt:lpstr>Calibri Light</vt:lpstr>
      <vt:lpstr>InterFace</vt:lpstr>
      <vt:lpstr>InterFace Bold</vt:lpstr>
      <vt:lpstr>1_Office Theme</vt:lpstr>
      <vt:lpstr>Since the ACA, Fewer Adults Are Uninsured, but More Are Underinsured</vt:lpstr>
      <vt:lpstr>Since the ACA, Gaps in People’s Coverage Have Been Shorter</vt:lpstr>
      <vt:lpstr>There Has Been Some Improvement in Long-Term Uninsured Rates </vt:lpstr>
      <vt:lpstr>More Adults Are Underinsured, with the Greatest Growth Occurring Among Those with Employer Coverage</vt:lpstr>
      <vt:lpstr>Fewer Adults Report Not Getting Needed Care Because of Costs, but Gains Have Stalled in Recent Years</vt:lpstr>
      <vt:lpstr>Inadequate Coverage Is Associated with More Cost-Related Problems Getting Needed Care</vt:lpstr>
      <vt:lpstr>Fewer Adults Have Difficulty Paying Their Medical Bills, but the Improvement Has Stalled</vt:lpstr>
      <vt:lpstr>Inadequate Coverage Is Associated with More Problems Paying Medical Bills </vt:lpstr>
      <vt:lpstr>Continuously Insured Adults, Including Those Underinsured, Are More Likely to Get Preventive Care </vt:lpstr>
      <vt:lpstr>Continuously Insured Adults, Including Those Underinsured, Are More Likely to Get Cancer Screenings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2142</cp:revision>
  <cp:lastPrinted>2019-01-25T20:57:54Z</cp:lastPrinted>
  <dcterms:created xsi:type="dcterms:W3CDTF">2014-10-08T23:03:32Z</dcterms:created>
  <dcterms:modified xsi:type="dcterms:W3CDTF">2019-02-05T19:08:17Z</dcterms:modified>
</cp:coreProperties>
</file>