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</p:sldMasterIdLst>
  <p:notesMasterIdLst>
    <p:notesMasterId r:id="rId8"/>
  </p:notesMasterIdLst>
  <p:handoutMasterIdLst>
    <p:handoutMasterId r:id="rId9"/>
  </p:handoutMasterIdLst>
  <p:sldIdLst>
    <p:sldId id="455" r:id="rId2"/>
    <p:sldId id="456" r:id="rId3"/>
    <p:sldId id="457" r:id="rId4"/>
    <p:sldId id="458" r:id="rId5"/>
    <p:sldId id="459" r:id="rId6"/>
    <p:sldId id="460" r:id="rId7"/>
  </p:sldIdLst>
  <p:sldSz cx="9144000" cy="6858000" type="screen4x3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2988" userDrawn="1">
          <p15:clr>
            <a:srgbClr val="A4A3A4"/>
          </p15:clr>
        </p15:guide>
        <p15:guide id="3" orient="horz" pos="1094" userDrawn="1">
          <p15:clr>
            <a:srgbClr val="A4A3A4"/>
          </p15:clr>
        </p15:guide>
        <p15:guide id="4" pos="24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515A"/>
    <a:srgbClr val="4ABDBC"/>
    <a:srgbClr val="5F5A9D"/>
    <a:srgbClr val="E0E0E0"/>
    <a:srgbClr val="8ADAD2"/>
    <a:srgbClr val="9FE1DB"/>
    <a:srgbClr val="B6E8E3"/>
    <a:srgbClr val="CDEFEC"/>
    <a:srgbClr val="DFF5F3"/>
    <a:srgbClr val="EDF9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28" autoAdjust="0"/>
    <p:restoredTop sz="95482" autoAdjust="0"/>
  </p:normalViewPr>
  <p:slideViewPr>
    <p:cSldViewPr snapToObjects="1">
      <p:cViewPr varScale="1">
        <p:scale>
          <a:sx n="146" d="100"/>
          <a:sy n="146" d="100"/>
        </p:scale>
        <p:origin x="2864" y="168"/>
      </p:cViewPr>
      <p:guideLst>
        <p:guide orient="horz" pos="1570"/>
        <p:guide pos="2988"/>
        <p:guide orient="horz" pos="1094"/>
        <p:guide pos="24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Objects="1">
      <p:cViewPr varScale="1">
        <p:scale>
          <a:sx n="52" d="100"/>
          <a:sy n="52" d="100"/>
        </p:scale>
        <p:origin x="2862" y="96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2.917250934741911E-2"/>
          <c:w val="1"/>
          <c:h val="0.789730107303464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High-need older adults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Bathing</c:v>
                </c:pt>
                <c:pt idx="1">
                  <c:v>Toileting</c:v>
                </c:pt>
                <c:pt idx="2">
                  <c:v>Dressing</c:v>
                </c:pt>
                <c:pt idx="3">
                  <c:v>Transferring in/out of bed</c:v>
                </c:pt>
                <c:pt idx="4">
                  <c:v>Eating</c:v>
                </c:pt>
                <c:pt idx="5">
                  <c:v>Walking</c:v>
                </c:pt>
                <c:pt idx="6">
                  <c:v>Preparing meals</c:v>
                </c:pt>
                <c:pt idx="7">
                  <c:v>Managing money</c:v>
                </c:pt>
                <c:pt idx="8">
                  <c:v>Taking medications</c:v>
                </c:pt>
                <c:pt idx="9">
                  <c:v>Running errands</c:v>
                </c:pt>
              </c:strCache>
            </c:strRef>
          </c:cat>
          <c:val>
            <c:numRef>
              <c:f>Sheet1!$B$2:$B$11</c:f>
              <c:numCache>
                <c:formatCode>0.0</c:formatCode>
                <c:ptCount val="10"/>
                <c:pt idx="0">
                  <c:v>35</c:v>
                </c:pt>
                <c:pt idx="1">
                  <c:v>20.7</c:v>
                </c:pt>
                <c:pt idx="2">
                  <c:v>28.2</c:v>
                </c:pt>
                <c:pt idx="3">
                  <c:v>52.4</c:v>
                </c:pt>
                <c:pt idx="4">
                  <c:v>11.6</c:v>
                </c:pt>
                <c:pt idx="5">
                  <c:v>79</c:v>
                </c:pt>
                <c:pt idx="6">
                  <c:v>45</c:v>
                </c:pt>
                <c:pt idx="7">
                  <c:v>24.8</c:v>
                </c:pt>
                <c:pt idx="8">
                  <c:v>17.100000000000001</c:v>
                </c:pt>
                <c:pt idx="9">
                  <c:v>39.6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89-4D40-9DAB-3683C43AE01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High-need younger adults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Bathing</c:v>
                </c:pt>
                <c:pt idx="1">
                  <c:v>Toileting</c:v>
                </c:pt>
                <c:pt idx="2">
                  <c:v>Dressing</c:v>
                </c:pt>
                <c:pt idx="3">
                  <c:v>Transferring in/out of bed</c:v>
                </c:pt>
                <c:pt idx="4">
                  <c:v>Eating</c:v>
                </c:pt>
                <c:pt idx="5">
                  <c:v>Walking</c:v>
                </c:pt>
                <c:pt idx="6">
                  <c:v>Preparing meals</c:v>
                </c:pt>
                <c:pt idx="7">
                  <c:v>Managing money</c:v>
                </c:pt>
                <c:pt idx="8">
                  <c:v>Taking medications</c:v>
                </c:pt>
                <c:pt idx="9">
                  <c:v>Running errands</c:v>
                </c:pt>
              </c:strCache>
            </c:strRef>
          </c:cat>
          <c:val>
            <c:numRef>
              <c:f>Sheet1!$C$2:$C$11</c:f>
              <c:numCache>
                <c:formatCode>0.0</c:formatCode>
                <c:ptCount val="10"/>
                <c:pt idx="0">
                  <c:v>33.799999999999997</c:v>
                </c:pt>
                <c:pt idx="1">
                  <c:v>20.6</c:v>
                </c:pt>
                <c:pt idx="2">
                  <c:v>29.7</c:v>
                </c:pt>
                <c:pt idx="3">
                  <c:v>43.2</c:v>
                </c:pt>
                <c:pt idx="4">
                  <c:v>11.9</c:v>
                </c:pt>
                <c:pt idx="5">
                  <c:v>58.7</c:v>
                </c:pt>
                <c:pt idx="6">
                  <c:v>44.1</c:v>
                </c:pt>
                <c:pt idx="7">
                  <c:v>30.3</c:v>
                </c:pt>
                <c:pt idx="8">
                  <c:v>19.5</c:v>
                </c:pt>
                <c:pt idx="9">
                  <c:v>43.8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89-4D40-9DAB-3683C43AE0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8"/>
        <c:axId val="289776831"/>
        <c:axId val="290042143"/>
      </c:barChart>
      <c:catAx>
        <c:axId val="2897768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0042143"/>
        <c:crosses val="autoZero"/>
        <c:auto val="1"/>
        <c:lblAlgn val="ctr"/>
        <c:lblOffset val="100"/>
        <c:noMultiLvlLbl val="0"/>
      </c:catAx>
      <c:valAx>
        <c:axId val="290042143"/>
        <c:scaling>
          <c:orientation val="minMax"/>
          <c:max val="80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" sourceLinked="1"/>
        <c:majorTickMark val="out"/>
        <c:minorTickMark val="none"/>
        <c:tickLblPos val="nextTo"/>
        <c:crossAx val="289776831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3.0397239921911515E-2"/>
          <c:w val="1"/>
          <c:h val="0.753943155203041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Age 65+, multiple chronic conditions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Female</c:v>
                </c:pt>
                <c:pt idx="1">
                  <c:v>African American/
Black</c:v>
                </c:pt>
                <c:pt idx="2">
                  <c:v>Medicaid</c:v>
                </c:pt>
                <c:pt idx="3">
                  <c:v>Lives in the South</c:v>
                </c:pt>
                <c:pt idx="4">
                  <c:v>New enrollee</c:v>
                </c:pt>
                <c:pt idx="5">
                  <c:v>Enrollee 
&gt;36 months</c:v>
                </c:pt>
              </c:strCache>
            </c:strRef>
          </c:cat>
          <c:val>
            <c:numRef>
              <c:f>Sheet1!$B$2:$B$7</c:f>
              <c:numCache>
                <c:formatCode>0.0</c:formatCode>
                <c:ptCount val="6"/>
                <c:pt idx="0">
                  <c:v>60.1</c:v>
                </c:pt>
                <c:pt idx="1">
                  <c:v>10</c:v>
                </c:pt>
                <c:pt idx="2">
                  <c:v>9.9</c:v>
                </c:pt>
                <c:pt idx="3">
                  <c:v>32.6</c:v>
                </c:pt>
                <c:pt idx="4">
                  <c:v>37.200000000000003</c:v>
                </c:pt>
                <c:pt idx="5">
                  <c:v>33.799999999999997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09-DA41-9B24-607F558A8E8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High-need older adults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Female</c:v>
                </c:pt>
                <c:pt idx="1">
                  <c:v>African American/
Black</c:v>
                </c:pt>
                <c:pt idx="2">
                  <c:v>Medicaid</c:v>
                </c:pt>
                <c:pt idx="3">
                  <c:v>Lives in the South</c:v>
                </c:pt>
                <c:pt idx="4">
                  <c:v>New enrollee</c:v>
                </c:pt>
                <c:pt idx="5">
                  <c:v>Enrollee 
&gt;36 months</c:v>
                </c:pt>
              </c:strCache>
            </c:strRef>
          </c:cat>
          <c:val>
            <c:numRef>
              <c:f>Sheet1!$C$2:$C$7</c:f>
              <c:numCache>
                <c:formatCode>0.0</c:formatCode>
                <c:ptCount val="6"/>
                <c:pt idx="0">
                  <c:v>60.8</c:v>
                </c:pt>
                <c:pt idx="1">
                  <c:v>12.5</c:v>
                </c:pt>
                <c:pt idx="2">
                  <c:v>22.8</c:v>
                </c:pt>
                <c:pt idx="3">
                  <c:v>33.799999999999997</c:v>
                </c:pt>
                <c:pt idx="4">
                  <c:v>35.5</c:v>
                </c:pt>
                <c:pt idx="5">
                  <c:v>36.700000000000003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09-DA41-9B24-607F558A8E8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High-need younger adults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Female</c:v>
                </c:pt>
                <c:pt idx="1">
                  <c:v>African American/
Black</c:v>
                </c:pt>
                <c:pt idx="2">
                  <c:v>Medicaid</c:v>
                </c:pt>
                <c:pt idx="3">
                  <c:v>Lives in the South</c:v>
                </c:pt>
                <c:pt idx="4">
                  <c:v>New enrollee</c:v>
                </c:pt>
                <c:pt idx="5">
                  <c:v>Enrollee 
&gt;36 months</c:v>
                </c:pt>
              </c:strCache>
            </c:strRef>
          </c:cat>
          <c:val>
            <c:numRef>
              <c:f>Sheet1!$D$2:$D$7</c:f>
              <c:numCache>
                <c:formatCode>0.0</c:formatCode>
                <c:ptCount val="6"/>
                <c:pt idx="0">
                  <c:v>52.6</c:v>
                </c:pt>
                <c:pt idx="1">
                  <c:v>19.899999999999999</c:v>
                </c:pt>
                <c:pt idx="2">
                  <c:v>47</c:v>
                </c:pt>
                <c:pt idx="3">
                  <c:v>42.8</c:v>
                </c:pt>
                <c:pt idx="4">
                  <c:v>44.8</c:v>
                </c:pt>
                <c:pt idx="5">
                  <c:v>21.6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109-DA41-9B24-607F558A8E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8"/>
        <c:axId val="289776831"/>
        <c:axId val="290042143"/>
      </c:barChart>
      <c:catAx>
        <c:axId val="2897768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0042143"/>
        <c:crosses val="autoZero"/>
        <c:auto val="1"/>
        <c:lblAlgn val="ctr"/>
        <c:lblOffset val="100"/>
        <c:noMultiLvlLbl val="0"/>
      </c:catAx>
      <c:valAx>
        <c:axId val="290042143"/>
        <c:scaling>
          <c:orientation val="minMax"/>
          <c:max val="70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" sourceLinked="1"/>
        <c:majorTickMark val="out"/>
        <c:minorTickMark val="none"/>
        <c:tickLblPos val="nextTo"/>
        <c:crossAx val="2897768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656084656084662E-3"/>
          <c:y val="3.0397239921911515E-2"/>
          <c:w val="0.98730158730158735"/>
          <c:h val="0.799442405389950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Age 65+, multiple chronic conditions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Income &lt;$20,000</c:v>
                </c:pt>
                <c:pt idx="1">
                  <c:v>No high school degree</c:v>
                </c:pt>
                <c:pt idx="2">
                  <c:v>Disadvantaged neighborhood</c:v>
                </c:pt>
              </c:strCache>
            </c:strRef>
          </c:cat>
          <c:val>
            <c:numRef>
              <c:f>Sheet1!$B$2:$D$2</c:f>
              <c:numCache>
                <c:formatCode>0.0</c:formatCode>
                <c:ptCount val="3"/>
                <c:pt idx="0">
                  <c:v>22.6</c:v>
                </c:pt>
                <c:pt idx="1">
                  <c:v>7.3</c:v>
                </c:pt>
                <c:pt idx="2">
                  <c:v>14.7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D9-5A4C-82EC-CF0EC24DF83E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High-need older adults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Income &lt;$20,000</c:v>
                </c:pt>
                <c:pt idx="1">
                  <c:v>No high school degree</c:v>
                </c:pt>
                <c:pt idx="2">
                  <c:v>Disadvantaged neighborhood</c:v>
                </c:pt>
              </c:strCache>
            </c:strRef>
          </c:cat>
          <c:val>
            <c:numRef>
              <c:f>Sheet1!$B$3:$D$3</c:f>
              <c:numCache>
                <c:formatCode>0.0</c:formatCode>
                <c:ptCount val="3"/>
                <c:pt idx="0">
                  <c:v>35.5</c:v>
                </c:pt>
                <c:pt idx="1">
                  <c:v>14.4</c:v>
                </c:pt>
                <c:pt idx="2">
                  <c:v>19.7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ED9-5A4C-82EC-CF0EC24DF83E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High-need younger adults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Income &lt;$20,000</c:v>
                </c:pt>
                <c:pt idx="1">
                  <c:v>No high school degree</c:v>
                </c:pt>
                <c:pt idx="2">
                  <c:v>Disadvantaged neighborhood</c:v>
                </c:pt>
              </c:strCache>
            </c:strRef>
          </c:cat>
          <c:val>
            <c:numRef>
              <c:f>Sheet1!$B$4:$D$4</c:f>
              <c:numCache>
                <c:formatCode>0.0</c:formatCode>
                <c:ptCount val="3"/>
                <c:pt idx="0">
                  <c:v>47.1</c:v>
                </c:pt>
                <c:pt idx="1">
                  <c:v>7.8</c:v>
                </c:pt>
                <c:pt idx="2">
                  <c:v>27.9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ED9-5A4C-82EC-CF0EC24DF8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83899615"/>
        <c:axId val="217355679"/>
      </c:barChart>
      <c:catAx>
        <c:axId val="1838996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7355679"/>
        <c:crosses val="autoZero"/>
        <c:auto val="1"/>
        <c:lblAlgn val="ctr"/>
        <c:lblOffset val="100"/>
        <c:noMultiLvlLbl val="0"/>
      </c:catAx>
      <c:valAx>
        <c:axId val="217355679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%" sourceLinked="0"/>
        <c:majorTickMark val="none"/>
        <c:minorTickMark val="none"/>
        <c:tickLblPos val="nextTo"/>
        <c:crossAx val="1838996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0044438889583249E-2"/>
          <c:y val="0.93405147991258131"/>
          <c:w val="0.92273288061214553"/>
          <c:h val="4.93682074027397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1.3786706808707737E-2"/>
          <c:w val="1"/>
          <c:h val="0.827466043307086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Age 65+, multiple chronic conditions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Sheet1!$B$1:$C$1</c:f>
              <c:strCache>
                <c:ptCount val="2"/>
                <c:pt idx="0">
                  <c:v>Living alone</c:v>
                </c:pt>
                <c:pt idx="1">
                  <c:v>Not married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27.9</c:v>
                </c:pt>
                <c:pt idx="1">
                  <c:v>40.299999999999997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40-E949-98E8-04E304D79EC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High-need older adults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Sheet1!$B$1:$C$1</c:f>
              <c:strCache>
                <c:ptCount val="2"/>
                <c:pt idx="0">
                  <c:v>Living alone</c:v>
                </c:pt>
                <c:pt idx="1">
                  <c:v>Not married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30.1</c:v>
                </c:pt>
                <c:pt idx="1">
                  <c:v>49.9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40-E949-98E8-04E304D79ECA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High-need younger adults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Sheet1!$B$1:$C$1</c:f>
              <c:strCache>
                <c:ptCount val="2"/>
                <c:pt idx="0">
                  <c:v>Living alone</c:v>
                </c:pt>
                <c:pt idx="1">
                  <c:v>Not married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  <c:pt idx="0">
                  <c:v>25.3</c:v>
                </c:pt>
                <c:pt idx="1">
                  <c:v>51.5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040-E949-98E8-04E304D79E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364519040"/>
        <c:axId val="364520720"/>
      </c:barChart>
      <c:catAx>
        <c:axId val="364519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4520720"/>
        <c:crosses val="autoZero"/>
        <c:auto val="1"/>
        <c:lblAlgn val="ctr"/>
        <c:lblOffset val="100"/>
        <c:noMultiLvlLbl val="0"/>
      </c:catAx>
      <c:valAx>
        <c:axId val="3645207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64519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520282186948854E-2"/>
          <c:y val="3.0397239921911515E-2"/>
          <c:w val="0.96895943562610232"/>
          <c:h val="0.807732561732290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Age 65+, multiple chronic conditions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1EAA-FD49-978E-5AE5A6806F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Sheet1!$B$1:$E$1</c:f>
              <c:strCache>
                <c:ptCount val="4"/>
                <c:pt idx="0">
                  <c:v>Fair or poor health</c:v>
                </c:pt>
                <c:pt idx="1">
                  <c:v>Memory problems</c:v>
                </c:pt>
                <c:pt idx="2">
                  <c:v>Obesity</c:v>
                </c:pt>
                <c:pt idx="3">
                  <c:v>Fall in past 12 months</c:v>
                </c:pt>
              </c:strCache>
            </c:strRef>
          </c:cat>
          <c:val>
            <c:numRef>
              <c:f>Sheet1!$B$2:$E$2</c:f>
              <c:numCache>
                <c:formatCode>0.0</c:formatCode>
                <c:ptCount val="4"/>
                <c:pt idx="0">
                  <c:v>17</c:v>
                </c:pt>
                <c:pt idx="1">
                  <c:v>1.2</c:v>
                </c:pt>
                <c:pt idx="2">
                  <c:v>30.4</c:v>
                </c:pt>
                <c:pt idx="3">
                  <c:v>17.3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E6-1844-94BD-C428FE862FC4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High-need older adults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Sheet1!$B$1:$E$1</c:f>
              <c:strCache>
                <c:ptCount val="4"/>
                <c:pt idx="0">
                  <c:v>Fair or poor health</c:v>
                </c:pt>
                <c:pt idx="1">
                  <c:v>Memory problems</c:v>
                </c:pt>
                <c:pt idx="2">
                  <c:v>Obesity</c:v>
                </c:pt>
                <c:pt idx="3">
                  <c:v>Fall in past 12 months</c:v>
                </c:pt>
              </c:strCache>
            </c:strRef>
          </c:cat>
          <c:val>
            <c:numRef>
              <c:f>Sheet1!$B$3:$E$3</c:f>
              <c:numCache>
                <c:formatCode>0.0</c:formatCode>
                <c:ptCount val="4"/>
                <c:pt idx="0">
                  <c:v>54.6</c:v>
                </c:pt>
                <c:pt idx="1">
                  <c:v>14.2</c:v>
                </c:pt>
                <c:pt idx="2">
                  <c:v>38</c:v>
                </c:pt>
                <c:pt idx="3">
                  <c:v>39.799999999999997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E6-1844-94BD-C428FE862FC4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High-need younger adults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Sheet1!$B$1:$E$1</c:f>
              <c:strCache>
                <c:ptCount val="4"/>
                <c:pt idx="0">
                  <c:v>Fair or poor health</c:v>
                </c:pt>
                <c:pt idx="1">
                  <c:v>Memory problems</c:v>
                </c:pt>
                <c:pt idx="2">
                  <c:v>Obesity</c:v>
                </c:pt>
                <c:pt idx="3">
                  <c:v>Fall in past 12 months</c:v>
                </c:pt>
              </c:strCache>
            </c:strRef>
          </c:cat>
          <c:val>
            <c:numRef>
              <c:f>Sheet1!$B$4:$E$4</c:f>
              <c:numCache>
                <c:formatCode>0.0</c:formatCode>
                <c:ptCount val="4"/>
                <c:pt idx="0">
                  <c:v>63.4</c:v>
                </c:pt>
                <c:pt idx="1">
                  <c:v>22.6</c:v>
                </c:pt>
                <c:pt idx="2">
                  <c:v>48.8</c:v>
                </c:pt>
                <c:pt idx="3">
                  <c:v>40.799999999999997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2E6-1844-94BD-C428FE862F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83899615"/>
        <c:axId val="217355679"/>
      </c:barChart>
      <c:catAx>
        <c:axId val="1838996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7355679"/>
        <c:crosses val="autoZero"/>
        <c:auto val="1"/>
        <c:lblAlgn val="ctr"/>
        <c:lblOffset val="100"/>
        <c:noMultiLvlLbl val="0"/>
      </c:catAx>
      <c:valAx>
        <c:axId val="217355679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%" sourceLinked="0"/>
        <c:majorTickMark val="none"/>
        <c:minorTickMark val="none"/>
        <c:tickLblPos val="nextTo"/>
        <c:crossAx val="1838996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00069436729252"/>
          <c:y val="1.5117367911501896E-2"/>
          <c:w val="0.81425966111292292"/>
          <c:h val="0.843255908073706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High-need older adults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CHF</c:v>
                </c:pt>
                <c:pt idx="1">
                  <c:v>CAD</c:v>
                </c:pt>
                <c:pt idx="2">
                  <c:v>COPD</c:v>
                </c:pt>
                <c:pt idx="3">
                  <c:v>Diabetes</c:v>
                </c:pt>
                <c:pt idx="4">
                  <c:v>Stroke</c:v>
                </c:pt>
                <c:pt idx="5">
                  <c:v>Depression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53.3</c:v>
                </c:pt>
                <c:pt idx="1">
                  <c:v>45.9</c:v>
                </c:pt>
                <c:pt idx="2">
                  <c:v>35.799999999999997</c:v>
                </c:pt>
                <c:pt idx="3">
                  <c:v>35.299999999999997</c:v>
                </c:pt>
                <c:pt idx="4">
                  <c:v>47</c:v>
                </c:pt>
                <c:pt idx="5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38-1A4A-8E3E-7CE40394C59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High-need younger adults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CHF</c:v>
                </c:pt>
                <c:pt idx="1">
                  <c:v>CAD</c:v>
                </c:pt>
                <c:pt idx="2">
                  <c:v>COPD</c:v>
                </c:pt>
                <c:pt idx="3">
                  <c:v>Diabetes</c:v>
                </c:pt>
                <c:pt idx="4">
                  <c:v>Stroke</c:v>
                </c:pt>
                <c:pt idx="5">
                  <c:v>Depression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21.5</c:v>
                </c:pt>
                <c:pt idx="1">
                  <c:v>16.399999999999999</c:v>
                </c:pt>
                <c:pt idx="2">
                  <c:v>27.9</c:v>
                </c:pt>
                <c:pt idx="3">
                  <c:v>21.4</c:v>
                </c:pt>
                <c:pt idx="4">
                  <c:v>23.2</c:v>
                </c:pt>
                <c:pt idx="5">
                  <c:v>42.6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38-1A4A-8E3E-7CE40394C59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All other enrollees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CHF</c:v>
                </c:pt>
                <c:pt idx="1">
                  <c:v>CAD</c:v>
                </c:pt>
                <c:pt idx="2">
                  <c:v>COPD</c:v>
                </c:pt>
                <c:pt idx="3">
                  <c:v>Diabetes</c:v>
                </c:pt>
                <c:pt idx="4">
                  <c:v>Stroke</c:v>
                </c:pt>
                <c:pt idx="5">
                  <c:v>Depression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20.7</c:v>
                </c:pt>
                <c:pt idx="1">
                  <c:v>33.200000000000003</c:v>
                </c:pt>
                <c:pt idx="2">
                  <c:v>31.8</c:v>
                </c:pt>
                <c:pt idx="3">
                  <c:v>38.799999999999997</c:v>
                </c:pt>
                <c:pt idx="4">
                  <c:v>25.3</c:v>
                </c:pt>
                <c:pt idx="5">
                  <c:v>19.899999999999999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538-1A4A-8E3E-7CE40394C5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3885519"/>
        <c:axId val="259123967"/>
      </c:barChart>
      <c:catAx>
        <c:axId val="183885519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dirty="0">
                    <a:solidFill>
                      <a:schemeClr val="tx1"/>
                    </a:solidFill>
                  </a:rPr>
                  <a:t>Chronic condition</a:t>
                </a:r>
              </a:p>
            </c:rich>
          </c:tx>
          <c:layout>
            <c:manualLayout>
              <c:xMode val="edge"/>
              <c:yMode val="edge"/>
              <c:x val="2.8446660048525073E-3"/>
              <c:y val="0.3144206199311187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9123967"/>
        <c:crosses val="autoZero"/>
        <c:auto val="1"/>
        <c:lblAlgn val="ctr"/>
        <c:lblOffset val="100"/>
        <c:noMultiLvlLbl val="0"/>
      </c:catAx>
      <c:valAx>
        <c:axId val="259123967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8855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588152839648641"/>
          <c:y val="0.93987037154601871"/>
          <c:w val="0.81775658439384857"/>
          <c:h val="4.50122605424794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b="1" dirty="0">
              <a:latin typeface="InterFace Bold" panose="020B05030302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75CA9-D3DC-4CC4-B26F-4572B05774CA}" type="datetimeFigureOut">
              <a:rPr lang="en-US" b="1" smtClean="0">
                <a:latin typeface="InterFace Bold" panose="020B0503030203020204" pitchFamily="34" charset="0"/>
              </a:rPr>
              <a:t>2/7/19</a:t>
            </a:fld>
            <a:endParaRPr lang="en-US" b="1" dirty="0">
              <a:latin typeface="InterFace Bold" panose="020B05030302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b="1" dirty="0">
              <a:latin typeface="InterFace Bold" panose="020B05030302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b="1" smtClean="0">
                <a:latin typeface="InterFace Bold" panose="020B0503030203020204" pitchFamily="34" charset="0"/>
              </a:rPr>
              <a:t>‹#›</a:t>
            </a:fld>
            <a:endParaRPr lang="en-US" b="1" dirty="0">
              <a:latin typeface="InterFace Bold" panose="020B050303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1" i="0">
                <a:latin typeface="InterFace Bold" panose="020B050303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1" i="0">
                <a:latin typeface="InterFace Bold" panose="020B0503030203020204" pitchFamily="34" charset="0"/>
              </a:defRPr>
            </a:lvl1pPr>
          </a:lstStyle>
          <a:p>
            <a:fld id="{03A1D146-B4E0-1741-B9EE-9789392EFCC4}" type="datetimeFigureOut">
              <a:rPr lang="en-US" smtClean="0"/>
              <a:pPr/>
              <a:t>2/7/19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1" i="0">
                <a:latin typeface="InterFace Bold" panose="020B050303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1" i="0">
                <a:latin typeface="InterFace Bold" panose="020B0503030203020204" pitchFamily="34" charset="0"/>
              </a:defRPr>
            </a:lvl1pPr>
          </a:lstStyle>
          <a:p>
            <a:fld id="{97863621-2E60-B848-8968-B0341E26A3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1pPr>
    <a:lvl2pPr marL="609585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2pPr>
    <a:lvl3pPr marL="1219170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3pPr>
    <a:lvl4pPr marL="1828754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4pPr>
    <a:lvl5pPr marL="2438339" algn="l" defTabSz="609585" rtl="0" eaLnBrk="1" latinLnBrk="0" hangingPunct="1">
      <a:defRPr sz="1600" b="1" i="0" kern="1200">
        <a:solidFill>
          <a:schemeClr val="tx1"/>
        </a:solidFill>
        <a:latin typeface="InterFace Bold" panose="020B0503030203020204" pitchFamily="34" charset="0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763688" y="6404924"/>
            <a:ext cx="7308810" cy="3724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/>
              <a:t>Source: Eva H. </a:t>
            </a:r>
            <a:r>
              <a:rPr lang="en-US" sz="900" dirty="0" err="1"/>
              <a:t>DuGoff</a:t>
            </a:r>
            <a:r>
              <a:rPr lang="en-US" sz="900" dirty="0"/>
              <a:t> et al., </a:t>
            </a:r>
            <a:r>
              <a:rPr lang="en-US" sz="9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Targeting High-Need Beneficiaries in Medicare Advantage: Opportunities to Address Medical and Social Needs</a:t>
            </a:r>
            <a:endParaRPr lang="en-US" sz="9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i="0" dirty="0"/>
              <a:t>(</a:t>
            </a:r>
            <a:r>
              <a:rPr lang="en-US" sz="900" dirty="0"/>
              <a:t>Commonwealth Fund, Feb. 2019).</a:t>
            </a: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500" y="296652"/>
            <a:ext cx="900100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0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500" y="1052736"/>
            <a:ext cx="9000999" cy="4596104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500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500" y="8620"/>
            <a:ext cx="9001000" cy="224346"/>
          </a:xfrm>
        </p:spPr>
        <p:txBody>
          <a:bodyPr anchor="b" anchorCtr="0">
            <a:noAutofit/>
          </a:bodyPr>
          <a:lstStyle>
            <a:lvl1pPr marL="0" indent="0">
              <a:buNone/>
              <a:defRPr sz="1200"/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 dirty="0"/>
              <a:t>Exhibit #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500" y="5697252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Data: Medicare Health Outcome Survey, 2015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2F30ECC-6CCF-6545-A4ED-4784602AF8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35496" y="6345324"/>
            <a:ext cx="1476164" cy="468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687676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</p:sldLayoutIdLst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8F6C8-926A-E74F-A928-83E4F25E5B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Limitations Reported Among High-Need Medicare Advantage Enrollees, 2015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F77C7B-C342-9143-B9DF-7E7D7EEAF6D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1</a:t>
            </a:r>
          </a:p>
        </p:txBody>
      </p:sp>
      <p:graphicFrame>
        <p:nvGraphicFramePr>
          <p:cNvPr id="14" name="Chart Placeholder 13">
            <a:extLst>
              <a:ext uri="{FF2B5EF4-FFF2-40B4-BE49-F238E27FC236}">
                <a16:creationId xmlns:a16="http://schemas.microsoft.com/office/drawing/2014/main" id="{98E76E4A-0669-814B-A688-970B95C24A85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257872266"/>
              </p:ext>
            </p:extLst>
          </p:nvPr>
        </p:nvGraphicFramePr>
        <p:xfrm>
          <a:off x="71438" y="1052512"/>
          <a:ext cx="9001125" cy="47887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CEB26A2-39E8-2541-8223-E076F119D72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0" y="5916168"/>
            <a:ext cx="9001063" cy="279810"/>
          </a:xfrm>
        </p:spPr>
        <p:txBody>
          <a:bodyPr/>
          <a:lstStyle/>
          <a:p>
            <a:r>
              <a:rPr lang="en-US" dirty="0"/>
              <a:t>Data: Medicare Health Outcomes Survey, 2015.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228C80-7C1A-7243-8CD3-34996B26D933}"/>
              </a:ext>
            </a:extLst>
          </p:cNvPr>
          <p:cNvSpPr txBox="1"/>
          <p:nvPr/>
        </p:nvSpPr>
        <p:spPr>
          <a:xfrm>
            <a:off x="-508" y="914400"/>
            <a:ext cx="7649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Percent</a:t>
            </a:r>
          </a:p>
        </p:txBody>
      </p:sp>
    </p:spTree>
    <p:extLst>
      <p:ext uri="{BB962C8B-B14F-4D97-AF65-F5344CB8AC3E}">
        <p14:creationId xmlns:p14="http://schemas.microsoft.com/office/powerpoint/2010/main" val="3757440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317A2-4695-6B4E-AB45-02F6BFFBD4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500" y="296652"/>
            <a:ext cx="9001000" cy="360040"/>
          </a:xfrm>
        </p:spPr>
        <p:txBody>
          <a:bodyPr/>
          <a:lstStyle/>
          <a:p>
            <a:r>
              <a:rPr lang="en-US" dirty="0"/>
              <a:t>Characteristics of High-Need Medicare Advantage Enrollees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4CB25-0830-6E41-AE55-02F0BD05CA7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2</a:t>
            </a:r>
          </a:p>
        </p:txBody>
      </p:sp>
      <p:graphicFrame>
        <p:nvGraphicFramePr>
          <p:cNvPr id="16" name="Chart Placeholder 13">
            <a:extLst>
              <a:ext uri="{FF2B5EF4-FFF2-40B4-BE49-F238E27FC236}">
                <a16:creationId xmlns:a16="http://schemas.microsoft.com/office/drawing/2014/main" id="{3E1BFDBD-66B9-6D43-AF6E-2C1325B64DE9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602917657"/>
              </p:ext>
            </p:extLst>
          </p:nvPr>
        </p:nvGraphicFramePr>
        <p:xfrm>
          <a:off x="71438" y="1052513"/>
          <a:ext cx="9001125" cy="4595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Placeholder 15">
            <a:extLst>
              <a:ext uri="{FF2B5EF4-FFF2-40B4-BE49-F238E27FC236}">
                <a16:creationId xmlns:a16="http://schemas.microsoft.com/office/drawing/2014/main" id="{E5BB185A-0087-F349-AF6A-CE31B36E008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0" y="5916168"/>
            <a:ext cx="9001063" cy="279810"/>
          </a:xfrm>
        </p:spPr>
        <p:txBody>
          <a:bodyPr/>
          <a:lstStyle/>
          <a:p>
            <a:r>
              <a:rPr lang="en-US" dirty="0"/>
              <a:t>Data: Medicare Health Outcomes Survey, 2015.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B28034-0475-4644-A4B6-5983BF8FD297}"/>
              </a:ext>
            </a:extLst>
          </p:cNvPr>
          <p:cNvSpPr txBox="1"/>
          <p:nvPr/>
        </p:nvSpPr>
        <p:spPr>
          <a:xfrm>
            <a:off x="-508" y="914400"/>
            <a:ext cx="7649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Percent</a:t>
            </a:r>
          </a:p>
        </p:txBody>
      </p:sp>
    </p:spTree>
    <p:extLst>
      <p:ext uri="{BB962C8B-B14F-4D97-AF65-F5344CB8AC3E}">
        <p14:creationId xmlns:p14="http://schemas.microsoft.com/office/powerpoint/2010/main" val="145551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D2E1D-1E08-9F46-9708-DB4165E9FC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High-Need Medicare Advantage Enrollees Are More Likely to Have Low Incomes, Limited Formal Education, and Live in Disadvantaged Neighborhoods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199FAEC-7821-3746-9A15-C5D1D15D469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3</a:t>
            </a:r>
          </a:p>
        </p:txBody>
      </p:sp>
      <p:graphicFrame>
        <p:nvGraphicFramePr>
          <p:cNvPr id="12" name="Chart Placeholder 8">
            <a:extLst>
              <a:ext uri="{FF2B5EF4-FFF2-40B4-BE49-F238E27FC236}">
                <a16:creationId xmlns:a16="http://schemas.microsoft.com/office/drawing/2014/main" id="{A7689954-1834-3F44-86CF-1D85901207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6376546"/>
              </p:ext>
            </p:extLst>
          </p:nvPr>
        </p:nvGraphicFramePr>
        <p:xfrm>
          <a:off x="0" y="1160748"/>
          <a:ext cx="9001125" cy="4595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Placeholder 15">
            <a:extLst>
              <a:ext uri="{FF2B5EF4-FFF2-40B4-BE49-F238E27FC236}">
                <a16:creationId xmlns:a16="http://schemas.microsoft.com/office/drawing/2014/main" id="{BE72D77C-C18B-7B49-B3FF-F7253674134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0" y="5916168"/>
            <a:ext cx="9001063" cy="279810"/>
          </a:xfrm>
        </p:spPr>
        <p:txBody>
          <a:bodyPr/>
          <a:lstStyle/>
          <a:p>
            <a:r>
              <a:rPr lang="en-US" dirty="0"/>
              <a:t>Data: Medicare Health Outcomes Survey, 2015.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2271D2-F24F-604A-B32A-62C3EEFF6D5A}"/>
              </a:ext>
            </a:extLst>
          </p:cNvPr>
          <p:cNvSpPr txBox="1"/>
          <p:nvPr/>
        </p:nvSpPr>
        <p:spPr>
          <a:xfrm>
            <a:off x="-508" y="1143000"/>
            <a:ext cx="7649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Percent</a:t>
            </a:r>
          </a:p>
        </p:txBody>
      </p:sp>
    </p:spTree>
    <p:extLst>
      <p:ext uri="{BB962C8B-B14F-4D97-AF65-F5344CB8AC3E}">
        <p14:creationId xmlns:p14="http://schemas.microsoft.com/office/powerpoint/2010/main" val="133696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BE2A3-AFF8-774C-B56F-99D209B756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High-Need Older Adults Enrolled in Medicare Advantage Are More Likely to Report Social Isolation Risk Factors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9C623E-8F08-1F4C-B5C0-4279FE88DE3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4</a:t>
            </a:r>
          </a:p>
        </p:txBody>
      </p:sp>
      <p:sp>
        <p:nvSpPr>
          <p:cNvPr id="6" name="Text Placeholder 15">
            <a:extLst>
              <a:ext uri="{FF2B5EF4-FFF2-40B4-BE49-F238E27FC236}">
                <a16:creationId xmlns:a16="http://schemas.microsoft.com/office/drawing/2014/main" id="{68FEEE5A-5019-CB4D-8FF2-B413A0ABD28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0" y="5916168"/>
            <a:ext cx="9001063" cy="279810"/>
          </a:xfrm>
        </p:spPr>
        <p:txBody>
          <a:bodyPr/>
          <a:lstStyle/>
          <a:p>
            <a:r>
              <a:rPr lang="en-US" dirty="0"/>
              <a:t>Data: Medicare Health Outcomes Survey, 2015.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3B9AC8C-BD1D-9E44-A9C8-F0B126139CE2}"/>
              </a:ext>
            </a:extLst>
          </p:cNvPr>
          <p:cNvSpPr txBox="1"/>
          <p:nvPr/>
        </p:nvSpPr>
        <p:spPr>
          <a:xfrm>
            <a:off x="-508" y="1143000"/>
            <a:ext cx="7649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Percent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5BFE043-4AFB-8A41-B89C-1FE25ED44F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89576182"/>
              </p:ext>
            </p:extLst>
          </p:nvPr>
        </p:nvGraphicFramePr>
        <p:xfrm>
          <a:off x="71500" y="980728"/>
          <a:ext cx="9001000" cy="4626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1567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CEFAA-4381-E743-BBF2-F7106035D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500" y="296652"/>
            <a:ext cx="8136904" cy="756084"/>
          </a:xfrm>
        </p:spPr>
        <p:txBody>
          <a:bodyPr/>
          <a:lstStyle/>
          <a:p>
            <a:r>
              <a:rPr lang="en-US" dirty="0"/>
              <a:t>High-Need Medicare Advantage Enrollees Are More Likely to Report Poor Health</a:t>
            </a:r>
          </a:p>
        </p:txBody>
      </p:sp>
      <p:graphicFrame>
        <p:nvGraphicFramePr>
          <p:cNvPr id="9" name="Chart Placeholder 8">
            <a:extLst>
              <a:ext uri="{FF2B5EF4-FFF2-40B4-BE49-F238E27FC236}">
                <a16:creationId xmlns:a16="http://schemas.microsoft.com/office/drawing/2014/main" id="{489A744C-4ABA-354C-92C3-EDC2F00514F8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247141907"/>
              </p:ext>
            </p:extLst>
          </p:nvPr>
        </p:nvGraphicFramePr>
        <p:xfrm>
          <a:off x="71438" y="1052513"/>
          <a:ext cx="9001125" cy="47167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873DBD-7C4F-2248-AE66-4C361B7BE58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5</a:t>
            </a:r>
          </a:p>
        </p:txBody>
      </p:sp>
      <p:sp>
        <p:nvSpPr>
          <p:cNvPr id="6" name="Text Placeholder 15">
            <a:extLst>
              <a:ext uri="{FF2B5EF4-FFF2-40B4-BE49-F238E27FC236}">
                <a16:creationId xmlns:a16="http://schemas.microsoft.com/office/drawing/2014/main" id="{77190EC3-6651-4948-90C1-65139441BAE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0" y="5916168"/>
            <a:ext cx="9001063" cy="279810"/>
          </a:xfrm>
        </p:spPr>
        <p:txBody>
          <a:bodyPr/>
          <a:lstStyle/>
          <a:p>
            <a:r>
              <a:rPr lang="en-US" dirty="0"/>
              <a:t>Data: Medicare Health Outcomes Survey, 2015.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838FAF-EB8B-6F48-A3DC-078A99136124}"/>
              </a:ext>
            </a:extLst>
          </p:cNvPr>
          <p:cNvSpPr txBox="1"/>
          <p:nvPr/>
        </p:nvSpPr>
        <p:spPr>
          <a:xfrm>
            <a:off x="-508" y="1143000"/>
            <a:ext cx="7649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Percent</a:t>
            </a:r>
          </a:p>
        </p:txBody>
      </p:sp>
    </p:spTree>
    <p:extLst>
      <p:ext uri="{BB962C8B-B14F-4D97-AF65-F5344CB8AC3E}">
        <p14:creationId xmlns:p14="http://schemas.microsoft.com/office/powerpoint/2010/main" val="210525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D97D7-DE4D-7245-83B2-0E063FD365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Distribution of Medicare Advantage Enrollees According to Segments, </a:t>
            </a:r>
            <a:br>
              <a:rPr lang="en-US" dirty="0"/>
            </a:br>
            <a:r>
              <a:rPr lang="en-US" dirty="0"/>
              <a:t>by High-Cost Chronic Condition</a:t>
            </a:r>
          </a:p>
        </p:txBody>
      </p:sp>
      <p:graphicFrame>
        <p:nvGraphicFramePr>
          <p:cNvPr id="12" name="Chart Placeholder 11">
            <a:extLst>
              <a:ext uri="{FF2B5EF4-FFF2-40B4-BE49-F238E27FC236}">
                <a16:creationId xmlns:a16="http://schemas.microsoft.com/office/drawing/2014/main" id="{005DE395-8C5D-9642-8D0A-DEACE8E7BE68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263545107"/>
              </p:ext>
            </p:extLst>
          </p:nvPr>
        </p:nvGraphicFramePr>
        <p:xfrm>
          <a:off x="71500" y="836712"/>
          <a:ext cx="892899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EA73F7-C12F-084E-BEDF-6DD807A306E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Exhibit 6</a:t>
            </a:r>
          </a:p>
        </p:txBody>
      </p:sp>
      <p:sp>
        <p:nvSpPr>
          <p:cNvPr id="6" name="Text Placeholder 15">
            <a:extLst>
              <a:ext uri="{FF2B5EF4-FFF2-40B4-BE49-F238E27FC236}">
                <a16:creationId xmlns:a16="http://schemas.microsoft.com/office/drawing/2014/main" id="{F59D0374-CC98-D84D-961C-66E60C98BB34}"/>
              </a:ext>
            </a:extLst>
          </p:cNvPr>
          <p:cNvSpPr txBox="1">
            <a:spLocks/>
          </p:cNvSpPr>
          <p:nvPr/>
        </p:nvSpPr>
        <p:spPr>
          <a:xfrm>
            <a:off x="71500" y="5916168"/>
            <a:ext cx="9001063" cy="27981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kern="800" spc="-1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1446" indent="0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4479" indent="0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15925" indent="0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87371" indent="0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9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Note: COPD = chronic obstructive pulmonary disease, CAD = coronary artery disease, CHF = congestive heart failure.</a:t>
            </a:r>
            <a:br>
              <a:rPr lang="en-US" dirty="0"/>
            </a:br>
            <a:r>
              <a:rPr lang="en-US" dirty="0"/>
              <a:t>Data: Medicare Health Outcomes Survey, 2015. </a:t>
            </a:r>
          </a:p>
        </p:txBody>
      </p:sp>
    </p:spTree>
    <p:extLst>
      <p:ext uri="{BB962C8B-B14F-4D97-AF65-F5344CB8AC3E}">
        <p14:creationId xmlns:p14="http://schemas.microsoft.com/office/powerpoint/2010/main" val="392314307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2">
      <a:dk1>
        <a:srgbClr val="4C515A"/>
      </a:dk1>
      <a:lt1>
        <a:srgbClr val="FFFFFF"/>
      </a:lt1>
      <a:dk2>
        <a:srgbClr val="044C7F"/>
      </a:dk2>
      <a:lt2>
        <a:srgbClr val="4ABDBC"/>
      </a:lt2>
      <a:accent1>
        <a:srgbClr val="044C7F"/>
      </a:accent1>
      <a:accent2>
        <a:srgbClr val="F47920"/>
      </a:accent2>
      <a:accent3>
        <a:srgbClr val="4ABDBC"/>
      </a:accent3>
      <a:accent4>
        <a:srgbClr val="71B254"/>
      </a:accent4>
      <a:accent5>
        <a:srgbClr val="5F5A9D"/>
      </a:accent5>
      <a:accent6>
        <a:srgbClr val="E6C278"/>
      </a:accent6>
      <a:hlink>
        <a:srgbClr val="49BDBC"/>
      </a:hlink>
      <a:folHlink>
        <a:srgbClr val="4ABDBC"/>
      </a:folHlink>
    </a:clrScheme>
    <a:fontScheme name="CMW (Brand Fonts) V1.0">
      <a:majorFont>
        <a:latin typeface="Berlingske Serif Text"/>
        <a:ea typeface=""/>
        <a:cs typeface=""/>
      </a:majorFont>
      <a:minorFont>
        <a:latin typeface="InterFa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160829</TotalTime>
  <Words>157</Words>
  <Application>Microsoft Macintosh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Berlingske Serif Text</vt:lpstr>
      <vt:lpstr>InterFace</vt:lpstr>
      <vt:lpstr>InterFace Bold</vt:lpstr>
      <vt:lpstr>1_Office Theme</vt:lpstr>
      <vt:lpstr>Limitations Reported Among High-Need Medicare Advantage Enrollees, 2015</vt:lpstr>
      <vt:lpstr>Characteristics of High-Need Medicare Advantage Enrollees</vt:lpstr>
      <vt:lpstr>High-Need Medicare Advantage Enrollees Are More Likely to Have Low Incomes, Limited Formal Education, and Live in Disadvantaged Neighborhoods</vt:lpstr>
      <vt:lpstr>High-Need Older Adults Enrolled in Medicare Advantage Are More Likely to Report Social Isolation Risk Factors</vt:lpstr>
      <vt:lpstr>High-Need Medicare Advantage Enrollees Are More Likely to Report Poor Health</vt:lpstr>
      <vt:lpstr>Distribution of Medicare Advantage Enrollees According to Segments,  by High-Cost Chronic Condition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</dc:title>
  <dc:creator>DesignSmash</dc:creator>
  <cp:lastModifiedBy>Paul Frame</cp:lastModifiedBy>
  <cp:revision>2074</cp:revision>
  <cp:lastPrinted>2019-02-07T18:15:00Z</cp:lastPrinted>
  <dcterms:created xsi:type="dcterms:W3CDTF">2014-10-08T23:03:32Z</dcterms:created>
  <dcterms:modified xsi:type="dcterms:W3CDTF">2019-02-08T00:01:14Z</dcterms:modified>
</cp:coreProperties>
</file>