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572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E68"/>
    <a:srgbClr val="868D99"/>
    <a:srgbClr val="4C515A"/>
    <a:srgbClr val="4ABDBC"/>
    <a:srgbClr val="5F5A9D"/>
    <a:srgbClr val="E0E0E0"/>
    <a:srgbClr val="8ADAD2"/>
    <a:srgbClr val="9FE1DB"/>
    <a:srgbClr val="B6E8E3"/>
    <a:srgbClr val="CDE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7" autoAdjust="0"/>
    <p:restoredTop sz="95482" autoAdjust="0"/>
  </p:normalViewPr>
  <p:slideViewPr>
    <p:cSldViewPr snapToObjects="1">
      <p:cViewPr varScale="1">
        <p:scale>
          <a:sx n="76" d="100"/>
          <a:sy n="76" d="100"/>
        </p:scale>
        <p:origin x="1626" y="96"/>
      </p:cViewPr>
      <p:guideLst>
        <p:guide orient="horz" pos="1570"/>
        <p:guide pos="2988"/>
        <p:guide orient="horz" pos="572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2155021730534014E-2"/>
          <c:w val="0.99995587759355287"/>
          <c:h val="0.79572373275566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HHI &lt;1,501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6.131000866176119E-17"/>
                  <c:y val="1.24645017306628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D7A-164F-9A17-BF71B86DE831}"/>
                </c:ext>
              </c:extLst>
            </c:dLbl>
            <c:dLbl>
              <c:idx val="4"/>
              <c:layout>
                <c:manualLayout>
                  <c:x val="0"/>
                  <c:y val="1.36222666505238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7A-164F-9A17-BF71B86DE831}"/>
                </c:ext>
              </c:extLst>
            </c:dLbl>
            <c:dLbl>
              <c:idx val="5"/>
              <c:layout>
                <c:manualLayout>
                  <c:x val="-1.2262001732352238E-16"/>
                  <c:y val="1.32364984585383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D7A-164F-9A17-BF71B86DE831}"/>
                </c:ext>
              </c:extLst>
            </c:dLbl>
            <c:dLbl>
              <c:idx val="6"/>
              <c:layout>
                <c:manualLayout>
                  <c:x val="0"/>
                  <c:y val="1.36222666505238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D7A-164F-9A17-BF71B86DE831}"/>
                </c:ext>
              </c:extLst>
            </c:dLbl>
            <c:dLbl>
              <c:idx val="7"/>
              <c:layout>
                <c:manualLayout>
                  <c:x val="0"/>
                  <c:y val="1.36222666505238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7A-164F-9A17-BF71B86DE831}"/>
                </c:ext>
              </c:extLst>
            </c:dLbl>
            <c:dLbl>
              <c:idx val="8"/>
              <c:layout>
                <c:manualLayout>
                  <c:x val="-1.2262001732352238E-16"/>
                  <c:y val="1.28505000946005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7A-164F-9A17-BF71B86DE8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5A5E68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A-164F-9A17-BF71B86DE8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HHI 1,501-2,500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29</c:v>
                </c:pt>
                <c:pt idx="1">
                  <c:v>28</c:v>
                </c:pt>
                <c:pt idx="2">
                  <c:v>23</c:v>
                </c:pt>
                <c:pt idx="3">
                  <c:v>22</c:v>
                </c:pt>
                <c:pt idx="4">
                  <c:v>17</c:v>
                </c:pt>
                <c:pt idx="5">
                  <c:v>19</c:v>
                </c:pt>
                <c:pt idx="6">
                  <c:v>21</c:v>
                </c:pt>
                <c:pt idx="7">
                  <c:v>23</c:v>
                </c:pt>
                <c:pt idx="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7A-164F-9A17-BF71B86DE8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HHI &gt;2,500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71</c:v>
                </c:pt>
                <c:pt idx="1">
                  <c:v>72</c:v>
                </c:pt>
                <c:pt idx="2">
                  <c:v>76</c:v>
                </c:pt>
                <c:pt idx="3">
                  <c:v>76</c:v>
                </c:pt>
                <c:pt idx="4">
                  <c:v>78</c:v>
                </c:pt>
                <c:pt idx="5">
                  <c:v>78</c:v>
                </c:pt>
                <c:pt idx="6">
                  <c:v>74</c:v>
                </c:pt>
                <c:pt idx="7">
                  <c:v>72</c:v>
                </c:pt>
                <c:pt idx="8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7A-164F-9A17-BF71B86DE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56706528"/>
        <c:axId val="2058249984"/>
      </c:barChart>
      <c:catAx>
        <c:axId val="205670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A5E68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8249984"/>
        <c:crosses val="autoZero"/>
        <c:auto val="1"/>
        <c:lblAlgn val="ctr"/>
        <c:lblOffset val="100"/>
        <c:noMultiLvlLbl val="0"/>
      </c:catAx>
      <c:valAx>
        <c:axId val="2058249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5670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5A5E68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4/5/2019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4/5/2019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727684" y="6404924"/>
            <a:ext cx="7344814" cy="3724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Richard G. Frank and Thomas G. McGuire, </a:t>
            </a:r>
            <a:r>
              <a:rPr lang="en-US" sz="900" i="1" dirty="0"/>
              <a:t>Market Concentration and Potential Competition in Medicare Advantage</a:t>
            </a:r>
            <a:r>
              <a:rPr lang="en-US" sz="900" dirty="0"/>
              <a:t> (Commonwealth Fund, Feb.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1D5750-36B1-7E4B-9E53-5A33A32B50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C5E786D-3707-AC4C-B2D8-8F440A2CD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5A5E68"/>
                </a:solidFill>
              </a:rPr>
              <a:t>Distribution of Enrollment by Year and Insurer HHI Category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9F21D0F-C3F6-A146-9FD5-EC17B75BC0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2911937"/>
              </p:ext>
            </p:extLst>
          </p:nvPr>
        </p:nvGraphicFramePr>
        <p:xfrm>
          <a:off x="73152" y="1116421"/>
          <a:ext cx="8997696" cy="44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4C887CF-F3A0-3449-AB1A-D38E74D4ED38}"/>
              </a:ext>
            </a:extLst>
          </p:cNvPr>
          <p:cNvSpPr txBox="1"/>
          <p:nvPr/>
        </p:nvSpPr>
        <p:spPr>
          <a:xfrm>
            <a:off x="73152" y="1249015"/>
            <a:ext cx="580287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400" i="1" dirty="0">
                <a:solidFill>
                  <a:srgbClr val="5A5E68"/>
                </a:solidFill>
              </a:rPr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15526811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159767</TotalTime>
  <Words>16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InterFace</vt:lpstr>
      <vt:lpstr>InterFace Bold</vt:lpstr>
      <vt:lpstr>1_Office Theme</vt:lpstr>
      <vt:lpstr>Distribution of Enrollment by Year and Insurer HHI Category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2011</cp:revision>
  <cp:lastPrinted>2019-02-08T01:16:36Z</cp:lastPrinted>
  <dcterms:created xsi:type="dcterms:W3CDTF">2014-10-08T23:03:32Z</dcterms:created>
  <dcterms:modified xsi:type="dcterms:W3CDTF">2019-04-05T18:41:59Z</dcterms:modified>
</cp:coreProperties>
</file>