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6858000" cy="9418638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4" userDrawn="1">
          <p15:clr>
            <a:srgbClr val="A4A3A4"/>
          </p15:clr>
        </p15:guide>
        <p15:guide id="2" pos="1248" userDrawn="1">
          <p15:clr>
            <a:srgbClr val="A4A3A4"/>
          </p15:clr>
        </p15:guide>
        <p15:guide id="3" orient="horz" pos="1536" userDrawn="1">
          <p15:clr>
            <a:srgbClr val="A4A3A4"/>
          </p15:clr>
        </p15:guide>
        <p15:guide id="4" pos="2952" userDrawn="1">
          <p15:clr>
            <a:srgbClr val="A4A3A4"/>
          </p15:clr>
        </p15:guide>
        <p15:guide id="5" pos="46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  <p:cmAuthor id="2" name="Munira Gunja" initials="MG" lastIdx="12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22" autoAdjust="0"/>
    <p:restoredTop sz="96809" autoAdjust="0"/>
  </p:normalViewPr>
  <p:slideViewPr>
    <p:cSldViewPr snapToGrid="0" snapToObjects="1">
      <p:cViewPr varScale="1">
        <p:scale>
          <a:sx n="76" d="100"/>
          <a:sy n="76" d="100"/>
        </p:scale>
        <p:origin x="1782" y="96"/>
      </p:cViewPr>
      <p:guideLst>
        <p:guide orient="horz" pos="1584"/>
        <p:guide pos="1248"/>
        <p:guide orient="horz" pos="1536"/>
        <p:guide pos="2952"/>
        <p:guide pos="4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73" d="100"/>
          <a:sy n="73" d="100"/>
        </p:scale>
        <p:origin x="1524" y="54"/>
      </p:cViewPr>
      <p:guideLst>
        <p:guide orient="horz" pos="2967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5520282186948854E-2"/>
          <c:y val="0.13752166769605059"/>
          <c:w val="0.96895943562610232"/>
          <c:h val="0.618760046210779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FQHCs in expansion states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B27B75B6-8833-5C40-BACE-8D3287737987}" type="VALUE">
                      <a:rPr lang="en-US" smtClean="0"/>
                      <a:pPr/>
                      <a:t>[VALUE]</a:t>
                    </a:fld>
                    <a:r>
                      <a:rPr lang="en-US" sz="1400" b="1" i="0" u="none" strike="noStrike" kern="1200" baseline="0" dirty="0">
                        <a:solidFill>
                          <a:srgbClr val="FFFFFF"/>
                        </a:solidFill>
                      </a:rPr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FF4-461A-86C2-F9FCA5374F7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7F95C7E-5EB9-E74D-8A6D-7462EFFDCABD}" type="VALUE">
                      <a:rPr lang="en-US" smtClean="0"/>
                      <a:pPr/>
                      <a:t>[VALUE]</a:t>
                    </a:fld>
                    <a:r>
                      <a:rPr lang="en-US" sz="1400" b="1" i="0" u="none" strike="noStrike" kern="1200" baseline="0" dirty="0">
                        <a:solidFill>
                          <a:srgbClr val="FFFFFF"/>
                        </a:solidFill>
                      </a:rPr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478-46FB-A4F7-0FF46198A74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B1657DA-6228-6B45-87D5-9ABFFF3E8EFB}" type="VALUE">
                      <a:rPr lang="en-US" smtClean="0"/>
                      <a:pPr/>
                      <a:t>[VALUE]</a:t>
                    </a:fld>
                    <a:r>
                      <a:rPr lang="en-US" sz="1400" b="1" i="0" u="none" strike="noStrike" kern="1200" baseline="0" dirty="0">
                        <a:solidFill>
                          <a:srgbClr val="FFFFFF"/>
                        </a:solidFill>
                      </a:rPr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212-42E9-81EE-025E215B57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Short-term counseling </c:v>
                </c:pt>
                <c:pt idx="1">
                  <c:v>Treatment for substance use disorder</c:v>
                </c:pt>
                <c:pt idx="2">
                  <c:v>Medication-assisted treatment 
for opioid addiction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0.89</c:v>
                </c:pt>
                <c:pt idx="1">
                  <c:v>0.56999999999999995</c:v>
                </c:pt>
                <c:pt idx="2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74-8145-9BDA-907E78C3FF7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FQHCs in nonexpansion states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Short-term counseling </c:v>
                </c:pt>
                <c:pt idx="1">
                  <c:v>Treatment for substance use disorder</c:v>
                </c:pt>
                <c:pt idx="2">
                  <c:v>Medication-assisted treatment 
for opioid addiction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0.82</c:v>
                </c:pt>
                <c:pt idx="1">
                  <c:v>0.48</c:v>
                </c:pt>
                <c:pt idx="2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74-8145-9BDA-907E78C3FF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55538688"/>
        <c:axId val="186666032"/>
      </c:barChart>
      <c:catAx>
        <c:axId val="35553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666032"/>
        <c:crossesAt val="0"/>
        <c:auto val="1"/>
        <c:lblAlgn val="ctr"/>
        <c:lblOffset val="100"/>
        <c:noMultiLvlLbl val="0"/>
      </c:catAx>
      <c:valAx>
        <c:axId val="186666032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355538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835217819994722"/>
          <c:y val="0.8981274690957769"/>
          <c:w val="0.58329553250288158"/>
          <c:h val="6.04217491925257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0.02656</cdr:x>
      <cdr:y>0.0732</cdr:y>
    </cdr:from>
    <cdr:to>
      <cdr:x>0.12815</cdr:x>
      <cdr:y>0.27217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8C065B51-EA27-CB46-BBD1-E7822B4DD8F6}"/>
            </a:ext>
          </a:extLst>
        </cdr:cNvPr>
        <cdr:cNvSpPr txBox="1"/>
      </cdr:nvSpPr>
      <cdr:spPr>
        <a:xfrm xmlns:a="http://schemas.openxmlformats.org/drawingml/2006/main">
          <a:off x="239113" y="33643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7256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7256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smtClean="0"/>
              <a:t>4/5/2019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46072"/>
            <a:ext cx="2971800" cy="47256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946072"/>
            <a:ext cx="2971800" cy="47256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09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4/5/2019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4738" y="706438"/>
            <a:ext cx="4708525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55"/>
            <a:ext cx="5486400" cy="4238387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2"/>
            <a:ext cx="2971800" cy="4709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946072"/>
            <a:ext cx="2971800" cy="4709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284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itle 1"/>
          <p:cNvSpPr>
            <a:spLocks noGrp="1"/>
          </p:cNvSpPr>
          <p:nvPr>
            <p:ph type="ctrTitle"/>
          </p:nvPr>
        </p:nvSpPr>
        <p:spPr>
          <a:xfrm>
            <a:off x="98134" y="0"/>
            <a:ext cx="9001000" cy="628410"/>
          </a:xfrm>
          <a:effectLst/>
        </p:spPr>
        <p:txBody>
          <a:bodyPr anchor="ctr">
            <a:noAutofit/>
          </a:bodyPr>
          <a:lstStyle>
            <a:lvl1pPr algn="l">
              <a:lnSpc>
                <a:spcPct val="90000"/>
              </a:lnSpc>
              <a:defRPr sz="1800" b="1" i="0" spc="0" baseline="0">
                <a:solidFill>
                  <a:schemeClr val="bg1"/>
                </a:solidFill>
                <a:effectLst/>
                <a:latin typeface="InterFace" charset="0"/>
                <a:ea typeface="InterFace" charset="0"/>
                <a:cs typeface="InterFace" charset="0"/>
              </a:defRPr>
            </a:lvl1pPr>
          </a:lstStyle>
          <a:p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1655675" y="6382512"/>
            <a:ext cx="7201722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 Corinne Lewis et al., </a:t>
            </a:r>
            <a:r>
              <a:rPr lang="en-US" sz="900" i="1" dirty="0"/>
              <a:t>The Role of Medicaid Expansion in Care Delivery at Community Health Centers </a:t>
            </a:r>
            <a:r>
              <a:rPr lang="en-US" sz="900" dirty="0"/>
              <a:t>(Commonwealth Fund, Apr. 2019).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900" b="0" i="0" smtClean="0">
                <a:solidFill>
                  <a:schemeClr val="tx1"/>
                </a:solidFill>
                <a:effectLst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913321" y="5999997"/>
            <a:ext cx="5567641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66" y="6159014"/>
            <a:ext cx="1921542" cy="429995"/>
          </a:xfrm>
          <a:prstGeom prst="rect">
            <a:avLst/>
          </a:prstGeom>
        </p:spPr>
      </p:pic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4442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6FCB1DF7-9612-FD4F-B430-38E5F38578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Health Centers in Medicaid Expansion States Were More Likely to Address Behavioral Health Needs of Patients </a:t>
            </a:r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72F49502-C9F5-3D44-A1EA-3D090885F3D2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646152391"/>
              </p:ext>
            </p:extLst>
          </p:nvPr>
        </p:nvGraphicFramePr>
        <p:xfrm>
          <a:off x="71438" y="664914"/>
          <a:ext cx="8230081" cy="4845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414FE2-A2B3-3D46-A65D-73AD75D85B6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* Statistically significantly difference compared to nonexpansion states (p≤.05).</a:t>
            </a:r>
          </a:p>
          <a:p>
            <a:r>
              <a:rPr lang="en-US" dirty="0"/>
              <a:t>Note: Respondents were asked to think of their largest site if their health center organization operated more than one health center site.</a:t>
            </a:r>
          </a:p>
          <a:p>
            <a:r>
              <a:rPr lang="en-US" dirty="0"/>
              <a:t>Data: Commonwealth Fund 2018 National Survey of Federally Qualified Health Centers.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8E9D0B4-FD4B-174F-85BA-156527BE3D64}"/>
              </a:ext>
            </a:extLst>
          </p:cNvPr>
          <p:cNvSpPr/>
          <p:nvPr/>
        </p:nvSpPr>
        <p:spPr>
          <a:xfrm>
            <a:off x="60394" y="1005152"/>
            <a:ext cx="80829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/>
              <a:t>Health center usually or often offers the following for patients with emotional or behavioral health needs . . .</a:t>
            </a:r>
          </a:p>
        </p:txBody>
      </p:sp>
    </p:spTree>
    <p:extLst>
      <p:ext uri="{BB962C8B-B14F-4D97-AF65-F5344CB8AC3E}">
        <p14:creationId xmlns:p14="http://schemas.microsoft.com/office/powerpoint/2010/main" val="132392489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2">
    <a:dk1>
      <a:srgbClr val="4C515A"/>
    </a:dk1>
    <a:lt1>
      <a:srgbClr val="FFFFFF"/>
    </a:lt1>
    <a:dk2>
      <a:srgbClr val="044C7F"/>
    </a:dk2>
    <a:lt2>
      <a:srgbClr val="4ABDBC"/>
    </a:lt2>
    <a:accent1>
      <a:srgbClr val="044C7F"/>
    </a:accent1>
    <a:accent2>
      <a:srgbClr val="F47920"/>
    </a:accent2>
    <a:accent3>
      <a:srgbClr val="4ABDBC"/>
    </a:accent3>
    <a:accent4>
      <a:srgbClr val="71B254"/>
    </a:accent4>
    <a:accent5>
      <a:srgbClr val="5F5A9D"/>
    </a:accent5>
    <a:accent6>
      <a:srgbClr val="E6C278"/>
    </a:accent6>
    <a:hlink>
      <a:srgbClr val="49BDBC"/>
    </a:hlink>
    <a:folHlink>
      <a:srgbClr val="4ABDBC"/>
    </a:folHlink>
  </a:clrScheme>
  <a:fontScheme name="CMW (Brand Fonts) V1.0">
    <a:majorFont>
      <a:latin typeface="Berlingske Serif Text"/>
      <a:ea typeface=""/>
      <a:cs typeface=""/>
    </a:majorFont>
    <a:minorFont>
      <a:latin typeface="InterFace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164740</TotalTime>
  <Words>92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Berlingske Serif Text</vt:lpstr>
      <vt:lpstr>Calibri</vt:lpstr>
      <vt:lpstr>InterFace</vt:lpstr>
      <vt:lpstr>Trebuchet MS</vt:lpstr>
      <vt:lpstr>1_Office Theme</vt:lpstr>
      <vt:lpstr>Health Centers in Medicaid Expansion States Were More Likely to Address Behavioral Health Needs of Patients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 — Is the Affordable Care Act Helping Consumers Get Health Care? Findings from the Commonwealth Fund Affordable Care Act Tracking Survey, March–June 2017</dc:title>
  <dc:subject/>
  <dc:creator>Gunja Collins Bhupal</dc:creator>
  <cp:keywords>Exhibits — Is the Affordable Care Act Helping Consumers Get Health Care? Findings from the Commonwealth Fund Affordable Care Act Tracking Survey, March–June 2017</cp:keywords>
  <dc:description/>
  <cp:lastModifiedBy>Aisha Gomez</cp:lastModifiedBy>
  <cp:revision>2247</cp:revision>
  <cp:lastPrinted>2019-03-26T16:46:37Z</cp:lastPrinted>
  <dcterms:created xsi:type="dcterms:W3CDTF">2014-10-08T23:03:32Z</dcterms:created>
  <dcterms:modified xsi:type="dcterms:W3CDTF">2019-04-05T15:53:54Z</dcterms:modified>
  <cp:category/>
</cp:coreProperties>
</file>