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8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752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0069436729252"/>
          <c:y val="1.5117367911501896E-2"/>
          <c:w val="0.81425966111292292"/>
          <c:h val="0.843255908073706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53.3</c:v>
                </c:pt>
                <c:pt idx="1">
                  <c:v>45.9</c:v>
                </c:pt>
                <c:pt idx="2">
                  <c:v>35.799999999999997</c:v>
                </c:pt>
                <c:pt idx="3">
                  <c:v>35.299999999999997</c:v>
                </c:pt>
                <c:pt idx="4">
                  <c:v>47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8-1A4A-8E3E-7CE40394C5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21.5</c:v>
                </c:pt>
                <c:pt idx="1">
                  <c:v>16.399999999999999</c:v>
                </c:pt>
                <c:pt idx="2">
                  <c:v>27.9</c:v>
                </c:pt>
                <c:pt idx="3">
                  <c:v>21.4</c:v>
                </c:pt>
                <c:pt idx="4">
                  <c:v>23.2</c:v>
                </c:pt>
                <c:pt idx="5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8-1A4A-8E3E-7CE40394C5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other enrollees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20.7</c:v>
                </c:pt>
                <c:pt idx="1">
                  <c:v>33.200000000000003</c:v>
                </c:pt>
                <c:pt idx="2">
                  <c:v>31.8</c:v>
                </c:pt>
                <c:pt idx="3">
                  <c:v>38.799999999999997</c:v>
                </c:pt>
                <c:pt idx="4">
                  <c:v>25.3</c:v>
                </c:pt>
                <c:pt idx="5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38-1A4A-8E3E-7CE40394C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885519"/>
        <c:axId val="259123967"/>
      </c:barChart>
      <c:catAx>
        <c:axId val="1838855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Chronic condition</a:t>
                </a:r>
              </a:p>
            </c:rich>
          </c:tx>
          <c:layout>
            <c:manualLayout>
              <c:xMode val="edge"/>
              <c:yMode val="edge"/>
              <c:x val="2.8446660048525073E-3"/>
              <c:y val="0.314420619931118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123967"/>
        <c:crosses val="autoZero"/>
        <c:auto val="1"/>
        <c:lblAlgn val="ctr"/>
        <c:lblOffset val="100"/>
        <c:noMultiLvlLbl val="0"/>
      </c:catAx>
      <c:valAx>
        <c:axId val="25912396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85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88152839648641"/>
          <c:y val="0.93987037154601871"/>
          <c:w val="0.81775658439384857"/>
          <c:h val="4.5012260542479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4/5/2019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0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Eva H. </a:t>
            </a:r>
            <a:r>
              <a:rPr lang="en-US" sz="900" dirty="0" err="1"/>
              <a:t>DuGoff</a:t>
            </a:r>
            <a:r>
              <a:rPr lang="en-US" sz="900" dirty="0"/>
              <a:t> et al., </a:t>
            </a:r>
            <a:r>
              <a:rPr lang="en-US" sz="9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Targeting High-Need Beneficiaries in Medicare Advantage: Opportunities to Address Medical and Social Needs</a:t>
            </a:r>
            <a:endParaRPr lang="en-US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/>
              <a:t>(</a:t>
            </a:r>
            <a:r>
              <a:rPr lang="en-US" sz="900" dirty="0"/>
              <a:t>Commonwealth Fund, Feb.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Data: Medicare Health Outcome Survey, 2015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97D7-DE4D-7245-83B2-0E063FD36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Distribution of Medicare Advantage Enrollees According to Segments, </a:t>
            </a:r>
            <a:br>
              <a:rPr lang="en-US" dirty="0"/>
            </a:br>
            <a:r>
              <a:rPr lang="en-US" dirty="0"/>
              <a:t>by High-Cost Chronic Condition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005DE395-8C5D-9642-8D0A-DEACE8E7BE6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63545107"/>
              </p:ext>
            </p:extLst>
          </p:nvPr>
        </p:nvGraphicFramePr>
        <p:xfrm>
          <a:off x="71500" y="836712"/>
          <a:ext cx="892899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59D0374-CC98-D84D-961C-66E60C98BB34}"/>
              </a:ext>
            </a:extLst>
          </p:cNvPr>
          <p:cNvSpPr txBox="1">
            <a:spLocks/>
          </p:cNvSpPr>
          <p:nvPr/>
        </p:nvSpPr>
        <p:spPr>
          <a:xfrm>
            <a:off x="71500" y="5916168"/>
            <a:ext cx="9001063" cy="2798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Note: COPD = chronic obstructive pulmonary disease, CAD = coronary artery disease, CHF = congestive heart failure.</a:t>
            </a:r>
            <a:br>
              <a:rPr lang="en-US" dirty="0"/>
            </a:br>
            <a:r>
              <a:rPr lang="en-US" dirty="0"/>
              <a:t>Data: Medicare Health Outcomes Survey, 2015. </a:t>
            </a:r>
          </a:p>
        </p:txBody>
      </p:sp>
    </p:spTree>
    <p:extLst>
      <p:ext uri="{BB962C8B-B14F-4D97-AF65-F5344CB8AC3E}">
        <p14:creationId xmlns:p14="http://schemas.microsoft.com/office/powerpoint/2010/main" val="3923143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160833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Distribution of Medicare Advantage Enrollees According to Segments,  by High-Cost Chronic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2080</cp:revision>
  <cp:lastPrinted>2019-02-07T18:15:00Z</cp:lastPrinted>
  <dcterms:created xsi:type="dcterms:W3CDTF">2014-10-08T23:03:32Z</dcterms:created>
  <dcterms:modified xsi:type="dcterms:W3CDTF">2019-04-05T19:12:08Z</dcterms:modified>
</cp:coreProperties>
</file>