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 id="2147483728" r:id="rId2"/>
  </p:sldMasterIdLst>
  <p:notesMasterIdLst>
    <p:notesMasterId r:id="rId10"/>
  </p:notesMasterIdLst>
  <p:handoutMasterIdLst>
    <p:handoutMasterId r:id="rId11"/>
  </p:handoutMasterIdLst>
  <p:sldIdLst>
    <p:sldId id="291" r:id="rId3"/>
    <p:sldId id="257" r:id="rId4"/>
    <p:sldId id="295" r:id="rId5"/>
    <p:sldId id="296" r:id="rId6"/>
    <p:sldId id="297" r:id="rId7"/>
    <p:sldId id="299" r:id="rId8"/>
    <p:sldId id="293" r:id="rId9"/>
  </p:sldIdLst>
  <p:sldSz cx="9144000" cy="6858000" type="screen4x3"/>
  <p:notesSz cx="7010400" cy="9236075"/>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84" userDrawn="1">
          <p15:clr>
            <a:srgbClr val="A4A3A4"/>
          </p15:clr>
        </p15:guide>
        <p15:guide id="2" pos="1248" userDrawn="1">
          <p15:clr>
            <a:srgbClr val="A4A3A4"/>
          </p15:clr>
        </p15:guide>
        <p15:guide id="3" orient="horz" pos="1536" userDrawn="1">
          <p15:clr>
            <a:srgbClr val="A4A3A4"/>
          </p15:clr>
        </p15:guide>
        <p15:guide id="4" pos="2952" userDrawn="1">
          <p15:clr>
            <a:srgbClr val="A4A3A4"/>
          </p15:clr>
        </p15:guide>
        <p15:guide id="5" pos="468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Munira Gunja" initials="MG" lastIdx="1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8D99"/>
    <a:srgbClr val="5A5E68"/>
    <a:srgbClr val="4ABDBC"/>
    <a:srgbClr val="5F5A9D"/>
    <a:srgbClr val="E0E0E0"/>
    <a:srgbClr val="8ADAD2"/>
    <a:srgbClr val="9FE1DB"/>
    <a:srgbClr val="B6E8E3"/>
    <a:srgbClr val="CDEFEC"/>
    <a:srgbClr val="DFF5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07" autoAdjust="0"/>
    <p:restoredTop sz="96809" autoAdjust="0"/>
  </p:normalViewPr>
  <p:slideViewPr>
    <p:cSldViewPr snapToGrid="0" snapToObjects="1">
      <p:cViewPr varScale="1">
        <p:scale>
          <a:sx n="148" d="100"/>
          <a:sy n="148" d="100"/>
        </p:scale>
        <p:origin x="3024" y="192"/>
      </p:cViewPr>
      <p:guideLst>
        <p:guide orient="horz" pos="1584"/>
        <p:guide pos="1248"/>
        <p:guide orient="horz" pos="1536"/>
        <p:guide pos="2952"/>
        <p:guide pos="46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73" d="100"/>
          <a:sy n="73" d="100"/>
        </p:scale>
        <p:origin x="1524" y="54"/>
      </p:cViewPr>
      <p:guideLst>
        <p:guide orient="horz" pos="2909"/>
        <p:guide pos="2208"/>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97957343184628"/>
          <c:y val="2.5090669505192991E-2"/>
          <c:w val="0.72055046573431203"/>
          <c:h val="0.69790300386525805"/>
        </c:manualLayout>
      </c:layout>
      <c:barChart>
        <c:barDir val="col"/>
        <c:grouping val="clustered"/>
        <c:varyColors val="0"/>
        <c:ser>
          <c:idx val="0"/>
          <c:order val="0"/>
          <c:tx>
            <c:strRef>
              <c:f>Sheet1!$B$1</c:f>
              <c:strCache>
                <c:ptCount val="1"/>
                <c:pt idx="0">
                  <c:v>Low</c:v>
                </c:pt>
              </c:strCache>
            </c:strRef>
          </c:tx>
          <c:spPr>
            <a:solidFill>
              <a:schemeClr val="accent1"/>
            </a:solidFill>
            <a:ln>
              <a:noFill/>
            </a:ln>
            <a:effectLst/>
          </c:spPr>
          <c:invertIfNegative val="0"/>
          <c:dLbls>
            <c:dLbl>
              <c:idx val="0"/>
              <c:tx>
                <c:rich>
                  <a:bodyPr/>
                  <a:lstStyle/>
                  <a:p>
                    <a:fld id="{41D2C7CB-E42E-44D8-95F3-FEA3B351DE92}" type="VALUE">
                      <a:rPr lang="en-US" smtClean="0"/>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C235-C649-97A0-D937BE0EBD6F}"/>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Employee premium contributions</c:v>
                </c:pt>
                <c:pt idx="1">
                  <c:v>Out-of-pocket costs</c:v>
                </c:pt>
              </c:strCache>
            </c:strRef>
          </c:cat>
          <c:val>
            <c:numRef>
              <c:f>Sheet1!$B$2:$B$3</c:f>
              <c:numCache>
                <c:formatCode>"$"#,##0_);[Red]\("$"#,##0\)</c:formatCode>
                <c:ptCount val="2"/>
                <c:pt idx="0">
                  <c:v>0</c:v>
                </c:pt>
                <c:pt idx="1">
                  <c:v>0</c:v>
                </c:pt>
              </c:numCache>
            </c:numRef>
          </c:val>
          <c:extLst>
            <c:ext xmlns:c16="http://schemas.microsoft.com/office/drawing/2014/chart" uri="{C3380CC4-5D6E-409C-BE32-E72D297353CC}">
              <c16:uniqueId val="{00000001-C235-C649-97A0-D937BE0EBD6F}"/>
            </c:ext>
          </c:extLst>
        </c:ser>
        <c:ser>
          <c:idx val="1"/>
          <c:order val="1"/>
          <c:tx>
            <c:strRef>
              <c:f>Sheet1!$C$1</c:f>
              <c:strCache>
                <c:ptCount val="1"/>
                <c:pt idx="0">
                  <c:v>Median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Employee premium contributions</c:v>
                </c:pt>
                <c:pt idx="1">
                  <c:v>Out-of-pocket costs</c:v>
                </c:pt>
              </c:strCache>
            </c:strRef>
          </c:cat>
          <c:val>
            <c:numRef>
              <c:f>Sheet1!$C$2:$C$3</c:f>
              <c:numCache>
                <c:formatCode>"$"#,##0_);[Red]\("$"#,##0\)</c:formatCode>
                <c:ptCount val="2"/>
                <c:pt idx="0">
                  <c:v>2200</c:v>
                </c:pt>
                <c:pt idx="1">
                  <c:v>800</c:v>
                </c:pt>
              </c:numCache>
            </c:numRef>
          </c:val>
          <c:extLst>
            <c:ext xmlns:c16="http://schemas.microsoft.com/office/drawing/2014/chart" uri="{C3380CC4-5D6E-409C-BE32-E72D297353CC}">
              <c16:uniqueId val="{00000002-C235-C649-97A0-D937BE0EBD6F}"/>
            </c:ext>
          </c:extLst>
        </c:ser>
        <c:ser>
          <c:idx val="2"/>
          <c:order val="2"/>
          <c:tx>
            <c:strRef>
              <c:f>Sheet1!$D$1</c:f>
              <c:strCache>
                <c:ptCount val="1"/>
                <c:pt idx="0">
                  <c:v>High</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Employee premium contributions</c:v>
                </c:pt>
                <c:pt idx="1">
                  <c:v>Out-of-pocket costs</c:v>
                </c:pt>
              </c:strCache>
            </c:strRef>
          </c:cat>
          <c:val>
            <c:numRef>
              <c:f>Sheet1!$D$2:$D$3</c:f>
              <c:numCache>
                <c:formatCode>"$"#,##0_);[Red]\("$"#,##0\)</c:formatCode>
                <c:ptCount val="2"/>
                <c:pt idx="0">
                  <c:v>8000</c:v>
                </c:pt>
                <c:pt idx="1">
                  <c:v>5000</c:v>
                </c:pt>
              </c:numCache>
            </c:numRef>
          </c:val>
          <c:extLst>
            <c:ext xmlns:c16="http://schemas.microsoft.com/office/drawing/2014/chart" uri="{C3380CC4-5D6E-409C-BE32-E72D297353CC}">
              <c16:uniqueId val="{00000003-C235-C649-97A0-D937BE0EBD6F}"/>
            </c:ext>
          </c:extLst>
        </c:ser>
        <c:dLbls>
          <c:showLegendKey val="0"/>
          <c:showVal val="0"/>
          <c:showCatName val="0"/>
          <c:showSerName val="0"/>
          <c:showPercent val="0"/>
          <c:showBubbleSize val="0"/>
        </c:dLbls>
        <c:gapWidth val="219"/>
        <c:overlap val="-10"/>
        <c:axId val="175253600"/>
        <c:axId val="176533632"/>
      </c:barChart>
      <c:catAx>
        <c:axId val="17525360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76533632"/>
        <c:crosses val="autoZero"/>
        <c:auto val="1"/>
        <c:lblAlgn val="ctr"/>
        <c:lblOffset val="100"/>
        <c:noMultiLvlLbl val="0"/>
      </c:catAx>
      <c:valAx>
        <c:axId val="176533632"/>
        <c:scaling>
          <c:orientation val="minMax"/>
        </c:scaling>
        <c:delete val="1"/>
        <c:axPos val="l"/>
        <c:numFmt formatCode="&quot;$&quot;#,##0" sourceLinked="0"/>
        <c:majorTickMark val="none"/>
        <c:minorTickMark val="none"/>
        <c:tickLblPos val="nextTo"/>
        <c:crossAx val="175253600"/>
        <c:crosses val="autoZero"/>
        <c:crossBetween val="between"/>
        <c:majorUnit val="2000"/>
      </c:valAx>
      <c:spPr>
        <a:noFill/>
        <a:ln>
          <a:noFill/>
        </a:ln>
        <a:effectLst/>
      </c:spPr>
    </c:plotArea>
    <c:legend>
      <c:legendPos val="t"/>
      <c:layout>
        <c:manualLayout>
          <c:xMode val="edge"/>
          <c:yMode val="edge"/>
          <c:x val="0.45185751781027378"/>
          <c:y val="3.8687396264251016E-2"/>
          <c:w val="0.30510319543390413"/>
          <c:h val="5.288445219256140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999583385410166E-2"/>
          <c:y val="3.987870877863639E-2"/>
          <c:w val="0.91335260870169011"/>
          <c:h val="0.67021886860632773"/>
        </c:manualLayout>
      </c:layout>
      <c:barChart>
        <c:barDir val="col"/>
        <c:grouping val="clustered"/>
        <c:varyColors val="0"/>
        <c:ser>
          <c:idx val="0"/>
          <c:order val="0"/>
          <c:tx>
            <c:strRef>
              <c:f>Sheet1!$B$1</c:f>
              <c:strCache>
                <c:ptCount val="1"/>
                <c:pt idx="0">
                  <c:v>Series 1</c:v>
                </c:pt>
              </c:strCache>
            </c:strRef>
          </c:tx>
          <c:spPr>
            <a:solidFill>
              <a:schemeClr val="bg2">
                <a:alpha val="40000"/>
              </a:schemeClr>
            </a:solidFill>
            <a:ln>
              <a:noFill/>
            </a:ln>
            <a:effectLst/>
          </c:spPr>
          <c:invertIfNegative val="0"/>
          <c:dLbls>
            <c:dLbl>
              <c:idx val="0"/>
              <c:layout>
                <c:manualLayout>
                  <c:x val="-1.5134317063942629E-3"/>
                  <c:y val="2.653399391138857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734-6645-A47A-65EC5D721576}"/>
                </c:ext>
              </c:extLst>
            </c:dLbl>
            <c:dLbl>
              <c:idx val="50"/>
              <c:layout>
                <c:manualLayout>
                  <c:x val="-2.0693470529861068E-16"/>
                  <c:y val="-5.526770894893005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734-6645-A47A-65EC5D721576}"/>
                </c:ext>
              </c:extLst>
            </c:dLbl>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Sheet1!$A$2:$A$52</c:f>
              <c:strCache>
                <c:ptCount val="51"/>
                <c:pt idx="0">
                  <c:v>Hawaii</c:v>
                </c:pt>
                <c:pt idx="1">
                  <c:v>New York</c:v>
                </c:pt>
                <c:pt idx="2">
                  <c:v>California</c:v>
                </c:pt>
                <c:pt idx="3">
                  <c:v>District of Columbia</c:v>
                </c:pt>
                <c:pt idx="4">
                  <c:v>Alaska</c:v>
                </c:pt>
                <c:pt idx="5">
                  <c:v>Montana</c:v>
                </c:pt>
                <c:pt idx="6">
                  <c:v>Washington</c:v>
                </c:pt>
                <c:pt idx="7">
                  <c:v>Nevada</c:v>
                </c:pt>
                <c:pt idx="8">
                  <c:v>Mississippi</c:v>
                </c:pt>
                <c:pt idx="9">
                  <c:v>Missouri</c:v>
                </c:pt>
                <c:pt idx="10">
                  <c:v>North Dakota</c:v>
                </c:pt>
                <c:pt idx="11">
                  <c:v>Oklahoma</c:v>
                </c:pt>
                <c:pt idx="12">
                  <c:v>Oregon</c:v>
                </c:pt>
                <c:pt idx="13">
                  <c:v>Delaware</c:v>
                </c:pt>
                <c:pt idx="14">
                  <c:v>Florida</c:v>
                </c:pt>
                <c:pt idx="15">
                  <c:v>Kansas</c:v>
                </c:pt>
                <c:pt idx="16">
                  <c:v>Michigan</c:v>
                </c:pt>
                <c:pt idx="17">
                  <c:v>North Carolina</c:v>
                </c:pt>
                <c:pt idx="18">
                  <c:v>Pennsylvania</c:v>
                </c:pt>
                <c:pt idx="19">
                  <c:v>Alabama</c:v>
                </c:pt>
                <c:pt idx="20">
                  <c:v>Arkansas</c:v>
                </c:pt>
                <c:pt idx="21">
                  <c:v>Georgia</c:v>
                </c:pt>
                <c:pt idx="22">
                  <c:v>Idaho</c:v>
                </c:pt>
                <c:pt idx="23">
                  <c:v>New Mexico</c:v>
                </c:pt>
                <c:pt idx="24">
                  <c:v>Arizona</c:v>
                </c:pt>
                <c:pt idx="25">
                  <c:v>Kentucky</c:v>
                </c:pt>
                <c:pt idx="26">
                  <c:v>South Carolina</c:v>
                </c:pt>
                <c:pt idx="27">
                  <c:v>Tennessee</c:v>
                </c:pt>
                <c:pt idx="28">
                  <c:v>Texas</c:v>
                </c:pt>
                <c:pt idx="29">
                  <c:v>West Virginia</c:v>
                </c:pt>
                <c:pt idx="30">
                  <c:v>Wyoming</c:v>
                </c:pt>
                <c:pt idx="31">
                  <c:v>Illinois</c:v>
                </c:pt>
                <c:pt idx="32">
                  <c:v>Utah</c:v>
                </c:pt>
                <c:pt idx="33">
                  <c:v>Louisiana</c:v>
                </c:pt>
                <c:pt idx="34">
                  <c:v>Nebraska</c:v>
                </c:pt>
                <c:pt idx="35">
                  <c:v>Vermont</c:v>
                </c:pt>
                <c:pt idx="36">
                  <c:v>Ohio</c:v>
                </c:pt>
                <c:pt idx="37">
                  <c:v>Indiana</c:v>
                </c:pt>
                <c:pt idx="38">
                  <c:v>Iowa</c:v>
                </c:pt>
                <c:pt idx="39">
                  <c:v>Maryland</c:v>
                </c:pt>
                <c:pt idx="40">
                  <c:v>Colorado</c:v>
                </c:pt>
                <c:pt idx="41">
                  <c:v>New Jersey</c:v>
                </c:pt>
                <c:pt idx="42">
                  <c:v>Wisconsin</c:v>
                </c:pt>
                <c:pt idx="43">
                  <c:v>Massachusetts</c:v>
                </c:pt>
                <c:pt idx="44">
                  <c:v>Minnesota</c:v>
                </c:pt>
                <c:pt idx="45">
                  <c:v>Rhode Island</c:v>
                </c:pt>
                <c:pt idx="46">
                  <c:v>Virginia</c:v>
                </c:pt>
                <c:pt idx="47">
                  <c:v>New Hampshire</c:v>
                </c:pt>
                <c:pt idx="48">
                  <c:v>Connecticut</c:v>
                </c:pt>
                <c:pt idx="49">
                  <c:v>Maine</c:v>
                </c:pt>
                <c:pt idx="50">
                  <c:v>South Dakota</c:v>
                </c:pt>
              </c:strCache>
            </c:strRef>
          </c:cat>
          <c:val>
            <c:numRef>
              <c:f>Sheet1!$B$2:$B$52</c:f>
              <c:numCache>
                <c:formatCode>"$"#,##0</c:formatCode>
                <c:ptCount val="51"/>
                <c:pt idx="0">
                  <c:v>500</c:v>
                </c:pt>
                <c:pt idx="1">
                  <c:v>1300</c:v>
                </c:pt>
                <c:pt idx="2">
                  <c:v>1365</c:v>
                </c:pt>
                <c:pt idx="3">
                  <c:v>1400</c:v>
                </c:pt>
                <c:pt idx="4">
                  <c:v>1500</c:v>
                </c:pt>
                <c:pt idx="5">
                  <c:v>1500</c:v>
                </c:pt>
                <c:pt idx="6">
                  <c:v>1500</c:v>
                </c:pt>
                <c:pt idx="7">
                  <c:v>1680</c:v>
                </c:pt>
                <c:pt idx="8">
                  <c:v>1800</c:v>
                </c:pt>
                <c:pt idx="9">
                  <c:v>1800</c:v>
                </c:pt>
                <c:pt idx="10">
                  <c:v>1800</c:v>
                </c:pt>
                <c:pt idx="11">
                  <c:v>1800</c:v>
                </c:pt>
                <c:pt idx="12">
                  <c:v>1800</c:v>
                </c:pt>
                <c:pt idx="13">
                  <c:v>2000</c:v>
                </c:pt>
                <c:pt idx="14">
                  <c:v>2000</c:v>
                </c:pt>
                <c:pt idx="15">
                  <c:v>2000</c:v>
                </c:pt>
                <c:pt idx="16">
                  <c:v>2000</c:v>
                </c:pt>
                <c:pt idx="17">
                  <c:v>2000</c:v>
                </c:pt>
                <c:pt idx="18">
                  <c:v>2000</c:v>
                </c:pt>
                <c:pt idx="19">
                  <c:v>2124</c:v>
                </c:pt>
                <c:pt idx="20">
                  <c:v>2136</c:v>
                </c:pt>
                <c:pt idx="21">
                  <c:v>2200</c:v>
                </c:pt>
                <c:pt idx="22">
                  <c:v>2250</c:v>
                </c:pt>
                <c:pt idx="23">
                  <c:v>2250</c:v>
                </c:pt>
                <c:pt idx="24">
                  <c:v>2400</c:v>
                </c:pt>
                <c:pt idx="25">
                  <c:v>2400</c:v>
                </c:pt>
                <c:pt idx="26">
                  <c:v>2400</c:v>
                </c:pt>
                <c:pt idx="27">
                  <c:v>2400</c:v>
                </c:pt>
                <c:pt idx="28">
                  <c:v>2400</c:v>
                </c:pt>
                <c:pt idx="29">
                  <c:v>2400</c:v>
                </c:pt>
                <c:pt idx="30">
                  <c:v>2400</c:v>
                </c:pt>
                <c:pt idx="31">
                  <c:v>2470</c:v>
                </c:pt>
                <c:pt idx="32">
                  <c:v>2470</c:v>
                </c:pt>
                <c:pt idx="33">
                  <c:v>2500</c:v>
                </c:pt>
                <c:pt idx="34">
                  <c:v>2500</c:v>
                </c:pt>
                <c:pt idx="35">
                  <c:v>2500</c:v>
                </c:pt>
                <c:pt idx="36">
                  <c:v>2520</c:v>
                </c:pt>
                <c:pt idx="37">
                  <c:v>2600</c:v>
                </c:pt>
                <c:pt idx="38">
                  <c:v>2600</c:v>
                </c:pt>
                <c:pt idx="39">
                  <c:v>2600</c:v>
                </c:pt>
                <c:pt idx="40">
                  <c:v>2640</c:v>
                </c:pt>
                <c:pt idx="41">
                  <c:v>2800</c:v>
                </c:pt>
                <c:pt idx="42">
                  <c:v>2880</c:v>
                </c:pt>
                <c:pt idx="43">
                  <c:v>3000</c:v>
                </c:pt>
                <c:pt idx="44">
                  <c:v>3000</c:v>
                </c:pt>
                <c:pt idx="45">
                  <c:v>3000</c:v>
                </c:pt>
                <c:pt idx="46">
                  <c:v>3000</c:v>
                </c:pt>
                <c:pt idx="47">
                  <c:v>3120</c:v>
                </c:pt>
                <c:pt idx="48">
                  <c:v>3200</c:v>
                </c:pt>
                <c:pt idx="49">
                  <c:v>3250</c:v>
                </c:pt>
                <c:pt idx="50">
                  <c:v>3400</c:v>
                </c:pt>
              </c:numCache>
            </c:numRef>
          </c:val>
          <c:extLst>
            <c:ext xmlns:c16="http://schemas.microsoft.com/office/drawing/2014/chart" uri="{C3380CC4-5D6E-409C-BE32-E72D297353CC}">
              <c16:uniqueId val="{00000002-6734-6645-A47A-65EC5D721576}"/>
            </c:ext>
          </c:extLst>
        </c:ser>
        <c:dLbls>
          <c:showLegendKey val="0"/>
          <c:showVal val="0"/>
          <c:showCatName val="0"/>
          <c:showSerName val="0"/>
          <c:showPercent val="0"/>
          <c:showBubbleSize val="0"/>
        </c:dLbls>
        <c:gapWidth val="40"/>
        <c:axId val="299421192"/>
        <c:axId val="299421584"/>
      </c:barChart>
      <c:catAx>
        <c:axId val="299421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00" b="0" i="0" u="none" strike="noStrike" kern="1200" baseline="0">
                <a:solidFill>
                  <a:schemeClr val="tx1"/>
                </a:solidFill>
                <a:latin typeface="+mn-lt"/>
                <a:ea typeface="+mn-ea"/>
                <a:cs typeface="+mn-cs"/>
              </a:defRPr>
            </a:pPr>
            <a:endParaRPr lang="en-US"/>
          </a:p>
        </c:txPr>
        <c:crossAx val="299421584"/>
        <c:crosses val="autoZero"/>
        <c:auto val="1"/>
        <c:lblAlgn val="ctr"/>
        <c:lblOffset val="100"/>
        <c:noMultiLvlLbl val="0"/>
      </c:catAx>
      <c:valAx>
        <c:axId val="299421584"/>
        <c:scaling>
          <c:orientation val="minMax"/>
        </c:scaling>
        <c:delete val="1"/>
        <c:axPos val="l"/>
        <c:numFmt formatCode="&quot;$&quot;#,##0" sourceLinked="1"/>
        <c:majorTickMark val="none"/>
        <c:minorTickMark val="none"/>
        <c:tickLblPos val="nextTo"/>
        <c:crossAx val="299421192"/>
        <c:crosses val="autoZero"/>
        <c:crossBetween val="between"/>
        <c:majorUnit val="100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842478023580381E-2"/>
          <c:y val="7.8424114327114561E-2"/>
          <c:w val="0.91899634767876226"/>
          <c:h val="0.60811821966959922"/>
        </c:manualLayout>
      </c:layout>
      <c:barChart>
        <c:barDir val="col"/>
        <c:grouping val="clustered"/>
        <c:varyColors val="0"/>
        <c:ser>
          <c:idx val="0"/>
          <c:order val="0"/>
          <c:tx>
            <c:strRef>
              <c:f>Sheet1!$B$1</c:f>
              <c:strCache>
                <c:ptCount val="1"/>
                <c:pt idx="0">
                  <c:v>Column1</c:v>
                </c:pt>
              </c:strCache>
            </c:strRef>
          </c:tx>
          <c:spPr>
            <a:solidFill>
              <a:schemeClr val="bg2">
                <a:alpha val="40000"/>
              </a:schemeClr>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489-A143-A553-BD582E73FFDD}"/>
                </c:ext>
              </c:extLst>
            </c:dLbl>
            <c:dLbl>
              <c:idx val="50"/>
              <c:layout>
                <c:manualLayout>
                  <c:x val="-3.0268634127884981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489-A143-A553-BD582E73FFDD}"/>
                </c:ext>
              </c:extLst>
            </c:dLbl>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Sheet1!$A$2:$A$52</c:f>
              <c:strCache>
                <c:ptCount val="51"/>
                <c:pt idx="0">
                  <c:v>Hawaii</c:v>
                </c:pt>
                <c:pt idx="1">
                  <c:v>California</c:v>
                </c:pt>
                <c:pt idx="2">
                  <c:v>District of Columbia</c:v>
                </c:pt>
                <c:pt idx="3">
                  <c:v>Florida</c:v>
                </c:pt>
                <c:pt idx="4">
                  <c:v>New York</c:v>
                </c:pt>
                <c:pt idx="5">
                  <c:v>West Virginia</c:v>
                </c:pt>
                <c:pt idx="6">
                  <c:v>New Mexico</c:v>
                </c:pt>
                <c:pt idx="7">
                  <c:v>Delaware</c:v>
                </c:pt>
                <c:pt idx="8">
                  <c:v>Georgia</c:v>
                </c:pt>
                <c:pt idx="9">
                  <c:v>Louisiana</c:v>
                </c:pt>
                <c:pt idx="10">
                  <c:v>Nevada</c:v>
                </c:pt>
                <c:pt idx="11">
                  <c:v>Mississippi</c:v>
                </c:pt>
                <c:pt idx="12">
                  <c:v>Alabama</c:v>
                </c:pt>
                <c:pt idx="13">
                  <c:v>Missouri</c:v>
                </c:pt>
                <c:pt idx="14">
                  <c:v>New Jersey</c:v>
                </c:pt>
                <c:pt idx="15">
                  <c:v>Rhode Island</c:v>
                </c:pt>
                <c:pt idx="16">
                  <c:v>Maryland</c:v>
                </c:pt>
                <c:pt idx="17">
                  <c:v>South Carolina</c:v>
                </c:pt>
                <c:pt idx="18">
                  <c:v>Kentucky</c:v>
                </c:pt>
                <c:pt idx="19">
                  <c:v>Oklahoma</c:v>
                </c:pt>
                <c:pt idx="20">
                  <c:v>Pennsylvania</c:v>
                </c:pt>
                <c:pt idx="21">
                  <c:v>Washington</c:v>
                </c:pt>
                <c:pt idx="22">
                  <c:v>Arkansas</c:v>
                </c:pt>
                <c:pt idx="23">
                  <c:v>Michigan</c:v>
                </c:pt>
                <c:pt idx="24">
                  <c:v>Maine</c:v>
                </c:pt>
                <c:pt idx="25">
                  <c:v>Texas</c:v>
                </c:pt>
                <c:pt idx="26">
                  <c:v>Alaska</c:v>
                </c:pt>
                <c:pt idx="27">
                  <c:v>Arizona</c:v>
                </c:pt>
                <c:pt idx="28">
                  <c:v>Connecticut</c:v>
                </c:pt>
                <c:pt idx="29">
                  <c:v>Idaho</c:v>
                </c:pt>
                <c:pt idx="30">
                  <c:v>Illinois</c:v>
                </c:pt>
                <c:pt idx="31">
                  <c:v>Iowa</c:v>
                </c:pt>
                <c:pt idx="32">
                  <c:v>Kansas</c:v>
                </c:pt>
                <c:pt idx="33">
                  <c:v>Massachusetts</c:v>
                </c:pt>
                <c:pt idx="34">
                  <c:v>Montana</c:v>
                </c:pt>
                <c:pt idx="35">
                  <c:v>North Carolina</c:v>
                </c:pt>
                <c:pt idx="36">
                  <c:v>North Dakota</c:v>
                </c:pt>
                <c:pt idx="37">
                  <c:v>Ohio</c:v>
                </c:pt>
                <c:pt idx="38">
                  <c:v>Oregon</c:v>
                </c:pt>
                <c:pt idx="39">
                  <c:v>Tennessee</c:v>
                </c:pt>
                <c:pt idx="40">
                  <c:v>Vermont</c:v>
                </c:pt>
                <c:pt idx="41">
                  <c:v>Virginia</c:v>
                </c:pt>
                <c:pt idx="42">
                  <c:v>Wisconsin</c:v>
                </c:pt>
                <c:pt idx="43">
                  <c:v>Wyoming</c:v>
                </c:pt>
                <c:pt idx="44">
                  <c:v>Colorado</c:v>
                </c:pt>
                <c:pt idx="45">
                  <c:v>Indiana</c:v>
                </c:pt>
                <c:pt idx="46">
                  <c:v>South Dakota</c:v>
                </c:pt>
                <c:pt idx="47">
                  <c:v>New Hampshire</c:v>
                </c:pt>
                <c:pt idx="48">
                  <c:v>Minnesota</c:v>
                </c:pt>
                <c:pt idx="49">
                  <c:v>Utah</c:v>
                </c:pt>
                <c:pt idx="50">
                  <c:v>Nebraska</c:v>
                </c:pt>
              </c:strCache>
            </c:strRef>
          </c:cat>
          <c:val>
            <c:numRef>
              <c:f>Sheet1!$B$2:$B$52</c:f>
              <c:numCache>
                <c:formatCode>"$"#,##0</c:formatCode>
                <c:ptCount val="51"/>
                <c:pt idx="0">
                  <c:v>360</c:v>
                </c:pt>
                <c:pt idx="1">
                  <c:v>500</c:v>
                </c:pt>
                <c:pt idx="2">
                  <c:v>500</c:v>
                </c:pt>
                <c:pt idx="3">
                  <c:v>500</c:v>
                </c:pt>
                <c:pt idx="4">
                  <c:v>500</c:v>
                </c:pt>
                <c:pt idx="5">
                  <c:v>500</c:v>
                </c:pt>
                <c:pt idx="6">
                  <c:v>560</c:v>
                </c:pt>
                <c:pt idx="7">
                  <c:v>600</c:v>
                </c:pt>
                <c:pt idx="8">
                  <c:v>600</c:v>
                </c:pt>
                <c:pt idx="9">
                  <c:v>600</c:v>
                </c:pt>
                <c:pt idx="10">
                  <c:v>600</c:v>
                </c:pt>
                <c:pt idx="11">
                  <c:v>675</c:v>
                </c:pt>
                <c:pt idx="12">
                  <c:v>700</c:v>
                </c:pt>
                <c:pt idx="13">
                  <c:v>700</c:v>
                </c:pt>
                <c:pt idx="14">
                  <c:v>700</c:v>
                </c:pt>
                <c:pt idx="15">
                  <c:v>700</c:v>
                </c:pt>
                <c:pt idx="16">
                  <c:v>750</c:v>
                </c:pt>
                <c:pt idx="17">
                  <c:v>750</c:v>
                </c:pt>
                <c:pt idx="18">
                  <c:v>800</c:v>
                </c:pt>
                <c:pt idx="19">
                  <c:v>800</c:v>
                </c:pt>
                <c:pt idx="20">
                  <c:v>800</c:v>
                </c:pt>
                <c:pt idx="21">
                  <c:v>800</c:v>
                </c:pt>
                <c:pt idx="22">
                  <c:v>825</c:v>
                </c:pt>
                <c:pt idx="23">
                  <c:v>850</c:v>
                </c:pt>
                <c:pt idx="24">
                  <c:v>900</c:v>
                </c:pt>
                <c:pt idx="25">
                  <c:v>900</c:v>
                </c:pt>
                <c:pt idx="26">
                  <c:v>1000</c:v>
                </c:pt>
                <c:pt idx="27">
                  <c:v>1000</c:v>
                </c:pt>
                <c:pt idx="28">
                  <c:v>1000</c:v>
                </c:pt>
                <c:pt idx="29">
                  <c:v>1000</c:v>
                </c:pt>
                <c:pt idx="30">
                  <c:v>1000</c:v>
                </c:pt>
                <c:pt idx="31">
                  <c:v>1000</c:v>
                </c:pt>
                <c:pt idx="32">
                  <c:v>1000</c:v>
                </c:pt>
                <c:pt idx="33">
                  <c:v>1000</c:v>
                </c:pt>
                <c:pt idx="34">
                  <c:v>1000</c:v>
                </c:pt>
                <c:pt idx="35">
                  <c:v>1000</c:v>
                </c:pt>
                <c:pt idx="36">
                  <c:v>1000</c:v>
                </c:pt>
                <c:pt idx="37">
                  <c:v>1000</c:v>
                </c:pt>
                <c:pt idx="38">
                  <c:v>1000</c:v>
                </c:pt>
                <c:pt idx="39">
                  <c:v>1000</c:v>
                </c:pt>
                <c:pt idx="40">
                  <c:v>1000</c:v>
                </c:pt>
                <c:pt idx="41">
                  <c:v>1000</c:v>
                </c:pt>
                <c:pt idx="42">
                  <c:v>1020</c:v>
                </c:pt>
                <c:pt idx="43">
                  <c:v>1100</c:v>
                </c:pt>
                <c:pt idx="44">
                  <c:v>1150</c:v>
                </c:pt>
                <c:pt idx="45">
                  <c:v>1150</c:v>
                </c:pt>
                <c:pt idx="46">
                  <c:v>1170</c:v>
                </c:pt>
                <c:pt idx="47">
                  <c:v>1200</c:v>
                </c:pt>
                <c:pt idx="48">
                  <c:v>1250</c:v>
                </c:pt>
                <c:pt idx="49">
                  <c:v>1250</c:v>
                </c:pt>
                <c:pt idx="50">
                  <c:v>1500</c:v>
                </c:pt>
              </c:numCache>
            </c:numRef>
          </c:val>
          <c:extLst>
            <c:ext xmlns:c16="http://schemas.microsoft.com/office/drawing/2014/chart" uri="{C3380CC4-5D6E-409C-BE32-E72D297353CC}">
              <c16:uniqueId val="{00000002-F489-A143-A553-BD582E73FFDD}"/>
            </c:ext>
          </c:extLst>
        </c:ser>
        <c:dLbls>
          <c:showLegendKey val="0"/>
          <c:showVal val="0"/>
          <c:showCatName val="0"/>
          <c:showSerName val="0"/>
          <c:showPercent val="0"/>
          <c:showBubbleSize val="0"/>
        </c:dLbls>
        <c:gapWidth val="40"/>
        <c:axId val="363196264"/>
        <c:axId val="363196656"/>
      </c:barChart>
      <c:catAx>
        <c:axId val="363196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363196656"/>
        <c:crosses val="autoZero"/>
        <c:auto val="1"/>
        <c:lblAlgn val="ctr"/>
        <c:lblOffset val="100"/>
        <c:noMultiLvlLbl val="0"/>
      </c:catAx>
      <c:valAx>
        <c:axId val="363196656"/>
        <c:scaling>
          <c:orientation val="minMax"/>
        </c:scaling>
        <c:delete val="1"/>
        <c:axPos val="l"/>
        <c:numFmt formatCode="&quot;$&quot;#,##0" sourceLinked="1"/>
        <c:majorTickMark val="none"/>
        <c:minorTickMark val="none"/>
        <c:tickLblPos val="nextTo"/>
        <c:crossAx val="363196264"/>
        <c:crosses val="autoZero"/>
        <c:crossBetween val="between"/>
        <c:majorUnit val="50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150786707217152E-2"/>
          <c:y val="8.219699572009663E-2"/>
          <c:w val="0.92146415031454398"/>
          <c:h val="0.61501135291091791"/>
        </c:manualLayout>
      </c:layout>
      <c:barChart>
        <c:barDir val="col"/>
        <c:grouping val="clustered"/>
        <c:varyColors val="0"/>
        <c:ser>
          <c:idx val="0"/>
          <c:order val="0"/>
          <c:tx>
            <c:strRef>
              <c:f>Sheet1!$B$1</c:f>
              <c:strCache>
                <c:ptCount val="1"/>
                <c:pt idx="0">
                  <c:v>Series 1</c:v>
                </c:pt>
              </c:strCache>
            </c:strRef>
          </c:tx>
          <c:spPr>
            <a:solidFill>
              <a:schemeClr val="bg2">
                <a:alpha val="40000"/>
              </a:schemeClr>
            </a:solidFill>
            <a:ln>
              <a:noFill/>
            </a:ln>
            <a:effectLst/>
          </c:spPr>
          <c:invertIfNegative val="0"/>
          <c:dLbls>
            <c:dLbl>
              <c:idx val="0"/>
              <c:layout>
                <c:manualLayout>
                  <c:x val="0"/>
                  <c:y val="-2.0758060739131399E-4"/>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837-944C-8196-2DE3F9CA37CE}"/>
                </c:ext>
              </c:extLst>
            </c:dLbl>
            <c:dLbl>
              <c:idx val="50"/>
              <c:layout>
                <c:manualLayout>
                  <c:x val="-1.4109347442682846E-3"/>
                  <c:y val="-5.526770894893005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837-944C-8196-2DE3F9CA37CE}"/>
                </c:ext>
              </c:extLst>
            </c:dLbl>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Sheet1!$A$2:$A$52</c:f>
              <c:strCache>
                <c:ptCount val="51"/>
                <c:pt idx="0">
                  <c:v>Hawaii</c:v>
                </c:pt>
                <c:pt idx="1">
                  <c:v>New York</c:v>
                </c:pt>
                <c:pt idx="2">
                  <c:v>District of Columbia</c:v>
                </c:pt>
                <c:pt idx="3">
                  <c:v>California</c:v>
                </c:pt>
                <c:pt idx="4">
                  <c:v>Nevada</c:v>
                </c:pt>
                <c:pt idx="5">
                  <c:v>Florida</c:v>
                </c:pt>
                <c:pt idx="6">
                  <c:v>Mississippi</c:v>
                </c:pt>
                <c:pt idx="7">
                  <c:v>Alaska</c:v>
                </c:pt>
                <c:pt idx="8">
                  <c:v>Washington</c:v>
                </c:pt>
                <c:pt idx="9">
                  <c:v>Delaware</c:v>
                </c:pt>
                <c:pt idx="10">
                  <c:v>Oklahoma</c:v>
                </c:pt>
                <c:pt idx="11">
                  <c:v>New Mexico</c:v>
                </c:pt>
                <c:pt idx="12">
                  <c:v>Alabama</c:v>
                </c:pt>
                <c:pt idx="13">
                  <c:v>Pennsylvania</c:v>
                </c:pt>
                <c:pt idx="14">
                  <c:v>West Virginia</c:v>
                </c:pt>
                <c:pt idx="15">
                  <c:v>Missouri</c:v>
                </c:pt>
                <c:pt idx="16">
                  <c:v>Kansas</c:v>
                </c:pt>
                <c:pt idx="17">
                  <c:v>Michigan</c:v>
                </c:pt>
                <c:pt idx="18">
                  <c:v>Georgia</c:v>
                </c:pt>
                <c:pt idx="19">
                  <c:v>North Dakota</c:v>
                </c:pt>
                <c:pt idx="20">
                  <c:v>Arkansas</c:v>
                </c:pt>
                <c:pt idx="21">
                  <c:v>Kentucky</c:v>
                </c:pt>
                <c:pt idx="22">
                  <c:v>Louisiana</c:v>
                </c:pt>
                <c:pt idx="23">
                  <c:v>Oregon</c:v>
                </c:pt>
                <c:pt idx="24">
                  <c:v>Montana</c:v>
                </c:pt>
                <c:pt idx="25">
                  <c:v>South Carolina</c:v>
                </c:pt>
                <c:pt idx="26">
                  <c:v>Arizona</c:v>
                </c:pt>
                <c:pt idx="27">
                  <c:v>Maryland</c:v>
                </c:pt>
                <c:pt idx="28">
                  <c:v>Tennessee</c:v>
                </c:pt>
                <c:pt idx="29">
                  <c:v>Texas</c:v>
                </c:pt>
                <c:pt idx="30">
                  <c:v>Idaho</c:v>
                </c:pt>
                <c:pt idx="31">
                  <c:v>North Carolina</c:v>
                </c:pt>
                <c:pt idx="32">
                  <c:v>Ohio</c:v>
                </c:pt>
                <c:pt idx="33">
                  <c:v>Iowa</c:v>
                </c:pt>
                <c:pt idx="34">
                  <c:v>New Jersey</c:v>
                </c:pt>
                <c:pt idx="35">
                  <c:v>Rhode Island</c:v>
                </c:pt>
                <c:pt idx="36">
                  <c:v>Wyoming</c:v>
                </c:pt>
                <c:pt idx="37">
                  <c:v>Illinois</c:v>
                </c:pt>
                <c:pt idx="38">
                  <c:v>Vermont</c:v>
                </c:pt>
                <c:pt idx="39">
                  <c:v>Wisconsin</c:v>
                </c:pt>
                <c:pt idx="40">
                  <c:v>Massachusetts</c:v>
                </c:pt>
                <c:pt idx="41">
                  <c:v>Indiana</c:v>
                </c:pt>
                <c:pt idx="42">
                  <c:v>Virginia</c:v>
                </c:pt>
                <c:pt idx="43">
                  <c:v>Colorado</c:v>
                </c:pt>
                <c:pt idx="44">
                  <c:v>Utah</c:v>
                </c:pt>
                <c:pt idx="45">
                  <c:v>Maine</c:v>
                </c:pt>
                <c:pt idx="46">
                  <c:v>Connecticut</c:v>
                </c:pt>
                <c:pt idx="47">
                  <c:v>Minnesota</c:v>
                </c:pt>
                <c:pt idx="48">
                  <c:v>Nebraska</c:v>
                </c:pt>
                <c:pt idx="49">
                  <c:v>New Hampshire</c:v>
                </c:pt>
                <c:pt idx="50">
                  <c:v>South Dakota</c:v>
                </c:pt>
              </c:strCache>
            </c:strRef>
          </c:cat>
          <c:val>
            <c:numRef>
              <c:f>Sheet1!$B$2:$B$52</c:f>
              <c:numCache>
                <c:formatCode>"$"#,##0</c:formatCode>
                <c:ptCount val="51"/>
                <c:pt idx="0">
                  <c:v>1500</c:v>
                </c:pt>
                <c:pt idx="1">
                  <c:v>2320</c:v>
                </c:pt>
                <c:pt idx="2">
                  <c:v>2500</c:v>
                </c:pt>
                <c:pt idx="3">
                  <c:v>2550</c:v>
                </c:pt>
                <c:pt idx="4">
                  <c:v>3000</c:v>
                </c:pt>
                <c:pt idx="5">
                  <c:v>3050</c:v>
                </c:pt>
                <c:pt idx="6">
                  <c:v>3050</c:v>
                </c:pt>
                <c:pt idx="7">
                  <c:v>3080</c:v>
                </c:pt>
                <c:pt idx="8">
                  <c:v>3120</c:v>
                </c:pt>
                <c:pt idx="9">
                  <c:v>3200</c:v>
                </c:pt>
                <c:pt idx="10">
                  <c:v>3200</c:v>
                </c:pt>
                <c:pt idx="11">
                  <c:v>3325</c:v>
                </c:pt>
                <c:pt idx="12">
                  <c:v>3340</c:v>
                </c:pt>
                <c:pt idx="13">
                  <c:v>3364</c:v>
                </c:pt>
                <c:pt idx="14">
                  <c:v>3400</c:v>
                </c:pt>
                <c:pt idx="15">
                  <c:v>3450</c:v>
                </c:pt>
                <c:pt idx="16">
                  <c:v>3500</c:v>
                </c:pt>
                <c:pt idx="17">
                  <c:v>3500</c:v>
                </c:pt>
                <c:pt idx="18">
                  <c:v>3600</c:v>
                </c:pt>
                <c:pt idx="19">
                  <c:v>3700</c:v>
                </c:pt>
                <c:pt idx="20">
                  <c:v>3750</c:v>
                </c:pt>
                <c:pt idx="21">
                  <c:v>3780</c:v>
                </c:pt>
                <c:pt idx="22">
                  <c:v>3860</c:v>
                </c:pt>
                <c:pt idx="23">
                  <c:v>3880</c:v>
                </c:pt>
                <c:pt idx="24">
                  <c:v>3900</c:v>
                </c:pt>
                <c:pt idx="25">
                  <c:v>3900</c:v>
                </c:pt>
                <c:pt idx="26">
                  <c:v>4000</c:v>
                </c:pt>
                <c:pt idx="27">
                  <c:v>4000</c:v>
                </c:pt>
                <c:pt idx="28">
                  <c:v>4000</c:v>
                </c:pt>
                <c:pt idx="29">
                  <c:v>4100</c:v>
                </c:pt>
                <c:pt idx="30">
                  <c:v>4120</c:v>
                </c:pt>
                <c:pt idx="31">
                  <c:v>4160</c:v>
                </c:pt>
                <c:pt idx="32">
                  <c:v>4200</c:v>
                </c:pt>
                <c:pt idx="33">
                  <c:v>4250</c:v>
                </c:pt>
                <c:pt idx="34">
                  <c:v>4300</c:v>
                </c:pt>
                <c:pt idx="35">
                  <c:v>4300</c:v>
                </c:pt>
                <c:pt idx="36">
                  <c:v>4300</c:v>
                </c:pt>
                <c:pt idx="37">
                  <c:v>4400</c:v>
                </c:pt>
                <c:pt idx="38">
                  <c:v>4400</c:v>
                </c:pt>
                <c:pt idx="39">
                  <c:v>4400</c:v>
                </c:pt>
                <c:pt idx="40">
                  <c:v>4578</c:v>
                </c:pt>
                <c:pt idx="41">
                  <c:v>4600</c:v>
                </c:pt>
                <c:pt idx="42">
                  <c:v>4620</c:v>
                </c:pt>
                <c:pt idx="43">
                  <c:v>4700</c:v>
                </c:pt>
                <c:pt idx="44">
                  <c:v>4900</c:v>
                </c:pt>
                <c:pt idx="45">
                  <c:v>5050</c:v>
                </c:pt>
                <c:pt idx="46">
                  <c:v>5140</c:v>
                </c:pt>
                <c:pt idx="47">
                  <c:v>5200</c:v>
                </c:pt>
                <c:pt idx="48">
                  <c:v>5200</c:v>
                </c:pt>
                <c:pt idx="49">
                  <c:v>5400</c:v>
                </c:pt>
                <c:pt idx="50">
                  <c:v>5540</c:v>
                </c:pt>
              </c:numCache>
            </c:numRef>
          </c:val>
          <c:extLst>
            <c:ext xmlns:c16="http://schemas.microsoft.com/office/drawing/2014/chart" uri="{C3380CC4-5D6E-409C-BE32-E72D297353CC}">
              <c16:uniqueId val="{00000002-F837-944C-8196-2DE3F9CA37CE}"/>
            </c:ext>
          </c:extLst>
        </c:ser>
        <c:dLbls>
          <c:showLegendKey val="0"/>
          <c:showVal val="0"/>
          <c:showCatName val="0"/>
          <c:showSerName val="0"/>
          <c:showPercent val="0"/>
          <c:showBubbleSize val="0"/>
        </c:dLbls>
        <c:gapWidth val="40"/>
        <c:axId val="302295912"/>
        <c:axId val="302296304"/>
      </c:barChart>
      <c:catAx>
        <c:axId val="302295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302296304"/>
        <c:crosses val="autoZero"/>
        <c:auto val="1"/>
        <c:lblAlgn val="ctr"/>
        <c:lblOffset val="100"/>
        <c:noMultiLvlLbl val="0"/>
      </c:catAx>
      <c:valAx>
        <c:axId val="302296304"/>
        <c:scaling>
          <c:orientation val="minMax"/>
        </c:scaling>
        <c:delete val="1"/>
        <c:axPos val="l"/>
        <c:numFmt formatCode="&quot;$&quot;#,##0" sourceLinked="1"/>
        <c:majorTickMark val="none"/>
        <c:minorTickMark val="none"/>
        <c:tickLblPos val="nextTo"/>
        <c:crossAx val="3022959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D76598-C2CF-4142-B1C6-18D5691601E5}" type="doc">
      <dgm:prSet loTypeId="urn:microsoft.com/office/officeart/2005/8/layout/venn1" loCatId="relationship" qsTypeId="urn:microsoft.com/office/officeart/2005/8/quickstyle/simple1" qsCatId="simple" csTypeId="urn:microsoft.com/office/officeart/2005/8/colors/accent1_2" csCatId="accent1" phldr="1"/>
      <dgm:spPr/>
    </dgm:pt>
    <dgm:pt modelId="{F729316F-BA02-4557-8BFF-D1CB32B94087}">
      <dgm:prSet phldrT="[Text]" custT="1"/>
      <dgm:spPr>
        <a:solidFill>
          <a:schemeClr val="bg2">
            <a:alpha val="30000"/>
          </a:schemeClr>
        </a:solidFill>
      </dgm:spPr>
      <dgm:t>
        <a:bodyPr/>
        <a:lstStyle/>
        <a:p>
          <a:endParaRPr lang="en-US" sz="2000" dirty="0"/>
        </a:p>
        <a:p>
          <a:r>
            <a:rPr lang="en-US" sz="2000" dirty="0"/>
            <a:t> </a:t>
          </a:r>
        </a:p>
        <a:p>
          <a:endParaRPr lang="en-US" sz="2000" dirty="0"/>
        </a:p>
        <a:p>
          <a:r>
            <a:rPr lang="en-US" sz="2000" dirty="0"/>
            <a:t> </a:t>
          </a:r>
        </a:p>
      </dgm:t>
    </dgm:pt>
    <dgm:pt modelId="{D4D493D2-17B6-4A0D-96EB-FCFA6AE88F65}" type="parTrans" cxnId="{BE07CD8E-58DB-4BDD-91F9-AD27D98A4650}">
      <dgm:prSet/>
      <dgm:spPr/>
      <dgm:t>
        <a:bodyPr/>
        <a:lstStyle/>
        <a:p>
          <a:endParaRPr lang="en-US"/>
        </a:p>
      </dgm:t>
    </dgm:pt>
    <dgm:pt modelId="{BDA74808-FE19-47A3-B4F9-B6C0C3A42709}" type="sibTrans" cxnId="{BE07CD8E-58DB-4BDD-91F9-AD27D98A4650}">
      <dgm:prSet/>
      <dgm:spPr/>
      <dgm:t>
        <a:bodyPr/>
        <a:lstStyle/>
        <a:p>
          <a:endParaRPr lang="en-US"/>
        </a:p>
      </dgm:t>
    </dgm:pt>
    <dgm:pt modelId="{1AC54845-633B-49A3-9DE0-5631B4C441AD}">
      <dgm:prSet phldrT="[Text]" custT="1"/>
      <dgm:spPr>
        <a:solidFill>
          <a:schemeClr val="accent2">
            <a:alpha val="30000"/>
          </a:schemeClr>
        </a:solidFill>
      </dgm:spPr>
      <dgm:t>
        <a:bodyPr/>
        <a:lstStyle/>
        <a:p>
          <a:endParaRPr lang="en-US" sz="2000" dirty="0"/>
        </a:p>
        <a:p>
          <a:endParaRPr lang="en-US" sz="2000" dirty="0"/>
        </a:p>
      </dgm:t>
    </dgm:pt>
    <dgm:pt modelId="{D52A6F0C-8C9D-49C7-88EE-67357A383E16}" type="parTrans" cxnId="{FBE93881-0B98-4F83-BACD-FA118AE27C16}">
      <dgm:prSet/>
      <dgm:spPr/>
      <dgm:t>
        <a:bodyPr/>
        <a:lstStyle/>
        <a:p>
          <a:endParaRPr lang="en-US"/>
        </a:p>
      </dgm:t>
    </dgm:pt>
    <dgm:pt modelId="{D4A2C761-E14B-4F8E-AB1E-6FDCBE10B227}" type="sibTrans" cxnId="{FBE93881-0B98-4F83-BACD-FA118AE27C16}">
      <dgm:prSet/>
      <dgm:spPr/>
      <dgm:t>
        <a:bodyPr/>
        <a:lstStyle/>
        <a:p>
          <a:endParaRPr lang="en-US"/>
        </a:p>
      </dgm:t>
    </dgm:pt>
    <dgm:pt modelId="{10505FFC-34A4-48C2-BC24-3CBCF84EFAA7}" type="pres">
      <dgm:prSet presAssocID="{F0D76598-C2CF-4142-B1C6-18D5691601E5}" presName="compositeShape" presStyleCnt="0">
        <dgm:presLayoutVars>
          <dgm:chMax val="7"/>
          <dgm:dir/>
          <dgm:resizeHandles val="exact"/>
        </dgm:presLayoutVars>
      </dgm:prSet>
      <dgm:spPr/>
    </dgm:pt>
    <dgm:pt modelId="{EDE413D5-AF43-4812-8092-B8CE5F5C01AB}" type="pres">
      <dgm:prSet presAssocID="{F729316F-BA02-4557-8BFF-D1CB32B94087}" presName="circ1" presStyleLbl="vennNode1" presStyleIdx="0" presStyleCnt="2" custLinFactNeighborX="-3350" custLinFactNeighborY="273"/>
      <dgm:spPr/>
    </dgm:pt>
    <dgm:pt modelId="{211C053B-DA91-4420-B384-FF0B75B77DDD}" type="pres">
      <dgm:prSet presAssocID="{F729316F-BA02-4557-8BFF-D1CB32B94087}" presName="circ1Tx" presStyleLbl="revTx" presStyleIdx="0" presStyleCnt="0">
        <dgm:presLayoutVars>
          <dgm:chMax val="0"/>
          <dgm:chPref val="0"/>
          <dgm:bulletEnabled val="1"/>
        </dgm:presLayoutVars>
      </dgm:prSet>
      <dgm:spPr/>
    </dgm:pt>
    <dgm:pt modelId="{CBD664FE-99F4-45D6-85F9-B03C5E001F75}" type="pres">
      <dgm:prSet presAssocID="{1AC54845-633B-49A3-9DE0-5631B4C441AD}" presName="circ2" presStyleLbl="vennNode1" presStyleIdx="1" presStyleCnt="2" custLinFactNeighborX="5505" custLinFactNeighborY="273"/>
      <dgm:spPr/>
    </dgm:pt>
    <dgm:pt modelId="{9E80F40B-A90C-4AE3-B59B-38C46CE6B214}" type="pres">
      <dgm:prSet presAssocID="{1AC54845-633B-49A3-9DE0-5631B4C441AD}" presName="circ2Tx" presStyleLbl="revTx" presStyleIdx="0" presStyleCnt="0">
        <dgm:presLayoutVars>
          <dgm:chMax val="0"/>
          <dgm:chPref val="0"/>
          <dgm:bulletEnabled val="1"/>
        </dgm:presLayoutVars>
      </dgm:prSet>
      <dgm:spPr/>
    </dgm:pt>
  </dgm:ptLst>
  <dgm:cxnLst>
    <dgm:cxn modelId="{BF588419-CD62-42D3-9AFE-A1F4459F34D7}" type="presOf" srcId="{1AC54845-633B-49A3-9DE0-5631B4C441AD}" destId="{9E80F40B-A90C-4AE3-B59B-38C46CE6B214}" srcOrd="1" destOrd="0" presId="urn:microsoft.com/office/officeart/2005/8/layout/venn1"/>
    <dgm:cxn modelId="{0A7F5454-74A7-43F8-8FEB-1595D9DA48EB}" type="presOf" srcId="{1AC54845-633B-49A3-9DE0-5631B4C441AD}" destId="{CBD664FE-99F4-45D6-85F9-B03C5E001F75}" srcOrd="0" destOrd="0" presId="urn:microsoft.com/office/officeart/2005/8/layout/venn1"/>
    <dgm:cxn modelId="{27E4EF58-F1B4-4E98-B847-34D89C919F8B}" type="presOf" srcId="{F729316F-BA02-4557-8BFF-D1CB32B94087}" destId="{EDE413D5-AF43-4812-8092-B8CE5F5C01AB}" srcOrd="0" destOrd="0" presId="urn:microsoft.com/office/officeart/2005/8/layout/venn1"/>
    <dgm:cxn modelId="{E8A3106A-4652-4765-9623-B67CDF146AA4}" type="presOf" srcId="{F729316F-BA02-4557-8BFF-D1CB32B94087}" destId="{211C053B-DA91-4420-B384-FF0B75B77DDD}" srcOrd="1" destOrd="0" presId="urn:microsoft.com/office/officeart/2005/8/layout/venn1"/>
    <dgm:cxn modelId="{FBE93881-0B98-4F83-BACD-FA118AE27C16}" srcId="{F0D76598-C2CF-4142-B1C6-18D5691601E5}" destId="{1AC54845-633B-49A3-9DE0-5631B4C441AD}" srcOrd="1" destOrd="0" parTransId="{D52A6F0C-8C9D-49C7-88EE-67357A383E16}" sibTransId="{D4A2C761-E14B-4F8E-AB1E-6FDCBE10B227}"/>
    <dgm:cxn modelId="{BE07CD8E-58DB-4BDD-91F9-AD27D98A4650}" srcId="{F0D76598-C2CF-4142-B1C6-18D5691601E5}" destId="{F729316F-BA02-4557-8BFF-D1CB32B94087}" srcOrd="0" destOrd="0" parTransId="{D4D493D2-17B6-4A0D-96EB-FCFA6AE88F65}" sibTransId="{BDA74808-FE19-47A3-B4F9-B6C0C3A42709}"/>
    <dgm:cxn modelId="{C1E6B6AB-D70D-40A7-B7F2-5E7C463025E0}" type="presOf" srcId="{F0D76598-C2CF-4142-B1C6-18D5691601E5}" destId="{10505FFC-34A4-48C2-BC24-3CBCF84EFAA7}" srcOrd="0" destOrd="0" presId="urn:microsoft.com/office/officeart/2005/8/layout/venn1"/>
    <dgm:cxn modelId="{11BC9ECE-9F43-4EC9-B5B7-54D16221FAAE}" type="presParOf" srcId="{10505FFC-34A4-48C2-BC24-3CBCF84EFAA7}" destId="{EDE413D5-AF43-4812-8092-B8CE5F5C01AB}" srcOrd="0" destOrd="0" presId="urn:microsoft.com/office/officeart/2005/8/layout/venn1"/>
    <dgm:cxn modelId="{BA91DE59-B15B-4290-A5B7-F8E47FB158F1}" type="presParOf" srcId="{10505FFC-34A4-48C2-BC24-3CBCF84EFAA7}" destId="{211C053B-DA91-4420-B384-FF0B75B77DDD}" srcOrd="1" destOrd="0" presId="urn:microsoft.com/office/officeart/2005/8/layout/venn1"/>
    <dgm:cxn modelId="{2A55182A-C6DD-4B08-A3A0-8CA164159B60}" type="presParOf" srcId="{10505FFC-34A4-48C2-BC24-3CBCF84EFAA7}" destId="{CBD664FE-99F4-45D6-85F9-B03C5E001F75}" srcOrd="2" destOrd="0" presId="urn:microsoft.com/office/officeart/2005/8/layout/venn1"/>
    <dgm:cxn modelId="{497A844E-B4E9-48E1-8D40-EE8215A2667B}" type="presParOf" srcId="{10505FFC-34A4-48C2-BC24-3CBCF84EFAA7}" destId="{9E80F40B-A90C-4AE3-B59B-38C46CE6B214}"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413D5-AF43-4812-8092-B8CE5F5C01AB}">
      <dsp:nvSpPr>
        <dsp:cNvPr id="0" name=""/>
        <dsp:cNvSpPr/>
      </dsp:nvSpPr>
      <dsp:spPr>
        <a:xfrm>
          <a:off x="408759" y="18287"/>
          <a:ext cx="3346454" cy="3346454"/>
        </a:xfrm>
        <a:prstGeom prst="ellipse">
          <a:avLst/>
        </a:prstGeom>
        <a:solidFill>
          <a:schemeClr val="bg2">
            <a:alpha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dirty="0"/>
        </a:p>
        <a:p>
          <a:pPr marL="0" lvl="0" indent="0" algn="ctr" defTabSz="889000">
            <a:lnSpc>
              <a:spcPct val="90000"/>
            </a:lnSpc>
            <a:spcBef>
              <a:spcPct val="0"/>
            </a:spcBef>
            <a:spcAft>
              <a:spcPct val="35000"/>
            </a:spcAft>
            <a:buNone/>
          </a:pPr>
          <a:r>
            <a:rPr lang="en-US" sz="2000" kern="1200" dirty="0"/>
            <a:t> </a:t>
          </a:r>
        </a:p>
        <a:p>
          <a:pPr marL="0" lvl="0" indent="0" algn="ctr" defTabSz="889000">
            <a:lnSpc>
              <a:spcPct val="90000"/>
            </a:lnSpc>
            <a:spcBef>
              <a:spcPct val="0"/>
            </a:spcBef>
            <a:spcAft>
              <a:spcPct val="35000"/>
            </a:spcAft>
            <a:buNone/>
          </a:pPr>
          <a:endParaRPr lang="en-US" sz="2000" kern="1200" dirty="0"/>
        </a:p>
        <a:p>
          <a:pPr marL="0" lvl="0" indent="0" algn="ctr" defTabSz="889000">
            <a:lnSpc>
              <a:spcPct val="90000"/>
            </a:lnSpc>
            <a:spcBef>
              <a:spcPct val="0"/>
            </a:spcBef>
            <a:spcAft>
              <a:spcPct val="35000"/>
            </a:spcAft>
            <a:buNone/>
          </a:pPr>
          <a:r>
            <a:rPr lang="en-US" sz="2000" kern="1200" dirty="0"/>
            <a:t> </a:t>
          </a:r>
        </a:p>
      </dsp:txBody>
      <dsp:txXfrm>
        <a:off x="876057" y="412906"/>
        <a:ext cx="1929487" cy="2557216"/>
      </dsp:txXfrm>
    </dsp:sp>
    <dsp:sp modelId="{CBD664FE-99F4-45D6-85F9-B03C5E001F75}">
      <dsp:nvSpPr>
        <dsp:cNvPr id="0" name=""/>
        <dsp:cNvSpPr/>
      </dsp:nvSpPr>
      <dsp:spPr>
        <a:xfrm>
          <a:off x="3116947" y="18287"/>
          <a:ext cx="3346454" cy="3346454"/>
        </a:xfrm>
        <a:prstGeom prst="ellipse">
          <a:avLst/>
        </a:prstGeom>
        <a:solidFill>
          <a:schemeClr val="accent2">
            <a:alpha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dirty="0"/>
        </a:p>
        <a:p>
          <a:pPr marL="0" lvl="0" indent="0" algn="ctr" defTabSz="889000">
            <a:lnSpc>
              <a:spcPct val="90000"/>
            </a:lnSpc>
            <a:spcBef>
              <a:spcPct val="0"/>
            </a:spcBef>
            <a:spcAft>
              <a:spcPct val="35000"/>
            </a:spcAft>
            <a:buNone/>
          </a:pPr>
          <a:endParaRPr lang="en-US" sz="2000" kern="1200" dirty="0"/>
        </a:p>
      </dsp:txBody>
      <dsp:txXfrm>
        <a:off x="4066616" y="412906"/>
        <a:ext cx="1929487" cy="255721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0.24034</cdr:x>
      <cdr:y>0.86917</cdr:y>
    </cdr:from>
    <cdr:to>
      <cdr:x>0.38009</cdr:x>
      <cdr:y>0.92304</cdr:y>
    </cdr:to>
    <cdr:sp macro="" textlink="">
      <cdr:nvSpPr>
        <cdr:cNvPr id="2" name="TextBox 1"/>
        <cdr:cNvSpPr txBox="1"/>
      </cdr:nvSpPr>
      <cdr:spPr>
        <a:xfrm xmlns:a="http://schemas.openxmlformats.org/drawingml/2006/main">
          <a:off x="1430808" y="3721568"/>
          <a:ext cx="832022" cy="2306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0.89501</cdr:x>
      <cdr:y>0.36118</cdr:y>
    </cdr:from>
    <cdr:to>
      <cdr:x>0.90947</cdr:x>
      <cdr:y>0.39715</cdr:y>
    </cdr:to>
    <cdr:sp macro="" textlink="">
      <cdr:nvSpPr>
        <cdr:cNvPr id="6" name="TextBox 5"/>
        <cdr:cNvSpPr txBox="1"/>
      </cdr:nvSpPr>
      <cdr:spPr>
        <a:xfrm xmlns:a="http://schemas.openxmlformats.org/drawingml/2006/main">
          <a:off x="4908059" y="1571630"/>
          <a:ext cx="79327" cy="15651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0.069</cdr:x>
      <cdr:y>0.262</cdr:y>
    </cdr:from>
    <cdr:to>
      <cdr:x>0.25592</cdr:x>
      <cdr:y>0.32504</cdr:y>
    </cdr:to>
    <cdr:sp macro="" textlink="">
      <cdr:nvSpPr>
        <cdr:cNvPr id="2" name="TextBox 1"/>
        <cdr:cNvSpPr txBox="1"/>
      </cdr:nvSpPr>
      <cdr:spPr>
        <a:xfrm xmlns:a="http://schemas.openxmlformats.org/drawingml/2006/main">
          <a:off x="621078" y="1150051"/>
          <a:ext cx="1682490" cy="27671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solidFill>
                <a:schemeClr val="tx1"/>
              </a:solidFill>
            </a:rPr>
            <a:t>U.S. median: $2,200</a:t>
          </a:r>
        </a:p>
      </cdr:txBody>
    </cdr:sp>
  </cdr:relSizeAnchor>
</c:userShapes>
</file>

<file path=ppt/drawings/drawing3.xml><?xml version="1.0" encoding="utf-8"?>
<c:userShapes xmlns:c="http://schemas.openxmlformats.org/drawingml/2006/chart">
  <cdr:relSizeAnchor xmlns:cdr="http://schemas.openxmlformats.org/drawingml/2006/chartDrawing">
    <cdr:from>
      <cdr:x>0.05956</cdr:x>
      <cdr:y>0.3833</cdr:y>
    </cdr:from>
    <cdr:to>
      <cdr:x>0.24622</cdr:x>
      <cdr:y>0.4401</cdr:y>
    </cdr:to>
    <cdr:sp macro="" textlink="">
      <cdr:nvSpPr>
        <cdr:cNvPr id="2" name="TextBox 1"/>
        <cdr:cNvSpPr txBox="1"/>
      </cdr:nvSpPr>
      <cdr:spPr>
        <a:xfrm xmlns:a="http://schemas.openxmlformats.org/drawingml/2006/main">
          <a:off x="536071" y="1791349"/>
          <a:ext cx="1680150" cy="26545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solidFill>
                <a:schemeClr val="tx1"/>
              </a:solidFill>
            </a:rPr>
            <a:t>U.S. median: $800</a:t>
          </a:r>
        </a:p>
      </cdr:txBody>
    </cdr:sp>
  </cdr:relSizeAnchor>
</c:userShapes>
</file>

<file path=ppt/drawings/drawing4.xml><?xml version="1.0" encoding="utf-8"?>
<c:userShapes xmlns:c="http://schemas.openxmlformats.org/drawingml/2006/chart">
  <cdr:relSizeAnchor xmlns:cdr="http://schemas.openxmlformats.org/drawingml/2006/chartDrawing">
    <cdr:from>
      <cdr:x>0.06419</cdr:x>
      <cdr:y>0.24978</cdr:y>
    </cdr:from>
    <cdr:to>
      <cdr:x>0.25099</cdr:x>
      <cdr:y>0.31508</cdr:y>
    </cdr:to>
    <cdr:sp macro="" textlink="">
      <cdr:nvSpPr>
        <cdr:cNvPr id="8" name="TextBox 7"/>
        <cdr:cNvSpPr txBox="1"/>
      </cdr:nvSpPr>
      <cdr:spPr>
        <a:xfrm xmlns:a="http://schemas.openxmlformats.org/drawingml/2006/main">
          <a:off x="577782" y="1014361"/>
          <a:ext cx="1681410" cy="26518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solidFill>
                <a:schemeClr val="tx1"/>
              </a:solidFill>
            </a:rPr>
            <a:t>U.S. median: $3,700</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340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3"/>
            <a:ext cx="3037840" cy="463407"/>
          </a:xfrm>
          <a:prstGeom prst="rect">
            <a:avLst/>
          </a:prstGeom>
        </p:spPr>
        <p:txBody>
          <a:bodyPr vert="horz" lIns="93177" tIns="46589" rIns="93177" bIns="46589" rtlCol="0"/>
          <a:lstStyle>
            <a:lvl1pPr algn="r">
              <a:defRPr sz="1200"/>
            </a:lvl1pPr>
          </a:lstStyle>
          <a:p>
            <a:fld id="{34E75CA9-D3DC-4CC4-B26F-4572B05774CA}" type="datetimeFigureOut">
              <a:rPr lang="en-US" smtClean="0"/>
              <a:t>5/20/19</a:t>
            </a:fld>
            <a:endParaRPr lang="en-US" dirty="0"/>
          </a:p>
        </p:txBody>
      </p:sp>
      <p:sp>
        <p:nvSpPr>
          <p:cNvPr id="4" name="Footer Placeholder 3"/>
          <p:cNvSpPr>
            <a:spLocks noGrp="1"/>
          </p:cNvSpPr>
          <p:nvPr>
            <p:ph type="ftr" sz="quarter" idx="2"/>
          </p:nvPr>
        </p:nvSpPr>
        <p:spPr>
          <a:xfrm>
            <a:off x="0" y="8772669"/>
            <a:ext cx="3037840" cy="463406"/>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3406"/>
          </a:xfrm>
          <a:prstGeom prst="rect">
            <a:avLst/>
          </a:prstGeom>
        </p:spPr>
        <p:txBody>
          <a:bodyPr vert="horz" lIns="93177" tIns="46589" rIns="93177" bIns="46589" rtlCol="0" anchor="b"/>
          <a:lstStyle>
            <a:lvl1pPr algn="r">
              <a:defRPr sz="1200"/>
            </a:lvl1pPr>
          </a:lstStyle>
          <a:p>
            <a:fld id="{092E6626-612B-455B-9FD1-DD7A1306BEA5}" type="slidenum">
              <a:rPr lang="en-US" smtClean="0"/>
              <a:t>‹#›</a:t>
            </a:fld>
            <a:endParaRPr lang="en-US" dirty="0"/>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3177" tIns="46589" rIns="93177" bIns="46589" rtlCol="0"/>
          <a:lstStyle>
            <a:lvl1pPr algn="r">
              <a:defRPr sz="1200"/>
            </a:lvl1pPr>
          </a:lstStyle>
          <a:p>
            <a:fld id="{03A1D146-B4E0-1741-B9EE-9789392EFCC4}" type="datetimeFigureOut">
              <a:rPr lang="en-US" smtClean="0"/>
              <a:t>5/20/19</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387138"/>
            <a:ext cx="5608320" cy="4156234"/>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7" tIns="46589" rIns="93177" bIns="46589" rtlCol="0" anchor="b"/>
          <a:lstStyle>
            <a:lvl1pPr algn="r">
              <a:defRPr sz="1200"/>
            </a:lvl1pPr>
          </a:lstStyle>
          <a:p>
            <a:fld id="{97863621-2E60-B848-8968-B0341E26A312}" type="slidenum">
              <a:rPr lang="en-US" smtClean="0"/>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Title 1"/>
          <p:cNvSpPr>
            <a:spLocks noGrp="1"/>
          </p:cNvSpPr>
          <p:nvPr>
            <p:ph type="ctrTitle"/>
          </p:nvPr>
        </p:nvSpPr>
        <p:spPr>
          <a:xfrm>
            <a:off x="98134" y="0"/>
            <a:ext cx="9001000" cy="628410"/>
          </a:xfrm>
          <a:effectLst/>
        </p:spPr>
        <p:txBody>
          <a:bodyPr anchor="ctr">
            <a:noAutofit/>
          </a:bodyPr>
          <a:lstStyle>
            <a:lvl1pPr algn="l">
              <a:lnSpc>
                <a:spcPct val="90000"/>
              </a:lnSpc>
              <a:defRPr sz="1800" b="1" i="0" spc="0" baseline="0">
                <a:solidFill>
                  <a:schemeClr val="bg1"/>
                </a:solidFill>
                <a:effectLst/>
                <a:latin typeface="InterFace" charset="0"/>
                <a:ea typeface="InterFace" charset="0"/>
                <a:cs typeface="InterFace" charset="0"/>
              </a:defRPr>
            </a:lvl1pPr>
          </a:lstStyle>
          <a:p>
            <a:endParaRPr lang="en-US" dirty="0"/>
          </a:p>
        </p:txBody>
      </p:sp>
      <p:sp>
        <p:nvSpPr>
          <p:cNvPr id="2" name="TextBox 1"/>
          <p:cNvSpPr txBox="1"/>
          <p:nvPr userDrawn="1"/>
        </p:nvSpPr>
        <p:spPr>
          <a:xfrm>
            <a:off x="1655675" y="6382512"/>
            <a:ext cx="6403009"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solidFill>
                  <a:schemeClr val="tx1"/>
                </a:solidFill>
              </a:rPr>
              <a:t>Source: Susan L. Hayes, Sara R. Collins, and David C. Radley, </a:t>
            </a:r>
            <a:r>
              <a:rPr lang="en-US" sz="900" i="1" dirty="0">
                <a:solidFill>
                  <a:schemeClr val="tx1"/>
                </a:solidFill>
              </a:rPr>
              <a:t>How Much U.S. Households with Employer Insurance Spend on Premiums and Out-of-Pocket Costs: A State-by-State Look </a:t>
            </a:r>
            <a:r>
              <a:rPr lang="en-US" sz="900" dirty="0">
                <a:solidFill>
                  <a:schemeClr val="tx1"/>
                </a:solidFill>
              </a:rPr>
              <a:t>(Commonwealth Fund, May 2019).</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dirty="0"/>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p:nvPr>
        </p:nvSpPr>
        <p:spPr>
          <a:xfrm>
            <a:off x="71500"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Tree>
    <p:extLst>
      <p:ext uri="{BB962C8B-B14F-4D97-AF65-F5344CB8AC3E}">
        <p14:creationId xmlns:p14="http://schemas.microsoft.com/office/powerpoint/2010/main" val="2249687676"/>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F5C8B0D-FF43-3A44-BFD2-126B7533E874}"/>
              </a:ext>
            </a:extLst>
          </p:cNvPr>
          <p:cNvSpPr txBox="1"/>
          <p:nvPr userDrawn="1"/>
        </p:nvSpPr>
        <p:spPr>
          <a:xfrm>
            <a:off x="1763688" y="6404924"/>
            <a:ext cx="6309360" cy="372448"/>
          </a:xfrm>
          <a:prstGeom prst="rect">
            <a:avLst/>
          </a:prstGeom>
          <a:noFill/>
        </p:spPr>
        <p:txBody>
          <a:bodyPr wrap="square" lIns="0" tIns="0" rIns="0" bIns="0" rtlCol="0" anchor="ctr" anchorCtr="0">
            <a:noAutofit/>
          </a:bodyPr>
          <a:lstStyle/>
          <a:p>
            <a:pPr defTabSz="1219170">
              <a:defRPr/>
            </a:pPr>
            <a:r>
              <a:rPr lang="en-US" sz="900" dirty="0">
                <a:solidFill>
                  <a:srgbClr val="4C515A"/>
                </a:solidFill>
              </a:rPr>
              <a:t>Source: Susan L. Hayes, Sara R. Collins, and David C. Radley, </a:t>
            </a:r>
            <a:r>
              <a:rPr lang="en-US" sz="900" i="1" dirty="0">
                <a:solidFill>
                  <a:srgbClr val="4C515A"/>
                </a:solidFill>
              </a:rPr>
              <a:t>How Much Americans with Employer Health Insurance Spend on Premiums and Other Out-of-Pocket Health Costs: A State-by-State Look</a:t>
            </a:r>
            <a:r>
              <a:rPr lang="en-US" sz="900" dirty="0">
                <a:solidFill>
                  <a:srgbClr val="4C515A"/>
                </a:solidFill>
              </a:rPr>
              <a:t> (Commonwealth Fund, Apr. 2019).</a:t>
            </a:r>
          </a:p>
        </p:txBody>
      </p:sp>
      <p:sp>
        <p:nvSpPr>
          <p:cNvPr id="8" name="Title 1">
            <a:extLst>
              <a:ext uri="{FF2B5EF4-FFF2-40B4-BE49-F238E27FC236}">
                <a16:creationId xmlns:a16="http://schemas.microsoft.com/office/drawing/2014/main" id="{6840420A-9E29-0A4C-A249-74D93CF1774E}"/>
              </a:ext>
            </a:extLst>
          </p:cNvPr>
          <p:cNvSpPr>
            <a:spLocks noGrp="1"/>
          </p:cNvSpPr>
          <p:nvPr>
            <p:ph type="ctrTitle" hasCustomPrompt="1"/>
          </p:nvPr>
        </p:nvSpPr>
        <p:spPr>
          <a:xfrm>
            <a:off x="71501"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cxnSp>
        <p:nvCxnSpPr>
          <p:cNvPr id="9" name="Straight Connector 8">
            <a:extLst>
              <a:ext uri="{FF2B5EF4-FFF2-40B4-BE49-F238E27FC236}">
                <a16:creationId xmlns:a16="http://schemas.microsoft.com/office/drawing/2014/main" id="{7F302DB8-6190-3D48-BA81-DB004B4F0272}"/>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2">
            <a:extLst>
              <a:ext uri="{FF2B5EF4-FFF2-40B4-BE49-F238E27FC236}">
                <a16:creationId xmlns:a16="http://schemas.microsoft.com/office/drawing/2014/main" id="{8DCCFB88-ADF1-3649-8396-E306513423DB}"/>
              </a:ext>
            </a:extLst>
          </p:cNvPr>
          <p:cNvSpPr>
            <a:spLocks noGrp="1"/>
          </p:cNvSpPr>
          <p:nvPr>
            <p:ph type="body" sz="quarter" idx="21" hasCustomPrompt="1"/>
          </p:nvPr>
        </p:nvSpPr>
        <p:spPr>
          <a:xfrm>
            <a:off x="71501"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1" name="Text Placeholder 9">
            <a:extLst>
              <a:ext uri="{FF2B5EF4-FFF2-40B4-BE49-F238E27FC236}">
                <a16:creationId xmlns:a16="http://schemas.microsoft.com/office/drawing/2014/main" id="{E5E449C1-C819-0B47-BDEE-5F9BC33BEBDE}"/>
              </a:ext>
            </a:extLst>
          </p:cNvPr>
          <p:cNvSpPr>
            <a:spLocks noGrp="1"/>
          </p:cNvSpPr>
          <p:nvPr>
            <p:ph type="body" sz="quarter" idx="22" hasCustomPrompt="1"/>
          </p:nvPr>
        </p:nvSpPr>
        <p:spPr>
          <a:xfrm>
            <a:off x="71501"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Data: Medicare Health Outcome Survey, 2015</a:t>
            </a:r>
          </a:p>
        </p:txBody>
      </p:sp>
      <p:pic>
        <p:nvPicPr>
          <p:cNvPr id="12" name="Picture 11">
            <a:extLst>
              <a:ext uri="{FF2B5EF4-FFF2-40B4-BE49-F238E27FC236}">
                <a16:creationId xmlns:a16="http://schemas.microsoft.com/office/drawing/2014/main" id="{E929D9BF-A476-D045-A35C-38722E80DFB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Tree>
    <p:extLst>
      <p:ext uri="{BB962C8B-B14F-4D97-AF65-F5344CB8AC3E}">
        <p14:creationId xmlns:p14="http://schemas.microsoft.com/office/powerpoint/2010/main" val="3394412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F74633-92E1-154B-A666-C9093FD46962}"/>
              </a:ext>
            </a:extLst>
          </p:cNvPr>
          <p:cNvSpPr txBox="1"/>
          <p:nvPr userDrawn="1"/>
        </p:nvSpPr>
        <p:spPr>
          <a:xfrm>
            <a:off x="1763688" y="6404924"/>
            <a:ext cx="6309360" cy="372448"/>
          </a:xfrm>
          <a:prstGeom prst="rect">
            <a:avLst/>
          </a:prstGeom>
          <a:noFill/>
        </p:spPr>
        <p:txBody>
          <a:bodyPr wrap="square" lIns="0" tIns="0" rIns="0" bIns="0" rtlCol="0" anchor="ctr" anchorCtr="0">
            <a:noAutofit/>
          </a:bodyPr>
          <a:lstStyle/>
          <a:p>
            <a:pPr defTabSz="1219170">
              <a:defRPr/>
            </a:pPr>
            <a:r>
              <a:rPr lang="en-US" sz="900" dirty="0">
                <a:solidFill>
                  <a:srgbClr val="4C515A"/>
                </a:solidFill>
              </a:rPr>
              <a:t>Source: Susan L. Hayes, Sara R. Collins, and David C. Radley, </a:t>
            </a:r>
            <a:r>
              <a:rPr lang="en-US" sz="900" i="1" dirty="0">
                <a:solidFill>
                  <a:srgbClr val="4C515A"/>
                </a:solidFill>
              </a:rPr>
              <a:t>How Much Americans with Employer Health Insurance Spend on Premiums and Other Out-of-Pocket Health Costs: A State-by-State Look</a:t>
            </a:r>
            <a:r>
              <a:rPr lang="en-US" sz="900" dirty="0">
                <a:solidFill>
                  <a:srgbClr val="4C515A"/>
                </a:solidFill>
              </a:rPr>
              <a:t> (Commonwealth Fund, Apr. 2019).</a:t>
            </a:r>
          </a:p>
        </p:txBody>
      </p:sp>
      <p:sp>
        <p:nvSpPr>
          <p:cNvPr id="7" name="Title 1">
            <a:extLst>
              <a:ext uri="{FF2B5EF4-FFF2-40B4-BE49-F238E27FC236}">
                <a16:creationId xmlns:a16="http://schemas.microsoft.com/office/drawing/2014/main" id="{DD1BA42A-9CF8-E942-99D2-AC2DFAD92A18}"/>
              </a:ext>
            </a:extLst>
          </p:cNvPr>
          <p:cNvSpPr>
            <a:spLocks noGrp="1"/>
          </p:cNvSpPr>
          <p:nvPr>
            <p:ph type="ctrTitle" hasCustomPrompt="1"/>
          </p:nvPr>
        </p:nvSpPr>
        <p:spPr>
          <a:xfrm>
            <a:off x="71501"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cxnSp>
        <p:nvCxnSpPr>
          <p:cNvPr id="8" name="Straight Connector 7">
            <a:extLst>
              <a:ext uri="{FF2B5EF4-FFF2-40B4-BE49-F238E27FC236}">
                <a16:creationId xmlns:a16="http://schemas.microsoft.com/office/drawing/2014/main" id="{263A822F-6AA7-3C4B-8FF8-C9E89CDBF8F8}"/>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9" name="Text Placeholder 2">
            <a:extLst>
              <a:ext uri="{FF2B5EF4-FFF2-40B4-BE49-F238E27FC236}">
                <a16:creationId xmlns:a16="http://schemas.microsoft.com/office/drawing/2014/main" id="{5F3CBE4A-DD5C-1540-BFF2-0C62A245BE47}"/>
              </a:ext>
            </a:extLst>
          </p:cNvPr>
          <p:cNvSpPr>
            <a:spLocks noGrp="1"/>
          </p:cNvSpPr>
          <p:nvPr>
            <p:ph type="body" sz="quarter" idx="21" hasCustomPrompt="1"/>
          </p:nvPr>
        </p:nvSpPr>
        <p:spPr>
          <a:xfrm>
            <a:off x="71501"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a:extLst>
              <a:ext uri="{FF2B5EF4-FFF2-40B4-BE49-F238E27FC236}">
                <a16:creationId xmlns:a16="http://schemas.microsoft.com/office/drawing/2014/main" id="{85CF30D7-7A5D-4F4B-B670-7EDF3D0D63E4}"/>
              </a:ext>
            </a:extLst>
          </p:cNvPr>
          <p:cNvSpPr>
            <a:spLocks noGrp="1"/>
          </p:cNvSpPr>
          <p:nvPr>
            <p:ph type="body" sz="quarter" idx="22" hasCustomPrompt="1"/>
          </p:nvPr>
        </p:nvSpPr>
        <p:spPr>
          <a:xfrm>
            <a:off x="71501"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Data: Medicare Health Outcome Survey, 2015</a:t>
            </a:r>
          </a:p>
        </p:txBody>
      </p:sp>
      <p:pic>
        <p:nvPicPr>
          <p:cNvPr id="11" name="Picture 10">
            <a:extLst>
              <a:ext uri="{FF2B5EF4-FFF2-40B4-BE49-F238E27FC236}">
                <a16:creationId xmlns:a16="http://schemas.microsoft.com/office/drawing/2014/main" id="{C2BCDD78-5F7E-B64B-9A4D-70412F2524B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Tree>
    <p:extLst>
      <p:ext uri="{BB962C8B-B14F-4D97-AF65-F5344CB8AC3E}">
        <p14:creationId xmlns:p14="http://schemas.microsoft.com/office/powerpoint/2010/main" val="1125560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sp>
        <p:nvSpPr>
          <p:cNvPr id="9" name="Text Placeholder 4"/>
          <p:cNvSpPr>
            <a:spLocks noGrp="1"/>
          </p:cNvSpPr>
          <p:nvPr>
            <p:ph type="body" sz="quarter" idx="21" hasCustomPrompt="1"/>
          </p:nvPr>
        </p:nvSpPr>
        <p:spPr>
          <a:xfrm>
            <a:off x="2913321" y="5999997"/>
            <a:ext cx="5567641"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7066" y="6159014"/>
            <a:ext cx="1921542" cy="429995"/>
          </a:xfrm>
          <a:prstGeom prst="rect">
            <a:avLst/>
          </a:prstGeom>
        </p:spPr>
      </p:pic>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Tree>
    <p:extLst>
      <p:ext uri="{BB962C8B-B14F-4D97-AF65-F5344CB8AC3E}">
        <p14:creationId xmlns:p14="http://schemas.microsoft.com/office/powerpoint/2010/main" val="2524442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A61AB3B-8938-1F4F-BD01-FCA2E96742F4}"/>
              </a:ext>
            </a:extLst>
          </p:cNvPr>
          <p:cNvSpPr txBox="1"/>
          <p:nvPr userDrawn="1"/>
        </p:nvSpPr>
        <p:spPr>
          <a:xfrm>
            <a:off x="1763688" y="6404924"/>
            <a:ext cx="6309360" cy="372448"/>
          </a:xfrm>
          <a:prstGeom prst="rect">
            <a:avLst/>
          </a:prstGeom>
          <a:noFill/>
        </p:spPr>
        <p:txBody>
          <a:bodyPr wrap="square" lIns="0" tIns="0" rIns="0" bIns="0" rtlCol="0" anchor="ctr" anchorCtr="0">
            <a:no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900" dirty="0"/>
              <a:t>Source: Susan L. Hayes, Sara R. Collins, and David C. Radley, </a:t>
            </a:r>
            <a:r>
              <a:rPr lang="en-US" sz="900" i="1" dirty="0"/>
              <a:t>How Much Americans with Employer Health Insurance Spend on Premiums and Other Out-of-Pocket Health Costs: A State-by-State Look</a:t>
            </a:r>
            <a:r>
              <a:rPr lang="en-US" sz="900" dirty="0"/>
              <a:t> (Commonwealth Fund, Apr. 2019).</a:t>
            </a:r>
          </a:p>
        </p:txBody>
      </p:sp>
      <p:sp>
        <p:nvSpPr>
          <p:cNvPr id="9" name="Title 1">
            <a:extLst>
              <a:ext uri="{FF2B5EF4-FFF2-40B4-BE49-F238E27FC236}">
                <a16:creationId xmlns:a16="http://schemas.microsoft.com/office/drawing/2014/main" id="{457D34B6-6E39-6F42-9045-EC41461263FD}"/>
              </a:ext>
            </a:extLst>
          </p:cNvPr>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cxnSp>
        <p:nvCxnSpPr>
          <p:cNvPr id="10" name="Straight Connector 9">
            <a:extLst>
              <a:ext uri="{FF2B5EF4-FFF2-40B4-BE49-F238E27FC236}">
                <a16:creationId xmlns:a16="http://schemas.microsoft.com/office/drawing/2014/main" id="{3A564656-4B7A-8947-B31F-FE3164153AC2}"/>
              </a:ext>
            </a:extLst>
          </p:cNvPr>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1" name="Text Placeholder 2">
            <a:extLst>
              <a:ext uri="{FF2B5EF4-FFF2-40B4-BE49-F238E27FC236}">
                <a16:creationId xmlns:a16="http://schemas.microsoft.com/office/drawing/2014/main" id="{BDD4BAF6-9EF8-6846-A97F-E803FEC674D2}"/>
              </a:ext>
            </a:extLst>
          </p:cNvPr>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2" name="Text Placeholder 9">
            <a:extLst>
              <a:ext uri="{FF2B5EF4-FFF2-40B4-BE49-F238E27FC236}">
                <a16:creationId xmlns:a16="http://schemas.microsoft.com/office/drawing/2014/main" id="{97536F59-F492-E04A-9D0E-2EB586D12595}"/>
              </a:ext>
            </a:extLst>
          </p:cNvPr>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Data: Medicare Health Outcome Survey, 2015</a:t>
            </a:r>
          </a:p>
        </p:txBody>
      </p:sp>
      <p:pic>
        <p:nvPicPr>
          <p:cNvPr id="13" name="Picture 12">
            <a:extLst>
              <a:ext uri="{FF2B5EF4-FFF2-40B4-BE49-F238E27FC236}">
                <a16:creationId xmlns:a16="http://schemas.microsoft.com/office/drawing/2014/main" id="{8A15C0E1-90AE-2241-A29A-7A9D707BC9E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Tree>
    <p:extLst>
      <p:ext uri="{BB962C8B-B14F-4D97-AF65-F5344CB8AC3E}">
        <p14:creationId xmlns:p14="http://schemas.microsoft.com/office/powerpoint/2010/main" val="2174978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F5C8B0D-FF43-3A44-BFD2-126B7533E874}"/>
              </a:ext>
            </a:extLst>
          </p:cNvPr>
          <p:cNvSpPr txBox="1"/>
          <p:nvPr userDrawn="1"/>
        </p:nvSpPr>
        <p:spPr>
          <a:xfrm>
            <a:off x="1763688" y="6404924"/>
            <a:ext cx="6309360" cy="372448"/>
          </a:xfrm>
          <a:prstGeom prst="rect">
            <a:avLst/>
          </a:prstGeom>
          <a:noFill/>
        </p:spPr>
        <p:txBody>
          <a:bodyPr wrap="square" lIns="0" tIns="0" rIns="0" bIns="0" rtlCol="0" anchor="ctr" anchorCtr="0">
            <a:no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900" dirty="0"/>
              <a:t>Source: Susan L. Hayes, Sara R. Collins, and David C. Radley, </a:t>
            </a:r>
            <a:r>
              <a:rPr lang="en-US" sz="900" i="1" dirty="0"/>
              <a:t>How Much Americans with Employer Health Insurance Spend on Premiums and Other Out-of-Pocket Health Costs: A State-by-State Look</a:t>
            </a:r>
            <a:r>
              <a:rPr lang="en-US" sz="900" dirty="0"/>
              <a:t> (Commonwealth Fund, Apr. 2019).</a:t>
            </a:r>
          </a:p>
        </p:txBody>
      </p:sp>
      <p:sp>
        <p:nvSpPr>
          <p:cNvPr id="8" name="Title 1">
            <a:extLst>
              <a:ext uri="{FF2B5EF4-FFF2-40B4-BE49-F238E27FC236}">
                <a16:creationId xmlns:a16="http://schemas.microsoft.com/office/drawing/2014/main" id="{6840420A-9E29-0A4C-A249-74D93CF1774E}"/>
              </a:ext>
            </a:extLst>
          </p:cNvPr>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cxnSp>
        <p:nvCxnSpPr>
          <p:cNvPr id="9" name="Straight Connector 8">
            <a:extLst>
              <a:ext uri="{FF2B5EF4-FFF2-40B4-BE49-F238E27FC236}">
                <a16:creationId xmlns:a16="http://schemas.microsoft.com/office/drawing/2014/main" id="{7F302DB8-6190-3D48-BA81-DB004B4F0272}"/>
              </a:ext>
            </a:extLst>
          </p:cNvPr>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2">
            <a:extLst>
              <a:ext uri="{FF2B5EF4-FFF2-40B4-BE49-F238E27FC236}">
                <a16:creationId xmlns:a16="http://schemas.microsoft.com/office/drawing/2014/main" id="{8DCCFB88-ADF1-3649-8396-E306513423DB}"/>
              </a:ext>
            </a:extLst>
          </p:cNvPr>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1" name="Text Placeholder 9">
            <a:extLst>
              <a:ext uri="{FF2B5EF4-FFF2-40B4-BE49-F238E27FC236}">
                <a16:creationId xmlns:a16="http://schemas.microsoft.com/office/drawing/2014/main" id="{E5E449C1-C819-0B47-BDEE-5F9BC33BEBDE}"/>
              </a:ext>
            </a:extLst>
          </p:cNvPr>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Data: Medicare Health Outcome Survey, 2015</a:t>
            </a:r>
          </a:p>
        </p:txBody>
      </p:sp>
      <p:pic>
        <p:nvPicPr>
          <p:cNvPr id="12" name="Picture 11">
            <a:extLst>
              <a:ext uri="{FF2B5EF4-FFF2-40B4-BE49-F238E27FC236}">
                <a16:creationId xmlns:a16="http://schemas.microsoft.com/office/drawing/2014/main" id="{E929D9BF-A476-D045-A35C-38722E80DFB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Tree>
    <p:extLst>
      <p:ext uri="{BB962C8B-B14F-4D97-AF65-F5344CB8AC3E}">
        <p14:creationId xmlns:p14="http://schemas.microsoft.com/office/powerpoint/2010/main" val="2888700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F74633-92E1-154B-A666-C9093FD46962}"/>
              </a:ext>
            </a:extLst>
          </p:cNvPr>
          <p:cNvSpPr txBox="1"/>
          <p:nvPr userDrawn="1"/>
        </p:nvSpPr>
        <p:spPr>
          <a:xfrm>
            <a:off x="1763688" y="6404924"/>
            <a:ext cx="6309360" cy="372448"/>
          </a:xfrm>
          <a:prstGeom prst="rect">
            <a:avLst/>
          </a:prstGeom>
          <a:noFill/>
        </p:spPr>
        <p:txBody>
          <a:bodyPr wrap="square" lIns="0" tIns="0" rIns="0" bIns="0" rtlCol="0" anchor="ctr" anchorCtr="0">
            <a:no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900" dirty="0"/>
              <a:t>Source: Susan L. Hayes, Sara R. Collins, and David C. Radley, </a:t>
            </a:r>
            <a:r>
              <a:rPr lang="en-US" sz="900" i="1" dirty="0"/>
              <a:t>How Much Americans with Employer Health Insurance Spend on Premiums and Other Out-of-Pocket Health Costs: A State-by-State Look</a:t>
            </a:r>
            <a:r>
              <a:rPr lang="en-US" sz="900" dirty="0"/>
              <a:t> (Commonwealth Fund, Apr. 2019).</a:t>
            </a:r>
          </a:p>
        </p:txBody>
      </p:sp>
      <p:sp>
        <p:nvSpPr>
          <p:cNvPr id="7" name="Title 1">
            <a:extLst>
              <a:ext uri="{FF2B5EF4-FFF2-40B4-BE49-F238E27FC236}">
                <a16:creationId xmlns:a16="http://schemas.microsoft.com/office/drawing/2014/main" id="{DD1BA42A-9CF8-E942-99D2-AC2DFAD92A18}"/>
              </a:ext>
            </a:extLst>
          </p:cNvPr>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cxnSp>
        <p:nvCxnSpPr>
          <p:cNvPr id="8" name="Straight Connector 7">
            <a:extLst>
              <a:ext uri="{FF2B5EF4-FFF2-40B4-BE49-F238E27FC236}">
                <a16:creationId xmlns:a16="http://schemas.microsoft.com/office/drawing/2014/main" id="{263A822F-6AA7-3C4B-8FF8-C9E89CDBF8F8}"/>
              </a:ext>
            </a:extLst>
          </p:cNvPr>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9" name="Text Placeholder 2">
            <a:extLst>
              <a:ext uri="{FF2B5EF4-FFF2-40B4-BE49-F238E27FC236}">
                <a16:creationId xmlns:a16="http://schemas.microsoft.com/office/drawing/2014/main" id="{5F3CBE4A-DD5C-1540-BFF2-0C62A245BE47}"/>
              </a:ext>
            </a:extLst>
          </p:cNvPr>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a:extLst>
              <a:ext uri="{FF2B5EF4-FFF2-40B4-BE49-F238E27FC236}">
                <a16:creationId xmlns:a16="http://schemas.microsoft.com/office/drawing/2014/main" id="{85CF30D7-7A5D-4F4B-B670-7EDF3D0D63E4}"/>
              </a:ext>
            </a:extLst>
          </p:cNvPr>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Data: Medicare Health Outcome Survey, 2015</a:t>
            </a:r>
          </a:p>
        </p:txBody>
      </p:sp>
      <p:pic>
        <p:nvPicPr>
          <p:cNvPr id="11" name="Picture 10">
            <a:extLst>
              <a:ext uri="{FF2B5EF4-FFF2-40B4-BE49-F238E27FC236}">
                <a16:creationId xmlns:a16="http://schemas.microsoft.com/office/drawing/2014/main" id="{C2BCDD78-5F7E-B64B-9A4D-70412F2524B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Tree>
    <p:extLst>
      <p:ext uri="{BB962C8B-B14F-4D97-AF65-F5344CB8AC3E}">
        <p14:creationId xmlns:p14="http://schemas.microsoft.com/office/powerpoint/2010/main" val="2854509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1219170"/>
            <a:endParaRPr lang="en-US" sz="2400" dirty="0">
              <a:solidFill>
                <a:srgbClr val="FFFFFF"/>
              </a:solidFill>
            </a:endParaRPr>
          </a:p>
        </p:txBody>
      </p:sp>
      <p:sp>
        <p:nvSpPr>
          <p:cNvPr id="53" name="Title 1"/>
          <p:cNvSpPr>
            <a:spLocks noGrp="1"/>
          </p:cNvSpPr>
          <p:nvPr>
            <p:ph type="ctrTitle"/>
          </p:nvPr>
        </p:nvSpPr>
        <p:spPr>
          <a:xfrm>
            <a:off x="98135" y="0"/>
            <a:ext cx="9001000" cy="628410"/>
          </a:xfrm>
          <a:effectLst/>
        </p:spPr>
        <p:txBody>
          <a:bodyPr anchor="ctr">
            <a:noAutofit/>
          </a:bodyPr>
          <a:lstStyle>
            <a:lvl1pPr algn="l">
              <a:lnSpc>
                <a:spcPct val="90000"/>
              </a:lnSpc>
              <a:defRPr sz="1800" b="1" i="0" spc="0" baseline="0">
                <a:solidFill>
                  <a:schemeClr val="bg1"/>
                </a:solidFill>
                <a:effectLst/>
                <a:latin typeface="InterFace" charset="0"/>
                <a:ea typeface="InterFace" charset="0"/>
                <a:cs typeface="InterFace" charset="0"/>
              </a:defRPr>
            </a:lvl1pPr>
          </a:lstStyle>
          <a:p>
            <a:endParaRPr lang="en-US" dirty="0"/>
          </a:p>
        </p:txBody>
      </p:sp>
      <p:sp>
        <p:nvSpPr>
          <p:cNvPr id="2" name="TextBox 1"/>
          <p:cNvSpPr txBox="1"/>
          <p:nvPr userDrawn="1"/>
        </p:nvSpPr>
        <p:spPr>
          <a:xfrm>
            <a:off x="1655675" y="6382512"/>
            <a:ext cx="6599562" cy="408452"/>
          </a:xfrm>
          <a:prstGeom prst="rect">
            <a:avLst/>
          </a:prstGeom>
          <a:noFill/>
        </p:spPr>
        <p:txBody>
          <a:bodyPr wrap="square" lIns="0" tIns="0" rIns="0" bIns="0" rtlCol="0" anchor="ctr" anchorCtr="0">
            <a:noAutofit/>
          </a:bodyPr>
          <a:lstStyle/>
          <a:p>
            <a:pPr defTabSz="1219170">
              <a:defRPr/>
            </a:pPr>
            <a:r>
              <a:rPr lang="en-US" sz="900" dirty="0">
                <a:solidFill>
                  <a:schemeClr val="tx1"/>
                </a:solidFill>
              </a:rPr>
              <a:t>Source: Susan L. Hayes, Sara R. Collins, and David C. Radley, </a:t>
            </a:r>
            <a:r>
              <a:rPr lang="en-US" sz="900" i="1" dirty="0">
                <a:solidFill>
                  <a:schemeClr val="tx1"/>
                </a:solidFill>
              </a:rPr>
              <a:t>How Much U.S. Households with Employer Insurance Spend on Premiums and Out-of-Pocket Costs: A State-by-State Look </a:t>
            </a:r>
            <a:r>
              <a:rPr lang="en-US" sz="900" dirty="0">
                <a:solidFill>
                  <a:schemeClr val="tx1"/>
                </a:solidFill>
              </a:rPr>
              <a:t>(Commonwealth Fund, May 2019).</a:t>
            </a:r>
          </a:p>
        </p:txBody>
      </p:sp>
      <p:sp>
        <p:nvSpPr>
          <p:cNvPr id="57" name="Chart Placeholder 5"/>
          <p:cNvSpPr>
            <a:spLocks noGrp="1"/>
          </p:cNvSpPr>
          <p:nvPr>
            <p:ph type="chart" sz="quarter" idx="19"/>
          </p:nvPr>
        </p:nvSpPr>
        <p:spPr>
          <a:xfrm>
            <a:off x="71501" y="1052736"/>
            <a:ext cx="9000999" cy="4596104"/>
          </a:xfrm>
        </p:spPr>
        <p:txBody>
          <a:bodyPr>
            <a:normAutofit/>
          </a:bodyPr>
          <a:lstStyle>
            <a:lvl1pPr>
              <a:defRPr sz="1300">
                <a:solidFill>
                  <a:srgbClr val="4C515A"/>
                </a:solidFill>
              </a:defRPr>
            </a:lvl1pPr>
          </a:lstStyle>
          <a:p>
            <a:endParaRPr lang="en-US" dirty="0"/>
          </a:p>
        </p:txBody>
      </p:sp>
      <p:cxnSp>
        <p:nvCxnSpPr>
          <p:cNvPr id="61" name="Straight Connector 60"/>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Tree>
    <p:extLst>
      <p:ext uri="{BB962C8B-B14F-4D97-AF65-F5344CB8AC3E}">
        <p14:creationId xmlns:p14="http://schemas.microsoft.com/office/powerpoint/2010/main" val="1743358066"/>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1219170"/>
            <a:endParaRPr lang="en-US" sz="2400">
              <a:solidFill>
                <a:srgbClr val="F47920"/>
              </a:solidFill>
            </a:endParaRPr>
          </a:p>
        </p:txBody>
      </p:sp>
      <p:sp>
        <p:nvSpPr>
          <p:cNvPr id="57" name="Chart Placeholder 5"/>
          <p:cNvSpPr>
            <a:spLocks noGrp="1"/>
          </p:cNvSpPr>
          <p:nvPr>
            <p:ph type="chart" sz="quarter" idx="19"/>
          </p:nvPr>
        </p:nvSpPr>
        <p:spPr>
          <a:xfrm>
            <a:off x="627434"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sp>
        <p:nvSpPr>
          <p:cNvPr id="9" name="Text Placeholder 4"/>
          <p:cNvSpPr>
            <a:spLocks noGrp="1"/>
          </p:cNvSpPr>
          <p:nvPr>
            <p:ph type="body" sz="quarter" idx="21" hasCustomPrompt="1"/>
          </p:nvPr>
        </p:nvSpPr>
        <p:spPr>
          <a:xfrm>
            <a:off x="2913322" y="5999999"/>
            <a:ext cx="5567641"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7066" y="6159016"/>
            <a:ext cx="1921542" cy="429995"/>
          </a:xfrm>
          <a:prstGeom prst="rect">
            <a:avLst/>
          </a:prstGeom>
        </p:spPr>
      </p:pic>
      <p:sp>
        <p:nvSpPr>
          <p:cNvPr id="11"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290D8D-6BA0-418D-AFED-C65293F70DA0}" type="slidenum">
              <a:rPr lang="en-US" sz="900" smtClean="0">
                <a:solidFill>
                  <a:srgbClr val="044C7F"/>
                </a:solidFill>
              </a:rPr>
              <a:pPr/>
              <a:t>‹#›</a:t>
            </a:fld>
            <a:endParaRPr lang="en-US" sz="900" dirty="0">
              <a:solidFill>
                <a:srgbClr val="044C7F"/>
              </a:solidFill>
            </a:endParaRPr>
          </a:p>
        </p:txBody>
      </p:sp>
    </p:spTree>
    <p:extLst>
      <p:ext uri="{BB962C8B-B14F-4D97-AF65-F5344CB8AC3E}">
        <p14:creationId xmlns:p14="http://schemas.microsoft.com/office/powerpoint/2010/main" val="523447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A61AB3B-8938-1F4F-BD01-FCA2E96742F4}"/>
              </a:ext>
            </a:extLst>
          </p:cNvPr>
          <p:cNvSpPr txBox="1"/>
          <p:nvPr userDrawn="1"/>
        </p:nvSpPr>
        <p:spPr>
          <a:xfrm>
            <a:off x="1763688" y="6404924"/>
            <a:ext cx="6309360" cy="372448"/>
          </a:xfrm>
          <a:prstGeom prst="rect">
            <a:avLst/>
          </a:prstGeom>
          <a:noFill/>
        </p:spPr>
        <p:txBody>
          <a:bodyPr wrap="square" lIns="0" tIns="0" rIns="0" bIns="0" rtlCol="0" anchor="ctr" anchorCtr="0">
            <a:noAutofit/>
          </a:bodyPr>
          <a:lstStyle/>
          <a:p>
            <a:pPr defTabSz="1219170">
              <a:defRPr/>
            </a:pPr>
            <a:r>
              <a:rPr lang="en-US" sz="900" dirty="0">
                <a:solidFill>
                  <a:srgbClr val="4C515A"/>
                </a:solidFill>
              </a:rPr>
              <a:t>Source: Susan L. Hayes, Sara R. Collins, and David C. Radley, </a:t>
            </a:r>
            <a:r>
              <a:rPr lang="en-US" sz="900" i="1" dirty="0">
                <a:solidFill>
                  <a:srgbClr val="4C515A"/>
                </a:solidFill>
              </a:rPr>
              <a:t>How Much Americans with Employer Health Insurance Spend on Premiums and Other Out-of-Pocket Health Costs: A State-by-State Look</a:t>
            </a:r>
            <a:r>
              <a:rPr lang="en-US" sz="900" dirty="0">
                <a:solidFill>
                  <a:srgbClr val="4C515A"/>
                </a:solidFill>
              </a:rPr>
              <a:t> (Commonwealth Fund, Apr. 2019).</a:t>
            </a:r>
          </a:p>
        </p:txBody>
      </p:sp>
      <p:sp>
        <p:nvSpPr>
          <p:cNvPr id="9" name="Title 1">
            <a:extLst>
              <a:ext uri="{FF2B5EF4-FFF2-40B4-BE49-F238E27FC236}">
                <a16:creationId xmlns:a16="http://schemas.microsoft.com/office/drawing/2014/main" id="{457D34B6-6E39-6F42-9045-EC41461263FD}"/>
              </a:ext>
            </a:extLst>
          </p:cNvPr>
          <p:cNvSpPr>
            <a:spLocks noGrp="1"/>
          </p:cNvSpPr>
          <p:nvPr>
            <p:ph type="ctrTitle" hasCustomPrompt="1"/>
          </p:nvPr>
        </p:nvSpPr>
        <p:spPr>
          <a:xfrm>
            <a:off x="71501"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cxnSp>
        <p:nvCxnSpPr>
          <p:cNvPr id="10" name="Straight Connector 9">
            <a:extLst>
              <a:ext uri="{FF2B5EF4-FFF2-40B4-BE49-F238E27FC236}">
                <a16:creationId xmlns:a16="http://schemas.microsoft.com/office/drawing/2014/main" id="{3A564656-4B7A-8947-B31F-FE3164153AC2}"/>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1" name="Text Placeholder 2">
            <a:extLst>
              <a:ext uri="{FF2B5EF4-FFF2-40B4-BE49-F238E27FC236}">
                <a16:creationId xmlns:a16="http://schemas.microsoft.com/office/drawing/2014/main" id="{BDD4BAF6-9EF8-6846-A97F-E803FEC674D2}"/>
              </a:ext>
            </a:extLst>
          </p:cNvPr>
          <p:cNvSpPr>
            <a:spLocks noGrp="1"/>
          </p:cNvSpPr>
          <p:nvPr>
            <p:ph type="body" sz="quarter" idx="21" hasCustomPrompt="1"/>
          </p:nvPr>
        </p:nvSpPr>
        <p:spPr>
          <a:xfrm>
            <a:off x="71501"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2" name="Text Placeholder 9">
            <a:extLst>
              <a:ext uri="{FF2B5EF4-FFF2-40B4-BE49-F238E27FC236}">
                <a16:creationId xmlns:a16="http://schemas.microsoft.com/office/drawing/2014/main" id="{97536F59-F492-E04A-9D0E-2EB586D12595}"/>
              </a:ext>
            </a:extLst>
          </p:cNvPr>
          <p:cNvSpPr>
            <a:spLocks noGrp="1"/>
          </p:cNvSpPr>
          <p:nvPr>
            <p:ph type="body" sz="quarter" idx="22" hasCustomPrompt="1"/>
          </p:nvPr>
        </p:nvSpPr>
        <p:spPr>
          <a:xfrm>
            <a:off x="71501"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Data: Medicare Health Outcome Survey, 2015</a:t>
            </a:r>
          </a:p>
        </p:txBody>
      </p:sp>
      <p:pic>
        <p:nvPicPr>
          <p:cNvPr id="13" name="Picture 12">
            <a:extLst>
              <a:ext uri="{FF2B5EF4-FFF2-40B4-BE49-F238E27FC236}">
                <a16:creationId xmlns:a16="http://schemas.microsoft.com/office/drawing/2014/main" id="{8A15C0E1-90AE-2241-A29A-7A9D707BC9E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Tree>
    <p:extLst>
      <p:ext uri="{BB962C8B-B14F-4D97-AF65-F5344CB8AC3E}">
        <p14:creationId xmlns:p14="http://schemas.microsoft.com/office/powerpoint/2010/main" val="1581792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B4CBEDA-0293-E24B-97E3-60688BFF5A2E}"/>
              </a:ext>
            </a:extLst>
          </p:cNvPr>
          <p:cNvSpPr txBox="1"/>
          <p:nvPr userDrawn="1"/>
        </p:nvSpPr>
        <p:spPr>
          <a:xfrm>
            <a:off x="1763688" y="6404924"/>
            <a:ext cx="6309360" cy="372448"/>
          </a:xfrm>
          <a:prstGeom prst="rect">
            <a:avLst/>
          </a:prstGeom>
          <a:noFill/>
        </p:spPr>
        <p:txBody>
          <a:bodyPr wrap="square" lIns="0" tIns="0" rIns="0" bIns="0" rtlCol="0" anchor="ctr" anchorCtr="0">
            <a:noAutofit/>
          </a:bodyPr>
          <a:lstStyle/>
          <a:p>
            <a:pPr defTabSz="1219170">
              <a:defRPr/>
            </a:pPr>
            <a:r>
              <a:rPr lang="en-US" sz="900" dirty="0">
                <a:solidFill>
                  <a:srgbClr val="4C515A"/>
                </a:solidFill>
              </a:rPr>
              <a:t>Source: Susan L. Hayes, Sara R. Collins, and David C. Radley, </a:t>
            </a:r>
            <a:r>
              <a:rPr lang="en-US" sz="900" i="1" dirty="0">
                <a:solidFill>
                  <a:srgbClr val="4C515A"/>
                </a:solidFill>
              </a:rPr>
              <a:t>How Much Americans with Employer Health Insurance Spend on Premiums and Other Out-of-Pocket Health Costs: A State-by-State Look</a:t>
            </a:r>
            <a:r>
              <a:rPr lang="en-US" sz="900" dirty="0">
                <a:solidFill>
                  <a:srgbClr val="4C515A"/>
                </a:solidFill>
              </a:rPr>
              <a:t> (Commonwealth Fund, Apr. 2019).</a:t>
            </a:r>
          </a:p>
        </p:txBody>
      </p:sp>
      <p:sp>
        <p:nvSpPr>
          <p:cNvPr id="6" name="Title 1">
            <a:extLst>
              <a:ext uri="{FF2B5EF4-FFF2-40B4-BE49-F238E27FC236}">
                <a16:creationId xmlns:a16="http://schemas.microsoft.com/office/drawing/2014/main" id="{FFD0483D-E34F-AD47-8A03-6A4374BE7A1F}"/>
              </a:ext>
            </a:extLst>
          </p:cNvPr>
          <p:cNvSpPr>
            <a:spLocks noGrp="1"/>
          </p:cNvSpPr>
          <p:nvPr>
            <p:ph type="ctrTitle" hasCustomPrompt="1"/>
          </p:nvPr>
        </p:nvSpPr>
        <p:spPr>
          <a:xfrm>
            <a:off x="71501"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cxnSp>
        <p:nvCxnSpPr>
          <p:cNvPr id="7" name="Straight Connector 6">
            <a:extLst>
              <a:ext uri="{FF2B5EF4-FFF2-40B4-BE49-F238E27FC236}">
                <a16:creationId xmlns:a16="http://schemas.microsoft.com/office/drawing/2014/main" id="{71404FE5-FC04-624C-93F7-8612310FE218}"/>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8" name="Text Placeholder 2">
            <a:extLst>
              <a:ext uri="{FF2B5EF4-FFF2-40B4-BE49-F238E27FC236}">
                <a16:creationId xmlns:a16="http://schemas.microsoft.com/office/drawing/2014/main" id="{9A0441CE-D612-944E-A8E5-CC5658F3BFD6}"/>
              </a:ext>
            </a:extLst>
          </p:cNvPr>
          <p:cNvSpPr>
            <a:spLocks noGrp="1"/>
          </p:cNvSpPr>
          <p:nvPr>
            <p:ph type="body" sz="quarter" idx="21" hasCustomPrompt="1"/>
          </p:nvPr>
        </p:nvSpPr>
        <p:spPr>
          <a:xfrm>
            <a:off x="71501"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9" name="Text Placeholder 9">
            <a:extLst>
              <a:ext uri="{FF2B5EF4-FFF2-40B4-BE49-F238E27FC236}">
                <a16:creationId xmlns:a16="http://schemas.microsoft.com/office/drawing/2014/main" id="{F7676F8F-A946-D148-8322-182702B3A6E5}"/>
              </a:ext>
            </a:extLst>
          </p:cNvPr>
          <p:cNvSpPr>
            <a:spLocks noGrp="1"/>
          </p:cNvSpPr>
          <p:nvPr>
            <p:ph type="body" sz="quarter" idx="22" hasCustomPrompt="1"/>
          </p:nvPr>
        </p:nvSpPr>
        <p:spPr>
          <a:xfrm>
            <a:off x="71501"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Data: Medicare Health Outcome Survey, 2015</a:t>
            </a:r>
          </a:p>
        </p:txBody>
      </p:sp>
      <p:pic>
        <p:nvPicPr>
          <p:cNvPr id="10" name="Picture 9">
            <a:extLst>
              <a:ext uri="{FF2B5EF4-FFF2-40B4-BE49-F238E27FC236}">
                <a16:creationId xmlns:a16="http://schemas.microsoft.com/office/drawing/2014/main" id="{0E19ED81-2295-E643-B860-C26B29A23CB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Tree>
    <p:extLst>
      <p:ext uri="{BB962C8B-B14F-4D97-AF65-F5344CB8AC3E}">
        <p14:creationId xmlns:p14="http://schemas.microsoft.com/office/powerpoint/2010/main" val="25745450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6" r:id="rId4"/>
    <p:sldLayoutId id="2147483727" r:id="rId5"/>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4"/>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0502344"/>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C08F774-B812-0C47-BF37-3CBC83085FBE}"/>
              </a:ext>
            </a:extLst>
          </p:cNvPr>
          <p:cNvSpPr>
            <a:spLocks noGrp="1"/>
          </p:cNvSpPr>
          <p:nvPr>
            <p:ph type="ctrTitle"/>
          </p:nvPr>
        </p:nvSpPr>
        <p:spPr/>
        <p:txBody>
          <a:bodyPr/>
          <a:lstStyle/>
          <a:p>
            <a:r>
              <a:rPr lang="en-US" dirty="0"/>
              <a:t>Households with employer coverage can spend thousands of dollars on premiums and out-of-pocket costs.</a:t>
            </a:r>
          </a:p>
        </p:txBody>
      </p:sp>
      <p:graphicFrame>
        <p:nvGraphicFramePr>
          <p:cNvPr id="6" name="Content Placeholder 5"/>
          <p:cNvGraphicFramePr>
            <a:graphicFrameLocks noGrp="1"/>
          </p:cNvGraphicFramePr>
          <p:nvPr>
            <p:ph type="chart" sz="quarter" idx="19"/>
            <p:extLst>
              <p:ext uri="{D42A27DB-BD31-4B8C-83A1-F6EECF244321}">
                <p14:modId xmlns:p14="http://schemas.microsoft.com/office/powerpoint/2010/main" val="1621786509"/>
              </p:ext>
            </p:extLst>
          </p:nvPr>
        </p:nvGraphicFramePr>
        <p:xfrm>
          <a:off x="310551" y="1487184"/>
          <a:ext cx="7712015" cy="45958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Placeholder 6">
            <a:extLst>
              <a:ext uri="{FF2B5EF4-FFF2-40B4-BE49-F238E27FC236}">
                <a16:creationId xmlns:a16="http://schemas.microsoft.com/office/drawing/2014/main" id="{CB86E356-05E6-9A46-BB63-096C8218E830}"/>
              </a:ext>
            </a:extLst>
          </p:cNvPr>
          <p:cNvSpPr>
            <a:spLocks noGrp="1"/>
          </p:cNvSpPr>
          <p:nvPr>
            <p:ph type="body" sz="quarter" idx="22"/>
          </p:nvPr>
        </p:nvSpPr>
        <p:spPr/>
        <p:txBody>
          <a:bodyPr/>
          <a:lstStyle/>
          <a:p>
            <a:r>
              <a:rPr lang="en-US" dirty="0">
                <a:latin typeface="InterFace" panose="020B0503030203020204" pitchFamily="34" charset="0"/>
              </a:rPr>
              <a:t>Notes: Low refers to the 10th percentile, and High to the 90th percentile, of the spending distribution. Premium contributions are the total annual dollar amount that respondents to the Current Population Survey (CPS) reported that their household paid toward the cost of premiums for employer-sponsored insurance. Out-of-pocket costs exclude premiums and are the total annual dollar amount that respondents to the Current Population Survey (CPS) reported their household paid for medical expenditures that were not covered by their employer plan, including payments for doctor or dental visits, prescription medicine, eyeglasses and contacts, and medical supplies (excluding over-the-counter items).</a:t>
            </a:r>
          </a:p>
          <a:p>
            <a:r>
              <a:rPr lang="en-US" dirty="0">
                <a:latin typeface="InterFace" panose="020B0503030203020204" pitchFamily="34" charset="0"/>
              </a:rPr>
              <a:t>Data: Analysis of Current Population Survey, Annual Social and Economic Supplement, Sept. 2017 and 2018 data releases.</a:t>
            </a:r>
          </a:p>
        </p:txBody>
      </p:sp>
      <p:sp>
        <p:nvSpPr>
          <p:cNvPr id="2" name="TextBox 1">
            <a:extLst>
              <a:ext uri="{FF2B5EF4-FFF2-40B4-BE49-F238E27FC236}">
                <a16:creationId xmlns:a16="http://schemas.microsoft.com/office/drawing/2014/main" id="{4D3CB1C1-EC25-D946-87CA-D131676751C3}"/>
              </a:ext>
            </a:extLst>
          </p:cNvPr>
          <p:cNvSpPr txBox="1"/>
          <p:nvPr/>
        </p:nvSpPr>
        <p:spPr>
          <a:xfrm>
            <a:off x="1091066" y="904220"/>
            <a:ext cx="5603032" cy="369332"/>
          </a:xfrm>
          <a:prstGeom prst="rect">
            <a:avLst/>
          </a:prstGeom>
          <a:noFill/>
        </p:spPr>
        <p:txBody>
          <a:bodyPr wrap="square" lIns="0" tIns="0" rIns="0" bIns="0" rtlCol="0">
            <a:spAutoFit/>
          </a:bodyPr>
          <a:lstStyle/>
          <a:p>
            <a:r>
              <a:rPr lang="en-US" sz="1200" i="1" dirty="0"/>
              <a:t>Distribution of spending on premiums and out-of-pocket costs by nonelderly households with employer coverage, 2016–2017</a:t>
            </a:r>
          </a:p>
        </p:txBody>
      </p:sp>
    </p:spTree>
    <p:extLst>
      <p:ext uri="{BB962C8B-B14F-4D97-AF65-F5344CB8AC3E}">
        <p14:creationId xmlns:p14="http://schemas.microsoft.com/office/powerpoint/2010/main" val="1857263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782034910"/>
              </p:ext>
            </p:extLst>
          </p:nvPr>
        </p:nvGraphicFramePr>
        <p:xfrm>
          <a:off x="1169569" y="1218724"/>
          <a:ext cx="6800045" cy="33647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698265" y="1453925"/>
            <a:ext cx="3019425" cy="830997"/>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srgbClr val="4C515A"/>
                </a:solidFill>
                <a:effectLst/>
                <a:uLnTx/>
                <a:uFillTx/>
                <a:latin typeface="InterFace"/>
                <a:ea typeface="+mn-ea"/>
                <a:cs typeface="+mn-cs"/>
              </a:rPr>
              <a:t>High </a:t>
            </a:r>
            <a:br>
              <a:rPr kumimoji="0" lang="en-US" sz="1600" b="1" i="1" u="none" strike="noStrike" kern="1200" cap="none" spc="0" normalizeH="0" baseline="0" noProof="0" dirty="0">
                <a:ln>
                  <a:noFill/>
                </a:ln>
                <a:solidFill>
                  <a:srgbClr val="4C515A"/>
                </a:solidFill>
                <a:effectLst/>
                <a:uLnTx/>
                <a:uFillTx/>
                <a:latin typeface="InterFace"/>
                <a:ea typeface="+mn-ea"/>
                <a:cs typeface="+mn-cs"/>
              </a:rPr>
            </a:br>
            <a:r>
              <a:rPr kumimoji="0" lang="en-US" sz="1600" b="1" i="1" u="none" strike="noStrike" kern="1200" cap="none" spc="0" normalizeH="0" baseline="0" noProof="0" dirty="0">
                <a:ln>
                  <a:noFill/>
                </a:ln>
                <a:solidFill>
                  <a:srgbClr val="4C515A"/>
                </a:solidFill>
                <a:effectLst/>
                <a:uLnTx/>
                <a:uFillTx/>
                <a:latin typeface="InterFace"/>
                <a:ea typeface="+mn-ea"/>
                <a:cs typeface="+mn-cs"/>
              </a:rPr>
              <a:t>Premium Contributions </a:t>
            </a:r>
            <a:br>
              <a:rPr kumimoji="0" lang="en-US" sz="1600" b="1" i="1" u="none" strike="noStrike" kern="1200" cap="none" spc="0" normalizeH="0" baseline="0" noProof="0" dirty="0">
                <a:ln>
                  <a:noFill/>
                </a:ln>
                <a:solidFill>
                  <a:srgbClr val="4C515A"/>
                </a:solidFill>
                <a:effectLst/>
                <a:uLnTx/>
                <a:uFillTx/>
                <a:latin typeface="InterFace"/>
                <a:ea typeface="+mn-ea"/>
                <a:cs typeface="+mn-cs"/>
              </a:rPr>
            </a:br>
            <a:r>
              <a:rPr kumimoji="0" lang="en-US" sz="1600" b="1" i="1" u="none" strike="noStrike" kern="1200" cap="none" spc="0" normalizeH="0" baseline="0" noProof="0" dirty="0">
                <a:ln>
                  <a:noFill/>
                </a:ln>
                <a:solidFill>
                  <a:srgbClr val="4C515A"/>
                </a:solidFill>
                <a:effectLst/>
                <a:uLnTx/>
                <a:uFillTx/>
                <a:latin typeface="InterFace"/>
                <a:ea typeface="+mn-ea"/>
                <a:cs typeface="+mn-cs"/>
              </a:rPr>
              <a:t>Relative to Income </a:t>
            </a:r>
          </a:p>
        </p:txBody>
      </p:sp>
      <p:sp>
        <p:nvSpPr>
          <p:cNvPr id="6" name="TextBox 5"/>
          <p:cNvSpPr txBox="1"/>
          <p:nvPr/>
        </p:nvSpPr>
        <p:spPr>
          <a:xfrm>
            <a:off x="4585884" y="1453925"/>
            <a:ext cx="2861101" cy="830997"/>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srgbClr val="4C515A"/>
                </a:solidFill>
                <a:effectLst/>
                <a:uLnTx/>
                <a:uFillTx/>
                <a:latin typeface="InterFace"/>
                <a:ea typeface="+mn-ea"/>
                <a:cs typeface="+mn-cs"/>
              </a:rPr>
              <a:t>High</a:t>
            </a:r>
            <a:br>
              <a:rPr kumimoji="0" lang="en-US" sz="1600" b="1" i="1" u="none" strike="noStrike" kern="1200" cap="none" spc="0" normalizeH="0" baseline="0" noProof="0" dirty="0">
                <a:ln>
                  <a:noFill/>
                </a:ln>
                <a:solidFill>
                  <a:srgbClr val="4C515A"/>
                </a:solidFill>
                <a:effectLst/>
                <a:uLnTx/>
                <a:uFillTx/>
                <a:latin typeface="InterFace"/>
                <a:ea typeface="+mn-ea"/>
                <a:cs typeface="+mn-cs"/>
              </a:rPr>
            </a:br>
            <a:r>
              <a:rPr kumimoji="0" lang="en-US" sz="1600" b="1" i="1" u="none" strike="noStrike" kern="1200" cap="none" spc="0" normalizeH="0" baseline="0" noProof="0" dirty="0">
                <a:ln>
                  <a:noFill/>
                </a:ln>
                <a:solidFill>
                  <a:srgbClr val="4C515A"/>
                </a:solidFill>
                <a:effectLst/>
                <a:uLnTx/>
                <a:uFillTx/>
                <a:latin typeface="InterFace"/>
                <a:ea typeface="+mn-ea"/>
                <a:cs typeface="+mn-cs"/>
              </a:rPr>
              <a:t>Out-of-Pocket Costs</a:t>
            </a:r>
            <a:endParaRPr kumimoji="0" lang="en-US" sz="1600" b="1" i="1" u="none" strike="noStrike" kern="1200" cap="none" spc="0" normalizeH="0" baseline="30000" noProof="0" dirty="0">
              <a:ln>
                <a:noFill/>
              </a:ln>
              <a:solidFill>
                <a:srgbClr val="4C515A"/>
              </a:solidFill>
              <a:effectLst/>
              <a:uLnTx/>
              <a:uFillTx/>
              <a:latin typeface="InterFace"/>
              <a:ea typeface="+mn-ea"/>
              <a:cs typeface="+mn-cs"/>
            </a:endParaRP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srgbClr val="4C515A"/>
                </a:solidFill>
                <a:effectLst/>
                <a:uLnTx/>
                <a:uFillTx/>
                <a:latin typeface="InterFace"/>
                <a:ea typeface="+mn-ea"/>
                <a:cs typeface="+mn-cs"/>
              </a:rPr>
              <a:t>Relative to Income</a:t>
            </a:r>
          </a:p>
        </p:txBody>
      </p:sp>
      <p:sp>
        <p:nvSpPr>
          <p:cNvPr id="14" name="TextBox 13"/>
          <p:cNvSpPr txBox="1"/>
          <p:nvPr/>
        </p:nvSpPr>
        <p:spPr>
          <a:xfrm>
            <a:off x="1680328" y="4615720"/>
            <a:ext cx="2761347" cy="307777"/>
          </a:xfrm>
          <a:prstGeom prst="rect">
            <a:avLst/>
          </a:prstGeom>
          <a:noFill/>
        </p:spPr>
        <p:txBody>
          <a:bodyPr wrap="square" rtlCol="0" anchor="t">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effectLst/>
                <a:uLnTx/>
                <a:uFillTx/>
                <a:latin typeface="InterFace"/>
                <a:ea typeface="+mn-ea"/>
                <a:cs typeface="+mn-cs"/>
              </a:rPr>
              <a:t>17.4 million people in total (11.6%) </a:t>
            </a:r>
          </a:p>
        </p:txBody>
      </p:sp>
      <p:sp>
        <p:nvSpPr>
          <p:cNvPr id="12" name="TextBox 11"/>
          <p:cNvSpPr txBox="1"/>
          <p:nvPr/>
        </p:nvSpPr>
        <p:spPr>
          <a:xfrm>
            <a:off x="743893" y="5109714"/>
            <a:ext cx="7477550" cy="523220"/>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effectLst/>
                <a:uLnTx/>
                <a:uFillTx/>
                <a:latin typeface="InterFace"/>
                <a:ea typeface="+mn-ea"/>
                <a:cs typeface="+mn-cs"/>
              </a:rPr>
              <a:t>Of 150.5 million people in households of individuals </a:t>
            </a:r>
            <a:br>
              <a:rPr kumimoji="0" lang="en-US" sz="1400" b="0" i="0" u="none" strike="noStrike" kern="1200" cap="none" spc="0" normalizeH="0" baseline="0" noProof="0" dirty="0">
                <a:ln>
                  <a:noFill/>
                </a:ln>
                <a:effectLst/>
                <a:uLnTx/>
                <a:uFillTx/>
                <a:latin typeface="InterFace"/>
                <a:ea typeface="+mn-ea"/>
                <a:cs typeface="+mn-cs"/>
              </a:rPr>
            </a:br>
            <a:r>
              <a:rPr kumimoji="0" lang="en-US" sz="1400" b="0" i="0" u="none" strike="noStrike" kern="1200" cap="none" spc="0" normalizeH="0" baseline="0" noProof="0" dirty="0">
                <a:ln>
                  <a:noFill/>
                </a:ln>
                <a:effectLst/>
                <a:uLnTx/>
                <a:uFillTx/>
                <a:latin typeface="InterFace"/>
                <a:ea typeface="+mn-ea"/>
                <a:cs typeface="+mn-cs"/>
              </a:rPr>
              <a:t>under age 65 with employer coverage</a:t>
            </a:r>
          </a:p>
        </p:txBody>
      </p:sp>
      <p:sp>
        <p:nvSpPr>
          <p:cNvPr id="13" name="TextBox 12"/>
          <p:cNvSpPr txBox="1"/>
          <p:nvPr/>
        </p:nvSpPr>
        <p:spPr>
          <a:xfrm>
            <a:off x="4853974" y="4610878"/>
            <a:ext cx="2629954" cy="307777"/>
          </a:xfrm>
          <a:prstGeom prst="rect">
            <a:avLst/>
          </a:prstGeom>
          <a:noFill/>
        </p:spPr>
        <p:txBody>
          <a:bodyPr wrap="square" rtlCol="0" anchor="t">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effectLst/>
                <a:uLnTx/>
                <a:uFillTx/>
                <a:latin typeface="InterFace"/>
                <a:ea typeface="+mn-ea"/>
                <a:cs typeface="+mn-cs"/>
              </a:rPr>
              <a:t>10.3 million people in total (6.8 %)</a:t>
            </a:r>
          </a:p>
        </p:txBody>
      </p:sp>
      <p:sp>
        <p:nvSpPr>
          <p:cNvPr id="22" name="TextBox 21"/>
          <p:cNvSpPr txBox="1"/>
          <p:nvPr/>
        </p:nvSpPr>
        <p:spPr>
          <a:xfrm>
            <a:off x="4163610" y="2338147"/>
            <a:ext cx="887691" cy="338554"/>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a:ln>
                  <a:noFill/>
                </a:ln>
                <a:solidFill>
                  <a:srgbClr val="4C515A"/>
                </a:solidFill>
                <a:effectLst/>
                <a:uLnTx/>
                <a:uFillTx/>
                <a:latin typeface="InterFace"/>
                <a:ea typeface="+mn-ea"/>
                <a:cs typeface="+mn-cs"/>
              </a:rPr>
              <a:t>Both</a:t>
            </a:r>
          </a:p>
        </p:txBody>
      </p:sp>
      <p:sp>
        <p:nvSpPr>
          <p:cNvPr id="15" name="TextBox 14"/>
          <p:cNvSpPr txBox="1"/>
          <p:nvPr/>
        </p:nvSpPr>
        <p:spPr>
          <a:xfrm>
            <a:off x="1765690" y="2334099"/>
            <a:ext cx="2590622" cy="954107"/>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4C515A"/>
                </a:solidFill>
                <a:effectLst/>
                <a:uLnTx/>
                <a:uFillTx/>
                <a:latin typeface="InterFace"/>
                <a:ea typeface="+mn-ea"/>
                <a:cs typeface="+mn-cs"/>
              </a:rPr>
              <a:t>Household spent 10 percent </a:t>
            </a:r>
            <a:br>
              <a:rPr kumimoji="0" lang="en-US" sz="1400" b="0" i="1" u="none" strike="noStrike" kern="1200" cap="none" spc="0" normalizeH="0" baseline="0" noProof="0" dirty="0">
                <a:ln>
                  <a:noFill/>
                </a:ln>
                <a:solidFill>
                  <a:srgbClr val="4C515A"/>
                </a:solidFill>
                <a:effectLst/>
                <a:uLnTx/>
                <a:uFillTx/>
                <a:latin typeface="InterFace"/>
                <a:ea typeface="+mn-ea"/>
                <a:cs typeface="+mn-cs"/>
              </a:rPr>
            </a:br>
            <a:r>
              <a:rPr kumimoji="0" lang="en-US" sz="1400" b="0" i="1" u="none" strike="noStrike" kern="1200" cap="none" spc="0" normalizeH="0" baseline="0" noProof="0" dirty="0">
                <a:ln>
                  <a:noFill/>
                </a:ln>
                <a:solidFill>
                  <a:srgbClr val="4C515A"/>
                </a:solidFill>
                <a:effectLst/>
                <a:uLnTx/>
                <a:uFillTx/>
                <a:latin typeface="InterFace"/>
                <a:ea typeface="+mn-ea"/>
                <a:cs typeface="+mn-cs"/>
              </a:rPr>
              <a:t>or more of income on </a:t>
            </a:r>
            <a:br>
              <a:rPr kumimoji="0" lang="en-US" sz="1400" b="0" i="1" u="none" strike="noStrike" kern="1200" cap="none" spc="0" normalizeH="0" baseline="0" noProof="0" dirty="0">
                <a:ln>
                  <a:noFill/>
                </a:ln>
                <a:solidFill>
                  <a:srgbClr val="4C515A"/>
                </a:solidFill>
                <a:effectLst/>
                <a:uLnTx/>
                <a:uFillTx/>
                <a:latin typeface="InterFace"/>
                <a:ea typeface="+mn-ea"/>
                <a:cs typeface="+mn-cs"/>
              </a:rPr>
            </a:br>
            <a:r>
              <a:rPr kumimoji="0" lang="en-US" sz="1400" b="0" i="1" u="none" strike="noStrike" kern="1200" cap="none" spc="0" normalizeH="0" baseline="0" noProof="0" dirty="0">
                <a:ln>
                  <a:noFill/>
                </a:ln>
                <a:solidFill>
                  <a:srgbClr val="4C515A"/>
                </a:solidFill>
                <a:effectLst/>
                <a:uLnTx/>
                <a:uFillTx/>
                <a:latin typeface="InterFace"/>
                <a:ea typeface="+mn-ea"/>
                <a:cs typeface="+mn-cs"/>
              </a:rPr>
              <a:t>employee premium contributions</a:t>
            </a:r>
          </a:p>
        </p:txBody>
      </p:sp>
      <p:sp>
        <p:nvSpPr>
          <p:cNvPr id="16" name="TextBox 15"/>
          <p:cNvSpPr txBox="1"/>
          <p:nvPr/>
        </p:nvSpPr>
        <p:spPr>
          <a:xfrm>
            <a:off x="4698819" y="2334099"/>
            <a:ext cx="2940264" cy="954107"/>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4C515A"/>
                </a:solidFill>
                <a:effectLst/>
                <a:uLnTx/>
                <a:uFillTx/>
                <a:latin typeface="InterFace"/>
                <a:ea typeface="+mn-ea"/>
                <a:cs typeface="+mn-cs"/>
              </a:rPr>
              <a:t>Household spent 10 percent </a:t>
            </a:r>
            <a:br>
              <a:rPr kumimoji="0" lang="en-US" sz="1400" b="0" i="1" u="none" strike="noStrike" kern="1200" cap="none" spc="0" normalizeH="0" baseline="0" noProof="0" dirty="0">
                <a:ln>
                  <a:noFill/>
                </a:ln>
                <a:solidFill>
                  <a:srgbClr val="4C515A"/>
                </a:solidFill>
                <a:effectLst/>
                <a:uLnTx/>
                <a:uFillTx/>
                <a:latin typeface="InterFace"/>
                <a:ea typeface="+mn-ea"/>
                <a:cs typeface="+mn-cs"/>
              </a:rPr>
            </a:br>
            <a:r>
              <a:rPr kumimoji="0" lang="en-US" sz="1400" b="0" i="1" u="none" strike="noStrike" kern="1200" cap="none" spc="0" normalizeH="0" baseline="0" noProof="0" dirty="0">
                <a:ln>
                  <a:noFill/>
                </a:ln>
                <a:solidFill>
                  <a:srgbClr val="4C515A"/>
                </a:solidFill>
                <a:effectLst/>
                <a:uLnTx/>
                <a:uFillTx/>
                <a:latin typeface="InterFace"/>
                <a:ea typeface="+mn-ea"/>
                <a:cs typeface="+mn-cs"/>
              </a:rPr>
              <a:t>or more of income on out-of-</a:t>
            </a:r>
            <a:br>
              <a:rPr kumimoji="0" lang="en-US" sz="1400" b="0" i="1" u="none" strike="noStrike" kern="1200" cap="none" spc="0" normalizeH="0" baseline="0" noProof="0" dirty="0">
                <a:ln>
                  <a:noFill/>
                </a:ln>
                <a:solidFill>
                  <a:srgbClr val="4C515A"/>
                </a:solidFill>
                <a:effectLst/>
                <a:uLnTx/>
                <a:uFillTx/>
                <a:latin typeface="InterFace"/>
                <a:ea typeface="+mn-ea"/>
                <a:cs typeface="+mn-cs"/>
              </a:rPr>
            </a:br>
            <a:r>
              <a:rPr kumimoji="0" lang="en-US" sz="1400" b="0" i="1" u="none" strike="noStrike" kern="1200" cap="none" spc="0" normalizeH="0" baseline="0" noProof="0" dirty="0">
                <a:ln>
                  <a:noFill/>
                </a:ln>
                <a:solidFill>
                  <a:srgbClr val="4C515A"/>
                </a:solidFill>
                <a:effectLst/>
                <a:uLnTx/>
                <a:uFillTx/>
                <a:latin typeface="InterFace"/>
                <a:ea typeface="+mn-ea"/>
                <a:cs typeface="+mn-cs"/>
              </a:rPr>
              <a:t>pocket costs, or 5 percent </a:t>
            </a:r>
            <a:br>
              <a:rPr kumimoji="0" lang="en-US" sz="1400" b="0" i="1" u="none" strike="noStrike" kern="1200" cap="none" spc="0" normalizeH="0" baseline="0" noProof="0" dirty="0">
                <a:ln>
                  <a:noFill/>
                </a:ln>
                <a:solidFill>
                  <a:srgbClr val="4C515A"/>
                </a:solidFill>
                <a:effectLst/>
                <a:uLnTx/>
                <a:uFillTx/>
                <a:latin typeface="InterFace"/>
                <a:ea typeface="+mn-ea"/>
                <a:cs typeface="+mn-cs"/>
              </a:rPr>
            </a:br>
            <a:r>
              <a:rPr kumimoji="0" lang="en-US" sz="1400" b="0" i="1" u="none" strike="noStrike" kern="1200" cap="none" spc="0" normalizeH="0" baseline="0" noProof="0" dirty="0">
                <a:ln>
                  <a:noFill/>
                </a:ln>
                <a:solidFill>
                  <a:srgbClr val="4C515A"/>
                </a:solidFill>
                <a:effectLst/>
                <a:uLnTx/>
                <a:uFillTx/>
                <a:latin typeface="InterFace"/>
                <a:ea typeface="+mn-ea"/>
                <a:cs typeface="+mn-cs"/>
              </a:rPr>
              <a:t>or more if low income</a:t>
            </a:r>
          </a:p>
        </p:txBody>
      </p:sp>
      <p:sp>
        <p:nvSpPr>
          <p:cNvPr id="18" name="TextBox 17"/>
          <p:cNvSpPr txBox="1"/>
          <p:nvPr/>
        </p:nvSpPr>
        <p:spPr>
          <a:xfrm>
            <a:off x="2143355" y="3459434"/>
            <a:ext cx="1835293" cy="307777"/>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lumMod val="65000"/>
                    <a:lumOff val="35000"/>
                  </a:prstClr>
                </a:solidFill>
                <a:effectLst/>
                <a:uLnTx/>
                <a:uFillTx/>
                <a:latin typeface="InterFace"/>
                <a:ea typeface="+mn-ea"/>
                <a:cs typeface="+mn-cs"/>
              </a:rPr>
              <a:t>13.3 million people</a:t>
            </a:r>
            <a:endParaRPr kumimoji="0" lang="en-US" sz="1400" b="0" i="0" u="none" strike="noStrike" kern="1200" cap="none" spc="0" normalizeH="0" baseline="0" noProof="0" dirty="0">
              <a:ln>
                <a:noFill/>
              </a:ln>
              <a:solidFill>
                <a:prstClr val="black"/>
              </a:solidFill>
              <a:effectLst/>
              <a:uLnTx/>
              <a:uFillTx/>
              <a:latin typeface="InterFace"/>
              <a:ea typeface="+mn-ea"/>
              <a:cs typeface="+mn-cs"/>
            </a:endParaRPr>
          </a:p>
        </p:txBody>
      </p:sp>
      <p:sp>
        <p:nvSpPr>
          <p:cNvPr id="19" name="TextBox 18"/>
          <p:cNvSpPr txBox="1"/>
          <p:nvPr/>
        </p:nvSpPr>
        <p:spPr>
          <a:xfrm>
            <a:off x="4255711" y="2741907"/>
            <a:ext cx="734182" cy="674031"/>
          </a:xfrm>
          <a:prstGeom prst="rect">
            <a:avLst/>
          </a:prstGeom>
          <a:noFill/>
        </p:spPr>
        <p:txBody>
          <a:bodyPr wrap="square" rtlCol="0">
            <a:spAutoFit/>
          </a:bodyPr>
          <a:lstStyle/>
          <a:p>
            <a:pPr marL="0" marR="0" lvl="0" indent="0" algn="ctr" defTabSz="1219170" rtl="0" eaLnBrk="1" fontAlgn="auto" latinLnBrk="0" hangingPunct="1">
              <a:lnSpc>
                <a:spcPct val="9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4C515A"/>
                </a:solidFill>
                <a:effectLst/>
                <a:uLnTx/>
                <a:uFillTx/>
                <a:latin typeface="InterFace"/>
                <a:ea typeface="+mn-ea"/>
                <a:cs typeface="+mn-cs"/>
              </a:rPr>
              <a:t>4.1 million</a:t>
            </a:r>
            <a:br>
              <a:rPr kumimoji="0" lang="en-US" sz="1400" b="0" i="0" u="none" strike="noStrike" kern="1200" cap="none" spc="0" normalizeH="0" baseline="0" noProof="0" dirty="0">
                <a:ln>
                  <a:noFill/>
                </a:ln>
                <a:solidFill>
                  <a:srgbClr val="4C515A"/>
                </a:solidFill>
                <a:effectLst/>
                <a:uLnTx/>
                <a:uFillTx/>
                <a:latin typeface="InterFace"/>
                <a:ea typeface="+mn-ea"/>
                <a:cs typeface="+mn-cs"/>
              </a:rPr>
            </a:br>
            <a:r>
              <a:rPr kumimoji="0" lang="en-US" sz="1400" b="0" i="0" u="none" strike="noStrike" kern="1200" cap="none" spc="0" normalizeH="0" baseline="0" noProof="0" dirty="0">
                <a:ln>
                  <a:noFill/>
                </a:ln>
                <a:solidFill>
                  <a:srgbClr val="4C515A"/>
                </a:solidFill>
                <a:effectLst/>
                <a:uLnTx/>
                <a:uFillTx/>
                <a:latin typeface="InterFace"/>
                <a:ea typeface="+mn-ea"/>
                <a:cs typeface="+mn-cs"/>
              </a:rPr>
              <a:t>people</a:t>
            </a:r>
          </a:p>
        </p:txBody>
      </p:sp>
      <p:sp>
        <p:nvSpPr>
          <p:cNvPr id="20" name="TextBox 19"/>
          <p:cNvSpPr txBox="1"/>
          <p:nvPr/>
        </p:nvSpPr>
        <p:spPr>
          <a:xfrm>
            <a:off x="5319873" y="3385159"/>
            <a:ext cx="1698157" cy="307777"/>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lumMod val="65000"/>
                    <a:lumOff val="35000"/>
                  </a:prstClr>
                </a:solidFill>
                <a:effectLst/>
                <a:uLnTx/>
                <a:uFillTx/>
                <a:latin typeface="InterFace"/>
                <a:ea typeface="+mn-ea"/>
                <a:cs typeface="+mn-cs"/>
              </a:rPr>
              <a:t>6.2 million people</a:t>
            </a:r>
            <a:endParaRPr kumimoji="0" lang="en-US" sz="1400" b="0" i="0" u="none" strike="noStrike" kern="1200" cap="none" spc="0" normalizeH="0" baseline="0" noProof="0" dirty="0">
              <a:ln>
                <a:noFill/>
              </a:ln>
              <a:solidFill>
                <a:prstClr val="black"/>
              </a:solidFill>
              <a:effectLst/>
              <a:uLnTx/>
              <a:uFillTx/>
              <a:latin typeface="InterFace"/>
              <a:ea typeface="+mn-ea"/>
              <a:cs typeface="+mn-cs"/>
            </a:endParaRPr>
          </a:p>
        </p:txBody>
      </p:sp>
      <p:sp>
        <p:nvSpPr>
          <p:cNvPr id="17" name="Title 1">
            <a:extLst>
              <a:ext uri="{FF2B5EF4-FFF2-40B4-BE49-F238E27FC236}">
                <a16:creationId xmlns:a16="http://schemas.microsoft.com/office/drawing/2014/main" id="{8B32EA3E-72CC-6F46-B132-911A18CF21B0}"/>
              </a:ext>
            </a:extLst>
          </p:cNvPr>
          <p:cNvSpPr>
            <a:spLocks noGrp="1"/>
          </p:cNvSpPr>
          <p:nvPr>
            <p:ph type="ctrTitle"/>
          </p:nvPr>
        </p:nvSpPr>
        <p:spPr/>
        <p:txBody>
          <a:bodyPr/>
          <a:lstStyle/>
          <a:p>
            <a:r>
              <a:rPr lang="en-US" dirty="0">
                <a:latin typeface="InterFace"/>
              </a:rPr>
              <a:t>An estimated 23.6 million Americans with employer coverage spend a large share of their income on premiums or out-of-pocket costs, or both.</a:t>
            </a:r>
          </a:p>
        </p:txBody>
      </p:sp>
      <p:sp>
        <p:nvSpPr>
          <p:cNvPr id="21" name="Text Placeholder 3">
            <a:extLst>
              <a:ext uri="{FF2B5EF4-FFF2-40B4-BE49-F238E27FC236}">
                <a16:creationId xmlns:a16="http://schemas.microsoft.com/office/drawing/2014/main" id="{342D5F1E-24A6-A249-A7F4-B3114C7B5A1E}"/>
              </a:ext>
            </a:extLst>
          </p:cNvPr>
          <p:cNvSpPr>
            <a:spLocks noGrp="1"/>
          </p:cNvSpPr>
          <p:nvPr>
            <p:ph type="body" sz="quarter" idx="22"/>
          </p:nvPr>
        </p:nvSpPr>
        <p:spPr>
          <a:xfrm>
            <a:off x="71501" y="5697252"/>
            <a:ext cx="9001000" cy="495834"/>
          </a:xfrm>
        </p:spPr>
        <p:txBody>
          <a:bodyPr/>
          <a:lstStyle/>
          <a:p>
            <a:r>
              <a:rPr lang="en-US" dirty="0"/>
              <a:t>Note: Out-of-pocket costs exclude premiums and are the total annual dollar amount that respondents to the Current Population Survey (CPS) reported their household paid for medical expenditures that were not covered by their employer plan, including payments for doctor or dental visits, prescription medicine, eyeglasses and contacts, and medical supplies (excluding over-the-counter items).</a:t>
            </a:r>
          </a:p>
          <a:p>
            <a:r>
              <a:rPr lang="en-US" dirty="0"/>
              <a:t>Data: Analysis of Current Population Survey, Annual Social and Economic Supplement, Sept. 2017 and 2018 data releases.</a:t>
            </a:r>
          </a:p>
        </p:txBody>
      </p:sp>
    </p:spTree>
    <p:extLst>
      <p:ext uri="{BB962C8B-B14F-4D97-AF65-F5344CB8AC3E}">
        <p14:creationId xmlns:p14="http://schemas.microsoft.com/office/powerpoint/2010/main" val="557802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1C86AE1-28EE-8444-B950-DE72B4864ED5}"/>
              </a:ext>
            </a:extLst>
          </p:cNvPr>
          <p:cNvSpPr>
            <a:spLocks noGrp="1"/>
          </p:cNvSpPr>
          <p:nvPr>
            <p:ph type="ctrTitle"/>
          </p:nvPr>
        </p:nvSpPr>
        <p:spPr/>
        <p:txBody>
          <a:bodyPr/>
          <a:lstStyle/>
          <a:p>
            <a:r>
              <a:rPr lang="en-US" dirty="0"/>
              <a:t>In eight states, median household spending on premium contributions for employer coverage was $3,000 or more.</a:t>
            </a:r>
          </a:p>
        </p:txBody>
      </p:sp>
      <p:graphicFrame>
        <p:nvGraphicFramePr>
          <p:cNvPr id="6" name="Content Placeholder 5"/>
          <p:cNvGraphicFramePr>
            <a:graphicFrameLocks noGrp="1"/>
          </p:cNvGraphicFramePr>
          <p:nvPr>
            <p:ph type="chart" sz="quarter" idx="19"/>
            <p:extLst>
              <p:ext uri="{D42A27DB-BD31-4B8C-83A1-F6EECF244321}">
                <p14:modId xmlns:p14="http://schemas.microsoft.com/office/powerpoint/2010/main" val="126226705"/>
              </p:ext>
            </p:extLst>
          </p:nvPr>
        </p:nvGraphicFramePr>
        <p:xfrm>
          <a:off x="-6196" y="1200391"/>
          <a:ext cx="9001125" cy="4389526"/>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Placeholder 3">
            <a:extLst>
              <a:ext uri="{FF2B5EF4-FFF2-40B4-BE49-F238E27FC236}">
                <a16:creationId xmlns:a16="http://schemas.microsoft.com/office/drawing/2014/main" id="{B8FB75D4-F9CC-F943-B356-5F6CC1F9DDE7}"/>
              </a:ext>
            </a:extLst>
          </p:cNvPr>
          <p:cNvSpPr>
            <a:spLocks noGrp="1"/>
          </p:cNvSpPr>
          <p:nvPr>
            <p:ph type="body" sz="quarter" idx="22"/>
          </p:nvPr>
        </p:nvSpPr>
        <p:spPr/>
        <p:txBody>
          <a:bodyPr/>
          <a:lstStyle/>
          <a:p>
            <a:r>
              <a:rPr lang="en-US" dirty="0"/>
              <a:t>Note: Premium contributions are the total annual dollar amount that respondents to the Current Population Survey (CPS) reported that their household paid toward the cost of premiums for employer-sponsored insurance. </a:t>
            </a:r>
          </a:p>
          <a:p>
            <a:r>
              <a:rPr lang="en-US" dirty="0"/>
              <a:t>Data: Analysis of Current Population Survey, Annual Social and Economic Supplement, Sept. 2017 and 2018 data releases.</a:t>
            </a:r>
          </a:p>
        </p:txBody>
      </p:sp>
      <p:cxnSp>
        <p:nvCxnSpPr>
          <p:cNvPr id="16" name="Straight Connector 15">
            <a:extLst>
              <a:ext uri="{FF2B5EF4-FFF2-40B4-BE49-F238E27FC236}">
                <a16:creationId xmlns:a16="http://schemas.microsoft.com/office/drawing/2014/main" id="{BD92B5B7-4BA0-D048-AB7C-99799299D4DE}"/>
              </a:ext>
            </a:extLst>
          </p:cNvPr>
          <p:cNvCxnSpPr/>
          <p:nvPr/>
        </p:nvCxnSpPr>
        <p:spPr>
          <a:xfrm>
            <a:off x="589021" y="2639684"/>
            <a:ext cx="829360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F9418F6-F7E0-B744-BDC1-32784B7F245F}"/>
              </a:ext>
            </a:extLst>
          </p:cNvPr>
          <p:cNvSpPr txBox="1"/>
          <p:nvPr/>
        </p:nvSpPr>
        <p:spPr>
          <a:xfrm>
            <a:off x="616614" y="886968"/>
            <a:ext cx="4904292" cy="369332"/>
          </a:xfrm>
          <a:prstGeom prst="rect">
            <a:avLst/>
          </a:prstGeom>
          <a:noFill/>
        </p:spPr>
        <p:txBody>
          <a:bodyPr wrap="square" lIns="0" tIns="0" rIns="0" bIns="0" rtlCol="0">
            <a:spAutoFit/>
          </a:bodyPr>
          <a:lstStyle/>
          <a:p>
            <a:r>
              <a:rPr lang="en-US" sz="1200" i="1" dirty="0"/>
              <a:t>Median annual spending on premium contributions by nonelderly households with employer coverage, 2016–2017</a:t>
            </a:r>
          </a:p>
        </p:txBody>
      </p:sp>
    </p:spTree>
    <p:extLst>
      <p:ext uri="{BB962C8B-B14F-4D97-AF65-F5344CB8AC3E}">
        <p14:creationId xmlns:p14="http://schemas.microsoft.com/office/powerpoint/2010/main" val="1768441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4645C20B-3A3B-4C41-9BA5-76D000CF2449}"/>
              </a:ext>
            </a:extLst>
          </p:cNvPr>
          <p:cNvSpPr>
            <a:spLocks noGrp="1"/>
          </p:cNvSpPr>
          <p:nvPr>
            <p:ph type="ctrTitle"/>
          </p:nvPr>
        </p:nvSpPr>
        <p:spPr/>
        <p:txBody>
          <a:bodyPr/>
          <a:lstStyle/>
          <a:p>
            <a:r>
              <a:rPr lang="en-US" dirty="0"/>
              <a:t>In the South, large premium contributions relative to household income are common.</a:t>
            </a:r>
          </a:p>
        </p:txBody>
      </p:sp>
      <p:sp>
        <p:nvSpPr>
          <p:cNvPr id="23" name="Text Placeholder 3">
            <a:extLst>
              <a:ext uri="{FF2B5EF4-FFF2-40B4-BE49-F238E27FC236}">
                <a16:creationId xmlns:a16="http://schemas.microsoft.com/office/drawing/2014/main" id="{19CDF64A-88F2-8640-8FDD-CBB8D9841205}"/>
              </a:ext>
            </a:extLst>
          </p:cNvPr>
          <p:cNvSpPr>
            <a:spLocks noGrp="1"/>
          </p:cNvSpPr>
          <p:nvPr>
            <p:ph type="body" sz="quarter" idx="22"/>
          </p:nvPr>
        </p:nvSpPr>
        <p:spPr/>
        <p:txBody>
          <a:bodyPr/>
          <a:lstStyle/>
          <a:p>
            <a:r>
              <a:rPr lang="en-US" dirty="0"/>
              <a:t>Note: Individuals defined as having high premium contributions relative to income if they were living in households that spent 10 percent or more of annual income on premium contributions.</a:t>
            </a:r>
          </a:p>
          <a:p>
            <a:r>
              <a:rPr lang="en-US" dirty="0"/>
              <a:t>Data: Analysis of Current Population Survey, Annual Social and Economic Supplement, Sept. 2017 and 2018 data releases.</a:t>
            </a:r>
          </a:p>
        </p:txBody>
      </p:sp>
      <p:sp>
        <p:nvSpPr>
          <p:cNvPr id="88" name="Oval 87">
            <a:extLst>
              <a:ext uri="{FF2B5EF4-FFF2-40B4-BE49-F238E27FC236}">
                <a16:creationId xmlns:a16="http://schemas.microsoft.com/office/drawing/2014/main" id="{2367C123-56F1-6641-B90D-BBAB28EF1D13}"/>
              </a:ext>
            </a:extLst>
          </p:cNvPr>
          <p:cNvSpPr/>
          <p:nvPr/>
        </p:nvSpPr>
        <p:spPr>
          <a:xfrm>
            <a:off x="6597453" y="3985927"/>
            <a:ext cx="164592" cy="164592"/>
          </a:xfrm>
          <a:prstGeom prst="ellipse">
            <a:avLst/>
          </a:prstGeom>
          <a:solidFill>
            <a:schemeClr val="accent1">
              <a:alpha val="1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89" name="Oval 88">
            <a:extLst>
              <a:ext uri="{FF2B5EF4-FFF2-40B4-BE49-F238E27FC236}">
                <a16:creationId xmlns:a16="http://schemas.microsoft.com/office/drawing/2014/main" id="{C6A85FC8-3A5E-0548-BE0A-CEF4F64D12BC}"/>
              </a:ext>
            </a:extLst>
          </p:cNvPr>
          <p:cNvSpPr/>
          <p:nvPr/>
        </p:nvSpPr>
        <p:spPr>
          <a:xfrm>
            <a:off x="6597453" y="4456297"/>
            <a:ext cx="164592" cy="164592"/>
          </a:xfrm>
          <a:prstGeom prst="ellipse">
            <a:avLst/>
          </a:prstGeom>
          <a:solidFill>
            <a:schemeClr val="accent1">
              <a:alpha val="7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90" name="Oval 89">
            <a:extLst>
              <a:ext uri="{FF2B5EF4-FFF2-40B4-BE49-F238E27FC236}">
                <a16:creationId xmlns:a16="http://schemas.microsoft.com/office/drawing/2014/main" id="{760FB665-FE22-1C43-A267-F74F23889557}"/>
              </a:ext>
            </a:extLst>
          </p:cNvPr>
          <p:cNvSpPr/>
          <p:nvPr/>
        </p:nvSpPr>
        <p:spPr>
          <a:xfrm>
            <a:off x="6597453" y="4691481"/>
            <a:ext cx="164592" cy="164592"/>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91" name="Oval 90">
            <a:extLst>
              <a:ext uri="{FF2B5EF4-FFF2-40B4-BE49-F238E27FC236}">
                <a16:creationId xmlns:a16="http://schemas.microsoft.com/office/drawing/2014/main" id="{9C358AD4-5227-E34A-8A38-B99F7E5D30C1}"/>
              </a:ext>
            </a:extLst>
          </p:cNvPr>
          <p:cNvSpPr/>
          <p:nvPr/>
        </p:nvSpPr>
        <p:spPr>
          <a:xfrm>
            <a:off x="6597453" y="4221112"/>
            <a:ext cx="164592" cy="164592"/>
          </a:xfrm>
          <a:prstGeom prst="ellipse">
            <a:avLst/>
          </a:prstGeom>
          <a:solidFill>
            <a:schemeClr val="accent1">
              <a:alpha val="4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92" name="Freeform 5">
            <a:extLst>
              <a:ext uri="{FF2B5EF4-FFF2-40B4-BE49-F238E27FC236}">
                <a16:creationId xmlns:a16="http://schemas.microsoft.com/office/drawing/2014/main" id="{84BE45A4-E604-714C-A6CB-AE6C0114CB5C}"/>
              </a:ext>
            </a:extLst>
          </p:cNvPr>
          <p:cNvSpPr>
            <a:spLocks/>
          </p:cNvSpPr>
          <p:nvPr/>
        </p:nvSpPr>
        <p:spPr bwMode="auto">
          <a:xfrm>
            <a:off x="597118" y="857206"/>
            <a:ext cx="869610" cy="645362"/>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solidFill>
            <a:schemeClr val="accent1">
              <a:alpha val="1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3" name="Freeform 6">
            <a:extLst>
              <a:ext uri="{FF2B5EF4-FFF2-40B4-BE49-F238E27FC236}">
                <a16:creationId xmlns:a16="http://schemas.microsoft.com/office/drawing/2014/main" id="{2A5002BA-B790-774E-BF2B-670BFDAADB44}"/>
              </a:ext>
            </a:extLst>
          </p:cNvPr>
          <p:cNvSpPr>
            <a:spLocks/>
          </p:cNvSpPr>
          <p:nvPr/>
        </p:nvSpPr>
        <p:spPr bwMode="auto">
          <a:xfrm>
            <a:off x="1895521" y="3129999"/>
            <a:ext cx="913692" cy="93797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solidFill>
            <a:schemeClr val="accent1">
              <a:alpha val="7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4" name="Freeform 7">
            <a:extLst>
              <a:ext uri="{FF2B5EF4-FFF2-40B4-BE49-F238E27FC236}">
                <a16:creationId xmlns:a16="http://schemas.microsoft.com/office/drawing/2014/main" id="{3B913A4B-C9B2-5E43-88EE-9663ED9A1015}"/>
              </a:ext>
            </a:extLst>
          </p:cNvPr>
          <p:cNvSpPr>
            <a:spLocks/>
          </p:cNvSpPr>
          <p:nvPr/>
        </p:nvSpPr>
        <p:spPr bwMode="auto">
          <a:xfrm>
            <a:off x="2236147" y="3306372"/>
            <a:ext cx="1811352" cy="1787771"/>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solidFill>
            <a:schemeClr val="accent1">
              <a:alpha val="7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95" name="Freeform 8">
            <a:extLst>
              <a:ext uri="{FF2B5EF4-FFF2-40B4-BE49-F238E27FC236}">
                <a16:creationId xmlns:a16="http://schemas.microsoft.com/office/drawing/2014/main" id="{D33047EC-3ECA-9C4F-BFF4-5F2532CDEB7C}"/>
              </a:ext>
            </a:extLst>
          </p:cNvPr>
          <p:cNvSpPr>
            <a:spLocks/>
          </p:cNvSpPr>
          <p:nvPr/>
        </p:nvSpPr>
        <p:spPr bwMode="auto">
          <a:xfrm>
            <a:off x="1154145" y="3017760"/>
            <a:ext cx="877622" cy="1034181"/>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solidFill>
            <a:schemeClr val="accent1">
              <a:alpha val="7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6" name="Freeform 9">
            <a:extLst>
              <a:ext uri="{FF2B5EF4-FFF2-40B4-BE49-F238E27FC236}">
                <a16:creationId xmlns:a16="http://schemas.microsoft.com/office/drawing/2014/main" id="{D8CCFA06-D295-0145-AA97-2803EB291C01}"/>
              </a:ext>
            </a:extLst>
          </p:cNvPr>
          <p:cNvSpPr>
            <a:spLocks/>
          </p:cNvSpPr>
          <p:nvPr/>
        </p:nvSpPr>
        <p:spPr bwMode="auto">
          <a:xfrm>
            <a:off x="264500" y="1903412"/>
            <a:ext cx="1029905" cy="1783763"/>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solidFill>
            <a:schemeClr val="accent1">
              <a:alpha val="4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7" name="Freeform 10">
            <a:extLst>
              <a:ext uri="{FF2B5EF4-FFF2-40B4-BE49-F238E27FC236}">
                <a16:creationId xmlns:a16="http://schemas.microsoft.com/office/drawing/2014/main" id="{1EDF2786-CD7A-4E4D-AA27-635E71FFD418}"/>
              </a:ext>
            </a:extLst>
          </p:cNvPr>
          <p:cNvSpPr>
            <a:spLocks/>
          </p:cNvSpPr>
          <p:nvPr/>
        </p:nvSpPr>
        <p:spPr bwMode="auto">
          <a:xfrm>
            <a:off x="2793182" y="3222195"/>
            <a:ext cx="1126084" cy="605280"/>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solidFill>
            <a:schemeClr val="accent1">
              <a:alpha val="7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8" name="Freeform 11">
            <a:extLst>
              <a:ext uri="{FF2B5EF4-FFF2-40B4-BE49-F238E27FC236}">
                <a16:creationId xmlns:a16="http://schemas.microsoft.com/office/drawing/2014/main" id="{A95F8D96-6EB0-DA4F-9A4D-18DBE227EBC2}"/>
              </a:ext>
            </a:extLst>
          </p:cNvPr>
          <p:cNvSpPr>
            <a:spLocks/>
          </p:cNvSpPr>
          <p:nvPr/>
        </p:nvSpPr>
        <p:spPr bwMode="auto">
          <a:xfrm>
            <a:off x="2937449" y="2733164"/>
            <a:ext cx="953765" cy="529118"/>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solidFill>
            <a:schemeClr val="accent1">
              <a:alpha val="1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9" name="Freeform 12">
            <a:extLst>
              <a:ext uri="{FF2B5EF4-FFF2-40B4-BE49-F238E27FC236}">
                <a16:creationId xmlns:a16="http://schemas.microsoft.com/office/drawing/2014/main" id="{C0B60ECC-B72F-7942-AB8D-88305C6406A8}"/>
              </a:ext>
            </a:extLst>
          </p:cNvPr>
          <p:cNvSpPr>
            <a:spLocks/>
          </p:cNvSpPr>
          <p:nvPr/>
        </p:nvSpPr>
        <p:spPr bwMode="auto">
          <a:xfrm>
            <a:off x="2737079" y="2228098"/>
            <a:ext cx="1061966" cy="537136"/>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solidFill>
            <a:schemeClr val="accent1">
              <a:alpha val="7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0" name="Freeform 13">
            <a:extLst>
              <a:ext uri="{FF2B5EF4-FFF2-40B4-BE49-F238E27FC236}">
                <a16:creationId xmlns:a16="http://schemas.microsoft.com/office/drawing/2014/main" id="{D7C73681-67AF-004A-900B-01AA7907E283}"/>
              </a:ext>
            </a:extLst>
          </p:cNvPr>
          <p:cNvSpPr>
            <a:spLocks/>
          </p:cNvSpPr>
          <p:nvPr/>
        </p:nvSpPr>
        <p:spPr bwMode="auto">
          <a:xfrm>
            <a:off x="2769137" y="1747083"/>
            <a:ext cx="913692" cy="609287"/>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solidFill>
            <a:schemeClr val="accent1"/>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1" name="Freeform 14">
            <a:extLst>
              <a:ext uri="{FF2B5EF4-FFF2-40B4-BE49-F238E27FC236}">
                <a16:creationId xmlns:a16="http://schemas.microsoft.com/office/drawing/2014/main" id="{E7E651AD-EABB-1C4C-9B2A-9C1BBE07798F}"/>
              </a:ext>
            </a:extLst>
          </p:cNvPr>
          <p:cNvSpPr>
            <a:spLocks/>
          </p:cNvSpPr>
          <p:nvPr/>
        </p:nvSpPr>
        <p:spPr bwMode="auto">
          <a:xfrm>
            <a:off x="1887505" y="1791174"/>
            <a:ext cx="917697" cy="757599"/>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solidFill>
            <a:schemeClr val="accent1">
              <a:alpha val="7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 name="Freeform 15">
            <a:extLst>
              <a:ext uri="{FF2B5EF4-FFF2-40B4-BE49-F238E27FC236}">
                <a16:creationId xmlns:a16="http://schemas.microsoft.com/office/drawing/2014/main" id="{47188D2F-8BF0-6246-92D6-EA84024A8138}"/>
              </a:ext>
            </a:extLst>
          </p:cNvPr>
          <p:cNvSpPr>
            <a:spLocks/>
          </p:cNvSpPr>
          <p:nvPr/>
        </p:nvSpPr>
        <p:spPr bwMode="auto">
          <a:xfrm>
            <a:off x="2817227" y="1246025"/>
            <a:ext cx="853580" cy="549162"/>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solidFill>
            <a:schemeClr val="accent1">
              <a:alpha val="4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 name="Freeform 16">
            <a:extLst>
              <a:ext uri="{FF2B5EF4-FFF2-40B4-BE49-F238E27FC236}">
                <a16:creationId xmlns:a16="http://schemas.microsoft.com/office/drawing/2014/main" id="{5979E7EC-A9B0-0E47-BC46-6AF7973295D7}"/>
              </a:ext>
            </a:extLst>
          </p:cNvPr>
          <p:cNvSpPr>
            <a:spLocks/>
          </p:cNvSpPr>
          <p:nvPr/>
        </p:nvSpPr>
        <p:spPr bwMode="auto">
          <a:xfrm>
            <a:off x="2031773" y="2480630"/>
            <a:ext cx="953765" cy="749582"/>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solidFill>
            <a:schemeClr val="accent1">
              <a:alpha val="7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 name="Freeform 17">
            <a:extLst>
              <a:ext uri="{FF2B5EF4-FFF2-40B4-BE49-F238E27FC236}">
                <a16:creationId xmlns:a16="http://schemas.microsoft.com/office/drawing/2014/main" id="{2978AB53-A43A-C241-A93D-440CA938B74C}"/>
              </a:ext>
            </a:extLst>
          </p:cNvPr>
          <p:cNvSpPr>
            <a:spLocks/>
          </p:cNvSpPr>
          <p:nvPr/>
        </p:nvSpPr>
        <p:spPr bwMode="auto">
          <a:xfrm>
            <a:off x="1398601" y="2212064"/>
            <a:ext cx="733357" cy="917938"/>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solidFill>
            <a:schemeClr val="accent1">
              <a:alpha val="4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 name="Freeform 18">
            <a:extLst>
              <a:ext uri="{FF2B5EF4-FFF2-40B4-BE49-F238E27FC236}">
                <a16:creationId xmlns:a16="http://schemas.microsoft.com/office/drawing/2014/main" id="{D4B8BB19-081C-8C4C-8E54-7B8AAA7DC19C}"/>
              </a:ext>
            </a:extLst>
          </p:cNvPr>
          <p:cNvSpPr>
            <a:spLocks/>
          </p:cNvSpPr>
          <p:nvPr/>
        </p:nvSpPr>
        <p:spPr bwMode="auto">
          <a:xfrm>
            <a:off x="713331" y="2043710"/>
            <a:ext cx="841557" cy="1274687"/>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solidFill>
            <a:schemeClr val="accent1"/>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6" name="Freeform 19">
            <a:extLst>
              <a:ext uri="{FF2B5EF4-FFF2-40B4-BE49-F238E27FC236}">
                <a16:creationId xmlns:a16="http://schemas.microsoft.com/office/drawing/2014/main" id="{652BAAD0-3268-924B-89E1-6CA950738A30}"/>
              </a:ext>
            </a:extLst>
          </p:cNvPr>
          <p:cNvSpPr>
            <a:spLocks/>
          </p:cNvSpPr>
          <p:nvPr/>
        </p:nvSpPr>
        <p:spPr bwMode="auto">
          <a:xfrm>
            <a:off x="356672" y="1250033"/>
            <a:ext cx="1045935" cy="885870"/>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solidFill>
            <a:schemeClr val="accent1">
              <a:alpha val="1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 name="Freeform 20">
            <a:extLst>
              <a:ext uri="{FF2B5EF4-FFF2-40B4-BE49-F238E27FC236}">
                <a16:creationId xmlns:a16="http://schemas.microsoft.com/office/drawing/2014/main" id="{D309E8E1-A92E-0D45-8211-CAA6E89EBA7A}"/>
              </a:ext>
            </a:extLst>
          </p:cNvPr>
          <p:cNvSpPr>
            <a:spLocks/>
          </p:cNvSpPr>
          <p:nvPr/>
        </p:nvSpPr>
        <p:spPr bwMode="auto">
          <a:xfrm>
            <a:off x="1210249" y="1013536"/>
            <a:ext cx="773431" cy="1266671"/>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solidFill>
            <a:schemeClr val="accent1">
              <a:alpha val="4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 name="Freeform 21">
            <a:extLst>
              <a:ext uri="{FF2B5EF4-FFF2-40B4-BE49-F238E27FC236}">
                <a16:creationId xmlns:a16="http://schemas.microsoft.com/office/drawing/2014/main" id="{501A6AAF-7CC7-704B-95C6-3185E5E4C500}"/>
              </a:ext>
            </a:extLst>
          </p:cNvPr>
          <p:cNvSpPr>
            <a:spLocks/>
          </p:cNvSpPr>
          <p:nvPr/>
        </p:nvSpPr>
        <p:spPr bwMode="auto">
          <a:xfrm>
            <a:off x="1538859" y="1041595"/>
            <a:ext cx="1326453" cy="857810"/>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solidFill>
            <a:schemeClr val="accent1">
              <a:alpha val="1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 name="Freeform 22">
            <a:extLst>
              <a:ext uri="{FF2B5EF4-FFF2-40B4-BE49-F238E27FC236}">
                <a16:creationId xmlns:a16="http://schemas.microsoft.com/office/drawing/2014/main" id="{24EB2F12-DD36-034B-A473-3A97F9B941A3}"/>
              </a:ext>
            </a:extLst>
          </p:cNvPr>
          <p:cNvSpPr>
            <a:spLocks/>
          </p:cNvSpPr>
          <p:nvPr/>
        </p:nvSpPr>
        <p:spPr bwMode="auto">
          <a:xfrm>
            <a:off x="6580189" y="1145815"/>
            <a:ext cx="468868" cy="749582"/>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solidFill>
            <a:schemeClr val="accent1"/>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 name="Freeform 23">
            <a:extLst>
              <a:ext uri="{FF2B5EF4-FFF2-40B4-BE49-F238E27FC236}">
                <a16:creationId xmlns:a16="http://schemas.microsoft.com/office/drawing/2014/main" id="{B874F8AB-6D34-2243-A53B-A6C594913989}"/>
              </a:ext>
            </a:extLst>
          </p:cNvPr>
          <p:cNvSpPr>
            <a:spLocks/>
          </p:cNvSpPr>
          <p:nvPr/>
        </p:nvSpPr>
        <p:spPr bwMode="auto">
          <a:xfrm>
            <a:off x="5678521" y="1658898"/>
            <a:ext cx="969795" cy="713506"/>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solidFill>
            <a:schemeClr val="accent1">
              <a:alpha val="1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 name="Freeform 24">
            <a:extLst>
              <a:ext uri="{FF2B5EF4-FFF2-40B4-BE49-F238E27FC236}">
                <a16:creationId xmlns:a16="http://schemas.microsoft.com/office/drawing/2014/main" id="{78C664A2-E3F4-A842-8AA9-DCAE313A549C}"/>
              </a:ext>
            </a:extLst>
          </p:cNvPr>
          <p:cNvSpPr>
            <a:spLocks/>
          </p:cNvSpPr>
          <p:nvPr/>
        </p:nvSpPr>
        <p:spPr bwMode="auto">
          <a:xfrm>
            <a:off x="6331729" y="1610795"/>
            <a:ext cx="224416" cy="404855"/>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solidFill>
            <a:schemeClr val="accent1">
              <a:alpha val="4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2" name="Freeform 25">
            <a:extLst>
              <a:ext uri="{FF2B5EF4-FFF2-40B4-BE49-F238E27FC236}">
                <a16:creationId xmlns:a16="http://schemas.microsoft.com/office/drawing/2014/main" id="{941B1457-7560-CB45-B4D1-A66CFBC1557C}"/>
              </a:ext>
            </a:extLst>
          </p:cNvPr>
          <p:cNvSpPr>
            <a:spLocks/>
          </p:cNvSpPr>
          <p:nvPr/>
        </p:nvSpPr>
        <p:spPr bwMode="auto">
          <a:xfrm>
            <a:off x="6508056" y="1558685"/>
            <a:ext cx="200371" cy="444938"/>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solidFill>
            <a:schemeClr val="accent1">
              <a:alpha val="7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3" name="Freeform 26">
            <a:extLst>
              <a:ext uri="{FF2B5EF4-FFF2-40B4-BE49-F238E27FC236}">
                <a16:creationId xmlns:a16="http://schemas.microsoft.com/office/drawing/2014/main" id="{787EBC06-187F-AE4F-964A-29B0C6937C59}"/>
              </a:ext>
            </a:extLst>
          </p:cNvPr>
          <p:cNvSpPr>
            <a:spLocks/>
          </p:cNvSpPr>
          <p:nvPr/>
        </p:nvSpPr>
        <p:spPr bwMode="auto">
          <a:xfrm>
            <a:off x="6431918" y="2099828"/>
            <a:ext cx="224416" cy="204432"/>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solidFill>
            <a:schemeClr val="accent1">
              <a:alpha val="4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 name="Freeform 27">
            <a:extLst>
              <a:ext uri="{FF2B5EF4-FFF2-40B4-BE49-F238E27FC236}">
                <a16:creationId xmlns:a16="http://schemas.microsoft.com/office/drawing/2014/main" id="{611A1F1D-E36A-6645-8F7D-9D59B2C8CC63}"/>
              </a:ext>
            </a:extLst>
          </p:cNvPr>
          <p:cNvSpPr>
            <a:spLocks/>
          </p:cNvSpPr>
          <p:nvPr/>
        </p:nvSpPr>
        <p:spPr bwMode="auto">
          <a:xfrm>
            <a:off x="6632288" y="2079783"/>
            <a:ext cx="96180" cy="124263"/>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solidFill>
            <a:schemeClr val="accent1">
              <a:alpha val="1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5" name="Freeform 28">
            <a:extLst>
              <a:ext uri="{FF2B5EF4-FFF2-40B4-BE49-F238E27FC236}">
                <a16:creationId xmlns:a16="http://schemas.microsoft.com/office/drawing/2014/main" id="{DB939186-E3B0-FF42-A2F4-DFD3E0CC454D}"/>
              </a:ext>
            </a:extLst>
          </p:cNvPr>
          <p:cNvSpPr>
            <a:spLocks/>
          </p:cNvSpPr>
          <p:nvPr/>
        </p:nvSpPr>
        <p:spPr bwMode="auto">
          <a:xfrm>
            <a:off x="6431918" y="1935478"/>
            <a:ext cx="436808" cy="220467"/>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solidFill>
            <a:schemeClr val="accent1">
              <a:alpha val="7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6" name="Freeform 115">
            <a:extLst>
              <a:ext uri="{FF2B5EF4-FFF2-40B4-BE49-F238E27FC236}">
                <a16:creationId xmlns:a16="http://schemas.microsoft.com/office/drawing/2014/main" id="{5FC0FD9F-F447-E141-B050-3654C7023F18}"/>
              </a:ext>
            </a:extLst>
          </p:cNvPr>
          <p:cNvSpPr>
            <a:spLocks/>
          </p:cNvSpPr>
          <p:nvPr/>
        </p:nvSpPr>
        <p:spPr bwMode="auto">
          <a:xfrm>
            <a:off x="6263605" y="2292235"/>
            <a:ext cx="168310" cy="376793"/>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solidFill>
            <a:schemeClr val="accent1">
              <a:alpha val="4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7" name="Freeform 116">
            <a:extLst>
              <a:ext uri="{FF2B5EF4-FFF2-40B4-BE49-F238E27FC236}">
                <a16:creationId xmlns:a16="http://schemas.microsoft.com/office/drawing/2014/main" id="{2E48688E-9C19-8942-BAF8-FA9417915D7B}"/>
              </a:ext>
            </a:extLst>
          </p:cNvPr>
          <p:cNvSpPr>
            <a:spLocks/>
          </p:cNvSpPr>
          <p:nvPr/>
        </p:nvSpPr>
        <p:spPr bwMode="auto">
          <a:xfrm>
            <a:off x="6231547" y="2552782"/>
            <a:ext cx="132243" cy="21645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solidFill>
            <a:schemeClr val="accent1">
              <a:alpha val="4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8" name="Freeform 117">
            <a:extLst>
              <a:ext uri="{FF2B5EF4-FFF2-40B4-BE49-F238E27FC236}">
                <a16:creationId xmlns:a16="http://schemas.microsoft.com/office/drawing/2014/main" id="{DBEC4A06-599E-BA40-A46A-531EB7BA420C}"/>
              </a:ext>
            </a:extLst>
          </p:cNvPr>
          <p:cNvSpPr>
            <a:spLocks/>
          </p:cNvSpPr>
          <p:nvPr/>
        </p:nvSpPr>
        <p:spPr bwMode="auto">
          <a:xfrm>
            <a:off x="5590359" y="2192018"/>
            <a:ext cx="753395" cy="489032"/>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solidFill>
            <a:schemeClr val="accent1">
              <a:alpha val="4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9" name="Freeform 118">
            <a:extLst>
              <a:ext uri="{FF2B5EF4-FFF2-40B4-BE49-F238E27FC236}">
                <a16:creationId xmlns:a16="http://schemas.microsoft.com/office/drawing/2014/main" id="{B24A169C-C982-F54A-BA87-D7D4652DEE1A}"/>
              </a:ext>
            </a:extLst>
          </p:cNvPr>
          <p:cNvSpPr>
            <a:spLocks/>
          </p:cNvSpPr>
          <p:nvPr/>
        </p:nvSpPr>
        <p:spPr bwMode="auto">
          <a:xfrm>
            <a:off x="4885054" y="4152157"/>
            <a:ext cx="1166156" cy="91392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solidFill>
            <a:schemeClr val="accent1"/>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0" name="Freeform 119">
            <a:extLst>
              <a:ext uri="{FF2B5EF4-FFF2-40B4-BE49-F238E27FC236}">
                <a16:creationId xmlns:a16="http://schemas.microsoft.com/office/drawing/2014/main" id="{EB26C08C-F1FE-E04D-AF5C-07189FD30DF6}"/>
              </a:ext>
            </a:extLst>
          </p:cNvPr>
          <p:cNvSpPr>
            <a:spLocks/>
          </p:cNvSpPr>
          <p:nvPr/>
        </p:nvSpPr>
        <p:spPr bwMode="auto">
          <a:xfrm>
            <a:off x="3979377" y="3911647"/>
            <a:ext cx="729350" cy="645362"/>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solidFill>
            <a:schemeClr val="accent1"/>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1" name="Freeform 120">
            <a:extLst>
              <a:ext uri="{FF2B5EF4-FFF2-40B4-BE49-F238E27FC236}">
                <a16:creationId xmlns:a16="http://schemas.microsoft.com/office/drawing/2014/main" id="{EDB2666A-28D8-2E46-BD07-F72E8F5A07F6}"/>
              </a:ext>
            </a:extLst>
          </p:cNvPr>
          <p:cNvSpPr>
            <a:spLocks/>
          </p:cNvSpPr>
          <p:nvPr/>
        </p:nvSpPr>
        <p:spPr bwMode="auto">
          <a:xfrm>
            <a:off x="3891214" y="3334431"/>
            <a:ext cx="653209" cy="589245"/>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solidFill>
            <a:schemeClr val="accent1"/>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2" name="Freeform 121">
            <a:extLst>
              <a:ext uri="{FF2B5EF4-FFF2-40B4-BE49-F238E27FC236}">
                <a16:creationId xmlns:a16="http://schemas.microsoft.com/office/drawing/2014/main" id="{446B79E0-93AA-3048-8484-4B19177E0BF8}"/>
              </a:ext>
            </a:extLst>
          </p:cNvPr>
          <p:cNvSpPr>
            <a:spLocks/>
          </p:cNvSpPr>
          <p:nvPr/>
        </p:nvSpPr>
        <p:spPr bwMode="auto">
          <a:xfrm>
            <a:off x="4476298" y="3214179"/>
            <a:ext cx="1106046" cy="36075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solidFill>
            <a:schemeClr val="accent1">
              <a:alpha val="4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3" name="Freeform 122">
            <a:extLst>
              <a:ext uri="{FF2B5EF4-FFF2-40B4-BE49-F238E27FC236}">
                <a16:creationId xmlns:a16="http://schemas.microsoft.com/office/drawing/2014/main" id="{1B2B0C3F-0561-2044-AF9D-DA29D578DD53}"/>
              </a:ext>
            </a:extLst>
          </p:cNvPr>
          <p:cNvSpPr>
            <a:spLocks/>
          </p:cNvSpPr>
          <p:nvPr/>
        </p:nvSpPr>
        <p:spPr bwMode="auto">
          <a:xfrm>
            <a:off x="5261752" y="3093923"/>
            <a:ext cx="1106046" cy="489032"/>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solidFill>
            <a:schemeClr val="accent1"/>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4" name="Freeform 123">
            <a:extLst>
              <a:ext uri="{FF2B5EF4-FFF2-40B4-BE49-F238E27FC236}">
                <a16:creationId xmlns:a16="http://schemas.microsoft.com/office/drawing/2014/main" id="{26266B34-7547-E345-B5E3-C2FFCEE4953A}"/>
              </a:ext>
            </a:extLst>
          </p:cNvPr>
          <p:cNvSpPr>
            <a:spLocks/>
          </p:cNvSpPr>
          <p:nvPr/>
        </p:nvSpPr>
        <p:spPr bwMode="auto">
          <a:xfrm>
            <a:off x="5101454" y="3494769"/>
            <a:ext cx="681262" cy="73355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solidFill>
            <a:schemeClr val="accent1">
              <a:alpha val="4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chemeClr val="accent6"/>
              </a:solidFill>
            </a:endParaRPr>
          </a:p>
        </p:txBody>
      </p:sp>
      <p:sp>
        <p:nvSpPr>
          <p:cNvPr id="125" name="Freeform 124">
            <a:extLst>
              <a:ext uri="{FF2B5EF4-FFF2-40B4-BE49-F238E27FC236}">
                <a16:creationId xmlns:a16="http://schemas.microsoft.com/office/drawing/2014/main" id="{6980FCED-C96F-0049-95FA-0FF60D7A7349}"/>
              </a:ext>
            </a:extLst>
          </p:cNvPr>
          <p:cNvSpPr>
            <a:spLocks/>
          </p:cNvSpPr>
          <p:nvPr/>
        </p:nvSpPr>
        <p:spPr bwMode="auto">
          <a:xfrm>
            <a:off x="5325871" y="2686375"/>
            <a:ext cx="993840" cy="55717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solidFill>
            <a:schemeClr val="accent1">
              <a:alpha val="7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6" name="Freeform 125">
            <a:extLst>
              <a:ext uri="{FF2B5EF4-FFF2-40B4-BE49-F238E27FC236}">
                <a16:creationId xmlns:a16="http://schemas.microsoft.com/office/drawing/2014/main" id="{FD1B3089-F75D-164A-8B48-1B35848101AD}"/>
              </a:ext>
            </a:extLst>
          </p:cNvPr>
          <p:cNvSpPr>
            <a:spLocks/>
          </p:cNvSpPr>
          <p:nvPr/>
        </p:nvSpPr>
        <p:spPr bwMode="auto">
          <a:xfrm>
            <a:off x="5414033" y="3434642"/>
            <a:ext cx="641186" cy="497048"/>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solidFill>
            <a:schemeClr val="accent1">
              <a:alpha val="4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7" name="Freeform 126">
            <a:extLst>
              <a:ext uri="{FF2B5EF4-FFF2-40B4-BE49-F238E27FC236}">
                <a16:creationId xmlns:a16="http://schemas.microsoft.com/office/drawing/2014/main" id="{D821DA9D-EDF2-DB4F-9124-4D3EA9EE5580}"/>
              </a:ext>
            </a:extLst>
          </p:cNvPr>
          <p:cNvSpPr>
            <a:spLocks/>
          </p:cNvSpPr>
          <p:nvPr/>
        </p:nvSpPr>
        <p:spPr bwMode="auto">
          <a:xfrm>
            <a:off x="4752807" y="3526837"/>
            <a:ext cx="504935" cy="809707"/>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solidFill>
            <a:schemeClr val="accent1">
              <a:alpha val="7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8" name="Freeform 127">
            <a:extLst>
              <a:ext uri="{FF2B5EF4-FFF2-40B4-BE49-F238E27FC236}">
                <a16:creationId xmlns:a16="http://schemas.microsoft.com/office/drawing/2014/main" id="{36525279-B190-AD4E-909E-3E114F19BE39}"/>
              </a:ext>
            </a:extLst>
          </p:cNvPr>
          <p:cNvSpPr>
            <a:spLocks/>
          </p:cNvSpPr>
          <p:nvPr/>
        </p:nvSpPr>
        <p:spPr bwMode="auto">
          <a:xfrm>
            <a:off x="4311992" y="3554896"/>
            <a:ext cx="464863" cy="813716"/>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solidFill>
            <a:schemeClr val="accent1"/>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9" name="Freeform 128">
            <a:extLst>
              <a:ext uri="{FF2B5EF4-FFF2-40B4-BE49-F238E27FC236}">
                <a16:creationId xmlns:a16="http://schemas.microsoft.com/office/drawing/2014/main" id="{98CF1E7E-612B-714F-A849-846DB6E3E824}"/>
              </a:ext>
            </a:extLst>
          </p:cNvPr>
          <p:cNvSpPr>
            <a:spLocks/>
          </p:cNvSpPr>
          <p:nvPr/>
        </p:nvSpPr>
        <p:spPr bwMode="auto">
          <a:xfrm>
            <a:off x="5778708" y="2572824"/>
            <a:ext cx="577069" cy="420890"/>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solidFill>
            <a:schemeClr val="accent1">
              <a:alpha val="4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0" name="Freeform 129">
            <a:extLst>
              <a:ext uri="{FF2B5EF4-FFF2-40B4-BE49-F238E27FC236}">
                <a16:creationId xmlns:a16="http://schemas.microsoft.com/office/drawing/2014/main" id="{44986A03-3907-BA41-9A56-90C634BD1338}"/>
              </a:ext>
            </a:extLst>
          </p:cNvPr>
          <p:cNvSpPr>
            <a:spLocks/>
          </p:cNvSpPr>
          <p:nvPr/>
        </p:nvSpPr>
        <p:spPr bwMode="auto">
          <a:xfrm>
            <a:off x="5426053" y="2524723"/>
            <a:ext cx="593098" cy="585235"/>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solidFill>
            <a:schemeClr val="accent1">
              <a:alpha val="7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1" name="Freeform 130">
            <a:extLst>
              <a:ext uri="{FF2B5EF4-FFF2-40B4-BE49-F238E27FC236}">
                <a16:creationId xmlns:a16="http://schemas.microsoft.com/office/drawing/2014/main" id="{88847BFE-AA84-964C-9552-22BFDFF88F17}"/>
              </a:ext>
            </a:extLst>
          </p:cNvPr>
          <p:cNvSpPr>
            <a:spLocks/>
          </p:cNvSpPr>
          <p:nvPr/>
        </p:nvSpPr>
        <p:spPr bwMode="auto">
          <a:xfrm>
            <a:off x="4556447" y="2837382"/>
            <a:ext cx="945749" cy="489032"/>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solidFill>
            <a:schemeClr val="accent1">
              <a:alpha val="4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2" name="Freeform 131">
            <a:extLst>
              <a:ext uri="{FF2B5EF4-FFF2-40B4-BE49-F238E27FC236}">
                <a16:creationId xmlns:a16="http://schemas.microsoft.com/office/drawing/2014/main" id="{6E580B75-AEE5-9E4F-B47E-173CDC69EB3E}"/>
              </a:ext>
            </a:extLst>
          </p:cNvPr>
          <p:cNvSpPr>
            <a:spLocks/>
          </p:cNvSpPr>
          <p:nvPr/>
        </p:nvSpPr>
        <p:spPr bwMode="auto">
          <a:xfrm>
            <a:off x="3750953" y="2665018"/>
            <a:ext cx="861595" cy="749582"/>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solidFill>
            <a:schemeClr val="accent1">
              <a:alpha val="7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3" name="Freeform 132">
            <a:extLst>
              <a:ext uri="{FF2B5EF4-FFF2-40B4-BE49-F238E27FC236}">
                <a16:creationId xmlns:a16="http://schemas.microsoft.com/office/drawing/2014/main" id="{2F2180DD-B990-C845-972D-3A104C314635}"/>
              </a:ext>
            </a:extLst>
          </p:cNvPr>
          <p:cNvSpPr>
            <a:spLocks/>
          </p:cNvSpPr>
          <p:nvPr/>
        </p:nvSpPr>
        <p:spPr bwMode="auto">
          <a:xfrm>
            <a:off x="3598671" y="1225982"/>
            <a:ext cx="833544" cy="970046"/>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solidFill>
            <a:schemeClr val="accent1">
              <a:alpha val="1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4" name="Line 48">
            <a:extLst>
              <a:ext uri="{FF2B5EF4-FFF2-40B4-BE49-F238E27FC236}">
                <a16:creationId xmlns:a16="http://schemas.microsoft.com/office/drawing/2014/main" id="{C5FA6960-5F81-B244-BE3E-E6B25FA46EC6}"/>
              </a:ext>
            </a:extLst>
          </p:cNvPr>
          <p:cNvSpPr>
            <a:spLocks noChangeShapeType="1"/>
          </p:cNvSpPr>
          <p:nvPr/>
        </p:nvSpPr>
        <p:spPr bwMode="auto">
          <a:xfrm>
            <a:off x="4167726" y="1686955"/>
            <a:ext cx="0" cy="0"/>
          </a:xfrm>
          <a:prstGeom prst="line">
            <a:avLst/>
          </a:prstGeom>
          <a:solidFill>
            <a:schemeClr val="accent2"/>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5" name="Line 49">
            <a:extLst>
              <a:ext uri="{FF2B5EF4-FFF2-40B4-BE49-F238E27FC236}">
                <a16:creationId xmlns:a16="http://schemas.microsoft.com/office/drawing/2014/main" id="{A408A123-1B4C-B843-B006-C18484A56FE6}"/>
              </a:ext>
            </a:extLst>
          </p:cNvPr>
          <p:cNvSpPr>
            <a:spLocks noChangeShapeType="1"/>
          </p:cNvSpPr>
          <p:nvPr/>
        </p:nvSpPr>
        <p:spPr bwMode="auto">
          <a:xfrm>
            <a:off x="4167726" y="1686955"/>
            <a:ext cx="0" cy="0"/>
          </a:xfrm>
          <a:prstGeom prst="line">
            <a:avLst/>
          </a:prstGeom>
          <a:solidFill>
            <a:schemeClr val="accent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6" name="Freeform 135">
            <a:extLst>
              <a:ext uri="{FF2B5EF4-FFF2-40B4-BE49-F238E27FC236}">
                <a16:creationId xmlns:a16="http://schemas.microsoft.com/office/drawing/2014/main" id="{D22F0803-FE74-D444-B6CD-6C48C692FC2F}"/>
              </a:ext>
            </a:extLst>
          </p:cNvPr>
          <p:cNvSpPr>
            <a:spLocks/>
          </p:cNvSpPr>
          <p:nvPr/>
        </p:nvSpPr>
        <p:spPr bwMode="auto">
          <a:xfrm>
            <a:off x="4364090" y="1510584"/>
            <a:ext cx="973802" cy="917938"/>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solidFill>
            <a:schemeClr val="accent1">
              <a:alpha val="4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7" name="Freeform 136">
            <a:extLst>
              <a:ext uri="{FF2B5EF4-FFF2-40B4-BE49-F238E27FC236}">
                <a16:creationId xmlns:a16="http://schemas.microsoft.com/office/drawing/2014/main" id="{D8109D68-D14F-F74D-BBA6-285D3B2D6C37}"/>
              </a:ext>
            </a:extLst>
          </p:cNvPr>
          <p:cNvSpPr>
            <a:spLocks/>
          </p:cNvSpPr>
          <p:nvPr/>
        </p:nvSpPr>
        <p:spPr bwMode="auto">
          <a:xfrm>
            <a:off x="4087577" y="1618813"/>
            <a:ext cx="681262" cy="725533"/>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solidFill>
            <a:schemeClr val="accent1">
              <a:alpha val="4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8" name="Freeform 137">
            <a:extLst>
              <a:ext uri="{FF2B5EF4-FFF2-40B4-BE49-F238E27FC236}">
                <a16:creationId xmlns:a16="http://schemas.microsoft.com/office/drawing/2014/main" id="{2140198F-BD0A-C244-97E1-E160E287159E}"/>
              </a:ext>
            </a:extLst>
          </p:cNvPr>
          <p:cNvSpPr>
            <a:spLocks/>
          </p:cNvSpPr>
          <p:nvPr/>
        </p:nvSpPr>
        <p:spPr bwMode="auto">
          <a:xfrm>
            <a:off x="5085424" y="2304256"/>
            <a:ext cx="545012" cy="625320"/>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solidFill>
            <a:schemeClr val="accent1">
              <a:alpha val="4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9" name="Freeform 138">
            <a:extLst>
              <a:ext uri="{FF2B5EF4-FFF2-40B4-BE49-F238E27FC236}">
                <a16:creationId xmlns:a16="http://schemas.microsoft.com/office/drawing/2014/main" id="{D1475811-FF9C-BE44-9D17-A966013D698E}"/>
              </a:ext>
            </a:extLst>
          </p:cNvPr>
          <p:cNvSpPr>
            <a:spLocks/>
          </p:cNvSpPr>
          <p:nvPr/>
        </p:nvSpPr>
        <p:spPr bwMode="auto">
          <a:xfrm>
            <a:off x="4732772" y="2412488"/>
            <a:ext cx="400740" cy="689454"/>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solidFill>
            <a:schemeClr val="accent1">
              <a:alpha val="7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0" name="Freeform 139">
            <a:extLst>
              <a:ext uri="{FF2B5EF4-FFF2-40B4-BE49-F238E27FC236}">
                <a16:creationId xmlns:a16="http://schemas.microsoft.com/office/drawing/2014/main" id="{FC4AE073-7315-E644-B65C-8B9E19358AA1}"/>
              </a:ext>
            </a:extLst>
          </p:cNvPr>
          <p:cNvSpPr>
            <a:spLocks/>
          </p:cNvSpPr>
          <p:nvPr/>
        </p:nvSpPr>
        <p:spPr bwMode="auto">
          <a:xfrm>
            <a:off x="4279934" y="2324300"/>
            <a:ext cx="516956" cy="905912"/>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solidFill>
            <a:schemeClr val="accent1">
              <a:alpha val="4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1" name="Freeform 140">
            <a:extLst>
              <a:ext uri="{FF2B5EF4-FFF2-40B4-BE49-F238E27FC236}">
                <a16:creationId xmlns:a16="http://schemas.microsoft.com/office/drawing/2014/main" id="{4F0E19AB-753B-F945-B20A-9CFBF8A324D3}"/>
              </a:ext>
            </a:extLst>
          </p:cNvPr>
          <p:cNvSpPr>
            <a:spLocks/>
          </p:cNvSpPr>
          <p:nvPr/>
        </p:nvSpPr>
        <p:spPr bwMode="auto">
          <a:xfrm>
            <a:off x="3646761" y="2123877"/>
            <a:ext cx="785455" cy="57721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solidFill>
            <a:schemeClr val="accent1">
              <a:alpha val="7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2" name="Freeform 141">
            <a:extLst>
              <a:ext uri="{FF2B5EF4-FFF2-40B4-BE49-F238E27FC236}">
                <a16:creationId xmlns:a16="http://schemas.microsoft.com/office/drawing/2014/main" id="{D84C0FAF-E449-5844-8F4A-391AB2806CBC}"/>
              </a:ext>
            </a:extLst>
          </p:cNvPr>
          <p:cNvSpPr>
            <a:spLocks/>
          </p:cNvSpPr>
          <p:nvPr/>
        </p:nvSpPr>
        <p:spPr bwMode="auto">
          <a:xfrm>
            <a:off x="71500" y="4059961"/>
            <a:ext cx="1747878" cy="1358867"/>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solidFill>
            <a:schemeClr val="accent1">
              <a:alpha val="1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143" name="Freeform 142">
            <a:extLst>
              <a:ext uri="{FF2B5EF4-FFF2-40B4-BE49-F238E27FC236}">
                <a16:creationId xmlns:a16="http://schemas.microsoft.com/office/drawing/2014/main" id="{0DA52C3E-3FCB-AE4F-BED5-6C6923A0D86A}"/>
              </a:ext>
            </a:extLst>
          </p:cNvPr>
          <p:cNvSpPr>
            <a:spLocks/>
          </p:cNvSpPr>
          <p:nvPr/>
        </p:nvSpPr>
        <p:spPr bwMode="auto">
          <a:xfrm>
            <a:off x="1971660" y="4701313"/>
            <a:ext cx="1065971" cy="677432"/>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solidFill>
            <a:schemeClr val="accent1">
              <a:alpha val="1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145" name="TextBox 144">
            <a:extLst>
              <a:ext uri="{FF2B5EF4-FFF2-40B4-BE49-F238E27FC236}">
                <a16:creationId xmlns:a16="http://schemas.microsoft.com/office/drawing/2014/main" id="{C02734EF-4591-B540-AA27-7BC463EB821D}"/>
              </a:ext>
            </a:extLst>
          </p:cNvPr>
          <p:cNvSpPr txBox="1"/>
          <p:nvPr/>
        </p:nvSpPr>
        <p:spPr>
          <a:xfrm>
            <a:off x="6784848" y="3931647"/>
            <a:ext cx="2084452" cy="1023357"/>
          </a:xfrm>
          <a:prstGeom prst="rect">
            <a:avLst/>
          </a:prstGeom>
          <a:noFill/>
        </p:spPr>
        <p:txBody>
          <a:bodyPr wrap="square" rtlCol="0">
            <a:spAutoFit/>
          </a:bodyPr>
          <a:lstStyle/>
          <a:p>
            <a:pPr>
              <a:spcAft>
                <a:spcPts val="440"/>
              </a:spcAft>
            </a:pPr>
            <a:r>
              <a:rPr lang="en-US" sz="1200" dirty="0">
                <a:cs typeface="Arial" pitchFamily="34" charset="0"/>
              </a:rPr>
              <a:t>6.1%–9.9% (9 states + D.C.)</a:t>
            </a:r>
          </a:p>
          <a:p>
            <a:pPr>
              <a:spcAft>
                <a:spcPts val="440"/>
              </a:spcAft>
            </a:pPr>
            <a:r>
              <a:rPr lang="en-US" sz="1200" dirty="0">
                <a:cs typeface="Arial" pitchFamily="34" charset="0"/>
              </a:rPr>
              <a:t>10.0%–11.9% (18 states)</a:t>
            </a:r>
          </a:p>
          <a:p>
            <a:pPr>
              <a:spcAft>
                <a:spcPts val="440"/>
              </a:spcAft>
            </a:pPr>
            <a:r>
              <a:rPr lang="en-US" sz="1200" dirty="0">
                <a:cs typeface="Arial" pitchFamily="34" charset="0"/>
              </a:rPr>
              <a:t>12.0%–13.9% (15 states)</a:t>
            </a:r>
          </a:p>
          <a:p>
            <a:pPr>
              <a:spcAft>
                <a:spcPts val="440"/>
              </a:spcAft>
            </a:pPr>
            <a:r>
              <a:rPr lang="en-US" sz="1200" dirty="0">
                <a:cs typeface="Arial" pitchFamily="34" charset="0"/>
              </a:rPr>
              <a:t>14.0%–17.4% (8 states)</a:t>
            </a:r>
          </a:p>
        </p:txBody>
      </p:sp>
      <p:sp>
        <p:nvSpPr>
          <p:cNvPr id="63" name="TextBox 62">
            <a:extLst>
              <a:ext uri="{FF2B5EF4-FFF2-40B4-BE49-F238E27FC236}">
                <a16:creationId xmlns:a16="http://schemas.microsoft.com/office/drawing/2014/main" id="{55C46B30-9E36-2548-B45E-AAF2E518733F}"/>
              </a:ext>
            </a:extLst>
          </p:cNvPr>
          <p:cNvSpPr txBox="1"/>
          <p:nvPr/>
        </p:nvSpPr>
        <p:spPr>
          <a:xfrm>
            <a:off x="6605932" y="3108960"/>
            <a:ext cx="2468880" cy="738664"/>
          </a:xfrm>
          <a:prstGeom prst="rect">
            <a:avLst/>
          </a:prstGeom>
          <a:noFill/>
        </p:spPr>
        <p:txBody>
          <a:bodyPr wrap="square" lIns="0" tIns="0" rIns="0" bIns="0" rtlCol="0">
            <a:spAutoFit/>
          </a:bodyPr>
          <a:lstStyle/>
          <a:p>
            <a:r>
              <a:rPr lang="en-US" sz="1200" dirty="0"/>
              <a:t>Percent of nonelderly individuals with employer coverage in households </a:t>
            </a:r>
            <a:br>
              <a:rPr lang="en-US" sz="1200" dirty="0"/>
            </a:br>
            <a:r>
              <a:rPr lang="en-US" sz="1200" dirty="0"/>
              <a:t>with high premium contributions relative to income, 2016–2017</a:t>
            </a:r>
          </a:p>
        </p:txBody>
      </p:sp>
    </p:spTree>
    <p:extLst>
      <p:ext uri="{BB962C8B-B14F-4D97-AF65-F5344CB8AC3E}">
        <p14:creationId xmlns:p14="http://schemas.microsoft.com/office/powerpoint/2010/main" val="1183161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8EE26F5-B8E9-CE45-B1A6-C24B711D70F6}"/>
              </a:ext>
            </a:extLst>
          </p:cNvPr>
          <p:cNvSpPr>
            <a:spLocks noGrp="1"/>
          </p:cNvSpPr>
          <p:nvPr>
            <p:ph type="ctrTitle"/>
          </p:nvPr>
        </p:nvSpPr>
        <p:spPr/>
        <p:txBody>
          <a:bodyPr/>
          <a:lstStyle/>
          <a:p>
            <a:r>
              <a:rPr lang="en-US" dirty="0"/>
              <a:t>In half of states, median out-of-pocket spending on medical care among people with employer coverage was $1,000 or more.</a:t>
            </a:r>
          </a:p>
        </p:txBody>
      </p:sp>
      <p:graphicFrame>
        <p:nvGraphicFramePr>
          <p:cNvPr id="6" name="Content Placeholder 5"/>
          <p:cNvGraphicFramePr>
            <a:graphicFrameLocks noGrp="1"/>
          </p:cNvGraphicFramePr>
          <p:nvPr>
            <p:ph type="chart" sz="quarter" idx="19"/>
            <p:extLst>
              <p:ext uri="{D42A27DB-BD31-4B8C-83A1-F6EECF244321}">
                <p14:modId xmlns:p14="http://schemas.microsoft.com/office/powerpoint/2010/main" val="1789918857"/>
              </p:ext>
            </p:extLst>
          </p:nvPr>
        </p:nvGraphicFramePr>
        <p:xfrm>
          <a:off x="71438" y="1009291"/>
          <a:ext cx="9001125" cy="4673537"/>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Placeholder 3">
            <a:extLst>
              <a:ext uri="{FF2B5EF4-FFF2-40B4-BE49-F238E27FC236}">
                <a16:creationId xmlns:a16="http://schemas.microsoft.com/office/drawing/2014/main" id="{3D7D6890-BD02-E549-843D-F2D56C7CD638}"/>
              </a:ext>
            </a:extLst>
          </p:cNvPr>
          <p:cNvSpPr>
            <a:spLocks noGrp="1"/>
          </p:cNvSpPr>
          <p:nvPr>
            <p:ph type="body" sz="quarter" idx="22"/>
          </p:nvPr>
        </p:nvSpPr>
        <p:spPr>
          <a:xfrm>
            <a:off x="71500" y="5572664"/>
            <a:ext cx="9001063" cy="620422"/>
          </a:xfrm>
        </p:spPr>
        <p:txBody>
          <a:bodyPr/>
          <a:lstStyle/>
          <a:p>
            <a:r>
              <a:rPr lang="en-US" dirty="0"/>
              <a:t>Note: Out-of-pocket costs exclude premiums and are the total annual dollar amount that respondents to the Current Population Survey (CPS) reported their household paid for medical expenditures that were not covered by their employer plan, including payments for doctor or dental visits, prescription medicine, eyeglasses and contacts, and medical supplies (excluding over-the-counter items).</a:t>
            </a:r>
          </a:p>
          <a:p>
            <a:r>
              <a:rPr lang="en-US" dirty="0"/>
              <a:t>Data: Analysis of Current Population Survey, Annual Social and Economic Supplement, Sept. 2017 and 2018 data releases.</a:t>
            </a:r>
          </a:p>
        </p:txBody>
      </p:sp>
      <p:cxnSp>
        <p:nvCxnSpPr>
          <p:cNvPr id="10" name="Straight Connector 9">
            <a:extLst>
              <a:ext uri="{FF2B5EF4-FFF2-40B4-BE49-F238E27FC236}">
                <a16:creationId xmlns:a16="http://schemas.microsoft.com/office/drawing/2014/main" id="{EE97C64C-A1C3-D24D-8E16-7A05DB0BA8E8}"/>
              </a:ext>
            </a:extLst>
          </p:cNvPr>
          <p:cNvCxnSpPr>
            <a:cxnSpLocks/>
          </p:cNvCxnSpPr>
          <p:nvPr/>
        </p:nvCxnSpPr>
        <p:spPr>
          <a:xfrm>
            <a:off x="601365" y="3070212"/>
            <a:ext cx="832104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CABB6565-BEA1-534C-BDC0-4F1EF55FD137}"/>
              </a:ext>
            </a:extLst>
          </p:cNvPr>
          <p:cNvSpPr txBox="1"/>
          <p:nvPr/>
        </p:nvSpPr>
        <p:spPr>
          <a:xfrm>
            <a:off x="612648" y="886967"/>
            <a:ext cx="4688629" cy="369332"/>
          </a:xfrm>
          <a:prstGeom prst="rect">
            <a:avLst/>
          </a:prstGeom>
          <a:noFill/>
        </p:spPr>
        <p:txBody>
          <a:bodyPr wrap="square" lIns="0" tIns="0" rIns="0" bIns="0" rtlCol="0">
            <a:spAutoFit/>
          </a:bodyPr>
          <a:lstStyle/>
          <a:p>
            <a:r>
              <a:rPr lang="en-US" sz="1200" i="1" dirty="0"/>
              <a:t>Median annual spending on out-of-pocket costs by nonelderly households with employer coverage, 2016–2017</a:t>
            </a:r>
          </a:p>
        </p:txBody>
      </p:sp>
    </p:spTree>
    <p:extLst>
      <p:ext uri="{BB962C8B-B14F-4D97-AF65-F5344CB8AC3E}">
        <p14:creationId xmlns:p14="http://schemas.microsoft.com/office/powerpoint/2010/main" val="3508781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p:cNvSpPr/>
          <p:nvPr/>
        </p:nvSpPr>
        <p:spPr>
          <a:xfrm>
            <a:off x="6589887" y="4022791"/>
            <a:ext cx="164592" cy="164592"/>
          </a:xfrm>
          <a:prstGeom prst="ellipse">
            <a:avLst/>
          </a:prstGeom>
          <a:solidFill>
            <a:schemeClr val="bg2">
              <a:alpha val="2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4C515A">
                  <a:lumMod val="75000"/>
                  <a:lumOff val="25000"/>
                </a:srgbClr>
              </a:solidFill>
              <a:effectLst/>
              <a:uLnTx/>
              <a:uFillTx/>
              <a:latin typeface="InterFace"/>
              <a:ea typeface="+mn-ea"/>
              <a:cs typeface="+mn-cs"/>
            </a:endParaRPr>
          </a:p>
        </p:txBody>
      </p:sp>
      <p:sp>
        <p:nvSpPr>
          <p:cNvPr id="15" name="Oval 14"/>
          <p:cNvSpPr/>
          <p:nvPr/>
        </p:nvSpPr>
        <p:spPr>
          <a:xfrm>
            <a:off x="6592614" y="4264778"/>
            <a:ext cx="164592" cy="164592"/>
          </a:xfrm>
          <a:prstGeom prst="ellipse">
            <a:avLst/>
          </a:prstGeom>
          <a:solidFill>
            <a:schemeClr val="bg2">
              <a:alpha val="5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4C515A">
                  <a:lumMod val="75000"/>
                  <a:lumOff val="25000"/>
                </a:srgbClr>
              </a:solidFill>
              <a:effectLst/>
              <a:uLnTx/>
              <a:uFillTx/>
              <a:latin typeface="InterFace"/>
              <a:ea typeface="+mn-ea"/>
              <a:cs typeface="+mn-cs"/>
            </a:endParaRPr>
          </a:p>
        </p:txBody>
      </p:sp>
      <p:sp>
        <p:nvSpPr>
          <p:cNvPr id="20" name="Oval 19"/>
          <p:cNvSpPr/>
          <p:nvPr/>
        </p:nvSpPr>
        <p:spPr>
          <a:xfrm>
            <a:off x="6592614" y="4500195"/>
            <a:ext cx="164592" cy="164592"/>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4C515A">
                  <a:lumMod val="75000"/>
                  <a:lumOff val="25000"/>
                </a:srgbClr>
              </a:solidFill>
              <a:effectLst/>
              <a:uLnTx/>
              <a:uFillTx/>
              <a:latin typeface="InterFace"/>
              <a:ea typeface="+mn-ea"/>
              <a:cs typeface="+mn-cs"/>
            </a:endParaRPr>
          </a:p>
        </p:txBody>
      </p:sp>
      <p:sp>
        <p:nvSpPr>
          <p:cNvPr id="18" name="Title 1">
            <a:extLst>
              <a:ext uri="{FF2B5EF4-FFF2-40B4-BE49-F238E27FC236}">
                <a16:creationId xmlns:a16="http://schemas.microsoft.com/office/drawing/2014/main" id="{4645C20B-3A3B-4C41-9BA5-76D000CF2449}"/>
              </a:ext>
            </a:extLst>
          </p:cNvPr>
          <p:cNvSpPr>
            <a:spLocks noGrp="1"/>
          </p:cNvSpPr>
          <p:nvPr>
            <p:ph type="ctrTitle"/>
          </p:nvPr>
        </p:nvSpPr>
        <p:spPr/>
        <p:txBody>
          <a:bodyPr/>
          <a:lstStyle/>
          <a:p>
            <a:r>
              <a:rPr lang="en-US" dirty="0"/>
              <a:t>People in the South and West were the most likely to have high out-of-pocket costs relative to income.</a:t>
            </a:r>
          </a:p>
        </p:txBody>
      </p:sp>
      <p:sp>
        <p:nvSpPr>
          <p:cNvPr id="23" name="Text Placeholder 3">
            <a:extLst>
              <a:ext uri="{FF2B5EF4-FFF2-40B4-BE49-F238E27FC236}">
                <a16:creationId xmlns:a16="http://schemas.microsoft.com/office/drawing/2014/main" id="{19CDF64A-88F2-8640-8FDD-CBB8D9841205}"/>
              </a:ext>
            </a:extLst>
          </p:cNvPr>
          <p:cNvSpPr>
            <a:spLocks noGrp="1"/>
          </p:cNvSpPr>
          <p:nvPr>
            <p:ph type="body" sz="quarter" idx="22"/>
          </p:nvPr>
        </p:nvSpPr>
        <p:spPr>
          <a:xfrm>
            <a:off x="71500" y="5477774"/>
            <a:ext cx="9001063" cy="715312"/>
          </a:xfrm>
        </p:spPr>
        <p:txBody>
          <a:bodyPr/>
          <a:lstStyle/>
          <a:p>
            <a:r>
              <a:rPr lang="en-US" dirty="0"/>
              <a:t>Notes: Out-of-pocket costs exclude premiums and are the total annual dollar amount that respondents to the Current Population Survey (CPS) reported their household paid for medical expenditures that were not covered by their employer plan, including payments for doctor or dental visits, prescription medicine, eyeglasses and contacts, and medical supplies (excluding over-the-counter items). Individuals defined as having high out-of-pocket costs relative to income if they were living in households that spent 10 percent or more of annual income on these expenses or those who spent 5 percent or more, if the household's annual income was below 200 percent of the federal poverty level.</a:t>
            </a:r>
          </a:p>
          <a:p>
            <a:r>
              <a:rPr lang="en-US" dirty="0"/>
              <a:t>Data: Analysis of Current Population Survey, Annual Social and Economic Supplement, Sept. 2017 and 2018 data releases.</a:t>
            </a:r>
          </a:p>
        </p:txBody>
      </p:sp>
      <p:sp>
        <p:nvSpPr>
          <p:cNvPr id="68" name="Line 48">
            <a:extLst>
              <a:ext uri="{FF2B5EF4-FFF2-40B4-BE49-F238E27FC236}">
                <a16:creationId xmlns:a16="http://schemas.microsoft.com/office/drawing/2014/main" id="{54322935-E8E1-384D-BE59-F13A0B803B1B}"/>
              </a:ext>
            </a:extLst>
          </p:cNvPr>
          <p:cNvSpPr>
            <a:spLocks noChangeShapeType="1"/>
          </p:cNvSpPr>
          <p:nvPr/>
        </p:nvSpPr>
        <p:spPr bwMode="auto">
          <a:xfrm>
            <a:off x="4167726" y="1686955"/>
            <a:ext cx="0" cy="0"/>
          </a:xfrm>
          <a:prstGeom prst="line">
            <a:avLst/>
          </a:prstGeom>
          <a:solidFill>
            <a:schemeClr val="accent2"/>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4C515A"/>
              </a:solidFill>
              <a:effectLst/>
              <a:uLnTx/>
              <a:uFillTx/>
              <a:latin typeface="InterFace"/>
              <a:ea typeface="+mn-ea"/>
              <a:cs typeface="+mn-cs"/>
            </a:endParaRPr>
          </a:p>
        </p:txBody>
      </p:sp>
      <p:sp>
        <p:nvSpPr>
          <p:cNvPr id="69" name="Line 49">
            <a:extLst>
              <a:ext uri="{FF2B5EF4-FFF2-40B4-BE49-F238E27FC236}">
                <a16:creationId xmlns:a16="http://schemas.microsoft.com/office/drawing/2014/main" id="{DC76526D-67E9-5D44-9B90-35C0220B6252}"/>
              </a:ext>
            </a:extLst>
          </p:cNvPr>
          <p:cNvSpPr>
            <a:spLocks noChangeShapeType="1"/>
          </p:cNvSpPr>
          <p:nvPr/>
        </p:nvSpPr>
        <p:spPr bwMode="auto">
          <a:xfrm>
            <a:off x="4167726" y="1686955"/>
            <a:ext cx="0" cy="0"/>
          </a:xfrm>
          <a:prstGeom prst="line">
            <a:avLst/>
          </a:prstGeom>
          <a:solidFill>
            <a:schemeClr val="accent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4C515A"/>
              </a:solidFill>
              <a:effectLst/>
              <a:uLnTx/>
              <a:uFillTx/>
              <a:latin typeface="InterFace"/>
              <a:ea typeface="+mn-ea"/>
              <a:cs typeface="+mn-cs"/>
            </a:endParaRPr>
          </a:p>
        </p:txBody>
      </p:sp>
      <p:sp>
        <p:nvSpPr>
          <p:cNvPr id="80" name="TextBox 79">
            <a:extLst>
              <a:ext uri="{FF2B5EF4-FFF2-40B4-BE49-F238E27FC236}">
                <a16:creationId xmlns:a16="http://schemas.microsoft.com/office/drawing/2014/main" id="{C94B36DD-0DCD-0E4A-A852-B84C0EB800E6}"/>
              </a:ext>
            </a:extLst>
          </p:cNvPr>
          <p:cNvSpPr txBox="1"/>
          <p:nvPr/>
        </p:nvSpPr>
        <p:spPr>
          <a:xfrm>
            <a:off x="6605932" y="3153832"/>
            <a:ext cx="2377440" cy="738664"/>
          </a:xfrm>
          <a:prstGeom prst="rect">
            <a:avLst/>
          </a:prstGeom>
          <a:noFill/>
        </p:spPr>
        <p:txBody>
          <a:bodyPr wrap="square" lIns="0" tIns="0" rIns="0" bIns="0"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effectLst/>
                <a:uLnTx/>
                <a:uFillTx/>
                <a:latin typeface="InterFace"/>
                <a:ea typeface="+mn-ea"/>
                <a:cs typeface="+mn-cs"/>
              </a:rPr>
              <a:t>Percent of nonelderly individuals with employer coverage in households </a:t>
            </a:r>
            <a:br>
              <a:rPr kumimoji="0" lang="en-US" sz="1200" b="0" i="0" u="none" strike="noStrike" kern="1200" cap="none" spc="0" normalizeH="0" baseline="0" noProof="0" dirty="0">
                <a:ln>
                  <a:noFill/>
                </a:ln>
                <a:effectLst/>
                <a:uLnTx/>
                <a:uFillTx/>
                <a:latin typeface="InterFace"/>
                <a:ea typeface="+mn-ea"/>
                <a:cs typeface="+mn-cs"/>
              </a:rPr>
            </a:br>
            <a:r>
              <a:rPr kumimoji="0" lang="en-US" sz="1200" b="0" i="0" u="none" strike="noStrike" kern="1200" cap="none" spc="0" normalizeH="0" baseline="0" noProof="0" dirty="0">
                <a:ln>
                  <a:noFill/>
                </a:ln>
                <a:effectLst/>
                <a:uLnTx/>
                <a:uFillTx/>
                <a:latin typeface="InterFace"/>
                <a:ea typeface="+mn-ea"/>
                <a:cs typeface="+mn-cs"/>
              </a:rPr>
              <a:t>with high out-of-pocket costs relative to income, 2016–2017</a:t>
            </a:r>
          </a:p>
        </p:txBody>
      </p:sp>
      <p:sp>
        <p:nvSpPr>
          <p:cNvPr id="16" name="TextBox 15"/>
          <p:cNvSpPr txBox="1"/>
          <p:nvPr/>
        </p:nvSpPr>
        <p:spPr>
          <a:xfrm>
            <a:off x="6770524" y="3959352"/>
            <a:ext cx="2084452" cy="774571"/>
          </a:xfrm>
          <a:prstGeom prst="rect">
            <a:avLst/>
          </a:prstGeom>
          <a:noFill/>
        </p:spPr>
        <p:txBody>
          <a:bodyPr wrap="square" rtlCol="0">
            <a:spAutoFit/>
          </a:bodyPr>
          <a:lstStyle/>
          <a:p>
            <a:pPr marL="0" marR="0" lvl="0" indent="0" algn="l" defTabSz="1219170" rtl="0" eaLnBrk="1" fontAlgn="auto" latinLnBrk="0" hangingPunct="1">
              <a:lnSpc>
                <a:spcPct val="100000"/>
              </a:lnSpc>
              <a:spcBef>
                <a:spcPts val="0"/>
              </a:spcBef>
              <a:spcAft>
                <a:spcPts val="450"/>
              </a:spcAft>
              <a:buClrTx/>
              <a:buSzTx/>
              <a:buFontTx/>
              <a:buNone/>
              <a:tabLst/>
              <a:defRPr/>
            </a:pPr>
            <a:r>
              <a:rPr kumimoji="0" lang="en-US" sz="1200" b="0" i="0" u="none" strike="noStrike" kern="1200" cap="none" spc="0" normalizeH="0" baseline="0" noProof="0" dirty="0">
                <a:ln>
                  <a:noFill/>
                </a:ln>
                <a:effectLst/>
                <a:uLnTx/>
                <a:uFillTx/>
                <a:latin typeface="InterFace"/>
                <a:ea typeface="+mn-ea"/>
                <a:cs typeface="Arial" pitchFamily="34" charset="0"/>
              </a:rPr>
              <a:t>3.7%–6.9% (24 states + D.C.)</a:t>
            </a:r>
          </a:p>
          <a:p>
            <a:pPr marL="0" marR="0" lvl="0" indent="0" algn="l" defTabSz="1219170" rtl="0" eaLnBrk="1" fontAlgn="auto" latinLnBrk="0" hangingPunct="1">
              <a:lnSpc>
                <a:spcPct val="100000"/>
              </a:lnSpc>
              <a:spcBef>
                <a:spcPts val="0"/>
              </a:spcBef>
              <a:spcAft>
                <a:spcPts val="450"/>
              </a:spcAft>
              <a:buClrTx/>
              <a:buSzTx/>
              <a:buFontTx/>
              <a:buNone/>
              <a:tabLst/>
              <a:defRPr/>
            </a:pPr>
            <a:r>
              <a:rPr kumimoji="0" lang="en-US" sz="1200" b="0" i="0" u="none" strike="noStrike" kern="1200" cap="none" spc="0" normalizeH="0" baseline="0" noProof="0" dirty="0">
                <a:ln>
                  <a:noFill/>
                </a:ln>
                <a:effectLst/>
                <a:uLnTx/>
                <a:uFillTx/>
                <a:latin typeface="InterFace"/>
                <a:ea typeface="+mn-ea"/>
                <a:cs typeface="Arial" pitchFamily="34" charset="0"/>
              </a:rPr>
              <a:t>7.0%–8.9% (15 states)</a:t>
            </a:r>
          </a:p>
          <a:p>
            <a:pPr marL="0" marR="0" lvl="0" indent="0" algn="l" defTabSz="1219170" rtl="0" eaLnBrk="1" fontAlgn="auto" latinLnBrk="0" hangingPunct="1">
              <a:lnSpc>
                <a:spcPct val="100000"/>
              </a:lnSpc>
              <a:spcBef>
                <a:spcPts val="0"/>
              </a:spcBef>
              <a:spcAft>
                <a:spcPts val="450"/>
              </a:spcAft>
              <a:buClrTx/>
              <a:buSzTx/>
              <a:buFontTx/>
              <a:buNone/>
              <a:tabLst/>
              <a:defRPr/>
            </a:pPr>
            <a:r>
              <a:rPr kumimoji="0" lang="en-US" sz="1200" b="0" i="0" u="none" strike="noStrike" kern="1200" cap="none" spc="0" normalizeH="0" baseline="0" noProof="0" dirty="0">
                <a:ln>
                  <a:noFill/>
                </a:ln>
                <a:effectLst/>
                <a:uLnTx/>
                <a:uFillTx/>
                <a:latin typeface="InterFace"/>
                <a:ea typeface="+mn-ea"/>
                <a:cs typeface="Arial" pitchFamily="34" charset="0"/>
              </a:rPr>
              <a:t>9.0%–10.8% (11 states)</a:t>
            </a:r>
          </a:p>
        </p:txBody>
      </p:sp>
      <p:sp>
        <p:nvSpPr>
          <p:cNvPr id="13" name="Freeform 5">
            <a:extLst>
              <a:ext uri="{FF2B5EF4-FFF2-40B4-BE49-F238E27FC236}">
                <a16:creationId xmlns:a16="http://schemas.microsoft.com/office/drawing/2014/main" id="{02C7E995-3F5B-624D-A71F-4AF18C55696F}"/>
              </a:ext>
            </a:extLst>
          </p:cNvPr>
          <p:cNvSpPr>
            <a:spLocks/>
          </p:cNvSpPr>
          <p:nvPr/>
        </p:nvSpPr>
        <p:spPr bwMode="auto">
          <a:xfrm>
            <a:off x="597118" y="857206"/>
            <a:ext cx="869610" cy="645362"/>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solidFill>
            <a:schemeClr val="bg2">
              <a:alpha val="2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6">
            <a:extLst>
              <a:ext uri="{FF2B5EF4-FFF2-40B4-BE49-F238E27FC236}">
                <a16:creationId xmlns:a16="http://schemas.microsoft.com/office/drawing/2014/main" id="{98507D35-726F-1E4E-B515-98C8B421DA7D}"/>
              </a:ext>
            </a:extLst>
          </p:cNvPr>
          <p:cNvSpPr>
            <a:spLocks/>
          </p:cNvSpPr>
          <p:nvPr/>
        </p:nvSpPr>
        <p:spPr bwMode="auto">
          <a:xfrm>
            <a:off x="1895521" y="3129999"/>
            <a:ext cx="913692" cy="93797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solidFill>
            <a:schemeClr val="bg2">
              <a:alpha val="2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7">
            <a:extLst>
              <a:ext uri="{FF2B5EF4-FFF2-40B4-BE49-F238E27FC236}">
                <a16:creationId xmlns:a16="http://schemas.microsoft.com/office/drawing/2014/main" id="{EEC171BC-EEC6-534A-B8FB-0784C77A04A9}"/>
              </a:ext>
            </a:extLst>
          </p:cNvPr>
          <p:cNvSpPr>
            <a:spLocks/>
          </p:cNvSpPr>
          <p:nvPr/>
        </p:nvSpPr>
        <p:spPr bwMode="auto">
          <a:xfrm>
            <a:off x="2236147" y="3306372"/>
            <a:ext cx="1811352" cy="1787771"/>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solidFill>
            <a:schemeClr val="bg2">
              <a:alpha val="5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Freeform 8">
            <a:extLst>
              <a:ext uri="{FF2B5EF4-FFF2-40B4-BE49-F238E27FC236}">
                <a16:creationId xmlns:a16="http://schemas.microsoft.com/office/drawing/2014/main" id="{05589ACF-7478-2E4D-A225-3ED2982A8F5B}"/>
              </a:ext>
            </a:extLst>
          </p:cNvPr>
          <p:cNvSpPr>
            <a:spLocks/>
          </p:cNvSpPr>
          <p:nvPr/>
        </p:nvSpPr>
        <p:spPr bwMode="auto">
          <a:xfrm>
            <a:off x="1154145" y="3017760"/>
            <a:ext cx="877622" cy="1034181"/>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9">
            <a:extLst>
              <a:ext uri="{FF2B5EF4-FFF2-40B4-BE49-F238E27FC236}">
                <a16:creationId xmlns:a16="http://schemas.microsoft.com/office/drawing/2014/main" id="{493B01BF-32CD-2E49-9896-D439F7B2AAAA}"/>
              </a:ext>
            </a:extLst>
          </p:cNvPr>
          <p:cNvSpPr>
            <a:spLocks/>
          </p:cNvSpPr>
          <p:nvPr/>
        </p:nvSpPr>
        <p:spPr bwMode="auto">
          <a:xfrm>
            <a:off x="264500" y="1903412"/>
            <a:ext cx="1029905" cy="1783763"/>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solidFill>
            <a:schemeClr val="bg2">
              <a:alpha val="2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0">
            <a:extLst>
              <a:ext uri="{FF2B5EF4-FFF2-40B4-BE49-F238E27FC236}">
                <a16:creationId xmlns:a16="http://schemas.microsoft.com/office/drawing/2014/main" id="{5B4970E4-63C1-5147-B43C-A3CC1ACC20D9}"/>
              </a:ext>
            </a:extLst>
          </p:cNvPr>
          <p:cNvSpPr>
            <a:spLocks/>
          </p:cNvSpPr>
          <p:nvPr/>
        </p:nvSpPr>
        <p:spPr bwMode="auto">
          <a:xfrm>
            <a:off x="2793182" y="3222195"/>
            <a:ext cx="1126084" cy="605280"/>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11">
            <a:extLst>
              <a:ext uri="{FF2B5EF4-FFF2-40B4-BE49-F238E27FC236}">
                <a16:creationId xmlns:a16="http://schemas.microsoft.com/office/drawing/2014/main" id="{CFBBF1E9-AC31-9E40-80F3-419A44C2042A}"/>
              </a:ext>
            </a:extLst>
          </p:cNvPr>
          <p:cNvSpPr>
            <a:spLocks/>
          </p:cNvSpPr>
          <p:nvPr/>
        </p:nvSpPr>
        <p:spPr bwMode="auto">
          <a:xfrm>
            <a:off x="2937449" y="2733164"/>
            <a:ext cx="953765" cy="529118"/>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solidFill>
            <a:schemeClr val="bg2">
              <a:alpha val="2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2">
            <a:extLst>
              <a:ext uri="{FF2B5EF4-FFF2-40B4-BE49-F238E27FC236}">
                <a16:creationId xmlns:a16="http://schemas.microsoft.com/office/drawing/2014/main" id="{FFF6AECD-81CA-3F44-A6EB-505D52C2A05E}"/>
              </a:ext>
            </a:extLst>
          </p:cNvPr>
          <p:cNvSpPr>
            <a:spLocks/>
          </p:cNvSpPr>
          <p:nvPr/>
        </p:nvSpPr>
        <p:spPr bwMode="auto">
          <a:xfrm>
            <a:off x="2737079" y="2228098"/>
            <a:ext cx="1061966" cy="537136"/>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3">
            <a:extLst>
              <a:ext uri="{FF2B5EF4-FFF2-40B4-BE49-F238E27FC236}">
                <a16:creationId xmlns:a16="http://schemas.microsoft.com/office/drawing/2014/main" id="{A61526E4-F1AF-7744-B1AD-B1BB21B8C0EC}"/>
              </a:ext>
            </a:extLst>
          </p:cNvPr>
          <p:cNvSpPr>
            <a:spLocks/>
          </p:cNvSpPr>
          <p:nvPr/>
        </p:nvSpPr>
        <p:spPr bwMode="auto">
          <a:xfrm>
            <a:off x="2769137" y="1747083"/>
            <a:ext cx="913692" cy="609287"/>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solidFill>
            <a:schemeClr val="bg2">
              <a:alpha val="5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4">
            <a:extLst>
              <a:ext uri="{FF2B5EF4-FFF2-40B4-BE49-F238E27FC236}">
                <a16:creationId xmlns:a16="http://schemas.microsoft.com/office/drawing/2014/main" id="{BE5049B4-AA12-3F46-8AEE-8EF334BEAD52}"/>
              </a:ext>
            </a:extLst>
          </p:cNvPr>
          <p:cNvSpPr>
            <a:spLocks/>
          </p:cNvSpPr>
          <p:nvPr/>
        </p:nvSpPr>
        <p:spPr bwMode="auto">
          <a:xfrm>
            <a:off x="1887505" y="1791174"/>
            <a:ext cx="917697" cy="757599"/>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5">
            <a:extLst>
              <a:ext uri="{FF2B5EF4-FFF2-40B4-BE49-F238E27FC236}">
                <a16:creationId xmlns:a16="http://schemas.microsoft.com/office/drawing/2014/main" id="{747B6D04-D4E4-0042-B928-E9CC83698E22}"/>
              </a:ext>
            </a:extLst>
          </p:cNvPr>
          <p:cNvSpPr>
            <a:spLocks/>
          </p:cNvSpPr>
          <p:nvPr/>
        </p:nvSpPr>
        <p:spPr bwMode="auto">
          <a:xfrm>
            <a:off x="2817227" y="1246025"/>
            <a:ext cx="853580" cy="549162"/>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solidFill>
            <a:schemeClr val="bg2">
              <a:alpha val="2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16">
            <a:extLst>
              <a:ext uri="{FF2B5EF4-FFF2-40B4-BE49-F238E27FC236}">
                <a16:creationId xmlns:a16="http://schemas.microsoft.com/office/drawing/2014/main" id="{331B2A45-7993-1341-9B84-B1F901B53833}"/>
              </a:ext>
            </a:extLst>
          </p:cNvPr>
          <p:cNvSpPr>
            <a:spLocks/>
          </p:cNvSpPr>
          <p:nvPr/>
        </p:nvSpPr>
        <p:spPr bwMode="auto">
          <a:xfrm>
            <a:off x="2031773" y="2480630"/>
            <a:ext cx="953765" cy="749582"/>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17">
            <a:extLst>
              <a:ext uri="{FF2B5EF4-FFF2-40B4-BE49-F238E27FC236}">
                <a16:creationId xmlns:a16="http://schemas.microsoft.com/office/drawing/2014/main" id="{D009E024-BD88-3A41-B21D-214DBDDA0430}"/>
              </a:ext>
            </a:extLst>
          </p:cNvPr>
          <p:cNvSpPr>
            <a:spLocks/>
          </p:cNvSpPr>
          <p:nvPr/>
        </p:nvSpPr>
        <p:spPr bwMode="auto">
          <a:xfrm>
            <a:off x="1398601" y="2212064"/>
            <a:ext cx="733357" cy="917938"/>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18">
            <a:extLst>
              <a:ext uri="{FF2B5EF4-FFF2-40B4-BE49-F238E27FC236}">
                <a16:creationId xmlns:a16="http://schemas.microsoft.com/office/drawing/2014/main" id="{5D3AED42-A412-0E49-BC8B-A37B2474FBFB}"/>
              </a:ext>
            </a:extLst>
          </p:cNvPr>
          <p:cNvSpPr>
            <a:spLocks/>
          </p:cNvSpPr>
          <p:nvPr/>
        </p:nvSpPr>
        <p:spPr bwMode="auto">
          <a:xfrm>
            <a:off x="713331" y="2043710"/>
            <a:ext cx="841557" cy="1274687"/>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solidFill>
            <a:schemeClr val="bg2">
              <a:alpha val="5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19">
            <a:extLst>
              <a:ext uri="{FF2B5EF4-FFF2-40B4-BE49-F238E27FC236}">
                <a16:creationId xmlns:a16="http://schemas.microsoft.com/office/drawing/2014/main" id="{5538D241-C83B-DA43-AC0F-DA973AC5D673}"/>
              </a:ext>
            </a:extLst>
          </p:cNvPr>
          <p:cNvSpPr>
            <a:spLocks/>
          </p:cNvSpPr>
          <p:nvPr/>
        </p:nvSpPr>
        <p:spPr bwMode="auto">
          <a:xfrm>
            <a:off x="356672" y="1250033"/>
            <a:ext cx="1045935" cy="885870"/>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20">
            <a:extLst>
              <a:ext uri="{FF2B5EF4-FFF2-40B4-BE49-F238E27FC236}">
                <a16:creationId xmlns:a16="http://schemas.microsoft.com/office/drawing/2014/main" id="{7EFE3ABC-DDF9-664C-9D17-2E273E0B3BC5}"/>
              </a:ext>
            </a:extLst>
          </p:cNvPr>
          <p:cNvSpPr>
            <a:spLocks/>
          </p:cNvSpPr>
          <p:nvPr/>
        </p:nvSpPr>
        <p:spPr bwMode="auto">
          <a:xfrm>
            <a:off x="1210249" y="1013536"/>
            <a:ext cx="773431" cy="1266671"/>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21">
            <a:extLst>
              <a:ext uri="{FF2B5EF4-FFF2-40B4-BE49-F238E27FC236}">
                <a16:creationId xmlns:a16="http://schemas.microsoft.com/office/drawing/2014/main" id="{4A02C777-2808-104A-8DB8-03BA0A638AD9}"/>
              </a:ext>
            </a:extLst>
          </p:cNvPr>
          <p:cNvSpPr>
            <a:spLocks/>
          </p:cNvSpPr>
          <p:nvPr/>
        </p:nvSpPr>
        <p:spPr bwMode="auto">
          <a:xfrm>
            <a:off x="1538859" y="1041595"/>
            <a:ext cx="1326453" cy="857810"/>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solidFill>
            <a:schemeClr val="bg2">
              <a:alpha val="5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22">
            <a:extLst>
              <a:ext uri="{FF2B5EF4-FFF2-40B4-BE49-F238E27FC236}">
                <a16:creationId xmlns:a16="http://schemas.microsoft.com/office/drawing/2014/main" id="{DCF7CD40-C775-6840-B031-55909236340E}"/>
              </a:ext>
            </a:extLst>
          </p:cNvPr>
          <p:cNvSpPr>
            <a:spLocks/>
          </p:cNvSpPr>
          <p:nvPr/>
        </p:nvSpPr>
        <p:spPr bwMode="auto">
          <a:xfrm>
            <a:off x="6580189" y="1145815"/>
            <a:ext cx="468868" cy="749582"/>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solidFill>
            <a:schemeClr val="bg2">
              <a:alpha val="2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23">
            <a:extLst>
              <a:ext uri="{FF2B5EF4-FFF2-40B4-BE49-F238E27FC236}">
                <a16:creationId xmlns:a16="http://schemas.microsoft.com/office/drawing/2014/main" id="{0A235343-976E-E141-93FE-BE1A6D4A6661}"/>
              </a:ext>
            </a:extLst>
          </p:cNvPr>
          <p:cNvSpPr>
            <a:spLocks/>
          </p:cNvSpPr>
          <p:nvPr/>
        </p:nvSpPr>
        <p:spPr bwMode="auto">
          <a:xfrm>
            <a:off x="5678521" y="1658898"/>
            <a:ext cx="969795" cy="713506"/>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solidFill>
            <a:schemeClr val="bg2">
              <a:alpha val="2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24">
            <a:extLst>
              <a:ext uri="{FF2B5EF4-FFF2-40B4-BE49-F238E27FC236}">
                <a16:creationId xmlns:a16="http://schemas.microsoft.com/office/drawing/2014/main" id="{C9120D91-CE6E-7C47-A646-802EF05C43CE}"/>
              </a:ext>
            </a:extLst>
          </p:cNvPr>
          <p:cNvSpPr>
            <a:spLocks/>
          </p:cNvSpPr>
          <p:nvPr/>
        </p:nvSpPr>
        <p:spPr bwMode="auto">
          <a:xfrm>
            <a:off x="6331729" y="1610795"/>
            <a:ext cx="224416" cy="404855"/>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solidFill>
            <a:schemeClr val="bg2">
              <a:alpha val="2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25">
            <a:extLst>
              <a:ext uri="{FF2B5EF4-FFF2-40B4-BE49-F238E27FC236}">
                <a16:creationId xmlns:a16="http://schemas.microsoft.com/office/drawing/2014/main" id="{B2B7766C-77CC-2F47-B00D-49A7854EFE55}"/>
              </a:ext>
            </a:extLst>
          </p:cNvPr>
          <p:cNvSpPr>
            <a:spLocks/>
          </p:cNvSpPr>
          <p:nvPr/>
        </p:nvSpPr>
        <p:spPr bwMode="auto">
          <a:xfrm>
            <a:off x="6508056" y="1558685"/>
            <a:ext cx="200371" cy="444938"/>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solidFill>
            <a:schemeClr val="bg2">
              <a:alpha val="2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26">
            <a:extLst>
              <a:ext uri="{FF2B5EF4-FFF2-40B4-BE49-F238E27FC236}">
                <a16:creationId xmlns:a16="http://schemas.microsoft.com/office/drawing/2014/main" id="{A320CEAA-DE8D-5046-9CF8-8102C48FBED0}"/>
              </a:ext>
            </a:extLst>
          </p:cNvPr>
          <p:cNvSpPr>
            <a:spLocks/>
          </p:cNvSpPr>
          <p:nvPr/>
        </p:nvSpPr>
        <p:spPr bwMode="auto">
          <a:xfrm>
            <a:off x="6431918" y="2099828"/>
            <a:ext cx="224416" cy="204432"/>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solidFill>
            <a:schemeClr val="bg2">
              <a:alpha val="2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27">
            <a:extLst>
              <a:ext uri="{FF2B5EF4-FFF2-40B4-BE49-F238E27FC236}">
                <a16:creationId xmlns:a16="http://schemas.microsoft.com/office/drawing/2014/main" id="{B5B2034F-EB4B-9A4D-9AC2-69D8429D7E98}"/>
              </a:ext>
            </a:extLst>
          </p:cNvPr>
          <p:cNvSpPr>
            <a:spLocks/>
          </p:cNvSpPr>
          <p:nvPr/>
        </p:nvSpPr>
        <p:spPr bwMode="auto">
          <a:xfrm>
            <a:off x="6632288" y="2079783"/>
            <a:ext cx="96180" cy="124263"/>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solidFill>
            <a:schemeClr val="bg2">
              <a:alpha val="2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28">
            <a:extLst>
              <a:ext uri="{FF2B5EF4-FFF2-40B4-BE49-F238E27FC236}">
                <a16:creationId xmlns:a16="http://schemas.microsoft.com/office/drawing/2014/main" id="{36844487-6091-5344-9230-FD5A667CA831}"/>
              </a:ext>
            </a:extLst>
          </p:cNvPr>
          <p:cNvSpPr>
            <a:spLocks/>
          </p:cNvSpPr>
          <p:nvPr/>
        </p:nvSpPr>
        <p:spPr bwMode="auto">
          <a:xfrm>
            <a:off x="6431918" y="1935478"/>
            <a:ext cx="436808" cy="220467"/>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solidFill>
            <a:schemeClr val="bg2">
              <a:alpha val="2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2">
            <a:extLst>
              <a:ext uri="{FF2B5EF4-FFF2-40B4-BE49-F238E27FC236}">
                <a16:creationId xmlns:a16="http://schemas.microsoft.com/office/drawing/2014/main" id="{A7F0EBA8-C89E-374E-A90E-578C8E4117CF}"/>
              </a:ext>
            </a:extLst>
          </p:cNvPr>
          <p:cNvSpPr>
            <a:spLocks/>
          </p:cNvSpPr>
          <p:nvPr/>
        </p:nvSpPr>
        <p:spPr bwMode="auto">
          <a:xfrm>
            <a:off x="6263605" y="2292235"/>
            <a:ext cx="168310" cy="376793"/>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solidFill>
            <a:schemeClr val="bg2">
              <a:alpha val="2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43">
            <a:extLst>
              <a:ext uri="{FF2B5EF4-FFF2-40B4-BE49-F238E27FC236}">
                <a16:creationId xmlns:a16="http://schemas.microsoft.com/office/drawing/2014/main" id="{31665D4C-CB7A-4746-8277-38750FAD246D}"/>
              </a:ext>
            </a:extLst>
          </p:cNvPr>
          <p:cNvSpPr>
            <a:spLocks/>
          </p:cNvSpPr>
          <p:nvPr/>
        </p:nvSpPr>
        <p:spPr bwMode="auto">
          <a:xfrm>
            <a:off x="6231547" y="2552782"/>
            <a:ext cx="132243" cy="21645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solidFill>
            <a:schemeClr val="bg2">
              <a:alpha val="2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44">
            <a:extLst>
              <a:ext uri="{FF2B5EF4-FFF2-40B4-BE49-F238E27FC236}">
                <a16:creationId xmlns:a16="http://schemas.microsoft.com/office/drawing/2014/main" id="{EF8A9BB4-C7F3-5B4C-B306-8BD496D3B8E0}"/>
              </a:ext>
            </a:extLst>
          </p:cNvPr>
          <p:cNvSpPr>
            <a:spLocks/>
          </p:cNvSpPr>
          <p:nvPr/>
        </p:nvSpPr>
        <p:spPr bwMode="auto">
          <a:xfrm>
            <a:off x="5590359" y="2192018"/>
            <a:ext cx="753395" cy="489032"/>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solidFill>
            <a:schemeClr val="bg2">
              <a:alpha val="2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5">
            <a:extLst>
              <a:ext uri="{FF2B5EF4-FFF2-40B4-BE49-F238E27FC236}">
                <a16:creationId xmlns:a16="http://schemas.microsoft.com/office/drawing/2014/main" id="{80405283-9CD6-3A47-BF21-E153EFD1EB98}"/>
              </a:ext>
            </a:extLst>
          </p:cNvPr>
          <p:cNvSpPr>
            <a:spLocks/>
          </p:cNvSpPr>
          <p:nvPr/>
        </p:nvSpPr>
        <p:spPr bwMode="auto">
          <a:xfrm>
            <a:off x="4885054" y="4152157"/>
            <a:ext cx="1166156" cy="91392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solidFill>
            <a:schemeClr val="bg2">
              <a:alpha val="5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46">
            <a:extLst>
              <a:ext uri="{FF2B5EF4-FFF2-40B4-BE49-F238E27FC236}">
                <a16:creationId xmlns:a16="http://schemas.microsoft.com/office/drawing/2014/main" id="{030FD6D2-9A69-5840-AC05-88B8E09BE642}"/>
              </a:ext>
            </a:extLst>
          </p:cNvPr>
          <p:cNvSpPr>
            <a:spLocks/>
          </p:cNvSpPr>
          <p:nvPr/>
        </p:nvSpPr>
        <p:spPr bwMode="auto">
          <a:xfrm>
            <a:off x="3979377" y="3911647"/>
            <a:ext cx="729350" cy="645362"/>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47">
            <a:extLst>
              <a:ext uri="{FF2B5EF4-FFF2-40B4-BE49-F238E27FC236}">
                <a16:creationId xmlns:a16="http://schemas.microsoft.com/office/drawing/2014/main" id="{B752DB41-1252-0E43-AB98-0CEF13242D6B}"/>
              </a:ext>
            </a:extLst>
          </p:cNvPr>
          <p:cNvSpPr>
            <a:spLocks/>
          </p:cNvSpPr>
          <p:nvPr/>
        </p:nvSpPr>
        <p:spPr bwMode="auto">
          <a:xfrm>
            <a:off x="3891214" y="3334431"/>
            <a:ext cx="653209" cy="589245"/>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48">
            <a:extLst>
              <a:ext uri="{FF2B5EF4-FFF2-40B4-BE49-F238E27FC236}">
                <a16:creationId xmlns:a16="http://schemas.microsoft.com/office/drawing/2014/main" id="{61356F89-48B5-5846-93A3-E3F9AE4AD4A6}"/>
              </a:ext>
            </a:extLst>
          </p:cNvPr>
          <p:cNvSpPr>
            <a:spLocks/>
          </p:cNvSpPr>
          <p:nvPr/>
        </p:nvSpPr>
        <p:spPr bwMode="auto">
          <a:xfrm>
            <a:off x="4476298" y="3214179"/>
            <a:ext cx="1106046" cy="36075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solidFill>
            <a:schemeClr val="bg2">
              <a:alpha val="5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49">
            <a:extLst>
              <a:ext uri="{FF2B5EF4-FFF2-40B4-BE49-F238E27FC236}">
                <a16:creationId xmlns:a16="http://schemas.microsoft.com/office/drawing/2014/main" id="{E02F86B1-700B-A643-A2D5-DA5835F77B0D}"/>
              </a:ext>
            </a:extLst>
          </p:cNvPr>
          <p:cNvSpPr>
            <a:spLocks/>
          </p:cNvSpPr>
          <p:nvPr/>
        </p:nvSpPr>
        <p:spPr bwMode="auto">
          <a:xfrm>
            <a:off x="5261752" y="3093923"/>
            <a:ext cx="1106046" cy="489032"/>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solidFill>
            <a:schemeClr val="bg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50">
            <a:extLst>
              <a:ext uri="{FF2B5EF4-FFF2-40B4-BE49-F238E27FC236}">
                <a16:creationId xmlns:a16="http://schemas.microsoft.com/office/drawing/2014/main" id="{6A967609-1AA1-F44E-A7EB-99CB3B120214}"/>
              </a:ext>
            </a:extLst>
          </p:cNvPr>
          <p:cNvSpPr>
            <a:spLocks/>
          </p:cNvSpPr>
          <p:nvPr/>
        </p:nvSpPr>
        <p:spPr bwMode="auto">
          <a:xfrm>
            <a:off x="5101454" y="3494769"/>
            <a:ext cx="681262" cy="73355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solidFill>
            <a:schemeClr val="bg2">
              <a:alpha val="2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chemeClr val="accent6"/>
              </a:solidFill>
            </a:endParaRPr>
          </a:p>
        </p:txBody>
      </p:sp>
      <p:sp>
        <p:nvSpPr>
          <p:cNvPr id="52" name="Freeform 51">
            <a:extLst>
              <a:ext uri="{FF2B5EF4-FFF2-40B4-BE49-F238E27FC236}">
                <a16:creationId xmlns:a16="http://schemas.microsoft.com/office/drawing/2014/main" id="{6CCAA26B-EDF5-EE41-9343-FECA2A327B09}"/>
              </a:ext>
            </a:extLst>
          </p:cNvPr>
          <p:cNvSpPr>
            <a:spLocks/>
          </p:cNvSpPr>
          <p:nvPr/>
        </p:nvSpPr>
        <p:spPr bwMode="auto">
          <a:xfrm>
            <a:off x="5325871" y="2686375"/>
            <a:ext cx="993840" cy="55717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solidFill>
            <a:schemeClr val="bg2">
              <a:alpha val="5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52">
            <a:extLst>
              <a:ext uri="{FF2B5EF4-FFF2-40B4-BE49-F238E27FC236}">
                <a16:creationId xmlns:a16="http://schemas.microsoft.com/office/drawing/2014/main" id="{4692D181-49A6-6B47-8D94-3BCA882EE934}"/>
              </a:ext>
            </a:extLst>
          </p:cNvPr>
          <p:cNvSpPr>
            <a:spLocks/>
          </p:cNvSpPr>
          <p:nvPr/>
        </p:nvSpPr>
        <p:spPr bwMode="auto">
          <a:xfrm>
            <a:off x="5414033" y="3434642"/>
            <a:ext cx="641186" cy="497048"/>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solidFill>
            <a:schemeClr val="bg2">
              <a:alpha val="5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53">
            <a:extLst>
              <a:ext uri="{FF2B5EF4-FFF2-40B4-BE49-F238E27FC236}">
                <a16:creationId xmlns:a16="http://schemas.microsoft.com/office/drawing/2014/main" id="{1ABFF875-A5D3-374A-A5F5-27FA51D6C6F7}"/>
              </a:ext>
            </a:extLst>
          </p:cNvPr>
          <p:cNvSpPr>
            <a:spLocks/>
          </p:cNvSpPr>
          <p:nvPr/>
        </p:nvSpPr>
        <p:spPr bwMode="auto">
          <a:xfrm>
            <a:off x="4752807" y="3526837"/>
            <a:ext cx="504935" cy="809707"/>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solidFill>
            <a:schemeClr val="bg2">
              <a:alpha val="5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54">
            <a:extLst>
              <a:ext uri="{FF2B5EF4-FFF2-40B4-BE49-F238E27FC236}">
                <a16:creationId xmlns:a16="http://schemas.microsoft.com/office/drawing/2014/main" id="{AF6C743C-DAFD-9345-886C-25C17767BCCF}"/>
              </a:ext>
            </a:extLst>
          </p:cNvPr>
          <p:cNvSpPr>
            <a:spLocks/>
          </p:cNvSpPr>
          <p:nvPr/>
        </p:nvSpPr>
        <p:spPr bwMode="auto">
          <a:xfrm>
            <a:off x="4311992" y="3554896"/>
            <a:ext cx="464863" cy="813716"/>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solidFill>
            <a:schemeClr val="bg2">
              <a:alpha val="5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55">
            <a:extLst>
              <a:ext uri="{FF2B5EF4-FFF2-40B4-BE49-F238E27FC236}">
                <a16:creationId xmlns:a16="http://schemas.microsoft.com/office/drawing/2014/main" id="{D3B75DF1-0054-2644-84D4-A088EFBA94D3}"/>
              </a:ext>
            </a:extLst>
          </p:cNvPr>
          <p:cNvSpPr>
            <a:spLocks/>
          </p:cNvSpPr>
          <p:nvPr/>
        </p:nvSpPr>
        <p:spPr bwMode="auto">
          <a:xfrm>
            <a:off x="5778708" y="2572824"/>
            <a:ext cx="577069" cy="420890"/>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solidFill>
            <a:schemeClr val="bg2">
              <a:alpha val="2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56">
            <a:extLst>
              <a:ext uri="{FF2B5EF4-FFF2-40B4-BE49-F238E27FC236}">
                <a16:creationId xmlns:a16="http://schemas.microsoft.com/office/drawing/2014/main" id="{1D15D9DF-727E-3646-AD07-17297A1E7FF2}"/>
              </a:ext>
            </a:extLst>
          </p:cNvPr>
          <p:cNvSpPr>
            <a:spLocks/>
          </p:cNvSpPr>
          <p:nvPr/>
        </p:nvSpPr>
        <p:spPr bwMode="auto">
          <a:xfrm>
            <a:off x="5426053" y="2524723"/>
            <a:ext cx="593098" cy="585235"/>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solidFill>
            <a:schemeClr val="bg2">
              <a:alpha val="2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57">
            <a:extLst>
              <a:ext uri="{FF2B5EF4-FFF2-40B4-BE49-F238E27FC236}">
                <a16:creationId xmlns:a16="http://schemas.microsoft.com/office/drawing/2014/main" id="{C6C32AEA-445A-664B-B3E4-F87BF3125E88}"/>
              </a:ext>
            </a:extLst>
          </p:cNvPr>
          <p:cNvSpPr>
            <a:spLocks/>
          </p:cNvSpPr>
          <p:nvPr/>
        </p:nvSpPr>
        <p:spPr bwMode="auto">
          <a:xfrm>
            <a:off x="4556447" y="2837382"/>
            <a:ext cx="945749" cy="489032"/>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solidFill>
            <a:schemeClr val="bg2">
              <a:alpha val="5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58">
            <a:extLst>
              <a:ext uri="{FF2B5EF4-FFF2-40B4-BE49-F238E27FC236}">
                <a16:creationId xmlns:a16="http://schemas.microsoft.com/office/drawing/2014/main" id="{7811EBB2-0E4A-574E-84C8-709347790602}"/>
              </a:ext>
            </a:extLst>
          </p:cNvPr>
          <p:cNvSpPr>
            <a:spLocks/>
          </p:cNvSpPr>
          <p:nvPr/>
        </p:nvSpPr>
        <p:spPr bwMode="auto">
          <a:xfrm>
            <a:off x="3750953" y="2665018"/>
            <a:ext cx="861595" cy="749582"/>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solidFill>
            <a:schemeClr val="bg2">
              <a:alpha val="5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59">
            <a:extLst>
              <a:ext uri="{FF2B5EF4-FFF2-40B4-BE49-F238E27FC236}">
                <a16:creationId xmlns:a16="http://schemas.microsoft.com/office/drawing/2014/main" id="{453BD430-831A-3345-82EE-0ECF0483FC0B}"/>
              </a:ext>
            </a:extLst>
          </p:cNvPr>
          <p:cNvSpPr>
            <a:spLocks/>
          </p:cNvSpPr>
          <p:nvPr/>
        </p:nvSpPr>
        <p:spPr bwMode="auto">
          <a:xfrm>
            <a:off x="3598671" y="1225982"/>
            <a:ext cx="833544" cy="970046"/>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solidFill>
            <a:schemeClr val="bg2">
              <a:alpha val="2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 name="Line 48">
            <a:extLst>
              <a:ext uri="{FF2B5EF4-FFF2-40B4-BE49-F238E27FC236}">
                <a16:creationId xmlns:a16="http://schemas.microsoft.com/office/drawing/2014/main" id="{94ED3AFC-EF23-5F4C-B47C-C6A5AB5BC97E}"/>
              </a:ext>
            </a:extLst>
          </p:cNvPr>
          <p:cNvSpPr>
            <a:spLocks noChangeShapeType="1"/>
          </p:cNvSpPr>
          <p:nvPr/>
        </p:nvSpPr>
        <p:spPr bwMode="auto">
          <a:xfrm>
            <a:off x="4167726" y="1686955"/>
            <a:ext cx="0" cy="0"/>
          </a:xfrm>
          <a:prstGeom prst="line">
            <a:avLst/>
          </a:prstGeom>
          <a:solidFill>
            <a:schemeClr val="accent2"/>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Line 49">
            <a:extLst>
              <a:ext uri="{FF2B5EF4-FFF2-40B4-BE49-F238E27FC236}">
                <a16:creationId xmlns:a16="http://schemas.microsoft.com/office/drawing/2014/main" id="{AB4300B1-E930-9E4F-B7A9-0BA01B031AD5}"/>
              </a:ext>
            </a:extLst>
          </p:cNvPr>
          <p:cNvSpPr>
            <a:spLocks noChangeShapeType="1"/>
          </p:cNvSpPr>
          <p:nvPr/>
        </p:nvSpPr>
        <p:spPr bwMode="auto">
          <a:xfrm>
            <a:off x="4167726" y="1686955"/>
            <a:ext cx="0" cy="0"/>
          </a:xfrm>
          <a:prstGeom prst="line">
            <a:avLst/>
          </a:prstGeom>
          <a:solidFill>
            <a:schemeClr val="accent2"/>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62">
            <a:extLst>
              <a:ext uri="{FF2B5EF4-FFF2-40B4-BE49-F238E27FC236}">
                <a16:creationId xmlns:a16="http://schemas.microsoft.com/office/drawing/2014/main" id="{D8F2F3C6-DC94-9848-9C43-0F659C232AC1}"/>
              </a:ext>
            </a:extLst>
          </p:cNvPr>
          <p:cNvSpPr>
            <a:spLocks/>
          </p:cNvSpPr>
          <p:nvPr/>
        </p:nvSpPr>
        <p:spPr bwMode="auto">
          <a:xfrm>
            <a:off x="4364090" y="1510584"/>
            <a:ext cx="973802" cy="917938"/>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solidFill>
            <a:schemeClr val="bg2">
              <a:alpha val="2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4" name="Freeform 63">
            <a:extLst>
              <a:ext uri="{FF2B5EF4-FFF2-40B4-BE49-F238E27FC236}">
                <a16:creationId xmlns:a16="http://schemas.microsoft.com/office/drawing/2014/main" id="{D9AB6EDD-D1C0-0645-8C70-133E2FA7F719}"/>
              </a:ext>
            </a:extLst>
          </p:cNvPr>
          <p:cNvSpPr>
            <a:spLocks/>
          </p:cNvSpPr>
          <p:nvPr/>
        </p:nvSpPr>
        <p:spPr bwMode="auto">
          <a:xfrm>
            <a:off x="4087577" y="1618813"/>
            <a:ext cx="681262" cy="725533"/>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solidFill>
            <a:schemeClr val="bg2">
              <a:alpha val="2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 name="Freeform 64">
            <a:extLst>
              <a:ext uri="{FF2B5EF4-FFF2-40B4-BE49-F238E27FC236}">
                <a16:creationId xmlns:a16="http://schemas.microsoft.com/office/drawing/2014/main" id="{D1567482-A3C8-AB45-9DCB-D1139F17A773}"/>
              </a:ext>
            </a:extLst>
          </p:cNvPr>
          <p:cNvSpPr>
            <a:spLocks/>
          </p:cNvSpPr>
          <p:nvPr/>
        </p:nvSpPr>
        <p:spPr bwMode="auto">
          <a:xfrm>
            <a:off x="5085424" y="2304256"/>
            <a:ext cx="545012" cy="625320"/>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solidFill>
            <a:schemeClr val="bg2">
              <a:alpha val="5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6" name="Freeform 65">
            <a:extLst>
              <a:ext uri="{FF2B5EF4-FFF2-40B4-BE49-F238E27FC236}">
                <a16:creationId xmlns:a16="http://schemas.microsoft.com/office/drawing/2014/main" id="{CB089287-A129-5C4E-925E-02F525B9896A}"/>
              </a:ext>
            </a:extLst>
          </p:cNvPr>
          <p:cNvSpPr>
            <a:spLocks/>
          </p:cNvSpPr>
          <p:nvPr/>
        </p:nvSpPr>
        <p:spPr bwMode="auto">
          <a:xfrm>
            <a:off x="4732772" y="2412488"/>
            <a:ext cx="400740" cy="689454"/>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solidFill>
            <a:schemeClr val="bg2">
              <a:alpha val="5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7" name="Freeform 66">
            <a:extLst>
              <a:ext uri="{FF2B5EF4-FFF2-40B4-BE49-F238E27FC236}">
                <a16:creationId xmlns:a16="http://schemas.microsoft.com/office/drawing/2014/main" id="{B93138F8-473F-B34C-8ACF-1D8ECCB16064}"/>
              </a:ext>
            </a:extLst>
          </p:cNvPr>
          <p:cNvSpPr>
            <a:spLocks/>
          </p:cNvSpPr>
          <p:nvPr/>
        </p:nvSpPr>
        <p:spPr bwMode="auto">
          <a:xfrm>
            <a:off x="4279934" y="2324300"/>
            <a:ext cx="516956" cy="905912"/>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solidFill>
            <a:schemeClr val="bg2">
              <a:alpha val="2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0" name="Freeform 69">
            <a:extLst>
              <a:ext uri="{FF2B5EF4-FFF2-40B4-BE49-F238E27FC236}">
                <a16:creationId xmlns:a16="http://schemas.microsoft.com/office/drawing/2014/main" id="{8FECE323-D6E6-2446-9171-0405C4362FD1}"/>
              </a:ext>
            </a:extLst>
          </p:cNvPr>
          <p:cNvSpPr>
            <a:spLocks/>
          </p:cNvSpPr>
          <p:nvPr/>
        </p:nvSpPr>
        <p:spPr bwMode="auto">
          <a:xfrm>
            <a:off x="3646761" y="2123877"/>
            <a:ext cx="785455" cy="57721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solidFill>
            <a:schemeClr val="bg2">
              <a:alpha val="5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1" name="Freeform 70">
            <a:extLst>
              <a:ext uri="{FF2B5EF4-FFF2-40B4-BE49-F238E27FC236}">
                <a16:creationId xmlns:a16="http://schemas.microsoft.com/office/drawing/2014/main" id="{0C6EE0CB-9D81-504D-A6F2-46BB39025D63}"/>
              </a:ext>
            </a:extLst>
          </p:cNvPr>
          <p:cNvSpPr>
            <a:spLocks/>
          </p:cNvSpPr>
          <p:nvPr/>
        </p:nvSpPr>
        <p:spPr bwMode="auto">
          <a:xfrm>
            <a:off x="71500" y="4059961"/>
            <a:ext cx="1747878" cy="1358867"/>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solidFill>
            <a:schemeClr val="bg2">
              <a:alpha val="2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72" name="Freeform 71">
            <a:extLst>
              <a:ext uri="{FF2B5EF4-FFF2-40B4-BE49-F238E27FC236}">
                <a16:creationId xmlns:a16="http://schemas.microsoft.com/office/drawing/2014/main" id="{31BC336C-0DE4-B34F-A473-1756E799321D}"/>
              </a:ext>
            </a:extLst>
          </p:cNvPr>
          <p:cNvSpPr>
            <a:spLocks/>
          </p:cNvSpPr>
          <p:nvPr/>
        </p:nvSpPr>
        <p:spPr bwMode="auto">
          <a:xfrm>
            <a:off x="1971660" y="4701313"/>
            <a:ext cx="1065971" cy="677432"/>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solidFill>
            <a:schemeClr val="bg2">
              <a:alpha val="20000"/>
            </a:schemeClr>
          </a:solidFill>
          <a:ln w="9525" cap="flat">
            <a:solidFill>
              <a:schemeClr val="bg1"/>
            </a:solidFill>
            <a:prstDash val="solid"/>
            <a:miter lim="800000"/>
            <a:headEnd/>
            <a:tailEnd/>
          </a:ln>
        </p:spPr>
        <p:txBody>
          <a:bodyPr vert="horz" wrap="square" lIns="91440" tIns="45720" rIns="91440" bIns="45720" numCol="1" anchor="t" anchorCtr="0" compatLnSpc="1">
            <a:prstTxWarp prst="textNoShape">
              <a:avLst/>
            </a:prstTxWarp>
            <a:noAutofit/>
          </a:bodyPr>
          <a:lstStyle/>
          <a:p>
            <a:endParaRPr lang="en-US"/>
          </a:p>
        </p:txBody>
      </p:sp>
    </p:spTree>
    <p:extLst>
      <p:ext uri="{BB962C8B-B14F-4D97-AF65-F5344CB8AC3E}">
        <p14:creationId xmlns:p14="http://schemas.microsoft.com/office/powerpoint/2010/main" val="2102940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7EBA383-80D8-594C-BC6B-D9758D83A263}"/>
              </a:ext>
            </a:extLst>
          </p:cNvPr>
          <p:cNvSpPr>
            <a:spLocks noGrp="1"/>
          </p:cNvSpPr>
          <p:nvPr>
            <p:ph type="ctrTitle"/>
          </p:nvPr>
        </p:nvSpPr>
        <p:spPr/>
        <p:txBody>
          <a:bodyPr/>
          <a:lstStyle/>
          <a:p>
            <a:r>
              <a:rPr lang="en-US" sz="1700" dirty="0"/>
              <a:t>In six states, median combined household spending on premium contributions and out-of-pocket costs was more than $5,000.</a:t>
            </a:r>
          </a:p>
        </p:txBody>
      </p:sp>
      <p:graphicFrame>
        <p:nvGraphicFramePr>
          <p:cNvPr id="9" name="Content Placeholder 8"/>
          <p:cNvGraphicFramePr>
            <a:graphicFrameLocks noGrp="1"/>
          </p:cNvGraphicFramePr>
          <p:nvPr>
            <p:ph type="chart" sz="quarter" idx="19"/>
            <p:extLst>
              <p:ext uri="{D42A27DB-BD31-4B8C-83A1-F6EECF244321}">
                <p14:modId xmlns:p14="http://schemas.microsoft.com/office/powerpoint/2010/main" val="2565138326"/>
              </p:ext>
            </p:extLst>
          </p:nvPr>
        </p:nvGraphicFramePr>
        <p:xfrm>
          <a:off x="71438" y="1345722"/>
          <a:ext cx="9001125" cy="406107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3">
            <a:extLst>
              <a:ext uri="{FF2B5EF4-FFF2-40B4-BE49-F238E27FC236}">
                <a16:creationId xmlns:a16="http://schemas.microsoft.com/office/drawing/2014/main" id="{A5D1DED0-45DE-0E4B-9A58-324B5F777D19}"/>
              </a:ext>
            </a:extLst>
          </p:cNvPr>
          <p:cNvSpPr>
            <a:spLocks noGrp="1"/>
          </p:cNvSpPr>
          <p:nvPr>
            <p:ph type="body" sz="quarter" idx="22"/>
          </p:nvPr>
        </p:nvSpPr>
        <p:spPr>
          <a:xfrm>
            <a:off x="71500" y="5581291"/>
            <a:ext cx="9001063" cy="611795"/>
          </a:xfrm>
        </p:spPr>
        <p:txBody>
          <a:bodyPr/>
          <a:lstStyle/>
          <a:p>
            <a:r>
              <a:rPr lang="en-US" dirty="0"/>
              <a:t>Notes: Premium contributions are the total annual dollar amount that respondents to the Current Population Survey (CPS) reported that their household paid toward the cost of premiums for employer-sponsored insurance. Out-of-pocket costs exclude premiums and are the total annual dollar amount that respondents to the CPS reported their household paid for medical expenditures that were not covered by their employer plan, including payments for doctor or dental visits, prescription medicine, eyeglasses and contacts, and medical supplies (excluding over-the-counter items).</a:t>
            </a:r>
          </a:p>
          <a:p>
            <a:r>
              <a:rPr lang="en-US" dirty="0"/>
              <a:t>Data: Analysis of Current Population Survey, Annual Social and Economic Supplement, Sept. 2017 and 2018 data releases.</a:t>
            </a:r>
          </a:p>
        </p:txBody>
      </p:sp>
      <p:cxnSp>
        <p:nvCxnSpPr>
          <p:cNvPr id="8" name="Straight Connector 7">
            <a:extLst>
              <a:ext uri="{FF2B5EF4-FFF2-40B4-BE49-F238E27FC236}">
                <a16:creationId xmlns:a16="http://schemas.microsoft.com/office/drawing/2014/main" id="{F3B435A8-8036-464A-8A1C-90B6F6EFB7F3}"/>
              </a:ext>
            </a:extLst>
          </p:cNvPr>
          <p:cNvCxnSpPr/>
          <p:nvPr/>
        </p:nvCxnSpPr>
        <p:spPr>
          <a:xfrm>
            <a:off x="649224" y="2633914"/>
            <a:ext cx="829360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650687-78E4-624B-B014-401ED978F27D}"/>
              </a:ext>
            </a:extLst>
          </p:cNvPr>
          <p:cNvSpPr txBox="1"/>
          <p:nvPr/>
        </p:nvSpPr>
        <p:spPr>
          <a:xfrm>
            <a:off x="612648" y="886968"/>
            <a:ext cx="7097297" cy="369332"/>
          </a:xfrm>
          <a:prstGeom prst="rect">
            <a:avLst/>
          </a:prstGeom>
          <a:noFill/>
        </p:spPr>
        <p:txBody>
          <a:bodyPr wrap="square" lIns="0" tIns="0" rIns="0" bIns="0" rtlCol="0">
            <a:spAutoFit/>
          </a:bodyPr>
          <a:lstStyle/>
          <a:p>
            <a:r>
              <a:rPr lang="en-US" sz="1200" i="1" dirty="0"/>
              <a:t>Median annual spending on premium contributions and out-of-pocket costs combined by nonelderly households with employer coverage, 2016–2017</a:t>
            </a:r>
          </a:p>
        </p:txBody>
      </p:sp>
    </p:spTree>
    <p:extLst>
      <p:ext uri="{BB962C8B-B14F-4D97-AF65-F5344CB8AC3E}">
        <p14:creationId xmlns:p14="http://schemas.microsoft.com/office/powerpoint/2010/main" val="1382589024"/>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2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168185</TotalTime>
  <Words>869</Words>
  <Application>Microsoft Macintosh PowerPoint</Application>
  <PresentationFormat>On-screen Show (4:3)</PresentationFormat>
  <Paragraphs>60</Paragraphs>
  <Slides>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Berlingske Serif Text</vt:lpstr>
      <vt:lpstr>Calibri</vt:lpstr>
      <vt:lpstr>InterFace</vt:lpstr>
      <vt:lpstr>Trebuchet MS</vt:lpstr>
      <vt:lpstr>1_Office Theme</vt:lpstr>
      <vt:lpstr>2_Office Theme</vt:lpstr>
      <vt:lpstr>Households with employer coverage can spend thousands of dollars on premiums and out-of-pocket costs.</vt:lpstr>
      <vt:lpstr>An estimated 23.6 million Americans with employer coverage spend a large share of their income on premiums or out-of-pocket costs, or both.</vt:lpstr>
      <vt:lpstr>In eight states, median household spending on premium contributions for employer coverage was $3,000 or more.</vt:lpstr>
      <vt:lpstr>In the South, large premium contributions relative to household income are common.</vt:lpstr>
      <vt:lpstr>In half of states, median out-of-pocket spending on medical care among people with employer coverage was $1,000 or more.</vt:lpstr>
      <vt:lpstr>People in the South and West were the most likely to have high out-of-pocket costs relative to income.</vt:lpstr>
      <vt:lpstr>In six states, median combined household spending on premium contributions and out-of-pocket costs was more than $5,000.</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Is the Affordable Care Act Helping Consumers Get Health Care? Findings from the Commonwealth Fund Affordable Care Act Tracking Survey, March–June 2017</dc:title>
  <dc:subject/>
  <dc:creator>Gunja Collins Bhupal</dc:creator>
  <cp:keywords>Exhibits — Is the Affordable Care Act Helping Consumers Get Health Care? Findings from the Commonwealth Fund Affordable Care Act Tracking Survey, March–June 2017</cp:keywords>
  <dc:description/>
  <cp:lastModifiedBy>Paul Frame</cp:lastModifiedBy>
  <cp:revision>2628</cp:revision>
  <cp:lastPrinted>2019-05-09T16:40:24Z</cp:lastPrinted>
  <dcterms:created xsi:type="dcterms:W3CDTF">2014-10-08T23:03:32Z</dcterms:created>
  <dcterms:modified xsi:type="dcterms:W3CDTF">2019-05-20T20:47:19Z</dcterms:modified>
  <cp:category/>
</cp:coreProperties>
</file>