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810" r:id="rId5"/>
    <p:sldMasterId id="2147483818" r:id="rId6"/>
    <p:sldMasterId id="2147483832" r:id="rId7"/>
    <p:sldMasterId id="2147483851" r:id="rId8"/>
  </p:sldMasterIdLst>
  <p:notesMasterIdLst>
    <p:notesMasterId r:id="rId46"/>
  </p:notesMasterIdLst>
  <p:handoutMasterIdLst>
    <p:handoutMasterId r:id="rId47"/>
  </p:handoutMasterIdLst>
  <p:sldIdLst>
    <p:sldId id="256" r:id="rId9"/>
    <p:sldId id="257" r:id="rId10"/>
    <p:sldId id="258" r:id="rId11"/>
    <p:sldId id="259" r:id="rId12"/>
    <p:sldId id="291" r:id="rId13"/>
    <p:sldId id="292" r:id="rId14"/>
    <p:sldId id="278" r:id="rId15"/>
    <p:sldId id="280" r:id="rId16"/>
    <p:sldId id="285" r:id="rId17"/>
    <p:sldId id="288" r:id="rId18"/>
    <p:sldId id="290" r:id="rId19"/>
    <p:sldId id="293" r:id="rId20"/>
    <p:sldId id="372" r:id="rId21"/>
    <p:sldId id="435" r:id="rId22"/>
    <p:sldId id="476" r:id="rId23"/>
    <p:sldId id="471" r:id="rId24"/>
    <p:sldId id="483" r:id="rId25"/>
    <p:sldId id="464" r:id="rId26"/>
    <p:sldId id="477" r:id="rId27"/>
    <p:sldId id="484" r:id="rId28"/>
    <p:sldId id="485" r:id="rId29"/>
    <p:sldId id="417" r:id="rId30"/>
    <p:sldId id="307" r:id="rId31"/>
    <p:sldId id="277" r:id="rId32"/>
    <p:sldId id="416" r:id="rId33"/>
    <p:sldId id="265" r:id="rId34"/>
    <p:sldId id="415" r:id="rId35"/>
    <p:sldId id="326" r:id="rId36"/>
    <p:sldId id="350" r:id="rId37"/>
    <p:sldId id="400" r:id="rId38"/>
    <p:sldId id="404" r:id="rId39"/>
    <p:sldId id="413" r:id="rId40"/>
    <p:sldId id="408" r:id="rId41"/>
    <p:sldId id="409" r:id="rId42"/>
    <p:sldId id="410" r:id="rId43"/>
    <p:sldId id="486" r:id="rId44"/>
    <p:sldId id="487" r:id="rId45"/>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Don Moulds" initials="DM" lastIdx="4" clrIdx="1"/>
  <p:cmAuthor id="3" name="Shanoor Seervai" initials="SS" lastIdx="2" clrIdx="2"/>
  <p:cmAuthor id="4" name="Jen Wilson" initials="JW" lastIdx="1" clrIdx="3"/>
  <p:cmAuthor id="5" name="Jen Wilson" initials="JW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149"/>
    <a:srgbClr val="C9DEE3"/>
    <a:srgbClr val="5F5A9D"/>
    <a:srgbClr val="E0E0E0"/>
    <a:srgbClr val="4ABDBC"/>
    <a:srgbClr val="8ADAD2"/>
    <a:srgbClr val="9FE1DB"/>
    <a:srgbClr val="B6E8E3"/>
    <a:srgbClr val="CDEFEC"/>
    <a:srgbClr val="DF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65124-91D8-4187-8992-B187D7316436}" v="346" dt="2019-06-20T13:17:28.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3" autoAdjust="0"/>
    <p:restoredTop sz="95673" autoAdjust="0"/>
  </p:normalViewPr>
  <p:slideViewPr>
    <p:cSldViewPr snapToGrid="0" snapToObjects="1">
      <p:cViewPr varScale="1">
        <p:scale>
          <a:sx n="99" d="100"/>
          <a:sy n="99" d="100"/>
        </p:scale>
        <p:origin x="684" y="84"/>
      </p:cViewPr>
      <p:guideLst>
        <p:guide orient="horz" pos="1570"/>
        <p:guide pos="2988"/>
        <p:guide orient="horz" pos="1094"/>
        <p:guide pos="2490"/>
      </p:guideLst>
    </p:cSldViewPr>
  </p:slideViewPr>
  <p:outlineViewPr>
    <p:cViewPr>
      <p:scale>
        <a:sx n="33" d="100"/>
        <a:sy n="33" d="100"/>
      </p:scale>
      <p:origin x="0" y="-1653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1" d="100"/>
          <a:sy n="111" d="100"/>
        </p:scale>
        <p:origin x="3816" y="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hase" userId="2ccc7aae-bcbf-45e9-9346-5daedfd5cdbc" providerId="ADAL" clId="{6ED65124-91D8-4187-8992-B187D7316436}"/>
    <pc:docChg chg="undo custSel addSld delSld modSld">
      <pc:chgData name="Samantha Chase" userId="2ccc7aae-bcbf-45e9-9346-5daedfd5cdbc" providerId="ADAL" clId="{6ED65124-91D8-4187-8992-B187D7316436}" dt="2019-06-20T13:17:28.584" v="331" actId="403"/>
      <pc:docMkLst>
        <pc:docMk/>
      </pc:docMkLst>
      <pc:sldChg chg="modSp add del modTransition">
        <pc:chgData name="Samantha Chase" userId="2ccc7aae-bcbf-45e9-9346-5daedfd5cdbc" providerId="ADAL" clId="{6ED65124-91D8-4187-8992-B187D7316436}" dt="2019-06-20T13:08:32.723" v="130" actId="1076"/>
        <pc:sldMkLst>
          <pc:docMk/>
          <pc:sldMk cId="4166686690" sldId="265"/>
        </pc:sldMkLst>
        <pc:spChg chg="mod">
          <ac:chgData name="Samantha Chase" userId="2ccc7aae-bcbf-45e9-9346-5daedfd5cdbc" providerId="ADAL" clId="{6ED65124-91D8-4187-8992-B187D7316436}" dt="2019-06-20T13:08:32.723" v="130" actId="1076"/>
          <ac:spMkLst>
            <pc:docMk/>
            <pc:sldMk cId="4166686690" sldId="265"/>
            <ac:spMk id="2" creationId="{73085F98-E342-4033-BE6B-53CAE7B5984A}"/>
          </ac:spMkLst>
        </pc:spChg>
      </pc:sldChg>
      <pc:sldChg chg="modSp add del modTransition">
        <pc:chgData name="Samantha Chase" userId="2ccc7aae-bcbf-45e9-9346-5daedfd5cdbc" providerId="ADAL" clId="{6ED65124-91D8-4187-8992-B187D7316436}" dt="2019-06-20T13:05:48.126" v="123" actId="27636"/>
        <pc:sldMkLst>
          <pc:docMk/>
          <pc:sldMk cId="2650316885" sldId="277"/>
        </pc:sldMkLst>
        <pc:spChg chg="mod">
          <ac:chgData name="Samantha Chase" userId="2ccc7aae-bcbf-45e9-9346-5daedfd5cdbc" providerId="ADAL" clId="{6ED65124-91D8-4187-8992-B187D7316436}" dt="2019-06-20T13:05:29.347" v="117" actId="1076"/>
          <ac:spMkLst>
            <pc:docMk/>
            <pc:sldMk cId="2650316885" sldId="277"/>
            <ac:spMk id="2" creationId="{00000000-0000-0000-0000-000000000000}"/>
          </ac:spMkLst>
        </pc:spChg>
        <pc:spChg chg="mod">
          <ac:chgData name="Samantha Chase" userId="2ccc7aae-bcbf-45e9-9346-5daedfd5cdbc" providerId="ADAL" clId="{6ED65124-91D8-4187-8992-B187D7316436}" dt="2019-06-20T13:05:48.126" v="123" actId="27636"/>
          <ac:spMkLst>
            <pc:docMk/>
            <pc:sldMk cId="2650316885" sldId="277"/>
            <ac:spMk id="3" creationId="{00000000-0000-0000-0000-000000000000}"/>
          </ac:spMkLst>
        </pc:spChg>
      </pc:sldChg>
      <pc:sldChg chg="modSp add del">
        <pc:chgData name="Samantha Chase" userId="2ccc7aae-bcbf-45e9-9346-5daedfd5cdbc" providerId="ADAL" clId="{6ED65124-91D8-4187-8992-B187D7316436}" dt="2019-06-20T12:59:42.531" v="42" actId="1076"/>
        <pc:sldMkLst>
          <pc:docMk/>
          <pc:sldMk cId="968416677" sldId="278"/>
        </pc:sldMkLst>
        <pc:spChg chg="mod">
          <ac:chgData name="Samantha Chase" userId="2ccc7aae-bcbf-45e9-9346-5daedfd5cdbc" providerId="ADAL" clId="{6ED65124-91D8-4187-8992-B187D7316436}" dt="2019-06-20T12:59:05.105" v="30" actId="14100"/>
          <ac:spMkLst>
            <pc:docMk/>
            <pc:sldMk cId="968416677" sldId="278"/>
            <ac:spMk id="2" creationId="{00000000-0000-0000-0000-000000000000}"/>
          </ac:spMkLst>
        </pc:spChg>
        <pc:spChg chg="mod">
          <ac:chgData name="Samantha Chase" userId="2ccc7aae-bcbf-45e9-9346-5daedfd5cdbc" providerId="ADAL" clId="{6ED65124-91D8-4187-8992-B187D7316436}" dt="2019-06-20T12:59:05.105" v="30" actId="14100"/>
          <ac:spMkLst>
            <pc:docMk/>
            <pc:sldMk cId="968416677" sldId="278"/>
            <ac:spMk id="4" creationId="{00000000-0000-0000-0000-000000000000}"/>
          </ac:spMkLst>
        </pc:spChg>
        <pc:spChg chg="mod">
          <ac:chgData name="Samantha Chase" userId="2ccc7aae-bcbf-45e9-9346-5daedfd5cdbc" providerId="ADAL" clId="{6ED65124-91D8-4187-8992-B187D7316436}" dt="2019-06-20T12:58:39.708" v="24" actId="1076"/>
          <ac:spMkLst>
            <pc:docMk/>
            <pc:sldMk cId="968416677" sldId="278"/>
            <ac:spMk id="9" creationId="{00000000-0000-0000-0000-000000000000}"/>
          </ac:spMkLst>
        </pc:spChg>
        <pc:spChg chg="mod">
          <ac:chgData name="Samantha Chase" userId="2ccc7aae-bcbf-45e9-9346-5daedfd5cdbc" providerId="ADAL" clId="{6ED65124-91D8-4187-8992-B187D7316436}" dt="2019-06-20T12:59:42.531" v="42" actId="1076"/>
          <ac:spMkLst>
            <pc:docMk/>
            <pc:sldMk cId="968416677" sldId="278"/>
            <ac:spMk id="84" creationId="{00000000-0000-0000-0000-000000000000}"/>
          </ac:spMkLst>
        </pc:spChg>
        <pc:graphicFrameChg chg="mod">
          <ac:chgData name="Samantha Chase" userId="2ccc7aae-bcbf-45e9-9346-5daedfd5cdbc" providerId="ADAL" clId="{6ED65124-91D8-4187-8992-B187D7316436}" dt="2019-06-20T12:59:30.767" v="37" actId="1076"/>
          <ac:graphicFrameMkLst>
            <pc:docMk/>
            <pc:sldMk cId="968416677" sldId="278"/>
            <ac:graphicFrameMk id="216" creationId="{00000000-0000-0000-0000-000000000000}"/>
          </ac:graphicFrameMkLst>
        </pc:graphicFrameChg>
        <pc:picChg chg="mod">
          <ac:chgData name="Samantha Chase" userId="2ccc7aae-bcbf-45e9-9346-5daedfd5cdbc" providerId="ADAL" clId="{6ED65124-91D8-4187-8992-B187D7316436}" dt="2019-06-20T12:59:39.917" v="41" actId="1076"/>
          <ac:picMkLst>
            <pc:docMk/>
            <pc:sldMk cId="968416677" sldId="278"/>
            <ac:picMk id="3" creationId="{00000000-0000-0000-0000-000000000000}"/>
          </ac:picMkLst>
        </pc:picChg>
        <pc:picChg chg="mod">
          <ac:chgData name="Samantha Chase" userId="2ccc7aae-bcbf-45e9-9346-5daedfd5cdbc" providerId="ADAL" clId="{6ED65124-91D8-4187-8992-B187D7316436}" dt="2019-06-20T12:58:42.643" v="25" actId="1076"/>
          <ac:picMkLst>
            <pc:docMk/>
            <pc:sldMk cId="968416677" sldId="278"/>
            <ac:picMk id="8" creationId="{00000000-0000-0000-0000-000000000000}"/>
          </ac:picMkLst>
        </pc:picChg>
        <pc:cxnChg chg="mod">
          <ac:chgData name="Samantha Chase" userId="2ccc7aae-bcbf-45e9-9346-5daedfd5cdbc" providerId="ADAL" clId="{6ED65124-91D8-4187-8992-B187D7316436}" dt="2019-06-20T12:58:51.145" v="26" actId="1076"/>
          <ac:cxnSpMkLst>
            <pc:docMk/>
            <pc:sldMk cId="968416677" sldId="278"/>
            <ac:cxnSpMk id="10" creationId="{00000000-0000-0000-0000-000000000000}"/>
          </ac:cxnSpMkLst>
        </pc:cxnChg>
      </pc:sldChg>
      <pc:sldChg chg="modSp add del">
        <pc:chgData name="Samantha Chase" userId="2ccc7aae-bcbf-45e9-9346-5daedfd5cdbc" providerId="ADAL" clId="{6ED65124-91D8-4187-8992-B187D7316436}" dt="2019-06-20T13:00:15.085" v="49" actId="1076"/>
        <pc:sldMkLst>
          <pc:docMk/>
          <pc:sldMk cId="2868852601" sldId="280"/>
        </pc:sldMkLst>
        <pc:spChg chg="mod">
          <ac:chgData name="Samantha Chase" userId="2ccc7aae-bcbf-45e9-9346-5daedfd5cdbc" providerId="ADAL" clId="{6ED65124-91D8-4187-8992-B187D7316436}" dt="2019-06-20T12:59:53.073" v="44" actId="1076"/>
          <ac:spMkLst>
            <pc:docMk/>
            <pc:sldMk cId="2868852601" sldId="280"/>
            <ac:spMk id="4" creationId="{00000000-0000-0000-0000-000000000000}"/>
          </ac:spMkLst>
        </pc:spChg>
        <pc:graphicFrameChg chg="mod">
          <ac:chgData name="Samantha Chase" userId="2ccc7aae-bcbf-45e9-9346-5daedfd5cdbc" providerId="ADAL" clId="{6ED65124-91D8-4187-8992-B187D7316436}" dt="2019-06-20T13:00:15.085" v="49" actId="1076"/>
          <ac:graphicFrameMkLst>
            <pc:docMk/>
            <pc:sldMk cId="2868852601" sldId="280"/>
            <ac:graphicFrameMk id="10" creationId="{00000000-0000-0000-0000-000000000000}"/>
          </ac:graphicFrameMkLst>
        </pc:graphicFrameChg>
        <pc:picChg chg="mod">
          <ac:chgData name="Samantha Chase" userId="2ccc7aae-bcbf-45e9-9346-5daedfd5cdbc" providerId="ADAL" clId="{6ED65124-91D8-4187-8992-B187D7316436}" dt="2019-06-20T13:00:00.783" v="46" actId="1076"/>
          <ac:picMkLst>
            <pc:docMk/>
            <pc:sldMk cId="2868852601" sldId="280"/>
            <ac:picMk id="5" creationId="{00000000-0000-0000-0000-000000000000}"/>
          </ac:picMkLst>
        </pc:picChg>
        <pc:cxnChg chg="mod">
          <ac:chgData name="Samantha Chase" userId="2ccc7aae-bcbf-45e9-9346-5daedfd5cdbc" providerId="ADAL" clId="{6ED65124-91D8-4187-8992-B187D7316436}" dt="2019-06-20T12:59:56.454" v="45" actId="1076"/>
          <ac:cxnSpMkLst>
            <pc:docMk/>
            <pc:sldMk cId="2868852601" sldId="280"/>
            <ac:cxnSpMk id="6" creationId="{00000000-0000-0000-0000-000000000000}"/>
          </ac:cxnSpMkLst>
        </pc:cxnChg>
      </pc:sldChg>
      <pc:sldChg chg="modSp add del">
        <pc:chgData name="Samantha Chase" userId="2ccc7aae-bcbf-45e9-9346-5daedfd5cdbc" providerId="ADAL" clId="{6ED65124-91D8-4187-8992-B187D7316436}" dt="2019-06-20T13:00:44.057" v="57" actId="1076"/>
        <pc:sldMkLst>
          <pc:docMk/>
          <pc:sldMk cId="2575200196" sldId="285"/>
        </pc:sldMkLst>
        <pc:spChg chg="mod">
          <ac:chgData name="Samantha Chase" userId="2ccc7aae-bcbf-45e9-9346-5daedfd5cdbc" providerId="ADAL" clId="{6ED65124-91D8-4187-8992-B187D7316436}" dt="2019-06-20T13:00:26.408" v="51" actId="1076"/>
          <ac:spMkLst>
            <pc:docMk/>
            <pc:sldMk cId="2575200196" sldId="285"/>
            <ac:spMk id="2" creationId="{00000000-0000-0000-0000-000000000000}"/>
          </ac:spMkLst>
        </pc:spChg>
        <pc:spChg chg="mod">
          <ac:chgData name="Samantha Chase" userId="2ccc7aae-bcbf-45e9-9346-5daedfd5cdbc" providerId="ADAL" clId="{6ED65124-91D8-4187-8992-B187D7316436}" dt="2019-06-20T13:00:44.057" v="57" actId="1076"/>
          <ac:spMkLst>
            <pc:docMk/>
            <pc:sldMk cId="2575200196" sldId="285"/>
            <ac:spMk id="3" creationId="{00000000-0000-0000-0000-000000000000}"/>
          </ac:spMkLst>
        </pc:spChg>
        <pc:spChg chg="mod">
          <ac:chgData name="Samantha Chase" userId="2ccc7aae-bcbf-45e9-9346-5daedfd5cdbc" providerId="ADAL" clId="{6ED65124-91D8-4187-8992-B187D7316436}" dt="2019-06-20T13:00:35.171" v="55" actId="1076"/>
          <ac:spMkLst>
            <pc:docMk/>
            <pc:sldMk cId="2575200196" sldId="285"/>
            <ac:spMk id="5" creationId="{51E44F97-EA6B-E543-BD1B-D33A15E3F100}"/>
          </ac:spMkLst>
        </pc:spChg>
        <pc:cxnChg chg="mod">
          <ac:chgData name="Samantha Chase" userId="2ccc7aae-bcbf-45e9-9346-5daedfd5cdbc" providerId="ADAL" clId="{6ED65124-91D8-4187-8992-B187D7316436}" dt="2019-06-20T13:00:26.408" v="51" actId="1076"/>
          <ac:cxnSpMkLst>
            <pc:docMk/>
            <pc:sldMk cId="2575200196" sldId="285"/>
            <ac:cxnSpMk id="4" creationId="{00000000-0000-0000-0000-000000000000}"/>
          </ac:cxnSpMkLst>
        </pc:cxnChg>
      </pc:sldChg>
      <pc:sldChg chg="modSp add del">
        <pc:chgData name="Samantha Chase" userId="2ccc7aae-bcbf-45e9-9346-5daedfd5cdbc" providerId="ADAL" clId="{6ED65124-91D8-4187-8992-B187D7316436}" dt="2019-06-20T13:01:12.025" v="69" actId="404"/>
        <pc:sldMkLst>
          <pc:docMk/>
          <pc:sldMk cId="216816174" sldId="288"/>
        </pc:sldMkLst>
        <pc:spChg chg="mod">
          <ac:chgData name="Samantha Chase" userId="2ccc7aae-bcbf-45e9-9346-5daedfd5cdbc" providerId="ADAL" clId="{6ED65124-91D8-4187-8992-B187D7316436}" dt="2019-06-20T13:00:53.292" v="59" actId="403"/>
          <ac:spMkLst>
            <pc:docMk/>
            <pc:sldMk cId="216816174" sldId="288"/>
            <ac:spMk id="2" creationId="{00000000-0000-0000-0000-000000000000}"/>
          </ac:spMkLst>
        </pc:spChg>
        <pc:spChg chg="mod">
          <ac:chgData name="Samantha Chase" userId="2ccc7aae-bcbf-45e9-9346-5daedfd5cdbc" providerId="ADAL" clId="{6ED65124-91D8-4187-8992-B187D7316436}" dt="2019-06-20T13:00:51.171" v="58" actId="1076"/>
          <ac:spMkLst>
            <pc:docMk/>
            <pc:sldMk cId="216816174" sldId="288"/>
            <ac:spMk id="3" creationId="{B15D6DFD-93B9-C94B-92BD-5AB7111A2911}"/>
          </ac:spMkLst>
        </pc:spChg>
        <pc:graphicFrameChg chg="mod modGraphic">
          <ac:chgData name="Samantha Chase" userId="2ccc7aae-bcbf-45e9-9346-5daedfd5cdbc" providerId="ADAL" clId="{6ED65124-91D8-4187-8992-B187D7316436}" dt="2019-06-20T13:01:12.025" v="69" actId="404"/>
          <ac:graphicFrameMkLst>
            <pc:docMk/>
            <pc:sldMk cId="216816174" sldId="288"/>
            <ac:graphicFrameMk id="4" creationId="{00000000-0000-0000-0000-000000000000}"/>
          </ac:graphicFrameMkLst>
        </pc:graphicFrameChg>
        <pc:cxnChg chg="mod">
          <ac:chgData name="Samantha Chase" userId="2ccc7aae-bcbf-45e9-9346-5daedfd5cdbc" providerId="ADAL" clId="{6ED65124-91D8-4187-8992-B187D7316436}" dt="2019-06-20T13:00:57.694" v="64" actId="1037"/>
          <ac:cxnSpMkLst>
            <pc:docMk/>
            <pc:sldMk cId="216816174" sldId="288"/>
            <ac:cxnSpMk id="5" creationId="{00000000-0000-0000-0000-000000000000}"/>
          </ac:cxnSpMkLst>
        </pc:cxnChg>
      </pc:sldChg>
      <pc:sldChg chg="modSp add del">
        <pc:chgData name="Samantha Chase" userId="2ccc7aae-bcbf-45e9-9346-5daedfd5cdbc" providerId="ADAL" clId="{6ED65124-91D8-4187-8992-B187D7316436}" dt="2019-06-20T13:01:40.717" v="78" actId="1076"/>
        <pc:sldMkLst>
          <pc:docMk/>
          <pc:sldMk cId="221136281" sldId="290"/>
        </pc:sldMkLst>
        <pc:spChg chg="mod">
          <ac:chgData name="Samantha Chase" userId="2ccc7aae-bcbf-45e9-9346-5daedfd5cdbc" providerId="ADAL" clId="{6ED65124-91D8-4187-8992-B187D7316436}" dt="2019-06-20T13:01:40.717" v="78" actId="1076"/>
          <ac:spMkLst>
            <pc:docMk/>
            <pc:sldMk cId="221136281" sldId="290"/>
            <ac:spMk id="4" creationId="{8E033B10-C90A-3649-B24B-E59DDAF70745}"/>
          </ac:spMkLst>
        </pc:spChg>
        <pc:spChg chg="mod">
          <ac:chgData name="Samantha Chase" userId="2ccc7aae-bcbf-45e9-9346-5daedfd5cdbc" providerId="ADAL" clId="{6ED65124-91D8-4187-8992-B187D7316436}" dt="2019-06-20T13:01:19.101" v="70" actId="403"/>
          <ac:spMkLst>
            <pc:docMk/>
            <pc:sldMk cId="221136281" sldId="290"/>
            <ac:spMk id="5" creationId="{358A49C4-35D9-DB46-83F2-51FD8112434C}"/>
          </ac:spMkLst>
        </pc:spChg>
        <pc:spChg chg="mod">
          <ac:chgData name="Samantha Chase" userId="2ccc7aae-bcbf-45e9-9346-5daedfd5cdbc" providerId="ADAL" clId="{6ED65124-91D8-4187-8992-B187D7316436}" dt="2019-06-20T13:01:35.837" v="76" actId="1076"/>
          <ac:spMkLst>
            <pc:docMk/>
            <pc:sldMk cId="221136281" sldId="290"/>
            <ac:spMk id="6" creationId="{932ED34B-3CDD-8348-A9B5-25446BD027F8}"/>
          </ac:spMkLst>
        </pc:spChg>
        <pc:spChg chg="mod">
          <ac:chgData name="Samantha Chase" userId="2ccc7aae-bcbf-45e9-9346-5daedfd5cdbc" providerId="ADAL" clId="{6ED65124-91D8-4187-8992-B187D7316436}" dt="2019-06-20T13:01:37.917" v="77" actId="1076"/>
          <ac:spMkLst>
            <pc:docMk/>
            <pc:sldMk cId="221136281" sldId="290"/>
            <ac:spMk id="8" creationId="{6A4FE68C-235E-224C-91B6-7F3DCD68E7CF}"/>
          </ac:spMkLst>
        </pc:spChg>
        <pc:cxnChg chg="mod">
          <ac:chgData name="Samantha Chase" userId="2ccc7aae-bcbf-45e9-9346-5daedfd5cdbc" providerId="ADAL" clId="{6ED65124-91D8-4187-8992-B187D7316436}" dt="2019-06-20T13:01:22.287" v="71" actId="1076"/>
          <ac:cxnSpMkLst>
            <pc:docMk/>
            <pc:sldMk cId="221136281" sldId="290"/>
            <ac:cxnSpMk id="9" creationId="{0A80BDC5-44D5-9D47-B98E-5ACC21661BFD}"/>
          </ac:cxnSpMkLst>
        </pc:cxnChg>
      </pc:sldChg>
      <pc:sldChg chg="modSp add del">
        <pc:chgData name="Samantha Chase" userId="2ccc7aae-bcbf-45e9-9346-5daedfd5cdbc" providerId="ADAL" clId="{6ED65124-91D8-4187-8992-B187D7316436}" dt="2019-06-20T12:58:27.243" v="23" actId="1076"/>
        <pc:sldMkLst>
          <pc:docMk/>
          <pc:sldMk cId="1723172205" sldId="291"/>
        </pc:sldMkLst>
        <pc:spChg chg="mod">
          <ac:chgData name="Samantha Chase" userId="2ccc7aae-bcbf-45e9-9346-5daedfd5cdbc" providerId="ADAL" clId="{6ED65124-91D8-4187-8992-B187D7316436}" dt="2019-06-20T12:58:20.475" v="20" actId="1076"/>
          <ac:spMkLst>
            <pc:docMk/>
            <pc:sldMk cId="1723172205" sldId="291"/>
            <ac:spMk id="2" creationId="{A1D6AF67-326E-C64E-BE90-69194B058B45}"/>
          </ac:spMkLst>
        </pc:spChg>
        <pc:spChg chg="mod">
          <ac:chgData name="Samantha Chase" userId="2ccc7aae-bcbf-45e9-9346-5daedfd5cdbc" providerId="ADAL" clId="{6ED65124-91D8-4187-8992-B187D7316436}" dt="2019-06-20T12:58:25.463" v="22" actId="1076"/>
          <ac:spMkLst>
            <pc:docMk/>
            <pc:sldMk cId="1723172205" sldId="291"/>
            <ac:spMk id="185" creationId="{00000000-0000-0000-0000-000000000000}"/>
          </ac:spMkLst>
        </pc:spChg>
        <pc:spChg chg="mod">
          <ac:chgData name="Samantha Chase" userId="2ccc7aae-bcbf-45e9-9346-5daedfd5cdbc" providerId="ADAL" clId="{6ED65124-91D8-4187-8992-B187D7316436}" dt="2019-06-20T12:58:27.243" v="23" actId="1076"/>
          <ac:spMkLst>
            <pc:docMk/>
            <pc:sldMk cId="1723172205" sldId="291"/>
            <ac:spMk id="187" creationId="{00000000-0000-0000-0000-000000000000}"/>
          </ac:spMkLst>
        </pc:spChg>
        <pc:picChg chg="mod">
          <ac:chgData name="Samantha Chase" userId="2ccc7aae-bcbf-45e9-9346-5daedfd5cdbc" providerId="ADAL" clId="{6ED65124-91D8-4187-8992-B187D7316436}" dt="2019-06-20T12:58:04.365" v="16" actId="1076"/>
          <ac:picMkLst>
            <pc:docMk/>
            <pc:sldMk cId="1723172205" sldId="291"/>
            <ac:picMk id="189" creationId="{00000000-0000-0000-0000-000000000000}"/>
          </ac:picMkLst>
        </pc:picChg>
      </pc:sldChg>
      <pc:sldChg chg="modSp add del">
        <pc:chgData name="Samantha Chase" userId="2ccc7aae-bcbf-45e9-9346-5daedfd5cdbc" providerId="ADAL" clId="{6ED65124-91D8-4187-8992-B187D7316436}" dt="2019-06-20T12:58:55.725" v="27" actId="403"/>
        <pc:sldMkLst>
          <pc:docMk/>
          <pc:sldMk cId="2885926748" sldId="292"/>
        </pc:sldMkLst>
        <pc:spChg chg="mod">
          <ac:chgData name="Samantha Chase" userId="2ccc7aae-bcbf-45e9-9346-5daedfd5cdbc" providerId="ADAL" clId="{6ED65124-91D8-4187-8992-B187D7316436}" dt="2019-06-20T12:57:53.778" v="13" actId="1076"/>
          <ac:spMkLst>
            <pc:docMk/>
            <pc:sldMk cId="2885926748" sldId="292"/>
            <ac:spMk id="4" creationId="{DF55F8D8-5B0C-824F-A8EF-0C7836EA7F29}"/>
          </ac:spMkLst>
        </pc:spChg>
        <pc:spChg chg="mod">
          <ac:chgData name="Samantha Chase" userId="2ccc7aae-bcbf-45e9-9346-5daedfd5cdbc" providerId="ADAL" clId="{6ED65124-91D8-4187-8992-B187D7316436}" dt="2019-06-20T12:58:55.725" v="27" actId="403"/>
          <ac:spMkLst>
            <pc:docMk/>
            <pc:sldMk cId="2885926748" sldId="292"/>
            <ac:spMk id="5" creationId="{147D4B82-A849-5A42-85C2-E9353115D2D3}"/>
          </ac:spMkLst>
        </pc:spChg>
        <pc:spChg chg="mod">
          <ac:chgData name="Samantha Chase" userId="2ccc7aae-bcbf-45e9-9346-5daedfd5cdbc" providerId="ADAL" clId="{6ED65124-91D8-4187-8992-B187D7316436}" dt="2019-06-20T12:57:45.608" v="12" actId="403"/>
          <ac:spMkLst>
            <pc:docMk/>
            <pc:sldMk cId="2885926748" sldId="292"/>
            <ac:spMk id="6" creationId="{13B7F63B-C98B-D543-BF1B-6C9A012AE390}"/>
          </ac:spMkLst>
        </pc:spChg>
        <pc:spChg chg="mod">
          <ac:chgData name="Samantha Chase" userId="2ccc7aae-bcbf-45e9-9346-5daedfd5cdbc" providerId="ADAL" clId="{6ED65124-91D8-4187-8992-B187D7316436}" dt="2019-06-20T12:57:42.941" v="10" actId="1076"/>
          <ac:spMkLst>
            <pc:docMk/>
            <pc:sldMk cId="2885926748" sldId="292"/>
            <ac:spMk id="9" creationId="{D1FED223-4DD9-0448-84B9-2FAA18107CB5}"/>
          </ac:spMkLst>
        </pc:spChg>
        <pc:cxnChg chg="mod">
          <ac:chgData name="Samantha Chase" userId="2ccc7aae-bcbf-45e9-9346-5daedfd5cdbc" providerId="ADAL" clId="{6ED65124-91D8-4187-8992-B187D7316436}" dt="2019-06-20T12:57:32.973" v="7" actId="1076"/>
          <ac:cxnSpMkLst>
            <pc:docMk/>
            <pc:sldMk cId="2885926748" sldId="292"/>
            <ac:cxnSpMk id="7" creationId="{A5B1FDDB-072B-F242-882F-60FED2D126F5}"/>
          </ac:cxnSpMkLst>
        </pc:cxnChg>
      </pc:sldChg>
      <pc:sldChg chg="modSp add del">
        <pc:chgData name="Samantha Chase" userId="2ccc7aae-bcbf-45e9-9346-5daedfd5cdbc" providerId="ADAL" clId="{6ED65124-91D8-4187-8992-B187D7316436}" dt="2019-06-20T13:01:54.122" v="83" actId="14100"/>
        <pc:sldMkLst>
          <pc:docMk/>
          <pc:sldMk cId="2096342368" sldId="293"/>
        </pc:sldMkLst>
        <pc:spChg chg="mod">
          <ac:chgData name="Samantha Chase" userId="2ccc7aae-bcbf-45e9-9346-5daedfd5cdbc" providerId="ADAL" clId="{6ED65124-91D8-4187-8992-B187D7316436}" dt="2019-06-20T13:01:51.529" v="82" actId="14100"/>
          <ac:spMkLst>
            <pc:docMk/>
            <pc:sldMk cId="2096342368" sldId="293"/>
            <ac:spMk id="45" creationId="{00000000-0000-0000-0000-000000000000}"/>
          </ac:spMkLst>
        </pc:spChg>
        <pc:spChg chg="mod">
          <ac:chgData name="Samantha Chase" userId="2ccc7aae-bcbf-45e9-9346-5daedfd5cdbc" providerId="ADAL" clId="{6ED65124-91D8-4187-8992-B187D7316436}" dt="2019-06-20T13:01:51.529" v="82" actId="14100"/>
          <ac:spMkLst>
            <pc:docMk/>
            <pc:sldMk cId="2096342368" sldId="293"/>
            <ac:spMk id="46" creationId="{00000000-0000-0000-0000-000000000000}"/>
          </ac:spMkLst>
        </pc:spChg>
        <pc:spChg chg="mod">
          <ac:chgData name="Samantha Chase" userId="2ccc7aae-bcbf-45e9-9346-5daedfd5cdbc" providerId="ADAL" clId="{6ED65124-91D8-4187-8992-B187D7316436}" dt="2019-06-20T13:01:54.122" v="83" actId="14100"/>
          <ac:spMkLst>
            <pc:docMk/>
            <pc:sldMk cId="2096342368" sldId="293"/>
            <ac:spMk id="48" creationId="{00000000-0000-0000-0000-000000000000}"/>
          </ac:spMkLst>
        </pc:spChg>
        <pc:picChg chg="mod">
          <ac:chgData name="Samantha Chase" userId="2ccc7aae-bcbf-45e9-9346-5daedfd5cdbc" providerId="ADAL" clId="{6ED65124-91D8-4187-8992-B187D7316436}" dt="2019-06-20T13:01:51.529" v="82" actId="14100"/>
          <ac:picMkLst>
            <pc:docMk/>
            <pc:sldMk cId="2096342368" sldId="293"/>
            <ac:picMk id="47" creationId="{00000000-0000-0000-0000-000000000000}"/>
          </ac:picMkLst>
        </pc:picChg>
      </pc:sldChg>
      <pc:sldChg chg="modSp add del modTransition">
        <pc:chgData name="Samantha Chase" userId="2ccc7aae-bcbf-45e9-9346-5daedfd5cdbc" providerId="ADAL" clId="{6ED65124-91D8-4187-8992-B187D7316436}" dt="2019-06-20T13:05:16.733" v="116" actId="404"/>
        <pc:sldMkLst>
          <pc:docMk/>
          <pc:sldMk cId="232949374" sldId="307"/>
        </pc:sldMkLst>
        <pc:spChg chg="mod">
          <ac:chgData name="Samantha Chase" userId="2ccc7aae-bcbf-45e9-9346-5daedfd5cdbc" providerId="ADAL" clId="{6ED65124-91D8-4187-8992-B187D7316436}" dt="2019-06-20T13:04:45.255" v="107" actId="1076"/>
          <ac:spMkLst>
            <pc:docMk/>
            <pc:sldMk cId="232949374" sldId="307"/>
            <ac:spMk id="4" creationId="{675E684B-B4DE-414B-96C4-384A74BD87B0}"/>
          </ac:spMkLst>
        </pc:spChg>
        <pc:graphicFrameChg chg="mod">
          <ac:chgData name="Samantha Chase" userId="2ccc7aae-bcbf-45e9-9346-5daedfd5cdbc" providerId="ADAL" clId="{6ED65124-91D8-4187-8992-B187D7316436}" dt="2019-06-20T13:05:16.733" v="116" actId="404"/>
          <ac:graphicFrameMkLst>
            <pc:docMk/>
            <pc:sldMk cId="232949374" sldId="307"/>
            <ac:graphicFrameMk id="6" creationId="{1C08B507-5BF8-4C7D-835C-2AD456665FB7}"/>
          </ac:graphicFrameMkLst>
        </pc:graphicFrameChg>
        <pc:picChg chg="mod">
          <ac:chgData name="Samantha Chase" userId="2ccc7aae-bcbf-45e9-9346-5daedfd5cdbc" providerId="ADAL" clId="{6ED65124-91D8-4187-8992-B187D7316436}" dt="2019-06-20T13:05:05.821" v="111" actId="1076"/>
          <ac:picMkLst>
            <pc:docMk/>
            <pc:sldMk cId="232949374" sldId="307"/>
            <ac:picMk id="3" creationId="{A6B1BA0B-64DA-403F-9426-E681D06D42B0}"/>
          </ac:picMkLst>
        </pc:picChg>
      </pc:sldChg>
      <pc:sldChg chg="modSp add del modTransition">
        <pc:chgData name="Samantha Chase" userId="2ccc7aae-bcbf-45e9-9346-5daedfd5cdbc" providerId="ADAL" clId="{6ED65124-91D8-4187-8992-B187D7316436}" dt="2019-06-20T13:09:47.861" v="149" actId="1076"/>
        <pc:sldMkLst>
          <pc:docMk/>
          <pc:sldMk cId="3350738150" sldId="326"/>
        </pc:sldMkLst>
        <pc:spChg chg="mod">
          <ac:chgData name="Samantha Chase" userId="2ccc7aae-bcbf-45e9-9346-5daedfd5cdbc" providerId="ADAL" clId="{6ED65124-91D8-4187-8992-B187D7316436}" dt="2019-06-20T13:09:28.177" v="142" actId="1076"/>
          <ac:spMkLst>
            <pc:docMk/>
            <pc:sldMk cId="3350738150" sldId="326"/>
            <ac:spMk id="2" creationId="{00000000-0000-0000-0000-000000000000}"/>
          </ac:spMkLst>
        </pc:spChg>
        <pc:spChg chg="mod">
          <ac:chgData name="Samantha Chase" userId="2ccc7aae-bcbf-45e9-9346-5daedfd5cdbc" providerId="ADAL" clId="{6ED65124-91D8-4187-8992-B187D7316436}" dt="2019-06-20T13:09:32.601" v="143" actId="1076"/>
          <ac:spMkLst>
            <pc:docMk/>
            <pc:sldMk cId="3350738150" sldId="326"/>
            <ac:spMk id="4" creationId="{00000000-0000-0000-0000-000000000000}"/>
          </ac:spMkLst>
        </pc:spChg>
        <pc:graphicFrameChg chg="mod">
          <ac:chgData name="Samantha Chase" userId="2ccc7aae-bcbf-45e9-9346-5daedfd5cdbc" providerId="ADAL" clId="{6ED65124-91D8-4187-8992-B187D7316436}" dt="2019-06-20T13:09:47.861" v="149" actId="1076"/>
          <ac:graphicFrameMkLst>
            <pc:docMk/>
            <pc:sldMk cId="3350738150" sldId="326"/>
            <ac:graphicFrameMk id="5" creationId="{00000000-0000-0000-0000-000000000000}"/>
          </ac:graphicFrameMkLst>
        </pc:graphicFrameChg>
      </pc:sldChg>
      <pc:sldChg chg="modSp add del modTransition">
        <pc:chgData name="Samantha Chase" userId="2ccc7aae-bcbf-45e9-9346-5daedfd5cdbc" providerId="ADAL" clId="{6ED65124-91D8-4187-8992-B187D7316436}" dt="2019-06-20T13:10:15.904" v="155" actId="1076"/>
        <pc:sldMkLst>
          <pc:docMk/>
          <pc:sldMk cId="2823649373" sldId="350"/>
        </pc:sldMkLst>
        <pc:spChg chg="mod">
          <ac:chgData name="Samantha Chase" userId="2ccc7aae-bcbf-45e9-9346-5daedfd5cdbc" providerId="ADAL" clId="{6ED65124-91D8-4187-8992-B187D7316436}" dt="2019-06-20T13:09:54.899" v="150" actId="1076"/>
          <ac:spMkLst>
            <pc:docMk/>
            <pc:sldMk cId="2823649373" sldId="350"/>
            <ac:spMk id="2" creationId="{00000000-0000-0000-0000-000000000000}"/>
          </ac:spMkLst>
        </pc:spChg>
        <pc:spChg chg="mod">
          <ac:chgData name="Samantha Chase" userId="2ccc7aae-bcbf-45e9-9346-5daedfd5cdbc" providerId="ADAL" clId="{6ED65124-91D8-4187-8992-B187D7316436}" dt="2019-06-20T13:09:57.915" v="151" actId="1076"/>
          <ac:spMkLst>
            <pc:docMk/>
            <pc:sldMk cId="2823649373" sldId="350"/>
            <ac:spMk id="5" creationId="{00000000-0000-0000-0000-000000000000}"/>
          </ac:spMkLst>
        </pc:spChg>
        <pc:graphicFrameChg chg="mod">
          <ac:chgData name="Samantha Chase" userId="2ccc7aae-bcbf-45e9-9346-5daedfd5cdbc" providerId="ADAL" clId="{6ED65124-91D8-4187-8992-B187D7316436}" dt="2019-06-20T13:10:15.904" v="155" actId="1076"/>
          <ac:graphicFrameMkLst>
            <pc:docMk/>
            <pc:sldMk cId="2823649373" sldId="350"/>
            <ac:graphicFrameMk id="6" creationId="{00000000-0000-0000-0000-000000000000}"/>
          </ac:graphicFrameMkLst>
        </pc:graphicFrameChg>
      </pc:sldChg>
      <pc:sldChg chg="add del">
        <pc:chgData name="Samantha Chase" userId="2ccc7aae-bcbf-45e9-9346-5daedfd5cdbc" providerId="ADAL" clId="{6ED65124-91D8-4187-8992-B187D7316436}" dt="2019-06-20T13:02:48.492" v="86"/>
        <pc:sldMkLst>
          <pc:docMk/>
          <pc:sldMk cId="1239896633" sldId="372"/>
        </pc:sldMkLst>
      </pc:sldChg>
      <pc:sldChg chg="modSp add del">
        <pc:chgData name="Samantha Chase" userId="2ccc7aae-bcbf-45e9-9346-5daedfd5cdbc" providerId="ADAL" clId="{6ED65124-91D8-4187-8992-B187D7316436}" dt="2019-06-20T13:10:29.935" v="157" actId="1076"/>
        <pc:sldMkLst>
          <pc:docMk/>
          <pc:sldMk cId="1044203753" sldId="400"/>
        </pc:sldMkLst>
        <pc:spChg chg="mod">
          <ac:chgData name="Samantha Chase" userId="2ccc7aae-bcbf-45e9-9346-5daedfd5cdbc" providerId="ADAL" clId="{6ED65124-91D8-4187-8992-B187D7316436}" dt="2019-06-20T13:10:29.935" v="157" actId="1076"/>
          <ac:spMkLst>
            <pc:docMk/>
            <pc:sldMk cId="1044203753" sldId="400"/>
            <ac:spMk id="2" creationId="{00000000-0000-0000-0000-000000000000}"/>
          </ac:spMkLst>
        </pc:spChg>
        <pc:picChg chg="mod">
          <ac:chgData name="Samantha Chase" userId="2ccc7aae-bcbf-45e9-9346-5daedfd5cdbc" providerId="ADAL" clId="{6ED65124-91D8-4187-8992-B187D7316436}" dt="2019-06-20T13:10:25.357" v="156" actId="1076"/>
          <ac:picMkLst>
            <pc:docMk/>
            <pc:sldMk cId="1044203753" sldId="400"/>
            <ac:picMk id="3" creationId="{D0AAF4AE-3DF4-42A3-AFED-04B6B34C178A}"/>
          </ac:picMkLst>
        </pc:picChg>
      </pc:sldChg>
      <pc:sldChg chg="modSp add del modTransition">
        <pc:chgData name="Samantha Chase" userId="2ccc7aae-bcbf-45e9-9346-5daedfd5cdbc" providerId="ADAL" clId="{6ED65124-91D8-4187-8992-B187D7316436}" dt="2019-06-20T13:11:06.733" v="181" actId="14100"/>
        <pc:sldMkLst>
          <pc:docMk/>
          <pc:sldMk cId="3332383977" sldId="404"/>
        </pc:sldMkLst>
        <pc:spChg chg="mod">
          <ac:chgData name="Samantha Chase" userId="2ccc7aae-bcbf-45e9-9346-5daedfd5cdbc" providerId="ADAL" clId="{6ED65124-91D8-4187-8992-B187D7316436}" dt="2019-06-20T13:10:51.249" v="158" actId="1076"/>
          <ac:spMkLst>
            <pc:docMk/>
            <pc:sldMk cId="3332383977" sldId="404"/>
            <ac:spMk id="5" creationId="{36E51352-D2F6-40C3-B700-5B468D9598C3}"/>
          </ac:spMkLst>
        </pc:spChg>
        <pc:spChg chg="mod">
          <ac:chgData name="Samantha Chase" userId="2ccc7aae-bcbf-45e9-9346-5daedfd5cdbc" providerId="ADAL" clId="{6ED65124-91D8-4187-8992-B187D7316436}" dt="2019-06-20T13:11:01.069" v="177" actId="1036"/>
          <ac:spMkLst>
            <pc:docMk/>
            <pc:sldMk cId="3332383977" sldId="404"/>
            <ac:spMk id="7" creationId="{67FA6DE5-16B3-423C-9A8D-763E9513D81A}"/>
          </ac:spMkLst>
        </pc:spChg>
        <pc:spChg chg="mod">
          <ac:chgData name="Samantha Chase" userId="2ccc7aae-bcbf-45e9-9346-5daedfd5cdbc" providerId="ADAL" clId="{6ED65124-91D8-4187-8992-B187D7316436}" dt="2019-06-20T13:11:04.585" v="180" actId="27636"/>
          <ac:spMkLst>
            <pc:docMk/>
            <pc:sldMk cId="3332383977" sldId="404"/>
            <ac:spMk id="8" creationId="{87E027F0-76E0-4646-B899-50B907576DE0}"/>
          </ac:spMkLst>
        </pc:spChg>
        <pc:spChg chg="mod">
          <ac:chgData name="Samantha Chase" userId="2ccc7aae-bcbf-45e9-9346-5daedfd5cdbc" providerId="ADAL" clId="{6ED65124-91D8-4187-8992-B187D7316436}" dt="2019-06-20T13:11:01.069" v="177" actId="1036"/>
          <ac:spMkLst>
            <pc:docMk/>
            <pc:sldMk cId="3332383977" sldId="404"/>
            <ac:spMk id="9" creationId="{0D06D6D6-8825-4055-98B9-D01BB253A2D2}"/>
          </ac:spMkLst>
        </pc:spChg>
        <pc:spChg chg="mod">
          <ac:chgData name="Samantha Chase" userId="2ccc7aae-bcbf-45e9-9346-5daedfd5cdbc" providerId="ADAL" clId="{6ED65124-91D8-4187-8992-B187D7316436}" dt="2019-06-20T13:11:06.733" v="181" actId="14100"/>
          <ac:spMkLst>
            <pc:docMk/>
            <pc:sldMk cId="3332383977" sldId="404"/>
            <ac:spMk id="10" creationId="{E844697D-1090-41D0-93D6-3784CEBFDD7E}"/>
          </ac:spMkLst>
        </pc:spChg>
      </pc:sldChg>
      <pc:sldChg chg="modSp add del">
        <pc:chgData name="Samantha Chase" userId="2ccc7aae-bcbf-45e9-9346-5daedfd5cdbc" providerId="ADAL" clId="{6ED65124-91D8-4187-8992-B187D7316436}" dt="2019-06-20T13:11:29.397" v="183" actId="1076"/>
        <pc:sldMkLst>
          <pc:docMk/>
          <pc:sldMk cId="1965095880" sldId="408"/>
        </pc:sldMkLst>
        <pc:spChg chg="mod">
          <ac:chgData name="Samantha Chase" userId="2ccc7aae-bcbf-45e9-9346-5daedfd5cdbc" providerId="ADAL" clId="{6ED65124-91D8-4187-8992-B187D7316436}" dt="2019-06-20T13:11:29.397" v="183" actId="1076"/>
          <ac:spMkLst>
            <pc:docMk/>
            <pc:sldMk cId="1965095880" sldId="408"/>
            <ac:spMk id="4" creationId="{7FF711EE-047D-443A-9446-6E70110B1B4F}"/>
          </ac:spMkLst>
        </pc:spChg>
      </pc:sldChg>
      <pc:sldChg chg="modSp add del">
        <pc:chgData name="Samantha Chase" userId="2ccc7aae-bcbf-45e9-9346-5daedfd5cdbc" providerId="ADAL" clId="{6ED65124-91D8-4187-8992-B187D7316436}" dt="2019-06-20T13:15:20.070" v="186" actId="403"/>
        <pc:sldMkLst>
          <pc:docMk/>
          <pc:sldMk cId="52132724" sldId="409"/>
        </pc:sldMkLst>
        <pc:spChg chg="mod">
          <ac:chgData name="Samantha Chase" userId="2ccc7aae-bcbf-45e9-9346-5daedfd5cdbc" providerId="ADAL" clId="{6ED65124-91D8-4187-8992-B187D7316436}" dt="2019-06-20T13:15:20.070" v="186" actId="403"/>
          <ac:spMkLst>
            <pc:docMk/>
            <pc:sldMk cId="52132724" sldId="409"/>
            <ac:spMk id="8" creationId="{90EF4B51-86AE-4305-9EBA-282F86FC87C0}"/>
          </ac:spMkLst>
        </pc:spChg>
      </pc:sldChg>
      <pc:sldChg chg="add del modTransition">
        <pc:chgData name="Samantha Chase" userId="2ccc7aae-bcbf-45e9-9346-5daedfd5cdbc" providerId="ADAL" clId="{6ED65124-91D8-4187-8992-B187D7316436}" dt="2019-06-20T13:03:55.951" v="98"/>
        <pc:sldMkLst>
          <pc:docMk/>
          <pc:sldMk cId="2066132808" sldId="410"/>
        </pc:sldMkLst>
      </pc:sldChg>
      <pc:sldChg chg="modSp add del">
        <pc:chgData name="Samantha Chase" userId="2ccc7aae-bcbf-45e9-9346-5daedfd5cdbc" providerId="ADAL" clId="{6ED65124-91D8-4187-8992-B187D7316436}" dt="2019-06-20T13:11:15.659" v="182" actId="1076"/>
        <pc:sldMkLst>
          <pc:docMk/>
          <pc:sldMk cId="472426568" sldId="413"/>
        </pc:sldMkLst>
        <pc:spChg chg="mod">
          <ac:chgData name="Samantha Chase" userId="2ccc7aae-bcbf-45e9-9346-5daedfd5cdbc" providerId="ADAL" clId="{6ED65124-91D8-4187-8992-B187D7316436}" dt="2019-06-20T13:11:15.659" v="182" actId="1076"/>
          <ac:spMkLst>
            <pc:docMk/>
            <pc:sldMk cId="472426568" sldId="413"/>
            <ac:spMk id="4" creationId="{D6335DA8-DF12-4C52-AD5A-DFB7B7267ED2}"/>
          </ac:spMkLst>
        </pc:spChg>
      </pc:sldChg>
      <pc:sldChg chg="addSp delSp modSp add del modTransition">
        <pc:chgData name="Samantha Chase" userId="2ccc7aae-bcbf-45e9-9346-5daedfd5cdbc" providerId="ADAL" clId="{6ED65124-91D8-4187-8992-B187D7316436}" dt="2019-06-20T13:09:14.532" v="141" actId="1076"/>
        <pc:sldMkLst>
          <pc:docMk/>
          <pc:sldMk cId="241775816" sldId="415"/>
        </pc:sldMkLst>
        <pc:spChg chg="mod">
          <ac:chgData name="Samantha Chase" userId="2ccc7aae-bcbf-45e9-9346-5daedfd5cdbc" providerId="ADAL" clId="{6ED65124-91D8-4187-8992-B187D7316436}" dt="2019-06-20T13:09:14.532" v="141" actId="1076"/>
          <ac:spMkLst>
            <pc:docMk/>
            <pc:sldMk cId="241775816" sldId="415"/>
            <ac:spMk id="3" creationId="{E3E34FBB-E00F-46AA-9851-12A8B49CE466}"/>
          </ac:spMkLst>
        </pc:spChg>
        <pc:graphicFrameChg chg="add mod">
          <ac:chgData name="Samantha Chase" userId="2ccc7aae-bcbf-45e9-9346-5daedfd5cdbc" providerId="ADAL" clId="{6ED65124-91D8-4187-8992-B187D7316436}" dt="2019-06-20T13:09:12.167" v="140" actId="1076"/>
          <ac:graphicFrameMkLst>
            <pc:docMk/>
            <pc:sldMk cId="241775816" sldId="415"/>
            <ac:graphicFrameMk id="5" creationId="{36A454DB-748E-4A9A-8C23-5B101B43C19F}"/>
          </ac:graphicFrameMkLst>
        </pc:graphicFrameChg>
        <pc:graphicFrameChg chg="del mod">
          <ac:chgData name="Samantha Chase" userId="2ccc7aae-bcbf-45e9-9346-5daedfd5cdbc" providerId="ADAL" clId="{6ED65124-91D8-4187-8992-B187D7316436}" dt="2019-06-20T13:08:57.660" v="135" actId="478"/>
          <ac:graphicFrameMkLst>
            <pc:docMk/>
            <pc:sldMk cId="241775816" sldId="415"/>
            <ac:graphicFrameMk id="6" creationId="{00000000-0000-0000-0000-000000000000}"/>
          </ac:graphicFrameMkLst>
        </pc:graphicFrameChg>
      </pc:sldChg>
      <pc:sldChg chg="modSp add del modTransition">
        <pc:chgData name="Samantha Chase" userId="2ccc7aae-bcbf-45e9-9346-5daedfd5cdbc" providerId="ADAL" clId="{6ED65124-91D8-4187-8992-B187D7316436}" dt="2019-06-20T13:08:22.134" v="129" actId="1076"/>
        <pc:sldMkLst>
          <pc:docMk/>
          <pc:sldMk cId="3509472622" sldId="416"/>
        </pc:sldMkLst>
        <pc:spChg chg="mod">
          <ac:chgData name="Samantha Chase" userId="2ccc7aae-bcbf-45e9-9346-5daedfd5cdbc" providerId="ADAL" clId="{6ED65124-91D8-4187-8992-B187D7316436}" dt="2019-06-20T13:08:22.134" v="129" actId="1076"/>
          <ac:spMkLst>
            <pc:docMk/>
            <pc:sldMk cId="3509472622" sldId="416"/>
            <ac:spMk id="2" creationId="{BC79C1CD-7CFD-4CF5-81A4-B71617136C58}"/>
          </ac:spMkLst>
        </pc:spChg>
        <pc:spChg chg="mod">
          <ac:chgData name="Samantha Chase" userId="2ccc7aae-bcbf-45e9-9346-5daedfd5cdbc" providerId="ADAL" clId="{6ED65124-91D8-4187-8992-B187D7316436}" dt="2019-06-20T13:06:33.829" v="124" actId="404"/>
          <ac:spMkLst>
            <pc:docMk/>
            <pc:sldMk cId="3509472622" sldId="416"/>
            <ac:spMk id="12" creationId="{1D8ED1B8-6EEB-4946-909D-7718E171E5F7}"/>
          </ac:spMkLst>
        </pc:spChg>
        <pc:graphicFrameChg chg="mod">
          <ac:chgData name="Samantha Chase" userId="2ccc7aae-bcbf-45e9-9346-5daedfd5cdbc" providerId="ADAL" clId="{6ED65124-91D8-4187-8992-B187D7316436}" dt="2019-06-20T13:06:35.952" v="126" actId="1076"/>
          <ac:graphicFrameMkLst>
            <pc:docMk/>
            <pc:sldMk cId="3509472622" sldId="416"/>
            <ac:graphicFrameMk id="10" creationId="{D2832B9F-A9B0-414C-B341-4B0FA660946C}"/>
          </ac:graphicFrameMkLst>
        </pc:graphicFrameChg>
        <pc:picChg chg="mod">
          <ac:chgData name="Samantha Chase" userId="2ccc7aae-bcbf-45e9-9346-5daedfd5cdbc" providerId="ADAL" clId="{6ED65124-91D8-4187-8992-B187D7316436}" dt="2019-06-20T13:06:40.693" v="128" actId="1076"/>
          <ac:picMkLst>
            <pc:docMk/>
            <pc:sldMk cId="3509472622" sldId="416"/>
            <ac:picMk id="3" creationId="{0B74F41F-853A-4CA1-8C31-E0F855EDDFA3}"/>
          </ac:picMkLst>
        </pc:picChg>
      </pc:sldChg>
      <pc:sldChg chg="modSp add del modTransition">
        <pc:chgData name="Samantha Chase" userId="2ccc7aae-bcbf-45e9-9346-5daedfd5cdbc" providerId="ADAL" clId="{6ED65124-91D8-4187-8992-B187D7316436}" dt="2019-06-20T13:04:36.972" v="106" actId="1076"/>
        <pc:sldMkLst>
          <pc:docMk/>
          <pc:sldMk cId="1625533354" sldId="417"/>
        </pc:sldMkLst>
        <pc:spChg chg="mod">
          <ac:chgData name="Samantha Chase" userId="2ccc7aae-bcbf-45e9-9346-5daedfd5cdbc" providerId="ADAL" clId="{6ED65124-91D8-4187-8992-B187D7316436}" dt="2019-06-20T13:04:22.530" v="101" actId="1076"/>
          <ac:spMkLst>
            <pc:docMk/>
            <pc:sldMk cId="1625533354" sldId="417"/>
            <ac:spMk id="2" creationId="{92C78C60-8EEF-4C95-B32F-31445AA28B9C}"/>
          </ac:spMkLst>
        </pc:spChg>
        <pc:spChg chg="mod">
          <ac:chgData name="Samantha Chase" userId="2ccc7aae-bcbf-45e9-9346-5daedfd5cdbc" providerId="ADAL" clId="{6ED65124-91D8-4187-8992-B187D7316436}" dt="2019-06-20T13:04:34.285" v="105" actId="403"/>
          <ac:spMkLst>
            <pc:docMk/>
            <pc:sldMk cId="1625533354" sldId="417"/>
            <ac:spMk id="3" creationId="{50669638-8788-4E83-95BA-FD3E101D286F}"/>
          </ac:spMkLst>
        </pc:spChg>
        <pc:picChg chg="mod">
          <ac:chgData name="Samantha Chase" userId="2ccc7aae-bcbf-45e9-9346-5daedfd5cdbc" providerId="ADAL" clId="{6ED65124-91D8-4187-8992-B187D7316436}" dt="2019-06-20T13:04:36.972" v="106" actId="1076"/>
          <ac:picMkLst>
            <pc:docMk/>
            <pc:sldMk cId="1625533354" sldId="417"/>
            <ac:picMk id="5" creationId="{63B1BCF6-D19E-4F62-BEE8-43DA443EEA8C}"/>
          </ac:picMkLst>
        </pc:picChg>
      </pc:sldChg>
      <pc:sldChg chg="add del">
        <pc:chgData name="Samantha Chase" userId="2ccc7aae-bcbf-45e9-9346-5daedfd5cdbc" providerId="ADAL" clId="{6ED65124-91D8-4187-8992-B187D7316436}" dt="2019-06-20T13:02:48.492" v="86"/>
        <pc:sldMkLst>
          <pc:docMk/>
          <pc:sldMk cId="3432212969" sldId="435"/>
        </pc:sldMkLst>
      </pc:sldChg>
      <pc:sldChg chg="add del">
        <pc:chgData name="Samantha Chase" userId="2ccc7aae-bcbf-45e9-9346-5daedfd5cdbc" providerId="ADAL" clId="{6ED65124-91D8-4187-8992-B187D7316436}" dt="2019-06-20T13:02:48.492" v="86"/>
        <pc:sldMkLst>
          <pc:docMk/>
          <pc:sldMk cId="2489454922" sldId="464"/>
        </pc:sldMkLst>
      </pc:sldChg>
      <pc:sldChg chg="add del">
        <pc:chgData name="Samantha Chase" userId="2ccc7aae-bcbf-45e9-9346-5daedfd5cdbc" providerId="ADAL" clId="{6ED65124-91D8-4187-8992-B187D7316436}" dt="2019-06-20T13:02:48.492" v="86"/>
        <pc:sldMkLst>
          <pc:docMk/>
          <pc:sldMk cId="3878292700" sldId="471"/>
        </pc:sldMkLst>
      </pc:sldChg>
      <pc:sldChg chg="add del">
        <pc:chgData name="Samantha Chase" userId="2ccc7aae-bcbf-45e9-9346-5daedfd5cdbc" providerId="ADAL" clId="{6ED65124-91D8-4187-8992-B187D7316436}" dt="2019-06-20T13:02:48.492" v="86"/>
        <pc:sldMkLst>
          <pc:docMk/>
          <pc:sldMk cId="887561543" sldId="476"/>
        </pc:sldMkLst>
      </pc:sldChg>
      <pc:sldChg chg="add del">
        <pc:chgData name="Samantha Chase" userId="2ccc7aae-bcbf-45e9-9346-5daedfd5cdbc" providerId="ADAL" clId="{6ED65124-91D8-4187-8992-B187D7316436}" dt="2019-06-20T13:02:48.492" v="86"/>
        <pc:sldMkLst>
          <pc:docMk/>
          <pc:sldMk cId="804819045" sldId="477"/>
        </pc:sldMkLst>
      </pc:sldChg>
      <pc:sldChg chg="add del">
        <pc:chgData name="Samantha Chase" userId="2ccc7aae-bcbf-45e9-9346-5daedfd5cdbc" providerId="ADAL" clId="{6ED65124-91D8-4187-8992-B187D7316436}" dt="2019-06-20T13:02:48.492" v="86"/>
        <pc:sldMkLst>
          <pc:docMk/>
          <pc:sldMk cId="3205287576" sldId="483"/>
        </pc:sldMkLst>
      </pc:sldChg>
      <pc:sldChg chg="add del">
        <pc:chgData name="Samantha Chase" userId="2ccc7aae-bcbf-45e9-9346-5daedfd5cdbc" providerId="ADAL" clId="{6ED65124-91D8-4187-8992-B187D7316436}" dt="2019-06-20T13:02:48.492" v="86"/>
        <pc:sldMkLst>
          <pc:docMk/>
          <pc:sldMk cId="3864009239" sldId="484"/>
        </pc:sldMkLst>
      </pc:sldChg>
      <pc:sldChg chg="modSp add del modTransition">
        <pc:chgData name="Samantha Chase" userId="2ccc7aae-bcbf-45e9-9346-5daedfd5cdbc" providerId="ADAL" clId="{6ED65124-91D8-4187-8992-B187D7316436}" dt="2019-06-20T13:04:11.069" v="100" actId="1076"/>
        <pc:sldMkLst>
          <pc:docMk/>
          <pc:sldMk cId="102007767" sldId="485"/>
        </pc:sldMkLst>
        <pc:spChg chg="mod">
          <ac:chgData name="Samantha Chase" userId="2ccc7aae-bcbf-45e9-9346-5daedfd5cdbc" providerId="ADAL" clId="{6ED65124-91D8-4187-8992-B187D7316436}" dt="2019-06-20T13:03:55.800" v="97"/>
          <ac:spMkLst>
            <pc:docMk/>
            <pc:sldMk cId="102007767" sldId="485"/>
            <ac:spMk id="3" creationId="{5CD7A914-24DA-4204-BBBF-C035E4BE8FBA}"/>
          </ac:spMkLst>
        </pc:spChg>
        <pc:picChg chg="mod">
          <ac:chgData name="Samantha Chase" userId="2ccc7aae-bcbf-45e9-9346-5daedfd5cdbc" providerId="ADAL" clId="{6ED65124-91D8-4187-8992-B187D7316436}" dt="2019-06-20T13:04:11.069" v="100" actId="1076"/>
          <ac:picMkLst>
            <pc:docMk/>
            <pc:sldMk cId="102007767" sldId="485"/>
            <ac:picMk id="5" creationId="{A12E2348-B001-4367-8D1C-53BAD2309F1B}"/>
          </ac:picMkLst>
        </pc:picChg>
      </pc:sldChg>
      <pc:sldChg chg="addSp delSp modSp add">
        <pc:chgData name="Samantha Chase" userId="2ccc7aae-bcbf-45e9-9346-5daedfd5cdbc" providerId="ADAL" clId="{6ED65124-91D8-4187-8992-B187D7316436}" dt="2019-06-20T13:16:25.082" v="209"/>
        <pc:sldMkLst>
          <pc:docMk/>
          <pc:sldMk cId="2696119732" sldId="486"/>
        </pc:sldMkLst>
        <pc:spChg chg="del">
          <ac:chgData name="Samantha Chase" userId="2ccc7aae-bcbf-45e9-9346-5daedfd5cdbc" providerId="ADAL" clId="{6ED65124-91D8-4187-8992-B187D7316436}" dt="2019-06-20T13:15:50.014" v="188"/>
          <ac:spMkLst>
            <pc:docMk/>
            <pc:sldMk cId="2696119732" sldId="486"/>
            <ac:spMk id="2" creationId="{D17DFAEE-6E7D-4AC9-8C9D-DAA12F845C7D}"/>
          </ac:spMkLst>
        </pc:spChg>
        <pc:spChg chg="del">
          <ac:chgData name="Samantha Chase" userId="2ccc7aae-bcbf-45e9-9346-5daedfd5cdbc" providerId="ADAL" clId="{6ED65124-91D8-4187-8992-B187D7316436}" dt="2019-06-20T13:15:50.014" v="188"/>
          <ac:spMkLst>
            <pc:docMk/>
            <pc:sldMk cId="2696119732" sldId="486"/>
            <ac:spMk id="3" creationId="{B8CF5E58-4BE1-4EF2-9814-A9465C875597}"/>
          </ac:spMkLst>
        </pc:spChg>
        <pc:spChg chg="del">
          <ac:chgData name="Samantha Chase" userId="2ccc7aae-bcbf-45e9-9346-5daedfd5cdbc" providerId="ADAL" clId="{6ED65124-91D8-4187-8992-B187D7316436}" dt="2019-06-20T13:15:50.014" v="188"/>
          <ac:spMkLst>
            <pc:docMk/>
            <pc:sldMk cId="2696119732" sldId="486"/>
            <ac:spMk id="4" creationId="{ECDE180F-0140-4397-AB6D-72EF3FD8DACC}"/>
          </ac:spMkLst>
        </pc:spChg>
        <pc:spChg chg="del">
          <ac:chgData name="Samantha Chase" userId="2ccc7aae-bcbf-45e9-9346-5daedfd5cdbc" providerId="ADAL" clId="{6ED65124-91D8-4187-8992-B187D7316436}" dt="2019-06-20T13:15:55.303" v="199" actId="478"/>
          <ac:spMkLst>
            <pc:docMk/>
            <pc:sldMk cId="2696119732" sldId="486"/>
            <ac:spMk id="5" creationId="{D6555C8E-8D71-4DF5-BFDB-E261922ECED2}"/>
          </ac:spMkLst>
        </pc:spChg>
        <pc:spChg chg="add mod">
          <ac:chgData name="Samantha Chase" userId="2ccc7aae-bcbf-45e9-9346-5daedfd5cdbc" providerId="ADAL" clId="{6ED65124-91D8-4187-8992-B187D7316436}" dt="2019-06-20T13:16:09.084" v="208" actId="403"/>
          <ac:spMkLst>
            <pc:docMk/>
            <pc:sldMk cId="2696119732" sldId="486"/>
            <ac:spMk id="6" creationId="{933AAD06-5ABF-4EBC-96CB-0DCE65EE3927}"/>
          </ac:spMkLst>
        </pc:spChg>
        <pc:spChg chg="add del mod">
          <ac:chgData name="Samantha Chase" userId="2ccc7aae-bcbf-45e9-9346-5daedfd5cdbc" providerId="ADAL" clId="{6ED65124-91D8-4187-8992-B187D7316436}" dt="2019-06-20T13:16:02.808" v="200" actId="478"/>
          <ac:spMkLst>
            <pc:docMk/>
            <pc:sldMk cId="2696119732" sldId="486"/>
            <ac:spMk id="7" creationId="{573CC9FD-9644-4C32-B71A-9F62B78EDD43}"/>
          </ac:spMkLst>
        </pc:spChg>
        <pc:spChg chg="add del mod">
          <ac:chgData name="Samantha Chase" userId="2ccc7aae-bcbf-45e9-9346-5daedfd5cdbc" providerId="ADAL" clId="{6ED65124-91D8-4187-8992-B187D7316436}" dt="2019-06-20T13:16:05.326" v="201" actId="478"/>
          <ac:spMkLst>
            <pc:docMk/>
            <pc:sldMk cId="2696119732" sldId="486"/>
            <ac:spMk id="8" creationId="{4B79B345-1AEA-4EAF-8126-D7036AC679D0}"/>
          </ac:spMkLst>
        </pc:spChg>
        <pc:picChg chg="add">
          <ac:chgData name="Samantha Chase" userId="2ccc7aae-bcbf-45e9-9346-5daedfd5cdbc" providerId="ADAL" clId="{6ED65124-91D8-4187-8992-B187D7316436}" dt="2019-06-20T13:16:25.082" v="209"/>
          <ac:picMkLst>
            <pc:docMk/>
            <pc:sldMk cId="2696119732" sldId="486"/>
            <ac:picMk id="9" creationId="{2074732F-D60E-4A6C-982B-793CC239C6E2}"/>
          </ac:picMkLst>
        </pc:picChg>
      </pc:sldChg>
      <pc:sldChg chg="addSp delSp modSp add">
        <pc:chgData name="Samantha Chase" userId="2ccc7aae-bcbf-45e9-9346-5daedfd5cdbc" providerId="ADAL" clId="{6ED65124-91D8-4187-8992-B187D7316436}" dt="2019-06-20T13:17:28.584" v="331" actId="403"/>
        <pc:sldMkLst>
          <pc:docMk/>
          <pc:sldMk cId="2764466444" sldId="487"/>
        </pc:sldMkLst>
        <pc:spChg chg="add del mod">
          <ac:chgData name="Samantha Chase" userId="2ccc7aae-bcbf-45e9-9346-5daedfd5cdbc" providerId="ADAL" clId="{6ED65124-91D8-4187-8992-B187D7316436}" dt="2019-06-20T13:17:16.066" v="328" actId="478"/>
          <ac:spMkLst>
            <pc:docMk/>
            <pc:sldMk cId="2764466444" sldId="487"/>
            <ac:spMk id="2" creationId="{939EB11E-DEE2-4610-91D5-B0A10FE6CE9F}"/>
          </ac:spMkLst>
        </pc:spChg>
        <pc:spChg chg="add mod">
          <ac:chgData name="Samantha Chase" userId="2ccc7aae-bcbf-45e9-9346-5daedfd5cdbc" providerId="ADAL" clId="{6ED65124-91D8-4187-8992-B187D7316436}" dt="2019-06-20T13:17:28.584" v="331" actId="403"/>
          <ac:spMkLst>
            <pc:docMk/>
            <pc:sldMk cId="2764466444" sldId="487"/>
            <ac:spMk id="3" creationId="{47E17528-7E1E-469A-9CF0-8D01607F0F16}"/>
          </ac:spMkLst>
        </pc:spChg>
        <pc:spChg chg="mod">
          <ac:chgData name="Samantha Chase" userId="2ccc7aae-bcbf-45e9-9346-5daedfd5cdbc" providerId="ADAL" clId="{6ED65124-91D8-4187-8992-B187D7316436}" dt="2019-06-20T13:17:18.750" v="329" actId="1076"/>
          <ac:spMkLst>
            <pc:docMk/>
            <pc:sldMk cId="2764466444" sldId="487"/>
            <ac:spMk id="6" creationId="{933AAD06-5ABF-4EBC-96CB-0DCE65EE392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44403409750802"/>
          <c:y val="2.84697479887254E-2"/>
          <c:w val="0.71355596590249204"/>
          <c:h val="0.86821359769780204"/>
        </c:manualLayout>
      </c:layout>
      <c:barChart>
        <c:barDir val="bar"/>
        <c:grouping val="clustered"/>
        <c:varyColors val="0"/>
        <c:ser>
          <c:idx val="0"/>
          <c:order val="0"/>
          <c:tx>
            <c:strRef>
              <c:f>Sheet1!$B$1</c:f>
              <c:strCache>
                <c:ptCount val="1"/>
                <c:pt idx="0">
                  <c:v>Other Medicare Beneficiaries</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5"/>
                <c:pt idx="0">
                  <c:v>1+ Days in a Skilled Nursing Facility</c:v>
                </c:pt>
                <c:pt idx="1">
                  <c:v>Long-Term Care Facility Resident</c:v>
                </c:pt>
                <c:pt idx="2">
                  <c:v>1+ Days of Home Health Care</c:v>
                </c:pt>
                <c:pt idx="3">
                  <c:v>1+ Emergency Room Visits</c:v>
                </c:pt>
                <c:pt idx="4">
                  <c:v>1+ Inpatient Hospital Stays</c:v>
                </c:pt>
              </c:strCache>
            </c:strRef>
          </c:cat>
          <c:val>
            <c:numRef>
              <c:f>Sheet1!$B$2:$B$11</c:f>
              <c:numCache>
                <c:formatCode>0%</c:formatCode>
                <c:ptCount val="5"/>
                <c:pt idx="0">
                  <c:v>0.04</c:v>
                </c:pt>
                <c:pt idx="1">
                  <c:v>0.01</c:v>
                </c:pt>
                <c:pt idx="2">
                  <c:v>0.08</c:v>
                </c:pt>
                <c:pt idx="3">
                  <c:v>0.13</c:v>
                </c:pt>
                <c:pt idx="4">
                  <c:v>0.16</c:v>
                </c:pt>
              </c:numCache>
            </c:numRef>
          </c:val>
          <c:extLst>
            <c:ext xmlns:c16="http://schemas.microsoft.com/office/drawing/2014/chart" uri="{C3380CC4-5D6E-409C-BE32-E72D297353CC}">
              <c16:uniqueId val="{00000000-FE89-40BC-98A8-49FC91CDA97F}"/>
            </c:ext>
          </c:extLst>
        </c:ser>
        <c:ser>
          <c:idx val="1"/>
          <c:order val="1"/>
          <c:tx>
            <c:strRef>
              <c:f>Sheet1!$C$1</c:f>
              <c:strCache>
                <c:ptCount val="1"/>
                <c:pt idx="0">
                  <c:v>Medicare Beneficiaries Who Receive Assistance From Medicaid</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5"/>
                <c:pt idx="0">
                  <c:v>1+ Days in a Skilled Nursing Facility</c:v>
                </c:pt>
                <c:pt idx="1">
                  <c:v>Long-Term Care Facility Resident</c:v>
                </c:pt>
                <c:pt idx="2">
                  <c:v>1+ Days of Home Health Care</c:v>
                </c:pt>
                <c:pt idx="3">
                  <c:v>1+ Emergency Room Visits</c:v>
                </c:pt>
                <c:pt idx="4">
                  <c:v>1+ Inpatient Hospital Stays</c:v>
                </c:pt>
              </c:strCache>
            </c:strRef>
          </c:cat>
          <c:val>
            <c:numRef>
              <c:f>Sheet1!$C$2:$C$11</c:f>
              <c:numCache>
                <c:formatCode>0%</c:formatCode>
                <c:ptCount val="5"/>
                <c:pt idx="0">
                  <c:v>0.09</c:v>
                </c:pt>
                <c:pt idx="1">
                  <c:v>0.13</c:v>
                </c:pt>
                <c:pt idx="2">
                  <c:v>0.13</c:v>
                </c:pt>
                <c:pt idx="3">
                  <c:v>0.21</c:v>
                </c:pt>
                <c:pt idx="4">
                  <c:v>0.26</c:v>
                </c:pt>
              </c:numCache>
            </c:numRef>
          </c:val>
          <c:extLst>
            <c:ext xmlns:c16="http://schemas.microsoft.com/office/drawing/2014/chart" uri="{C3380CC4-5D6E-409C-BE32-E72D297353CC}">
              <c16:uniqueId val="{00000001-FE89-40BC-98A8-49FC91CDA97F}"/>
            </c:ext>
          </c:extLst>
        </c:ser>
        <c:dLbls>
          <c:showLegendKey val="0"/>
          <c:showVal val="0"/>
          <c:showCatName val="0"/>
          <c:showSerName val="0"/>
          <c:showPercent val="0"/>
          <c:showBubbleSize val="0"/>
        </c:dLbls>
        <c:gapWidth val="100"/>
        <c:axId val="-2111354936"/>
        <c:axId val="-2111055000"/>
      </c:barChart>
      <c:catAx>
        <c:axId val="-2111354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11055000"/>
        <c:crosses val="autoZero"/>
        <c:auto val="1"/>
        <c:lblAlgn val="ctr"/>
        <c:lblOffset val="100"/>
        <c:noMultiLvlLbl val="0"/>
      </c:catAx>
      <c:valAx>
        <c:axId val="-2111055000"/>
        <c:scaling>
          <c:orientation val="minMax"/>
        </c:scaling>
        <c:delete val="1"/>
        <c:axPos val="b"/>
        <c:numFmt formatCode="0%" sourceLinked="1"/>
        <c:majorTickMark val="none"/>
        <c:minorTickMark val="none"/>
        <c:tickLblPos val="nextTo"/>
        <c:crossAx val="-2111354936"/>
        <c:crosses val="autoZero"/>
        <c:crossBetween val="between"/>
      </c:valAx>
      <c:spPr>
        <a:noFill/>
        <a:ln>
          <a:noFill/>
        </a:ln>
        <a:effectLst/>
      </c:spPr>
    </c:plotArea>
    <c:legend>
      <c:legendPos val="b"/>
      <c:layout>
        <c:manualLayout>
          <c:xMode val="edge"/>
          <c:yMode val="edge"/>
          <c:x val="0.57885481420085705"/>
          <c:y val="0.71095414947907798"/>
          <c:w val="0.42114518579914401"/>
          <c:h val="0.2188383077373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D SNPs2</c:v>
                </c:pt>
              </c:strCache>
            </c:strRef>
          </c:tx>
          <c:spPr>
            <a:solidFill>
              <a:schemeClr val="accent1"/>
            </a:solidFill>
            <a:ln>
              <a:noFill/>
            </a:ln>
            <a:effectLst/>
            <a:sp3d/>
          </c:spPr>
          <c:invertIfNegative val="0"/>
          <c:cat>
            <c:strRef>
              <c:f>Sheet1!$A$2</c:f>
              <c:strCache>
                <c:ptCount val="1"/>
                <c:pt idx="0">
                  <c:v>Category 1</c:v>
                </c:pt>
              </c:strCache>
            </c:strRef>
          </c:cat>
          <c:val>
            <c:numRef>
              <c:f>Sheet1!$B$2</c:f>
              <c:numCache>
                <c:formatCode>0%</c:formatCode>
                <c:ptCount val="1"/>
                <c:pt idx="0">
                  <c:v>2475</c:v>
                </c:pt>
              </c:numCache>
            </c:numRef>
          </c:val>
          <c:extLst>
            <c:ext xmlns:c16="http://schemas.microsoft.com/office/drawing/2014/chart" uri="{C3380CC4-5D6E-409C-BE32-E72D297353CC}">
              <c16:uniqueId val="{00000000-A3B0-4041-B740-024033FA014B}"/>
            </c:ext>
          </c:extLst>
        </c:ser>
        <c:ser>
          <c:idx val="1"/>
          <c:order val="1"/>
          <c:tx>
            <c:strRef>
              <c:f>Sheet1!$C$1</c:f>
              <c:strCache>
                <c:ptCount val="1"/>
                <c:pt idx="0">
                  <c:v> C SNPs</c:v>
                </c:pt>
              </c:strCache>
            </c:strRef>
          </c:tx>
          <c:spPr>
            <a:solidFill>
              <a:srgbClr val="FFFF00"/>
            </a:solidFill>
            <a:ln>
              <a:noFill/>
            </a:ln>
            <a:effectLst/>
            <a:sp3d/>
          </c:spPr>
          <c:invertIfNegative val="0"/>
          <c:cat>
            <c:strRef>
              <c:f>Sheet1!$A$2</c:f>
              <c:strCache>
                <c:ptCount val="1"/>
                <c:pt idx="0">
                  <c:v>Category 1</c:v>
                </c:pt>
              </c:strCache>
            </c:strRef>
          </c:cat>
          <c:val>
            <c:numRef>
              <c:f>Sheet1!$C$2</c:f>
              <c:numCache>
                <c:formatCode>0%</c:formatCode>
                <c:ptCount val="1"/>
                <c:pt idx="0">
                  <c:v>352</c:v>
                </c:pt>
              </c:numCache>
            </c:numRef>
          </c:val>
          <c:extLst>
            <c:ext xmlns:c16="http://schemas.microsoft.com/office/drawing/2014/chart" uri="{C3380CC4-5D6E-409C-BE32-E72D297353CC}">
              <c16:uniqueId val="{00000001-A3B0-4041-B740-024033FA014B}"/>
            </c:ext>
          </c:extLst>
        </c:ser>
        <c:ser>
          <c:idx val="2"/>
          <c:order val="2"/>
          <c:tx>
            <c:strRef>
              <c:f>Sheet1!$D$1</c:f>
              <c:strCache>
                <c:ptCount val="1"/>
                <c:pt idx="0">
                  <c:v>I SNPs</c:v>
                </c:pt>
              </c:strCache>
            </c:strRef>
          </c:tx>
          <c:spPr>
            <a:solidFill>
              <a:schemeClr val="accent6">
                <a:lumMod val="75000"/>
              </a:schemeClr>
            </a:solidFill>
            <a:ln>
              <a:noFill/>
            </a:ln>
            <a:effectLst/>
            <a:sp3d/>
          </c:spPr>
          <c:invertIfNegative val="0"/>
          <c:cat>
            <c:strRef>
              <c:f>Sheet1!$A$2</c:f>
              <c:strCache>
                <c:ptCount val="1"/>
                <c:pt idx="0">
                  <c:v>Category 1</c:v>
                </c:pt>
              </c:strCache>
            </c:strRef>
          </c:cat>
          <c:val>
            <c:numRef>
              <c:f>Sheet1!$D$2</c:f>
              <c:numCache>
                <c:formatCode>0%</c:formatCode>
                <c:ptCount val="1"/>
                <c:pt idx="0">
                  <c:v>84</c:v>
                </c:pt>
              </c:numCache>
            </c:numRef>
          </c:val>
          <c:extLst>
            <c:ext xmlns:c16="http://schemas.microsoft.com/office/drawing/2014/chart" uri="{C3380CC4-5D6E-409C-BE32-E72D297353CC}">
              <c16:uniqueId val="{00000003-A3B0-4041-B740-024033FA014B}"/>
            </c:ext>
          </c:extLst>
        </c:ser>
        <c:ser>
          <c:idx val="3"/>
          <c:order val="3"/>
          <c:tx>
            <c:strRef>
              <c:f>Sheet1!$E$1</c:f>
              <c:strCache>
                <c:ptCount val="1"/>
                <c:pt idx="0">
                  <c:v>MMPs</c:v>
                </c:pt>
              </c:strCache>
            </c:strRef>
          </c:tx>
          <c:spPr>
            <a:solidFill>
              <a:schemeClr val="accent4"/>
            </a:solidFill>
            <a:ln>
              <a:noFill/>
            </a:ln>
            <a:effectLst/>
            <a:sp3d/>
          </c:spPr>
          <c:invertIfNegative val="0"/>
          <c:cat>
            <c:strRef>
              <c:f>Sheet1!$A$2</c:f>
              <c:strCache>
                <c:ptCount val="1"/>
                <c:pt idx="0">
                  <c:v>Category 1</c:v>
                </c:pt>
              </c:strCache>
            </c:strRef>
          </c:cat>
          <c:val>
            <c:numRef>
              <c:f>Sheet1!$E$2</c:f>
              <c:numCache>
                <c:formatCode>General</c:formatCode>
                <c:ptCount val="1"/>
                <c:pt idx="0">
                  <c:v>389</c:v>
                </c:pt>
              </c:numCache>
            </c:numRef>
          </c:val>
          <c:extLst>
            <c:ext xmlns:c16="http://schemas.microsoft.com/office/drawing/2014/chart" uri="{C3380CC4-5D6E-409C-BE32-E72D297353CC}">
              <c16:uniqueId val="{00000000-2819-47E7-BB01-6A685DECA4A8}"/>
            </c:ext>
          </c:extLst>
        </c:ser>
        <c:dLbls>
          <c:showLegendKey val="0"/>
          <c:showVal val="0"/>
          <c:showCatName val="0"/>
          <c:showSerName val="0"/>
          <c:showPercent val="0"/>
          <c:showBubbleSize val="0"/>
        </c:dLbls>
        <c:gapWidth val="150"/>
        <c:shape val="box"/>
        <c:axId val="521079880"/>
        <c:axId val="521080272"/>
        <c:axId val="0"/>
      </c:bar3DChart>
      <c:catAx>
        <c:axId val="521079880"/>
        <c:scaling>
          <c:orientation val="minMax"/>
        </c:scaling>
        <c:delete val="1"/>
        <c:axPos val="b"/>
        <c:numFmt formatCode="General" sourceLinked="1"/>
        <c:majorTickMark val="none"/>
        <c:minorTickMark val="none"/>
        <c:tickLblPos val="nextTo"/>
        <c:crossAx val="521080272"/>
        <c:crosses val="autoZero"/>
        <c:auto val="1"/>
        <c:lblAlgn val="ctr"/>
        <c:lblOffset val="100"/>
        <c:noMultiLvlLbl val="0"/>
      </c:catAx>
      <c:valAx>
        <c:axId val="521080272"/>
        <c:scaling>
          <c:orientation val="minMax"/>
        </c:scaling>
        <c:delete val="1"/>
        <c:axPos val="l"/>
        <c:numFmt formatCode="0%" sourceLinked="1"/>
        <c:majorTickMark val="none"/>
        <c:minorTickMark val="none"/>
        <c:tickLblPos val="nextTo"/>
        <c:crossAx val="52107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B0116-7C06-4E45-975B-9A04C842C7D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FF5CBA5-C0C7-4A13-A705-E603B6CE9F9A}">
      <dgm:prSet phldrT="[Text]" custT="1"/>
      <dgm:spPr/>
      <dgm:t>
        <a:bodyPr/>
        <a:lstStyle/>
        <a:p>
          <a:pPr algn="ctr">
            <a:spcAft>
              <a:spcPts val="1000"/>
            </a:spcAft>
          </a:pPr>
          <a:r>
            <a:rPr lang="en-US" sz="2600" b="1" baseline="0" dirty="0">
              <a:effectLst>
                <a:outerShdw blurRad="38100" dist="38100" dir="2700000" algn="tl">
                  <a:srgbClr val="000000">
                    <a:alpha val="43137"/>
                  </a:srgbClr>
                </a:outerShdw>
              </a:effectLst>
              <a:latin typeface="Calibri" pitchFamily="34" charset="0"/>
              <a:cs typeface="Calibri" pitchFamily="34" charset="0"/>
            </a:rPr>
            <a:t>Capitated  </a:t>
          </a:r>
        </a:p>
        <a:p>
          <a:pPr algn="ctr">
            <a:spcAft>
              <a:spcPts val="1000"/>
            </a:spcAft>
          </a:pPr>
          <a:r>
            <a:rPr lang="en-US" sz="1800" b="1" dirty="0">
              <a:effectLst>
                <a:outerShdw blurRad="38100" dist="38100" dir="2700000" algn="tl">
                  <a:srgbClr val="000000">
                    <a:alpha val="43137"/>
                  </a:srgbClr>
                </a:outerShdw>
              </a:effectLst>
              <a:latin typeface="Calibri" pitchFamily="34" charset="0"/>
            </a:rPr>
            <a:t>CA,</a:t>
          </a:r>
          <a:r>
            <a:rPr lang="en-US" sz="1800" b="1" dirty="0">
              <a:effectLst>
                <a:outerShdw blurRad="38100" dist="38100" dir="2700000" algn="tl">
                  <a:srgbClr val="000000">
                    <a:alpha val="43137"/>
                  </a:srgbClr>
                </a:outerShdw>
              </a:effectLst>
              <a:latin typeface="Calibri" pitchFamily="34" charset="0"/>
              <a:cs typeface="Calibri" pitchFamily="34" charset="0"/>
            </a:rPr>
            <a:t> IL, MA, MI, NY, OH, RI, SC, TX, VA*</a:t>
          </a:r>
          <a:endParaRPr lang="en-US" sz="1800" b="1" baseline="0" dirty="0">
            <a:effectLst>
              <a:outerShdw blurRad="38100" dist="38100" dir="2700000" algn="tl">
                <a:srgbClr val="000000">
                  <a:alpha val="43137"/>
                </a:srgbClr>
              </a:outerShdw>
            </a:effectLst>
            <a:latin typeface="Calibri" pitchFamily="34" charset="0"/>
            <a:cs typeface="Calibri" pitchFamily="34" charset="0"/>
          </a:endParaRPr>
        </a:p>
      </dgm:t>
    </dgm:pt>
    <dgm:pt modelId="{51D242A9-40C6-4EB0-91DD-DAA507DF3E4F}" type="parTrans" cxnId="{8FF03AF2-ADDC-4F7A-B3B1-9257E62B257B}">
      <dgm:prSet/>
      <dgm:spPr/>
      <dgm:t>
        <a:bodyPr/>
        <a:lstStyle/>
        <a:p>
          <a:endParaRPr lang="en-US">
            <a:latin typeface="Calibri" pitchFamily="34" charset="0"/>
            <a:cs typeface="Calibri" pitchFamily="34" charset="0"/>
          </a:endParaRPr>
        </a:p>
      </dgm:t>
    </dgm:pt>
    <dgm:pt modelId="{56285FD4-B001-469D-97EB-A515DFCF31C6}" type="sibTrans" cxnId="{8FF03AF2-ADDC-4F7A-B3B1-9257E62B257B}">
      <dgm:prSet/>
      <dgm:spPr/>
      <dgm:t>
        <a:bodyPr/>
        <a:lstStyle/>
        <a:p>
          <a:endParaRPr lang="en-US">
            <a:latin typeface="Calibri" pitchFamily="34" charset="0"/>
            <a:cs typeface="Calibri" pitchFamily="34" charset="0"/>
          </a:endParaRPr>
        </a:p>
      </dgm:t>
    </dgm:pt>
    <dgm:pt modelId="{9B1455CC-A954-4ABA-AEE8-971074F4AAC7}">
      <dgm:prSet phldrT="[Text]" custT="1"/>
      <dgm:spPr/>
      <dgm:t>
        <a:bodyPr/>
        <a:lstStyle/>
        <a:p>
          <a:pPr>
            <a:lnSpc>
              <a:spcPct val="100000"/>
            </a:lnSpc>
            <a:spcAft>
              <a:spcPts val="1000"/>
            </a:spcAft>
          </a:pPr>
          <a:r>
            <a:rPr lang="en-US" sz="2600" b="1" baseline="0" dirty="0">
              <a:effectLst>
                <a:outerShdw blurRad="38100" dist="38100" dir="2700000" algn="tl">
                  <a:srgbClr val="000000">
                    <a:alpha val="43137"/>
                  </a:srgbClr>
                </a:outerShdw>
              </a:effectLst>
              <a:latin typeface="Calibri" pitchFamily="34" charset="0"/>
              <a:cs typeface="Calibri" pitchFamily="34" charset="0"/>
            </a:rPr>
            <a:t>Managed Fee for Service</a:t>
          </a:r>
        </a:p>
        <a:p>
          <a:pPr>
            <a:lnSpc>
              <a:spcPct val="100000"/>
            </a:lnSpc>
            <a:spcAft>
              <a:spcPts val="1000"/>
            </a:spcAft>
          </a:pPr>
          <a:r>
            <a:rPr lang="en-US" sz="1800" b="1" dirty="0">
              <a:effectLst>
                <a:outerShdw blurRad="38100" dist="38100" dir="2700000" algn="tl">
                  <a:srgbClr val="000000">
                    <a:alpha val="43137"/>
                  </a:srgbClr>
                </a:outerShdw>
              </a:effectLst>
              <a:latin typeface="Calibri" pitchFamily="34" charset="0"/>
            </a:rPr>
            <a:t>CO*, WA </a:t>
          </a:r>
        </a:p>
      </dgm:t>
    </dgm:pt>
    <dgm:pt modelId="{2455E657-ECCA-4F94-AEA5-3A1E712C4B8D}" type="parTrans" cxnId="{863DBA50-1373-4FCC-BFE4-D6837DEDECEA}">
      <dgm:prSet/>
      <dgm:spPr/>
      <dgm:t>
        <a:bodyPr/>
        <a:lstStyle/>
        <a:p>
          <a:endParaRPr lang="en-US">
            <a:latin typeface="Calibri" pitchFamily="34" charset="0"/>
            <a:cs typeface="Calibri" pitchFamily="34" charset="0"/>
          </a:endParaRPr>
        </a:p>
      </dgm:t>
    </dgm:pt>
    <dgm:pt modelId="{5696FCD0-D3C1-458F-927E-115A56A3307F}" type="sibTrans" cxnId="{863DBA50-1373-4FCC-BFE4-D6837DEDECEA}">
      <dgm:prSet/>
      <dgm:spPr/>
      <dgm:t>
        <a:bodyPr/>
        <a:lstStyle/>
        <a:p>
          <a:endParaRPr lang="en-US">
            <a:latin typeface="Calibri" pitchFamily="34" charset="0"/>
            <a:cs typeface="Calibri" pitchFamily="34" charset="0"/>
          </a:endParaRPr>
        </a:p>
      </dgm:t>
    </dgm:pt>
    <dgm:pt modelId="{E6201330-01FC-4A4D-A979-5A2EA13AB84C}">
      <dgm:prSet phldrT="[Text]" custT="1"/>
      <dgm:spPr/>
      <dgm:t>
        <a:bodyPr/>
        <a:lstStyle/>
        <a:p>
          <a:pPr>
            <a:spcAft>
              <a:spcPts val="600"/>
            </a:spcAft>
          </a:pPr>
          <a:r>
            <a:rPr lang="en-US" altLang="ja-JP" sz="2000" baseline="0" dirty="0">
              <a:latin typeface="Calibri" pitchFamily="34" charset="0"/>
              <a:ea typeface="+mn-ea"/>
              <a:cs typeface="+mn-cs"/>
            </a:rPr>
            <a:t>FFS providers, including Medicaid health homes or accountable care organizations </a:t>
          </a:r>
        </a:p>
      </dgm:t>
    </dgm:pt>
    <dgm:pt modelId="{6E6F42E3-2F86-4FA4-B93B-3A9B057AA237}" type="parTrans" cxnId="{86862D7F-1C7F-4D49-A7BA-E95A81051E49}">
      <dgm:prSet/>
      <dgm:spPr/>
      <dgm:t>
        <a:bodyPr/>
        <a:lstStyle/>
        <a:p>
          <a:endParaRPr lang="en-US"/>
        </a:p>
      </dgm:t>
    </dgm:pt>
    <dgm:pt modelId="{8FEB8819-003D-431D-B41F-14433AE18E18}" type="sibTrans" cxnId="{86862D7F-1C7F-4D49-A7BA-E95A81051E49}">
      <dgm:prSet/>
      <dgm:spPr/>
      <dgm:t>
        <a:bodyPr/>
        <a:lstStyle/>
        <a:p>
          <a:endParaRPr lang="en-US"/>
        </a:p>
      </dgm:t>
    </dgm:pt>
    <dgm:pt modelId="{164A7056-F53C-42E3-8196-C558BA088DF8}">
      <dgm:prSet custT="1"/>
      <dgm:spPr/>
      <dgm:t>
        <a:bodyPr/>
        <a:lstStyle/>
        <a:p>
          <a:pPr>
            <a:spcAft>
              <a:spcPts val="600"/>
            </a:spcAft>
          </a:pPr>
          <a:r>
            <a:rPr lang="en-US" altLang="ja-JP" sz="2000" baseline="0">
              <a:latin typeface="Calibri" pitchFamily="34" charset="0"/>
              <a:ea typeface="+mn-ea"/>
              <a:cs typeface="+mn-cs"/>
            </a:rPr>
            <a:t>Single set of rules for marketing, appeals, etc.</a:t>
          </a:r>
          <a:endParaRPr lang="en-US" altLang="ja-JP" sz="2000" baseline="0" dirty="0">
            <a:latin typeface="Calibri" pitchFamily="34" charset="0"/>
            <a:ea typeface="+mn-ea"/>
            <a:cs typeface="+mn-cs"/>
          </a:endParaRPr>
        </a:p>
      </dgm:t>
    </dgm:pt>
    <dgm:pt modelId="{A1A0B145-1F39-484A-9786-54AD5416740E}" type="parTrans" cxnId="{36DD518D-2BE7-4ADD-B3A1-48E422923DDE}">
      <dgm:prSet/>
      <dgm:spPr/>
      <dgm:t>
        <a:bodyPr/>
        <a:lstStyle/>
        <a:p>
          <a:endParaRPr lang="en-US"/>
        </a:p>
      </dgm:t>
    </dgm:pt>
    <dgm:pt modelId="{F7F789EA-5C6C-4086-8D57-3BEB5CA2513C}" type="sibTrans" cxnId="{36DD518D-2BE7-4ADD-B3A1-48E422923DDE}">
      <dgm:prSet/>
      <dgm:spPr/>
      <dgm:t>
        <a:bodyPr/>
        <a:lstStyle/>
        <a:p>
          <a:endParaRPr lang="en-US"/>
        </a:p>
      </dgm:t>
    </dgm:pt>
    <dgm:pt modelId="{D67D2D35-C066-4BED-A512-BDC3D379B192}">
      <dgm:prSet custT="1"/>
      <dgm:spPr/>
      <dgm:t>
        <a:bodyPr/>
        <a:lstStyle/>
        <a:p>
          <a:pPr>
            <a:spcAft>
              <a:spcPts val="600"/>
            </a:spcAft>
          </a:pPr>
          <a:r>
            <a:rPr lang="en-US" altLang="ja-JP" sz="2000" baseline="0">
              <a:latin typeface="Calibri" pitchFamily="34" charset="0"/>
              <a:ea typeface="+mn-ea"/>
              <a:cs typeface="+mn-cs"/>
            </a:rPr>
            <a:t>Voluntary, passive enrollment with opt-out provisions</a:t>
          </a:r>
          <a:endParaRPr lang="en-US" altLang="ja-JP" sz="2000" baseline="0" dirty="0">
            <a:latin typeface="Calibri" pitchFamily="34" charset="0"/>
            <a:ea typeface="+mn-ea"/>
            <a:cs typeface="+mn-cs"/>
          </a:endParaRPr>
        </a:p>
      </dgm:t>
    </dgm:pt>
    <dgm:pt modelId="{6DB5501B-A204-4990-B89B-883ACE5FE744}" type="parTrans" cxnId="{FD4F8E12-E3DF-4465-86B6-87AEC3EF01BC}">
      <dgm:prSet/>
      <dgm:spPr/>
      <dgm:t>
        <a:bodyPr/>
        <a:lstStyle/>
        <a:p>
          <a:endParaRPr lang="en-US"/>
        </a:p>
      </dgm:t>
    </dgm:pt>
    <dgm:pt modelId="{E715F5B8-E830-4FEC-865B-34C8E75B1F0D}" type="sibTrans" cxnId="{FD4F8E12-E3DF-4465-86B6-87AEC3EF01BC}">
      <dgm:prSet/>
      <dgm:spPr/>
      <dgm:t>
        <a:bodyPr/>
        <a:lstStyle/>
        <a:p>
          <a:endParaRPr lang="en-US"/>
        </a:p>
      </dgm:t>
    </dgm:pt>
    <dgm:pt modelId="{41B94C10-90B3-4059-B2DD-35D35BE929DA}">
      <dgm:prSet custT="1"/>
      <dgm:spPr/>
      <dgm:t>
        <a:bodyPr/>
        <a:lstStyle/>
        <a:p>
          <a:pPr>
            <a:spcAft>
              <a:spcPts val="600"/>
            </a:spcAft>
          </a:pPr>
          <a:r>
            <a:rPr lang="en-US" altLang="ja-JP" sz="2000" baseline="0">
              <a:latin typeface="Calibri" pitchFamily="34" charset="0"/>
              <a:ea typeface="+mn-ea"/>
              <a:cs typeface="+mn-cs"/>
            </a:rPr>
            <a:t>Quality thresholds and savings targets</a:t>
          </a:r>
          <a:endParaRPr lang="en-US" altLang="ja-JP" sz="2000" baseline="0" dirty="0">
            <a:latin typeface="Calibri" pitchFamily="34" charset="0"/>
            <a:ea typeface="+mn-ea"/>
            <a:cs typeface="+mn-cs"/>
          </a:endParaRPr>
        </a:p>
      </dgm:t>
    </dgm:pt>
    <dgm:pt modelId="{0C21249F-A440-4D17-8CE1-EF64D4410F32}" type="parTrans" cxnId="{6D998459-6F21-41FF-8757-CF2F4A3A8FE9}">
      <dgm:prSet/>
      <dgm:spPr/>
      <dgm:t>
        <a:bodyPr/>
        <a:lstStyle/>
        <a:p>
          <a:endParaRPr lang="en-US"/>
        </a:p>
      </dgm:t>
    </dgm:pt>
    <dgm:pt modelId="{5BE1C4E9-BAB1-4983-A6F3-3C836FAEE5C9}" type="sibTrans" cxnId="{6D998459-6F21-41FF-8757-CF2F4A3A8FE9}">
      <dgm:prSet/>
      <dgm:spPr/>
      <dgm:t>
        <a:bodyPr/>
        <a:lstStyle/>
        <a:p>
          <a:endParaRPr lang="en-US"/>
        </a:p>
      </dgm:t>
    </dgm:pt>
    <dgm:pt modelId="{5BFF91DF-10B0-4FC0-9F9E-324CF7F9FCBD}">
      <dgm:prSet phldrT="[Text]" custT="1"/>
      <dgm:spPr/>
      <dgm:t>
        <a:bodyPr/>
        <a:lstStyle/>
        <a:p>
          <a:pPr>
            <a:spcAft>
              <a:spcPts val="600"/>
            </a:spcAft>
          </a:pPr>
          <a:r>
            <a:rPr lang="en-US" altLang="ja-JP" sz="2000" baseline="0" dirty="0">
              <a:latin typeface="Calibri" pitchFamily="34" charset="0"/>
              <a:ea typeface="+mn-ea"/>
              <a:cs typeface="+mn-cs"/>
            </a:rPr>
            <a:t>Joint procurement of high-performing health plans (Medicare Medicaid Plans or MMPs)</a:t>
          </a:r>
        </a:p>
      </dgm:t>
    </dgm:pt>
    <dgm:pt modelId="{0647FA33-76BF-409E-9BE3-3B4C73E65558}" type="parTrans" cxnId="{DA5E2B9F-F028-4CD7-926A-7717D178D1E3}">
      <dgm:prSet/>
      <dgm:spPr/>
      <dgm:t>
        <a:bodyPr/>
        <a:lstStyle/>
        <a:p>
          <a:endParaRPr lang="en-US"/>
        </a:p>
      </dgm:t>
    </dgm:pt>
    <dgm:pt modelId="{AB914FF5-EDC6-4BA6-B4F5-3051197D0F73}" type="sibTrans" cxnId="{DA5E2B9F-F028-4CD7-926A-7717D178D1E3}">
      <dgm:prSet/>
      <dgm:spPr/>
      <dgm:t>
        <a:bodyPr/>
        <a:lstStyle/>
        <a:p>
          <a:endParaRPr lang="en-US"/>
        </a:p>
      </dgm:t>
    </dgm:pt>
    <dgm:pt modelId="{9C297A18-535C-42F6-955A-1994B38EEA3F}">
      <dgm:prSet phldrT="[Text]" custT="1"/>
      <dgm:spPr/>
      <dgm:t>
        <a:bodyPr/>
        <a:lstStyle/>
        <a:p>
          <a:pPr>
            <a:spcAft>
              <a:spcPts val="600"/>
            </a:spcAft>
          </a:pPr>
          <a:r>
            <a:rPr lang="en-US" altLang="ja-JP" sz="2000" baseline="0" dirty="0">
              <a:latin typeface="Calibri" pitchFamily="34" charset="0"/>
              <a:ea typeface="+mn-ea"/>
              <a:cs typeface="+mn-cs"/>
            </a:rPr>
            <a:t>Three-way contract: CMS, state, health plan</a:t>
          </a:r>
        </a:p>
      </dgm:t>
    </dgm:pt>
    <dgm:pt modelId="{F2297138-CED8-476F-A926-5DC8E739288F}" type="parTrans" cxnId="{96656841-D445-4446-8E07-01D072EC883F}">
      <dgm:prSet/>
      <dgm:spPr/>
      <dgm:t>
        <a:bodyPr/>
        <a:lstStyle/>
        <a:p>
          <a:endParaRPr lang="en-US"/>
        </a:p>
      </dgm:t>
    </dgm:pt>
    <dgm:pt modelId="{D8557FFB-C16D-48D3-A6E1-9F7F39AD2C70}" type="sibTrans" cxnId="{96656841-D445-4446-8E07-01D072EC883F}">
      <dgm:prSet/>
      <dgm:spPr/>
      <dgm:t>
        <a:bodyPr/>
        <a:lstStyle/>
        <a:p>
          <a:endParaRPr lang="en-US"/>
        </a:p>
      </dgm:t>
    </dgm:pt>
    <dgm:pt modelId="{A1B4BE4A-2BA7-4AEC-B4F2-A8AB33C54455}">
      <dgm:prSet custT="1"/>
      <dgm:spPr/>
      <dgm:t>
        <a:bodyPr/>
        <a:lstStyle/>
        <a:p>
          <a:pPr>
            <a:spcAft>
              <a:spcPts val="600"/>
            </a:spcAft>
          </a:pPr>
          <a:r>
            <a:rPr lang="en-US" altLang="ja-JP" sz="2000" baseline="0">
              <a:latin typeface="Calibri" pitchFamily="34" charset="0"/>
              <a:ea typeface="+mn-ea"/>
              <a:cs typeface="+mn-cs"/>
            </a:rPr>
            <a:t>Blended payment, built-in savings</a:t>
          </a:r>
          <a:endParaRPr lang="en-US" altLang="ja-JP" sz="2000" baseline="0" dirty="0">
            <a:latin typeface="Calibri" pitchFamily="34" charset="0"/>
            <a:ea typeface="+mn-ea"/>
            <a:cs typeface="+mn-cs"/>
          </a:endParaRPr>
        </a:p>
      </dgm:t>
    </dgm:pt>
    <dgm:pt modelId="{E6349EFF-CA02-4298-A7AE-B4F8A1C0223E}" type="parTrans" cxnId="{668DF001-8BDA-4579-9E4B-6156CF3234BE}">
      <dgm:prSet/>
      <dgm:spPr/>
      <dgm:t>
        <a:bodyPr/>
        <a:lstStyle/>
        <a:p>
          <a:endParaRPr lang="en-US"/>
        </a:p>
      </dgm:t>
    </dgm:pt>
    <dgm:pt modelId="{F30F63D6-248A-438D-93BF-14C404E325DE}" type="sibTrans" cxnId="{668DF001-8BDA-4579-9E4B-6156CF3234BE}">
      <dgm:prSet/>
      <dgm:spPr/>
      <dgm:t>
        <a:bodyPr/>
        <a:lstStyle/>
        <a:p>
          <a:endParaRPr lang="en-US"/>
        </a:p>
      </dgm:t>
    </dgm:pt>
    <dgm:pt modelId="{6D90A766-A693-4B9F-A149-EBB0818EB86F}">
      <dgm:prSet phldrT="[Text]" custT="1"/>
      <dgm:spPr/>
      <dgm:t>
        <a:bodyPr/>
        <a:lstStyle/>
        <a:p>
          <a:pPr>
            <a:spcAft>
              <a:spcPts val="600"/>
            </a:spcAft>
          </a:pPr>
          <a:r>
            <a:rPr lang="en-US" altLang="ja-JP" sz="2000" baseline="0">
              <a:latin typeface="Calibri" pitchFamily="34" charset="0"/>
              <a:ea typeface="+mn-ea"/>
              <a:cs typeface="+mn-cs"/>
            </a:rPr>
            <a:t>Seamless access to necessary services</a:t>
          </a:r>
          <a:endParaRPr lang="en-US" altLang="ja-JP" sz="2000" baseline="0" dirty="0">
            <a:latin typeface="Calibri" pitchFamily="34" charset="0"/>
            <a:ea typeface="+mn-ea"/>
            <a:cs typeface="+mn-cs"/>
          </a:endParaRPr>
        </a:p>
      </dgm:t>
    </dgm:pt>
    <dgm:pt modelId="{D55407D5-38EB-4A5C-BD63-A17F160A9314}" type="parTrans" cxnId="{B50AF774-7F3B-472C-BF49-5507D171BACA}">
      <dgm:prSet/>
      <dgm:spPr/>
      <dgm:t>
        <a:bodyPr/>
        <a:lstStyle/>
        <a:p>
          <a:endParaRPr lang="en-US"/>
        </a:p>
      </dgm:t>
    </dgm:pt>
    <dgm:pt modelId="{D1E520AF-1833-4CD6-A66F-967C867D67BE}" type="sibTrans" cxnId="{B50AF774-7F3B-472C-BF49-5507D171BACA}">
      <dgm:prSet/>
      <dgm:spPr/>
      <dgm:t>
        <a:bodyPr/>
        <a:lstStyle/>
        <a:p>
          <a:endParaRPr lang="en-US"/>
        </a:p>
      </dgm:t>
    </dgm:pt>
    <dgm:pt modelId="{781BE8D9-BBCC-471E-ADC9-BD3A221E2E8B}" type="pres">
      <dgm:prSet presAssocID="{EFFB0116-7C06-4E45-975B-9A04C842C7D6}" presName="Name0" presStyleCnt="0">
        <dgm:presLayoutVars>
          <dgm:dir/>
          <dgm:animLvl val="lvl"/>
          <dgm:resizeHandles val="exact"/>
        </dgm:presLayoutVars>
      </dgm:prSet>
      <dgm:spPr/>
    </dgm:pt>
    <dgm:pt modelId="{8BFC52EA-084A-452B-98D8-7A709BF4DCF9}" type="pres">
      <dgm:prSet presAssocID="{3FF5CBA5-C0C7-4A13-A705-E603B6CE9F9A}" presName="composite" presStyleCnt="0"/>
      <dgm:spPr/>
    </dgm:pt>
    <dgm:pt modelId="{B58A2C84-BDAE-4438-A95A-25C95E2B1290}" type="pres">
      <dgm:prSet presAssocID="{3FF5CBA5-C0C7-4A13-A705-E603B6CE9F9A}" presName="parTx" presStyleLbl="alignNode1" presStyleIdx="0" presStyleCnt="2" custScaleX="107855" custScaleY="100000">
        <dgm:presLayoutVars>
          <dgm:chMax val="0"/>
          <dgm:chPref val="0"/>
          <dgm:bulletEnabled val="1"/>
        </dgm:presLayoutVars>
      </dgm:prSet>
      <dgm:spPr/>
    </dgm:pt>
    <dgm:pt modelId="{0C025471-297D-4E39-8C8C-E72E1A20267A}" type="pres">
      <dgm:prSet presAssocID="{3FF5CBA5-C0C7-4A13-A705-E603B6CE9F9A}" presName="desTx" presStyleLbl="alignAccFollowNode1" presStyleIdx="0" presStyleCnt="2" custScaleX="107629">
        <dgm:presLayoutVars>
          <dgm:bulletEnabled val="1"/>
        </dgm:presLayoutVars>
      </dgm:prSet>
      <dgm:spPr/>
    </dgm:pt>
    <dgm:pt modelId="{562C8178-20A8-4252-B40A-1A8164254F96}" type="pres">
      <dgm:prSet presAssocID="{56285FD4-B001-469D-97EB-A515DFCF31C6}" presName="space" presStyleCnt="0"/>
      <dgm:spPr/>
    </dgm:pt>
    <dgm:pt modelId="{4DB5F187-F94E-48A7-9F30-6A055E46183A}" type="pres">
      <dgm:prSet presAssocID="{9B1455CC-A954-4ABA-AEE8-971074F4AAC7}" presName="composite" presStyleCnt="0"/>
      <dgm:spPr/>
    </dgm:pt>
    <dgm:pt modelId="{0C1736E0-A812-436B-9ADE-B0F405277D82}" type="pres">
      <dgm:prSet presAssocID="{9B1455CC-A954-4ABA-AEE8-971074F4AAC7}" presName="parTx" presStyleLbl="alignNode1" presStyleIdx="1" presStyleCnt="2" custScaleY="100000">
        <dgm:presLayoutVars>
          <dgm:chMax val="0"/>
          <dgm:chPref val="0"/>
          <dgm:bulletEnabled val="1"/>
        </dgm:presLayoutVars>
      </dgm:prSet>
      <dgm:spPr/>
    </dgm:pt>
    <dgm:pt modelId="{A00987CB-76BB-4A10-A3BE-DA28F80B8785}" type="pres">
      <dgm:prSet presAssocID="{9B1455CC-A954-4ABA-AEE8-971074F4AAC7}" presName="desTx" presStyleLbl="alignAccFollowNode1" presStyleIdx="1" presStyleCnt="2" custLinFactNeighborX="651" custLinFactNeighborY="5087">
        <dgm:presLayoutVars>
          <dgm:bulletEnabled val="1"/>
        </dgm:presLayoutVars>
      </dgm:prSet>
      <dgm:spPr/>
    </dgm:pt>
  </dgm:ptLst>
  <dgm:cxnLst>
    <dgm:cxn modelId="{668DF001-8BDA-4579-9E4B-6156CF3234BE}" srcId="{3FF5CBA5-C0C7-4A13-A705-E603B6CE9F9A}" destId="{A1B4BE4A-2BA7-4AEC-B4F2-A8AB33C54455}" srcOrd="3" destOrd="0" parTransId="{E6349EFF-CA02-4298-A7AE-B4F8A1C0223E}" sibTransId="{F30F63D6-248A-438D-93BF-14C404E325DE}"/>
    <dgm:cxn modelId="{8CBA2C0A-D6C3-4A10-9E6A-718EBEEC64DD}" type="presOf" srcId="{D67D2D35-C066-4BED-A512-BDC3D379B192}" destId="{0C025471-297D-4E39-8C8C-E72E1A20267A}" srcOrd="0" destOrd="4" presId="urn:microsoft.com/office/officeart/2005/8/layout/hList1"/>
    <dgm:cxn modelId="{BBCE280D-68C8-40D6-8892-6EDD9854B073}" type="presOf" srcId="{EFFB0116-7C06-4E45-975B-9A04C842C7D6}" destId="{781BE8D9-BBCC-471E-ADC9-BD3A221E2E8B}" srcOrd="0" destOrd="0" presId="urn:microsoft.com/office/officeart/2005/8/layout/hList1"/>
    <dgm:cxn modelId="{FD4F8E12-E3DF-4465-86B6-87AEC3EF01BC}" srcId="{3FF5CBA5-C0C7-4A13-A705-E603B6CE9F9A}" destId="{D67D2D35-C066-4BED-A512-BDC3D379B192}" srcOrd="4" destOrd="0" parTransId="{6DB5501B-A204-4990-B89B-883ACE5FE744}" sibTransId="{E715F5B8-E830-4FEC-865B-34C8E75B1F0D}"/>
    <dgm:cxn modelId="{91222D19-E8EB-4B56-B7C5-2151BCB8FFD7}" type="presOf" srcId="{6D90A766-A693-4B9F-A149-EBB0818EB86F}" destId="{A00987CB-76BB-4A10-A3BE-DA28F80B8785}" srcOrd="0" destOrd="1" presId="urn:microsoft.com/office/officeart/2005/8/layout/hList1"/>
    <dgm:cxn modelId="{55A4C032-8F42-436A-A5B0-8414D5E3632B}" type="presOf" srcId="{9B1455CC-A954-4ABA-AEE8-971074F4AAC7}" destId="{0C1736E0-A812-436B-9ADE-B0F405277D82}" srcOrd="0" destOrd="0" presId="urn:microsoft.com/office/officeart/2005/8/layout/hList1"/>
    <dgm:cxn modelId="{96656841-D445-4446-8E07-01D072EC883F}" srcId="{3FF5CBA5-C0C7-4A13-A705-E603B6CE9F9A}" destId="{9C297A18-535C-42F6-955A-1994B38EEA3F}" srcOrd="1" destOrd="0" parTransId="{F2297138-CED8-476F-A926-5DC8E739288F}" sibTransId="{D8557FFB-C16D-48D3-A6E1-9F7F39AD2C70}"/>
    <dgm:cxn modelId="{7FDAB243-F768-4F26-96A7-A2D8C2403D20}" type="presOf" srcId="{41B94C10-90B3-4059-B2DD-35D35BE929DA}" destId="{A00987CB-76BB-4A10-A3BE-DA28F80B8785}" srcOrd="0" destOrd="2" presId="urn:microsoft.com/office/officeart/2005/8/layout/hList1"/>
    <dgm:cxn modelId="{863DBA50-1373-4FCC-BFE4-D6837DEDECEA}" srcId="{EFFB0116-7C06-4E45-975B-9A04C842C7D6}" destId="{9B1455CC-A954-4ABA-AEE8-971074F4AAC7}" srcOrd="1" destOrd="0" parTransId="{2455E657-ECCA-4F94-AEA5-3A1E712C4B8D}" sibTransId="{5696FCD0-D3C1-458F-927E-115A56A3307F}"/>
    <dgm:cxn modelId="{B50AF774-7F3B-472C-BF49-5507D171BACA}" srcId="{9B1455CC-A954-4ABA-AEE8-971074F4AAC7}" destId="{6D90A766-A693-4B9F-A149-EBB0818EB86F}" srcOrd="1" destOrd="0" parTransId="{D55407D5-38EB-4A5C-BD63-A17F160A9314}" sibTransId="{D1E520AF-1833-4CD6-A66F-967C867D67BE}"/>
    <dgm:cxn modelId="{6D998459-6F21-41FF-8757-CF2F4A3A8FE9}" srcId="{9B1455CC-A954-4ABA-AEE8-971074F4AAC7}" destId="{41B94C10-90B3-4059-B2DD-35D35BE929DA}" srcOrd="2" destOrd="0" parTransId="{0C21249F-A440-4D17-8CE1-EF64D4410F32}" sibTransId="{5BE1C4E9-BAB1-4983-A6F3-3C836FAEE5C9}"/>
    <dgm:cxn modelId="{86862D7F-1C7F-4D49-A7BA-E95A81051E49}" srcId="{9B1455CC-A954-4ABA-AEE8-971074F4AAC7}" destId="{E6201330-01FC-4A4D-A979-5A2EA13AB84C}" srcOrd="0" destOrd="0" parTransId="{6E6F42E3-2F86-4FA4-B93B-3A9B057AA237}" sibTransId="{8FEB8819-003D-431D-B41F-14433AE18E18}"/>
    <dgm:cxn modelId="{36DD518D-2BE7-4ADD-B3A1-48E422923DDE}" srcId="{3FF5CBA5-C0C7-4A13-A705-E603B6CE9F9A}" destId="{164A7056-F53C-42E3-8196-C558BA088DF8}" srcOrd="2" destOrd="0" parTransId="{A1A0B145-1F39-484A-9786-54AD5416740E}" sibTransId="{F7F789EA-5C6C-4086-8D57-3BEB5CA2513C}"/>
    <dgm:cxn modelId="{A4C29B92-F8A4-4BCA-840A-13DB43A705F2}" type="presOf" srcId="{164A7056-F53C-42E3-8196-C558BA088DF8}" destId="{0C025471-297D-4E39-8C8C-E72E1A20267A}" srcOrd="0" destOrd="2" presId="urn:microsoft.com/office/officeart/2005/8/layout/hList1"/>
    <dgm:cxn modelId="{DA5E2B9F-F028-4CD7-926A-7717D178D1E3}" srcId="{3FF5CBA5-C0C7-4A13-A705-E603B6CE9F9A}" destId="{5BFF91DF-10B0-4FC0-9F9E-324CF7F9FCBD}" srcOrd="0" destOrd="0" parTransId="{0647FA33-76BF-409E-9BE3-3B4C73E65558}" sibTransId="{AB914FF5-EDC6-4BA6-B4F5-3051197D0F73}"/>
    <dgm:cxn modelId="{7CE183A7-8125-4673-8CD4-241344045C6B}" type="presOf" srcId="{E6201330-01FC-4A4D-A979-5A2EA13AB84C}" destId="{A00987CB-76BB-4A10-A3BE-DA28F80B8785}" srcOrd="0" destOrd="0" presId="urn:microsoft.com/office/officeart/2005/8/layout/hList1"/>
    <dgm:cxn modelId="{EBACD3B1-AD31-4BE2-A015-668B982CCE43}" type="presOf" srcId="{3FF5CBA5-C0C7-4A13-A705-E603B6CE9F9A}" destId="{B58A2C84-BDAE-4438-A95A-25C95E2B1290}" srcOrd="0" destOrd="0" presId="urn:microsoft.com/office/officeart/2005/8/layout/hList1"/>
    <dgm:cxn modelId="{1379FAD9-D848-4831-9D96-AC62B3A8128E}" type="presOf" srcId="{5BFF91DF-10B0-4FC0-9F9E-324CF7F9FCBD}" destId="{0C025471-297D-4E39-8C8C-E72E1A20267A}" srcOrd="0" destOrd="0" presId="urn:microsoft.com/office/officeart/2005/8/layout/hList1"/>
    <dgm:cxn modelId="{592D19EB-AE5E-47F3-95C3-01B9DE3196F3}" type="presOf" srcId="{9C297A18-535C-42F6-955A-1994B38EEA3F}" destId="{0C025471-297D-4E39-8C8C-E72E1A20267A}" srcOrd="0" destOrd="1" presId="urn:microsoft.com/office/officeart/2005/8/layout/hList1"/>
    <dgm:cxn modelId="{8FF03AF2-ADDC-4F7A-B3B1-9257E62B257B}" srcId="{EFFB0116-7C06-4E45-975B-9A04C842C7D6}" destId="{3FF5CBA5-C0C7-4A13-A705-E603B6CE9F9A}" srcOrd="0" destOrd="0" parTransId="{51D242A9-40C6-4EB0-91DD-DAA507DF3E4F}" sibTransId="{56285FD4-B001-469D-97EB-A515DFCF31C6}"/>
    <dgm:cxn modelId="{30167FF3-5959-4D21-8995-0AD7F89739EA}" type="presOf" srcId="{A1B4BE4A-2BA7-4AEC-B4F2-A8AB33C54455}" destId="{0C025471-297D-4E39-8C8C-E72E1A20267A}" srcOrd="0" destOrd="3" presId="urn:microsoft.com/office/officeart/2005/8/layout/hList1"/>
    <dgm:cxn modelId="{A1199579-C3DE-4B7F-ACEC-B14B2784E44A}" type="presParOf" srcId="{781BE8D9-BBCC-471E-ADC9-BD3A221E2E8B}" destId="{8BFC52EA-084A-452B-98D8-7A709BF4DCF9}" srcOrd="0" destOrd="0" presId="urn:microsoft.com/office/officeart/2005/8/layout/hList1"/>
    <dgm:cxn modelId="{9E41ACAD-0309-4746-9C9C-DBC99776D80D}" type="presParOf" srcId="{8BFC52EA-084A-452B-98D8-7A709BF4DCF9}" destId="{B58A2C84-BDAE-4438-A95A-25C95E2B1290}" srcOrd="0" destOrd="0" presId="urn:microsoft.com/office/officeart/2005/8/layout/hList1"/>
    <dgm:cxn modelId="{361B25AF-FC5A-48B5-8DE4-51C7200A235D}" type="presParOf" srcId="{8BFC52EA-084A-452B-98D8-7A709BF4DCF9}" destId="{0C025471-297D-4E39-8C8C-E72E1A20267A}" srcOrd="1" destOrd="0" presId="urn:microsoft.com/office/officeart/2005/8/layout/hList1"/>
    <dgm:cxn modelId="{CE6C4392-6EC8-407E-B338-F34FBEDC6674}" type="presParOf" srcId="{781BE8D9-BBCC-471E-ADC9-BD3A221E2E8B}" destId="{562C8178-20A8-4252-B40A-1A8164254F96}" srcOrd="1" destOrd="0" presId="urn:microsoft.com/office/officeart/2005/8/layout/hList1"/>
    <dgm:cxn modelId="{4696C645-D5F2-4D6A-BB10-3813A62B9382}" type="presParOf" srcId="{781BE8D9-BBCC-471E-ADC9-BD3A221E2E8B}" destId="{4DB5F187-F94E-48A7-9F30-6A055E46183A}" srcOrd="2" destOrd="0" presId="urn:microsoft.com/office/officeart/2005/8/layout/hList1"/>
    <dgm:cxn modelId="{6CAF7A19-BF1D-4E5D-92E8-641F741B32CF}" type="presParOf" srcId="{4DB5F187-F94E-48A7-9F30-6A055E46183A}" destId="{0C1736E0-A812-436B-9ADE-B0F405277D82}" srcOrd="0" destOrd="0" presId="urn:microsoft.com/office/officeart/2005/8/layout/hList1"/>
    <dgm:cxn modelId="{E109011D-7BD7-4868-B2E6-8C3ECE8144D1}" type="presParOf" srcId="{4DB5F187-F94E-48A7-9F30-6A055E46183A}" destId="{A00987CB-76BB-4A10-A3BE-DA28F80B87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0F0EF-3379-46DF-963F-6FF2B5A8799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719EF04-92F8-4A41-B7A3-A72CE6578389}">
      <dgm:prSet phldrT="[Text]" custT="1"/>
      <dgm:spPr/>
      <dgm:t>
        <a:bodyPr/>
        <a:lstStyle/>
        <a:p>
          <a:r>
            <a:rPr lang="en-US" sz="2000" b="1" dirty="0"/>
            <a:t>#1: Capitated model Financial Alignment demonstration </a:t>
          </a:r>
        </a:p>
      </dgm:t>
    </dgm:pt>
    <dgm:pt modelId="{44FF37AE-C3C9-4FCF-8D10-97F4ADD03050}" type="parTrans" cxnId="{9121845D-3489-4B3C-822A-2B9DCB80E327}">
      <dgm:prSet/>
      <dgm:spPr/>
      <dgm:t>
        <a:bodyPr/>
        <a:lstStyle/>
        <a:p>
          <a:endParaRPr lang="en-US"/>
        </a:p>
      </dgm:t>
    </dgm:pt>
    <dgm:pt modelId="{5B251483-1FF5-486D-A0EA-3B0B420EEAF9}" type="sibTrans" cxnId="{9121845D-3489-4B3C-822A-2B9DCB80E327}">
      <dgm:prSet/>
      <dgm:spPr/>
      <dgm:t>
        <a:bodyPr/>
        <a:lstStyle/>
        <a:p>
          <a:endParaRPr lang="en-US"/>
        </a:p>
      </dgm:t>
    </dgm:pt>
    <dgm:pt modelId="{39145E2A-D065-4DA2-844A-E2ACDC68117C}">
      <dgm:prSet phldrT="[Text]" custT="1"/>
      <dgm:spPr/>
      <dgm:t>
        <a:bodyPr/>
        <a:lstStyle/>
        <a:p>
          <a:r>
            <a:rPr lang="en-US" sz="1600" dirty="0"/>
            <a:t>Current capitated states can request extensions and/or changes such as geographic scope to existing, promising models</a:t>
          </a:r>
        </a:p>
      </dgm:t>
    </dgm:pt>
    <dgm:pt modelId="{FCA68C09-1CBC-410B-AA2C-F96F17462736}" type="parTrans" cxnId="{D0ECEAF9-DFE8-46E7-B240-2DFDE359E502}">
      <dgm:prSet/>
      <dgm:spPr/>
      <dgm:t>
        <a:bodyPr/>
        <a:lstStyle/>
        <a:p>
          <a:endParaRPr lang="en-US"/>
        </a:p>
      </dgm:t>
    </dgm:pt>
    <dgm:pt modelId="{03FE8863-03C9-4BD5-9D9A-BBEF94AF386A}" type="sibTrans" cxnId="{D0ECEAF9-DFE8-46E7-B240-2DFDE359E502}">
      <dgm:prSet/>
      <dgm:spPr/>
      <dgm:t>
        <a:bodyPr/>
        <a:lstStyle/>
        <a:p>
          <a:endParaRPr lang="en-US"/>
        </a:p>
      </dgm:t>
    </dgm:pt>
    <dgm:pt modelId="{2087E186-825E-4891-BE3B-CBFF5C595720}">
      <dgm:prSet phldrT="[Text]" custT="1"/>
      <dgm:spPr/>
      <dgm:t>
        <a:bodyPr/>
        <a:lstStyle/>
        <a:p>
          <a:r>
            <a:rPr lang="en-US" sz="2000" b="1" dirty="0"/>
            <a:t>#2: Managed fee-for-service model Financial Alignment demonstration </a:t>
          </a:r>
        </a:p>
      </dgm:t>
    </dgm:pt>
    <dgm:pt modelId="{779ADF79-F957-4EBA-AADA-96A020F0F14E}" type="parTrans" cxnId="{3FACCB28-D3CD-445B-957A-9BD7F4389D27}">
      <dgm:prSet/>
      <dgm:spPr/>
      <dgm:t>
        <a:bodyPr/>
        <a:lstStyle/>
        <a:p>
          <a:endParaRPr lang="en-US"/>
        </a:p>
      </dgm:t>
    </dgm:pt>
    <dgm:pt modelId="{808FC2C6-4078-4953-86E8-DEE12F8EC7B6}" type="sibTrans" cxnId="{3FACCB28-D3CD-445B-957A-9BD7F4389D27}">
      <dgm:prSet/>
      <dgm:spPr/>
      <dgm:t>
        <a:bodyPr/>
        <a:lstStyle/>
        <a:p>
          <a:endParaRPr lang="en-US"/>
        </a:p>
      </dgm:t>
    </dgm:pt>
    <dgm:pt modelId="{2047D49A-F706-4831-8E09-3A6CDC1A9A4A}">
      <dgm:prSet phldrT="[Text]" custT="1"/>
      <dgm:spPr/>
      <dgm:t>
        <a:bodyPr/>
        <a:lstStyle/>
        <a:p>
          <a:r>
            <a:rPr lang="en-US" sz="1600" dirty="0"/>
            <a:t>New states can explore a MFFS model demonstration, using an approach similar to WA’s high-intensity intervention for high-risk beneficiaries</a:t>
          </a:r>
        </a:p>
      </dgm:t>
    </dgm:pt>
    <dgm:pt modelId="{D506892E-E505-4338-8519-C9057028AB29}" type="parTrans" cxnId="{B654116F-275E-4C22-95E4-2214E9B73B8C}">
      <dgm:prSet/>
      <dgm:spPr/>
      <dgm:t>
        <a:bodyPr/>
        <a:lstStyle/>
        <a:p>
          <a:endParaRPr lang="en-US"/>
        </a:p>
      </dgm:t>
    </dgm:pt>
    <dgm:pt modelId="{9BC44D7D-57A0-4320-8623-C502DE15EAEC}" type="sibTrans" cxnId="{B654116F-275E-4C22-95E4-2214E9B73B8C}">
      <dgm:prSet/>
      <dgm:spPr/>
      <dgm:t>
        <a:bodyPr/>
        <a:lstStyle/>
        <a:p>
          <a:endParaRPr lang="en-US"/>
        </a:p>
      </dgm:t>
    </dgm:pt>
    <dgm:pt modelId="{B1D8A925-7B9A-4F03-91C8-E8FAE2313777}">
      <dgm:prSet phldrT="[Text]" custT="1"/>
      <dgm:spPr/>
      <dgm:t>
        <a:bodyPr/>
        <a:lstStyle/>
        <a:p>
          <a:r>
            <a:rPr lang="en-US" sz="1600" dirty="0"/>
            <a:t>New </a:t>
          </a:r>
          <a:r>
            <a:rPr lang="en-US" sz="1600" dirty="0">
              <a:solidFill>
                <a:schemeClr val="tx1"/>
              </a:solidFill>
            </a:rPr>
            <a:t>states can work with CMS and stakeholders to explore testing new ideas under the current framework</a:t>
          </a:r>
        </a:p>
      </dgm:t>
    </dgm:pt>
    <dgm:pt modelId="{A65EA2EE-37C5-415E-BCF5-091EF3A77C59}" type="parTrans" cxnId="{3801A546-28CD-411A-8E64-A45B91BE35D2}">
      <dgm:prSet/>
      <dgm:spPr/>
      <dgm:t>
        <a:bodyPr/>
        <a:lstStyle/>
        <a:p>
          <a:endParaRPr lang="en-US"/>
        </a:p>
      </dgm:t>
    </dgm:pt>
    <dgm:pt modelId="{679DE3D5-FAB4-4D2F-8854-F5B3195DD64C}" type="sibTrans" cxnId="{3801A546-28CD-411A-8E64-A45B91BE35D2}">
      <dgm:prSet/>
      <dgm:spPr/>
      <dgm:t>
        <a:bodyPr/>
        <a:lstStyle/>
        <a:p>
          <a:endParaRPr lang="en-US"/>
        </a:p>
      </dgm:t>
    </dgm:pt>
    <dgm:pt modelId="{52E8928B-9696-4470-AB35-28FE1FC331CD}" type="pres">
      <dgm:prSet presAssocID="{7DC0F0EF-3379-46DF-963F-6FF2B5A87992}" presName="linear" presStyleCnt="0">
        <dgm:presLayoutVars>
          <dgm:animLvl val="lvl"/>
          <dgm:resizeHandles val="exact"/>
        </dgm:presLayoutVars>
      </dgm:prSet>
      <dgm:spPr/>
    </dgm:pt>
    <dgm:pt modelId="{05DF3B8B-15A3-45D9-ADA1-481E1AE2DA4D}" type="pres">
      <dgm:prSet presAssocID="{D719EF04-92F8-4A41-B7A3-A72CE6578389}" presName="parentText" presStyleLbl="node1" presStyleIdx="0" presStyleCnt="2" custScaleY="66275" custLinFactNeighborX="1378" custLinFactNeighborY="-73983">
        <dgm:presLayoutVars>
          <dgm:chMax val="0"/>
          <dgm:bulletEnabled val="1"/>
        </dgm:presLayoutVars>
      </dgm:prSet>
      <dgm:spPr/>
    </dgm:pt>
    <dgm:pt modelId="{415D4DAD-EA5E-49B9-8CD9-347600EF79E0}" type="pres">
      <dgm:prSet presAssocID="{D719EF04-92F8-4A41-B7A3-A72CE6578389}" presName="childText" presStyleLbl="revTx" presStyleIdx="0" presStyleCnt="2" custScaleY="94230" custLinFactNeighborX="1378" custLinFactNeighborY="-69041">
        <dgm:presLayoutVars>
          <dgm:bulletEnabled val="1"/>
        </dgm:presLayoutVars>
      </dgm:prSet>
      <dgm:spPr/>
    </dgm:pt>
    <dgm:pt modelId="{070159DC-3FCB-40C5-9000-5162D00FAC41}" type="pres">
      <dgm:prSet presAssocID="{2087E186-825E-4891-BE3B-CBFF5C595720}" presName="parentText" presStyleLbl="node1" presStyleIdx="1" presStyleCnt="2" custScaleY="56208" custLinFactNeighborY="-72855">
        <dgm:presLayoutVars>
          <dgm:chMax val="0"/>
          <dgm:bulletEnabled val="1"/>
        </dgm:presLayoutVars>
      </dgm:prSet>
      <dgm:spPr/>
    </dgm:pt>
    <dgm:pt modelId="{C8890AF4-509C-4342-957B-8E19D2CC6B91}" type="pres">
      <dgm:prSet presAssocID="{2087E186-825E-4891-BE3B-CBFF5C595720}" presName="childText" presStyleLbl="revTx" presStyleIdx="1" presStyleCnt="2" custLinFactNeighborX="0" custLinFactNeighborY="-65704">
        <dgm:presLayoutVars>
          <dgm:bulletEnabled val="1"/>
        </dgm:presLayoutVars>
      </dgm:prSet>
      <dgm:spPr/>
    </dgm:pt>
  </dgm:ptLst>
  <dgm:cxnLst>
    <dgm:cxn modelId="{FE7E2C07-BC5D-4687-B8AB-A5434740F6D2}" type="presOf" srcId="{2087E186-825E-4891-BE3B-CBFF5C595720}" destId="{070159DC-3FCB-40C5-9000-5162D00FAC41}" srcOrd="0" destOrd="0" presId="urn:microsoft.com/office/officeart/2005/8/layout/vList2"/>
    <dgm:cxn modelId="{3FACCB28-D3CD-445B-957A-9BD7F4389D27}" srcId="{7DC0F0EF-3379-46DF-963F-6FF2B5A87992}" destId="{2087E186-825E-4891-BE3B-CBFF5C595720}" srcOrd="1" destOrd="0" parTransId="{779ADF79-F957-4EBA-AADA-96A020F0F14E}" sibTransId="{808FC2C6-4078-4953-86E8-DEE12F8EC7B6}"/>
    <dgm:cxn modelId="{102C602C-679F-4983-8758-F9ABD1CA472A}" type="presOf" srcId="{D719EF04-92F8-4A41-B7A3-A72CE6578389}" destId="{05DF3B8B-15A3-45D9-ADA1-481E1AE2DA4D}" srcOrd="0" destOrd="0" presId="urn:microsoft.com/office/officeart/2005/8/layout/vList2"/>
    <dgm:cxn modelId="{9121845D-3489-4B3C-822A-2B9DCB80E327}" srcId="{7DC0F0EF-3379-46DF-963F-6FF2B5A87992}" destId="{D719EF04-92F8-4A41-B7A3-A72CE6578389}" srcOrd="0" destOrd="0" parTransId="{44FF37AE-C3C9-4FCF-8D10-97F4ADD03050}" sibTransId="{5B251483-1FF5-486D-A0EA-3B0B420EEAF9}"/>
    <dgm:cxn modelId="{3801A546-28CD-411A-8E64-A45B91BE35D2}" srcId="{D719EF04-92F8-4A41-B7A3-A72CE6578389}" destId="{B1D8A925-7B9A-4F03-91C8-E8FAE2313777}" srcOrd="1" destOrd="0" parTransId="{A65EA2EE-37C5-415E-BCF5-091EF3A77C59}" sibTransId="{679DE3D5-FAB4-4D2F-8854-F5B3195DD64C}"/>
    <dgm:cxn modelId="{B654116F-275E-4C22-95E4-2214E9B73B8C}" srcId="{2087E186-825E-4891-BE3B-CBFF5C595720}" destId="{2047D49A-F706-4831-8E09-3A6CDC1A9A4A}" srcOrd="0" destOrd="0" parTransId="{D506892E-E505-4338-8519-C9057028AB29}" sibTransId="{9BC44D7D-57A0-4320-8623-C502DE15EAEC}"/>
    <dgm:cxn modelId="{30AF6482-01F6-4E85-A88A-73750E30BC19}" type="presOf" srcId="{2047D49A-F706-4831-8E09-3A6CDC1A9A4A}" destId="{C8890AF4-509C-4342-957B-8E19D2CC6B91}" srcOrd="0" destOrd="0" presId="urn:microsoft.com/office/officeart/2005/8/layout/vList2"/>
    <dgm:cxn modelId="{D92E9D9B-6A67-4F97-94B7-743EBE1C7F72}" type="presOf" srcId="{7DC0F0EF-3379-46DF-963F-6FF2B5A87992}" destId="{52E8928B-9696-4470-AB35-28FE1FC331CD}" srcOrd="0" destOrd="0" presId="urn:microsoft.com/office/officeart/2005/8/layout/vList2"/>
    <dgm:cxn modelId="{30DC71A2-1A5D-45F7-8117-172A9822EB72}" type="presOf" srcId="{B1D8A925-7B9A-4F03-91C8-E8FAE2313777}" destId="{415D4DAD-EA5E-49B9-8CD9-347600EF79E0}" srcOrd="0" destOrd="1" presId="urn:microsoft.com/office/officeart/2005/8/layout/vList2"/>
    <dgm:cxn modelId="{BEFD73B5-236A-4E46-B06C-979B2BEA20EE}" type="presOf" srcId="{39145E2A-D065-4DA2-844A-E2ACDC68117C}" destId="{415D4DAD-EA5E-49B9-8CD9-347600EF79E0}" srcOrd="0" destOrd="0" presId="urn:microsoft.com/office/officeart/2005/8/layout/vList2"/>
    <dgm:cxn modelId="{D0ECEAF9-DFE8-46E7-B240-2DFDE359E502}" srcId="{D719EF04-92F8-4A41-B7A3-A72CE6578389}" destId="{39145E2A-D065-4DA2-844A-E2ACDC68117C}" srcOrd="0" destOrd="0" parTransId="{FCA68C09-1CBC-410B-AA2C-F96F17462736}" sibTransId="{03FE8863-03C9-4BD5-9D9A-BBEF94AF386A}"/>
    <dgm:cxn modelId="{EB40F17C-2177-4A48-AD45-D571C35FC304}" type="presParOf" srcId="{52E8928B-9696-4470-AB35-28FE1FC331CD}" destId="{05DF3B8B-15A3-45D9-ADA1-481E1AE2DA4D}" srcOrd="0" destOrd="0" presId="urn:microsoft.com/office/officeart/2005/8/layout/vList2"/>
    <dgm:cxn modelId="{45059FE5-CAB0-4EC2-AF86-239B3C9E8DBE}" type="presParOf" srcId="{52E8928B-9696-4470-AB35-28FE1FC331CD}" destId="{415D4DAD-EA5E-49B9-8CD9-347600EF79E0}" srcOrd="1" destOrd="0" presId="urn:microsoft.com/office/officeart/2005/8/layout/vList2"/>
    <dgm:cxn modelId="{C1A5383C-06D2-41D3-B03E-0C6D1829C4EA}" type="presParOf" srcId="{52E8928B-9696-4470-AB35-28FE1FC331CD}" destId="{070159DC-3FCB-40C5-9000-5162D00FAC41}" srcOrd="2" destOrd="0" presId="urn:microsoft.com/office/officeart/2005/8/layout/vList2"/>
    <dgm:cxn modelId="{19C8C1E5-B51F-4960-ADF8-462FEDFC45F1}" type="presParOf" srcId="{52E8928B-9696-4470-AB35-28FE1FC331CD}" destId="{C8890AF4-509C-4342-957B-8E19D2CC6B9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0F0EF-3379-46DF-963F-6FF2B5A8799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719EF04-92F8-4A41-B7A3-A72CE6578389}">
      <dgm:prSet phldrT="[Text]" custT="1"/>
      <dgm:spPr>
        <a:solidFill>
          <a:schemeClr val="accent4"/>
        </a:solidFill>
      </dgm:spPr>
      <dgm:t>
        <a:bodyPr/>
        <a:lstStyle/>
        <a:p>
          <a:r>
            <a:rPr lang="en-US" sz="2000" b="1" dirty="0"/>
            <a:t>#3: State-specific models</a:t>
          </a:r>
        </a:p>
      </dgm:t>
    </dgm:pt>
    <dgm:pt modelId="{44FF37AE-C3C9-4FCF-8D10-97F4ADD03050}" type="parTrans" cxnId="{9121845D-3489-4B3C-822A-2B9DCB80E327}">
      <dgm:prSet/>
      <dgm:spPr/>
      <dgm:t>
        <a:bodyPr/>
        <a:lstStyle/>
        <a:p>
          <a:endParaRPr lang="en-US"/>
        </a:p>
      </dgm:t>
    </dgm:pt>
    <dgm:pt modelId="{5B251483-1FF5-486D-A0EA-3B0B420EEAF9}" type="sibTrans" cxnId="{9121845D-3489-4B3C-822A-2B9DCB80E327}">
      <dgm:prSet/>
      <dgm:spPr/>
      <dgm:t>
        <a:bodyPr/>
        <a:lstStyle/>
        <a:p>
          <a:endParaRPr lang="en-US"/>
        </a:p>
      </dgm:t>
    </dgm:pt>
    <dgm:pt modelId="{52E8928B-9696-4470-AB35-28FE1FC331CD}" type="pres">
      <dgm:prSet presAssocID="{7DC0F0EF-3379-46DF-963F-6FF2B5A87992}" presName="linear" presStyleCnt="0">
        <dgm:presLayoutVars>
          <dgm:animLvl val="lvl"/>
          <dgm:resizeHandles val="exact"/>
        </dgm:presLayoutVars>
      </dgm:prSet>
      <dgm:spPr/>
    </dgm:pt>
    <dgm:pt modelId="{05DF3B8B-15A3-45D9-ADA1-481E1AE2DA4D}" type="pres">
      <dgm:prSet presAssocID="{D719EF04-92F8-4A41-B7A3-A72CE6578389}" presName="parentText" presStyleLbl="node1" presStyleIdx="0" presStyleCnt="1" custScaleY="66275" custLinFactY="-100000" custLinFactNeighborY="-124223">
        <dgm:presLayoutVars>
          <dgm:chMax val="0"/>
          <dgm:bulletEnabled val="1"/>
        </dgm:presLayoutVars>
      </dgm:prSet>
      <dgm:spPr/>
    </dgm:pt>
  </dgm:ptLst>
  <dgm:cxnLst>
    <dgm:cxn modelId="{9121845D-3489-4B3C-822A-2B9DCB80E327}" srcId="{7DC0F0EF-3379-46DF-963F-6FF2B5A87992}" destId="{D719EF04-92F8-4A41-B7A3-A72CE6578389}" srcOrd="0" destOrd="0" parTransId="{44FF37AE-C3C9-4FCF-8D10-97F4ADD03050}" sibTransId="{5B251483-1FF5-486D-A0EA-3B0B420EEAF9}"/>
    <dgm:cxn modelId="{1B4A257E-36A2-43C3-BF3D-5DEA53B31A20}" type="presOf" srcId="{D719EF04-92F8-4A41-B7A3-A72CE6578389}" destId="{05DF3B8B-15A3-45D9-ADA1-481E1AE2DA4D}" srcOrd="0" destOrd="0" presId="urn:microsoft.com/office/officeart/2005/8/layout/vList2"/>
    <dgm:cxn modelId="{EBC13E7F-CACD-4A31-9D79-E884AD415A77}" type="presOf" srcId="{7DC0F0EF-3379-46DF-963F-6FF2B5A87992}" destId="{52E8928B-9696-4470-AB35-28FE1FC331CD}" srcOrd="0" destOrd="0" presId="urn:microsoft.com/office/officeart/2005/8/layout/vList2"/>
    <dgm:cxn modelId="{B7123D5C-ECC9-4EDA-A653-B0DA8C97AB2A}" type="presParOf" srcId="{52E8928B-9696-4470-AB35-28FE1FC331CD}" destId="{05DF3B8B-15A3-45D9-ADA1-481E1AE2DA4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45C51-FABD-4DC1-8BFD-713DF257BDA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3E531A5-FEE7-4DAA-814B-4709F0240049}">
      <dgm:prSet phldrT="[Text]" custT="1"/>
      <dgm:spPr>
        <a:solidFill>
          <a:schemeClr val="accent1">
            <a:lumMod val="75000"/>
          </a:schemeClr>
        </a:solidFill>
      </dgm:spPr>
      <dgm:t>
        <a:bodyPr/>
        <a:lstStyle/>
        <a:p>
          <a:r>
            <a:rPr lang="en-US" sz="1400" dirty="0">
              <a:latin typeface="Arial Rounded MT Bold" panose="020F0704030504030204" pitchFamily="34" charset="0"/>
            </a:rPr>
            <a:t>4% of the total 58.9 Million Medicare Enrollees</a:t>
          </a:r>
        </a:p>
      </dgm:t>
    </dgm:pt>
    <dgm:pt modelId="{E34DC739-73A3-4011-AF86-F614A2E30A20}" type="parTrans" cxnId="{0F7C8BD6-C12C-4456-B871-6B49EE8760E3}">
      <dgm:prSet/>
      <dgm:spPr/>
      <dgm:t>
        <a:bodyPr/>
        <a:lstStyle/>
        <a:p>
          <a:endParaRPr lang="en-US"/>
        </a:p>
      </dgm:t>
    </dgm:pt>
    <dgm:pt modelId="{10FC9E7E-5C1F-4627-BDA2-186A5F442778}" type="sibTrans" cxnId="{0F7C8BD6-C12C-4456-B871-6B49EE8760E3}">
      <dgm:prSet/>
      <dgm:spPr/>
      <dgm:t>
        <a:bodyPr/>
        <a:lstStyle/>
        <a:p>
          <a:endParaRPr lang="en-US"/>
        </a:p>
      </dgm:t>
    </dgm:pt>
    <dgm:pt modelId="{02FAAA79-B512-4A2B-9571-B3CB9F186A7F}">
      <dgm:prSet phldrT="[Text]" custT="1"/>
      <dgm:spPr>
        <a:solidFill>
          <a:schemeClr val="accent6">
            <a:lumMod val="75000"/>
          </a:schemeClr>
        </a:solidFill>
      </dgm:spPr>
      <dgm:t>
        <a:bodyPr/>
        <a:lstStyle/>
        <a:p>
          <a:r>
            <a:rPr lang="en-US" sz="1200" dirty="0">
              <a:latin typeface="Arial Rounded MT Bold" panose="020F0704030504030204" pitchFamily="34" charset="0"/>
            </a:rPr>
            <a:t>12.3 % of the 20.4 million Medicare Advantage Enrollees</a:t>
          </a:r>
        </a:p>
      </dgm:t>
    </dgm:pt>
    <dgm:pt modelId="{ECD1E660-5631-4CFD-8C4D-0E5C826C6C89}" type="parTrans" cxnId="{20B6FF3A-4423-4495-A4F6-2E3B04DE458E}">
      <dgm:prSet/>
      <dgm:spPr/>
      <dgm:t>
        <a:bodyPr/>
        <a:lstStyle/>
        <a:p>
          <a:endParaRPr lang="en-US"/>
        </a:p>
      </dgm:t>
    </dgm:pt>
    <dgm:pt modelId="{9751D52A-FD66-41B4-AD80-1F8E1B3ED734}" type="sibTrans" cxnId="{20B6FF3A-4423-4495-A4F6-2E3B04DE458E}">
      <dgm:prSet/>
      <dgm:spPr/>
      <dgm:t>
        <a:bodyPr/>
        <a:lstStyle/>
        <a:p>
          <a:endParaRPr lang="en-US"/>
        </a:p>
      </dgm:t>
    </dgm:pt>
    <dgm:pt modelId="{BC725999-12C7-4DB2-B6E2-20495488203A}">
      <dgm:prSet phldrT="[Text]" custT="1"/>
      <dgm:spPr>
        <a:solidFill>
          <a:srgbClr val="A63030"/>
        </a:solidFill>
      </dgm:spPr>
      <dgm:t>
        <a:bodyPr/>
        <a:lstStyle/>
        <a:p>
          <a:r>
            <a:rPr lang="en-US" sz="1800" dirty="0">
              <a:latin typeface="Arial Rounded MT Bold" panose="020F0704030504030204" pitchFamily="34" charset="0"/>
            </a:rPr>
            <a:t>2.9 Million SNP Enrollees </a:t>
          </a:r>
        </a:p>
      </dgm:t>
    </dgm:pt>
    <dgm:pt modelId="{C7D61E80-EE22-4794-8054-2C7BF5827747}" type="parTrans" cxnId="{72FD9322-D3AC-4C75-B901-2C47FCAB83FC}">
      <dgm:prSet/>
      <dgm:spPr/>
      <dgm:t>
        <a:bodyPr/>
        <a:lstStyle/>
        <a:p>
          <a:endParaRPr lang="en-US"/>
        </a:p>
      </dgm:t>
    </dgm:pt>
    <dgm:pt modelId="{5C7A971B-035C-4A6D-B154-64250F88E026}" type="sibTrans" cxnId="{72FD9322-D3AC-4C75-B901-2C47FCAB83FC}">
      <dgm:prSet/>
      <dgm:spPr/>
      <dgm:t>
        <a:bodyPr/>
        <a:lstStyle/>
        <a:p>
          <a:endParaRPr lang="en-US"/>
        </a:p>
      </dgm:t>
    </dgm:pt>
    <dgm:pt modelId="{369DF72C-F7BF-4BC8-AE1D-2560DFA9B86C}" type="pres">
      <dgm:prSet presAssocID="{FCB45C51-FABD-4DC1-8BFD-713DF257BDA1}" presName="Name0" presStyleCnt="0">
        <dgm:presLayoutVars>
          <dgm:chMax val="7"/>
          <dgm:resizeHandles val="exact"/>
        </dgm:presLayoutVars>
      </dgm:prSet>
      <dgm:spPr/>
    </dgm:pt>
    <dgm:pt modelId="{6E29652B-1CBA-4E12-907D-7E0AA8CBE717}" type="pres">
      <dgm:prSet presAssocID="{FCB45C51-FABD-4DC1-8BFD-713DF257BDA1}" presName="comp1" presStyleCnt="0"/>
      <dgm:spPr/>
    </dgm:pt>
    <dgm:pt modelId="{BFECC53C-9ED9-4782-81A8-E36DF127B9ED}" type="pres">
      <dgm:prSet presAssocID="{FCB45C51-FABD-4DC1-8BFD-713DF257BDA1}" presName="circle1" presStyleLbl="node1" presStyleIdx="0" presStyleCnt="3" custScaleX="142014" custLinFactNeighborY="558"/>
      <dgm:spPr/>
    </dgm:pt>
    <dgm:pt modelId="{6FA52F96-EF8A-414E-98B5-648CE2086F30}" type="pres">
      <dgm:prSet presAssocID="{FCB45C51-FABD-4DC1-8BFD-713DF257BDA1}" presName="c1text" presStyleLbl="node1" presStyleIdx="0" presStyleCnt="3">
        <dgm:presLayoutVars>
          <dgm:bulletEnabled val="1"/>
        </dgm:presLayoutVars>
      </dgm:prSet>
      <dgm:spPr/>
    </dgm:pt>
    <dgm:pt modelId="{7E75274A-3E3D-4651-968E-F1BC1C31E4FF}" type="pres">
      <dgm:prSet presAssocID="{FCB45C51-FABD-4DC1-8BFD-713DF257BDA1}" presName="comp2" presStyleCnt="0"/>
      <dgm:spPr/>
    </dgm:pt>
    <dgm:pt modelId="{34B6F5E0-D8A5-41D9-A7BF-28F9C065B9D0}" type="pres">
      <dgm:prSet presAssocID="{FCB45C51-FABD-4DC1-8BFD-713DF257BDA1}" presName="circle2" presStyleLbl="node1" presStyleIdx="1" presStyleCnt="3" custScaleX="141252" custLinFactNeighborX="0"/>
      <dgm:spPr/>
    </dgm:pt>
    <dgm:pt modelId="{1CFF9326-1847-4389-892A-5F8A7F66564E}" type="pres">
      <dgm:prSet presAssocID="{FCB45C51-FABD-4DC1-8BFD-713DF257BDA1}" presName="c2text" presStyleLbl="node1" presStyleIdx="1" presStyleCnt="3">
        <dgm:presLayoutVars>
          <dgm:bulletEnabled val="1"/>
        </dgm:presLayoutVars>
      </dgm:prSet>
      <dgm:spPr/>
    </dgm:pt>
    <dgm:pt modelId="{D3867063-B164-4E14-808E-523D77570BF2}" type="pres">
      <dgm:prSet presAssocID="{FCB45C51-FABD-4DC1-8BFD-713DF257BDA1}" presName="comp3" presStyleCnt="0"/>
      <dgm:spPr/>
    </dgm:pt>
    <dgm:pt modelId="{223037A3-D0C3-4327-9A75-0F0E14E14D6E}" type="pres">
      <dgm:prSet presAssocID="{FCB45C51-FABD-4DC1-8BFD-713DF257BDA1}" presName="circle3" presStyleLbl="node1" presStyleIdx="2" presStyleCnt="3"/>
      <dgm:spPr/>
    </dgm:pt>
    <dgm:pt modelId="{9A03766B-5361-4D21-A17C-71464EAB9839}" type="pres">
      <dgm:prSet presAssocID="{FCB45C51-FABD-4DC1-8BFD-713DF257BDA1}" presName="c3text" presStyleLbl="node1" presStyleIdx="2" presStyleCnt="3">
        <dgm:presLayoutVars>
          <dgm:bulletEnabled val="1"/>
        </dgm:presLayoutVars>
      </dgm:prSet>
      <dgm:spPr/>
    </dgm:pt>
  </dgm:ptLst>
  <dgm:cxnLst>
    <dgm:cxn modelId="{0957791D-5F1D-4126-9B66-E25D89AC56F4}" type="presOf" srcId="{BC725999-12C7-4DB2-B6E2-20495488203A}" destId="{9A03766B-5361-4D21-A17C-71464EAB9839}" srcOrd="1" destOrd="0" presId="urn:microsoft.com/office/officeart/2005/8/layout/venn2"/>
    <dgm:cxn modelId="{72FD9322-D3AC-4C75-B901-2C47FCAB83FC}" srcId="{FCB45C51-FABD-4DC1-8BFD-713DF257BDA1}" destId="{BC725999-12C7-4DB2-B6E2-20495488203A}" srcOrd="2" destOrd="0" parTransId="{C7D61E80-EE22-4794-8054-2C7BF5827747}" sibTransId="{5C7A971B-035C-4A6D-B154-64250F88E026}"/>
    <dgm:cxn modelId="{20B6FF3A-4423-4495-A4F6-2E3B04DE458E}" srcId="{FCB45C51-FABD-4DC1-8BFD-713DF257BDA1}" destId="{02FAAA79-B512-4A2B-9571-B3CB9F186A7F}" srcOrd="1" destOrd="0" parTransId="{ECD1E660-5631-4CFD-8C4D-0E5C826C6C89}" sibTransId="{9751D52A-FD66-41B4-AD80-1F8E1B3ED734}"/>
    <dgm:cxn modelId="{077D7277-E851-49E1-A7D8-3B31DE8B4046}" type="presOf" srcId="{33E531A5-FEE7-4DAA-814B-4709F0240049}" destId="{BFECC53C-9ED9-4782-81A8-E36DF127B9ED}" srcOrd="0" destOrd="0" presId="urn:microsoft.com/office/officeart/2005/8/layout/venn2"/>
    <dgm:cxn modelId="{ECBC3F84-DF56-473B-8CAF-8E790A88CB8A}" type="presOf" srcId="{FCB45C51-FABD-4DC1-8BFD-713DF257BDA1}" destId="{369DF72C-F7BF-4BC8-AE1D-2560DFA9B86C}" srcOrd="0" destOrd="0" presId="urn:microsoft.com/office/officeart/2005/8/layout/venn2"/>
    <dgm:cxn modelId="{BFCF8784-FBC2-4D69-B183-9BC9F42B6851}" type="presOf" srcId="{BC725999-12C7-4DB2-B6E2-20495488203A}" destId="{223037A3-D0C3-4327-9A75-0F0E14E14D6E}" srcOrd="0" destOrd="0" presId="urn:microsoft.com/office/officeart/2005/8/layout/venn2"/>
    <dgm:cxn modelId="{8C7BF69C-9B61-4FD1-A700-B636CC580135}" type="presOf" srcId="{02FAAA79-B512-4A2B-9571-B3CB9F186A7F}" destId="{34B6F5E0-D8A5-41D9-A7BF-28F9C065B9D0}" srcOrd="0" destOrd="0" presId="urn:microsoft.com/office/officeart/2005/8/layout/venn2"/>
    <dgm:cxn modelId="{355E12CF-B237-426B-8C06-6ED2857B6528}" type="presOf" srcId="{33E531A5-FEE7-4DAA-814B-4709F0240049}" destId="{6FA52F96-EF8A-414E-98B5-648CE2086F30}" srcOrd="1" destOrd="0" presId="urn:microsoft.com/office/officeart/2005/8/layout/venn2"/>
    <dgm:cxn modelId="{0F7C8BD6-C12C-4456-B871-6B49EE8760E3}" srcId="{FCB45C51-FABD-4DC1-8BFD-713DF257BDA1}" destId="{33E531A5-FEE7-4DAA-814B-4709F0240049}" srcOrd="0" destOrd="0" parTransId="{E34DC739-73A3-4011-AF86-F614A2E30A20}" sibTransId="{10FC9E7E-5C1F-4627-BDA2-186A5F442778}"/>
    <dgm:cxn modelId="{ADF5F8E9-C4D6-4CB8-862A-58DF87EDEAEC}" type="presOf" srcId="{02FAAA79-B512-4A2B-9571-B3CB9F186A7F}" destId="{1CFF9326-1847-4389-892A-5F8A7F66564E}" srcOrd="1" destOrd="0" presId="urn:microsoft.com/office/officeart/2005/8/layout/venn2"/>
    <dgm:cxn modelId="{B03353AD-8EDC-421E-8FAC-19281AA8F414}" type="presParOf" srcId="{369DF72C-F7BF-4BC8-AE1D-2560DFA9B86C}" destId="{6E29652B-1CBA-4E12-907D-7E0AA8CBE717}" srcOrd="0" destOrd="0" presId="urn:microsoft.com/office/officeart/2005/8/layout/venn2"/>
    <dgm:cxn modelId="{5F729DB5-D19B-4497-B07D-FD864535E284}" type="presParOf" srcId="{6E29652B-1CBA-4E12-907D-7E0AA8CBE717}" destId="{BFECC53C-9ED9-4782-81A8-E36DF127B9ED}" srcOrd="0" destOrd="0" presId="urn:microsoft.com/office/officeart/2005/8/layout/venn2"/>
    <dgm:cxn modelId="{4F41C126-438E-49B3-AECB-8732CC1AF293}" type="presParOf" srcId="{6E29652B-1CBA-4E12-907D-7E0AA8CBE717}" destId="{6FA52F96-EF8A-414E-98B5-648CE2086F30}" srcOrd="1" destOrd="0" presId="urn:microsoft.com/office/officeart/2005/8/layout/venn2"/>
    <dgm:cxn modelId="{DD1C9E4A-50A5-4D7A-9850-DDA408340DB2}" type="presParOf" srcId="{369DF72C-F7BF-4BC8-AE1D-2560DFA9B86C}" destId="{7E75274A-3E3D-4651-968E-F1BC1C31E4FF}" srcOrd="1" destOrd="0" presId="urn:microsoft.com/office/officeart/2005/8/layout/venn2"/>
    <dgm:cxn modelId="{C8BB61BE-7AF3-431E-ACF6-C783DE9961F7}" type="presParOf" srcId="{7E75274A-3E3D-4651-968E-F1BC1C31E4FF}" destId="{34B6F5E0-D8A5-41D9-A7BF-28F9C065B9D0}" srcOrd="0" destOrd="0" presId="urn:microsoft.com/office/officeart/2005/8/layout/venn2"/>
    <dgm:cxn modelId="{D81D9C18-B030-4AD2-B757-D37154888978}" type="presParOf" srcId="{7E75274A-3E3D-4651-968E-F1BC1C31E4FF}" destId="{1CFF9326-1847-4389-892A-5F8A7F66564E}" srcOrd="1" destOrd="0" presId="urn:microsoft.com/office/officeart/2005/8/layout/venn2"/>
    <dgm:cxn modelId="{CBCB3EFB-FB84-4CA9-99D2-0428E299A034}" type="presParOf" srcId="{369DF72C-F7BF-4BC8-AE1D-2560DFA9B86C}" destId="{D3867063-B164-4E14-808E-523D77570BF2}" srcOrd="2" destOrd="0" presId="urn:microsoft.com/office/officeart/2005/8/layout/venn2"/>
    <dgm:cxn modelId="{07B925DB-2766-498A-8B1D-9CB6D0561DAC}" type="presParOf" srcId="{D3867063-B164-4E14-808E-523D77570BF2}" destId="{223037A3-D0C3-4327-9A75-0F0E14E14D6E}" srcOrd="0" destOrd="0" presId="urn:microsoft.com/office/officeart/2005/8/layout/venn2"/>
    <dgm:cxn modelId="{07FE902B-F1DA-4FB2-AFB0-B231A37FBA4F}" type="presParOf" srcId="{D3867063-B164-4E14-808E-523D77570BF2}" destId="{9A03766B-5361-4D21-A17C-71464EAB983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218436-7E4C-42D8-9C04-FEC094CAFA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965EC32-2518-46F5-982A-1D3D58B5E3D0}">
      <dgm:prSet phldrT="[Text]" custT="1"/>
      <dgm:spPr/>
      <dgm:t>
        <a:bodyPr/>
        <a:lstStyle/>
        <a:p>
          <a:r>
            <a:rPr lang="en-US" sz="2000" b="1" dirty="0"/>
            <a:t>1. FIDE SNP</a:t>
          </a:r>
        </a:p>
      </dgm:t>
    </dgm:pt>
    <dgm:pt modelId="{0CF486FD-7ECA-4EB9-9710-BA873EBCEF40}" type="parTrans" cxnId="{8E3217FC-70B9-48D2-9E74-F75B6398DB6E}">
      <dgm:prSet/>
      <dgm:spPr/>
      <dgm:t>
        <a:bodyPr/>
        <a:lstStyle/>
        <a:p>
          <a:endParaRPr lang="en-US" sz="2000"/>
        </a:p>
      </dgm:t>
    </dgm:pt>
    <dgm:pt modelId="{C05FA83C-FAA5-4CCF-9388-52982AB80418}" type="sibTrans" cxnId="{8E3217FC-70B9-48D2-9E74-F75B6398DB6E}">
      <dgm:prSet/>
      <dgm:spPr/>
      <dgm:t>
        <a:bodyPr/>
        <a:lstStyle/>
        <a:p>
          <a:endParaRPr lang="en-US" sz="2000"/>
        </a:p>
      </dgm:t>
    </dgm:pt>
    <dgm:pt modelId="{EAEB0A98-4AFD-4CD0-9486-3CD65984A5BF}">
      <dgm:prSet phldrT="[Text]" custT="1"/>
      <dgm:spPr/>
      <dgm:t>
        <a:bodyPr/>
        <a:lstStyle/>
        <a:p>
          <a:pPr>
            <a:spcAft>
              <a:spcPts val="1200"/>
            </a:spcAft>
          </a:pPr>
          <a:r>
            <a:rPr lang="en-US" sz="2000" dirty="0">
              <a:solidFill>
                <a:srgbClr val="4D4D4D"/>
              </a:solidFill>
            </a:rPr>
            <a:t>MCO contract inclusive of MLTSS and BH consistent with state policy</a:t>
          </a:r>
        </a:p>
      </dgm:t>
    </dgm:pt>
    <dgm:pt modelId="{BC29972C-9B27-4D5C-84B3-AC92E6A78D11}" type="parTrans" cxnId="{48C32538-4823-4114-913A-938BFEDAED7E}">
      <dgm:prSet/>
      <dgm:spPr/>
      <dgm:t>
        <a:bodyPr/>
        <a:lstStyle/>
        <a:p>
          <a:endParaRPr lang="en-US" sz="2000"/>
        </a:p>
      </dgm:t>
    </dgm:pt>
    <dgm:pt modelId="{E7B642C3-CBA7-4088-A341-BBD474A67D9D}" type="sibTrans" cxnId="{48C32538-4823-4114-913A-938BFEDAED7E}">
      <dgm:prSet/>
      <dgm:spPr/>
      <dgm:t>
        <a:bodyPr/>
        <a:lstStyle/>
        <a:p>
          <a:endParaRPr lang="en-US" sz="2000"/>
        </a:p>
      </dgm:t>
    </dgm:pt>
    <dgm:pt modelId="{B0F90D21-9E7A-4F60-9A6C-1164E2B2886D}">
      <dgm:prSet phldrT="[Text]" custT="1"/>
      <dgm:spPr/>
      <dgm:t>
        <a:bodyPr/>
        <a:lstStyle/>
        <a:p>
          <a:pPr>
            <a:spcAft>
              <a:spcPct val="15000"/>
            </a:spcAft>
          </a:pPr>
          <a:r>
            <a:rPr lang="en-US" sz="2000" dirty="0">
              <a:solidFill>
                <a:srgbClr val="4D4D4D"/>
              </a:solidFill>
            </a:rPr>
            <a:t>Must include 180 nursing facility days per year</a:t>
          </a:r>
        </a:p>
      </dgm:t>
    </dgm:pt>
    <dgm:pt modelId="{A6C473C2-01D3-4470-BE52-01C5BE0A9E4E}" type="parTrans" cxnId="{819BF688-429D-40D3-9815-E9E01D0D8DD2}">
      <dgm:prSet/>
      <dgm:spPr/>
      <dgm:t>
        <a:bodyPr/>
        <a:lstStyle/>
        <a:p>
          <a:endParaRPr lang="en-US" sz="2000"/>
        </a:p>
      </dgm:t>
    </dgm:pt>
    <dgm:pt modelId="{A8E0DA32-BD84-4B2C-941B-93A016895750}" type="sibTrans" cxnId="{819BF688-429D-40D3-9815-E9E01D0D8DD2}">
      <dgm:prSet/>
      <dgm:spPr/>
      <dgm:t>
        <a:bodyPr/>
        <a:lstStyle/>
        <a:p>
          <a:endParaRPr lang="en-US" sz="2000"/>
        </a:p>
      </dgm:t>
    </dgm:pt>
    <dgm:pt modelId="{03E48632-7FB2-4E35-B2FF-449A069D19F3}">
      <dgm:prSet phldrT="[Text]" custT="1"/>
      <dgm:spPr/>
      <dgm:t>
        <a:bodyPr/>
        <a:lstStyle/>
        <a:p>
          <a:r>
            <a:rPr lang="en-US" sz="2000" b="1" dirty="0"/>
            <a:t>2. HIDE SNP</a:t>
          </a:r>
        </a:p>
      </dgm:t>
    </dgm:pt>
    <dgm:pt modelId="{676418D7-CE1A-487A-85AC-6793644A0F4A}" type="parTrans" cxnId="{883122DD-5AC2-449D-AE7E-12D545E2294C}">
      <dgm:prSet/>
      <dgm:spPr/>
      <dgm:t>
        <a:bodyPr/>
        <a:lstStyle/>
        <a:p>
          <a:endParaRPr lang="en-US" sz="2000"/>
        </a:p>
      </dgm:t>
    </dgm:pt>
    <dgm:pt modelId="{BC3A1176-43D5-4B91-A872-C01CF17F89C2}" type="sibTrans" cxnId="{883122DD-5AC2-449D-AE7E-12D545E2294C}">
      <dgm:prSet/>
      <dgm:spPr/>
      <dgm:t>
        <a:bodyPr/>
        <a:lstStyle/>
        <a:p>
          <a:endParaRPr lang="en-US" sz="2000"/>
        </a:p>
      </dgm:t>
    </dgm:pt>
    <dgm:pt modelId="{3595F824-5B4E-45C8-B89C-62554842BA6F}">
      <dgm:prSet phldrT="[Text]" custT="1"/>
      <dgm:spPr/>
      <dgm:t>
        <a:bodyPr/>
        <a:lstStyle/>
        <a:p>
          <a:pPr marL="117475" marR="0" indent="-117475"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4D4D4D"/>
              </a:solidFill>
            </a:rPr>
            <a:t>Parent org has capitated Medicaid MLTSS and/or BH contract</a:t>
          </a:r>
        </a:p>
      </dgm:t>
    </dgm:pt>
    <dgm:pt modelId="{7349A84D-8D0A-41F9-B03D-1A0CF7100B68}" type="parTrans" cxnId="{47A02FFC-ED0E-4A1A-965A-78E337FFB90E}">
      <dgm:prSet/>
      <dgm:spPr/>
      <dgm:t>
        <a:bodyPr/>
        <a:lstStyle/>
        <a:p>
          <a:endParaRPr lang="en-US" sz="2000"/>
        </a:p>
      </dgm:t>
    </dgm:pt>
    <dgm:pt modelId="{51C75549-DB47-47EB-B69A-9A1A2ECC14CE}" type="sibTrans" cxnId="{47A02FFC-ED0E-4A1A-965A-78E337FFB90E}">
      <dgm:prSet/>
      <dgm:spPr/>
      <dgm:t>
        <a:bodyPr/>
        <a:lstStyle/>
        <a:p>
          <a:endParaRPr lang="en-US" sz="2000"/>
        </a:p>
      </dgm:t>
    </dgm:pt>
    <dgm:pt modelId="{719DA937-B76B-4468-92AE-CEC2AEC7B838}">
      <dgm:prSet phldrT="[Text]" custT="1"/>
      <dgm:spPr/>
      <dgm:t>
        <a:bodyPr/>
        <a:lstStyle/>
        <a:p>
          <a:r>
            <a:rPr lang="en-US" sz="2000" b="1" dirty="0"/>
            <a:t>3. Care Transitions</a:t>
          </a:r>
        </a:p>
      </dgm:t>
    </dgm:pt>
    <dgm:pt modelId="{A1864F62-DA6C-41AE-BBC6-B70720C45D6F}" type="parTrans" cxnId="{076EEDF5-81A5-4CFA-922C-04729D6DC9C7}">
      <dgm:prSet/>
      <dgm:spPr/>
      <dgm:t>
        <a:bodyPr/>
        <a:lstStyle/>
        <a:p>
          <a:endParaRPr lang="en-US" sz="2000"/>
        </a:p>
      </dgm:t>
    </dgm:pt>
    <dgm:pt modelId="{5B6DF2C1-F237-403F-8141-A1E0873F45C1}" type="sibTrans" cxnId="{076EEDF5-81A5-4CFA-922C-04729D6DC9C7}">
      <dgm:prSet/>
      <dgm:spPr/>
      <dgm:t>
        <a:bodyPr/>
        <a:lstStyle/>
        <a:p>
          <a:endParaRPr lang="en-US" sz="2000"/>
        </a:p>
      </dgm:t>
    </dgm:pt>
    <dgm:pt modelId="{554739C6-32E5-4643-AC05-21A4D95FAA48}">
      <dgm:prSet phldrT="[Text]" custT="1"/>
      <dgm:spPr/>
      <dgm:t>
        <a:bodyPr/>
        <a:lstStyle/>
        <a:p>
          <a:pPr>
            <a:spcAft>
              <a:spcPts val="1200"/>
            </a:spcAft>
          </a:pPr>
          <a:r>
            <a:rPr lang="en-US" sz="2000" dirty="0">
              <a:solidFill>
                <a:srgbClr val="4D4D4D"/>
              </a:solidFill>
            </a:rPr>
            <a:t>Notify state when “high-risk” full dual is admitted to hospital or SNF</a:t>
          </a:r>
        </a:p>
      </dgm:t>
    </dgm:pt>
    <dgm:pt modelId="{975198D9-D5E0-4092-B4F1-B35235A5E441}" type="parTrans" cxnId="{683719CB-2175-44C6-AE9C-924A006180EA}">
      <dgm:prSet/>
      <dgm:spPr/>
      <dgm:t>
        <a:bodyPr/>
        <a:lstStyle/>
        <a:p>
          <a:endParaRPr lang="en-US" sz="2000"/>
        </a:p>
      </dgm:t>
    </dgm:pt>
    <dgm:pt modelId="{56FBEB4B-020D-49C0-911F-F457D16A9310}" type="sibTrans" cxnId="{683719CB-2175-44C6-AE9C-924A006180EA}">
      <dgm:prSet/>
      <dgm:spPr/>
      <dgm:t>
        <a:bodyPr/>
        <a:lstStyle/>
        <a:p>
          <a:endParaRPr lang="en-US" sz="2000"/>
        </a:p>
      </dgm:t>
    </dgm:pt>
    <dgm:pt modelId="{CC584754-1F72-4E03-817D-D29C33390980}">
      <dgm:prSet phldrT="[Text]" custT="1"/>
      <dgm:spPr/>
      <dgm:t>
        <a:bodyPr/>
        <a:lstStyle/>
        <a:p>
          <a:pPr>
            <a:spcAft>
              <a:spcPct val="15000"/>
            </a:spcAft>
          </a:pPr>
          <a:r>
            <a:rPr lang="en-US" sz="2000" dirty="0">
              <a:solidFill>
                <a:srgbClr val="4D4D4D"/>
              </a:solidFill>
            </a:rPr>
            <a:t>States define process</a:t>
          </a:r>
        </a:p>
      </dgm:t>
    </dgm:pt>
    <dgm:pt modelId="{21267618-AE54-40B2-992F-A0EAA7E19AB1}" type="parTrans" cxnId="{2C6111D5-34F1-4646-8A16-24E08066B8F2}">
      <dgm:prSet/>
      <dgm:spPr/>
      <dgm:t>
        <a:bodyPr/>
        <a:lstStyle/>
        <a:p>
          <a:endParaRPr lang="en-US" sz="2000"/>
        </a:p>
      </dgm:t>
    </dgm:pt>
    <dgm:pt modelId="{19C47A1E-B58E-4B74-B507-4EC4351EA0C3}" type="sibTrans" cxnId="{2C6111D5-34F1-4646-8A16-24E08066B8F2}">
      <dgm:prSet/>
      <dgm:spPr/>
      <dgm:t>
        <a:bodyPr/>
        <a:lstStyle/>
        <a:p>
          <a:endParaRPr lang="en-US" sz="2000"/>
        </a:p>
      </dgm:t>
    </dgm:pt>
    <dgm:pt modelId="{DF9D35B7-C992-45CE-980A-3CF36FE8C769}">
      <dgm:prSet phldrT="[Text]" custT="1"/>
      <dgm:spPr/>
      <dgm:t>
        <a:bodyPr/>
        <a:lstStyle/>
        <a:p>
          <a:pPr marL="117475" marR="0" indent="-117475"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4D4D4D"/>
              </a:solidFill>
            </a:rPr>
            <a:t>May include PIHP and PAHP contracts</a:t>
          </a:r>
        </a:p>
      </dgm:t>
    </dgm:pt>
    <dgm:pt modelId="{A9FE5BF0-5346-4A31-AC26-D0A6776073BB}" type="parTrans" cxnId="{DADC1A01-8B46-4F67-BC66-5726D1F2FF49}">
      <dgm:prSet/>
      <dgm:spPr/>
      <dgm:t>
        <a:bodyPr/>
        <a:lstStyle/>
        <a:p>
          <a:endParaRPr lang="en-US"/>
        </a:p>
      </dgm:t>
    </dgm:pt>
    <dgm:pt modelId="{8AEE4076-7614-4050-9E56-2CC80BC02D55}" type="sibTrans" cxnId="{DADC1A01-8B46-4F67-BC66-5726D1F2FF49}">
      <dgm:prSet/>
      <dgm:spPr/>
      <dgm:t>
        <a:bodyPr/>
        <a:lstStyle/>
        <a:p>
          <a:endParaRPr lang="en-US"/>
        </a:p>
      </dgm:t>
    </dgm:pt>
    <dgm:pt modelId="{522A2934-E0DD-48C7-99E3-F6E59D50C447}" type="pres">
      <dgm:prSet presAssocID="{11218436-7E4C-42D8-9C04-FEC094CAFAF7}" presName="Name0" presStyleCnt="0">
        <dgm:presLayoutVars>
          <dgm:dir/>
          <dgm:animLvl val="lvl"/>
          <dgm:resizeHandles val="exact"/>
        </dgm:presLayoutVars>
      </dgm:prSet>
      <dgm:spPr/>
    </dgm:pt>
    <dgm:pt modelId="{9B4E9D28-FAD4-4253-A1DA-C86F7983F76D}" type="pres">
      <dgm:prSet presAssocID="{E965EC32-2518-46F5-982A-1D3D58B5E3D0}" presName="composite" presStyleCnt="0"/>
      <dgm:spPr/>
    </dgm:pt>
    <dgm:pt modelId="{DFFF4D08-E71C-4968-B3BB-E688A5DA4E21}" type="pres">
      <dgm:prSet presAssocID="{E965EC32-2518-46F5-982A-1D3D58B5E3D0}" presName="parTx" presStyleLbl="alignNode1" presStyleIdx="0" presStyleCnt="3" custScaleY="86437">
        <dgm:presLayoutVars>
          <dgm:chMax val="0"/>
          <dgm:chPref val="0"/>
          <dgm:bulletEnabled val="1"/>
        </dgm:presLayoutVars>
      </dgm:prSet>
      <dgm:spPr/>
    </dgm:pt>
    <dgm:pt modelId="{4AD04E23-1A6D-4ADB-8951-D57AC438A220}" type="pres">
      <dgm:prSet presAssocID="{E965EC32-2518-46F5-982A-1D3D58B5E3D0}" presName="desTx" presStyleLbl="alignAccFollowNode1" presStyleIdx="0" presStyleCnt="3">
        <dgm:presLayoutVars>
          <dgm:bulletEnabled val="1"/>
        </dgm:presLayoutVars>
      </dgm:prSet>
      <dgm:spPr/>
    </dgm:pt>
    <dgm:pt modelId="{A677A945-BE08-4A88-913E-62568A6D37A7}" type="pres">
      <dgm:prSet presAssocID="{C05FA83C-FAA5-4CCF-9388-52982AB80418}" presName="space" presStyleCnt="0"/>
      <dgm:spPr/>
    </dgm:pt>
    <dgm:pt modelId="{CBD369F4-4878-40DF-8FA4-0A2934C72935}" type="pres">
      <dgm:prSet presAssocID="{03E48632-7FB2-4E35-B2FF-449A069D19F3}" presName="composite" presStyleCnt="0"/>
      <dgm:spPr/>
    </dgm:pt>
    <dgm:pt modelId="{B3E0ED33-35E3-4D3B-A97F-3F9B02271221}" type="pres">
      <dgm:prSet presAssocID="{03E48632-7FB2-4E35-B2FF-449A069D19F3}" presName="parTx" presStyleLbl="alignNode1" presStyleIdx="1" presStyleCnt="3" custScaleY="86437">
        <dgm:presLayoutVars>
          <dgm:chMax val="0"/>
          <dgm:chPref val="0"/>
          <dgm:bulletEnabled val="1"/>
        </dgm:presLayoutVars>
      </dgm:prSet>
      <dgm:spPr/>
    </dgm:pt>
    <dgm:pt modelId="{FF050CB5-7B90-4D1D-84ED-6FF09C0F8CCF}" type="pres">
      <dgm:prSet presAssocID="{03E48632-7FB2-4E35-B2FF-449A069D19F3}" presName="desTx" presStyleLbl="alignAccFollowNode1" presStyleIdx="1" presStyleCnt="3">
        <dgm:presLayoutVars>
          <dgm:bulletEnabled val="1"/>
        </dgm:presLayoutVars>
      </dgm:prSet>
      <dgm:spPr/>
    </dgm:pt>
    <dgm:pt modelId="{87F8CA15-E07E-480A-B892-BEBDFE096F4D}" type="pres">
      <dgm:prSet presAssocID="{BC3A1176-43D5-4B91-A872-C01CF17F89C2}" presName="space" presStyleCnt="0"/>
      <dgm:spPr/>
    </dgm:pt>
    <dgm:pt modelId="{A0719868-6EBD-4ADC-9A2C-C56D448B99FF}" type="pres">
      <dgm:prSet presAssocID="{719DA937-B76B-4468-92AE-CEC2AEC7B838}" presName="composite" presStyleCnt="0"/>
      <dgm:spPr/>
    </dgm:pt>
    <dgm:pt modelId="{9CF63741-4319-4A92-B584-62FB243EF93C}" type="pres">
      <dgm:prSet presAssocID="{719DA937-B76B-4468-92AE-CEC2AEC7B838}" presName="parTx" presStyleLbl="alignNode1" presStyleIdx="2" presStyleCnt="3" custScaleY="86437">
        <dgm:presLayoutVars>
          <dgm:chMax val="0"/>
          <dgm:chPref val="0"/>
          <dgm:bulletEnabled val="1"/>
        </dgm:presLayoutVars>
      </dgm:prSet>
      <dgm:spPr/>
    </dgm:pt>
    <dgm:pt modelId="{8714F4BE-5AC9-49E6-B7AF-E7643588B7D7}" type="pres">
      <dgm:prSet presAssocID="{719DA937-B76B-4468-92AE-CEC2AEC7B838}" presName="desTx" presStyleLbl="alignAccFollowNode1" presStyleIdx="2" presStyleCnt="3">
        <dgm:presLayoutVars>
          <dgm:bulletEnabled val="1"/>
        </dgm:presLayoutVars>
      </dgm:prSet>
      <dgm:spPr/>
    </dgm:pt>
  </dgm:ptLst>
  <dgm:cxnLst>
    <dgm:cxn modelId="{DADC1A01-8B46-4F67-BC66-5726D1F2FF49}" srcId="{03E48632-7FB2-4E35-B2FF-449A069D19F3}" destId="{DF9D35B7-C992-45CE-980A-3CF36FE8C769}" srcOrd="1" destOrd="0" parTransId="{A9FE5BF0-5346-4A31-AC26-D0A6776073BB}" sibTransId="{8AEE4076-7614-4050-9E56-2CC80BC02D55}"/>
    <dgm:cxn modelId="{54DAB00A-461B-4DFC-BEA4-5507B666C503}" type="presOf" srcId="{CC584754-1F72-4E03-817D-D29C33390980}" destId="{8714F4BE-5AC9-49E6-B7AF-E7643588B7D7}" srcOrd="0" destOrd="1" presId="urn:microsoft.com/office/officeart/2005/8/layout/hList1"/>
    <dgm:cxn modelId="{1C811223-B42C-47A9-959C-4A7851A2680F}" type="presOf" srcId="{11218436-7E4C-42D8-9C04-FEC094CAFAF7}" destId="{522A2934-E0DD-48C7-99E3-F6E59D50C447}" srcOrd="0" destOrd="0" presId="urn:microsoft.com/office/officeart/2005/8/layout/hList1"/>
    <dgm:cxn modelId="{1D9EB434-6C9B-47F9-A3FE-24B37AA7519B}" type="presOf" srcId="{3595F824-5B4E-45C8-B89C-62554842BA6F}" destId="{FF050CB5-7B90-4D1D-84ED-6FF09C0F8CCF}" srcOrd="0" destOrd="0" presId="urn:microsoft.com/office/officeart/2005/8/layout/hList1"/>
    <dgm:cxn modelId="{48C32538-4823-4114-913A-938BFEDAED7E}" srcId="{E965EC32-2518-46F5-982A-1D3D58B5E3D0}" destId="{EAEB0A98-4AFD-4CD0-9486-3CD65984A5BF}" srcOrd="0" destOrd="0" parTransId="{BC29972C-9B27-4D5C-84B3-AC92E6A78D11}" sibTransId="{E7B642C3-CBA7-4088-A341-BBD474A67D9D}"/>
    <dgm:cxn modelId="{113B4F56-04C5-4AFE-AAE2-335749AB85B4}" type="presOf" srcId="{03E48632-7FB2-4E35-B2FF-449A069D19F3}" destId="{B3E0ED33-35E3-4D3B-A97F-3F9B02271221}" srcOrd="0" destOrd="0" presId="urn:microsoft.com/office/officeart/2005/8/layout/hList1"/>
    <dgm:cxn modelId="{713AE658-BED5-4F66-BBD3-855544F99636}" type="presOf" srcId="{719DA937-B76B-4468-92AE-CEC2AEC7B838}" destId="{9CF63741-4319-4A92-B584-62FB243EF93C}" srcOrd="0" destOrd="0" presId="urn:microsoft.com/office/officeart/2005/8/layout/hList1"/>
    <dgm:cxn modelId="{9395C37B-492A-47F0-A195-7AD75EE62160}" type="presOf" srcId="{DF9D35B7-C992-45CE-980A-3CF36FE8C769}" destId="{FF050CB5-7B90-4D1D-84ED-6FF09C0F8CCF}" srcOrd="0" destOrd="1" presId="urn:microsoft.com/office/officeart/2005/8/layout/hList1"/>
    <dgm:cxn modelId="{819BF688-429D-40D3-9815-E9E01D0D8DD2}" srcId="{E965EC32-2518-46F5-982A-1D3D58B5E3D0}" destId="{B0F90D21-9E7A-4F60-9A6C-1164E2B2886D}" srcOrd="1" destOrd="0" parTransId="{A6C473C2-01D3-4470-BE52-01C5BE0A9E4E}" sibTransId="{A8E0DA32-BD84-4B2C-941B-93A016895750}"/>
    <dgm:cxn modelId="{6709D88E-270B-4B68-BC9A-C497C89BCDC9}" type="presOf" srcId="{554739C6-32E5-4643-AC05-21A4D95FAA48}" destId="{8714F4BE-5AC9-49E6-B7AF-E7643588B7D7}" srcOrd="0" destOrd="0" presId="urn:microsoft.com/office/officeart/2005/8/layout/hList1"/>
    <dgm:cxn modelId="{C4AF7A97-0F88-48C9-879F-C879B229AAE7}" type="presOf" srcId="{EAEB0A98-4AFD-4CD0-9486-3CD65984A5BF}" destId="{4AD04E23-1A6D-4ADB-8951-D57AC438A220}" srcOrd="0" destOrd="0" presId="urn:microsoft.com/office/officeart/2005/8/layout/hList1"/>
    <dgm:cxn modelId="{37E8AAB8-737B-4FBD-9EEE-29C2707A110B}" type="presOf" srcId="{B0F90D21-9E7A-4F60-9A6C-1164E2B2886D}" destId="{4AD04E23-1A6D-4ADB-8951-D57AC438A220}" srcOrd="0" destOrd="1" presId="urn:microsoft.com/office/officeart/2005/8/layout/hList1"/>
    <dgm:cxn modelId="{683719CB-2175-44C6-AE9C-924A006180EA}" srcId="{719DA937-B76B-4468-92AE-CEC2AEC7B838}" destId="{554739C6-32E5-4643-AC05-21A4D95FAA48}" srcOrd="0" destOrd="0" parTransId="{975198D9-D5E0-4092-B4F1-B35235A5E441}" sibTransId="{56FBEB4B-020D-49C0-911F-F457D16A9310}"/>
    <dgm:cxn modelId="{2C6111D5-34F1-4646-8A16-24E08066B8F2}" srcId="{719DA937-B76B-4468-92AE-CEC2AEC7B838}" destId="{CC584754-1F72-4E03-817D-D29C33390980}" srcOrd="1" destOrd="0" parTransId="{21267618-AE54-40B2-992F-A0EAA7E19AB1}" sibTransId="{19C47A1E-B58E-4B74-B507-4EC4351EA0C3}"/>
    <dgm:cxn modelId="{2E4A63D6-0672-4727-B4BB-048641CE44F9}" type="presOf" srcId="{E965EC32-2518-46F5-982A-1D3D58B5E3D0}" destId="{DFFF4D08-E71C-4968-B3BB-E688A5DA4E21}" srcOrd="0" destOrd="0" presId="urn:microsoft.com/office/officeart/2005/8/layout/hList1"/>
    <dgm:cxn modelId="{883122DD-5AC2-449D-AE7E-12D545E2294C}" srcId="{11218436-7E4C-42D8-9C04-FEC094CAFAF7}" destId="{03E48632-7FB2-4E35-B2FF-449A069D19F3}" srcOrd="1" destOrd="0" parTransId="{676418D7-CE1A-487A-85AC-6793644A0F4A}" sibTransId="{BC3A1176-43D5-4B91-A872-C01CF17F89C2}"/>
    <dgm:cxn modelId="{076EEDF5-81A5-4CFA-922C-04729D6DC9C7}" srcId="{11218436-7E4C-42D8-9C04-FEC094CAFAF7}" destId="{719DA937-B76B-4468-92AE-CEC2AEC7B838}" srcOrd="2" destOrd="0" parTransId="{A1864F62-DA6C-41AE-BBC6-B70720C45D6F}" sibTransId="{5B6DF2C1-F237-403F-8141-A1E0873F45C1}"/>
    <dgm:cxn modelId="{8E3217FC-70B9-48D2-9E74-F75B6398DB6E}" srcId="{11218436-7E4C-42D8-9C04-FEC094CAFAF7}" destId="{E965EC32-2518-46F5-982A-1D3D58B5E3D0}" srcOrd="0" destOrd="0" parTransId="{0CF486FD-7ECA-4EB9-9710-BA873EBCEF40}" sibTransId="{C05FA83C-FAA5-4CCF-9388-52982AB80418}"/>
    <dgm:cxn modelId="{47A02FFC-ED0E-4A1A-965A-78E337FFB90E}" srcId="{03E48632-7FB2-4E35-B2FF-449A069D19F3}" destId="{3595F824-5B4E-45C8-B89C-62554842BA6F}" srcOrd="0" destOrd="0" parTransId="{7349A84D-8D0A-41F9-B03D-1A0CF7100B68}" sibTransId="{51C75549-DB47-47EB-B69A-9A1A2ECC14CE}"/>
    <dgm:cxn modelId="{B726C3C2-8A2B-40BD-A049-26A92E026CCF}" type="presParOf" srcId="{522A2934-E0DD-48C7-99E3-F6E59D50C447}" destId="{9B4E9D28-FAD4-4253-A1DA-C86F7983F76D}" srcOrd="0" destOrd="0" presId="urn:microsoft.com/office/officeart/2005/8/layout/hList1"/>
    <dgm:cxn modelId="{84C7011E-1A88-407C-95DA-9F27D5622583}" type="presParOf" srcId="{9B4E9D28-FAD4-4253-A1DA-C86F7983F76D}" destId="{DFFF4D08-E71C-4968-B3BB-E688A5DA4E21}" srcOrd="0" destOrd="0" presId="urn:microsoft.com/office/officeart/2005/8/layout/hList1"/>
    <dgm:cxn modelId="{50F1E8B2-3A49-4EC6-AEFA-D86FACAA1D3B}" type="presParOf" srcId="{9B4E9D28-FAD4-4253-A1DA-C86F7983F76D}" destId="{4AD04E23-1A6D-4ADB-8951-D57AC438A220}" srcOrd="1" destOrd="0" presId="urn:microsoft.com/office/officeart/2005/8/layout/hList1"/>
    <dgm:cxn modelId="{1DEFCED9-F245-4AFF-A400-C35050AAB20D}" type="presParOf" srcId="{522A2934-E0DD-48C7-99E3-F6E59D50C447}" destId="{A677A945-BE08-4A88-913E-62568A6D37A7}" srcOrd="1" destOrd="0" presId="urn:microsoft.com/office/officeart/2005/8/layout/hList1"/>
    <dgm:cxn modelId="{615EE28B-197E-41A0-9A3E-0A76A4191ACB}" type="presParOf" srcId="{522A2934-E0DD-48C7-99E3-F6E59D50C447}" destId="{CBD369F4-4878-40DF-8FA4-0A2934C72935}" srcOrd="2" destOrd="0" presId="urn:microsoft.com/office/officeart/2005/8/layout/hList1"/>
    <dgm:cxn modelId="{7CCC33C4-D758-460F-B316-A4432C9289C1}" type="presParOf" srcId="{CBD369F4-4878-40DF-8FA4-0A2934C72935}" destId="{B3E0ED33-35E3-4D3B-A97F-3F9B02271221}" srcOrd="0" destOrd="0" presId="urn:microsoft.com/office/officeart/2005/8/layout/hList1"/>
    <dgm:cxn modelId="{3656C73B-8F00-41DF-8002-9C0E6CFC8462}" type="presParOf" srcId="{CBD369F4-4878-40DF-8FA4-0A2934C72935}" destId="{FF050CB5-7B90-4D1D-84ED-6FF09C0F8CCF}" srcOrd="1" destOrd="0" presId="urn:microsoft.com/office/officeart/2005/8/layout/hList1"/>
    <dgm:cxn modelId="{D9C210C1-BFF1-414D-8A8D-E6703A979769}" type="presParOf" srcId="{522A2934-E0DD-48C7-99E3-F6E59D50C447}" destId="{87F8CA15-E07E-480A-B892-BEBDFE096F4D}" srcOrd="3" destOrd="0" presId="urn:microsoft.com/office/officeart/2005/8/layout/hList1"/>
    <dgm:cxn modelId="{15C755DC-AB3B-4F92-BB8F-C3C181DFACC0}" type="presParOf" srcId="{522A2934-E0DD-48C7-99E3-F6E59D50C447}" destId="{A0719868-6EBD-4ADC-9A2C-C56D448B99FF}" srcOrd="4" destOrd="0" presId="urn:microsoft.com/office/officeart/2005/8/layout/hList1"/>
    <dgm:cxn modelId="{C75BD8BF-8567-4243-BE07-050DBB6AC661}" type="presParOf" srcId="{A0719868-6EBD-4ADC-9A2C-C56D448B99FF}" destId="{9CF63741-4319-4A92-B584-62FB243EF93C}" srcOrd="0" destOrd="0" presId="urn:microsoft.com/office/officeart/2005/8/layout/hList1"/>
    <dgm:cxn modelId="{B2210212-58E1-45C6-BF29-5C537ECCF13A}" type="presParOf" srcId="{A0719868-6EBD-4ADC-9A2C-C56D448B99FF}" destId="{8714F4BE-5AC9-49E6-B7AF-E7643588B7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CFD78A-B4AA-4A11-89E0-D2D1210655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2868E95-5993-4332-9089-1E95DDF8A543}">
      <dgm:prSet phldrT="[Text]"/>
      <dgm:spPr/>
      <dgm:t>
        <a:bodyPr/>
        <a:lstStyle/>
        <a:p>
          <a:r>
            <a:rPr lang="en-US" dirty="0"/>
            <a:t>Awareness of and coordination with the other “payers” for unaligned members</a:t>
          </a:r>
        </a:p>
      </dgm:t>
    </dgm:pt>
    <dgm:pt modelId="{5EF5C97D-6427-464B-8F3F-D72D8B3C0B19}" type="parTrans" cxnId="{E6173951-59E5-42FB-94ED-BFBAA368C4FA}">
      <dgm:prSet/>
      <dgm:spPr/>
      <dgm:t>
        <a:bodyPr/>
        <a:lstStyle/>
        <a:p>
          <a:endParaRPr lang="en-US"/>
        </a:p>
      </dgm:t>
    </dgm:pt>
    <dgm:pt modelId="{290371A5-8A81-4009-8A86-AF5D1B5C3B94}" type="sibTrans" cxnId="{E6173951-59E5-42FB-94ED-BFBAA368C4FA}">
      <dgm:prSet/>
      <dgm:spPr/>
      <dgm:t>
        <a:bodyPr/>
        <a:lstStyle/>
        <a:p>
          <a:endParaRPr lang="en-US"/>
        </a:p>
      </dgm:t>
    </dgm:pt>
    <dgm:pt modelId="{91F12122-8320-4C42-A972-64A07026DA69}">
      <dgm:prSet phldrT="[Text]"/>
      <dgm:spPr/>
      <dgm:t>
        <a:bodyPr/>
        <a:lstStyle/>
        <a:p>
          <a:r>
            <a:rPr lang="en-US" dirty="0"/>
            <a:t>Verify eligibility for LTSS, BH services and make arrangements for Medicaid service provision</a:t>
          </a:r>
        </a:p>
      </dgm:t>
    </dgm:pt>
    <dgm:pt modelId="{2C8D662E-7778-4F62-839B-9DB83EF20BC2}" type="parTrans" cxnId="{D335CDE5-E704-4758-BA42-ADD9EA77263E}">
      <dgm:prSet/>
      <dgm:spPr/>
      <dgm:t>
        <a:bodyPr/>
        <a:lstStyle/>
        <a:p>
          <a:endParaRPr lang="en-US"/>
        </a:p>
      </dgm:t>
    </dgm:pt>
    <dgm:pt modelId="{AB36401E-03FE-4C32-B775-016E6D249F40}" type="sibTrans" cxnId="{D335CDE5-E704-4758-BA42-ADD9EA77263E}">
      <dgm:prSet/>
      <dgm:spPr/>
      <dgm:t>
        <a:bodyPr/>
        <a:lstStyle/>
        <a:p>
          <a:endParaRPr lang="en-US"/>
        </a:p>
      </dgm:t>
    </dgm:pt>
    <dgm:pt modelId="{03694123-D97F-4477-99C3-7096EF4580D6}">
      <dgm:prSet phldrT="[Text]"/>
      <dgm:spPr/>
      <dgm:t>
        <a:bodyPr/>
        <a:lstStyle/>
        <a:p>
          <a:r>
            <a:rPr lang="en-US" dirty="0"/>
            <a:t>Education/coaching on the roles of Medicaid and DSNP</a:t>
          </a:r>
        </a:p>
      </dgm:t>
    </dgm:pt>
    <dgm:pt modelId="{5AFFFEFE-18E9-465A-8C37-A0D1780687C5}" type="parTrans" cxnId="{A8D6B2C0-4375-4C93-B363-4BEFB178FD41}">
      <dgm:prSet/>
      <dgm:spPr/>
      <dgm:t>
        <a:bodyPr/>
        <a:lstStyle/>
        <a:p>
          <a:endParaRPr lang="en-US"/>
        </a:p>
      </dgm:t>
    </dgm:pt>
    <dgm:pt modelId="{97C86382-0ADF-456F-9B9B-C0DBBE6B83B8}" type="sibTrans" cxnId="{A8D6B2C0-4375-4C93-B363-4BEFB178FD41}">
      <dgm:prSet/>
      <dgm:spPr/>
      <dgm:t>
        <a:bodyPr/>
        <a:lstStyle/>
        <a:p>
          <a:endParaRPr lang="en-US"/>
        </a:p>
      </dgm:t>
    </dgm:pt>
    <dgm:pt modelId="{1B46B294-4F8D-4272-BFD7-C5ED6BA58339}">
      <dgm:prSet phldrT="[Text]"/>
      <dgm:spPr/>
      <dgm:t>
        <a:bodyPr/>
        <a:lstStyle/>
        <a:p>
          <a:r>
            <a:rPr lang="en-US" dirty="0"/>
            <a:t>Training plan staff and network providers on availability of LTSS and BH services in Medicaid</a:t>
          </a:r>
        </a:p>
      </dgm:t>
    </dgm:pt>
    <dgm:pt modelId="{3B83250E-D5BB-4860-9094-2CD9CEBBCB18}" type="parTrans" cxnId="{64338540-E9E0-4EA2-BFEC-96CC11CC1728}">
      <dgm:prSet/>
      <dgm:spPr/>
      <dgm:t>
        <a:bodyPr/>
        <a:lstStyle/>
        <a:p>
          <a:endParaRPr lang="en-US"/>
        </a:p>
      </dgm:t>
    </dgm:pt>
    <dgm:pt modelId="{7EA66DAD-45C5-4538-B2D1-A508EB455228}" type="sibTrans" cxnId="{64338540-E9E0-4EA2-BFEC-96CC11CC1728}">
      <dgm:prSet/>
      <dgm:spPr/>
      <dgm:t>
        <a:bodyPr/>
        <a:lstStyle/>
        <a:p>
          <a:endParaRPr lang="en-US"/>
        </a:p>
      </dgm:t>
    </dgm:pt>
    <dgm:pt modelId="{B0E3BC7D-125F-4071-B0F1-59FDA8C31137}" type="pres">
      <dgm:prSet presAssocID="{50CFD78A-B4AA-4A11-89E0-D2D12106558A}" presName="diagram" presStyleCnt="0">
        <dgm:presLayoutVars>
          <dgm:dir/>
          <dgm:resizeHandles val="exact"/>
        </dgm:presLayoutVars>
      </dgm:prSet>
      <dgm:spPr/>
    </dgm:pt>
    <dgm:pt modelId="{965F998F-9DBC-48E9-A445-2E7D348032C0}" type="pres">
      <dgm:prSet presAssocID="{91F12122-8320-4C42-A972-64A07026DA69}" presName="node" presStyleLbl="node1" presStyleIdx="0" presStyleCnt="4">
        <dgm:presLayoutVars>
          <dgm:bulletEnabled val="1"/>
        </dgm:presLayoutVars>
      </dgm:prSet>
      <dgm:spPr/>
    </dgm:pt>
    <dgm:pt modelId="{00D465C9-88AD-4B69-9F4C-2E82B6009692}" type="pres">
      <dgm:prSet presAssocID="{AB36401E-03FE-4C32-B775-016E6D249F40}" presName="sibTrans" presStyleCnt="0"/>
      <dgm:spPr/>
    </dgm:pt>
    <dgm:pt modelId="{041463EE-A6AF-478D-8E9D-DBDDC588A3EC}" type="pres">
      <dgm:prSet presAssocID="{32868E95-5993-4332-9089-1E95DDF8A543}" presName="node" presStyleLbl="node1" presStyleIdx="1" presStyleCnt="4">
        <dgm:presLayoutVars>
          <dgm:bulletEnabled val="1"/>
        </dgm:presLayoutVars>
      </dgm:prSet>
      <dgm:spPr/>
    </dgm:pt>
    <dgm:pt modelId="{73FF388A-D1FD-433C-9524-073D9AFD5F94}" type="pres">
      <dgm:prSet presAssocID="{290371A5-8A81-4009-8A86-AF5D1B5C3B94}" presName="sibTrans" presStyleCnt="0"/>
      <dgm:spPr/>
    </dgm:pt>
    <dgm:pt modelId="{B7392354-9002-4E40-B8C4-2189EFB94D13}" type="pres">
      <dgm:prSet presAssocID="{03694123-D97F-4477-99C3-7096EF4580D6}" presName="node" presStyleLbl="node1" presStyleIdx="2" presStyleCnt="4">
        <dgm:presLayoutVars>
          <dgm:bulletEnabled val="1"/>
        </dgm:presLayoutVars>
      </dgm:prSet>
      <dgm:spPr/>
    </dgm:pt>
    <dgm:pt modelId="{A6DED2CC-6E63-4DA0-964A-35D24E01B422}" type="pres">
      <dgm:prSet presAssocID="{97C86382-0ADF-456F-9B9B-C0DBBE6B83B8}" presName="sibTrans" presStyleCnt="0"/>
      <dgm:spPr/>
    </dgm:pt>
    <dgm:pt modelId="{606C1032-3AD5-4895-BD8D-3ED4C981F82E}" type="pres">
      <dgm:prSet presAssocID="{1B46B294-4F8D-4272-BFD7-C5ED6BA58339}" presName="node" presStyleLbl="node1" presStyleIdx="3" presStyleCnt="4">
        <dgm:presLayoutVars>
          <dgm:bulletEnabled val="1"/>
        </dgm:presLayoutVars>
      </dgm:prSet>
      <dgm:spPr/>
    </dgm:pt>
  </dgm:ptLst>
  <dgm:cxnLst>
    <dgm:cxn modelId="{92C7E002-B324-4EAF-91A2-49B4E1BAD400}" type="presOf" srcId="{91F12122-8320-4C42-A972-64A07026DA69}" destId="{965F998F-9DBC-48E9-A445-2E7D348032C0}" srcOrd="0" destOrd="0" presId="urn:microsoft.com/office/officeart/2005/8/layout/default"/>
    <dgm:cxn modelId="{64338540-E9E0-4EA2-BFEC-96CC11CC1728}" srcId="{50CFD78A-B4AA-4A11-89E0-D2D12106558A}" destId="{1B46B294-4F8D-4272-BFD7-C5ED6BA58339}" srcOrd="3" destOrd="0" parTransId="{3B83250E-D5BB-4860-9094-2CD9CEBBCB18}" sibTransId="{7EA66DAD-45C5-4538-B2D1-A508EB455228}"/>
    <dgm:cxn modelId="{E6173951-59E5-42FB-94ED-BFBAA368C4FA}" srcId="{50CFD78A-B4AA-4A11-89E0-D2D12106558A}" destId="{32868E95-5993-4332-9089-1E95DDF8A543}" srcOrd="1" destOrd="0" parTransId="{5EF5C97D-6427-464B-8F3F-D72D8B3C0B19}" sibTransId="{290371A5-8A81-4009-8A86-AF5D1B5C3B94}"/>
    <dgm:cxn modelId="{F530EE54-AF2D-4A4D-AD5C-3BF2D0ABB413}" type="presOf" srcId="{50CFD78A-B4AA-4A11-89E0-D2D12106558A}" destId="{B0E3BC7D-125F-4071-B0F1-59FDA8C31137}" srcOrd="0" destOrd="0" presId="urn:microsoft.com/office/officeart/2005/8/layout/default"/>
    <dgm:cxn modelId="{D0010D8A-CE3C-4356-9643-116E10E87850}" type="presOf" srcId="{1B46B294-4F8D-4272-BFD7-C5ED6BA58339}" destId="{606C1032-3AD5-4895-BD8D-3ED4C981F82E}" srcOrd="0" destOrd="0" presId="urn:microsoft.com/office/officeart/2005/8/layout/default"/>
    <dgm:cxn modelId="{116F94AF-E5B5-4491-B53E-944426946082}" type="presOf" srcId="{32868E95-5993-4332-9089-1E95DDF8A543}" destId="{041463EE-A6AF-478D-8E9D-DBDDC588A3EC}" srcOrd="0" destOrd="0" presId="urn:microsoft.com/office/officeart/2005/8/layout/default"/>
    <dgm:cxn modelId="{D00D6BB8-29D5-4225-BCAF-1CC46BA220AD}" type="presOf" srcId="{03694123-D97F-4477-99C3-7096EF4580D6}" destId="{B7392354-9002-4E40-B8C4-2189EFB94D13}" srcOrd="0" destOrd="0" presId="urn:microsoft.com/office/officeart/2005/8/layout/default"/>
    <dgm:cxn modelId="{A8D6B2C0-4375-4C93-B363-4BEFB178FD41}" srcId="{50CFD78A-B4AA-4A11-89E0-D2D12106558A}" destId="{03694123-D97F-4477-99C3-7096EF4580D6}" srcOrd="2" destOrd="0" parTransId="{5AFFFEFE-18E9-465A-8C37-A0D1780687C5}" sibTransId="{97C86382-0ADF-456F-9B9B-C0DBBE6B83B8}"/>
    <dgm:cxn modelId="{D335CDE5-E704-4758-BA42-ADD9EA77263E}" srcId="{50CFD78A-B4AA-4A11-89E0-D2D12106558A}" destId="{91F12122-8320-4C42-A972-64A07026DA69}" srcOrd="0" destOrd="0" parTransId="{2C8D662E-7778-4F62-839B-9DB83EF20BC2}" sibTransId="{AB36401E-03FE-4C32-B775-016E6D249F40}"/>
    <dgm:cxn modelId="{732C1936-4AE6-441B-B949-B0B0B2E21D20}" type="presParOf" srcId="{B0E3BC7D-125F-4071-B0F1-59FDA8C31137}" destId="{965F998F-9DBC-48E9-A445-2E7D348032C0}" srcOrd="0" destOrd="0" presId="urn:microsoft.com/office/officeart/2005/8/layout/default"/>
    <dgm:cxn modelId="{8BC8CB3F-6F48-465D-8B91-4D7641E68C97}" type="presParOf" srcId="{B0E3BC7D-125F-4071-B0F1-59FDA8C31137}" destId="{00D465C9-88AD-4B69-9F4C-2E82B6009692}" srcOrd="1" destOrd="0" presId="urn:microsoft.com/office/officeart/2005/8/layout/default"/>
    <dgm:cxn modelId="{A11AD524-FF1F-4BEC-BDC2-658FF28EA8F4}" type="presParOf" srcId="{B0E3BC7D-125F-4071-B0F1-59FDA8C31137}" destId="{041463EE-A6AF-478D-8E9D-DBDDC588A3EC}" srcOrd="2" destOrd="0" presId="urn:microsoft.com/office/officeart/2005/8/layout/default"/>
    <dgm:cxn modelId="{C2781C52-8B4F-4C9B-8973-817303380EA0}" type="presParOf" srcId="{B0E3BC7D-125F-4071-B0F1-59FDA8C31137}" destId="{73FF388A-D1FD-433C-9524-073D9AFD5F94}" srcOrd="3" destOrd="0" presId="urn:microsoft.com/office/officeart/2005/8/layout/default"/>
    <dgm:cxn modelId="{E8A04D9B-0E3D-4D0C-8262-3230C4F51AF9}" type="presParOf" srcId="{B0E3BC7D-125F-4071-B0F1-59FDA8C31137}" destId="{B7392354-9002-4E40-B8C4-2189EFB94D13}" srcOrd="4" destOrd="0" presId="urn:microsoft.com/office/officeart/2005/8/layout/default"/>
    <dgm:cxn modelId="{8965F060-5925-48E8-AB90-2C6C3058D324}" type="presParOf" srcId="{B0E3BC7D-125F-4071-B0F1-59FDA8C31137}" destId="{A6DED2CC-6E63-4DA0-964A-35D24E01B422}" srcOrd="5" destOrd="0" presId="urn:microsoft.com/office/officeart/2005/8/layout/default"/>
    <dgm:cxn modelId="{3D39EE00-E97E-4C1E-B6CF-1BD255566F75}" type="presParOf" srcId="{B0E3BC7D-125F-4071-B0F1-59FDA8C31137}" destId="{606C1032-3AD5-4895-BD8D-3ED4C981F82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DEB64-A265-4DAC-B44F-CA7CD65A33E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FB715CD-D0DD-42CE-82CC-5A1D4F1A8E28}">
      <dgm:prSet phldrT="[Text]" custT="1"/>
      <dgm:spPr>
        <a:noFill/>
      </dgm:spPr>
      <dgm:t>
        <a:bodyPr/>
        <a:lstStyle/>
        <a:p>
          <a:r>
            <a:rPr lang="en-US" sz="2000" b="1" dirty="0">
              <a:solidFill>
                <a:srgbClr val="4D4D4D"/>
              </a:solidFill>
            </a:rPr>
            <a:t>FIDE/HIDE with Exclusively Aligned Enrollment (2021)</a:t>
          </a:r>
        </a:p>
      </dgm:t>
    </dgm:pt>
    <dgm:pt modelId="{D7C49A14-E792-4BCF-BD35-BE9243581446}" type="parTrans" cxnId="{455E40EA-A830-4422-8DC9-BAAFF1F79F4E}">
      <dgm:prSet/>
      <dgm:spPr/>
      <dgm:t>
        <a:bodyPr/>
        <a:lstStyle/>
        <a:p>
          <a:endParaRPr lang="en-US"/>
        </a:p>
      </dgm:t>
    </dgm:pt>
    <dgm:pt modelId="{0A4467F7-4918-4CD9-9413-BA37894FD8EE}" type="sibTrans" cxnId="{455E40EA-A830-4422-8DC9-BAAFF1F79F4E}">
      <dgm:prSet/>
      <dgm:spPr/>
      <dgm:t>
        <a:bodyPr/>
        <a:lstStyle/>
        <a:p>
          <a:endParaRPr lang="en-US"/>
        </a:p>
      </dgm:t>
    </dgm:pt>
    <dgm:pt modelId="{1B10001E-12DE-4C51-A1FF-6B4D3BAF5F2B}">
      <dgm:prSet phldrT="[Text]" custT="1"/>
      <dgm:spPr/>
      <dgm:t>
        <a:bodyPr/>
        <a:lstStyle/>
        <a:p>
          <a:r>
            <a:rPr lang="en-US" sz="1400" dirty="0">
              <a:solidFill>
                <a:schemeClr val="bg1"/>
              </a:solidFill>
            </a:rPr>
            <a:t>Integrated organization determinations (Medicare determinations and adverse benefit determinations)</a:t>
          </a:r>
        </a:p>
      </dgm:t>
    </dgm:pt>
    <dgm:pt modelId="{B0B88C78-28E3-4A42-85E7-1AF998B882B2}" type="parTrans" cxnId="{9A131509-B03C-4BCD-B7B5-4E345E559987}">
      <dgm:prSet/>
      <dgm:spPr/>
      <dgm:t>
        <a:bodyPr/>
        <a:lstStyle/>
        <a:p>
          <a:endParaRPr lang="en-US"/>
        </a:p>
      </dgm:t>
    </dgm:pt>
    <dgm:pt modelId="{7E72FAC3-74D6-489D-B522-0C57B5C03E23}" type="sibTrans" cxnId="{9A131509-B03C-4BCD-B7B5-4E345E559987}">
      <dgm:prSet/>
      <dgm:spPr/>
      <dgm:t>
        <a:bodyPr/>
        <a:lstStyle/>
        <a:p>
          <a:endParaRPr lang="en-US"/>
        </a:p>
      </dgm:t>
    </dgm:pt>
    <dgm:pt modelId="{AD180740-F85C-4E82-8A2B-C7492F54461D}">
      <dgm:prSet phldrT="[Text]" custT="1"/>
      <dgm:spPr/>
      <dgm:t>
        <a:bodyPr/>
        <a:lstStyle/>
        <a:p>
          <a:r>
            <a:rPr lang="en-US" sz="1400" dirty="0">
              <a:solidFill>
                <a:schemeClr val="bg1"/>
              </a:solidFill>
            </a:rPr>
            <a:t>Integrated reconsiderations (MA reconsideration/ appeal of adverse org determination)</a:t>
          </a:r>
        </a:p>
      </dgm:t>
    </dgm:pt>
    <dgm:pt modelId="{6294386F-0D83-41D3-B69B-FF3D91E2DB66}" type="parTrans" cxnId="{F5A236BB-16D6-4A6E-AD3E-FBD6A13DF7EE}">
      <dgm:prSet/>
      <dgm:spPr/>
      <dgm:t>
        <a:bodyPr/>
        <a:lstStyle/>
        <a:p>
          <a:endParaRPr lang="en-US"/>
        </a:p>
      </dgm:t>
    </dgm:pt>
    <dgm:pt modelId="{79DFCDD9-0522-4CA9-BD5C-36FA02DED2F3}" type="sibTrans" cxnId="{F5A236BB-16D6-4A6E-AD3E-FBD6A13DF7EE}">
      <dgm:prSet/>
      <dgm:spPr/>
      <dgm:t>
        <a:bodyPr/>
        <a:lstStyle/>
        <a:p>
          <a:endParaRPr lang="en-US"/>
        </a:p>
      </dgm:t>
    </dgm:pt>
    <dgm:pt modelId="{43DF9E47-3A3C-4322-B7DC-073EA51E0730}">
      <dgm:prSet phldrT="[Text]" custT="1"/>
      <dgm:spPr>
        <a:noFill/>
      </dgm:spPr>
      <dgm:t>
        <a:bodyPr/>
        <a:lstStyle/>
        <a:p>
          <a:r>
            <a:rPr lang="en-US" sz="2000" b="1" dirty="0">
              <a:solidFill>
                <a:srgbClr val="4D4D4D"/>
              </a:solidFill>
            </a:rPr>
            <a:t>All DSNPs (2020)</a:t>
          </a:r>
        </a:p>
      </dgm:t>
    </dgm:pt>
    <dgm:pt modelId="{7F6B27B3-947D-47C6-89AD-40436D3DC4FD}" type="parTrans" cxnId="{C9DE4E31-F15D-4D22-8001-9137AD2DA70E}">
      <dgm:prSet/>
      <dgm:spPr/>
      <dgm:t>
        <a:bodyPr/>
        <a:lstStyle/>
        <a:p>
          <a:endParaRPr lang="en-US"/>
        </a:p>
      </dgm:t>
    </dgm:pt>
    <dgm:pt modelId="{618F7F97-E202-4B07-A16F-FA67992A5666}" type="sibTrans" cxnId="{C9DE4E31-F15D-4D22-8001-9137AD2DA70E}">
      <dgm:prSet/>
      <dgm:spPr/>
      <dgm:t>
        <a:bodyPr/>
        <a:lstStyle/>
        <a:p>
          <a:endParaRPr lang="en-US"/>
        </a:p>
      </dgm:t>
    </dgm:pt>
    <dgm:pt modelId="{1178C417-988E-475E-BFA5-D3DF483E0712}">
      <dgm:prSet phldrT="[Text]" custT="1"/>
      <dgm:spPr/>
      <dgm:t>
        <a:bodyPr/>
        <a:lstStyle/>
        <a:p>
          <a:r>
            <a:rPr lang="en-US" sz="1400" dirty="0">
              <a:solidFill>
                <a:schemeClr val="bg1"/>
              </a:solidFill>
            </a:rPr>
            <a:t>Must offer to assist with obtaining Medicaid services, resolving grievances, requesting authorization of services, and navigating A&amp;G</a:t>
          </a:r>
        </a:p>
      </dgm:t>
    </dgm:pt>
    <dgm:pt modelId="{8E567497-DC44-4168-B6C7-5270EC302245}" type="parTrans" cxnId="{D4B6E5AF-117A-4D01-AB53-A550EFD5484B}">
      <dgm:prSet/>
      <dgm:spPr/>
      <dgm:t>
        <a:bodyPr/>
        <a:lstStyle/>
        <a:p>
          <a:endParaRPr lang="en-US"/>
        </a:p>
      </dgm:t>
    </dgm:pt>
    <dgm:pt modelId="{8F74DC7D-F8FB-4014-B368-5DF4681A9BDD}" type="sibTrans" cxnId="{D4B6E5AF-117A-4D01-AB53-A550EFD5484B}">
      <dgm:prSet/>
      <dgm:spPr/>
      <dgm:t>
        <a:bodyPr/>
        <a:lstStyle/>
        <a:p>
          <a:endParaRPr lang="en-US"/>
        </a:p>
      </dgm:t>
    </dgm:pt>
    <dgm:pt modelId="{DA7AF341-9E7E-433D-9517-9CE99AC109DF}">
      <dgm:prSet phldrT="[Text]" custT="1"/>
      <dgm:spPr/>
      <dgm:t>
        <a:bodyPr/>
        <a:lstStyle/>
        <a:p>
          <a:r>
            <a:rPr lang="en-US" sz="1400" dirty="0">
              <a:solidFill>
                <a:schemeClr val="bg1"/>
              </a:solidFill>
            </a:rPr>
            <a:t>Integrated grievance (dispute or complaint about providers)</a:t>
          </a:r>
        </a:p>
      </dgm:t>
    </dgm:pt>
    <dgm:pt modelId="{CCB4BC6C-27B6-46B3-AFE6-F44719E2ACE7}" type="parTrans" cxnId="{0BC9B0A0-0A08-407D-BB89-CC1FEF8043EC}">
      <dgm:prSet/>
      <dgm:spPr/>
      <dgm:t>
        <a:bodyPr/>
        <a:lstStyle/>
        <a:p>
          <a:endParaRPr lang="en-US"/>
        </a:p>
      </dgm:t>
    </dgm:pt>
    <dgm:pt modelId="{7837446E-A7B5-4F3B-9B47-21F697BB8FA0}" type="sibTrans" cxnId="{0BC9B0A0-0A08-407D-BB89-CC1FEF8043EC}">
      <dgm:prSet/>
      <dgm:spPr/>
      <dgm:t>
        <a:bodyPr/>
        <a:lstStyle/>
        <a:p>
          <a:endParaRPr lang="en-US"/>
        </a:p>
      </dgm:t>
    </dgm:pt>
    <dgm:pt modelId="{B2E6C1C8-3E4F-4797-BD40-E4DEA14D43EC}">
      <dgm:prSet phldrT="[Text]" custT="1"/>
      <dgm:spPr/>
      <dgm:t>
        <a:bodyPr/>
        <a:lstStyle/>
        <a:p>
          <a:r>
            <a:rPr lang="en-US" sz="1400" dirty="0">
              <a:solidFill>
                <a:schemeClr val="bg1"/>
              </a:solidFill>
            </a:rPr>
            <a:t>May coach the enrollee on how to self-advocate</a:t>
          </a:r>
        </a:p>
      </dgm:t>
    </dgm:pt>
    <dgm:pt modelId="{E199AAEF-8778-4B7A-9D2F-693CED449402}" type="parTrans" cxnId="{A0604037-8E8F-413E-920A-CD1BAB0BF54D}">
      <dgm:prSet/>
      <dgm:spPr/>
      <dgm:t>
        <a:bodyPr/>
        <a:lstStyle/>
        <a:p>
          <a:endParaRPr lang="en-US"/>
        </a:p>
      </dgm:t>
    </dgm:pt>
    <dgm:pt modelId="{A05A5AC1-0D01-422F-8C85-04D8EDDD6F46}" type="sibTrans" cxnId="{A0604037-8E8F-413E-920A-CD1BAB0BF54D}">
      <dgm:prSet/>
      <dgm:spPr/>
      <dgm:t>
        <a:bodyPr/>
        <a:lstStyle/>
        <a:p>
          <a:endParaRPr lang="en-US"/>
        </a:p>
      </dgm:t>
    </dgm:pt>
    <dgm:pt modelId="{F245D125-0070-4856-B532-18170E7F512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Must provide enrollee reasonable assistance in completing A&amp;G forms and taking procedural steps</a:t>
          </a:r>
        </a:p>
      </dgm:t>
    </dgm:pt>
    <dgm:pt modelId="{C7456EBA-228D-45D5-ABCD-705466EBB247}" type="parTrans" cxnId="{51FE452D-D2A7-4517-A6C5-47B14C93DC3B}">
      <dgm:prSet/>
      <dgm:spPr/>
      <dgm:t>
        <a:bodyPr/>
        <a:lstStyle/>
        <a:p>
          <a:endParaRPr lang="en-US"/>
        </a:p>
      </dgm:t>
    </dgm:pt>
    <dgm:pt modelId="{2CA3E7AD-9EE8-4BC1-B17B-AD8F9C88A71D}" type="sibTrans" cxnId="{51FE452D-D2A7-4517-A6C5-47B14C93DC3B}">
      <dgm:prSet/>
      <dgm:spPr/>
      <dgm:t>
        <a:bodyPr/>
        <a:lstStyle/>
        <a:p>
          <a:endParaRPr lang="en-US"/>
        </a:p>
      </dgm:t>
    </dgm:pt>
    <dgm:pt modelId="{83E90B45-4507-48DA-9697-591CB0F36BFC}" type="pres">
      <dgm:prSet presAssocID="{D90DEB64-A265-4DAC-B44F-CA7CD65A33EC}" presName="theList" presStyleCnt="0">
        <dgm:presLayoutVars>
          <dgm:dir/>
          <dgm:animLvl val="lvl"/>
          <dgm:resizeHandles val="exact"/>
        </dgm:presLayoutVars>
      </dgm:prSet>
      <dgm:spPr/>
    </dgm:pt>
    <dgm:pt modelId="{B6B96A06-CEE7-4648-92AE-E8183D2E8980}" type="pres">
      <dgm:prSet presAssocID="{43DF9E47-3A3C-4322-B7DC-073EA51E0730}" presName="compNode" presStyleCnt="0"/>
      <dgm:spPr/>
    </dgm:pt>
    <dgm:pt modelId="{46B2B395-CAA7-4E4C-A2EA-1724A138E413}" type="pres">
      <dgm:prSet presAssocID="{43DF9E47-3A3C-4322-B7DC-073EA51E0730}" presName="aNode" presStyleLbl="bgShp" presStyleIdx="0" presStyleCnt="2" custLinFactNeighborX="-104"/>
      <dgm:spPr/>
    </dgm:pt>
    <dgm:pt modelId="{CFFF1690-4A1F-4DAA-AFB9-7C7EDEEACD0D}" type="pres">
      <dgm:prSet presAssocID="{43DF9E47-3A3C-4322-B7DC-073EA51E0730}" presName="textNode" presStyleLbl="bgShp" presStyleIdx="0" presStyleCnt="2"/>
      <dgm:spPr/>
    </dgm:pt>
    <dgm:pt modelId="{1924CFFD-E203-467F-9AE7-36E8E42CB0D7}" type="pres">
      <dgm:prSet presAssocID="{43DF9E47-3A3C-4322-B7DC-073EA51E0730}" presName="compChildNode" presStyleCnt="0"/>
      <dgm:spPr/>
    </dgm:pt>
    <dgm:pt modelId="{F2AE0397-F67B-4A01-A9AF-717792291C56}" type="pres">
      <dgm:prSet presAssocID="{43DF9E47-3A3C-4322-B7DC-073EA51E0730}" presName="theInnerList" presStyleCnt="0"/>
      <dgm:spPr/>
    </dgm:pt>
    <dgm:pt modelId="{1448C17C-6748-4DCA-A06D-401F0D4050E9}" type="pres">
      <dgm:prSet presAssocID="{1178C417-988E-475E-BFA5-D3DF483E0712}" presName="childNode" presStyleLbl="node1" presStyleIdx="0" presStyleCnt="6" custScaleY="131437">
        <dgm:presLayoutVars>
          <dgm:bulletEnabled val="1"/>
        </dgm:presLayoutVars>
      </dgm:prSet>
      <dgm:spPr/>
    </dgm:pt>
    <dgm:pt modelId="{13559878-1EEC-4EA7-B82F-A7D7E3C0552D}" type="pres">
      <dgm:prSet presAssocID="{1178C417-988E-475E-BFA5-D3DF483E0712}" presName="aSpace2" presStyleCnt="0"/>
      <dgm:spPr/>
    </dgm:pt>
    <dgm:pt modelId="{799C0DC2-BF06-44E3-B46C-F2547166675C}" type="pres">
      <dgm:prSet presAssocID="{F245D125-0070-4856-B532-18170E7F5122}" presName="childNode" presStyleLbl="node1" presStyleIdx="1" presStyleCnt="6" custScaleY="133807">
        <dgm:presLayoutVars>
          <dgm:bulletEnabled val="1"/>
        </dgm:presLayoutVars>
      </dgm:prSet>
      <dgm:spPr/>
    </dgm:pt>
    <dgm:pt modelId="{F2D573E9-1352-402A-BB30-A4D23C991BCA}" type="pres">
      <dgm:prSet presAssocID="{F245D125-0070-4856-B532-18170E7F5122}" presName="aSpace2" presStyleCnt="0"/>
      <dgm:spPr/>
    </dgm:pt>
    <dgm:pt modelId="{F8075465-9DCC-4A45-99D8-F528431FCB75}" type="pres">
      <dgm:prSet presAssocID="{B2E6C1C8-3E4F-4797-BD40-E4DEA14D43EC}" presName="childNode" presStyleLbl="node1" presStyleIdx="2" presStyleCnt="6" custScaleY="69220">
        <dgm:presLayoutVars>
          <dgm:bulletEnabled val="1"/>
        </dgm:presLayoutVars>
      </dgm:prSet>
      <dgm:spPr/>
    </dgm:pt>
    <dgm:pt modelId="{14D8DD89-522D-4864-BAFF-8B6AC39E7681}" type="pres">
      <dgm:prSet presAssocID="{43DF9E47-3A3C-4322-B7DC-073EA51E0730}" presName="aSpace" presStyleCnt="0"/>
      <dgm:spPr/>
    </dgm:pt>
    <dgm:pt modelId="{4CAE1DF6-4656-4169-862B-302B1F3F89F2}" type="pres">
      <dgm:prSet presAssocID="{6FB715CD-D0DD-42CE-82CC-5A1D4F1A8E28}" presName="compNode" presStyleCnt="0"/>
      <dgm:spPr/>
    </dgm:pt>
    <dgm:pt modelId="{457513CA-DDC1-42A6-B534-9D41149C1EA6}" type="pres">
      <dgm:prSet presAssocID="{6FB715CD-D0DD-42CE-82CC-5A1D4F1A8E28}" presName="aNode" presStyleLbl="bgShp" presStyleIdx="1" presStyleCnt="2" custLinFactNeighborX="-38" custLinFactNeighborY="18125"/>
      <dgm:spPr/>
    </dgm:pt>
    <dgm:pt modelId="{7E35D809-72BB-45E3-9131-D9651F26B19B}" type="pres">
      <dgm:prSet presAssocID="{6FB715CD-D0DD-42CE-82CC-5A1D4F1A8E28}" presName="textNode" presStyleLbl="bgShp" presStyleIdx="1" presStyleCnt="2"/>
      <dgm:spPr/>
    </dgm:pt>
    <dgm:pt modelId="{625C611E-CA47-4D6A-93CF-54D672079913}" type="pres">
      <dgm:prSet presAssocID="{6FB715CD-D0DD-42CE-82CC-5A1D4F1A8E28}" presName="compChildNode" presStyleCnt="0"/>
      <dgm:spPr/>
    </dgm:pt>
    <dgm:pt modelId="{8A7A5F3A-45EF-41E3-B274-3101E5625C0E}" type="pres">
      <dgm:prSet presAssocID="{6FB715CD-D0DD-42CE-82CC-5A1D4F1A8E28}" presName="theInnerList" presStyleCnt="0"/>
      <dgm:spPr/>
    </dgm:pt>
    <dgm:pt modelId="{6B08911E-E642-4913-9352-63E1A513E781}" type="pres">
      <dgm:prSet presAssocID="{1B10001E-12DE-4C51-A1FF-6B4D3BAF5F2B}" presName="childNode" presStyleLbl="node1" presStyleIdx="3" presStyleCnt="6">
        <dgm:presLayoutVars>
          <dgm:bulletEnabled val="1"/>
        </dgm:presLayoutVars>
      </dgm:prSet>
      <dgm:spPr/>
    </dgm:pt>
    <dgm:pt modelId="{41BBB8F0-AEB8-4E7E-BFC4-0BFE5C726B22}" type="pres">
      <dgm:prSet presAssocID="{1B10001E-12DE-4C51-A1FF-6B4D3BAF5F2B}" presName="aSpace2" presStyleCnt="0"/>
      <dgm:spPr/>
    </dgm:pt>
    <dgm:pt modelId="{CB03BA52-D93D-4142-9723-29F69A3F04D6}" type="pres">
      <dgm:prSet presAssocID="{AD180740-F85C-4E82-8A2B-C7492F54461D}" presName="childNode" presStyleLbl="node1" presStyleIdx="4" presStyleCnt="6">
        <dgm:presLayoutVars>
          <dgm:bulletEnabled val="1"/>
        </dgm:presLayoutVars>
      </dgm:prSet>
      <dgm:spPr/>
    </dgm:pt>
    <dgm:pt modelId="{C7AB627D-282B-479A-996D-2145BBCC8F8A}" type="pres">
      <dgm:prSet presAssocID="{AD180740-F85C-4E82-8A2B-C7492F54461D}" presName="aSpace2" presStyleCnt="0"/>
      <dgm:spPr/>
    </dgm:pt>
    <dgm:pt modelId="{EC834C20-F455-423E-ABE3-B490A9E5D810}" type="pres">
      <dgm:prSet presAssocID="{DA7AF341-9E7E-433D-9517-9CE99AC109DF}" presName="childNode" presStyleLbl="node1" presStyleIdx="5" presStyleCnt="6">
        <dgm:presLayoutVars>
          <dgm:bulletEnabled val="1"/>
        </dgm:presLayoutVars>
      </dgm:prSet>
      <dgm:spPr/>
    </dgm:pt>
  </dgm:ptLst>
  <dgm:cxnLst>
    <dgm:cxn modelId="{5D55B008-590A-434E-B10C-9523130564EA}" type="presOf" srcId="{DA7AF341-9E7E-433D-9517-9CE99AC109DF}" destId="{EC834C20-F455-423E-ABE3-B490A9E5D810}" srcOrd="0" destOrd="0" presId="urn:microsoft.com/office/officeart/2005/8/layout/lProcess2"/>
    <dgm:cxn modelId="{9A131509-B03C-4BCD-B7B5-4E345E559987}" srcId="{6FB715CD-D0DD-42CE-82CC-5A1D4F1A8E28}" destId="{1B10001E-12DE-4C51-A1FF-6B4D3BAF5F2B}" srcOrd="0" destOrd="0" parTransId="{B0B88C78-28E3-4A42-85E7-1AF998B882B2}" sibTransId="{7E72FAC3-74D6-489D-B522-0C57B5C03E23}"/>
    <dgm:cxn modelId="{92F6B51D-A761-4029-843A-3DC7E20ECA68}" type="presOf" srcId="{6FB715CD-D0DD-42CE-82CC-5A1D4F1A8E28}" destId="{457513CA-DDC1-42A6-B534-9D41149C1EA6}" srcOrd="0" destOrd="0" presId="urn:microsoft.com/office/officeart/2005/8/layout/lProcess2"/>
    <dgm:cxn modelId="{51FE452D-D2A7-4517-A6C5-47B14C93DC3B}" srcId="{43DF9E47-3A3C-4322-B7DC-073EA51E0730}" destId="{F245D125-0070-4856-B532-18170E7F5122}" srcOrd="1" destOrd="0" parTransId="{C7456EBA-228D-45D5-ABCD-705466EBB247}" sibTransId="{2CA3E7AD-9EE8-4BC1-B17B-AD8F9C88A71D}"/>
    <dgm:cxn modelId="{C9DE4E31-F15D-4D22-8001-9137AD2DA70E}" srcId="{D90DEB64-A265-4DAC-B44F-CA7CD65A33EC}" destId="{43DF9E47-3A3C-4322-B7DC-073EA51E0730}" srcOrd="0" destOrd="0" parTransId="{7F6B27B3-947D-47C6-89AD-40436D3DC4FD}" sibTransId="{618F7F97-E202-4B07-A16F-FA67992A5666}"/>
    <dgm:cxn modelId="{0471B033-2B5B-4577-AF6D-724EFC36CE3C}" type="presOf" srcId="{1178C417-988E-475E-BFA5-D3DF483E0712}" destId="{1448C17C-6748-4DCA-A06D-401F0D4050E9}" srcOrd="0" destOrd="0" presId="urn:microsoft.com/office/officeart/2005/8/layout/lProcess2"/>
    <dgm:cxn modelId="{A0604037-8E8F-413E-920A-CD1BAB0BF54D}" srcId="{43DF9E47-3A3C-4322-B7DC-073EA51E0730}" destId="{B2E6C1C8-3E4F-4797-BD40-E4DEA14D43EC}" srcOrd="2" destOrd="0" parTransId="{E199AAEF-8778-4B7A-9D2F-693CED449402}" sibTransId="{A05A5AC1-0D01-422F-8C85-04D8EDDD6F46}"/>
    <dgm:cxn modelId="{BCB43948-F105-490D-9B0D-618041991E40}" type="presOf" srcId="{43DF9E47-3A3C-4322-B7DC-073EA51E0730}" destId="{46B2B395-CAA7-4E4C-A2EA-1724A138E413}" srcOrd="0" destOrd="0" presId="urn:microsoft.com/office/officeart/2005/8/layout/lProcess2"/>
    <dgm:cxn modelId="{097A5B50-4C15-49BE-8061-CA9D1201975E}" type="presOf" srcId="{43DF9E47-3A3C-4322-B7DC-073EA51E0730}" destId="{CFFF1690-4A1F-4DAA-AFB9-7C7EDEEACD0D}" srcOrd="1" destOrd="0" presId="urn:microsoft.com/office/officeart/2005/8/layout/lProcess2"/>
    <dgm:cxn modelId="{D00F7175-9A45-4D88-98B9-FA128729FCD2}" type="presOf" srcId="{D90DEB64-A265-4DAC-B44F-CA7CD65A33EC}" destId="{83E90B45-4507-48DA-9697-591CB0F36BFC}" srcOrd="0" destOrd="0" presId="urn:microsoft.com/office/officeart/2005/8/layout/lProcess2"/>
    <dgm:cxn modelId="{E228457C-D76B-49C1-AE3D-2CC5758005EA}" type="presOf" srcId="{6FB715CD-D0DD-42CE-82CC-5A1D4F1A8E28}" destId="{7E35D809-72BB-45E3-9131-D9651F26B19B}" srcOrd="1" destOrd="0" presId="urn:microsoft.com/office/officeart/2005/8/layout/lProcess2"/>
    <dgm:cxn modelId="{D4BA737F-7D26-43DE-A256-EEA599F79BBE}" type="presOf" srcId="{1B10001E-12DE-4C51-A1FF-6B4D3BAF5F2B}" destId="{6B08911E-E642-4913-9352-63E1A513E781}" srcOrd="0" destOrd="0" presId="urn:microsoft.com/office/officeart/2005/8/layout/lProcess2"/>
    <dgm:cxn modelId="{0BC9B0A0-0A08-407D-BB89-CC1FEF8043EC}" srcId="{6FB715CD-D0DD-42CE-82CC-5A1D4F1A8E28}" destId="{DA7AF341-9E7E-433D-9517-9CE99AC109DF}" srcOrd="2" destOrd="0" parTransId="{CCB4BC6C-27B6-46B3-AFE6-F44719E2ACE7}" sibTransId="{7837446E-A7B5-4F3B-9B47-21F697BB8FA0}"/>
    <dgm:cxn modelId="{D4B6E5AF-117A-4D01-AB53-A550EFD5484B}" srcId="{43DF9E47-3A3C-4322-B7DC-073EA51E0730}" destId="{1178C417-988E-475E-BFA5-D3DF483E0712}" srcOrd="0" destOrd="0" parTransId="{8E567497-DC44-4168-B6C7-5270EC302245}" sibTransId="{8F74DC7D-F8FB-4014-B368-5DF4681A9BDD}"/>
    <dgm:cxn modelId="{316F89B2-D28D-465F-9462-DDCD8F47A759}" type="presOf" srcId="{B2E6C1C8-3E4F-4797-BD40-E4DEA14D43EC}" destId="{F8075465-9DCC-4A45-99D8-F528431FCB75}" srcOrd="0" destOrd="0" presId="urn:microsoft.com/office/officeart/2005/8/layout/lProcess2"/>
    <dgm:cxn modelId="{BCFD3CB6-4822-4DAA-9B94-9FAFF6ECFF54}" type="presOf" srcId="{F245D125-0070-4856-B532-18170E7F5122}" destId="{799C0DC2-BF06-44E3-B46C-F2547166675C}" srcOrd="0" destOrd="0" presId="urn:microsoft.com/office/officeart/2005/8/layout/lProcess2"/>
    <dgm:cxn modelId="{F5A236BB-16D6-4A6E-AD3E-FBD6A13DF7EE}" srcId="{6FB715CD-D0DD-42CE-82CC-5A1D4F1A8E28}" destId="{AD180740-F85C-4E82-8A2B-C7492F54461D}" srcOrd="1" destOrd="0" parTransId="{6294386F-0D83-41D3-B69B-FF3D91E2DB66}" sibTransId="{79DFCDD9-0522-4CA9-BD5C-36FA02DED2F3}"/>
    <dgm:cxn modelId="{C00B12C1-906C-48B8-8B42-D44BC1C949AA}" type="presOf" srcId="{AD180740-F85C-4E82-8A2B-C7492F54461D}" destId="{CB03BA52-D93D-4142-9723-29F69A3F04D6}" srcOrd="0" destOrd="0" presId="urn:microsoft.com/office/officeart/2005/8/layout/lProcess2"/>
    <dgm:cxn modelId="{455E40EA-A830-4422-8DC9-BAAFF1F79F4E}" srcId="{D90DEB64-A265-4DAC-B44F-CA7CD65A33EC}" destId="{6FB715CD-D0DD-42CE-82CC-5A1D4F1A8E28}" srcOrd="1" destOrd="0" parTransId="{D7C49A14-E792-4BCF-BD35-BE9243581446}" sibTransId="{0A4467F7-4918-4CD9-9413-BA37894FD8EE}"/>
    <dgm:cxn modelId="{AA9ABA80-91C8-4DFE-B7EA-7C49CD7BD4A3}" type="presParOf" srcId="{83E90B45-4507-48DA-9697-591CB0F36BFC}" destId="{B6B96A06-CEE7-4648-92AE-E8183D2E8980}" srcOrd="0" destOrd="0" presId="urn:microsoft.com/office/officeart/2005/8/layout/lProcess2"/>
    <dgm:cxn modelId="{2BCE869F-6A1C-48B3-844D-65C6756614DF}" type="presParOf" srcId="{B6B96A06-CEE7-4648-92AE-E8183D2E8980}" destId="{46B2B395-CAA7-4E4C-A2EA-1724A138E413}" srcOrd="0" destOrd="0" presId="urn:microsoft.com/office/officeart/2005/8/layout/lProcess2"/>
    <dgm:cxn modelId="{F406ECB6-59CE-4C33-9AD6-0063200B10C0}" type="presParOf" srcId="{B6B96A06-CEE7-4648-92AE-E8183D2E8980}" destId="{CFFF1690-4A1F-4DAA-AFB9-7C7EDEEACD0D}" srcOrd="1" destOrd="0" presId="urn:microsoft.com/office/officeart/2005/8/layout/lProcess2"/>
    <dgm:cxn modelId="{EF7FEB7E-B379-4FC5-9CA7-C19FF560F092}" type="presParOf" srcId="{B6B96A06-CEE7-4648-92AE-E8183D2E8980}" destId="{1924CFFD-E203-467F-9AE7-36E8E42CB0D7}" srcOrd="2" destOrd="0" presId="urn:microsoft.com/office/officeart/2005/8/layout/lProcess2"/>
    <dgm:cxn modelId="{ECB3D4E3-CCFF-4F5E-BAFF-2D881C723D89}" type="presParOf" srcId="{1924CFFD-E203-467F-9AE7-36E8E42CB0D7}" destId="{F2AE0397-F67B-4A01-A9AF-717792291C56}" srcOrd="0" destOrd="0" presId="urn:microsoft.com/office/officeart/2005/8/layout/lProcess2"/>
    <dgm:cxn modelId="{2B0F8452-3C22-4836-9636-24665FE7F2F4}" type="presParOf" srcId="{F2AE0397-F67B-4A01-A9AF-717792291C56}" destId="{1448C17C-6748-4DCA-A06D-401F0D4050E9}" srcOrd="0" destOrd="0" presId="urn:microsoft.com/office/officeart/2005/8/layout/lProcess2"/>
    <dgm:cxn modelId="{4FDE593C-4C9A-460E-9FCC-FE2B9B2EB0EE}" type="presParOf" srcId="{F2AE0397-F67B-4A01-A9AF-717792291C56}" destId="{13559878-1EEC-4EA7-B82F-A7D7E3C0552D}" srcOrd="1" destOrd="0" presId="urn:microsoft.com/office/officeart/2005/8/layout/lProcess2"/>
    <dgm:cxn modelId="{1031AC94-2243-4F3B-9718-C7045E11AD8D}" type="presParOf" srcId="{F2AE0397-F67B-4A01-A9AF-717792291C56}" destId="{799C0DC2-BF06-44E3-B46C-F2547166675C}" srcOrd="2" destOrd="0" presId="urn:microsoft.com/office/officeart/2005/8/layout/lProcess2"/>
    <dgm:cxn modelId="{3E786EC5-A63B-4CB2-BB54-A0222FED2789}" type="presParOf" srcId="{F2AE0397-F67B-4A01-A9AF-717792291C56}" destId="{F2D573E9-1352-402A-BB30-A4D23C991BCA}" srcOrd="3" destOrd="0" presId="urn:microsoft.com/office/officeart/2005/8/layout/lProcess2"/>
    <dgm:cxn modelId="{259E3449-FE85-4EEE-AC9E-562BCA48BDF0}" type="presParOf" srcId="{F2AE0397-F67B-4A01-A9AF-717792291C56}" destId="{F8075465-9DCC-4A45-99D8-F528431FCB75}" srcOrd="4" destOrd="0" presId="urn:microsoft.com/office/officeart/2005/8/layout/lProcess2"/>
    <dgm:cxn modelId="{3FD31930-536C-475C-8FB2-4B83D4208D2F}" type="presParOf" srcId="{83E90B45-4507-48DA-9697-591CB0F36BFC}" destId="{14D8DD89-522D-4864-BAFF-8B6AC39E7681}" srcOrd="1" destOrd="0" presId="urn:microsoft.com/office/officeart/2005/8/layout/lProcess2"/>
    <dgm:cxn modelId="{022C9538-4295-4C3B-9B37-8E404E073669}" type="presParOf" srcId="{83E90B45-4507-48DA-9697-591CB0F36BFC}" destId="{4CAE1DF6-4656-4169-862B-302B1F3F89F2}" srcOrd="2" destOrd="0" presId="urn:microsoft.com/office/officeart/2005/8/layout/lProcess2"/>
    <dgm:cxn modelId="{9FC73FD9-8AAD-4C0D-BA96-64C00C1FB135}" type="presParOf" srcId="{4CAE1DF6-4656-4169-862B-302B1F3F89F2}" destId="{457513CA-DDC1-42A6-B534-9D41149C1EA6}" srcOrd="0" destOrd="0" presId="urn:microsoft.com/office/officeart/2005/8/layout/lProcess2"/>
    <dgm:cxn modelId="{23723135-B673-43B6-B486-0AFFD84587C4}" type="presParOf" srcId="{4CAE1DF6-4656-4169-862B-302B1F3F89F2}" destId="{7E35D809-72BB-45E3-9131-D9651F26B19B}" srcOrd="1" destOrd="0" presId="urn:microsoft.com/office/officeart/2005/8/layout/lProcess2"/>
    <dgm:cxn modelId="{732F5511-3CD7-4E26-A111-553DFD6F1475}" type="presParOf" srcId="{4CAE1DF6-4656-4169-862B-302B1F3F89F2}" destId="{625C611E-CA47-4D6A-93CF-54D672079913}" srcOrd="2" destOrd="0" presId="urn:microsoft.com/office/officeart/2005/8/layout/lProcess2"/>
    <dgm:cxn modelId="{A859319F-0D13-4BD4-AC00-B09A36446737}" type="presParOf" srcId="{625C611E-CA47-4D6A-93CF-54D672079913}" destId="{8A7A5F3A-45EF-41E3-B274-3101E5625C0E}" srcOrd="0" destOrd="0" presId="urn:microsoft.com/office/officeart/2005/8/layout/lProcess2"/>
    <dgm:cxn modelId="{A3C4668F-B20B-412E-80CF-FB2F47759302}" type="presParOf" srcId="{8A7A5F3A-45EF-41E3-B274-3101E5625C0E}" destId="{6B08911E-E642-4913-9352-63E1A513E781}" srcOrd="0" destOrd="0" presId="urn:microsoft.com/office/officeart/2005/8/layout/lProcess2"/>
    <dgm:cxn modelId="{0825DA42-3332-43BB-BE1F-1B666CDA68B7}" type="presParOf" srcId="{8A7A5F3A-45EF-41E3-B274-3101E5625C0E}" destId="{41BBB8F0-AEB8-4E7E-BFC4-0BFE5C726B22}" srcOrd="1" destOrd="0" presId="urn:microsoft.com/office/officeart/2005/8/layout/lProcess2"/>
    <dgm:cxn modelId="{A6B4F64A-70BF-48C6-8AB2-460C9F63F604}" type="presParOf" srcId="{8A7A5F3A-45EF-41E3-B274-3101E5625C0E}" destId="{CB03BA52-D93D-4142-9723-29F69A3F04D6}" srcOrd="2" destOrd="0" presId="urn:microsoft.com/office/officeart/2005/8/layout/lProcess2"/>
    <dgm:cxn modelId="{935D29DA-23F0-4A79-851E-3B958BB32A49}" type="presParOf" srcId="{8A7A5F3A-45EF-41E3-B274-3101E5625C0E}" destId="{C7AB627D-282B-479A-996D-2145BBCC8F8A}" srcOrd="3" destOrd="0" presId="urn:microsoft.com/office/officeart/2005/8/layout/lProcess2"/>
    <dgm:cxn modelId="{10981F36-6DC3-47FE-AE00-A35E428DE4FC}" type="presParOf" srcId="{8A7A5F3A-45EF-41E3-B274-3101E5625C0E}" destId="{EC834C20-F455-423E-ABE3-B490A9E5D81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A2C84-BDAE-4438-A95A-25C95E2B1290}">
      <dsp:nvSpPr>
        <dsp:cNvPr id="0" name=""/>
        <dsp:cNvSpPr/>
      </dsp:nvSpPr>
      <dsp:spPr>
        <a:xfrm>
          <a:off x="4944" y="-160229"/>
          <a:ext cx="4090957" cy="121797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ts val="1000"/>
            </a:spcAft>
            <a:buNone/>
          </a:pPr>
          <a:r>
            <a:rPr lang="en-US" sz="2600" b="1" kern="1200" baseline="0" dirty="0">
              <a:effectLst>
                <a:outerShdw blurRad="38100" dist="38100" dir="2700000" algn="tl">
                  <a:srgbClr val="000000">
                    <a:alpha val="43137"/>
                  </a:srgbClr>
                </a:outerShdw>
              </a:effectLst>
              <a:latin typeface="Calibri" pitchFamily="34" charset="0"/>
              <a:cs typeface="Calibri" pitchFamily="34" charset="0"/>
            </a:rPr>
            <a:t>Capitated  </a:t>
          </a:r>
        </a:p>
        <a:p>
          <a:pPr marL="0" lvl="0" indent="0" algn="ctr" defTabSz="1155700">
            <a:lnSpc>
              <a:spcPct val="90000"/>
            </a:lnSpc>
            <a:spcBef>
              <a:spcPct val="0"/>
            </a:spcBef>
            <a:spcAft>
              <a:spcPts val="1000"/>
            </a:spcAft>
            <a:buNone/>
          </a:pPr>
          <a:r>
            <a:rPr lang="en-US" sz="1800" b="1" kern="1200" dirty="0">
              <a:effectLst>
                <a:outerShdw blurRad="38100" dist="38100" dir="2700000" algn="tl">
                  <a:srgbClr val="000000">
                    <a:alpha val="43137"/>
                  </a:srgbClr>
                </a:outerShdw>
              </a:effectLst>
              <a:latin typeface="Calibri" pitchFamily="34" charset="0"/>
            </a:rPr>
            <a:t>CA,</a:t>
          </a:r>
          <a:r>
            <a:rPr lang="en-US" sz="1800" b="1" kern="1200" dirty="0">
              <a:effectLst>
                <a:outerShdw blurRad="38100" dist="38100" dir="2700000" algn="tl">
                  <a:srgbClr val="000000">
                    <a:alpha val="43137"/>
                  </a:srgbClr>
                </a:outerShdw>
              </a:effectLst>
              <a:latin typeface="Calibri" pitchFamily="34" charset="0"/>
              <a:cs typeface="Calibri" pitchFamily="34" charset="0"/>
            </a:rPr>
            <a:t> IL, MA, MI, NY, OH, RI, SC, TX, VA*</a:t>
          </a:r>
          <a:endParaRPr lang="en-US" sz="1800" b="1" kern="1200" baseline="0" dirty="0">
            <a:effectLst>
              <a:outerShdw blurRad="38100" dist="38100" dir="2700000" algn="tl">
                <a:srgbClr val="000000">
                  <a:alpha val="43137"/>
                </a:srgbClr>
              </a:outerShdw>
            </a:effectLst>
            <a:latin typeface="Calibri" pitchFamily="34" charset="0"/>
            <a:cs typeface="Calibri" pitchFamily="34" charset="0"/>
          </a:endParaRPr>
        </a:p>
      </dsp:txBody>
      <dsp:txXfrm>
        <a:off x="4944" y="-160229"/>
        <a:ext cx="4090957" cy="1217976"/>
      </dsp:txXfrm>
    </dsp:sp>
    <dsp:sp modelId="{0C025471-297D-4E39-8C8C-E72E1A20267A}">
      <dsp:nvSpPr>
        <dsp:cNvPr id="0" name=""/>
        <dsp:cNvSpPr/>
      </dsp:nvSpPr>
      <dsp:spPr>
        <a:xfrm>
          <a:off x="9230" y="1057746"/>
          <a:ext cx="4082385" cy="3540163"/>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600"/>
            </a:spcAft>
            <a:buChar char="•"/>
          </a:pPr>
          <a:r>
            <a:rPr lang="en-US" altLang="ja-JP" sz="2000" kern="1200" baseline="0" dirty="0">
              <a:latin typeface="Calibri" pitchFamily="34" charset="0"/>
              <a:ea typeface="+mn-ea"/>
              <a:cs typeface="+mn-cs"/>
            </a:rPr>
            <a:t>Joint procurement of high-performing health plans (Medicare Medicaid Plans or MMPs)</a:t>
          </a:r>
        </a:p>
        <a:p>
          <a:pPr marL="228600" lvl="1" indent="-228600" algn="l" defTabSz="889000">
            <a:lnSpc>
              <a:spcPct val="90000"/>
            </a:lnSpc>
            <a:spcBef>
              <a:spcPct val="0"/>
            </a:spcBef>
            <a:spcAft>
              <a:spcPts val="600"/>
            </a:spcAft>
            <a:buChar char="•"/>
          </a:pPr>
          <a:r>
            <a:rPr lang="en-US" altLang="ja-JP" sz="2000" kern="1200" baseline="0" dirty="0">
              <a:latin typeface="Calibri" pitchFamily="34" charset="0"/>
              <a:ea typeface="+mn-ea"/>
              <a:cs typeface="+mn-cs"/>
            </a:rPr>
            <a:t>Three-way contract: CMS, state, health plan</a:t>
          </a:r>
        </a:p>
        <a:p>
          <a:pPr marL="228600" lvl="1" indent="-228600" algn="l" defTabSz="889000">
            <a:lnSpc>
              <a:spcPct val="90000"/>
            </a:lnSpc>
            <a:spcBef>
              <a:spcPct val="0"/>
            </a:spcBef>
            <a:spcAft>
              <a:spcPts val="600"/>
            </a:spcAft>
            <a:buChar char="•"/>
          </a:pPr>
          <a:r>
            <a:rPr lang="en-US" altLang="ja-JP" sz="2000" kern="1200" baseline="0">
              <a:latin typeface="Calibri" pitchFamily="34" charset="0"/>
              <a:ea typeface="+mn-ea"/>
              <a:cs typeface="+mn-cs"/>
            </a:rPr>
            <a:t>Single set of rules for marketing, appeals, etc.</a:t>
          </a:r>
          <a:endParaRPr lang="en-US" altLang="ja-JP" sz="2000" kern="1200" baseline="0" dirty="0">
            <a:latin typeface="Calibri" pitchFamily="34" charset="0"/>
            <a:ea typeface="+mn-ea"/>
            <a:cs typeface="+mn-cs"/>
          </a:endParaRPr>
        </a:p>
        <a:p>
          <a:pPr marL="228600" lvl="1" indent="-228600" algn="l" defTabSz="889000">
            <a:lnSpc>
              <a:spcPct val="90000"/>
            </a:lnSpc>
            <a:spcBef>
              <a:spcPct val="0"/>
            </a:spcBef>
            <a:spcAft>
              <a:spcPts val="600"/>
            </a:spcAft>
            <a:buChar char="•"/>
          </a:pPr>
          <a:r>
            <a:rPr lang="en-US" altLang="ja-JP" sz="2000" kern="1200" baseline="0">
              <a:latin typeface="Calibri" pitchFamily="34" charset="0"/>
              <a:ea typeface="+mn-ea"/>
              <a:cs typeface="+mn-cs"/>
            </a:rPr>
            <a:t>Blended payment, built-in savings</a:t>
          </a:r>
          <a:endParaRPr lang="en-US" altLang="ja-JP" sz="2000" kern="1200" baseline="0" dirty="0">
            <a:latin typeface="Calibri" pitchFamily="34" charset="0"/>
            <a:ea typeface="+mn-ea"/>
            <a:cs typeface="+mn-cs"/>
          </a:endParaRPr>
        </a:p>
        <a:p>
          <a:pPr marL="228600" lvl="1" indent="-228600" algn="l" defTabSz="889000">
            <a:lnSpc>
              <a:spcPct val="90000"/>
            </a:lnSpc>
            <a:spcBef>
              <a:spcPct val="0"/>
            </a:spcBef>
            <a:spcAft>
              <a:spcPts val="600"/>
            </a:spcAft>
            <a:buChar char="•"/>
          </a:pPr>
          <a:r>
            <a:rPr lang="en-US" altLang="ja-JP" sz="2000" kern="1200" baseline="0">
              <a:latin typeface="Calibri" pitchFamily="34" charset="0"/>
              <a:ea typeface="+mn-ea"/>
              <a:cs typeface="+mn-cs"/>
            </a:rPr>
            <a:t>Voluntary, passive enrollment with opt-out provisions</a:t>
          </a:r>
          <a:endParaRPr lang="en-US" altLang="ja-JP" sz="2000" kern="1200" baseline="0" dirty="0">
            <a:latin typeface="Calibri" pitchFamily="34" charset="0"/>
            <a:ea typeface="+mn-ea"/>
            <a:cs typeface="+mn-cs"/>
          </a:endParaRPr>
        </a:p>
      </dsp:txBody>
      <dsp:txXfrm>
        <a:off x="9230" y="1057746"/>
        <a:ext cx="4082385" cy="3540163"/>
      </dsp:txXfrm>
    </dsp:sp>
    <dsp:sp modelId="{0C1736E0-A812-436B-9ADE-B0F405277D82}">
      <dsp:nvSpPr>
        <dsp:cNvPr id="0" name=""/>
        <dsp:cNvSpPr/>
      </dsp:nvSpPr>
      <dsp:spPr>
        <a:xfrm>
          <a:off x="4626406" y="-160229"/>
          <a:ext cx="3793016" cy="1217976"/>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100000"/>
            </a:lnSpc>
            <a:spcBef>
              <a:spcPct val="0"/>
            </a:spcBef>
            <a:spcAft>
              <a:spcPts val="1000"/>
            </a:spcAft>
            <a:buNone/>
          </a:pPr>
          <a:r>
            <a:rPr lang="en-US" sz="2600" b="1" kern="1200" baseline="0" dirty="0">
              <a:effectLst>
                <a:outerShdw blurRad="38100" dist="38100" dir="2700000" algn="tl">
                  <a:srgbClr val="000000">
                    <a:alpha val="43137"/>
                  </a:srgbClr>
                </a:outerShdw>
              </a:effectLst>
              <a:latin typeface="Calibri" pitchFamily="34" charset="0"/>
              <a:cs typeface="Calibri" pitchFamily="34" charset="0"/>
            </a:rPr>
            <a:t>Managed Fee for Service</a:t>
          </a:r>
        </a:p>
        <a:p>
          <a:pPr marL="0" lvl="0" indent="0" algn="ctr" defTabSz="1155700">
            <a:lnSpc>
              <a:spcPct val="100000"/>
            </a:lnSpc>
            <a:spcBef>
              <a:spcPct val="0"/>
            </a:spcBef>
            <a:spcAft>
              <a:spcPts val="1000"/>
            </a:spcAft>
            <a:buNone/>
          </a:pPr>
          <a:r>
            <a:rPr lang="en-US" sz="1800" b="1" kern="1200" dirty="0">
              <a:effectLst>
                <a:outerShdw blurRad="38100" dist="38100" dir="2700000" algn="tl">
                  <a:srgbClr val="000000">
                    <a:alpha val="43137"/>
                  </a:srgbClr>
                </a:outerShdw>
              </a:effectLst>
              <a:latin typeface="Calibri" pitchFamily="34" charset="0"/>
            </a:rPr>
            <a:t>CO*, WA </a:t>
          </a:r>
        </a:p>
      </dsp:txBody>
      <dsp:txXfrm>
        <a:off x="4626406" y="-160229"/>
        <a:ext cx="3793016" cy="1217976"/>
      </dsp:txXfrm>
    </dsp:sp>
    <dsp:sp modelId="{A00987CB-76BB-4A10-A3BE-DA28F80B8785}">
      <dsp:nvSpPr>
        <dsp:cNvPr id="0" name=""/>
        <dsp:cNvSpPr/>
      </dsp:nvSpPr>
      <dsp:spPr>
        <a:xfrm>
          <a:off x="4631350" y="1057746"/>
          <a:ext cx="3793016" cy="3540163"/>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600"/>
            </a:spcAft>
            <a:buChar char="•"/>
          </a:pPr>
          <a:r>
            <a:rPr lang="en-US" altLang="ja-JP" sz="2000" kern="1200" baseline="0" dirty="0">
              <a:latin typeface="Calibri" pitchFamily="34" charset="0"/>
              <a:ea typeface="+mn-ea"/>
              <a:cs typeface="+mn-cs"/>
            </a:rPr>
            <a:t>FFS providers, including Medicaid health homes or accountable care organizations </a:t>
          </a:r>
        </a:p>
        <a:p>
          <a:pPr marL="228600" lvl="1" indent="-228600" algn="l" defTabSz="889000">
            <a:lnSpc>
              <a:spcPct val="90000"/>
            </a:lnSpc>
            <a:spcBef>
              <a:spcPct val="0"/>
            </a:spcBef>
            <a:spcAft>
              <a:spcPts val="600"/>
            </a:spcAft>
            <a:buChar char="•"/>
          </a:pPr>
          <a:r>
            <a:rPr lang="en-US" altLang="ja-JP" sz="2000" kern="1200" baseline="0">
              <a:latin typeface="Calibri" pitchFamily="34" charset="0"/>
              <a:ea typeface="+mn-ea"/>
              <a:cs typeface="+mn-cs"/>
            </a:rPr>
            <a:t>Seamless access to necessary services</a:t>
          </a:r>
          <a:endParaRPr lang="en-US" altLang="ja-JP" sz="2000" kern="1200" baseline="0" dirty="0">
            <a:latin typeface="Calibri" pitchFamily="34" charset="0"/>
            <a:ea typeface="+mn-ea"/>
            <a:cs typeface="+mn-cs"/>
          </a:endParaRPr>
        </a:p>
        <a:p>
          <a:pPr marL="228600" lvl="1" indent="-228600" algn="l" defTabSz="889000">
            <a:lnSpc>
              <a:spcPct val="90000"/>
            </a:lnSpc>
            <a:spcBef>
              <a:spcPct val="0"/>
            </a:spcBef>
            <a:spcAft>
              <a:spcPts val="600"/>
            </a:spcAft>
            <a:buChar char="•"/>
          </a:pPr>
          <a:r>
            <a:rPr lang="en-US" altLang="ja-JP" sz="2000" kern="1200" baseline="0">
              <a:latin typeface="Calibri" pitchFamily="34" charset="0"/>
              <a:ea typeface="+mn-ea"/>
              <a:cs typeface="+mn-cs"/>
            </a:rPr>
            <a:t>Quality thresholds and savings targets</a:t>
          </a:r>
          <a:endParaRPr lang="en-US" altLang="ja-JP" sz="2000" kern="1200" baseline="0" dirty="0">
            <a:latin typeface="Calibri" pitchFamily="34" charset="0"/>
            <a:ea typeface="+mn-ea"/>
            <a:cs typeface="+mn-cs"/>
          </a:endParaRPr>
        </a:p>
      </dsp:txBody>
      <dsp:txXfrm>
        <a:off x="4631350" y="1057746"/>
        <a:ext cx="3793016" cy="3540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F3B8B-15A3-45D9-ADA1-481E1AE2DA4D}">
      <dsp:nvSpPr>
        <dsp:cNvPr id="0" name=""/>
        <dsp:cNvSpPr/>
      </dsp:nvSpPr>
      <dsp:spPr>
        <a:xfrm>
          <a:off x="0" y="0"/>
          <a:ext cx="4204404" cy="79325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#1: Capitated model Financial Alignment demonstration </a:t>
          </a:r>
        </a:p>
      </dsp:txBody>
      <dsp:txXfrm>
        <a:off x="38723" y="38723"/>
        <a:ext cx="4126958" cy="715806"/>
      </dsp:txXfrm>
    </dsp:sp>
    <dsp:sp modelId="{415D4DAD-EA5E-49B9-8CD9-347600EF79E0}">
      <dsp:nvSpPr>
        <dsp:cNvPr id="0" name=""/>
        <dsp:cNvSpPr/>
      </dsp:nvSpPr>
      <dsp:spPr>
        <a:xfrm>
          <a:off x="0" y="827335"/>
          <a:ext cx="4204404" cy="155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Current capitated states can request extensions and/or changes such as geographic scope to existing, promising models</a:t>
          </a:r>
        </a:p>
        <a:p>
          <a:pPr marL="171450" lvl="1" indent="-171450" algn="l" defTabSz="711200">
            <a:lnSpc>
              <a:spcPct val="90000"/>
            </a:lnSpc>
            <a:spcBef>
              <a:spcPct val="0"/>
            </a:spcBef>
            <a:spcAft>
              <a:spcPct val="20000"/>
            </a:spcAft>
            <a:buChar char="•"/>
          </a:pPr>
          <a:r>
            <a:rPr lang="en-US" sz="1600" kern="1200" dirty="0"/>
            <a:t>New </a:t>
          </a:r>
          <a:r>
            <a:rPr lang="en-US" sz="1600" kern="1200" dirty="0">
              <a:solidFill>
                <a:schemeClr val="tx1"/>
              </a:solidFill>
            </a:rPr>
            <a:t>states can work with CMS and stakeholders to explore testing new ideas under the current framework</a:t>
          </a:r>
        </a:p>
      </dsp:txBody>
      <dsp:txXfrm>
        <a:off x="0" y="827335"/>
        <a:ext cx="4204404" cy="1558924"/>
      </dsp:txXfrm>
    </dsp:sp>
    <dsp:sp modelId="{070159DC-3FCB-40C5-9000-5162D00FAC41}">
      <dsp:nvSpPr>
        <dsp:cNvPr id="0" name=""/>
        <dsp:cNvSpPr/>
      </dsp:nvSpPr>
      <dsp:spPr>
        <a:xfrm>
          <a:off x="0" y="2441227"/>
          <a:ext cx="4204404" cy="672759"/>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#2: Managed fee-for-service model Financial Alignment demonstration </a:t>
          </a:r>
        </a:p>
      </dsp:txBody>
      <dsp:txXfrm>
        <a:off x="32841" y="2474068"/>
        <a:ext cx="4138722" cy="607077"/>
      </dsp:txXfrm>
    </dsp:sp>
    <dsp:sp modelId="{C8890AF4-509C-4342-957B-8E19D2CC6B91}">
      <dsp:nvSpPr>
        <dsp:cNvPr id="0" name=""/>
        <dsp:cNvSpPr/>
      </dsp:nvSpPr>
      <dsp:spPr>
        <a:xfrm>
          <a:off x="0" y="3098960"/>
          <a:ext cx="4204404" cy="105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New states can explore a MFFS model demonstration, using an approach similar to WA’s high-intensity intervention for high-risk beneficiaries</a:t>
          </a:r>
        </a:p>
      </dsp:txBody>
      <dsp:txXfrm>
        <a:off x="0" y="3098960"/>
        <a:ext cx="4204404" cy="1058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F3B8B-15A3-45D9-ADA1-481E1AE2DA4D}">
      <dsp:nvSpPr>
        <dsp:cNvPr id="0" name=""/>
        <dsp:cNvSpPr/>
      </dsp:nvSpPr>
      <dsp:spPr>
        <a:xfrm>
          <a:off x="0" y="0"/>
          <a:ext cx="4204404" cy="806434"/>
        </a:xfrm>
        <a:prstGeom prst="round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#3: State-specific models</a:t>
          </a:r>
        </a:p>
      </dsp:txBody>
      <dsp:txXfrm>
        <a:off x="39367" y="39367"/>
        <a:ext cx="4125670" cy="727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CC53C-9ED9-4782-81A8-E36DF127B9ED}">
      <dsp:nvSpPr>
        <dsp:cNvPr id="0" name=""/>
        <dsp:cNvSpPr/>
      </dsp:nvSpPr>
      <dsp:spPr>
        <a:xfrm>
          <a:off x="1852953" y="0"/>
          <a:ext cx="5696962" cy="4011550"/>
        </a:xfrm>
        <a:prstGeom prst="ellipse">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4% of the total 58.9 Million Medicare Enrollees</a:t>
          </a:r>
        </a:p>
      </dsp:txBody>
      <dsp:txXfrm>
        <a:off x="3705890" y="200577"/>
        <a:ext cx="1991088" cy="601732"/>
      </dsp:txXfrm>
    </dsp:sp>
    <dsp:sp modelId="{34B6F5E0-D8A5-41D9-A7BF-28F9C065B9D0}">
      <dsp:nvSpPr>
        <dsp:cNvPr id="0" name=""/>
        <dsp:cNvSpPr/>
      </dsp:nvSpPr>
      <dsp:spPr>
        <a:xfrm>
          <a:off x="2576537" y="1002887"/>
          <a:ext cx="4249795" cy="3008662"/>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0"/>
            </a:rPr>
            <a:t>12.3 % of the 20.4 million Medicare Advantage Enrollees</a:t>
          </a:r>
        </a:p>
      </dsp:txBody>
      <dsp:txXfrm>
        <a:off x="3711232" y="1190928"/>
        <a:ext cx="1980404" cy="564124"/>
      </dsp:txXfrm>
    </dsp:sp>
    <dsp:sp modelId="{223037A3-D0C3-4327-9A75-0F0E14E14D6E}">
      <dsp:nvSpPr>
        <dsp:cNvPr id="0" name=""/>
        <dsp:cNvSpPr/>
      </dsp:nvSpPr>
      <dsp:spPr>
        <a:xfrm>
          <a:off x="3698547" y="2005775"/>
          <a:ext cx="2005775" cy="2005775"/>
        </a:xfrm>
        <a:prstGeom prst="ellipse">
          <a:avLst/>
        </a:prstGeom>
        <a:solidFill>
          <a:srgbClr val="A6303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panose="020F0704030504030204" pitchFamily="34" charset="0"/>
            </a:rPr>
            <a:t>2.9 Million SNP Enrollees </a:t>
          </a:r>
        </a:p>
      </dsp:txBody>
      <dsp:txXfrm>
        <a:off x="3992286" y="2507218"/>
        <a:ext cx="1418297" cy="1002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F4D08-E71C-4968-B3BB-E688A5DA4E21}">
      <dsp:nvSpPr>
        <dsp:cNvPr id="0" name=""/>
        <dsp:cNvSpPr/>
      </dsp:nvSpPr>
      <dsp:spPr>
        <a:xfrm>
          <a:off x="2611" y="144186"/>
          <a:ext cx="2546597" cy="65783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1. FIDE SNP</a:t>
          </a:r>
        </a:p>
      </dsp:txBody>
      <dsp:txXfrm>
        <a:off x="2611" y="144186"/>
        <a:ext cx="2546597" cy="657838"/>
      </dsp:txXfrm>
    </dsp:sp>
    <dsp:sp modelId="{4AD04E23-1A6D-4ADB-8951-D57AC438A220}">
      <dsp:nvSpPr>
        <dsp:cNvPr id="0" name=""/>
        <dsp:cNvSpPr/>
      </dsp:nvSpPr>
      <dsp:spPr>
        <a:xfrm>
          <a:off x="2611" y="750414"/>
          <a:ext cx="2546597" cy="2679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solidFill>
                <a:srgbClr val="4D4D4D"/>
              </a:solidFill>
            </a:rPr>
            <a:t>MCO contract inclusive of MLTSS and BH consistent with state policy</a:t>
          </a:r>
        </a:p>
        <a:p>
          <a:pPr marL="228600" lvl="1" indent="-228600" algn="l" defTabSz="889000">
            <a:lnSpc>
              <a:spcPct val="90000"/>
            </a:lnSpc>
            <a:spcBef>
              <a:spcPct val="0"/>
            </a:spcBef>
            <a:spcAft>
              <a:spcPct val="15000"/>
            </a:spcAft>
            <a:buChar char="•"/>
          </a:pPr>
          <a:r>
            <a:rPr lang="en-US" sz="2000" kern="1200" dirty="0">
              <a:solidFill>
                <a:srgbClr val="4D4D4D"/>
              </a:solidFill>
            </a:rPr>
            <a:t>Must include 180 nursing facility days per year</a:t>
          </a:r>
        </a:p>
      </dsp:txBody>
      <dsp:txXfrm>
        <a:off x="2611" y="750414"/>
        <a:ext cx="2546597" cy="2679120"/>
      </dsp:txXfrm>
    </dsp:sp>
    <dsp:sp modelId="{B3E0ED33-35E3-4D3B-A97F-3F9B02271221}">
      <dsp:nvSpPr>
        <dsp:cNvPr id="0" name=""/>
        <dsp:cNvSpPr/>
      </dsp:nvSpPr>
      <dsp:spPr>
        <a:xfrm>
          <a:off x="2905732" y="144186"/>
          <a:ext cx="2546597" cy="65783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2. HIDE SNP</a:t>
          </a:r>
        </a:p>
      </dsp:txBody>
      <dsp:txXfrm>
        <a:off x="2905732" y="144186"/>
        <a:ext cx="2546597" cy="657838"/>
      </dsp:txXfrm>
    </dsp:sp>
    <dsp:sp modelId="{FF050CB5-7B90-4D1D-84ED-6FF09C0F8CCF}">
      <dsp:nvSpPr>
        <dsp:cNvPr id="0" name=""/>
        <dsp:cNvSpPr/>
      </dsp:nvSpPr>
      <dsp:spPr>
        <a:xfrm>
          <a:off x="2905732" y="750414"/>
          <a:ext cx="2546597" cy="2679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17475" marR="0" lvl="1" indent="-117475" algn="l" defTabSz="91440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US" sz="2000" kern="1200" dirty="0">
              <a:solidFill>
                <a:srgbClr val="4D4D4D"/>
              </a:solidFill>
            </a:rPr>
            <a:t>Parent org has capitated Medicaid MLTSS and/or BH contract</a:t>
          </a:r>
        </a:p>
        <a:p>
          <a:pPr marL="117475" marR="0" lvl="1" indent="-117475" algn="l" defTabSz="91440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US" sz="2000" kern="1200" dirty="0">
              <a:solidFill>
                <a:srgbClr val="4D4D4D"/>
              </a:solidFill>
            </a:rPr>
            <a:t>May include PIHP and PAHP contracts</a:t>
          </a:r>
        </a:p>
      </dsp:txBody>
      <dsp:txXfrm>
        <a:off x="2905732" y="750414"/>
        <a:ext cx="2546597" cy="2679120"/>
      </dsp:txXfrm>
    </dsp:sp>
    <dsp:sp modelId="{9CF63741-4319-4A92-B584-62FB243EF93C}">
      <dsp:nvSpPr>
        <dsp:cNvPr id="0" name=""/>
        <dsp:cNvSpPr/>
      </dsp:nvSpPr>
      <dsp:spPr>
        <a:xfrm>
          <a:off x="5808853" y="144186"/>
          <a:ext cx="2546597" cy="65783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3. Care Transitions</a:t>
          </a:r>
        </a:p>
      </dsp:txBody>
      <dsp:txXfrm>
        <a:off x="5808853" y="144186"/>
        <a:ext cx="2546597" cy="657838"/>
      </dsp:txXfrm>
    </dsp:sp>
    <dsp:sp modelId="{8714F4BE-5AC9-49E6-B7AF-E7643588B7D7}">
      <dsp:nvSpPr>
        <dsp:cNvPr id="0" name=""/>
        <dsp:cNvSpPr/>
      </dsp:nvSpPr>
      <dsp:spPr>
        <a:xfrm>
          <a:off x="5808853" y="750414"/>
          <a:ext cx="2546597" cy="26791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solidFill>
                <a:srgbClr val="4D4D4D"/>
              </a:solidFill>
            </a:rPr>
            <a:t>Notify state when “high-risk” full dual is admitted to hospital or SNF</a:t>
          </a:r>
        </a:p>
        <a:p>
          <a:pPr marL="228600" lvl="1" indent="-228600" algn="l" defTabSz="889000">
            <a:lnSpc>
              <a:spcPct val="90000"/>
            </a:lnSpc>
            <a:spcBef>
              <a:spcPct val="0"/>
            </a:spcBef>
            <a:spcAft>
              <a:spcPct val="15000"/>
            </a:spcAft>
            <a:buChar char="•"/>
          </a:pPr>
          <a:r>
            <a:rPr lang="en-US" sz="2000" kern="1200" dirty="0">
              <a:solidFill>
                <a:srgbClr val="4D4D4D"/>
              </a:solidFill>
            </a:rPr>
            <a:t>States define process</a:t>
          </a:r>
        </a:p>
      </dsp:txBody>
      <dsp:txXfrm>
        <a:off x="5808853" y="750414"/>
        <a:ext cx="2546597" cy="2679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F998F-9DBC-48E9-A445-2E7D348032C0}">
      <dsp:nvSpPr>
        <dsp:cNvPr id="0" name=""/>
        <dsp:cNvSpPr/>
      </dsp:nvSpPr>
      <dsp:spPr>
        <a:xfrm>
          <a:off x="638767" y="1095"/>
          <a:ext cx="2282371" cy="1369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Verify eligibility for LTSS, BH services and make arrangements for Medicaid service provision</a:t>
          </a:r>
        </a:p>
      </dsp:txBody>
      <dsp:txXfrm>
        <a:off x="638767" y="1095"/>
        <a:ext cx="2282371" cy="1369423"/>
      </dsp:txXfrm>
    </dsp:sp>
    <dsp:sp modelId="{041463EE-A6AF-478D-8E9D-DBDDC588A3EC}">
      <dsp:nvSpPr>
        <dsp:cNvPr id="0" name=""/>
        <dsp:cNvSpPr/>
      </dsp:nvSpPr>
      <dsp:spPr>
        <a:xfrm>
          <a:off x="3149376" y="1095"/>
          <a:ext cx="2282371" cy="1369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Awareness of and coordination with the other “payers” for unaligned members</a:t>
          </a:r>
        </a:p>
      </dsp:txBody>
      <dsp:txXfrm>
        <a:off x="3149376" y="1095"/>
        <a:ext cx="2282371" cy="1369423"/>
      </dsp:txXfrm>
    </dsp:sp>
    <dsp:sp modelId="{B7392354-9002-4E40-B8C4-2189EFB94D13}">
      <dsp:nvSpPr>
        <dsp:cNvPr id="0" name=""/>
        <dsp:cNvSpPr/>
      </dsp:nvSpPr>
      <dsp:spPr>
        <a:xfrm>
          <a:off x="638767" y="1598755"/>
          <a:ext cx="2282371" cy="1369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Education/coaching on the roles of Medicaid and DSNP</a:t>
          </a:r>
        </a:p>
      </dsp:txBody>
      <dsp:txXfrm>
        <a:off x="638767" y="1598755"/>
        <a:ext cx="2282371" cy="1369423"/>
      </dsp:txXfrm>
    </dsp:sp>
    <dsp:sp modelId="{606C1032-3AD5-4895-BD8D-3ED4C981F82E}">
      <dsp:nvSpPr>
        <dsp:cNvPr id="0" name=""/>
        <dsp:cNvSpPr/>
      </dsp:nvSpPr>
      <dsp:spPr>
        <a:xfrm>
          <a:off x="3149376" y="1598755"/>
          <a:ext cx="2282371" cy="1369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Training plan staff and network providers on availability of LTSS and BH services in Medicaid</a:t>
          </a:r>
        </a:p>
      </dsp:txBody>
      <dsp:txXfrm>
        <a:off x="3149376" y="1598755"/>
        <a:ext cx="2282371" cy="1369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2B395-CAA7-4E4C-A2EA-1724A138E413}">
      <dsp:nvSpPr>
        <dsp:cNvPr id="0" name=""/>
        <dsp:cNvSpPr/>
      </dsp:nvSpPr>
      <dsp:spPr>
        <a:xfrm>
          <a:off x="0" y="0"/>
          <a:ext cx="3597558" cy="467787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4D4D4D"/>
              </a:solidFill>
            </a:rPr>
            <a:t>All DSNPs (2020)</a:t>
          </a:r>
        </a:p>
      </dsp:txBody>
      <dsp:txXfrm>
        <a:off x="0" y="0"/>
        <a:ext cx="3597558" cy="1403363"/>
      </dsp:txXfrm>
    </dsp:sp>
    <dsp:sp modelId="{1448C17C-6748-4DCA-A06D-401F0D4050E9}">
      <dsp:nvSpPr>
        <dsp:cNvPr id="0" name=""/>
        <dsp:cNvSpPr/>
      </dsp:nvSpPr>
      <dsp:spPr>
        <a:xfrm>
          <a:off x="363495" y="1405363"/>
          <a:ext cx="2878046" cy="10927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Must offer to assist with obtaining Medicaid services, resolving grievances, requesting authorization of services, and navigating A&amp;G</a:t>
          </a:r>
        </a:p>
      </dsp:txBody>
      <dsp:txXfrm>
        <a:off x="395502" y="1437370"/>
        <a:ext cx="2814032" cy="1028779"/>
      </dsp:txXfrm>
    </dsp:sp>
    <dsp:sp modelId="{799C0DC2-BF06-44E3-B46C-F2547166675C}">
      <dsp:nvSpPr>
        <dsp:cNvPr id="0" name=""/>
        <dsp:cNvSpPr/>
      </dsp:nvSpPr>
      <dsp:spPr>
        <a:xfrm>
          <a:off x="363495" y="2626067"/>
          <a:ext cx="2878046" cy="11124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bg1"/>
              </a:solidFill>
            </a:rPr>
            <a:t>Must provide enrollee reasonable assistance in completing A&amp;G forms and taking procedural steps</a:t>
          </a:r>
        </a:p>
      </dsp:txBody>
      <dsp:txXfrm>
        <a:off x="396079" y="2658651"/>
        <a:ext cx="2812878" cy="1047329"/>
      </dsp:txXfrm>
    </dsp:sp>
    <dsp:sp modelId="{F8075465-9DCC-4A45-99D8-F528431FCB75}">
      <dsp:nvSpPr>
        <dsp:cNvPr id="0" name=""/>
        <dsp:cNvSpPr/>
      </dsp:nvSpPr>
      <dsp:spPr>
        <a:xfrm>
          <a:off x="363495" y="3866475"/>
          <a:ext cx="2878046" cy="5755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May coach the enrollee on how to self-advocate</a:t>
          </a:r>
        </a:p>
      </dsp:txBody>
      <dsp:txXfrm>
        <a:off x="380351" y="3883331"/>
        <a:ext cx="2844334" cy="541796"/>
      </dsp:txXfrm>
    </dsp:sp>
    <dsp:sp modelId="{457513CA-DDC1-42A6-B534-9D41149C1EA6}">
      <dsp:nvSpPr>
        <dsp:cNvPr id="0" name=""/>
        <dsp:cNvSpPr/>
      </dsp:nvSpPr>
      <dsp:spPr>
        <a:xfrm>
          <a:off x="3869748" y="0"/>
          <a:ext cx="3597558" cy="467787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4D4D4D"/>
              </a:solidFill>
            </a:rPr>
            <a:t>FIDE/HIDE with Exclusively Aligned Enrollment (2021)</a:t>
          </a:r>
        </a:p>
      </dsp:txBody>
      <dsp:txXfrm>
        <a:off x="3869748" y="0"/>
        <a:ext cx="3597558" cy="1403363"/>
      </dsp:txXfrm>
    </dsp:sp>
    <dsp:sp modelId="{6B08911E-E642-4913-9352-63E1A513E781}">
      <dsp:nvSpPr>
        <dsp:cNvPr id="0" name=""/>
        <dsp:cNvSpPr/>
      </dsp:nvSpPr>
      <dsp:spPr>
        <a:xfrm>
          <a:off x="4230871" y="1403763"/>
          <a:ext cx="2878046" cy="9190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Integrated organization determinations (Medicare determinations and adverse benefit determinations)</a:t>
          </a:r>
        </a:p>
      </dsp:txBody>
      <dsp:txXfrm>
        <a:off x="4257788" y="1430680"/>
        <a:ext cx="2824212" cy="865181"/>
      </dsp:txXfrm>
    </dsp:sp>
    <dsp:sp modelId="{CB03BA52-D93D-4142-9723-29F69A3F04D6}">
      <dsp:nvSpPr>
        <dsp:cNvPr id="0" name=""/>
        <dsp:cNvSpPr/>
      </dsp:nvSpPr>
      <dsp:spPr>
        <a:xfrm>
          <a:off x="4230871" y="2464165"/>
          <a:ext cx="2878046" cy="9190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Integrated reconsiderations (MA reconsideration/ appeal of adverse org determination)</a:t>
          </a:r>
        </a:p>
      </dsp:txBody>
      <dsp:txXfrm>
        <a:off x="4257788" y="2491082"/>
        <a:ext cx="2824212" cy="865181"/>
      </dsp:txXfrm>
    </dsp:sp>
    <dsp:sp modelId="{EC834C20-F455-423E-ABE3-B490A9E5D810}">
      <dsp:nvSpPr>
        <dsp:cNvPr id="0" name=""/>
        <dsp:cNvSpPr/>
      </dsp:nvSpPr>
      <dsp:spPr>
        <a:xfrm>
          <a:off x="4230871" y="3524568"/>
          <a:ext cx="2878046" cy="91901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Integrated grievance (dispute or complaint about providers)</a:t>
          </a:r>
        </a:p>
      </dsp:txBody>
      <dsp:txXfrm>
        <a:off x="4257788" y="3551485"/>
        <a:ext cx="2824212" cy="8651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0.20365</cdr:x>
      <cdr:y>0.78056</cdr:y>
    </cdr:from>
    <cdr:to>
      <cdr:x>0.35598</cdr:x>
      <cdr:y>0.90081</cdr:y>
    </cdr:to>
    <cdr:sp macro="" textlink="">
      <cdr:nvSpPr>
        <cdr:cNvPr id="5" name="Cube 4">
          <a:extLst xmlns:a="http://schemas.openxmlformats.org/drawingml/2006/main">
            <a:ext uri="{FF2B5EF4-FFF2-40B4-BE49-F238E27FC236}">
              <a16:creationId xmlns:a16="http://schemas.microsoft.com/office/drawing/2014/main" id="{F6D889B8-5267-451B-A960-646832698BCA}"/>
            </a:ext>
          </a:extLst>
        </cdr:cNvPr>
        <cdr:cNvSpPr/>
      </cdr:nvSpPr>
      <cdr:spPr>
        <a:xfrm xmlns:a="http://schemas.openxmlformats.org/drawingml/2006/main">
          <a:off x="2141522" y="3396462"/>
          <a:ext cx="1601802" cy="523249"/>
        </a:xfrm>
        <a:prstGeom xmlns:a="http://schemas.openxmlformats.org/drawingml/2006/main" prst="cube">
          <a:avLst/>
        </a:prstGeom>
        <a:solidFill xmlns:a="http://schemas.openxmlformats.org/drawingml/2006/main">
          <a:schemeClr val="accent4">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0.38438</cdr:x>
      <cdr:y>0.69715</cdr:y>
    </cdr:from>
    <cdr:to>
      <cdr:x>0.51391</cdr:x>
      <cdr:y>0.92056</cdr:y>
    </cdr:to>
    <cdr:sp macro="" textlink="">
      <cdr:nvSpPr>
        <cdr:cNvPr id="2" name="TextBox 1">
          <a:extLst xmlns:a="http://schemas.openxmlformats.org/drawingml/2006/main">
            <a:ext uri="{FF2B5EF4-FFF2-40B4-BE49-F238E27FC236}">
              <a16:creationId xmlns:a16="http://schemas.microsoft.com/office/drawing/2014/main" id="{67FDBDB0-C2A3-4368-8B3D-74694C98DAD4}"/>
            </a:ext>
          </a:extLst>
        </cdr:cNvPr>
        <cdr:cNvSpPr txBox="1"/>
      </cdr:nvSpPr>
      <cdr:spPr>
        <a:xfrm xmlns:a="http://schemas.openxmlformats.org/drawingml/2006/main">
          <a:off x="4041960" y="3033519"/>
          <a:ext cx="1362086" cy="972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latin typeface="Arial Rounded MT Bold" panose="020F0704030504030204" pitchFamily="34" charset="0"/>
            </a:rPr>
            <a:t>C SNPs 351K</a:t>
          </a:r>
        </a:p>
        <a:p xmlns:a="http://schemas.openxmlformats.org/drawingml/2006/main">
          <a:r>
            <a:rPr lang="en-US" sz="1800" dirty="0">
              <a:solidFill>
                <a:srgbClr val="FF0000"/>
              </a:solidFill>
              <a:latin typeface="Arial Rounded MT Bold" panose="020F0704030504030204" pitchFamily="34" charset="0"/>
            </a:rPr>
            <a:t>12%</a:t>
          </a:r>
        </a:p>
      </cdr:txBody>
    </cdr:sp>
  </cdr:relSizeAnchor>
  <cdr:relSizeAnchor xmlns:cdr="http://schemas.openxmlformats.org/drawingml/2006/chartDrawing">
    <cdr:from>
      <cdr:x>0.52267</cdr:x>
      <cdr:y>0.6248</cdr:y>
    </cdr:from>
    <cdr:to>
      <cdr:x>0.66476</cdr:x>
      <cdr:y>0.84407</cdr:y>
    </cdr:to>
    <cdr:sp macro="" textlink="">
      <cdr:nvSpPr>
        <cdr:cNvPr id="3" name="TextBox 2">
          <a:extLst xmlns:a="http://schemas.openxmlformats.org/drawingml/2006/main">
            <a:ext uri="{FF2B5EF4-FFF2-40B4-BE49-F238E27FC236}">
              <a16:creationId xmlns:a16="http://schemas.microsoft.com/office/drawing/2014/main" id="{86F2A957-B397-4F50-A525-1871F5948C3E}"/>
            </a:ext>
          </a:extLst>
        </cdr:cNvPr>
        <cdr:cNvSpPr txBox="1"/>
      </cdr:nvSpPr>
      <cdr:spPr>
        <a:xfrm xmlns:a="http://schemas.openxmlformats.org/drawingml/2006/main">
          <a:off x="4122134" y="2039039"/>
          <a:ext cx="1120620" cy="715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Arial Rounded MT Bold" panose="020F0704030504030204" pitchFamily="34" charset="0"/>
            </a:rPr>
            <a:t>I SNPS </a:t>
          </a:r>
        </a:p>
        <a:p xmlns:a="http://schemas.openxmlformats.org/drawingml/2006/main">
          <a:r>
            <a:rPr lang="en-US" sz="1600" dirty="0">
              <a:latin typeface="Arial Rounded MT Bold" panose="020F0704030504030204" pitchFamily="34" charset="0"/>
            </a:rPr>
            <a:t>3%</a:t>
          </a:r>
        </a:p>
      </cdr:txBody>
    </cdr:sp>
  </cdr:relSizeAnchor>
  <cdr:relSizeAnchor xmlns:cdr="http://schemas.openxmlformats.org/drawingml/2006/chartDrawing">
    <cdr:from>
      <cdr:x>0.54234</cdr:x>
      <cdr:y>0.80885</cdr:y>
    </cdr:from>
    <cdr:to>
      <cdr:x>0.63777</cdr:x>
      <cdr:y>0.89637</cdr:y>
    </cdr:to>
    <cdr:sp macro="" textlink="">
      <cdr:nvSpPr>
        <cdr:cNvPr id="4" name="TextBox 3">
          <a:extLst xmlns:a="http://schemas.openxmlformats.org/drawingml/2006/main">
            <a:ext uri="{FF2B5EF4-FFF2-40B4-BE49-F238E27FC236}">
              <a16:creationId xmlns:a16="http://schemas.microsoft.com/office/drawing/2014/main" id="{659AC56B-11D2-47D4-BF36-ED0A007964DC}"/>
            </a:ext>
          </a:extLst>
        </cdr:cNvPr>
        <cdr:cNvSpPr txBox="1"/>
      </cdr:nvSpPr>
      <cdr:spPr>
        <a:xfrm xmlns:a="http://schemas.openxmlformats.org/drawingml/2006/main">
          <a:off x="5703069" y="3519586"/>
          <a:ext cx="1003503" cy="380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84 K </a:t>
          </a:r>
        </a:p>
      </cdr:txBody>
    </cdr:sp>
  </cdr:relSizeAnchor>
  <cdr:relSizeAnchor xmlns:cdr="http://schemas.openxmlformats.org/drawingml/2006/chartDrawing">
    <cdr:from>
      <cdr:x>0.20343</cdr:x>
      <cdr:y>0.80885</cdr:y>
    </cdr:from>
    <cdr:to>
      <cdr:x>0.35801</cdr:x>
      <cdr:y>0.89714</cdr:y>
    </cdr:to>
    <cdr:sp macro="" textlink="">
      <cdr:nvSpPr>
        <cdr:cNvPr id="6" name="TextBox 5">
          <a:extLst xmlns:a="http://schemas.openxmlformats.org/drawingml/2006/main">
            <a:ext uri="{FF2B5EF4-FFF2-40B4-BE49-F238E27FC236}">
              <a16:creationId xmlns:a16="http://schemas.microsoft.com/office/drawing/2014/main" id="{4FD82C95-9ACD-4B04-9E37-99F792005BC6}"/>
            </a:ext>
          </a:extLst>
        </cdr:cNvPr>
        <cdr:cNvSpPr txBox="1"/>
      </cdr:nvSpPr>
      <cdr:spPr>
        <a:xfrm xmlns:a="http://schemas.openxmlformats.org/drawingml/2006/main">
          <a:off x="1604412" y="2639685"/>
          <a:ext cx="1219106" cy="288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2">
                  <a:lumMod val="50000"/>
                </a:schemeClr>
              </a:solidFill>
            </a:rPr>
            <a:t>FIDE 187 K</a:t>
          </a:r>
        </a:p>
      </cdr:txBody>
    </cdr:sp>
  </cdr:relSizeAnchor>
  <cdr:relSizeAnchor xmlns:cdr="http://schemas.openxmlformats.org/drawingml/2006/chartDrawing">
    <cdr:from>
      <cdr:x>0.62376</cdr:x>
      <cdr:y>0.75815</cdr:y>
    </cdr:from>
    <cdr:to>
      <cdr:x>0.80023</cdr:x>
      <cdr:y>0.91722</cdr:y>
    </cdr:to>
    <cdr:sp macro="" textlink="">
      <cdr:nvSpPr>
        <cdr:cNvPr id="7" name="TextBox 6">
          <a:extLst xmlns:a="http://schemas.openxmlformats.org/drawingml/2006/main">
            <a:ext uri="{FF2B5EF4-FFF2-40B4-BE49-F238E27FC236}">
              <a16:creationId xmlns:a16="http://schemas.microsoft.com/office/drawing/2014/main" id="{EEEA7EAA-BAE2-40A6-8FDF-CB9A94777209}"/>
            </a:ext>
          </a:extLst>
        </cdr:cNvPr>
        <cdr:cNvSpPr txBox="1"/>
      </cdr:nvSpPr>
      <cdr:spPr>
        <a:xfrm xmlns:a="http://schemas.openxmlformats.org/drawingml/2006/main">
          <a:off x="4919370" y="2474238"/>
          <a:ext cx="1391795" cy="5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1">
                  <a:lumMod val="50000"/>
                </a:schemeClr>
              </a:solidFill>
              <a:latin typeface="Arial Rounded MT Bold" panose="020F0704030504030204" pitchFamily="34" charset="0"/>
            </a:rPr>
            <a:t>MMPs = </a:t>
          </a:r>
        </a:p>
        <a:p xmlns:a="http://schemas.openxmlformats.org/drawingml/2006/main">
          <a:r>
            <a:rPr lang="en-US" sz="1400" dirty="0">
              <a:solidFill>
                <a:schemeClr val="accent1">
                  <a:lumMod val="50000"/>
                </a:schemeClr>
              </a:solidFill>
              <a:latin typeface="Arial Rounded MT Bold" panose="020F0704030504030204" pitchFamily="34" charset="0"/>
            </a:rPr>
            <a:t>389K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93837b4b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93837b4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rgbClr val="333333"/>
              </a:solidFill>
              <a:highlight>
                <a:srgbClr val="FFFFFF"/>
              </a:highlight>
            </a:endParaRPr>
          </a:p>
        </p:txBody>
      </p:sp>
    </p:spTree>
    <p:extLst>
      <p:ext uri="{BB962C8B-B14F-4D97-AF65-F5344CB8AC3E}">
        <p14:creationId xmlns:p14="http://schemas.microsoft.com/office/powerpoint/2010/main" val="399199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0350"/>
            <a:ext cx="5486400" cy="4399620"/>
          </a:xfrm>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DB2D2-8852-4D4A-9DF8-A37AFAAC3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93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20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 example with critical incident and or mortality reporting for DSNPs</a:t>
            </a:r>
          </a:p>
          <a:p>
            <a:r>
              <a:rPr lang="en-US" dirty="0"/>
              <a:t>Medicaid eligibility redetermination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87858-B996-4291-96F9-A75007607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40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87858-B996-4291-96F9-A75007607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40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D313F-63BD-DA45-B361-F8C94543D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0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23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4c777e5761_0_5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4c777e5761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73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Welcome and Introductory Remarks by Ann Hwang (10 minutes)</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Speaker # 1 (10 minutes)</a:t>
            </a:r>
            <a:r>
              <a:rPr lang="en-US" sz="1000" kern="1200" dirty="0">
                <a:solidFill>
                  <a:schemeClr val="tx1"/>
                </a:solidFill>
                <a:effectLst/>
                <a:latin typeface="+mn-lt"/>
                <a:ea typeface="+mn-ea"/>
                <a:cs typeface="+mn-cs"/>
              </a:rPr>
              <a:t>: Melanie Bella, Chief of New Business and Policy, </a:t>
            </a:r>
            <a:r>
              <a:rPr lang="en-US" sz="1000" kern="1200" dirty="0" err="1">
                <a:solidFill>
                  <a:schemeClr val="tx1"/>
                </a:solidFill>
                <a:effectLst/>
                <a:latin typeface="+mn-lt"/>
                <a:ea typeface="+mn-ea"/>
                <a:cs typeface="+mn-cs"/>
              </a:rPr>
              <a:t>Cityblock</a:t>
            </a:r>
            <a:r>
              <a:rPr lang="en-US" sz="1000" kern="1200" dirty="0">
                <a:solidFill>
                  <a:schemeClr val="tx1"/>
                </a:solidFill>
                <a:effectLst/>
                <a:latin typeface="+mn-lt"/>
                <a:ea typeface="+mn-ea"/>
                <a:cs typeface="+mn-cs"/>
              </a:rPr>
              <a:t> Health; former Director, Medicare-Medicaid Coordination Office</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Melanie will provide a broad perspective on the current integration initiatives, key values and principles to keep in mind, challenges we need to overcome and where we go next.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Speaker #2 (10 minutes): </a:t>
            </a:r>
            <a:r>
              <a:rPr lang="en-US" sz="1000" kern="1200" dirty="0">
                <a:solidFill>
                  <a:schemeClr val="tx1"/>
                </a:solidFill>
                <a:effectLst/>
                <a:latin typeface="+mn-lt"/>
                <a:ea typeface="+mn-ea"/>
                <a:cs typeface="+mn-cs"/>
              </a:rPr>
              <a:t>Michelle Herman Soper, Director, Integrated Care, Center for Health Care Strategies</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Michelle will provide a brief overview on the current landscape of the FAI, their work with state and federal agencies and then focus the conversation on the reopening of the FAI, what this means and what states and other stakeholders (e.g. plans and providers) should be thinking about.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Speaker #3 (10 minutes): </a:t>
            </a:r>
            <a:r>
              <a:rPr lang="en-US" sz="1000" kern="1200" dirty="0">
                <a:solidFill>
                  <a:schemeClr val="tx1"/>
                </a:solidFill>
                <a:effectLst/>
                <a:latin typeface="+mn-lt"/>
                <a:ea typeface="+mn-ea"/>
                <a:cs typeface="+mn-cs"/>
              </a:rPr>
              <a:t>Cheryl Phillips, President and CEO, SNP Alliance or Deborah </a:t>
            </a:r>
            <a:r>
              <a:rPr lang="en-US" sz="1000" kern="1200" dirty="0" err="1">
                <a:solidFill>
                  <a:schemeClr val="tx1"/>
                </a:solidFill>
                <a:effectLst/>
                <a:latin typeface="+mn-lt"/>
                <a:ea typeface="+mn-ea"/>
                <a:cs typeface="+mn-cs"/>
              </a:rPr>
              <a:t>Paone</a:t>
            </a:r>
            <a:r>
              <a:rPr lang="en-US" sz="1000" kern="1200" dirty="0">
                <a:solidFill>
                  <a:schemeClr val="tx1"/>
                </a:solidFill>
                <a:effectLst/>
                <a:latin typeface="+mn-lt"/>
                <a:ea typeface="+mn-ea"/>
                <a:cs typeface="+mn-cs"/>
              </a:rPr>
              <a:t>, Policy Consultant and Performance Evaluation Lead, SNP Alliance</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Cheryl or Deborah will provide a brief overview of the new integration requirements for D-SNPs, what this means for health plans and the efforts it will take for plans to implement this including the challenges. She will also provide SNP Alliance’s perspective on plans who have experience with already integrating services like LTSS and behavioral health and what it takes to be successful.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Question &amp; Answer Session Facilitated by Ann Hwang (20 minutes)</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Final Thoughts by Ann Hwang (15 minutes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1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7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50" dirty="0">
              <a:ea typeface="+mn-ea"/>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0E7FF-ED2B-4927-85AE-616900A6C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8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2A660D-8864-4070-8828-55ED14E4B4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02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(Year 1 [CA, IL, MA, OH, TX, WA]; Year 2 [MA, WA]; Year 3 [WA (preliminary)]</a:t>
            </a:r>
          </a:p>
          <a:p>
            <a:endParaRPr lang="en-US" sz="10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0E7FF-ED2B-4927-85AE-616900A6C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70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67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dirty="0"/>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05450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24968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7817"/>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1870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r>
              <a:rPr lang="en-US"/>
              <a:t>Meeting Name  |  Meeting Date</a:t>
            </a:r>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9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93592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9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495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9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1500" b="0" i="0">
                <a:solidFill>
                  <a:schemeClr val="tx1"/>
                </a:solidFill>
                <a:latin typeface="Calibri" pitchFamily="34" charset="0"/>
                <a:cs typeface="Calibri" pitchFamily="34" charset="0"/>
              </a:defRPr>
            </a:lvl1pPr>
            <a:lvl2pPr>
              <a:defRPr sz="1350" b="0" i="0">
                <a:solidFill>
                  <a:schemeClr val="tx1"/>
                </a:solidFill>
                <a:latin typeface="Calibri" pitchFamily="34" charset="0"/>
                <a:cs typeface="Calibri" pitchFamily="34" charset="0"/>
              </a:defRPr>
            </a:lvl2pPr>
            <a:lvl3pPr>
              <a:defRPr sz="1200" b="0" i="0">
                <a:solidFill>
                  <a:schemeClr val="tx1"/>
                </a:solidFill>
                <a:latin typeface="Calibri" pitchFamily="34" charset="0"/>
                <a:cs typeface="Calibri" pitchFamily="34" charset="0"/>
              </a:defRPr>
            </a:lvl3pPr>
            <a:lvl4pPr>
              <a:defRPr sz="1050" b="0" i="0">
                <a:solidFill>
                  <a:schemeClr val="tx1"/>
                </a:solidFill>
                <a:latin typeface="Calibri" pitchFamily="34" charset="0"/>
                <a:cs typeface="Calibri" pitchFamily="34" charset="0"/>
              </a:defRPr>
            </a:lvl4pPr>
            <a:lvl5pPr>
              <a:defRPr sz="975" b="0" i="0">
                <a:solidFill>
                  <a:schemeClr val="tx1"/>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8067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9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510436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549275" y="1600201"/>
            <a:ext cx="8042276" cy="43434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64460"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8E702CB4-45F9-F94A-B042-DC45DC3692AE}" type="slidenum">
              <a:rPr lang="en-US" smtClean="0"/>
              <a:t>‹#›</a:t>
            </a:fld>
            <a:endParaRPr lang="en-US" dirty="0"/>
          </a:p>
        </p:txBody>
      </p:sp>
    </p:spTree>
    <p:extLst>
      <p:ext uri="{BB962C8B-B14F-4D97-AF65-F5344CB8AC3E}">
        <p14:creationId xmlns:p14="http://schemas.microsoft.com/office/powerpoint/2010/main" val="2052920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extLst>
      <p:ext uri="{BB962C8B-B14F-4D97-AF65-F5344CB8AC3E}">
        <p14:creationId xmlns:p14="http://schemas.microsoft.com/office/powerpoint/2010/main" val="12638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ue bg " type="secHead">
  <p:cSld name="Blue bg ">
    <p:bg>
      <p:bgPr>
        <a:solidFill>
          <a:srgbClr val="0045CC"/>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636058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NJMA">
    <p:spTree>
      <p:nvGrpSpPr>
        <p:cNvPr id="1" name=""/>
        <p:cNvGrpSpPr/>
        <p:nvPr/>
      </p:nvGrpSpPr>
      <p:grpSpPr>
        <a:xfrm>
          <a:off x="0" y="0"/>
          <a:ext cx="0" cy="0"/>
          <a:chOff x="0" y="0"/>
          <a:chExt cx="0" cy="0"/>
        </a:xfrm>
      </p:grpSpPr>
      <p:sp>
        <p:nvSpPr>
          <p:cNvPr id="11" name="Freeform 6"/>
          <p:cNvSpPr/>
          <p:nvPr/>
        </p:nvSpPr>
        <p:spPr bwMode="hidden">
          <a:xfrm>
            <a:off x="0" y="-3174"/>
            <a:ext cx="9144000" cy="3607508"/>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ctrTitle" hasCustomPrompt="1"/>
          </p:nvPr>
        </p:nvSpPr>
        <p:spPr>
          <a:xfrm>
            <a:off x="607501" y="1449149"/>
            <a:ext cx="7929000" cy="2155185"/>
          </a:xfrm>
        </p:spPr>
        <p:txBody>
          <a:bodyPr anchor="ctr"/>
          <a:lstStyle>
            <a:lvl1pPr>
              <a:defRPr sz="4050">
                <a:solidFill>
                  <a:schemeClr val="bg1"/>
                </a:solidFill>
                <a:effectLst>
                  <a:outerShdw blurRad="38100" dist="25400" dir="5400000" algn="tl">
                    <a:srgbClr val="000000">
                      <a:alpha val="25000"/>
                    </a:srgbClr>
                  </a:outerShdw>
                </a:effectLst>
              </a:defRPr>
            </a:lvl1pPr>
          </a:lstStyle>
          <a:p>
            <a:r>
              <a:rPr lang="en-US" dirty="0"/>
              <a:t>Click to add presentation title</a:t>
            </a:r>
          </a:p>
        </p:txBody>
      </p:sp>
      <p:sp>
        <p:nvSpPr>
          <p:cNvPr id="3" name="Subtitle 2"/>
          <p:cNvSpPr>
            <a:spLocks noGrp="1"/>
          </p:cNvSpPr>
          <p:nvPr>
            <p:ph type="subTitle" idx="1" hasCustomPrompt="1"/>
          </p:nvPr>
        </p:nvSpPr>
        <p:spPr>
          <a:xfrm>
            <a:off x="607501" y="4050632"/>
            <a:ext cx="4184631" cy="1833091"/>
          </a:xfrm>
        </p:spPr>
        <p:txBody>
          <a:bodyPr anchor="t">
            <a:noAutofit/>
          </a:bodyPr>
          <a:lstStyle>
            <a:lvl1pPr marL="0" indent="0" algn="l">
              <a:buNone/>
              <a:defRPr sz="2200" spc="-50" baseline="0">
                <a:solidFill>
                  <a:schemeClr val="tx1">
                    <a:lumMod val="85000"/>
                    <a:lumOff val="1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event title, date, and presenter name(s)</a:t>
            </a:r>
          </a:p>
        </p:txBody>
      </p:sp>
      <p:grpSp>
        <p:nvGrpSpPr>
          <p:cNvPr id="9" name="Group 8"/>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7" name="Picture 6"/>
            <p:cNvPicPr>
              <a:picLocks/>
            </p:cNvPicPr>
            <p:nvPr userDrawn="1"/>
          </p:nvPicPr>
          <p:blipFill>
            <a:blip r:embed="rId3">
              <a:biLevel thresh="25000"/>
              <a:extLst>
                <a:ext uri="{28A0092B-C50C-407E-A947-70E740481C1C}">
                  <a14:useLocalDpi xmlns:a14="http://schemas.microsoft.com/office/drawing/2010/main"/>
                </a:ext>
              </a:extLst>
            </a:blip>
            <a:stretch>
              <a:fillRect/>
            </a:stretch>
          </p:blipFill>
          <p:spPr bwMode="invGray">
            <a:xfrm>
              <a:off x="5925750" y="429109"/>
              <a:ext cx="4365001" cy="384750"/>
            </a:xfrm>
            <a:prstGeom prst="rect">
              <a:avLst/>
            </a:prstGeom>
          </p:spPr>
        </p:pic>
        <p:sp>
          <p:nvSpPr>
            <p:cNvPr id="8" name="TextBox 7"/>
            <p:cNvSpPr txBox="1"/>
            <p:nvPr userDrawn="1"/>
          </p:nvSpPr>
          <p:spPr bwMode="invGray">
            <a:xfrm>
              <a:off x="5839201" y="810199"/>
              <a:ext cx="4270827" cy="215444"/>
            </a:xfrm>
            <a:prstGeom prst="rect">
              <a:avLst/>
            </a:prstGeom>
            <a:noFill/>
          </p:spPr>
          <p:txBody>
            <a:bodyPr wrap="none" rtlCol="0">
              <a:spAutoFit/>
            </a:bodyPr>
            <a:lstStyle/>
            <a:p>
              <a:r>
                <a:rPr lang="en-US" sz="800" dirty="0">
                  <a:solidFill>
                    <a:prstClr val="white"/>
                  </a:solidFill>
                  <a:cs typeface="Arial" panose="020B0604020202020204" pitchFamily="34" charset="0"/>
                </a:rPr>
                <a:t>Advancing innovations in health care delivery for low-income Americans</a:t>
              </a:r>
            </a:p>
          </p:txBody>
        </p:sp>
      </p:grpSp>
      <p:sp>
        <p:nvSpPr>
          <p:cNvPr id="16" name="Rectangle 15"/>
          <p:cNvSpPr/>
          <p:nvPr userDrawn="1"/>
        </p:nvSpPr>
        <p:spPr bwMode="hidden">
          <a:xfrm>
            <a:off x="0" y="6346169"/>
            <a:ext cx="9144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userDrawn="1"/>
        </p:nvGrpSpPr>
        <p:grpSpPr bwMode="hidden">
          <a:xfrm>
            <a:off x="-1" y="6276276"/>
            <a:ext cx="9144001" cy="64008"/>
            <a:chOff x="-1" y="6295604"/>
            <a:chExt cx="9144001" cy="48552"/>
          </a:xfrm>
          <a:effectLst>
            <a:outerShdw blurRad="38100" dist="25400" dir="16200000" rotWithShape="0">
              <a:prstClr val="black">
                <a:alpha val="10000"/>
              </a:prstClr>
            </a:outerShdw>
          </a:effectLst>
        </p:grpSpPr>
        <p:sp>
          <p:nvSpPr>
            <p:cNvPr id="15" name="Rectangle 14"/>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gr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607501" y="5889608"/>
            <a:ext cx="2815194" cy="261610"/>
          </a:xfrm>
          <a:prstGeom prst="rect">
            <a:avLst/>
          </a:prstGeom>
        </p:spPr>
        <p:txBody>
          <a:bodyPr wrap="none">
            <a:spAutoFit/>
          </a:bodyPr>
          <a:lstStyle/>
          <a:p>
            <a:r>
              <a:rPr lang="en-US" sz="1100" i="1" dirty="0">
                <a:solidFill>
                  <a:prstClr val="black">
                    <a:lumMod val="85000"/>
                    <a:lumOff val="15000"/>
                  </a:prstClr>
                </a:solidFill>
              </a:rPr>
              <a:t>Made possible by the DentaQuest Foundation.</a:t>
            </a:r>
            <a:endParaRPr lang="en-US" sz="1100" b="1" i="1" cap="small" dirty="0">
              <a:solidFill>
                <a:prstClr val="black">
                  <a:lumMod val="85000"/>
                  <a:lumOff val="15000"/>
                </a:prstClr>
              </a:solidFill>
            </a:endParaRPr>
          </a:p>
        </p:txBody>
      </p:sp>
      <p:grpSp>
        <p:nvGrpSpPr>
          <p:cNvPr id="13" name="Group 12"/>
          <p:cNvGrpSpPr/>
          <p:nvPr userDrawn="1"/>
        </p:nvGrpSpPr>
        <p:grpSpPr>
          <a:xfrm>
            <a:off x="4794997" y="4142583"/>
            <a:ext cx="4126005" cy="1621967"/>
            <a:chOff x="4503634" y="4059098"/>
            <a:chExt cx="4126005" cy="1621967"/>
          </a:xfrm>
        </p:grpSpPr>
        <p:sp>
          <p:nvSpPr>
            <p:cNvPr id="4" name="TextBox 3"/>
            <p:cNvSpPr txBox="1"/>
            <p:nvPr userDrawn="1"/>
          </p:nvSpPr>
          <p:spPr>
            <a:xfrm>
              <a:off x="4503634" y="4059098"/>
              <a:ext cx="4126005" cy="1621967"/>
            </a:xfrm>
            <a:prstGeom prst="rect">
              <a:avLst/>
            </a:prstGeom>
            <a:noFill/>
          </p:spPr>
          <p:txBody>
            <a:bodyPr wrap="square" rtlCol="0" anchor="ctr">
              <a:noAutofit/>
            </a:bodyPr>
            <a:lstStyle/>
            <a:p>
              <a:pPr algn="r">
                <a:lnSpc>
                  <a:spcPct val="90000"/>
                </a:lnSpc>
                <a:buClr>
                  <a:srgbClr val="0182A9"/>
                </a:buClr>
                <a:buFont typeface="Wingdings" panose="05000000000000000000" pitchFamily="2" charset="2"/>
                <a:buNone/>
              </a:pPr>
              <a:r>
                <a:rPr lang="en-US" sz="1500" spc="-20" dirty="0">
                  <a:solidFill>
                    <a:srgbClr val="01508B"/>
                  </a:solidFill>
                  <a:latin typeface="Arial Black" panose="020B0A04020102020204" pitchFamily="34" charset="0"/>
                </a:rPr>
                <a:t>State Oral Health Leadership Institute</a:t>
              </a:r>
            </a:p>
            <a:p>
              <a:pPr algn="r">
                <a:lnSpc>
                  <a:spcPct val="90000"/>
                </a:lnSpc>
                <a:spcBef>
                  <a:spcPts val="400"/>
                </a:spcBef>
                <a:buClr>
                  <a:srgbClr val="0182A9"/>
                </a:buClr>
                <a:buFont typeface="Wingdings" panose="05000000000000000000" pitchFamily="2" charset="2"/>
                <a:buNone/>
              </a:pPr>
              <a:r>
                <a:rPr lang="en-US" sz="1100" i="1" spc="-20" dirty="0">
                  <a:solidFill>
                    <a:srgbClr val="37312D"/>
                  </a:solidFill>
                </a:rPr>
                <a:t>An initiative of the Center for Health Care Strategies</a:t>
              </a:r>
            </a:p>
          </p:txBody>
        </p:sp>
        <p:cxnSp>
          <p:nvCxnSpPr>
            <p:cNvPr id="6" name="Straight Connector 5"/>
            <p:cNvCxnSpPr/>
            <p:nvPr userDrawn="1"/>
          </p:nvCxnSpPr>
          <p:spPr>
            <a:xfrm flipH="1" flipV="1">
              <a:off x="4689154" y="4888194"/>
              <a:ext cx="382831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userDrawn="1"/>
        </p:nvSpPr>
        <p:spPr>
          <a:xfrm>
            <a:off x="117154" y="6478973"/>
            <a:ext cx="4572000" cy="246221"/>
          </a:xfrm>
          <a:prstGeom prst="rect">
            <a:avLst/>
          </a:prstGeom>
        </p:spPr>
        <p:txBody>
          <a:bodyPr>
            <a:spAutoFit/>
          </a:bodyPr>
          <a:lstStyle/>
          <a:p>
            <a:r>
              <a:rPr lang="en-US" sz="1000" spc="-20" dirty="0">
                <a:solidFill>
                  <a:prstClr val="white"/>
                </a:solidFill>
                <a:ea typeface="Calibri" panose="020F0502020204030204" pitchFamily="34" charset="0"/>
                <a:cs typeface="Times New Roman" panose="02020603050405020304" pitchFamily="18" charset="0"/>
              </a:rPr>
              <a:t>© Center for Health Care Strategies, Inc.</a:t>
            </a:r>
            <a:r>
              <a:rPr lang="en-US" sz="1000" spc="-20" dirty="0">
                <a:solidFill>
                  <a:srgbClr val="4F81BD">
                    <a:lumMod val="20000"/>
                    <a:lumOff val="80000"/>
                  </a:srgbClr>
                </a:solidFill>
                <a:ea typeface="Calibri" panose="020F0502020204030204" pitchFamily="34" charset="0"/>
                <a:cs typeface="Times New Roman" panose="02020603050405020304" pitchFamily="18" charset="0"/>
              </a:rPr>
              <a:t> </a:t>
            </a:r>
            <a:endParaRPr lang="en-US" sz="1000" spc="-20" dirty="0">
              <a:solidFill>
                <a:prstClr val="white"/>
              </a:solidFill>
            </a:endParaRPr>
          </a:p>
        </p:txBody>
      </p:sp>
    </p:spTree>
    <p:extLst>
      <p:ext uri="{BB962C8B-B14F-4D97-AF65-F5344CB8AC3E}">
        <p14:creationId xmlns:p14="http://schemas.microsoft.com/office/powerpoint/2010/main" val="7774634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userDrawn="1">
            <p:ph idx="1"/>
          </p:nvPr>
        </p:nvSpPr>
        <p:spPr>
          <a:xfrm>
            <a:off x="338637" y="1636294"/>
            <a:ext cx="7910014" cy="4618681"/>
          </a:xfrm>
        </p:spPr>
        <p:txBody>
          <a:bodyPr/>
          <a:lstStyle>
            <a:lvl1pPr>
              <a:buSzPct val="50000"/>
              <a:defRPr>
                <a:solidFill>
                  <a:schemeClr val="tx1">
                    <a:lumMod val="85000"/>
                    <a:lumOff val="15000"/>
                  </a:schemeClr>
                </a:solidFill>
              </a:defRPr>
            </a:lvl1pPr>
            <a:lvl2pPr marL="557185" indent="-214303">
              <a:buClr>
                <a:schemeClr val="accent4"/>
              </a:buClr>
              <a:buSzPct val="125000"/>
              <a:buFont typeface="Calibri" panose="020F0502020204030204" pitchFamily="34" charset="0"/>
              <a:buChar char="»"/>
              <a:defRPr>
                <a:solidFill>
                  <a:schemeClr val="tx1">
                    <a:lumMod val="85000"/>
                    <a:lumOff val="15000"/>
                  </a:schemeClr>
                </a:solidFill>
              </a:defRPr>
            </a:lvl2pPr>
            <a:lvl3pPr marL="857207" indent="-171442">
              <a:buClr>
                <a:schemeClr val="accent3"/>
              </a:buClr>
              <a:buSzPct val="50000"/>
              <a:buFont typeface="Wingdings 2" panose="05020102010507070707" pitchFamily="18" charset="2"/>
              <a:buChar char=""/>
              <a:defRPr>
                <a:solidFill>
                  <a:schemeClr val="tx1">
                    <a:lumMod val="85000"/>
                    <a:lumOff val="15000"/>
                  </a:schemeClr>
                </a:solidFill>
              </a:defRPr>
            </a:lvl3pPr>
            <a:lvl4pPr marL="1200090" indent="-171442">
              <a:buClr>
                <a:schemeClr val="accent2"/>
              </a:buClr>
              <a:buSzPct val="125000"/>
              <a:buFont typeface="Calibri" panose="020F0502020204030204" pitchFamily="34" charset="0"/>
              <a:buChar char="»"/>
              <a:defRPr>
                <a:solidFill>
                  <a:schemeClr val="tx1">
                    <a:lumMod val="85000"/>
                    <a:lumOff val="15000"/>
                  </a:schemeClr>
                </a:solidFill>
              </a:defRPr>
            </a:lvl4pPr>
            <a:lvl5pPr marL="1542974" indent="-171442">
              <a:buClr>
                <a:schemeClr val="accent6"/>
              </a:buClr>
              <a:buSzPct val="75000"/>
              <a:buFont typeface="Wingdings 2" panose="05020102010507070707" pitchFamily="18" charset="2"/>
              <a:buChar cha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2" name="Rectangle 11"/>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title"/>
          </p:nvPr>
        </p:nvSpPr>
        <p:spPr/>
        <p:txBody>
          <a:bodyPr/>
          <a:lstStyle/>
          <a:p>
            <a:r>
              <a:rPr lang="en-US"/>
              <a:t>Click to edit Master title style</a:t>
            </a:r>
            <a:endParaRPr lang="en-US" dirty="0"/>
          </a:p>
        </p:txBody>
      </p:sp>
      <p:grpSp>
        <p:nvGrpSpPr>
          <p:cNvPr id="16" name="Group 15"/>
          <p:cNvGrpSpPr/>
          <p:nvPr userDrawn="1"/>
        </p:nvGrpSpPr>
        <p:grpSpPr>
          <a:xfrm>
            <a:off x="5517207" y="6451332"/>
            <a:ext cx="3487600" cy="251171"/>
            <a:chOff x="5517207" y="6451332"/>
            <a:chExt cx="3487600" cy="251171"/>
          </a:xfrm>
        </p:grpSpPr>
        <p:grpSp>
          <p:nvGrpSpPr>
            <p:cNvPr id="17" name="Group 16"/>
            <p:cNvGrpSpPr/>
            <p:nvPr userDrawn="1"/>
          </p:nvGrpSpPr>
          <p:grpSpPr>
            <a:xfrm>
              <a:off x="5517207" y="6451332"/>
              <a:ext cx="1667945" cy="210312"/>
              <a:chOff x="6195011" y="6499775"/>
              <a:chExt cx="1667945" cy="210312"/>
            </a:xfrm>
          </p:grpSpPr>
          <p:cxnSp>
            <p:nvCxnSpPr>
              <p:cNvPr id="8" name="Straight Connector 7"/>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7" name="Picture 6"/>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17051855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6" name="Rectangle 15"/>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Picture Placeholder 5"/>
          <p:cNvSpPr>
            <a:spLocks noGrp="1"/>
          </p:cNvSpPr>
          <p:nvPr>
            <p:ph type="pic" sz="quarter" idx="13" hasCustomPrompt="1"/>
          </p:nvPr>
        </p:nvSpPr>
        <p:spPr bwMode="gray">
          <a:xfrm>
            <a:off x="460373" y="17106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27" name="Picture Placeholder 5"/>
          <p:cNvSpPr>
            <a:spLocks noGrp="1"/>
          </p:cNvSpPr>
          <p:nvPr>
            <p:ph type="pic" sz="quarter" idx="14" hasCustomPrompt="1"/>
          </p:nvPr>
        </p:nvSpPr>
        <p:spPr bwMode="gray">
          <a:xfrm>
            <a:off x="460373" y="321556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28" name="Picture Placeholder 5"/>
          <p:cNvSpPr>
            <a:spLocks noGrp="1"/>
          </p:cNvSpPr>
          <p:nvPr>
            <p:ph type="pic" sz="quarter" idx="15" hasCustomPrompt="1"/>
          </p:nvPr>
        </p:nvSpPr>
        <p:spPr bwMode="gray">
          <a:xfrm>
            <a:off x="460373" y="47205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29" name="Picture Placeholder 5"/>
          <p:cNvSpPr>
            <a:spLocks noGrp="1"/>
          </p:cNvSpPr>
          <p:nvPr>
            <p:ph type="pic" sz="quarter" idx="16" hasCustomPrompt="1"/>
          </p:nvPr>
        </p:nvSpPr>
        <p:spPr bwMode="gray">
          <a:xfrm>
            <a:off x="4626506" y="17106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30" name="Picture Placeholder 5"/>
          <p:cNvSpPr>
            <a:spLocks noGrp="1"/>
          </p:cNvSpPr>
          <p:nvPr>
            <p:ph type="pic" sz="quarter" idx="17" hasCustomPrompt="1"/>
          </p:nvPr>
        </p:nvSpPr>
        <p:spPr bwMode="gray">
          <a:xfrm>
            <a:off x="4626506" y="321556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31" name="Picture Placeholder 5"/>
          <p:cNvSpPr>
            <a:spLocks noGrp="1"/>
          </p:cNvSpPr>
          <p:nvPr>
            <p:ph type="pic" sz="quarter" idx="18" hasCustomPrompt="1"/>
          </p:nvPr>
        </p:nvSpPr>
        <p:spPr bwMode="gray">
          <a:xfrm>
            <a:off x="4626506" y="47205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solidFill>
                  <a:schemeClr val="tx1">
                    <a:lumMod val="85000"/>
                    <a:lumOff val="15000"/>
                  </a:schemeClr>
                </a:solidFill>
              </a:defRPr>
            </a:lvl1pPr>
          </a:lstStyle>
          <a:p>
            <a:r>
              <a:rPr lang="en-US" dirty="0"/>
              <a:t>Double-click to add photo</a:t>
            </a:r>
          </a:p>
        </p:txBody>
      </p:sp>
      <p:sp>
        <p:nvSpPr>
          <p:cNvPr id="8" name="Text Placeholder 7"/>
          <p:cNvSpPr>
            <a:spLocks noGrp="1"/>
          </p:cNvSpPr>
          <p:nvPr>
            <p:ph type="body" sz="quarter" idx="19" hasCustomPrompt="1"/>
          </p:nvPr>
        </p:nvSpPr>
        <p:spPr>
          <a:xfrm>
            <a:off x="1901027" y="1732977"/>
            <a:ext cx="2510106" cy="1193789"/>
          </a:xfrm>
        </p:spPr>
        <p:txBody>
          <a:bodyPr/>
          <a:lstStyle>
            <a:lvl1pPr marL="0" indent="0">
              <a:spcBef>
                <a:spcPts val="0"/>
              </a:spcBef>
              <a:spcAft>
                <a:spcPts val="0"/>
              </a:spcAft>
              <a:buNone/>
              <a:defRPr sz="1800" b="0" baseline="0">
                <a:solidFill>
                  <a:schemeClr val="tx1">
                    <a:lumMod val="85000"/>
                    <a:lumOff val="15000"/>
                  </a:schemeClr>
                </a:solidFill>
              </a:defRPr>
            </a:lvl1pPr>
          </a:lstStyle>
          <a:p>
            <a:pPr lvl="0"/>
            <a:r>
              <a:rPr lang="en-US" dirty="0"/>
              <a:t>Name, Title, Organization</a:t>
            </a:r>
          </a:p>
        </p:txBody>
      </p:sp>
      <p:sp>
        <p:nvSpPr>
          <p:cNvPr id="32" name="Text Placeholder 7"/>
          <p:cNvSpPr>
            <a:spLocks noGrp="1"/>
          </p:cNvSpPr>
          <p:nvPr>
            <p:ph type="body" sz="quarter" idx="20" hasCustomPrompt="1"/>
          </p:nvPr>
        </p:nvSpPr>
        <p:spPr>
          <a:xfrm>
            <a:off x="1897986" y="3226745"/>
            <a:ext cx="2510106" cy="1193789"/>
          </a:xfrm>
        </p:spPr>
        <p:txBody>
          <a:bodyPr/>
          <a:lstStyle>
            <a:lvl1pPr marL="0" indent="0">
              <a:spcBef>
                <a:spcPts val="0"/>
              </a:spcBef>
              <a:spcAft>
                <a:spcPts val="0"/>
              </a:spcAft>
              <a:buNone/>
              <a:defRPr sz="1800" b="0">
                <a:solidFill>
                  <a:schemeClr val="tx1">
                    <a:lumMod val="85000"/>
                    <a:lumOff val="15000"/>
                  </a:schemeClr>
                </a:solidFill>
              </a:defRPr>
            </a:lvl1pPr>
          </a:lstStyle>
          <a:p>
            <a:pPr lvl="0"/>
            <a:r>
              <a:rPr lang="en-US" dirty="0"/>
              <a:t>Name, Title, Organization</a:t>
            </a:r>
          </a:p>
        </p:txBody>
      </p:sp>
      <p:sp>
        <p:nvSpPr>
          <p:cNvPr id="33" name="Text Placeholder 7"/>
          <p:cNvSpPr>
            <a:spLocks noGrp="1"/>
          </p:cNvSpPr>
          <p:nvPr>
            <p:ph type="body" sz="quarter" idx="21" hasCustomPrompt="1"/>
          </p:nvPr>
        </p:nvSpPr>
        <p:spPr>
          <a:xfrm>
            <a:off x="1894945" y="4720513"/>
            <a:ext cx="2510106" cy="1193789"/>
          </a:xfrm>
        </p:spPr>
        <p:txBody>
          <a:bodyPr/>
          <a:lstStyle>
            <a:lvl1pPr marL="0" indent="0">
              <a:spcBef>
                <a:spcPts val="0"/>
              </a:spcBef>
              <a:spcAft>
                <a:spcPts val="0"/>
              </a:spcAft>
              <a:buNone/>
              <a:defRPr sz="1800" b="0">
                <a:solidFill>
                  <a:schemeClr val="tx1">
                    <a:lumMod val="85000"/>
                    <a:lumOff val="15000"/>
                  </a:schemeClr>
                </a:solidFill>
              </a:defRPr>
            </a:lvl1pPr>
          </a:lstStyle>
          <a:p>
            <a:pPr lvl="0"/>
            <a:r>
              <a:rPr lang="en-US" dirty="0"/>
              <a:t>Name, Title, Organization</a:t>
            </a:r>
          </a:p>
        </p:txBody>
      </p:sp>
      <p:sp>
        <p:nvSpPr>
          <p:cNvPr id="34" name="Text Placeholder 7"/>
          <p:cNvSpPr>
            <a:spLocks noGrp="1"/>
          </p:cNvSpPr>
          <p:nvPr>
            <p:ph type="body" sz="quarter" idx="22" hasCustomPrompt="1"/>
          </p:nvPr>
        </p:nvSpPr>
        <p:spPr>
          <a:xfrm>
            <a:off x="6061079" y="1732977"/>
            <a:ext cx="2510106" cy="1193789"/>
          </a:xfrm>
        </p:spPr>
        <p:txBody>
          <a:bodyPr/>
          <a:lstStyle>
            <a:lvl1pPr marL="0" indent="0">
              <a:spcBef>
                <a:spcPts val="0"/>
              </a:spcBef>
              <a:spcAft>
                <a:spcPts val="0"/>
              </a:spcAft>
              <a:buNone/>
              <a:defRPr sz="1800" b="0">
                <a:solidFill>
                  <a:schemeClr val="tx1">
                    <a:lumMod val="85000"/>
                    <a:lumOff val="15000"/>
                  </a:schemeClr>
                </a:solidFill>
              </a:defRPr>
            </a:lvl1pPr>
          </a:lstStyle>
          <a:p>
            <a:pPr lvl="0"/>
            <a:r>
              <a:rPr lang="en-US" dirty="0"/>
              <a:t>Name, Title, Organization</a:t>
            </a:r>
          </a:p>
        </p:txBody>
      </p:sp>
      <p:sp>
        <p:nvSpPr>
          <p:cNvPr id="35" name="Text Placeholder 7"/>
          <p:cNvSpPr>
            <a:spLocks noGrp="1"/>
          </p:cNvSpPr>
          <p:nvPr>
            <p:ph type="body" sz="quarter" idx="23" hasCustomPrompt="1"/>
          </p:nvPr>
        </p:nvSpPr>
        <p:spPr>
          <a:xfrm>
            <a:off x="6061079" y="3226744"/>
            <a:ext cx="2510106" cy="1193789"/>
          </a:xfrm>
        </p:spPr>
        <p:txBody>
          <a:bodyPr/>
          <a:lstStyle>
            <a:lvl1pPr marL="0" indent="0">
              <a:spcBef>
                <a:spcPts val="0"/>
              </a:spcBef>
              <a:spcAft>
                <a:spcPts val="0"/>
              </a:spcAft>
              <a:buNone/>
              <a:defRPr sz="1800" b="0">
                <a:solidFill>
                  <a:schemeClr val="tx1">
                    <a:lumMod val="85000"/>
                    <a:lumOff val="15000"/>
                  </a:schemeClr>
                </a:solidFill>
              </a:defRPr>
            </a:lvl1pPr>
          </a:lstStyle>
          <a:p>
            <a:pPr lvl="0"/>
            <a:r>
              <a:rPr lang="en-US" dirty="0"/>
              <a:t>Name, Title, Organization</a:t>
            </a:r>
          </a:p>
        </p:txBody>
      </p:sp>
      <p:sp>
        <p:nvSpPr>
          <p:cNvPr id="36" name="Text Placeholder 7"/>
          <p:cNvSpPr>
            <a:spLocks noGrp="1"/>
          </p:cNvSpPr>
          <p:nvPr>
            <p:ph type="body" sz="quarter" idx="24" hasCustomPrompt="1"/>
          </p:nvPr>
        </p:nvSpPr>
        <p:spPr>
          <a:xfrm>
            <a:off x="6061079" y="4720511"/>
            <a:ext cx="2510106" cy="1193789"/>
          </a:xfrm>
        </p:spPr>
        <p:txBody>
          <a:bodyPr/>
          <a:lstStyle>
            <a:lvl1pPr marL="0" indent="0">
              <a:spcBef>
                <a:spcPts val="0"/>
              </a:spcBef>
              <a:spcAft>
                <a:spcPts val="0"/>
              </a:spcAft>
              <a:buNone/>
              <a:defRPr sz="1800" b="0">
                <a:solidFill>
                  <a:schemeClr val="tx1">
                    <a:lumMod val="85000"/>
                    <a:lumOff val="15000"/>
                  </a:schemeClr>
                </a:solidFill>
              </a:defRPr>
            </a:lvl1pPr>
          </a:lstStyle>
          <a:p>
            <a:pPr lvl="0"/>
            <a:r>
              <a:rPr lang="en-US" dirty="0"/>
              <a:t>Name, Title, Organization</a:t>
            </a:r>
          </a:p>
        </p:txBody>
      </p:sp>
      <p:grpSp>
        <p:nvGrpSpPr>
          <p:cNvPr id="24" name="Group 23"/>
          <p:cNvGrpSpPr/>
          <p:nvPr userDrawn="1"/>
        </p:nvGrpSpPr>
        <p:grpSpPr>
          <a:xfrm>
            <a:off x="5517207" y="6451332"/>
            <a:ext cx="3487600" cy="251171"/>
            <a:chOff x="5517207" y="6451332"/>
            <a:chExt cx="3487600" cy="251171"/>
          </a:xfrm>
        </p:grpSpPr>
        <p:grpSp>
          <p:nvGrpSpPr>
            <p:cNvPr id="25" name="Group 24"/>
            <p:cNvGrpSpPr/>
            <p:nvPr userDrawn="1"/>
          </p:nvGrpSpPr>
          <p:grpSpPr>
            <a:xfrm>
              <a:off x="5517207" y="6451332"/>
              <a:ext cx="1667945" cy="210312"/>
              <a:chOff x="6195011" y="6499775"/>
              <a:chExt cx="1667945" cy="210312"/>
            </a:xfrm>
          </p:grpSpPr>
          <p:cxnSp>
            <p:nvCxnSpPr>
              <p:cNvPr id="41" name="Straight Connector 40"/>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26" name="Picture 25"/>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20553395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 Turquoise">
    <p:bg bwMode="gray">
      <p:bgRef idx="1001">
        <a:schemeClr val="bg1"/>
      </p:bgRef>
    </p:bg>
    <p:spTree>
      <p:nvGrpSpPr>
        <p:cNvPr id="1" name=""/>
        <p:cNvGrpSpPr/>
        <p:nvPr/>
      </p:nvGrpSpPr>
      <p:grpSpPr>
        <a:xfrm>
          <a:off x="0" y="0"/>
          <a:ext cx="0" cy="0"/>
          <a:chOff x="0" y="0"/>
          <a:chExt cx="0" cy="0"/>
        </a:xfrm>
      </p:grpSpPr>
      <p:sp>
        <p:nvSpPr>
          <p:cNvPr id="8" name="Freeform 6"/>
          <p:cNvSpPr/>
          <p:nvPr userDrawn="1"/>
        </p:nvSpPr>
        <p:spPr bwMode="grayWhite">
          <a:xfrm>
            <a:off x="0" y="-3175"/>
            <a:ext cx="9144000" cy="6861175"/>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userDrawn="1">
            <p:ph type="title" hasCustomPrompt="1"/>
          </p:nvPr>
        </p:nvSpPr>
        <p:spPr>
          <a:xfrm>
            <a:off x="611468" y="2694600"/>
            <a:ext cx="7921064" cy="1468800"/>
          </a:xfrm>
        </p:spPr>
        <p:txBody>
          <a:bodyPr anchor="ctr"/>
          <a:lstStyle>
            <a:lvl1pPr marL="0" indent="0" algn="l">
              <a:defRPr sz="4400" b="0" cap="none">
                <a:solidFill>
                  <a:schemeClr val="bg1"/>
                </a:solidFill>
                <a:effectLst>
                  <a:outerShdw blurRad="38100" dist="25400" dir="5400000" algn="tl" rotWithShape="0">
                    <a:prstClr val="black">
                      <a:alpha val="20000"/>
                    </a:prstClr>
                  </a:outerShdw>
                </a:effectLst>
              </a:defRPr>
            </a:lvl1pPr>
          </a:lstStyle>
          <a:p>
            <a:r>
              <a:rPr lang="en-US" dirty="0"/>
              <a:t>Click to add transition slide title</a:t>
            </a:r>
          </a:p>
        </p:txBody>
      </p:sp>
      <p:sp>
        <p:nvSpPr>
          <p:cNvPr id="6" name="Slide Number Placeholder 5"/>
          <p:cNvSpPr>
            <a:spLocks noGrp="1"/>
          </p:cNvSpPr>
          <p:nvPr userDrawn="1">
            <p:ph type="sldNum" sz="quarter" idx="12"/>
          </p:nvPr>
        </p:nvSpPr>
        <p:spPr>
          <a:xfrm>
            <a:off x="338636" y="6346169"/>
            <a:ext cx="631911" cy="365125"/>
          </a:xfrm>
        </p:spPr>
        <p:txBody>
          <a:bodyPr/>
          <a:lstStyle>
            <a:lvl1pPr marL="0" indent="0">
              <a:defRPr>
                <a:solidFill>
                  <a:schemeClr val="bg1"/>
                </a:solidFill>
              </a:defRPr>
            </a:lvl1pPr>
          </a:lstStyle>
          <a:p>
            <a:fld id="{D57F1E4F-1CFF-5643-939E-217C01CDF565}" type="slidenum">
              <a:rPr lang="en-US" smtClean="0">
                <a:solidFill>
                  <a:prstClr val="white"/>
                </a:solidFill>
              </a:rPr>
              <a:pPr/>
              <a:t>‹#›</a:t>
            </a:fld>
            <a:endParaRPr lang="en-US" dirty="0">
              <a:solidFill>
                <a:prstClr val="white"/>
              </a:solidFill>
            </a:endParaRPr>
          </a:p>
        </p:txBody>
      </p:sp>
      <p:sp>
        <p:nvSpPr>
          <p:cNvPr id="13" name="Rectangle 12"/>
          <p:cNvSpPr/>
          <p:nvPr userDrawn="1"/>
        </p:nvSpPr>
        <p:spPr bwMode="hidden">
          <a:xfrm>
            <a:off x="-1" y="0"/>
            <a:ext cx="9144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Subtitle 2"/>
          <p:cNvSpPr>
            <a:spLocks noGrp="1"/>
          </p:cNvSpPr>
          <p:nvPr>
            <p:ph type="subTitle" idx="1" hasCustomPrompt="1"/>
          </p:nvPr>
        </p:nvSpPr>
        <p:spPr>
          <a:xfrm>
            <a:off x="607501" y="4334932"/>
            <a:ext cx="7929000" cy="1861351"/>
          </a:xfrm>
        </p:spPr>
        <p:txBody>
          <a:bodyPr anchor="t">
            <a:noAutofit/>
          </a:bodyPr>
          <a:lstStyle>
            <a:lvl1pPr marL="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sub-title as needed</a:t>
            </a:r>
          </a:p>
        </p:txBody>
      </p:sp>
      <p:grpSp>
        <p:nvGrpSpPr>
          <p:cNvPr id="12" name="Group 11"/>
          <p:cNvGrpSpPr/>
          <p:nvPr userDrawn="1"/>
        </p:nvGrpSpPr>
        <p:grpSpPr>
          <a:xfrm>
            <a:off x="5517207" y="6451332"/>
            <a:ext cx="3487600" cy="251171"/>
            <a:chOff x="5517207" y="6451332"/>
            <a:chExt cx="3487600" cy="251171"/>
          </a:xfrm>
        </p:grpSpPr>
        <p:grpSp>
          <p:nvGrpSpPr>
            <p:cNvPr id="14" name="Group 13"/>
            <p:cNvGrpSpPr/>
            <p:nvPr userDrawn="1"/>
          </p:nvGrpSpPr>
          <p:grpSpPr>
            <a:xfrm>
              <a:off x="5517207" y="6451332"/>
              <a:ext cx="1667945" cy="210312"/>
              <a:chOff x="6195011" y="6499775"/>
              <a:chExt cx="1667945" cy="210312"/>
            </a:xfrm>
          </p:grpSpPr>
          <p:cxnSp>
            <p:nvCxnSpPr>
              <p:cNvPr id="17" name="Straight Connector 16"/>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5" name="Picture 14"/>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3715125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p:ph sz="half" idx="1"/>
          </p:nvPr>
        </p:nvSpPr>
        <p:spPr>
          <a:xfrm>
            <a:off x="338636" y="1636295"/>
            <a:ext cx="4164805" cy="4596068"/>
          </a:xfrm>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5" y="1636294"/>
            <a:ext cx="4164801" cy="4596063"/>
          </a:xfrm>
        </p:spPr>
        <p:txBody>
          <a:bodyPr>
            <a:no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itle 7"/>
          <p:cNvSpPr>
            <a:spLocks noGrp="1"/>
          </p:cNvSpPr>
          <p:nvPr>
            <p:ph type="title"/>
          </p:nvPr>
        </p:nvSpPr>
        <p:spPr/>
        <p:txBody>
          <a:bodyPr/>
          <a:lstStyle/>
          <a:p>
            <a:r>
              <a:rPr lang="en-US"/>
              <a:t>Click to edit Master title style</a:t>
            </a:r>
          </a:p>
        </p:txBody>
      </p:sp>
      <p:grpSp>
        <p:nvGrpSpPr>
          <p:cNvPr id="14" name="Group 13"/>
          <p:cNvGrpSpPr/>
          <p:nvPr userDrawn="1"/>
        </p:nvGrpSpPr>
        <p:grpSpPr>
          <a:xfrm>
            <a:off x="5517207" y="6451332"/>
            <a:ext cx="3487600" cy="251171"/>
            <a:chOff x="5517207" y="6451332"/>
            <a:chExt cx="3487600" cy="251171"/>
          </a:xfrm>
        </p:grpSpPr>
        <p:grpSp>
          <p:nvGrpSpPr>
            <p:cNvPr id="15" name="Group 14"/>
            <p:cNvGrpSpPr/>
            <p:nvPr userDrawn="1"/>
          </p:nvGrpSpPr>
          <p:grpSpPr>
            <a:xfrm>
              <a:off x="5517207" y="6451332"/>
              <a:ext cx="1667945" cy="210312"/>
              <a:chOff x="6195011" y="6499775"/>
              <a:chExt cx="1667945" cy="210312"/>
            </a:xfrm>
          </p:grpSpPr>
          <p:cxnSp>
            <p:nvCxnSpPr>
              <p:cNvPr id="17" name="Straight Connector 16"/>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6" name="Picture 15"/>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361352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 2 Boxes">
    <p:spTree>
      <p:nvGrpSpPr>
        <p:cNvPr id="1" name=""/>
        <p:cNvGrpSpPr/>
        <p:nvPr/>
      </p:nvGrpSpPr>
      <p:grpSpPr>
        <a:xfrm>
          <a:off x="0" y="0"/>
          <a:ext cx="0" cy="0"/>
          <a:chOff x="0" y="0"/>
          <a:chExt cx="0" cy="0"/>
        </a:xfrm>
      </p:grpSpPr>
      <p:sp>
        <p:nvSpPr>
          <p:cNvPr id="15"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92018"/>
            <a:ext cx="4164804" cy="576262"/>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6" y="2168280"/>
            <a:ext cx="4164807"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400">
                <a:solidFill>
                  <a:schemeClr val="tx1">
                    <a:lumMod val="85000"/>
                    <a:lumOff val="15000"/>
                  </a:schemeClr>
                </a:solidFill>
              </a:defRPr>
            </a:lvl4pPr>
            <a:lvl5pPr>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92018"/>
            <a:ext cx="4164801" cy="576262"/>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4640566" y="2168280"/>
            <a:ext cx="4164800"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400">
                <a:solidFill>
                  <a:schemeClr val="tx1">
                    <a:lumMod val="85000"/>
                    <a:lumOff val="15000"/>
                  </a:schemeClr>
                </a:solidFill>
              </a:defRPr>
            </a:lvl4pPr>
            <a:lvl5pPr>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userDrawn="1"/>
        </p:nvGrpSpPr>
        <p:grpSpPr>
          <a:xfrm>
            <a:off x="5517207" y="6451332"/>
            <a:ext cx="3487600" cy="251171"/>
            <a:chOff x="5517207" y="6451332"/>
            <a:chExt cx="3487600" cy="251171"/>
          </a:xfrm>
        </p:grpSpPr>
        <p:grpSp>
          <p:nvGrpSpPr>
            <p:cNvPr id="17" name="Group 16"/>
            <p:cNvGrpSpPr/>
            <p:nvPr userDrawn="1"/>
          </p:nvGrpSpPr>
          <p:grpSpPr>
            <a:xfrm>
              <a:off x="5517207" y="6451332"/>
              <a:ext cx="1667945" cy="210312"/>
              <a:chOff x="6195011" y="6499775"/>
              <a:chExt cx="1667945" cy="210312"/>
            </a:xfrm>
          </p:grpSpPr>
          <p:cxnSp>
            <p:nvCxnSpPr>
              <p:cNvPr id="20" name="Straight Connector 19"/>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9" name="Picture 18"/>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6002183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 2 Boxes Opt 2">
    <p:spTree>
      <p:nvGrpSpPr>
        <p:cNvPr id="1" name=""/>
        <p:cNvGrpSpPr/>
        <p:nvPr/>
      </p:nvGrpSpPr>
      <p:grpSpPr>
        <a:xfrm>
          <a:off x="0" y="0"/>
          <a:ext cx="0" cy="0"/>
          <a:chOff x="0" y="0"/>
          <a:chExt cx="0" cy="0"/>
        </a:xfrm>
      </p:grpSpPr>
      <p:sp>
        <p:nvSpPr>
          <p:cNvPr id="15"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92018"/>
            <a:ext cx="4164804"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6" y="2168280"/>
            <a:ext cx="4164807" cy="3995461"/>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400">
                <a:solidFill>
                  <a:schemeClr val="tx1">
                    <a:lumMod val="85000"/>
                    <a:lumOff val="15000"/>
                  </a:schemeClr>
                </a:solidFill>
              </a:defRPr>
            </a:lvl4pPr>
            <a:lvl5pPr>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92018"/>
            <a:ext cx="4164801"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4640565" y="2168280"/>
            <a:ext cx="4164801" cy="3995461"/>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400">
                <a:solidFill>
                  <a:schemeClr val="tx1">
                    <a:lumMod val="85000"/>
                    <a:lumOff val="15000"/>
                  </a:schemeClr>
                </a:solidFill>
              </a:defRPr>
            </a:lvl4pPr>
            <a:lvl5pPr>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userDrawn="1"/>
        </p:nvGrpSpPr>
        <p:grpSpPr>
          <a:xfrm>
            <a:off x="5517207" y="6451332"/>
            <a:ext cx="3487600" cy="251171"/>
            <a:chOff x="5517207" y="6451332"/>
            <a:chExt cx="3487600" cy="251171"/>
          </a:xfrm>
        </p:grpSpPr>
        <p:grpSp>
          <p:nvGrpSpPr>
            <p:cNvPr id="17" name="Group 16"/>
            <p:cNvGrpSpPr/>
            <p:nvPr userDrawn="1"/>
          </p:nvGrpSpPr>
          <p:grpSpPr>
            <a:xfrm>
              <a:off x="5517207" y="6451332"/>
              <a:ext cx="1667945" cy="210312"/>
              <a:chOff x="6195011" y="6499775"/>
              <a:chExt cx="1667945" cy="210312"/>
            </a:xfrm>
          </p:grpSpPr>
          <p:cxnSp>
            <p:nvCxnSpPr>
              <p:cNvPr id="20" name="Straight Connector 19"/>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9" name="Picture 18"/>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32305908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2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41216"/>
            <a:ext cx="4164804" cy="411480"/>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5"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41216"/>
            <a:ext cx="4164801" cy="411480"/>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5" name="Text Placeholder 2"/>
          <p:cNvSpPr>
            <a:spLocks noGrp="1"/>
          </p:cNvSpPr>
          <p:nvPr userDrawn="1">
            <p:ph type="body" idx="13"/>
          </p:nvPr>
        </p:nvSpPr>
        <p:spPr bwMode="gray">
          <a:xfrm>
            <a:off x="338638" y="3901516"/>
            <a:ext cx="4164804" cy="411480"/>
          </a:xfr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4640564" y="3901516"/>
            <a:ext cx="4164801" cy="411480"/>
          </a:xfrm>
          <a:blipFill dpi="0" rotWithShape="1">
            <a:srcRect/>
            <a:tile tx="0" ty="0" sx="50000" sy="50000" flip="none" algn="tl"/>
          </a:blipFill>
          <a:ln/>
        </p:spPr>
        <p:style>
          <a:lnRef idx="1">
            <a:schemeClr val="accent2"/>
          </a:lnRef>
          <a:fillRef idx="3">
            <a:schemeClr val="accent2"/>
          </a:fillRef>
          <a:effectRef idx="2">
            <a:schemeClr val="accent2"/>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Content Placeholder 3"/>
          <p:cNvSpPr>
            <a:spLocks noGrp="1"/>
          </p:cNvSpPr>
          <p:nvPr>
            <p:ph sz="half" idx="16"/>
          </p:nvPr>
        </p:nvSpPr>
        <p:spPr bwMode="blackGray">
          <a:xfrm>
            <a:off x="4640557"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338635" y="4312996"/>
            <a:ext cx="4164807"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4640558" y="4312995"/>
            <a:ext cx="4164807"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p:cNvGrpSpPr/>
          <p:nvPr userDrawn="1"/>
        </p:nvGrpSpPr>
        <p:grpSpPr>
          <a:xfrm>
            <a:off x="5517207" y="6451332"/>
            <a:ext cx="3487600" cy="251171"/>
            <a:chOff x="5517207" y="6451332"/>
            <a:chExt cx="3487600" cy="251171"/>
          </a:xfrm>
        </p:grpSpPr>
        <p:grpSp>
          <p:nvGrpSpPr>
            <p:cNvPr id="24" name="Group 23"/>
            <p:cNvGrpSpPr/>
            <p:nvPr userDrawn="1"/>
          </p:nvGrpSpPr>
          <p:grpSpPr>
            <a:xfrm>
              <a:off x="5517207" y="6451332"/>
              <a:ext cx="1667945" cy="210312"/>
              <a:chOff x="6195011" y="6499775"/>
              <a:chExt cx="1667945" cy="210312"/>
            </a:xfrm>
          </p:grpSpPr>
          <p:cxnSp>
            <p:nvCxnSpPr>
              <p:cNvPr id="27" name="Straight Connector 26"/>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26" name="Picture 25"/>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30652912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41216"/>
            <a:ext cx="4164804"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5"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41216"/>
            <a:ext cx="4164801"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5" name="Text Placeholder 2"/>
          <p:cNvSpPr>
            <a:spLocks noGrp="1"/>
          </p:cNvSpPr>
          <p:nvPr userDrawn="1">
            <p:ph type="body" idx="13"/>
          </p:nvPr>
        </p:nvSpPr>
        <p:spPr bwMode="gray">
          <a:xfrm>
            <a:off x="338638" y="3901516"/>
            <a:ext cx="4164804"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4640564" y="3901516"/>
            <a:ext cx="4164801"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Content Placeholder 3"/>
          <p:cNvSpPr>
            <a:spLocks noGrp="1"/>
          </p:cNvSpPr>
          <p:nvPr>
            <p:ph sz="half" idx="16"/>
          </p:nvPr>
        </p:nvSpPr>
        <p:spPr bwMode="blackGray">
          <a:xfrm>
            <a:off x="4640557"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338635" y="4312996"/>
            <a:ext cx="4164807"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4640558" y="4312995"/>
            <a:ext cx="4164807"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solidFill>
                  <a:schemeClr val="tx1">
                    <a:lumMod val="85000"/>
                    <a:lumOff val="15000"/>
                  </a:schemeClr>
                </a:solidFill>
              </a:defRPr>
            </a:lvl1pPr>
            <a:lvl2pPr marL="346075" indent="-150813">
              <a:defRPr sz="1400">
                <a:solidFill>
                  <a:schemeClr val="tx1">
                    <a:lumMod val="85000"/>
                    <a:lumOff val="15000"/>
                  </a:schemeClr>
                </a:solidFill>
              </a:defRPr>
            </a:lvl2pPr>
            <a:lvl3pPr marL="568325" indent="-169863">
              <a:defRPr sz="1200">
                <a:solidFill>
                  <a:schemeClr val="tx1">
                    <a:lumMod val="85000"/>
                    <a:lumOff val="15000"/>
                  </a:schemeClr>
                </a:solidFill>
              </a:defRPr>
            </a:lvl3pPr>
            <a:lvl4pPr marL="798513" indent="-169863">
              <a:defRPr sz="1000">
                <a:solidFill>
                  <a:schemeClr val="tx1">
                    <a:lumMod val="85000"/>
                    <a:lumOff val="15000"/>
                  </a:schemeClr>
                </a:solidFill>
              </a:defRPr>
            </a:lvl4pPr>
            <a:lvl5pPr marL="968375" indent="-169863">
              <a:defRPr sz="10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p:cNvGrpSpPr/>
          <p:nvPr userDrawn="1"/>
        </p:nvGrpSpPr>
        <p:grpSpPr>
          <a:xfrm>
            <a:off x="5517207" y="6451332"/>
            <a:ext cx="3487600" cy="251171"/>
            <a:chOff x="5517207" y="6451332"/>
            <a:chExt cx="3487600" cy="251171"/>
          </a:xfrm>
        </p:grpSpPr>
        <p:grpSp>
          <p:nvGrpSpPr>
            <p:cNvPr id="24" name="Group 23"/>
            <p:cNvGrpSpPr/>
            <p:nvPr userDrawn="1"/>
          </p:nvGrpSpPr>
          <p:grpSpPr>
            <a:xfrm>
              <a:off x="5517207" y="6451332"/>
              <a:ext cx="1667945" cy="210312"/>
              <a:chOff x="6195011" y="6499775"/>
              <a:chExt cx="1667945" cy="210312"/>
            </a:xfrm>
          </p:grpSpPr>
          <p:cxnSp>
            <p:nvCxnSpPr>
              <p:cNvPr id="27" name="Straight Connector 26"/>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26" name="Picture 25"/>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22186830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r>
              <a:rPr lang="en-US"/>
              <a:t>Meeting Name  |  Meeting Date</a:t>
            </a:r>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userDrawn="1">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userDrawn="1">
            <p:ph type="sldNum" sz="quarter" idx="12"/>
          </p:nvPr>
        </p:nvSpPr>
        <p:spPr/>
        <p:txBody>
          <a:bodyPr/>
          <a:lstStyle/>
          <a:p>
            <a:fld id="{D57F1E4F-1CFF-5643-939E-217C01CDF565}" type="slidenum">
              <a:rPr lang="en-US" dirty="0">
                <a:solidFill>
                  <a:srgbClr val="0182A9"/>
                </a:solidFill>
              </a:rPr>
              <a:pPr/>
              <a:t>‹#›</a:t>
            </a:fld>
            <a:endParaRPr lang="en-US" dirty="0">
              <a:solidFill>
                <a:srgbClr val="0182A9"/>
              </a:solidFill>
            </a:endParaRPr>
          </a:p>
        </p:txBody>
      </p:sp>
      <p:sp>
        <p:nvSpPr>
          <p:cNvPr id="16" name="Rectangle 15"/>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userDrawn="1"/>
        </p:nvGrpSpPr>
        <p:grpSpPr>
          <a:xfrm>
            <a:off x="5517207" y="6451332"/>
            <a:ext cx="3487600" cy="251171"/>
            <a:chOff x="5517207" y="6451332"/>
            <a:chExt cx="3487600" cy="251171"/>
          </a:xfrm>
        </p:grpSpPr>
        <p:grpSp>
          <p:nvGrpSpPr>
            <p:cNvPr id="13" name="Group 12"/>
            <p:cNvGrpSpPr/>
            <p:nvPr userDrawn="1"/>
          </p:nvGrpSpPr>
          <p:grpSpPr>
            <a:xfrm>
              <a:off x="5517207" y="6451332"/>
              <a:ext cx="1667945" cy="210312"/>
              <a:chOff x="6195011" y="6499775"/>
              <a:chExt cx="1667945" cy="210312"/>
            </a:xfrm>
          </p:grpSpPr>
          <p:cxnSp>
            <p:nvCxnSpPr>
              <p:cNvPr id="15" name="Straight Connector 14"/>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4" name="Picture 13"/>
            <p:cNvPicPr>
              <a:picLocks noChangeAspect="1"/>
            </p:cNvPicPr>
            <p:nvPr userDrawn="1"/>
          </p:nvPicPr>
          <p:blipFill>
            <a:blip r:embed="rId4"/>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4644997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 Opti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dirty="0">
              <a:solidFill>
                <a:srgbClr val="0182A9"/>
              </a:solidFill>
            </a:endParaRPr>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solidFill>
                  <a:srgbClr val="0182A9"/>
                </a:solidFill>
              </a:rPr>
              <a:pPr/>
              <a:t>‹#›</a:t>
            </a:fld>
            <a:endParaRPr lang="en-US" dirty="0">
              <a:solidFill>
                <a:srgbClr val="0182A9"/>
              </a:solidFill>
            </a:endParaRPr>
          </a:p>
        </p:txBody>
      </p:sp>
      <p:sp>
        <p:nvSpPr>
          <p:cNvPr id="7" name="Rectangle 6"/>
          <p:cNvSpPr/>
          <p:nvPr userDrawn="1"/>
        </p:nvSpPr>
        <p:spPr bwMode="hidden">
          <a:xfrm>
            <a:off x="-1" y="0"/>
            <a:ext cx="9144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chemeClr val="accent5"/>
                </a:solidFill>
                <a:effectLst/>
              </a:defRPr>
            </a:lvl1pPr>
          </a:lstStyle>
          <a:p>
            <a:r>
              <a:rPr lang="en-US"/>
              <a:t>Click to edit Master title style</a:t>
            </a:r>
          </a:p>
        </p:txBody>
      </p:sp>
      <p:grpSp>
        <p:nvGrpSpPr>
          <p:cNvPr id="11" name="Group 10"/>
          <p:cNvGrpSpPr/>
          <p:nvPr userDrawn="1"/>
        </p:nvGrpSpPr>
        <p:grpSpPr>
          <a:xfrm>
            <a:off x="5517207" y="6451332"/>
            <a:ext cx="3487600" cy="251171"/>
            <a:chOff x="5517207" y="6451332"/>
            <a:chExt cx="3487600" cy="251171"/>
          </a:xfrm>
        </p:grpSpPr>
        <p:grpSp>
          <p:nvGrpSpPr>
            <p:cNvPr id="12" name="Group 11"/>
            <p:cNvGrpSpPr/>
            <p:nvPr userDrawn="1"/>
          </p:nvGrpSpPr>
          <p:grpSpPr>
            <a:xfrm>
              <a:off x="5517207" y="6451332"/>
              <a:ext cx="1667945" cy="210312"/>
              <a:chOff x="6195011" y="6499775"/>
              <a:chExt cx="1667945" cy="210312"/>
            </a:xfrm>
          </p:grpSpPr>
          <p:cxnSp>
            <p:nvCxnSpPr>
              <p:cNvPr id="14" name="Straight Connector 13"/>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3" name="Picture 12"/>
            <p:cNvPicPr>
              <a:picLocks noChangeAspect="1"/>
            </p:cNvPicPr>
            <p:nvPr userDrawn="1"/>
          </p:nvPicPr>
          <p:blipFill>
            <a:blip r:embed="rId3"/>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41073188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dirty="0">
              <a:solidFill>
                <a:srgbClr val="0182A9"/>
              </a:solidFill>
            </a:endParaRPr>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solidFill>
                  <a:srgbClr val="0182A9"/>
                </a:solidFill>
              </a:rPr>
              <a:pPr/>
              <a:t>‹#›</a:t>
            </a:fld>
            <a:endParaRPr lang="en-US" dirty="0">
              <a:solidFill>
                <a:srgbClr val="0182A9"/>
              </a:solidFill>
            </a:endParaRPr>
          </a:p>
        </p:txBody>
      </p:sp>
      <p:sp>
        <p:nvSpPr>
          <p:cNvPr id="7" name="Rectangle 6"/>
          <p:cNvSpPr/>
          <p:nvPr userDrawn="1"/>
        </p:nvSpPr>
        <p:spPr bwMode="hidden">
          <a:xfrm>
            <a:off x="-1" y="0"/>
            <a:ext cx="9144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userDrawn="1"/>
        </p:nvGrpSpPr>
        <p:grpSpPr>
          <a:xfrm>
            <a:off x="5517207" y="6451332"/>
            <a:ext cx="3487600" cy="251171"/>
            <a:chOff x="5517207" y="6451332"/>
            <a:chExt cx="3487600" cy="251171"/>
          </a:xfrm>
        </p:grpSpPr>
        <p:grpSp>
          <p:nvGrpSpPr>
            <p:cNvPr id="11" name="Group 10"/>
            <p:cNvGrpSpPr/>
            <p:nvPr userDrawn="1"/>
          </p:nvGrpSpPr>
          <p:grpSpPr>
            <a:xfrm>
              <a:off x="5517207" y="6451332"/>
              <a:ext cx="1667945" cy="210312"/>
              <a:chOff x="6195011" y="6499775"/>
              <a:chExt cx="1667945" cy="210312"/>
            </a:xfrm>
          </p:grpSpPr>
          <p:cxnSp>
            <p:nvCxnSpPr>
              <p:cNvPr id="13" name="Straight Connector 12"/>
              <p:cNvCxnSpPr/>
              <p:nvPr userDrawn="1"/>
            </p:nvCxnSpPr>
            <p:spPr>
              <a:xfrm>
                <a:off x="7862956" y="6499775"/>
                <a:ext cx="0" cy="210312"/>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tretch/>
            </p:blipFill>
            <p:spPr bwMode="black">
              <a:xfrm>
                <a:off x="6195011" y="6499775"/>
                <a:ext cx="1590264" cy="182880"/>
              </a:xfrm>
              <a:prstGeom prst="rect">
                <a:avLst/>
              </a:prstGeom>
              <a:noFill/>
              <a:ln>
                <a:noFill/>
              </a:ln>
            </p:spPr>
          </p:pic>
        </p:grpSp>
        <p:pic>
          <p:nvPicPr>
            <p:cNvPr id="12" name="Picture 11"/>
            <p:cNvPicPr>
              <a:picLocks noChangeAspect="1"/>
            </p:cNvPicPr>
            <p:nvPr userDrawn="1"/>
          </p:nvPicPr>
          <p:blipFill>
            <a:blip r:embed="rId3"/>
            <a:stretch>
              <a:fillRect/>
            </a:stretch>
          </p:blipFill>
          <p:spPr>
            <a:xfrm>
              <a:off x="7185151" y="6451332"/>
              <a:ext cx="1819656" cy="251171"/>
            </a:xfrm>
            <a:prstGeom prst="rect">
              <a:avLst/>
            </a:prstGeom>
          </p:spPr>
        </p:pic>
      </p:grpSp>
    </p:spTree>
    <p:extLst>
      <p:ext uri="{BB962C8B-B14F-4D97-AF65-F5344CB8AC3E}">
        <p14:creationId xmlns:p14="http://schemas.microsoft.com/office/powerpoint/2010/main" val="11059415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 Option 1">
    <p:spTree>
      <p:nvGrpSpPr>
        <p:cNvPr id="1" name=""/>
        <p:cNvGrpSpPr/>
        <p:nvPr/>
      </p:nvGrpSpPr>
      <p:grpSpPr>
        <a:xfrm>
          <a:off x="0" y="0"/>
          <a:ext cx="0" cy="0"/>
          <a:chOff x="0" y="0"/>
          <a:chExt cx="0" cy="0"/>
        </a:xfrm>
      </p:grpSpPr>
      <p:sp>
        <p:nvSpPr>
          <p:cNvPr id="11" name="Freeform 6"/>
          <p:cNvSpPr/>
          <p:nvPr/>
        </p:nvSpPr>
        <p:spPr bwMode="hidden">
          <a:xfrm>
            <a:off x="0" y="-3174"/>
            <a:ext cx="9144000" cy="3607508"/>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ctrTitle" hasCustomPrompt="1"/>
          </p:nvPr>
        </p:nvSpPr>
        <p:spPr>
          <a:xfrm>
            <a:off x="607501" y="1449149"/>
            <a:ext cx="7929000" cy="2155185"/>
          </a:xfrm>
        </p:spPr>
        <p:txBody>
          <a:bodyPr anchor="ctr"/>
          <a:lstStyle>
            <a:lvl1pPr>
              <a:defRPr sz="4050">
                <a:solidFill>
                  <a:schemeClr val="bg1"/>
                </a:solidFill>
                <a:effectLst>
                  <a:outerShdw blurRad="38100" dist="25400" dir="5400000" algn="tl">
                    <a:srgbClr val="000000">
                      <a:alpha val="25000"/>
                    </a:srgbClr>
                  </a:outerShdw>
                </a:effectLst>
              </a:defRPr>
            </a:lvl1pPr>
          </a:lstStyle>
          <a:p>
            <a:r>
              <a:rPr lang="en-US" dirty="0"/>
              <a:t>Click to add presentation title</a:t>
            </a:r>
          </a:p>
        </p:txBody>
      </p:sp>
      <p:sp>
        <p:nvSpPr>
          <p:cNvPr id="3" name="Subtitle 2"/>
          <p:cNvSpPr>
            <a:spLocks noGrp="1"/>
          </p:cNvSpPr>
          <p:nvPr>
            <p:ph type="subTitle" idx="1" hasCustomPrompt="1"/>
          </p:nvPr>
        </p:nvSpPr>
        <p:spPr>
          <a:xfrm>
            <a:off x="607501" y="4050632"/>
            <a:ext cx="7929000" cy="1707928"/>
          </a:xfrm>
        </p:spPr>
        <p:txBody>
          <a:bodyPr anchor="t">
            <a:noAutofit/>
          </a:bodyPr>
          <a:lstStyle>
            <a:lvl1pPr marL="0" indent="0" algn="l">
              <a:buNone/>
              <a:defRPr sz="2200" spc="-50" baseline="0">
                <a:solidFill>
                  <a:schemeClr val="tx1">
                    <a:lumMod val="85000"/>
                    <a:lumOff val="1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event title, date, and presenter name(s)</a:t>
            </a:r>
          </a:p>
        </p:txBody>
      </p:sp>
      <p:grpSp>
        <p:nvGrpSpPr>
          <p:cNvPr id="9" name="Group 8"/>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7" name="Picture 6"/>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8" name="TextBox 7"/>
            <p:cNvSpPr txBox="1"/>
            <p:nvPr userDrawn="1"/>
          </p:nvSpPr>
          <p:spPr bwMode="invGray">
            <a:xfrm>
              <a:off x="5839201" y="810199"/>
              <a:ext cx="4270827" cy="215444"/>
            </a:xfrm>
            <a:prstGeom prst="rect">
              <a:avLst/>
            </a:prstGeom>
            <a:noFill/>
          </p:spPr>
          <p:txBody>
            <a:bodyPr wrap="none" rtlCol="0">
              <a:spAutoFit/>
            </a:bodyPr>
            <a:lstStyle/>
            <a:p>
              <a:r>
                <a:rPr lang="en-US" sz="800" dirty="0">
                  <a:solidFill>
                    <a:prstClr val="white"/>
                  </a:solidFill>
                  <a:cs typeface="Arial" panose="020B0604020202020204" pitchFamily="34" charset="0"/>
                </a:rPr>
                <a:t>Advancing innovations in health care delivery for low-income Americans</a:t>
              </a:r>
            </a:p>
          </p:txBody>
        </p:sp>
      </p:grpSp>
      <p:sp>
        <p:nvSpPr>
          <p:cNvPr id="16" name="Rectangle 15"/>
          <p:cNvSpPr/>
          <p:nvPr userDrawn="1"/>
        </p:nvSpPr>
        <p:spPr bwMode="hidden">
          <a:xfrm>
            <a:off x="0" y="6346169"/>
            <a:ext cx="9144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userDrawn="1"/>
        </p:nvGrpSpPr>
        <p:grpSpPr bwMode="hidden">
          <a:xfrm>
            <a:off x="-1" y="6276276"/>
            <a:ext cx="9144001" cy="64008"/>
            <a:chOff x="-1" y="6295604"/>
            <a:chExt cx="9144001" cy="48552"/>
          </a:xfrm>
          <a:effectLst>
            <a:outerShdw blurRad="38100" dist="25400" dir="16200000" rotWithShape="0">
              <a:prstClr val="black">
                <a:alpha val="10000"/>
              </a:prstClr>
            </a:outerShdw>
          </a:effectLst>
        </p:grpSpPr>
        <p:sp>
          <p:nvSpPr>
            <p:cNvPr id="15" name="Rectangle 14"/>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gr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algn="r">
              <a:buClr>
                <a:srgbClr val="0182A9"/>
              </a:buClr>
            </a:pPr>
            <a:r>
              <a:rPr lang="en-US" sz="1150" b="1" dirty="0">
                <a:solidFill>
                  <a:prstClr val="white"/>
                </a:solidFill>
              </a:rPr>
              <a:t>www.chcs.org  |  @</a:t>
            </a:r>
            <a:r>
              <a:rPr lang="en-US" sz="1150" b="1" dirty="0" err="1">
                <a:solidFill>
                  <a:prstClr val="white"/>
                </a:solidFill>
              </a:rPr>
              <a:t>CHCShealth</a:t>
            </a:r>
            <a:endParaRPr lang="en-US" sz="1150" b="1" dirty="0">
              <a:solidFill>
                <a:prstClr val="white"/>
              </a:solidFill>
            </a:endParaRPr>
          </a:p>
        </p:txBody>
      </p:sp>
      <p:sp>
        <p:nvSpPr>
          <p:cNvPr id="12" name="Text Placeholder 11"/>
          <p:cNvSpPr>
            <a:spLocks noGrp="1"/>
          </p:cNvSpPr>
          <p:nvPr>
            <p:ph type="body" sz="quarter" idx="10" hasCustomPrompt="1"/>
          </p:nvPr>
        </p:nvSpPr>
        <p:spPr>
          <a:xfrm>
            <a:off x="608013" y="5757863"/>
            <a:ext cx="7927975" cy="431800"/>
          </a:xfrm>
        </p:spPr>
        <p:txBody>
          <a:bodyPr/>
          <a:lstStyle>
            <a:lvl1pPr marL="0" indent="0">
              <a:buNone/>
              <a:defRPr sz="1600" i="1" baseline="0">
                <a:solidFill>
                  <a:schemeClr val="tx1">
                    <a:lumMod val="85000"/>
                    <a:lumOff val="15000"/>
                  </a:schemeClr>
                </a:solidFill>
              </a:defRPr>
            </a:lvl1pPr>
          </a:lstStyle>
          <a:p>
            <a:pPr lvl="0"/>
            <a:r>
              <a:rPr lang="en-US" dirty="0"/>
              <a:t>Click to add funder attribution.</a:t>
            </a:r>
          </a:p>
        </p:txBody>
      </p:sp>
    </p:spTree>
    <p:extLst>
      <p:ext uri="{BB962C8B-B14F-4D97-AF65-F5344CB8AC3E}">
        <p14:creationId xmlns:p14="http://schemas.microsoft.com/office/powerpoint/2010/main" val="3698851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sp>
        <p:nvSpPr>
          <p:cNvPr id="11" name="Freeform 6"/>
          <p:cNvSpPr/>
          <p:nvPr/>
        </p:nvSpPr>
        <p:spPr bwMode="hidden">
          <a:xfrm>
            <a:off x="0" y="-3174"/>
            <a:ext cx="9144000" cy="3607508"/>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ctrTitle" hasCustomPrompt="1"/>
          </p:nvPr>
        </p:nvSpPr>
        <p:spPr>
          <a:xfrm>
            <a:off x="607501" y="1449149"/>
            <a:ext cx="7929000" cy="2155185"/>
          </a:xfrm>
        </p:spPr>
        <p:txBody>
          <a:bodyPr anchor="ctr"/>
          <a:lstStyle>
            <a:lvl1pPr>
              <a:defRPr sz="4050">
                <a:solidFill>
                  <a:schemeClr val="bg1"/>
                </a:solidFill>
                <a:effectLst>
                  <a:outerShdw blurRad="38100" dist="25400" dir="5400000" algn="tl">
                    <a:srgbClr val="000000">
                      <a:alpha val="25000"/>
                    </a:srgbClr>
                  </a:outerShdw>
                </a:effectLst>
              </a:defRPr>
            </a:lvl1pPr>
          </a:lstStyle>
          <a:p>
            <a:r>
              <a:rPr lang="en-US" dirty="0"/>
              <a:t>Click to add presentation title</a:t>
            </a:r>
          </a:p>
        </p:txBody>
      </p:sp>
      <p:sp>
        <p:nvSpPr>
          <p:cNvPr id="3" name="Subtitle 2"/>
          <p:cNvSpPr>
            <a:spLocks noGrp="1"/>
          </p:cNvSpPr>
          <p:nvPr>
            <p:ph type="subTitle" idx="1" hasCustomPrompt="1"/>
          </p:nvPr>
        </p:nvSpPr>
        <p:spPr>
          <a:xfrm>
            <a:off x="607501" y="4050632"/>
            <a:ext cx="7929000" cy="1707928"/>
          </a:xfrm>
        </p:spPr>
        <p:txBody>
          <a:bodyPr anchor="t">
            <a:noAutofit/>
          </a:bodyPr>
          <a:lstStyle>
            <a:lvl1pPr marL="0" indent="0" algn="l">
              <a:buNone/>
              <a:defRPr sz="2200" spc="-50" baseline="0">
                <a:solidFill>
                  <a:schemeClr val="tx1">
                    <a:lumMod val="75000"/>
                    <a:lumOff val="2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event title, date, and presenter name(s)</a:t>
            </a:r>
          </a:p>
        </p:txBody>
      </p:sp>
      <p:grpSp>
        <p:nvGrpSpPr>
          <p:cNvPr id="9" name="Group 8"/>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7" name="Picture 6"/>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8" name="TextBox 7"/>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
        <p:nvSpPr>
          <p:cNvPr id="16" name="Rectangle 15"/>
          <p:cNvSpPr/>
          <p:nvPr userDrawn="1"/>
        </p:nvSpPr>
        <p:spPr bwMode="hidden">
          <a:xfrm>
            <a:off x="0" y="6346169"/>
            <a:ext cx="9144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nvGrpSpPr>
          <p:cNvPr id="14" name="Group 13"/>
          <p:cNvGrpSpPr/>
          <p:nvPr userDrawn="1"/>
        </p:nvGrpSpPr>
        <p:grpSpPr bwMode="hidden">
          <a:xfrm>
            <a:off x="-1" y="6276276"/>
            <a:ext cx="9144001" cy="64008"/>
            <a:chOff x="-1" y="6295604"/>
            <a:chExt cx="9144001" cy="48552"/>
          </a:xfrm>
          <a:effectLst>
            <a:outerShdw blurRad="38100" dist="25400" dir="16200000" rotWithShape="0">
              <a:prstClr val="black">
                <a:alpha val="10000"/>
              </a:prstClr>
            </a:outerShdw>
          </a:effectLst>
        </p:grpSpPr>
        <p:sp>
          <p:nvSpPr>
            <p:cNvPr id="15" name="Rectangle 14"/>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ectangle 1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1" name="Rectangle 2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12" name="Text Placeholder 11"/>
          <p:cNvSpPr>
            <a:spLocks noGrp="1"/>
          </p:cNvSpPr>
          <p:nvPr>
            <p:ph type="body" sz="quarter" idx="10" hasCustomPrompt="1"/>
          </p:nvPr>
        </p:nvSpPr>
        <p:spPr>
          <a:xfrm>
            <a:off x="608013" y="5757863"/>
            <a:ext cx="7927975" cy="431800"/>
          </a:xfrm>
        </p:spPr>
        <p:txBody>
          <a:bodyPr/>
          <a:lstStyle>
            <a:lvl1pPr marL="0" indent="0">
              <a:buNone/>
              <a:defRPr sz="1600" i="1" baseline="0"/>
            </a:lvl1pPr>
          </a:lstStyle>
          <a:p>
            <a:pPr lvl="0"/>
            <a:r>
              <a:rPr lang="en-US" dirty="0"/>
              <a:t>Click to add funder attribution.</a:t>
            </a:r>
          </a:p>
        </p:txBody>
      </p:sp>
    </p:spTree>
    <p:extLst>
      <p:ext uri="{BB962C8B-B14F-4D97-AF65-F5344CB8AC3E}">
        <p14:creationId xmlns:p14="http://schemas.microsoft.com/office/powerpoint/2010/main" val="24837857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sp>
        <p:nvSpPr>
          <p:cNvPr id="19" name="Freeform 6"/>
          <p:cNvSpPr/>
          <p:nvPr userDrawn="1"/>
        </p:nvSpPr>
        <p:spPr bwMode="hidden">
          <a:xfrm>
            <a:off x="0" y="-3174"/>
            <a:ext cx="9144000" cy="2717799"/>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grpSp>
        <p:nvGrpSpPr>
          <p:cNvPr id="22" name="Group 21"/>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23" name="Picture 22"/>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24" name="TextBox 23"/>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
        <p:nvSpPr>
          <p:cNvPr id="25" name="Rectangle 24"/>
          <p:cNvSpPr/>
          <p:nvPr userDrawn="1"/>
        </p:nvSpPr>
        <p:spPr bwMode="hidden">
          <a:xfrm>
            <a:off x="0" y="6346169"/>
            <a:ext cx="9144000" cy="511831"/>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nvGrpSpPr>
          <p:cNvPr id="27" name="Group 26"/>
          <p:cNvGrpSpPr/>
          <p:nvPr userDrawn="1"/>
        </p:nvGrpSpPr>
        <p:grpSpPr bwMode="hidden">
          <a:xfrm>
            <a:off x="-1" y="6276276"/>
            <a:ext cx="9144001" cy="64008"/>
            <a:chOff x="-1" y="6295604"/>
            <a:chExt cx="9144001" cy="48552"/>
          </a:xfrm>
          <a:effectLst>
            <a:outerShdw blurRad="38100" dist="25400" dir="16200000" rotWithShape="0">
              <a:prstClr val="black">
                <a:alpha val="10000"/>
              </a:prstClr>
            </a:outerShdw>
          </a:effectLst>
        </p:grpSpPr>
        <p:sp>
          <p:nvSpPr>
            <p:cNvPr id="28" name="Rectangle 27"/>
            <p:cNvSpPr/>
            <p:nvPr/>
          </p:nvSpPr>
          <p:spPr bwMode="hidden">
            <a:xfrm>
              <a:off x="-1" y="6295604"/>
              <a:ext cx="2286000" cy="48552"/>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bwMode="hidden">
            <a:xfrm>
              <a:off x="2285999" y="6295604"/>
              <a:ext cx="2286000" cy="48552"/>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0" name="Rectangle 29"/>
            <p:cNvSpPr/>
            <p:nvPr/>
          </p:nvSpPr>
          <p:spPr bwMode="hidden">
            <a:xfrm>
              <a:off x="4572000" y="6295604"/>
              <a:ext cx="2286000" cy="48552"/>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1" name="Rectangle 30"/>
            <p:cNvSpPr/>
            <p:nvPr/>
          </p:nvSpPr>
          <p:spPr bwMode="hidden">
            <a:xfrm>
              <a:off x="6858000" y="6295604"/>
              <a:ext cx="2286000" cy="48552"/>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32" name="TextBox 31"/>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2" name="Title 1"/>
          <p:cNvSpPr>
            <a:spLocks noGrp="1"/>
          </p:cNvSpPr>
          <p:nvPr>
            <p:ph type="ctrTitle" hasCustomPrompt="1"/>
          </p:nvPr>
        </p:nvSpPr>
        <p:spPr>
          <a:xfrm>
            <a:off x="607501" y="1449148"/>
            <a:ext cx="7929000" cy="1265477"/>
          </a:xfrm>
        </p:spPr>
        <p:txBody>
          <a:bodyPr anchor="ctr"/>
          <a:lstStyle>
            <a:lvl1pPr>
              <a:defRPr sz="4050"/>
            </a:lvl1pPr>
          </a:lstStyle>
          <a:p>
            <a:r>
              <a:rPr lang="en-US" dirty="0"/>
              <a:t>Click to add presentation title</a:t>
            </a:r>
          </a:p>
        </p:txBody>
      </p:sp>
      <p:sp>
        <p:nvSpPr>
          <p:cNvPr id="3" name="Subtitle 2"/>
          <p:cNvSpPr>
            <a:spLocks noGrp="1"/>
          </p:cNvSpPr>
          <p:nvPr>
            <p:ph type="subTitle" idx="1" hasCustomPrompt="1"/>
          </p:nvPr>
        </p:nvSpPr>
        <p:spPr>
          <a:xfrm>
            <a:off x="607499" y="3131029"/>
            <a:ext cx="7929000" cy="2627531"/>
          </a:xfrm>
        </p:spPr>
        <p:txBody>
          <a:bodyPr anchor="t">
            <a:noAutofit/>
          </a:bodyPr>
          <a:lstStyle>
            <a:lvl1pPr marL="0" indent="0" algn="l">
              <a:buNone/>
              <a:defRPr sz="2200" spc="-50" baseline="0">
                <a:solidFill>
                  <a:schemeClr val="tx1">
                    <a:lumMod val="75000"/>
                    <a:lumOff val="2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event title, date, and presenter name(s)</a:t>
            </a:r>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11"/>
          <p:cNvSpPr>
            <a:spLocks noGrp="1"/>
          </p:cNvSpPr>
          <p:nvPr>
            <p:ph type="body" sz="quarter" idx="10" hasCustomPrompt="1"/>
          </p:nvPr>
        </p:nvSpPr>
        <p:spPr>
          <a:xfrm>
            <a:off x="608013" y="5757863"/>
            <a:ext cx="7927975" cy="431800"/>
          </a:xfrm>
        </p:spPr>
        <p:txBody>
          <a:bodyPr/>
          <a:lstStyle>
            <a:lvl1pPr marL="0" indent="0">
              <a:buNone/>
              <a:defRPr sz="1600" i="1" baseline="0"/>
            </a:lvl1pPr>
          </a:lstStyle>
          <a:p>
            <a:pPr lvl="0"/>
            <a:r>
              <a:rPr lang="en-US" dirty="0"/>
              <a:t>Click to add funder attribution.</a:t>
            </a:r>
          </a:p>
        </p:txBody>
      </p:sp>
    </p:spTree>
    <p:extLst>
      <p:ext uri="{BB962C8B-B14F-4D97-AF65-F5344CB8AC3E}">
        <p14:creationId xmlns:p14="http://schemas.microsoft.com/office/powerpoint/2010/main" val="38939880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userDrawn="1">
            <p:ph idx="1"/>
          </p:nvPr>
        </p:nvSpPr>
        <p:spPr>
          <a:xfrm>
            <a:off x="338637" y="1500096"/>
            <a:ext cx="7910014" cy="4754880"/>
          </a:xfrm>
        </p:spPr>
        <p:txBody>
          <a:bodyPr/>
          <a:lstStyle>
            <a:lvl1pPr>
              <a:buSzPct val="50000"/>
              <a:defRPr>
                <a:solidFill>
                  <a:schemeClr val="tx1">
                    <a:lumMod val="75000"/>
                    <a:lumOff val="25000"/>
                  </a:schemeClr>
                </a:solidFill>
              </a:defRPr>
            </a:lvl1pPr>
            <a:lvl2pPr marL="557185" indent="-214303">
              <a:buClr>
                <a:schemeClr val="accent4"/>
              </a:buClr>
              <a:buSzPct val="125000"/>
              <a:buFont typeface="Calibri" panose="020F0502020204030204" pitchFamily="34" charset="0"/>
              <a:buChar char="»"/>
              <a:defRPr>
                <a:solidFill>
                  <a:schemeClr val="tx1">
                    <a:lumMod val="75000"/>
                    <a:lumOff val="25000"/>
                  </a:schemeClr>
                </a:solidFill>
              </a:defRPr>
            </a:lvl2pPr>
            <a:lvl3pPr marL="857207" indent="-171442">
              <a:buClr>
                <a:schemeClr val="accent3"/>
              </a:buClr>
              <a:buSzPct val="50000"/>
              <a:buFont typeface="Wingdings 2" panose="05020102010507070707" pitchFamily="18" charset="2"/>
              <a:buChar char=""/>
              <a:defRPr>
                <a:solidFill>
                  <a:schemeClr val="tx1">
                    <a:lumMod val="75000"/>
                    <a:lumOff val="25000"/>
                  </a:schemeClr>
                </a:solidFill>
              </a:defRPr>
            </a:lvl3pPr>
            <a:lvl4pPr marL="1200090" indent="-171442">
              <a:buClr>
                <a:schemeClr val="accent2"/>
              </a:buClr>
              <a:buSzPct val="125000"/>
              <a:buFont typeface="Calibri" panose="020F0502020204030204" pitchFamily="34" charset="0"/>
              <a:buChar char="»"/>
              <a:defRPr>
                <a:solidFill>
                  <a:schemeClr val="tx1">
                    <a:lumMod val="75000"/>
                    <a:lumOff val="25000"/>
                  </a:schemeClr>
                </a:solidFill>
              </a:defRPr>
            </a:lvl4pPr>
            <a:lvl5pPr marL="1542974" indent="-171442">
              <a:buClr>
                <a:schemeClr val="accent6"/>
              </a:buClr>
              <a:buSzPct val="75000"/>
              <a:buFont typeface="Wingdings 2" panose="05020102010507070707" pitchFamily="18" charset="2"/>
              <a:buChar cha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2" name="Rectangle 11"/>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pic>
        <p:nvPicPr>
          <p:cNvPr id="25" name="Picture 24"/>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3206246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6" name="Rectangle 15"/>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3" hasCustomPrompt="1"/>
          </p:nvPr>
        </p:nvSpPr>
        <p:spPr bwMode="gray">
          <a:xfrm>
            <a:off x="460373" y="17106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27" name="Picture Placeholder 5"/>
          <p:cNvSpPr>
            <a:spLocks noGrp="1"/>
          </p:cNvSpPr>
          <p:nvPr>
            <p:ph type="pic" sz="quarter" idx="14" hasCustomPrompt="1"/>
          </p:nvPr>
        </p:nvSpPr>
        <p:spPr bwMode="gray">
          <a:xfrm>
            <a:off x="460373" y="321556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28" name="Picture Placeholder 5"/>
          <p:cNvSpPr>
            <a:spLocks noGrp="1"/>
          </p:cNvSpPr>
          <p:nvPr>
            <p:ph type="pic" sz="quarter" idx="15" hasCustomPrompt="1"/>
          </p:nvPr>
        </p:nvSpPr>
        <p:spPr bwMode="gray">
          <a:xfrm>
            <a:off x="460373" y="47205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29" name="Picture Placeholder 5"/>
          <p:cNvSpPr>
            <a:spLocks noGrp="1"/>
          </p:cNvSpPr>
          <p:nvPr>
            <p:ph type="pic" sz="quarter" idx="16" hasCustomPrompt="1"/>
          </p:nvPr>
        </p:nvSpPr>
        <p:spPr bwMode="gray">
          <a:xfrm>
            <a:off x="4626506" y="17106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30" name="Picture Placeholder 5"/>
          <p:cNvSpPr>
            <a:spLocks noGrp="1"/>
          </p:cNvSpPr>
          <p:nvPr>
            <p:ph type="pic" sz="quarter" idx="17" hasCustomPrompt="1"/>
          </p:nvPr>
        </p:nvSpPr>
        <p:spPr bwMode="gray">
          <a:xfrm>
            <a:off x="4626506" y="321556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31" name="Picture Placeholder 5"/>
          <p:cNvSpPr>
            <a:spLocks noGrp="1"/>
          </p:cNvSpPr>
          <p:nvPr>
            <p:ph type="pic" sz="quarter" idx="18" hasCustomPrompt="1"/>
          </p:nvPr>
        </p:nvSpPr>
        <p:spPr bwMode="gray">
          <a:xfrm>
            <a:off x="4626506" y="4720514"/>
            <a:ext cx="1219200" cy="1216152"/>
          </a:xfrm>
          <a:solidFill>
            <a:schemeClr val="bg2"/>
          </a:solidFill>
          <a:ln w="19050">
            <a:solidFill>
              <a:schemeClr val="bg1"/>
            </a:solidFill>
          </a:ln>
          <a:effectLst>
            <a:outerShdw blurRad="38100" dist="25400" dir="5400000" algn="tl" rotWithShape="0">
              <a:prstClr val="black">
                <a:alpha val="20000"/>
              </a:prstClr>
            </a:outerShdw>
          </a:effectLst>
        </p:spPr>
        <p:txBody>
          <a:bodyPr/>
          <a:lstStyle>
            <a:lvl1pPr marL="0" indent="0">
              <a:lnSpc>
                <a:spcPct val="90000"/>
              </a:lnSpc>
              <a:buNone/>
              <a:defRPr sz="1600" baseline="0"/>
            </a:lvl1pPr>
          </a:lstStyle>
          <a:p>
            <a:r>
              <a:rPr lang="en-US" dirty="0"/>
              <a:t>Double-click to add photo</a:t>
            </a:r>
          </a:p>
        </p:txBody>
      </p:sp>
      <p:sp>
        <p:nvSpPr>
          <p:cNvPr id="8" name="Text Placeholder 7"/>
          <p:cNvSpPr>
            <a:spLocks noGrp="1"/>
          </p:cNvSpPr>
          <p:nvPr>
            <p:ph type="body" sz="quarter" idx="19" hasCustomPrompt="1"/>
          </p:nvPr>
        </p:nvSpPr>
        <p:spPr>
          <a:xfrm>
            <a:off x="1901027" y="1732977"/>
            <a:ext cx="2510106" cy="1193789"/>
          </a:xfrm>
        </p:spPr>
        <p:txBody>
          <a:bodyPr/>
          <a:lstStyle>
            <a:lvl1pPr marL="0" indent="0">
              <a:spcBef>
                <a:spcPts val="0"/>
              </a:spcBef>
              <a:spcAft>
                <a:spcPts val="0"/>
              </a:spcAft>
              <a:buNone/>
              <a:defRPr sz="1800" b="0" baseline="0"/>
            </a:lvl1pPr>
          </a:lstStyle>
          <a:p>
            <a:pPr lvl="0"/>
            <a:r>
              <a:rPr lang="en-US" dirty="0"/>
              <a:t>Name, Title, Organization</a:t>
            </a:r>
          </a:p>
        </p:txBody>
      </p:sp>
      <p:sp>
        <p:nvSpPr>
          <p:cNvPr id="32" name="Text Placeholder 7"/>
          <p:cNvSpPr>
            <a:spLocks noGrp="1"/>
          </p:cNvSpPr>
          <p:nvPr>
            <p:ph type="body" sz="quarter" idx="20" hasCustomPrompt="1"/>
          </p:nvPr>
        </p:nvSpPr>
        <p:spPr>
          <a:xfrm>
            <a:off x="1897986" y="3226745"/>
            <a:ext cx="2510106" cy="1193789"/>
          </a:xfrm>
        </p:spPr>
        <p:txBody>
          <a:bodyPr/>
          <a:lstStyle>
            <a:lvl1pPr marL="0" indent="0">
              <a:spcBef>
                <a:spcPts val="0"/>
              </a:spcBef>
              <a:spcAft>
                <a:spcPts val="0"/>
              </a:spcAft>
              <a:buNone/>
              <a:defRPr sz="1800" b="0"/>
            </a:lvl1pPr>
          </a:lstStyle>
          <a:p>
            <a:pPr lvl="0"/>
            <a:r>
              <a:rPr lang="en-US" dirty="0"/>
              <a:t>Name, Title, Organization</a:t>
            </a:r>
          </a:p>
        </p:txBody>
      </p:sp>
      <p:sp>
        <p:nvSpPr>
          <p:cNvPr id="33" name="Text Placeholder 7"/>
          <p:cNvSpPr>
            <a:spLocks noGrp="1"/>
          </p:cNvSpPr>
          <p:nvPr>
            <p:ph type="body" sz="quarter" idx="21" hasCustomPrompt="1"/>
          </p:nvPr>
        </p:nvSpPr>
        <p:spPr>
          <a:xfrm>
            <a:off x="1894945" y="4720513"/>
            <a:ext cx="2510106" cy="1193789"/>
          </a:xfrm>
        </p:spPr>
        <p:txBody>
          <a:bodyPr/>
          <a:lstStyle>
            <a:lvl1pPr marL="0" indent="0">
              <a:spcBef>
                <a:spcPts val="0"/>
              </a:spcBef>
              <a:spcAft>
                <a:spcPts val="0"/>
              </a:spcAft>
              <a:buNone/>
              <a:defRPr sz="1800" b="0"/>
            </a:lvl1pPr>
          </a:lstStyle>
          <a:p>
            <a:pPr lvl="0"/>
            <a:r>
              <a:rPr lang="en-US" dirty="0"/>
              <a:t>Name, Title, Organization</a:t>
            </a:r>
          </a:p>
        </p:txBody>
      </p:sp>
      <p:sp>
        <p:nvSpPr>
          <p:cNvPr id="34" name="Text Placeholder 7"/>
          <p:cNvSpPr>
            <a:spLocks noGrp="1"/>
          </p:cNvSpPr>
          <p:nvPr>
            <p:ph type="body" sz="quarter" idx="22" hasCustomPrompt="1"/>
          </p:nvPr>
        </p:nvSpPr>
        <p:spPr>
          <a:xfrm>
            <a:off x="6061079" y="1732977"/>
            <a:ext cx="2510106" cy="1193789"/>
          </a:xfrm>
        </p:spPr>
        <p:txBody>
          <a:bodyPr/>
          <a:lstStyle>
            <a:lvl1pPr marL="0" indent="0">
              <a:spcBef>
                <a:spcPts val="0"/>
              </a:spcBef>
              <a:spcAft>
                <a:spcPts val="0"/>
              </a:spcAft>
              <a:buNone/>
              <a:defRPr sz="1800" b="0"/>
            </a:lvl1pPr>
          </a:lstStyle>
          <a:p>
            <a:pPr lvl="0"/>
            <a:r>
              <a:rPr lang="en-US" dirty="0"/>
              <a:t>Name, Title, Organization</a:t>
            </a:r>
          </a:p>
        </p:txBody>
      </p:sp>
      <p:sp>
        <p:nvSpPr>
          <p:cNvPr id="35" name="Text Placeholder 7"/>
          <p:cNvSpPr>
            <a:spLocks noGrp="1"/>
          </p:cNvSpPr>
          <p:nvPr>
            <p:ph type="body" sz="quarter" idx="23" hasCustomPrompt="1"/>
          </p:nvPr>
        </p:nvSpPr>
        <p:spPr>
          <a:xfrm>
            <a:off x="6061079" y="3226744"/>
            <a:ext cx="2510106" cy="1193789"/>
          </a:xfrm>
        </p:spPr>
        <p:txBody>
          <a:bodyPr/>
          <a:lstStyle>
            <a:lvl1pPr marL="0" indent="0">
              <a:spcBef>
                <a:spcPts val="0"/>
              </a:spcBef>
              <a:spcAft>
                <a:spcPts val="0"/>
              </a:spcAft>
              <a:buNone/>
              <a:defRPr sz="1800" b="0"/>
            </a:lvl1pPr>
          </a:lstStyle>
          <a:p>
            <a:pPr lvl="0"/>
            <a:r>
              <a:rPr lang="en-US" dirty="0"/>
              <a:t>Name, Title, Organization</a:t>
            </a:r>
          </a:p>
        </p:txBody>
      </p:sp>
      <p:sp>
        <p:nvSpPr>
          <p:cNvPr id="36" name="Text Placeholder 7"/>
          <p:cNvSpPr>
            <a:spLocks noGrp="1"/>
          </p:cNvSpPr>
          <p:nvPr>
            <p:ph type="body" sz="quarter" idx="24" hasCustomPrompt="1"/>
          </p:nvPr>
        </p:nvSpPr>
        <p:spPr>
          <a:xfrm>
            <a:off x="6061079" y="4720511"/>
            <a:ext cx="2510106" cy="1193789"/>
          </a:xfrm>
        </p:spPr>
        <p:txBody>
          <a:bodyPr/>
          <a:lstStyle>
            <a:lvl1pPr marL="0" indent="0">
              <a:spcBef>
                <a:spcPts val="0"/>
              </a:spcBef>
              <a:spcAft>
                <a:spcPts val="0"/>
              </a:spcAft>
              <a:buNone/>
              <a:defRPr sz="1800" b="0"/>
            </a:lvl1pPr>
          </a:lstStyle>
          <a:p>
            <a:pPr lvl="0"/>
            <a:r>
              <a:rPr lang="en-US" dirty="0"/>
              <a:t>Name, Title, Organization</a:t>
            </a:r>
          </a:p>
        </p:txBody>
      </p:sp>
      <p:pic>
        <p:nvPicPr>
          <p:cNvPr id="22" name="Picture 21"/>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4792189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 Turquoise">
    <p:bg bwMode="gray">
      <p:bgRef idx="1001">
        <a:schemeClr val="bg1"/>
      </p:bgRef>
    </p:bg>
    <p:spTree>
      <p:nvGrpSpPr>
        <p:cNvPr id="1" name=""/>
        <p:cNvGrpSpPr/>
        <p:nvPr/>
      </p:nvGrpSpPr>
      <p:grpSpPr>
        <a:xfrm>
          <a:off x="0" y="0"/>
          <a:ext cx="0" cy="0"/>
          <a:chOff x="0" y="0"/>
          <a:chExt cx="0" cy="0"/>
        </a:xfrm>
      </p:grpSpPr>
      <p:sp>
        <p:nvSpPr>
          <p:cNvPr id="8" name="Freeform 6"/>
          <p:cNvSpPr/>
          <p:nvPr userDrawn="1"/>
        </p:nvSpPr>
        <p:spPr bwMode="grayWhite">
          <a:xfrm>
            <a:off x="0" y="-3175"/>
            <a:ext cx="9144000" cy="6861175"/>
          </a:xfrm>
          <a:prstGeom prst="rect">
            <a:avLst/>
          </a:prstGeom>
          <a:blipFill dpi="0" rotWithShape="1">
            <a:blip r:embed="rId2">
              <a:duotone>
                <a:schemeClr val="accent1">
                  <a:tint val="98000"/>
                  <a:lumMod val="102000"/>
                </a:schemeClr>
                <a:schemeClr val="accent1">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hasCustomPrompt="1"/>
          </p:nvPr>
        </p:nvSpPr>
        <p:spPr>
          <a:xfrm>
            <a:off x="611468" y="2694600"/>
            <a:ext cx="7921064" cy="1468800"/>
          </a:xfrm>
        </p:spPr>
        <p:txBody>
          <a:bodyPr anchor="ctr"/>
          <a:lstStyle>
            <a:lvl1pPr marL="914400" indent="0" algn="l">
              <a:defRPr sz="4400" b="0" cap="none">
                <a:solidFill>
                  <a:schemeClr val="bg1"/>
                </a:solidFill>
                <a:effectLst>
                  <a:outerShdw blurRad="38100" dist="25400" dir="5400000" algn="tl" rotWithShape="0">
                    <a:prstClr val="black">
                      <a:alpha val="20000"/>
                    </a:prstClr>
                  </a:outerShdw>
                </a:effectLst>
              </a:defRPr>
            </a:lvl1pPr>
          </a:lstStyle>
          <a:p>
            <a:r>
              <a:rPr lang="en-US" dirty="0"/>
              <a:t>Click to add transition slide title</a:t>
            </a:r>
          </a:p>
        </p:txBody>
      </p:sp>
      <p:sp>
        <p:nvSpPr>
          <p:cNvPr id="6" name="Slide Number Placeholder 5"/>
          <p:cNvSpPr>
            <a:spLocks noGrp="1"/>
          </p:cNvSpPr>
          <p:nvPr userDrawn="1">
            <p:ph type="sldNum" sz="quarter" idx="12"/>
          </p:nvPr>
        </p:nvSpPr>
        <p:spPr>
          <a:xfrm>
            <a:off x="338636" y="6346169"/>
            <a:ext cx="631911" cy="365125"/>
          </a:xfrm>
        </p:spPr>
        <p:txBody>
          <a:bodyPr/>
          <a:lstStyle>
            <a:lvl1pPr marL="0" indent="0">
              <a:defRPr>
                <a:solidFill>
                  <a:schemeClr val="bg1"/>
                </a:solidFill>
              </a:defRPr>
            </a:lvl1pPr>
          </a:lstStyle>
          <a:p>
            <a:fld id="{D57F1E4F-1CFF-5643-939E-217C01CDF565}" type="slidenum">
              <a:rPr lang="en-US" smtClean="0"/>
              <a:pPr/>
              <a:t>‹#›</a:t>
            </a:fld>
            <a:endParaRPr lang="en-US" dirty="0"/>
          </a:p>
        </p:txBody>
      </p:sp>
      <p:sp>
        <p:nvSpPr>
          <p:cNvPr id="13" name="Rectangle 12"/>
          <p:cNvSpPr/>
          <p:nvPr userDrawn="1"/>
        </p:nvSpPr>
        <p:spPr bwMode="hidden">
          <a:xfrm>
            <a:off x="-1" y="0"/>
            <a:ext cx="9144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16" name="Subtitle 2"/>
          <p:cNvSpPr>
            <a:spLocks noGrp="1"/>
          </p:cNvSpPr>
          <p:nvPr>
            <p:ph type="subTitle" idx="1" hasCustomPrompt="1"/>
          </p:nvPr>
        </p:nvSpPr>
        <p:spPr>
          <a:xfrm>
            <a:off x="607501" y="4334932"/>
            <a:ext cx="7929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sub-title as needed</a:t>
            </a:r>
          </a:p>
        </p:txBody>
      </p:sp>
      <p:grpSp>
        <p:nvGrpSpPr>
          <p:cNvPr id="12" name="Group 11"/>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14" name="Picture 13"/>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5" name="TextBox 14"/>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32291243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 Gold">
    <p:spTree>
      <p:nvGrpSpPr>
        <p:cNvPr id="1" name=""/>
        <p:cNvGrpSpPr/>
        <p:nvPr/>
      </p:nvGrpSpPr>
      <p:grpSpPr>
        <a:xfrm>
          <a:off x="0" y="0"/>
          <a:ext cx="0" cy="0"/>
          <a:chOff x="0" y="0"/>
          <a:chExt cx="0" cy="0"/>
        </a:xfrm>
      </p:grpSpPr>
      <p:sp>
        <p:nvSpPr>
          <p:cNvPr id="8" name="Freeform 6"/>
          <p:cNvSpPr/>
          <p:nvPr userDrawn="1"/>
        </p:nvSpPr>
        <p:spPr bwMode="grayWhite">
          <a:xfrm>
            <a:off x="0" y="-3175"/>
            <a:ext cx="9144000" cy="6861175"/>
          </a:xfrm>
          <a:prstGeom prst="rect">
            <a:avLst/>
          </a:prstGeom>
          <a:blipFill dpi="0" rotWithShape="1">
            <a:blip r:embed="rId2">
              <a:duotone>
                <a:schemeClr val="accent2">
                  <a:tint val="98000"/>
                  <a:lumMod val="102000"/>
                </a:schemeClr>
                <a:schemeClr val="accent2">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userDrawn="1">
            <p:ph type="title" hasCustomPrompt="1"/>
          </p:nvPr>
        </p:nvSpPr>
        <p:spPr>
          <a:xfrm>
            <a:off x="607501" y="2694600"/>
            <a:ext cx="7921064"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dirty="0"/>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22" name="TextBox 21"/>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13" name="Rectangle 12"/>
          <p:cNvSpPr/>
          <p:nvPr userDrawn="1"/>
        </p:nvSpPr>
        <p:spPr bwMode="hidden">
          <a:xfrm>
            <a:off x="-1" y="0"/>
            <a:ext cx="9144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607501" y="4334932"/>
            <a:ext cx="7929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sub-title as needed</a:t>
            </a:r>
          </a:p>
        </p:txBody>
      </p:sp>
      <p:grpSp>
        <p:nvGrpSpPr>
          <p:cNvPr id="12" name="Group 11"/>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22658940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8" name="Freeform 6"/>
          <p:cNvSpPr/>
          <p:nvPr userDrawn="1"/>
        </p:nvSpPr>
        <p:spPr bwMode="grayWhite">
          <a:xfrm>
            <a:off x="0" y="-3175"/>
            <a:ext cx="9144000" cy="6861175"/>
          </a:xfrm>
          <a:prstGeom prst="rect">
            <a:avLst/>
          </a:prstGeom>
          <a:blipFill dpi="0" rotWithShape="1">
            <a:blip r:embed="rId2">
              <a:duotone>
                <a:schemeClr val="accent3">
                  <a:tint val="98000"/>
                  <a:lumMod val="102000"/>
                </a:schemeClr>
                <a:schemeClr val="accent3">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userDrawn="1">
            <p:ph type="title" hasCustomPrompt="1"/>
          </p:nvPr>
        </p:nvSpPr>
        <p:spPr>
          <a:xfrm>
            <a:off x="607501" y="2694600"/>
            <a:ext cx="7921064"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dirty="0"/>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13" name="Rectangle 12"/>
          <p:cNvSpPr/>
          <p:nvPr userDrawn="1"/>
        </p:nvSpPr>
        <p:spPr bwMode="hidden">
          <a:xfrm>
            <a:off x="-1" y="0"/>
            <a:ext cx="9144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14" name="Subtitle 2"/>
          <p:cNvSpPr>
            <a:spLocks noGrp="1"/>
          </p:cNvSpPr>
          <p:nvPr>
            <p:ph type="subTitle" idx="1" hasCustomPrompt="1"/>
          </p:nvPr>
        </p:nvSpPr>
        <p:spPr>
          <a:xfrm>
            <a:off x="607501" y="4334932"/>
            <a:ext cx="7929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sub-title as needed</a:t>
            </a:r>
          </a:p>
        </p:txBody>
      </p:sp>
      <p:grpSp>
        <p:nvGrpSpPr>
          <p:cNvPr id="12" name="Group 11"/>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16812593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8" name="Freeform 6"/>
          <p:cNvSpPr/>
          <p:nvPr userDrawn="1"/>
        </p:nvSpPr>
        <p:spPr bwMode="grayWhite">
          <a:xfrm>
            <a:off x="0" y="-3175"/>
            <a:ext cx="9144000" cy="6861175"/>
          </a:xfrm>
          <a:prstGeom prst="rect">
            <a:avLst/>
          </a:prstGeom>
          <a:blipFill dpi="0" rotWithShape="1">
            <a:blip r:embed="rId2">
              <a:duotone>
                <a:schemeClr val="accent4">
                  <a:tint val="98000"/>
                  <a:lumMod val="102000"/>
                </a:schemeClr>
                <a:schemeClr val="accent4">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4"/>
          </a:lnRef>
          <a:fillRef idx="3">
            <a:schemeClr val="accent4"/>
          </a:fillRef>
          <a:effectRef idx="2">
            <a:schemeClr val="accent4"/>
          </a:effectRef>
          <a:fontRef idx="minor">
            <a:schemeClr val="lt1"/>
          </a:fontRef>
        </p:style>
      </p:sp>
      <p:sp>
        <p:nvSpPr>
          <p:cNvPr id="2" name="Title 1"/>
          <p:cNvSpPr>
            <a:spLocks noGrp="1"/>
          </p:cNvSpPr>
          <p:nvPr userDrawn="1">
            <p:ph type="title" hasCustomPrompt="1"/>
          </p:nvPr>
        </p:nvSpPr>
        <p:spPr>
          <a:xfrm>
            <a:off x="607501" y="2694600"/>
            <a:ext cx="7921064" cy="1468800"/>
          </a:xfrm>
          <a:effectLst/>
        </p:spPr>
        <p:txBody>
          <a:bodyPr vert="horz" lIns="91440" tIns="45720" rIns="91440" bIns="45720" rtlCol="0" anchor="ctr">
            <a:noAutofit/>
          </a:bodyPr>
          <a:lstStyle>
            <a:lvl1pPr marL="914400" indent="0">
              <a:defRPr lang="en-US" sz="4400" cap="none" dirty="0">
                <a:solidFill>
                  <a:schemeClr val="bg1"/>
                </a:solidFill>
                <a:effectLst>
                  <a:outerShdw blurRad="38100" dist="25400" dir="5400000" algn="tl" rotWithShape="0">
                    <a:prstClr val="black">
                      <a:alpha val="20000"/>
                    </a:prstClr>
                  </a:outerShdw>
                </a:effectLst>
              </a:defRPr>
            </a:lvl1pPr>
          </a:lstStyle>
          <a:p>
            <a:pPr lvl="0"/>
            <a:r>
              <a:rPr lang="en-US" dirty="0"/>
              <a:t>Click to add transition slide title</a:t>
            </a:r>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13" name="Rectangle 12"/>
          <p:cNvSpPr/>
          <p:nvPr userDrawn="1"/>
        </p:nvSpPr>
        <p:spPr bwMode="hidden">
          <a:xfrm>
            <a:off x="-1" y="0"/>
            <a:ext cx="9144001" cy="6858000"/>
          </a:xfrm>
          <a:prstGeom prst="rect">
            <a:avLst/>
          </a:prstGeom>
          <a:noFill/>
          <a:ln w="76200">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bwMode="black">
          <a:xfrm>
            <a:off x="6134470" y="6457773"/>
            <a:ext cx="2833068" cy="288623"/>
          </a:xfrm>
          <a:prstGeom prst="rect">
            <a:avLst/>
          </a:prstGeom>
          <a:effectLst/>
        </p:spPr>
        <p:txBody>
          <a:bodyPr vert="horz" lIns="91440" tIns="45720" rIns="0" bIns="45720" rtlCol="0" anchor="t">
            <a:normAutofit/>
          </a:bodyPr>
          <a:lstStyle>
            <a:lvl1pPr indent="0" defTabSz="342884">
              <a:spcBef>
                <a:spcPct val="20000"/>
              </a:spcBef>
              <a:spcAft>
                <a:spcPts val="450"/>
              </a:spcAft>
              <a:buClr>
                <a:schemeClr val="accent1"/>
              </a:buClr>
              <a:buSzPct val="70000"/>
              <a:buFont typeface="Wingdings 2" panose="05020102010507070707" pitchFamily="18" charset="2"/>
              <a:buNone/>
              <a:defRPr sz="2400" spc="-50" baseline="0">
                <a:solidFill>
                  <a:schemeClr val="tx1">
                    <a:lumMod val="75000"/>
                    <a:lumOff val="25000"/>
                  </a:schemeClr>
                </a:solidFill>
                <a:effectLst/>
              </a:defRPr>
            </a:lvl1pPr>
            <a:lvl2pPr marL="342884" indent="0" algn="ctr" defTabSz="342884">
              <a:spcBef>
                <a:spcPct val="20000"/>
              </a:spcBef>
              <a:spcAft>
                <a:spcPts val="450"/>
              </a:spcAft>
              <a:buClr>
                <a:schemeClr val="accent1"/>
              </a:buClr>
              <a:buSzPct val="70000"/>
              <a:buFont typeface="Wingdings 2" panose="05020102010507070707" pitchFamily="18" charset="2"/>
              <a:buNone/>
              <a:defRPr sz="2000" spc="-40" baseline="0">
                <a:solidFill>
                  <a:schemeClr val="tx1">
                    <a:tint val="75000"/>
                  </a:schemeClr>
                </a:solidFill>
                <a:effectLst/>
              </a:defRPr>
            </a:lvl2pPr>
            <a:lvl3pPr marL="685766" indent="0" algn="ctr" defTabSz="342884">
              <a:spcBef>
                <a:spcPct val="20000"/>
              </a:spcBef>
              <a:spcAft>
                <a:spcPts val="450"/>
              </a:spcAft>
              <a:buClr>
                <a:schemeClr val="accent1"/>
              </a:buClr>
              <a:buSzPct val="75000"/>
              <a:buFont typeface="Wingdings 2" panose="05020102010507070707" pitchFamily="18" charset="2"/>
              <a:buNone/>
              <a:defRPr sz="1600" spc="-40" baseline="0">
                <a:solidFill>
                  <a:schemeClr val="tx1">
                    <a:tint val="75000"/>
                  </a:schemeClr>
                </a:solidFill>
                <a:effectLst/>
              </a:defRPr>
            </a:lvl3pPr>
            <a:lvl4pPr marL="1028649" indent="0" algn="ctr" defTabSz="342884">
              <a:spcBef>
                <a:spcPct val="20000"/>
              </a:spcBef>
              <a:spcAft>
                <a:spcPts val="450"/>
              </a:spcAft>
              <a:buClr>
                <a:schemeClr val="accent1"/>
              </a:buClr>
              <a:buFont typeface="Wingdings 2" panose="05020102010507070707" pitchFamily="18" charset="2"/>
              <a:buNone/>
              <a:defRPr sz="1200" spc="-40" baseline="0">
                <a:solidFill>
                  <a:schemeClr val="tx1">
                    <a:tint val="75000"/>
                  </a:schemeClr>
                </a:solidFill>
                <a:effectLst/>
              </a:defRPr>
            </a:lvl4pPr>
            <a:lvl5pPr marL="1371532" indent="0" algn="ctr" defTabSz="342884">
              <a:spcBef>
                <a:spcPct val="20000"/>
              </a:spcBef>
              <a:spcAft>
                <a:spcPts val="450"/>
              </a:spcAft>
              <a:buClr>
                <a:schemeClr val="accent1"/>
              </a:buClr>
              <a:buFont typeface="Wingdings 3" panose="05040102010807070707" pitchFamily="18" charset="2"/>
              <a:buNone/>
              <a:defRPr sz="1200" spc="-40" baseline="0">
                <a:solidFill>
                  <a:schemeClr val="tx1">
                    <a:tint val="75000"/>
                  </a:schemeClr>
                </a:solidFill>
                <a:effectLst/>
              </a:defRPr>
            </a:lvl5pPr>
            <a:lvl6pPr marL="1714415" indent="0" algn="ctr" defTabSz="342884">
              <a:spcBef>
                <a:spcPct val="20000"/>
              </a:spcBef>
              <a:spcAft>
                <a:spcPts val="450"/>
              </a:spcAft>
              <a:buClr>
                <a:schemeClr val="accent1"/>
              </a:buClr>
              <a:buFont typeface="Wingdings 2" charset="2"/>
              <a:buNone/>
              <a:defRPr sz="900">
                <a:solidFill>
                  <a:schemeClr val="tx1">
                    <a:tint val="75000"/>
                  </a:schemeClr>
                </a:solidFill>
              </a:defRPr>
            </a:lvl6pPr>
            <a:lvl7pPr marL="2057297" indent="0" algn="ctr" defTabSz="342884">
              <a:spcBef>
                <a:spcPct val="20000"/>
              </a:spcBef>
              <a:spcAft>
                <a:spcPts val="450"/>
              </a:spcAft>
              <a:buClr>
                <a:schemeClr val="accent1"/>
              </a:buClr>
              <a:buFont typeface="Wingdings 2" charset="2"/>
              <a:buNone/>
              <a:defRPr sz="900">
                <a:solidFill>
                  <a:schemeClr val="tx1">
                    <a:tint val="75000"/>
                  </a:schemeClr>
                </a:solidFill>
              </a:defRPr>
            </a:lvl7pPr>
            <a:lvl8pPr marL="2400180" indent="0" algn="ctr" defTabSz="342884">
              <a:spcBef>
                <a:spcPct val="20000"/>
              </a:spcBef>
              <a:spcAft>
                <a:spcPts val="450"/>
              </a:spcAft>
              <a:buClr>
                <a:schemeClr val="accent1"/>
              </a:buClr>
              <a:buFont typeface="Wingdings 2" charset="2"/>
              <a:buNone/>
              <a:defRPr sz="900">
                <a:solidFill>
                  <a:schemeClr val="tx1">
                    <a:tint val="75000"/>
                  </a:schemeClr>
                </a:solidFill>
              </a:defRPr>
            </a:lvl8pPr>
            <a:lvl9pPr marL="2743064" indent="0" algn="ctr" defTabSz="342884">
              <a:spcBef>
                <a:spcPct val="20000"/>
              </a:spcBef>
              <a:spcAft>
                <a:spcPts val="450"/>
              </a:spcAft>
              <a:buClr>
                <a:schemeClr val="accent1"/>
              </a:buClr>
              <a:buFont typeface="Wingdings 2" charset="2"/>
              <a:buNone/>
              <a:defRPr sz="900">
                <a:solidFill>
                  <a:schemeClr val="tx1">
                    <a:tint val="75000"/>
                  </a:schemeClr>
                </a:solidFill>
              </a:defRPr>
            </a:lvl9pPr>
          </a:lstStyle>
          <a:p>
            <a:pPr lvl="0" algn="r"/>
            <a:r>
              <a:rPr lang="en-US" sz="1150" b="1" dirty="0">
                <a:solidFill>
                  <a:schemeClr val="bg1"/>
                </a:solidFill>
              </a:rPr>
              <a:t>www.chcs.org  |  @CHCShealth</a:t>
            </a:r>
          </a:p>
        </p:txBody>
      </p:sp>
      <p:sp>
        <p:nvSpPr>
          <p:cNvPr id="14" name="Subtitle 2"/>
          <p:cNvSpPr>
            <a:spLocks noGrp="1"/>
          </p:cNvSpPr>
          <p:nvPr>
            <p:ph type="subTitle" idx="1" hasCustomPrompt="1"/>
          </p:nvPr>
        </p:nvSpPr>
        <p:spPr>
          <a:xfrm>
            <a:off x="607501" y="4334932"/>
            <a:ext cx="7929000" cy="1861351"/>
          </a:xfrm>
        </p:spPr>
        <p:txBody>
          <a:bodyPr anchor="t">
            <a:noAutofit/>
          </a:bodyPr>
          <a:lstStyle>
            <a:lvl1pPr marL="914400" indent="0" algn="l">
              <a:buNone/>
              <a:defRPr sz="2400" i="0" spc="-50" baseline="0">
                <a:solidFill>
                  <a:schemeClr val="bg1"/>
                </a:solidFill>
                <a:effectLst>
                  <a:outerShdw blurRad="38100" dist="25400" dir="5400000" algn="tl">
                    <a:srgbClr val="000000">
                      <a:alpha val="20000"/>
                    </a:srgbClr>
                  </a:outerShdw>
                </a:effectLst>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add sub-title as needed</a:t>
            </a:r>
          </a:p>
        </p:txBody>
      </p:sp>
      <p:grpSp>
        <p:nvGrpSpPr>
          <p:cNvPr id="12" name="Group 11"/>
          <p:cNvGrpSpPr/>
          <p:nvPr userDrawn="1"/>
        </p:nvGrpSpPr>
        <p:grpSpPr bwMode="invGray">
          <a:xfrm>
            <a:off x="550352" y="372690"/>
            <a:ext cx="3338663" cy="596534"/>
            <a:chOff x="5839201" y="429109"/>
            <a:chExt cx="4451550" cy="596534"/>
          </a:xfrm>
          <a:effectLst>
            <a:outerShdw blurRad="38100" dist="19050" dir="5400000" algn="tl" rotWithShape="0">
              <a:prstClr val="black">
                <a:alpha val="20000"/>
              </a:prstClr>
            </a:outerShdw>
          </a:effectLst>
        </p:grpSpPr>
        <p:pic>
          <p:nvPicPr>
            <p:cNvPr id="15" name="Picture 14"/>
            <p:cNvPicPr>
              <a:picLocks/>
            </p:cNvPicPr>
            <p:nvPr userDrawn="1"/>
          </p:nvPicPr>
          <p:blipFill>
            <a:blip r:embed="rId3">
              <a:biLevel thresh="25000"/>
              <a:extLst>
                <a:ext uri="{28A0092B-C50C-407E-A947-70E740481C1C}">
                  <a14:useLocalDpi xmlns:a14="http://schemas.microsoft.com/office/drawing/2010/main" val="0"/>
                </a:ext>
              </a:extLst>
            </a:blip>
            <a:stretch>
              <a:fillRect/>
            </a:stretch>
          </p:blipFill>
          <p:spPr bwMode="invGray">
            <a:xfrm>
              <a:off x="5925750" y="429109"/>
              <a:ext cx="4365001" cy="384750"/>
            </a:xfrm>
            <a:prstGeom prst="rect">
              <a:avLst/>
            </a:prstGeom>
          </p:spPr>
        </p:pic>
        <p:sp>
          <p:nvSpPr>
            <p:cNvPr id="16" name="TextBox 15"/>
            <p:cNvSpPr txBox="1"/>
            <p:nvPr userDrawn="1"/>
          </p:nvSpPr>
          <p:spPr bwMode="invGray">
            <a:xfrm>
              <a:off x="5839201" y="810199"/>
              <a:ext cx="4270827" cy="215444"/>
            </a:xfrm>
            <a:prstGeom prst="rect">
              <a:avLst/>
            </a:prstGeom>
            <a:noFill/>
          </p:spPr>
          <p:txBody>
            <a:bodyPr wrap="none" rtlCol="0">
              <a:spAutoFit/>
            </a:bodyPr>
            <a:lstStyle/>
            <a:p>
              <a:r>
                <a:rPr lang="en-US" sz="800" i="0" dirty="0">
                  <a:solidFill>
                    <a:schemeClr val="bg1"/>
                  </a:solidFill>
                  <a:latin typeface="+mn-lt"/>
                  <a:cs typeface="Arial" panose="020B0604020202020204" pitchFamily="34" charset="0"/>
                </a:rPr>
                <a:t>Advancing innovations in health care delivery for low-income Americans</a:t>
              </a:r>
            </a:p>
          </p:txBody>
        </p:sp>
      </p:grpSp>
    </p:spTree>
    <p:extLst>
      <p:ext uri="{BB962C8B-B14F-4D97-AF65-F5344CB8AC3E}">
        <p14:creationId xmlns:p14="http://schemas.microsoft.com/office/powerpoint/2010/main" val="8208653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3" name="Content Placeholder 2"/>
          <p:cNvSpPr>
            <a:spLocks noGrp="1"/>
          </p:cNvSpPr>
          <p:nvPr>
            <p:ph sz="half" idx="1"/>
          </p:nvPr>
        </p:nvSpPr>
        <p:spPr>
          <a:xfrm>
            <a:off x="338636" y="1636295"/>
            <a:ext cx="4164805" cy="459606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5" y="1636294"/>
            <a:ext cx="4164801" cy="4596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userDrawn="1">
            <p:ph type="ftr" sz="quarter" idx="11"/>
          </p:nvPr>
        </p:nvSpPr>
        <p:spPr/>
        <p:txBody>
          <a:bodyPr/>
          <a:lstStyle/>
          <a:p>
            <a:endParaRPr lang="en-US" dirty="0"/>
          </a:p>
        </p:txBody>
      </p:sp>
      <p:sp>
        <p:nvSpPr>
          <p:cNvPr id="7" name="Slide Number Placeholder 6"/>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US"/>
              <a:t>Click to edit Master title style</a:t>
            </a:r>
          </a:p>
        </p:txBody>
      </p:sp>
      <p:pic>
        <p:nvPicPr>
          <p:cNvPr id="14" name="Picture 13"/>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35339684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 2 Boxes">
    <p:spTree>
      <p:nvGrpSpPr>
        <p:cNvPr id="1" name=""/>
        <p:cNvGrpSpPr/>
        <p:nvPr/>
      </p:nvGrpSpPr>
      <p:grpSpPr>
        <a:xfrm>
          <a:off x="0" y="0"/>
          <a:ext cx="0" cy="0"/>
          <a:chOff x="0" y="0"/>
          <a:chExt cx="0" cy="0"/>
        </a:xfrm>
      </p:grpSpPr>
      <p:sp>
        <p:nvSpPr>
          <p:cNvPr id="15"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92018"/>
            <a:ext cx="4164804" cy="576262"/>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6" y="2168280"/>
            <a:ext cx="4164807"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92018"/>
            <a:ext cx="4164801" cy="576262"/>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4640566" y="2168280"/>
            <a:ext cx="4164800" cy="4031183"/>
          </a:xfrm>
          <a:solidFill>
            <a:srgbClr val="FBFBFB"/>
          </a:solidFill>
          <a:ln w="9525">
            <a:solidFill>
              <a:schemeClr val="bg1"/>
            </a:solidFill>
          </a:ln>
          <a:effectLst>
            <a:outerShdw blurRad="38100" dist="25400" dir="5400000" algn="ctr" rotWithShape="0">
              <a:srgbClr val="000000">
                <a:alpha val="20000"/>
              </a:srgbClr>
            </a:outerShdw>
          </a:effectLst>
        </p:spPr>
        <p:txBody>
          <a:bodyPr anchor="t">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3204768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 2 Boxes Opt 2">
    <p:spTree>
      <p:nvGrpSpPr>
        <p:cNvPr id="1" name=""/>
        <p:cNvGrpSpPr/>
        <p:nvPr/>
      </p:nvGrpSpPr>
      <p:grpSpPr>
        <a:xfrm>
          <a:off x="0" y="0"/>
          <a:ext cx="0" cy="0"/>
          <a:chOff x="0" y="0"/>
          <a:chExt cx="0" cy="0"/>
        </a:xfrm>
      </p:grpSpPr>
      <p:sp>
        <p:nvSpPr>
          <p:cNvPr id="15"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92018"/>
            <a:ext cx="4164804"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6" y="2168280"/>
            <a:ext cx="4164807" cy="403118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92018"/>
            <a:ext cx="4164801" cy="576262"/>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ctr">
            <a:noAutofit/>
          </a:bodyPr>
          <a:lstStyle>
            <a:lvl1pPr marL="0" indent="0" algn="ctr">
              <a:lnSpc>
                <a:spcPct val="85000"/>
              </a:lnSpc>
              <a:spcBef>
                <a:spcPts val="0"/>
              </a:spcBef>
              <a:spcAft>
                <a:spcPts val="0"/>
              </a:spcAft>
              <a:buNone/>
              <a:defRPr sz="2400" b="1">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bwMode="blackGray">
          <a:xfrm>
            <a:off x="4640565" y="2168280"/>
            <a:ext cx="4164801" cy="403118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8" name="Rectangle 17"/>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695884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2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41216"/>
            <a:ext cx="4164804" cy="411480"/>
          </a:xfrm>
          <a:blipFill dpi="0" rotWithShape="1">
            <a:srcRect/>
            <a:tile tx="0" ty="0" sx="50000" sy="50000" flip="none" algn="tl"/>
          </a:blipFill>
          <a:ln/>
        </p:spPr>
        <p:style>
          <a:lnRef idx="1">
            <a:schemeClr val="accent4"/>
          </a:lnRef>
          <a:fillRef idx="3">
            <a:schemeClr val="accent4"/>
          </a:fillRef>
          <a:effectRef idx="2">
            <a:schemeClr val="accent4"/>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5"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41216"/>
            <a:ext cx="4164801" cy="411480"/>
          </a:xfrm>
          <a:blipFill dpi="0" rotWithShape="1">
            <a:srcRect/>
            <a:tile tx="0" ty="0" sx="50000" sy="50000" flip="none" algn="tl"/>
          </a:blipFill>
          <a:ln/>
        </p:spPr>
        <p:style>
          <a:lnRef idx="1">
            <a:schemeClr val="accent3"/>
          </a:lnRef>
          <a:fillRef idx="3">
            <a:schemeClr val="accent3"/>
          </a:fillRef>
          <a:effectRef idx="2">
            <a:schemeClr val="accent3"/>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338638" y="3935384"/>
            <a:ext cx="4164804" cy="411480"/>
          </a:xfrm>
          <a:blipFill dpi="0" rotWithShape="1">
            <a:blip r:embed="rId2">
              <a:duotone>
                <a:schemeClr val="accent1">
                  <a:tint val="98000"/>
                  <a:lumMod val="102000"/>
                </a:schemeClr>
                <a:schemeClr val="accent1">
                  <a:shade val="98000"/>
                  <a:lumMod val="98000"/>
                </a:schemeClr>
              </a:duotone>
            </a:blip>
            <a:srcRect/>
            <a:tile tx="0" ty="0" sx="50000" sy="50000" flip="none" algn="tl"/>
          </a:blipFill>
          <a:ln/>
        </p:spPr>
        <p:style>
          <a:lnRef idx="1">
            <a:schemeClr val="accent1"/>
          </a:lnRef>
          <a:fillRef idx="3">
            <a:schemeClr val="accent1"/>
          </a:fillRef>
          <a:effectRef idx="2">
            <a:schemeClr val="accent1"/>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4640564" y="3935384"/>
            <a:ext cx="4164801" cy="411480"/>
          </a:xfrm>
          <a:blipFill dpi="0" rotWithShape="1">
            <a:srcRect/>
            <a:tile tx="0" ty="0" sx="50000" sy="50000" flip="none" algn="tl"/>
          </a:blipFill>
          <a:ln/>
        </p:spPr>
        <p:style>
          <a:lnRef idx="1">
            <a:schemeClr val="accent2"/>
          </a:lnRef>
          <a:fillRef idx="3">
            <a:schemeClr val="accent2"/>
          </a:fillRef>
          <a:effectRef idx="2">
            <a:schemeClr val="accent2"/>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3"/>
          <p:cNvSpPr>
            <a:spLocks noGrp="1"/>
          </p:cNvSpPr>
          <p:nvPr>
            <p:ph sz="half" idx="16"/>
          </p:nvPr>
        </p:nvSpPr>
        <p:spPr bwMode="blackGray">
          <a:xfrm>
            <a:off x="4640557"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338635" y="4346864"/>
            <a:ext cx="4164807"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4640558" y="4346863"/>
            <a:ext cx="4164807"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6" name="Picture 25"/>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364819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2"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38639" y="1541216"/>
            <a:ext cx="4164804"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bwMode="blackGray">
          <a:xfrm>
            <a:off x="338635"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640565" y="1541216"/>
            <a:ext cx="4164801"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338638" y="3935384"/>
            <a:ext cx="4164804"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7" name="Text Placeholder 4"/>
          <p:cNvSpPr>
            <a:spLocks noGrp="1"/>
          </p:cNvSpPr>
          <p:nvPr userDrawn="1">
            <p:ph type="body" sz="quarter" idx="15"/>
          </p:nvPr>
        </p:nvSpPr>
        <p:spPr bwMode="gray">
          <a:xfrm>
            <a:off x="4640564" y="3935384"/>
            <a:ext cx="4164801" cy="411480"/>
          </a:xfrm>
          <a:solidFill>
            <a:schemeClr val="accent1"/>
          </a:solidFill>
          <a:ln w="9525"/>
          <a:effectLst>
            <a:outerShdw blurRad="38100" dist="38100" dir="5400000" algn="tl" rotWithShape="0">
              <a:prstClr val="black">
                <a:alpha val="20000"/>
              </a:prstClr>
            </a:outerShdw>
          </a:effectLst>
        </p:spPr>
        <p:style>
          <a:lnRef idx="3">
            <a:schemeClr val="lt1"/>
          </a:lnRef>
          <a:fillRef idx="1">
            <a:schemeClr val="accent6"/>
          </a:fillRef>
          <a:effectRef idx="1">
            <a:schemeClr val="accent6"/>
          </a:effectRef>
          <a:fontRef idx="none"/>
        </p:style>
        <p:txBody>
          <a:bodyPr anchor="b">
            <a:noAutofit/>
          </a:bodyPr>
          <a:lstStyle>
            <a:lvl1pPr marL="0" indent="0" algn="ctr">
              <a:lnSpc>
                <a:spcPct val="70000"/>
              </a:lnSpc>
              <a:buNone/>
              <a:defRPr sz="2000" b="1" spc="-50" baseline="0">
                <a:solidFill>
                  <a:schemeClr val="bg1"/>
                </a:solidFill>
                <a:effectLst>
                  <a:outerShdw blurRad="38100" dist="25400" dir="5400000" algn="tl" rotWithShape="0">
                    <a:prstClr val="black">
                      <a:alpha val="20000"/>
                    </a:prstClr>
                  </a:outerShdw>
                </a:effectLs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5" name="Rectangle 24"/>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3"/>
          <p:cNvSpPr>
            <a:spLocks noGrp="1"/>
          </p:cNvSpPr>
          <p:nvPr>
            <p:ph sz="half" idx="16"/>
          </p:nvPr>
        </p:nvSpPr>
        <p:spPr bwMode="blackGray">
          <a:xfrm>
            <a:off x="4640557" y="1952696"/>
            <a:ext cx="4164807" cy="1828800"/>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338635" y="4346864"/>
            <a:ext cx="4164807" cy="1847993"/>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4640558" y="4346863"/>
            <a:ext cx="4164807" cy="1847669"/>
          </a:xfrm>
          <a:solidFill>
            <a:srgbClr val="FBFBFB"/>
          </a:solidFill>
          <a:ln w="9525">
            <a:solidFill>
              <a:schemeClr val="bg1"/>
            </a:solidFill>
          </a:ln>
          <a:effectLst>
            <a:outerShdw blurRad="38100" dist="38100" dir="5400000" algn="ctr" rotWithShape="0">
              <a:srgbClr val="000000">
                <a:alpha val="20000"/>
              </a:srgbClr>
            </a:outerShdw>
          </a:effectLst>
        </p:spPr>
        <p:txBody>
          <a:bodyPr anchor="t">
            <a:noAutofit/>
          </a:bodyPr>
          <a:lstStyle>
            <a:lvl1pPr marL="168275" indent="-168275">
              <a:defRPr sz="1600"/>
            </a:lvl1pPr>
            <a:lvl2pPr marL="346075" indent="-150813">
              <a:defRPr sz="1400"/>
            </a:lvl2pPr>
            <a:lvl3pPr marL="568325" indent="-169863">
              <a:defRPr sz="1200"/>
            </a:lvl3pPr>
            <a:lvl4pPr marL="798513" indent="-169863">
              <a:defRPr sz="1000"/>
            </a:lvl4pPr>
            <a:lvl5pPr marL="968375" indent="-169863">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6" name="Picture 25"/>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111278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10" name="Freeform 6"/>
          <p:cNvSpPr/>
          <p:nvPr userDrawn="1"/>
        </p:nvSpPr>
        <p:spPr bwMode="hidden">
          <a:xfrm>
            <a:off x="0" y="-3174"/>
            <a:ext cx="9144000" cy="1371600"/>
          </a:xfrm>
          <a:prstGeom prst="rect">
            <a:avLst/>
          </a:prstGeom>
          <a:blipFill dpi="0" rotWithShape="1">
            <a:blip r:embed="rId2">
              <a:duotone>
                <a:schemeClr val="accent5">
                  <a:tint val="98000"/>
                  <a:lumMod val="102000"/>
                </a:schemeClr>
                <a:schemeClr val="accent5">
                  <a:shade val="98000"/>
                  <a:lumMod val="98000"/>
                </a:schemeClr>
              </a:duotone>
            </a:blip>
            <a:srcRect/>
            <a:tile tx="0" ty="0" sx="50000" sy="50000" flip="none" algn="tl"/>
          </a:blipFill>
          <a:ln/>
          <a:effectLst>
            <a:outerShdw blurRad="38100" dist="25400" dir="5400000" algn="t" rotWithShape="0">
              <a:prstClr val="black">
                <a:alpha val="10000"/>
              </a:prstClr>
            </a:out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6" name="Rectangle 15"/>
          <p:cNvSpPr/>
          <p:nvPr userDrawn="1"/>
        </p:nvSpPr>
        <p:spPr bwMode="hidden">
          <a:xfrm>
            <a:off x="-1" y="0"/>
            <a:ext cx="9144001" cy="6858000"/>
          </a:xfrm>
          <a:prstGeom prst="rect">
            <a:avLst/>
          </a:prstGeom>
          <a:noFill/>
          <a:ln w="76200">
            <a:solidFill>
              <a:schemeClr val="bg1">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3438769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 Opti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7" name="Rectangle 6"/>
          <p:cNvSpPr/>
          <p:nvPr userDrawn="1"/>
        </p:nvSpPr>
        <p:spPr bwMode="hidden">
          <a:xfrm>
            <a:off x="-1" y="0"/>
            <a:ext cx="9144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accent5"/>
                </a:solidFill>
                <a:effectLst/>
              </a:defRPr>
            </a:lvl1pPr>
          </a:lstStyle>
          <a:p>
            <a:r>
              <a:rPr lang="en-US"/>
              <a:t>Click to edit Master title style</a:t>
            </a:r>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4776603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accent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7" name="Rectangle 6"/>
          <p:cNvSpPr/>
          <p:nvPr userDrawn="1"/>
        </p:nvSpPr>
        <p:spPr bwMode="hidden">
          <a:xfrm>
            <a:off x="-1" y="0"/>
            <a:ext cx="9144001" cy="6858000"/>
          </a:xfrm>
          <a:prstGeom prst="rect">
            <a:avLst/>
          </a:prstGeom>
          <a:noFill/>
          <a:ln w="38100">
            <a:solidFill>
              <a:schemeClr val="bg1">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black">
          <a:xfrm>
            <a:off x="6992091" y="6496052"/>
            <a:ext cx="1828804" cy="210312"/>
          </a:xfrm>
          <a:prstGeom prst="rect">
            <a:avLst/>
          </a:prstGeom>
        </p:spPr>
      </p:pic>
    </p:spTree>
    <p:extLst>
      <p:ext uri="{BB962C8B-B14F-4D97-AF65-F5344CB8AC3E}">
        <p14:creationId xmlns:p14="http://schemas.microsoft.com/office/powerpoint/2010/main" val="26046077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FFFFF"/>
        </a:solidFill>
        <a:effectLst/>
      </p:bgPr>
    </p:bg>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592483" y="6477000"/>
            <a:ext cx="1233736" cy="307777"/>
          </a:xfrm>
          <a:prstGeom prst="rect">
            <a:avLst/>
          </a:prstGeom>
          <a:noFill/>
          <a:ln w="9525">
            <a:noFill/>
            <a:miter lim="800000"/>
            <a:headEnd/>
            <a:tailEnd/>
          </a:ln>
          <a:effectLst/>
        </p:spPr>
        <p:txBody>
          <a:bodyPr wrap="none">
            <a:spAutoFit/>
          </a:bodyPr>
          <a:lstStyle/>
          <a:p>
            <a:pPr>
              <a:defRPr/>
            </a:pPr>
            <a:r>
              <a:rPr lang="en-US" sz="1400" b="1" dirty="0">
                <a:solidFill>
                  <a:srgbClr val="4F81BD"/>
                </a:solidFill>
                <a:latin typeface="Calibri" panose="020F0502020204030204" pitchFamily="34" charset="0"/>
              </a:rPr>
              <a:t>www.chcs.org</a:t>
            </a:r>
          </a:p>
        </p:txBody>
      </p:sp>
      <p:sp>
        <p:nvSpPr>
          <p:cNvPr id="43011" name="Rectangle 3"/>
          <p:cNvSpPr>
            <a:spLocks noGrp="1" noChangeArrowheads="1"/>
          </p:cNvSpPr>
          <p:nvPr>
            <p:ph type="subTitle" idx="1"/>
          </p:nvPr>
        </p:nvSpPr>
        <p:spPr>
          <a:xfrm>
            <a:off x="2514600" y="4080934"/>
            <a:ext cx="6400800" cy="1752600"/>
          </a:xfrm>
        </p:spPr>
        <p:txBody>
          <a:bodyPr/>
          <a:lstStyle>
            <a:lvl1pPr marL="0" indent="0" algn="r" eaLnBrk="1" hangingPunct="1">
              <a:lnSpc>
                <a:spcPct val="90000"/>
              </a:lnSpc>
              <a:buFontTx/>
              <a:buNone/>
              <a:defRPr sz="2400" spc="-50" baseline="0"/>
            </a:lvl1pPr>
          </a:lstStyle>
          <a:p>
            <a:pPr algn="r" eaLnBrk="1" hangingPunct="1">
              <a:lnSpc>
                <a:spcPct val="90000"/>
              </a:lnSpc>
            </a:pPr>
            <a:endParaRPr lang="en-US" sz="1800" dirty="0"/>
          </a:p>
        </p:txBody>
      </p:sp>
      <p:sp>
        <p:nvSpPr>
          <p:cNvPr id="6" name="Rectangle 5"/>
          <p:cNvSpPr/>
          <p:nvPr userDrawn="1"/>
        </p:nvSpPr>
        <p:spPr>
          <a:xfrm>
            <a:off x="0" y="2184400"/>
            <a:ext cx="9144000" cy="177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00" dirty="0">
              <a:solidFill>
                <a:srgbClr val="494646"/>
              </a:solidFill>
              <a:latin typeface="Calibri" pitchFamily="34" charset="0"/>
              <a:cs typeface="Calibri" pitchFamily="34" charset="0"/>
            </a:endParaRPr>
          </a:p>
        </p:txBody>
      </p:sp>
      <p:sp>
        <p:nvSpPr>
          <p:cNvPr id="9" name="Title 8"/>
          <p:cNvSpPr>
            <a:spLocks noGrp="1"/>
          </p:cNvSpPr>
          <p:nvPr>
            <p:ph type="title"/>
          </p:nvPr>
        </p:nvSpPr>
        <p:spPr>
          <a:xfrm>
            <a:off x="152400" y="2421465"/>
            <a:ext cx="8763000" cy="1303867"/>
          </a:xfrm>
        </p:spPr>
        <p:txBody>
          <a:bodyPr/>
          <a:lstStyle>
            <a:lvl1pPr algn="r">
              <a:lnSpc>
                <a:spcPct val="80000"/>
              </a:lnSpc>
              <a:defRPr sz="3600" b="1">
                <a:solidFill>
                  <a:schemeClr val="tx2">
                    <a:lumMod val="50000"/>
                  </a:schemeClr>
                </a:solidFill>
                <a:effectLst/>
              </a:defRPr>
            </a:lvl1pPr>
          </a:lstStyle>
          <a:p>
            <a:r>
              <a:rPr lang="en-US" dirty="0"/>
              <a:t>Click to edit Master title style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017"/>
          <a:stretch/>
        </p:blipFill>
        <p:spPr>
          <a:xfrm>
            <a:off x="1" y="0"/>
            <a:ext cx="9143998" cy="1363133"/>
          </a:xfrm>
          <a:prstGeom prst="rect">
            <a:avLst/>
          </a:prstGeom>
        </p:spPr>
      </p:pic>
    </p:spTree>
    <p:extLst>
      <p:ext uri="{BB962C8B-B14F-4D97-AF65-F5344CB8AC3E}">
        <p14:creationId xmlns:p14="http://schemas.microsoft.com/office/powerpoint/2010/main" val="583469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4024871891"/>
      </p:ext>
    </p:extLst>
  </p:cSld>
  <p:clrMapOvr>
    <a:masterClrMapping/>
  </p:clrMapOvr>
  <p:transition spd="slow">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746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www.SNPALLIANCE.ORG</a:t>
            </a:r>
          </a:p>
        </p:txBody>
      </p:sp>
      <p:pic>
        <p:nvPicPr>
          <p:cNvPr id="8" name="Picture 7">
            <a:extLst>
              <a:ext uri="{FF2B5EF4-FFF2-40B4-BE49-F238E27FC236}">
                <a16:creationId xmlns:a16="http://schemas.microsoft.com/office/drawing/2014/main" id="{07DA2212-3B97-4802-BDBA-BFBB2056C750}"/>
              </a:ext>
            </a:extLst>
          </p:cNvPr>
          <p:cNvPicPr>
            <a:picLocks noChangeAspect="1"/>
          </p:cNvPicPr>
          <p:nvPr userDrawn="1"/>
        </p:nvPicPr>
        <p:blipFill>
          <a:blip r:embed="rId2"/>
          <a:stretch>
            <a:fillRect/>
          </a:stretch>
        </p:blipFill>
        <p:spPr>
          <a:xfrm>
            <a:off x="8316755" y="6277647"/>
            <a:ext cx="405765" cy="546410"/>
          </a:xfrm>
          <a:prstGeom prst="rect">
            <a:avLst/>
          </a:prstGeom>
        </p:spPr>
      </p:pic>
    </p:spTree>
    <p:extLst>
      <p:ext uri="{BB962C8B-B14F-4D97-AF65-F5344CB8AC3E}">
        <p14:creationId xmlns:p14="http://schemas.microsoft.com/office/powerpoint/2010/main" val="3638109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929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WWW.SNPALLIANCE.ORG</a:t>
            </a:r>
          </a:p>
        </p:txBody>
      </p:sp>
      <p:pic>
        <p:nvPicPr>
          <p:cNvPr id="2" name="Picture 1">
            <a:extLst>
              <a:ext uri="{FF2B5EF4-FFF2-40B4-BE49-F238E27FC236}">
                <a16:creationId xmlns:a16="http://schemas.microsoft.com/office/drawing/2014/main" id="{1DA0150B-FCA5-42BD-93A2-F5EB5BF29607}"/>
              </a:ext>
            </a:extLst>
          </p:cNvPr>
          <p:cNvPicPr>
            <a:picLocks noChangeAspect="1"/>
          </p:cNvPicPr>
          <p:nvPr userDrawn="1"/>
        </p:nvPicPr>
        <p:blipFill>
          <a:blip r:embed="rId2"/>
          <a:stretch>
            <a:fillRect/>
          </a:stretch>
        </p:blipFill>
        <p:spPr>
          <a:xfrm>
            <a:off x="8411054" y="6282322"/>
            <a:ext cx="406943" cy="542591"/>
          </a:xfrm>
          <a:prstGeom prst="rect">
            <a:avLst/>
          </a:prstGeom>
        </p:spPr>
      </p:pic>
    </p:spTree>
    <p:extLst>
      <p:ext uri="{BB962C8B-B14F-4D97-AF65-F5344CB8AC3E}">
        <p14:creationId xmlns:p14="http://schemas.microsoft.com/office/powerpoint/2010/main" val="26757121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WWW.SNPALLIANCE.ORG</a:t>
            </a:r>
          </a:p>
        </p:txBody>
      </p:sp>
      <p:pic>
        <p:nvPicPr>
          <p:cNvPr id="2" name="Picture 1">
            <a:extLst>
              <a:ext uri="{FF2B5EF4-FFF2-40B4-BE49-F238E27FC236}">
                <a16:creationId xmlns:a16="http://schemas.microsoft.com/office/drawing/2014/main" id="{D27895A1-7A84-4DF0-8160-2803BEA162A8}"/>
              </a:ext>
            </a:extLst>
          </p:cNvPr>
          <p:cNvPicPr>
            <a:picLocks noChangeAspect="1"/>
          </p:cNvPicPr>
          <p:nvPr userDrawn="1"/>
        </p:nvPicPr>
        <p:blipFill>
          <a:blip r:embed="rId2"/>
          <a:stretch>
            <a:fillRect/>
          </a:stretch>
        </p:blipFill>
        <p:spPr>
          <a:xfrm>
            <a:off x="8490473" y="6282322"/>
            <a:ext cx="406943" cy="542591"/>
          </a:xfrm>
          <a:prstGeom prst="rect">
            <a:avLst/>
          </a:prstGeom>
        </p:spPr>
      </p:pic>
    </p:spTree>
    <p:extLst>
      <p:ext uri="{BB962C8B-B14F-4D97-AF65-F5344CB8AC3E}">
        <p14:creationId xmlns:p14="http://schemas.microsoft.com/office/powerpoint/2010/main" val="11543818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WWW.SNPALLIANCE.ORG</a:t>
            </a:r>
          </a:p>
        </p:txBody>
      </p:sp>
      <p:pic>
        <p:nvPicPr>
          <p:cNvPr id="6" name="Picture 5">
            <a:extLst>
              <a:ext uri="{FF2B5EF4-FFF2-40B4-BE49-F238E27FC236}">
                <a16:creationId xmlns:a16="http://schemas.microsoft.com/office/drawing/2014/main" id="{9511FD00-969E-44EB-8BD7-FBE409582735}"/>
              </a:ext>
            </a:extLst>
          </p:cNvPr>
          <p:cNvPicPr>
            <a:picLocks noChangeAspect="1"/>
          </p:cNvPicPr>
          <p:nvPr userDrawn="1"/>
        </p:nvPicPr>
        <p:blipFill>
          <a:blip r:embed="rId2"/>
          <a:stretch>
            <a:fillRect/>
          </a:stretch>
        </p:blipFill>
        <p:spPr>
          <a:xfrm>
            <a:off x="8619061" y="6282322"/>
            <a:ext cx="406943" cy="542591"/>
          </a:xfrm>
          <a:prstGeom prst="rect">
            <a:avLst/>
          </a:prstGeom>
        </p:spPr>
      </p:pic>
    </p:spTree>
    <p:extLst>
      <p:ext uri="{BB962C8B-B14F-4D97-AF65-F5344CB8AC3E}">
        <p14:creationId xmlns:p14="http://schemas.microsoft.com/office/powerpoint/2010/main" val="176546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WWW.SNPALLIANCE.ORG</a:t>
            </a:r>
          </a:p>
        </p:txBody>
      </p:sp>
      <p:pic>
        <p:nvPicPr>
          <p:cNvPr id="2" name="Picture 1">
            <a:extLst>
              <a:ext uri="{FF2B5EF4-FFF2-40B4-BE49-F238E27FC236}">
                <a16:creationId xmlns:a16="http://schemas.microsoft.com/office/drawing/2014/main" id="{1731F965-C6B7-46FA-AEEF-F19F7B5C3DDC}"/>
              </a:ext>
            </a:extLst>
          </p:cNvPr>
          <p:cNvPicPr>
            <a:picLocks noChangeAspect="1"/>
          </p:cNvPicPr>
          <p:nvPr userDrawn="1"/>
        </p:nvPicPr>
        <p:blipFill>
          <a:blip r:embed="rId2"/>
          <a:stretch>
            <a:fillRect/>
          </a:stretch>
        </p:blipFill>
        <p:spPr>
          <a:xfrm>
            <a:off x="8532402" y="6282322"/>
            <a:ext cx="406943" cy="542591"/>
          </a:xfrm>
          <a:prstGeom prst="rect">
            <a:avLst/>
          </a:prstGeom>
        </p:spPr>
      </p:pic>
    </p:spTree>
    <p:extLst>
      <p:ext uri="{BB962C8B-B14F-4D97-AF65-F5344CB8AC3E}">
        <p14:creationId xmlns:p14="http://schemas.microsoft.com/office/powerpoint/2010/main" val="36782475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a:t>WWW.SNPALLIANCE.ORG</a:t>
            </a:r>
          </a:p>
        </p:txBody>
      </p:sp>
      <p:pic>
        <p:nvPicPr>
          <p:cNvPr id="10" name="Picture 9">
            <a:extLst>
              <a:ext uri="{FF2B5EF4-FFF2-40B4-BE49-F238E27FC236}">
                <a16:creationId xmlns:a16="http://schemas.microsoft.com/office/drawing/2014/main" id="{25D29B6F-69A6-4615-8E07-AF343C30B5B7}"/>
              </a:ext>
            </a:extLst>
          </p:cNvPr>
          <p:cNvPicPr>
            <a:picLocks noChangeAspect="1"/>
          </p:cNvPicPr>
          <p:nvPr userDrawn="1"/>
        </p:nvPicPr>
        <p:blipFill>
          <a:blip r:embed="rId2"/>
          <a:stretch>
            <a:fillRect/>
          </a:stretch>
        </p:blipFill>
        <p:spPr>
          <a:xfrm>
            <a:off x="8540480" y="6315412"/>
            <a:ext cx="406943" cy="542591"/>
          </a:xfrm>
          <a:prstGeom prst="rect">
            <a:avLst/>
          </a:prstGeom>
        </p:spPr>
      </p:pic>
    </p:spTree>
    <p:extLst>
      <p:ext uri="{BB962C8B-B14F-4D97-AF65-F5344CB8AC3E}">
        <p14:creationId xmlns:p14="http://schemas.microsoft.com/office/powerpoint/2010/main" val="336523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r>
              <a:rPr lang="en-US"/>
              <a:t>Meeting Name  |  Meeting Date</a:t>
            </a:r>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81FBCC87-941B-4FE7-BDE5-C44F1977BAC6}"/>
              </a:ext>
            </a:extLst>
          </p:cNvPr>
          <p:cNvPicPr>
            <a:picLocks noChangeAspect="1"/>
          </p:cNvPicPr>
          <p:nvPr userDrawn="1"/>
        </p:nvPicPr>
        <p:blipFill>
          <a:blip r:embed="rId2"/>
          <a:stretch>
            <a:fillRect/>
          </a:stretch>
        </p:blipFill>
        <p:spPr>
          <a:xfrm>
            <a:off x="8495385" y="6191728"/>
            <a:ext cx="406943" cy="536119"/>
          </a:xfrm>
          <a:prstGeom prst="rect">
            <a:avLst/>
          </a:prstGeom>
        </p:spPr>
      </p:pic>
    </p:spTree>
    <p:extLst>
      <p:ext uri="{BB962C8B-B14F-4D97-AF65-F5344CB8AC3E}">
        <p14:creationId xmlns:p14="http://schemas.microsoft.com/office/powerpoint/2010/main" val="3613267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58148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4395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0335A"/>
                </a:solidFill>
              </a:defRPr>
            </a:lvl1pPr>
          </a:lstStyle>
          <a:p>
            <a:r>
              <a:rPr lang="en-US"/>
              <a:t>Click to edit Master title style</a:t>
            </a:r>
            <a:endParaRPr lang="en-US" dirty="0"/>
          </a:p>
        </p:txBody>
      </p:sp>
      <p:sp>
        <p:nvSpPr>
          <p:cNvPr id="12" name="Text Placeholder 11"/>
          <p:cNvSpPr>
            <a:spLocks noGrp="1"/>
          </p:cNvSpPr>
          <p:nvPr>
            <p:ph type="body" sz="quarter" idx="11"/>
          </p:nvPr>
        </p:nvSpPr>
        <p:spPr>
          <a:xfrm>
            <a:off x="457202" y="1173480"/>
            <a:ext cx="8229599" cy="4846320"/>
          </a:xfrm>
          <a:ln>
            <a:noFill/>
          </a:ln>
        </p:spPr>
        <p:txBody>
          <a:bodyPr/>
          <a:lstStyle>
            <a:lvl1pPr marL="171446" indent="-171446">
              <a:spcBef>
                <a:spcPts val="750"/>
              </a:spcBef>
              <a:spcAft>
                <a:spcPts val="450"/>
              </a:spcAft>
              <a:buClr>
                <a:srgbClr val="10335A"/>
              </a:buClr>
              <a:buSzPct val="115000"/>
              <a:defRPr sz="1800" b="1">
                <a:solidFill>
                  <a:srgbClr val="10335A"/>
                </a:solidFill>
                <a:latin typeface="Arial Bold" pitchFamily="34" charset="0"/>
                <a:cs typeface="Arial Bold" pitchFamily="34" charset="0"/>
              </a:defRPr>
            </a:lvl1pPr>
            <a:lvl2pPr marL="342892" indent="-171446">
              <a:spcBef>
                <a:spcPts val="225"/>
              </a:spcBef>
              <a:spcAft>
                <a:spcPts val="225"/>
              </a:spcAft>
              <a:buClr>
                <a:srgbClr val="10335A"/>
              </a:buClr>
              <a:defRPr sz="1500" b="1">
                <a:solidFill>
                  <a:srgbClr val="10335A"/>
                </a:solidFill>
                <a:latin typeface="Arial Bold" pitchFamily="34" charset="0"/>
                <a:cs typeface="Arial Bold" pitchFamily="34" charset="0"/>
              </a:defRPr>
            </a:lvl2pPr>
            <a:lvl3pPr marL="514337" indent="-171446">
              <a:spcBef>
                <a:spcPts val="225"/>
              </a:spcBef>
              <a:buClr>
                <a:srgbClr val="10335A"/>
              </a:buClr>
              <a:defRPr sz="1350">
                <a:solidFill>
                  <a:srgbClr val="10335A"/>
                </a:solidFill>
              </a:defRPr>
            </a:lvl3pPr>
            <a:lvl4pPr marL="987005" indent="-259550">
              <a:spcBef>
                <a:spcPts val="225"/>
              </a:spcBef>
              <a:defRPr sz="1050"/>
            </a:lvl4pPr>
            <a:lvl5pPr marL="1245363" indent="-258359">
              <a:spcBef>
                <a:spcPts val="225"/>
              </a:spcBef>
              <a:defRPr sz="1050"/>
            </a:lvl5pPr>
          </a:lstStyle>
          <a:p>
            <a:pPr lvl="0"/>
            <a:r>
              <a:rPr lang="en-US"/>
              <a:t>Click to edit Master text styles</a:t>
            </a:r>
          </a:p>
          <a:p>
            <a:pPr lvl="1"/>
            <a:r>
              <a:rPr lang="en-US"/>
              <a:t>Second level</a:t>
            </a:r>
          </a:p>
          <a:p>
            <a:pPr lvl="2"/>
            <a:r>
              <a:rPr lang="en-US"/>
              <a:t>Third level</a:t>
            </a:r>
          </a:p>
        </p:txBody>
      </p:sp>
      <p:sp>
        <p:nvSpPr>
          <p:cNvPr id="8" name="TextBox 7"/>
          <p:cNvSpPr txBox="1"/>
          <p:nvPr userDrawn="1"/>
        </p:nvSpPr>
        <p:spPr>
          <a:xfrm>
            <a:off x="8229599" y="6377940"/>
            <a:ext cx="914400" cy="342900"/>
          </a:xfrm>
          <a:prstGeom prst="rect">
            <a:avLst/>
          </a:prstGeom>
        </p:spPr>
        <p:txBody>
          <a:bodyPr vert="horz" wrap="none" lIns="68580" tIns="34290" rIns="68580" bIns="34290" rtlCol="0" anchor="t">
            <a:normAutofit/>
          </a:bodyPr>
          <a:lstStyle/>
          <a:p>
            <a:pPr algn="ctr">
              <a:spcBef>
                <a:spcPct val="20000"/>
              </a:spcBef>
            </a:pPr>
            <a:endParaRPr lang="en-US" sz="900" dirty="0">
              <a:solidFill>
                <a:srgbClr val="10335A"/>
              </a:solidFill>
              <a:cs typeface="Arial Black"/>
            </a:endParaRPr>
          </a:p>
        </p:txBody>
      </p:sp>
    </p:spTree>
    <p:extLst>
      <p:ext uri="{BB962C8B-B14F-4D97-AF65-F5344CB8AC3E}">
        <p14:creationId xmlns:p14="http://schemas.microsoft.com/office/powerpoint/2010/main" val="204086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solidFill>
                  <a:schemeClr val="tx1"/>
                </a:solidFill>
              </a:rPr>
              <a:t>Meeting Name  |  Meeting Date</a:t>
            </a: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09"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808" r:id="rId20"/>
    <p:sldLayoutId id="2147483796" r:id="rId21"/>
    <p:sldLayoutId id="2147483797" r:id="rId22"/>
    <p:sldLayoutId id="2147483722" r:id="rId23"/>
    <p:sldLayoutId id="2147483763" r:id="rId24"/>
    <p:sldLayoutId id="2147483791" r:id="rId25"/>
    <p:sldLayoutId id="2147483807"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792" r:id="rId38"/>
    <p:sldLayoutId id="2147483793" r:id="rId39"/>
    <p:sldLayoutId id="2147483794" r:id="rId40"/>
    <p:sldLayoutId id="2147483795" r:id="rId41"/>
    <p:sldLayoutId id="2147483767" r:id="rId42"/>
    <p:sldLayoutId id="2147483803" r:id="rId43"/>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71149320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ftr="0" dt="0"/>
  <p:txStyles>
    <p:titleStyle>
      <a:lvl1pPr algn="l" rtl="0" eaLnBrk="1" fontAlgn="base" hangingPunct="1">
        <a:spcBef>
          <a:spcPct val="0"/>
        </a:spcBef>
        <a:spcAft>
          <a:spcPct val="0"/>
        </a:spcAft>
        <a:defRPr lang="en-US" sz="21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1950" b="1">
          <a:solidFill>
            <a:schemeClr val="tx2"/>
          </a:solidFill>
          <a:latin typeface="Tahoma" pitchFamily="34" charset="0"/>
          <a:cs typeface="Arial" charset="0"/>
        </a:defRPr>
      </a:lvl2pPr>
      <a:lvl3pPr algn="l" rtl="0" eaLnBrk="1" fontAlgn="base" hangingPunct="1">
        <a:spcBef>
          <a:spcPct val="0"/>
        </a:spcBef>
        <a:spcAft>
          <a:spcPct val="0"/>
        </a:spcAft>
        <a:defRPr sz="1950" b="1">
          <a:solidFill>
            <a:schemeClr val="tx2"/>
          </a:solidFill>
          <a:latin typeface="Tahoma" pitchFamily="34" charset="0"/>
          <a:cs typeface="Arial" charset="0"/>
        </a:defRPr>
      </a:lvl3pPr>
      <a:lvl4pPr algn="l" rtl="0" eaLnBrk="1" fontAlgn="base" hangingPunct="1">
        <a:spcBef>
          <a:spcPct val="0"/>
        </a:spcBef>
        <a:spcAft>
          <a:spcPct val="0"/>
        </a:spcAft>
        <a:defRPr sz="1950" b="1">
          <a:solidFill>
            <a:schemeClr val="tx2"/>
          </a:solidFill>
          <a:latin typeface="Tahoma" pitchFamily="34" charset="0"/>
          <a:cs typeface="Arial" charset="0"/>
        </a:defRPr>
      </a:lvl4pPr>
      <a:lvl5pPr algn="l" rtl="0" eaLnBrk="1" fontAlgn="base" hangingPunct="1">
        <a:spcBef>
          <a:spcPct val="0"/>
        </a:spcBef>
        <a:spcAft>
          <a:spcPct val="0"/>
        </a:spcAft>
        <a:defRPr sz="1950" b="1">
          <a:solidFill>
            <a:schemeClr val="tx2"/>
          </a:solidFill>
          <a:latin typeface="Tahoma" pitchFamily="34" charset="0"/>
          <a:cs typeface="Arial" charset="0"/>
        </a:defRPr>
      </a:lvl5pPr>
      <a:lvl6pPr marL="342900" algn="l" rtl="0" eaLnBrk="1" fontAlgn="base" hangingPunct="1">
        <a:spcBef>
          <a:spcPct val="0"/>
        </a:spcBef>
        <a:spcAft>
          <a:spcPct val="0"/>
        </a:spcAft>
        <a:defRPr sz="1950" b="1">
          <a:solidFill>
            <a:schemeClr val="tx2"/>
          </a:solidFill>
          <a:latin typeface="Tahoma" pitchFamily="34" charset="0"/>
          <a:cs typeface="Arial" charset="0"/>
        </a:defRPr>
      </a:lvl6pPr>
      <a:lvl7pPr marL="685800" algn="l" rtl="0" eaLnBrk="1" fontAlgn="base" hangingPunct="1">
        <a:spcBef>
          <a:spcPct val="0"/>
        </a:spcBef>
        <a:spcAft>
          <a:spcPct val="0"/>
        </a:spcAft>
        <a:defRPr sz="1950" b="1">
          <a:solidFill>
            <a:schemeClr val="tx2"/>
          </a:solidFill>
          <a:latin typeface="Tahoma" pitchFamily="34" charset="0"/>
          <a:cs typeface="Arial" charset="0"/>
        </a:defRPr>
      </a:lvl7pPr>
      <a:lvl8pPr marL="1028700" algn="l" rtl="0" eaLnBrk="1" fontAlgn="base" hangingPunct="1">
        <a:spcBef>
          <a:spcPct val="0"/>
        </a:spcBef>
        <a:spcAft>
          <a:spcPct val="0"/>
        </a:spcAft>
        <a:defRPr sz="1950" b="1">
          <a:solidFill>
            <a:schemeClr val="tx2"/>
          </a:solidFill>
          <a:latin typeface="Tahoma" pitchFamily="34" charset="0"/>
          <a:cs typeface="Arial" charset="0"/>
        </a:defRPr>
      </a:lvl8pPr>
      <a:lvl9pPr marL="1371600" algn="l" rtl="0" eaLnBrk="1" fontAlgn="base" hangingPunct="1">
        <a:spcBef>
          <a:spcPct val="0"/>
        </a:spcBef>
        <a:spcAft>
          <a:spcPct val="0"/>
        </a:spcAft>
        <a:defRPr sz="1950" b="1">
          <a:solidFill>
            <a:schemeClr val="tx2"/>
          </a:solidFill>
          <a:latin typeface="Tahoma" pitchFamily="34"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637" y="312821"/>
            <a:ext cx="8466730" cy="1010653"/>
          </a:xfrm>
          <a:prstGeom prst="rect">
            <a:avLst/>
          </a:prstGeom>
          <a:effectLst/>
        </p:spPr>
        <p:txBody>
          <a:bodyPr vert="horz" lIns="91440" tIns="45720" rIns="91440" bIns="45720" rtlCol="0" anchor="b">
            <a:noAutofit/>
          </a:bodyPr>
          <a:lstStyle/>
          <a:p>
            <a:r>
              <a:rPr lang="en-US" dirty="0"/>
              <a:t>Click to edit slide title</a:t>
            </a:r>
          </a:p>
        </p:txBody>
      </p:sp>
      <p:sp>
        <p:nvSpPr>
          <p:cNvPr id="3" name="Text Placeholder 2"/>
          <p:cNvSpPr>
            <a:spLocks noGrp="1"/>
          </p:cNvSpPr>
          <p:nvPr>
            <p:ph type="body" idx="1"/>
          </p:nvPr>
        </p:nvSpPr>
        <p:spPr>
          <a:xfrm>
            <a:off x="338636" y="1498602"/>
            <a:ext cx="7910014" cy="4754880"/>
          </a:xfrm>
          <a:prstGeom prst="rect">
            <a:avLst/>
          </a:prstGeom>
          <a:effectLst/>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34717" y="6346169"/>
            <a:ext cx="4400408" cy="365125"/>
          </a:xfrm>
          <a:prstGeom prst="rect">
            <a:avLst/>
          </a:prstGeom>
        </p:spPr>
        <p:txBody>
          <a:bodyPr vert="horz" lIns="91440" tIns="45720" rIns="91440" bIns="45720" rtlCol="0" anchor="b"/>
          <a:lstStyle>
            <a:lvl1pPr algn="l">
              <a:defRPr sz="9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338636" y="6346169"/>
            <a:ext cx="631911" cy="365125"/>
          </a:xfrm>
          <a:prstGeom prst="rect">
            <a:avLst/>
          </a:prstGeom>
        </p:spPr>
        <p:txBody>
          <a:bodyPr vert="horz" lIns="91440" tIns="45720" rIns="91440" bIns="10800" rtlCol="0" anchor="b"/>
          <a:lstStyle>
            <a:lvl1pPr algn="l">
              <a:defRPr sz="1500">
                <a:solidFill>
                  <a:schemeClr val="accent1"/>
                </a:solidFill>
              </a:defRPr>
            </a:lvl1pPr>
          </a:lstStyle>
          <a:p>
            <a:fld id="{D57F1E4F-1CFF-5643-939E-217C01CDF565}" type="slidenum">
              <a:rPr lang="en-US" smtClean="0">
                <a:solidFill>
                  <a:srgbClr val="0182A9"/>
                </a:solidFill>
              </a:rPr>
              <a:pPr/>
              <a:t>‹#›</a:t>
            </a:fld>
            <a:endParaRPr lang="en-US" dirty="0">
              <a:solidFill>
                <a:srgbClr val="0182A9"/>
              </a:solidFill>
            </a:endParaRPr>
          </a:p>
        </p:txBody>
      </p:sp>
    </p:spTree>
    <p:extLst>
      <p:ext uri="{BB962C8B-B14F-4D97-AF65-F5344CB8AC3E}">
        <p14:creationId xmlns:p14="http://schemas.microsoft.com/office/powerpoint/2010/main" val="21566507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l" defTabSz="342884" rtl="0" eaLnBrk="1" latinLnBrk="0" hangingPunct="1">
        <a:lnSpc>
          <a:spcPct val="80000"/>
        </a:lnSpc>
        <a:spcBef>
          <a:spcPct val="0"/>
        </a:spcBef>
        <a:buNone/>
        <a:defRPr sz="3200" b="0" kern="1200" spc="-100" baseline="0">
          <a:solidFill>
            <a:schemeClr val="bg1"/>
          </a:solidFill>
          <a:effectLst>
            <a:outerShdw blurRad="38100" dist="25400" dir="5400000" algn="tl">
              <a:srgbClr val="000000">
                <a:alpha val="2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2" indent="-257162" algn="l" defTabSz="342884" rtl="0" eaLnBrk="1" latinLnBrk="0" hangingPunct="1">
        <a:lnSpc>
          <a:spcPct val="85000"/>
        </a:lnSpc>
        <a:spcBef>
          <a:spcPts val="400"/>
        </a:spcBef>
        <a:spcAft>
          <a:spcPts val="400"/>
        </a:spcAft>
        <a:buClr>
          <a:schemeClr val="accent1"/>
        </a:buClr>
        <a:buSzPct val="50000"/>
        <a:buFont typeface="Wingdings 2" panose="05020102010507070707" pitchFamily="18" charset="2"/>
        <a:buChar char=""/>
        <a:defRPr sz="2400" kern="1200" spc="-50" baseline="0">
          <a:solidFill>
            <a:schemeClr val="tx1">
              <a:lumMod val="85000"/>
              <a:lumOff val="1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400"/>
        </a:spcAft>
        <a:buClr>
          <a:schemeClr val="accent4"/>
        </a:buClr>
        <a:buSzPct val="125000"/>
        <a:buFont typeface="Calibri" panose="020F0502020204030204" pitchFamily="34" charset="0"/>
        <a:buChar char="»"/>
        <a:defRPr sz="2200" kern="1200" spc="-50" baseline="0">
          <a:solidFill>
            <a:schemeClr val="tx1">
              <a:lumMod val="85000"/>
              <a:lumOff val="1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400"/>
        </a:spcAft>
        <a:buClr>
          <a:schemeClr val="accent3"/>
        </a:buClr>
        <a:buSzPct val="50000"/>
        <a:buFont typeface="Wingdings 2" panose="05020102010507070707" pitchFamily="18" charset="2"/>
        <a:buChar char=""/>
        <a:defRPr sz="1800" kern="1200" spc="-50" baseline="0">
          <a:solidFill>
            <a:schemeClr val="tx1">
              <a:lumMod val="85000"/>
              <a:lumOff val="1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400"/>
        </a:spcAft>
        <a:buClr>
          <a:schemeClr val="accent2"/>
        </a:buClr>
        <a:buSzPct val="125000"/>
        <a:buFont typeface="Calibri" panose="020F0502020204030204" pitchFamily="34" charset="0"/>
        <a:buChar char="»"/>
        <a:defRPr sz="1600" kern="1200" spc="-50" baseline="0">
          <a:solidFill>
            <a:schemeClr val="tx1">
              <a:lumMod val="85000"/>
              <a:lumOff val="1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400"/>
        </a:spcAft>
        <a:buClr>
          <a:schemeClr val="accent6"/>
        </a:buClr>
        <a:buSzPct val="75000"/>
        <a:buFont typeface="Wingdings 2" panose="05020102010507070707" pitchFamily="18" charset="2"/>
        <a:buChar char="¢"/>
        <a:defRPr sz="1400" kern="1200" spc="-50" baseline="0">
          <a:solidFill>
            <a:schemeClr val="tx1">
              <a:lumMod val="85000"/>
              <a:lumOff val="1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637" y="312821"/>
            <a:ext cx="8466730" cy="1010653"/>
          </a:xfrm>
          <a:prstGeom prst="rect">
            <a:avLst/>
          </a:prstGeom>
          <a:effectLst/>
        </p:spPr>
        <p:txBody>
          <a:bodyPr vert="horz" lIns="91440" tIns="45720" rIns="91440" bIns="45720" rtlCol="0" anchor="b">
            <a:noAutofit/>
          </a:bodyPr>
          <a:lstStyle/>
          <a:p>
            <a:r>
              <a:rPr lang="en-US" dirty="0"/>
              <a:t>Click to edit slide title</a:t>
            </a:r>
          </a:p>
        </p:txBody>
      </p:sp>
      <p:sp>
        <p:nvSpPr>
          <p:cNvPr id="3" name="Text Placeholder 2"/>
          <p:cNvSpPr>
            <a:spLocks noGrp="1"/>
          </p:cNvSpPr>
          <p:nvPr>
            <p:ph type="body" idx="1"/>
          </p:nvPr>
        </p:nvSpPr>
        <p:spPr>
          <a:xfrm>
            <a:off x="338636" y="1498602"/>
            <a:ext cx="7910014" cy="4754880"/>
          </a:xfrm>
          <a:prstGeom prst="rect">
            <a:avLst/>
          </a:prstGeom>
          <a:effectLst/>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34716" y="6346169"/>
            <a:ext cx="5787159" cy="365125"/>
          </a:xfrm>
          <a:prstGeom prst="rect">
            <a:avLst/>
          </a:prstGeom>
        </p:spPr>
        <p:txBody>
          <a:bodyPr vert="horz" lIns="91440" tIns="45720" rIns="91440" bIns="45720" rtlCol="0" anchor="b"/>
          <a:lstStyle>
            <a:lvl1pPr algn="l">
              <a:defRPr sz="9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338636" y="6346169"/>
            <a:ext cx="631911" cy="365125"/>
          </a:xfrm>
          <a:prstGeom prst="rect">
            <a:avLst/>
          </a:prstGeom>
        </p:spPr>
        <p:txBody>
          <a:bodyPr vert="horz" lIns="91440" tIns="45720" rIns="91440" bIns="10800" rtlCol="0" anchor="b"/>
          <a:lstStyle>
            <a:lvl1pPr algn="l">
              <a:defRPr sz="1500">
                <a:solidFill>
                  <a:schemeClr val="accent1"/>
                </a:solidFill>
              </a:defRPr>
            </a:lvl1pPr>
          </a:lstStyle>
          <a:p>
            <a:fld id="{D57F1E4F-1CFF-5643-939E-217C01CDF565}" type="slidenum">
              <a:rPr lang="en-US" smtClean="0"/>
              <a:pPr/>
              <a:t>‹#›</a:t>
            </a:fld>
            <a:endParaRPr lang="en-US" dirty="0"/>
          </a:p>
        </p:txBody>
      </p:sp>
      <p:cxnSp>
        <p:nvCxnSpPr>
          <p:cNvPr id="12" name="Straight Connector 11"/>
          <p:cNvCxnSpPr/>
          <p:nvPr userDrawn="1"/>
        </p:nvCxnSpPr>
        <p:spPr>
          <a:xfrm flipH="1">
            <a:off x="0" y="6858000"/>
            <a:ext cx="9144000" cy="0"/>
          </a:xfrm>
          <a:prstGeom prst="line">
            <a:avLst/>
          </a:prstGeom>
          <a:ln>
            <a:solidFill>
              <a:schemeClr val="bg2">
                <a:lumMod val="75000"/>
              </a:schemeClr>
            </a:solidFill>
          </a:ln>
          <a:effectLst>
            <a:outerShdw blurRad="50800" dir="16200000"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6462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342884" rtl="0" eaLnBrk="1" latinLnBrk="0" hangingPunct="1">
        <a:lnSpc>
          <a:spcPct val="80000"/>
        </a:lnSpc>
        <a:spcBef>
          <a:spcPct val="0"/>
        </a:spcBef>
        <a:buNone/>
        <a:defRPr sz="3200" b="0" kern="1200" spc="-100" baseline="0">
          <a:solidFill>
            <a:schemeClr val="bg1"/>
          </a:solidFill>
          <a:effectLst>
            <a:outerShdw blurRad="38100" dist="25400" dir="5400000" algn="tl">
              <a:srgbClr val="000000">
                <a:alpha val="2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2" indent="-257162" algn="l" defTabSz="342884" rtl="0" eaLnBrk="1" latinLnBrk="0" hangingPunct="1">
        <a:lnSpc>
          <a:spcPct val="85000"/>
        </a:lnSpc>
        <a:spcBef>
          <a:spcPts val="400"/>
        </a:spcBef>
        <a:spcAft>
          <a:spcPts val="400"/>
        </a:spcAft>
        <a:buClr>
          <a:schemeClr val="accent1"/>
        </a:buClr>
        <a:buSzPct val="50000"/>
        <a:buFont typeface="Wingdings 2" panose="05020102010507070707" pitchFamily="18" charset="2"/>
        <a:buChar char=""/>
        <a:defRPr sz="2400" kern="1200" spc="-50" baseline="0">
          <a:solidFill>
            <a:schemeClr val="tx1">
              <a:lumMod val="75000"/>
              <a:lumOff val="25000"/>
            </a:schemeClr>
          </a:solidFill>
          <a:effectLst/>
          <a:latin typeface="+mn-lt"/>
          <a:ea typeface="+mn-ea"/>
          <a:cs typeface="+mn-cs"/>
        </a:defRPr>
      </a:lvl1pPr>
      <a:lvl2pPr marL="557185" indent="-214303" algn="l" defTabSz="342884" rtl="0" eaLnBrk="1" latinLnBrk="0" hangingPunct="1">
        <a:lnSpc>
          <a:spcPct val="85000"/>
        </a:lnSpc>
        <a:spcBef>
          <a:spcPts val="400"/>
        </a:spcBef>
        <a:spcAft>
          <a:spcPts val="400"/>
        </a:spcAft>
        <a:buClr>
          <a:schemeClr val="accent4"/>
        </a:buClr>
        <a:buSzPct val="125000"/>
        <a:buFont typeface="Calibri" panose="020F0502020204030204" pitchFamily="34" charset="0"/>
        <a:buChar char="»"/>
        <a:defRPr sz="2200" kern="1200" spc="-50" baseline="0">
          <a:solidFill>
            <a:schemeClr val="tx1">
              <a:lumMod val="75000"/>
              <a:lumOff val="25000"/>
            </a:schemeClr>
          </a:solidFill>
          <a:effectLst/>
          <a:latin typeface="+mn-lt"/>
          <a:ea typeface="+mn-ea"/>
          <a:cs typeface="+mn-cs"/>
        </a:defRPr>
      </a:lvl2pPr>
      <a:lvl3pPr marL="857207" indent="-171442" algn="l" defTabSz="342884" rtl="0" eaLnBrk="1" latinLnBrk="0" hangingPunct="1">
        <a:lnSpc>
          <a:spcPct val="85000"/>
        </a:lnSpc>
        <a:spcBef>
          <a:spcPts val="400"/>
        </a:spcBef>
        <a:spcAft>
          <a:spcPts val="400"/>
        </a:spcAft>
        <a:buClr>
          <a:schemeClr val="accent3"/>
        </a:buClr>
        <a:buSzPct val="50000"/>
        <a:buFont typeface="Wingdings 2" panose="05020102010507070707" pitchFamily="18" charset="2"/>
        <a:buChar char=""/>
        <a:defRPr sz="1800" kern="1200" spc="-50" baseline="0">
          <a:solidFill>
            <a:schemeClr val="tx1">
              <a:lumMod val="75000"/>
              <a:lumOff val="25000"/>
            </a:schemeClr>
          </a:solidFill>
          <a:effectLst/>
          <a:latin typeface="+mn-lt"/>
          <a:ea typeface="+mn-ea"/>
          <a:cs typeface="+mn-cs"/>
        </a:defRPr>
      </a:lvl3pPr>
      <a:lvl4pPr marL="1200090" indent="-171442" algn="l" defTabSz="342884" rtl="0" eaLnBrk="1" latinLnBrk="0" hangingPunct="1">
        <a:lnSpc>
          <a:spcPct val="85000"/>
        </a:lnSpc>
        <a:spcBef>
          <a:spcPts val="400"/>
        </a:spcBef>
        <a:spcAft>
          <a:spcPts val="400"/>
        </a:spcAft>
        <a:buClr>
          <a:schemeClr val="accent2"/>
        </a:buClr>
        <a:buSzPct val="125000"/>
        <a:buFont typeface="Calibri" panose="020F0502020204030204" pitchFamily="34" charset="0"/>
        <a:buChar char="»"/>
        <a:defRPr sz="1600" kern="1200" spc="-50" baseline="0">
          <a:solidFill>
            <a:schemeClr val="tx1">
              <a:lumMod val="75000"/>
              <a:lumOff val="25000"/>
            </a:schemeClr>
          </a:solidFill>
          <a:effectLst/>
          <a:latin typeface="+mn-lt"/>
          <a:ea typeface="+mn-ea"/>
          <a:cs typeface="+mn-cs"/>
        </a:defRPr>
      </a:lvl4pPr>
      <a:lvl5pPr marL="1542974" indent="-171442" algn="l" defTabSz="342884" rtl="0" eaLnBrk="1" latinLnBrk="0" hangingPunct="1">
        <a:lnSpc>
          <a:spcPct val="85000"/>
        </a:lnSpc>
        <a:spcBef>
          <a:spcPts val="400"/>
        </a:spcBef>
        <a:spcAft>
          <a:spcPts val="400"/>
        </a:spcAft>
        <a:buClr>
          <a:schemeClr val="accent6"/>
        </a:buClr>
        <a:buSzPct val="75000"/>
        <a:buFont typeface="Wingdings 2" panose="05020102010507070707" pitchFamily="18" charset="2"/>
        <a:buChar char="¢"/>
        <a:defRPr sz="1400" kern="1200" spc="-5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6/20/2019</a:t>
            </a:fld>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80490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defTabSz="685783"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hyperlink" Target="mailto:melanie@cityblock.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tegratedcareresourcecenter.com/" TargetMode="External"/><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linkprotect.cudasvc.com/url?a=https://www.cms.gov/Medicare-Medicaid-Coordination/Medicare-and-Medicaid-Coordination/Medicare-Medicaid-Coordination-Office/FinancialAlignmentInitiative/Evaluations.html&amp;c=E,1,MQYuTts8mu7h0hIJYBgSg71e1JsUMkJjgsl38M-QTg77ENN1wz-LN6PpceYcMile1-FFAJ0wKvO2zhEwVOoB-5QRcTtv2acxI6chSQWJfD6fF2ZF&amp;typo=1" TargetMode="External"/><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mailto:msoper@chcs.org" TargetMode="External"/><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png"/><Relationship Id="rId1" Type="http://schemas.openxmlformats.org/officeDocument/2006/relationships/slideLayout" Target="../slideLayouts/slideLayout8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8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8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0.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3" Type="http://schemas.openxmlformats.org/officeDocument/2006/relationships/hyperlink" Target="http://www.snpalliance.org/" TargetMode="External"/><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index.html" TargetMode="Externa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792D33-86ED-4C8A-89A9-67B9F86F2BB0}"/>
              </a:ext>
            </a:extLst>
          </p:cNvPr>
          <p:cNvSpPr/>
          <p:nvPr/>
        </p:nvSpPr>
        <p:spPr>
          <a:xfrm>
            <a:off x="5810107" y="5548017"/>
            <a:ext cx="2829828" cy="11165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9B73BCE-F5EF-C04D-89BC-92480C45B74F}"/>
              </a:ext>
            </a:extLst>
          </p:cNvPr>
          <p:cNvSpPr>
            <a:spLocks noGrp="1"/>
          </p:cNvSpPr>
          <p:nvPr>
            <p:ph type="body" sz="quarter" idx="11"/>
          </p:nvPr>
        </p:nvSpPr>
        <p:spPr/>
        <p:txBody>
          <a:bodyPr/>
          <a:lstStyle/>
          <a:p>
            <a:r>
              <a:rPr lang="en-US" dirty="0"/>
              <a:t>June 20, 2019</a:t>
            </a:r>
          </a:p>
        </p:txBody>
      </p:sp>
      <p:sp>
        <p:nvSpPr>
          <p:cNvPr id="13" name="Title 12">
            <a:extLst>
              <a:ext uri="{FF2B5EF4-FFF2-40B4-BE49-F238E27FC236}">
                <a16:creationId xmlns:a16="http://schemas.microsoft.com/office/drawing/2014/main" id="{5D92FBE2-FC52-4D49-8122-0879BABFC428}"/>
              </a:ext>
            </a:extLst>
          </p:cNvPr>
          <p:cNvSpPr>
            <a:spLocks noGrp="1"/>
          </p:cNvSpPr>
          <p:nvPr>
            <p:ph type="ctrTitle"/>
          </p:nvPr>
        </p:nvSpPr>
        <p:spPr/>
        <p:txBody>
          <a:bodyPr>
            <a:normAutofit fontScale="90000"/>
          </a:bodyPr>
          <a:lstStyle/>
          <a:p>
            <a:r>
              <a:rPr lang="en-US" dirty="0"/>
              <a:t>What Do New Changes for Medicare-Medicaid Enrollees Mean for Health Systems, Providers, and Patients?</a:t>
            </a:r>
          </a:p>
        </p:txBody>
      </p:sp>
      <p:sp>
        <p:nvSpPr>
          <p:cNvPr id="14" name="Subtitle 13">
            <a:extLst>
              <a:ext uri="{FF2B5EF4-FFF2-40B4-BE49-F238E27FC236}">
                <a16:creationId xmlns:a16="http://schemas.microsoft.com/office/drawing/2014/main" id="{CAE2F27F-4C93-2242-91A3-16023CA6C237}"/>
              </a:ext>
            </a:extLst>
          </p:cNvPr>
          <p:cNvSpPr>
            <a:spLocks noGrp="1"/>
          </p:cNvSpPr>
          <p:nvPr>
            <p:ph type="subTitle" idx="1"/>
          </p:nvPr>
        </p:nvSpPr>
        <p:spPr/>
        <p:txBody>
          <a:bodyPr/>
          <a:lstStyle/>
          <a:p>
            <a:r>
              <a:rPr lang="en-US" dirty="0"/>
              <a:t>Webinar</a:t>
            </a:r>
          </a:p>
        </p:txBody>
      </p:sp>
      <p:pic>
        <p:nvPicPr>
          <p:cNvPr id="3" name="Picture 2">
            <a:extLst>
              <a:ext uri="{FF2B5EF4-FFF2-40B4-BE49-F238E27FC236}">
                <a16:creationId xmlns:a16="http://schemas.microsoft.com/office/drawing/2014/main" id="{C40BF716-7106-4946-83F9-172F77F259DF}"/>
              </a:ext>
            </a:extLst>
          </p:cNvPr>
          <p:cNvPicPr>
            <a:picLocks noChangeAspect="1"/>
          </p:cNvPicPr>
          <p:nvPr/>
        </p:nvPicPr>
        <p:blipFill>
          <a:blip r:embed="rId2"/>
          <a:stretch>
            <a:fillRect/>
          </a:stretch>
        </p:blipFill>
        <p:spPr>
          <a:xfrm>
            <a:off x="5970700" y="5701291"/>
            <a:ext cx="2508643" cy="838128"/>
          </a:xfrm>
          <a:prstGeom prst="rect">
            <a:avLst/>
          </a:prstGeom>
        </p:spPr>
      </p:pic>
    </p:spTree>
    <p:extLst>
      <p:ext uri="{BB962C8B-B14F-4D97-AF65-F5344CB8AC3E}">
        <p14:creationId xmlns:p14="http://schemas.microsoft.com/office/powerpoint/2010/main" val="160034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Promising Integration Vehicles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634776"/>
              </p:ext>
            </p:extLst>
          </p:nvPr>
        </p:nvGraphicFramePr>
        <p:xfrm>
          <a:off x="452386" y="837479"/>
          <a:ext cx="8104872" cy="4884025"/>
        </p:xfrm>
        <a:graphic>
          <a:graphicData uri="http://schemas.openxmlformats.org/drawingml/2006/table">
            <a:tbl>
              <a:tblPr firstRow="1" bandRow="1">
                <a:tableStyleId>{5C22544A-7EE6-4342-B048-85BDC9FD1C3A}</a:tableStyleId>
              </a:tblPr>
              <a:tblGrid>
                <a:gridCol w="2026218">
                  <a:extLst>
                    <a:ext uri="{9D8B030D-6E8A-4147-A177-3AD203B41FA5}">
                      <a16:colId xmlns:a16="http://schemas.microsoft.com/office/drawing/2014/main" val="20000"/>
                    </a:ext>
                  </a:extLst>
                </a:gridCol>
                <a:gridCol w="2026218">
                  <a:extLst>
                    <a:ext uri="{9D8B030D-6E8A-4147-A177-3AD203B41FA5}">
                      <a16:colId xmlns:a16="http://schemas.microsoft.com/office/drawing/2014/main" val="20001"/>
                    </a:ext>
                  </a:extLst>
                </a:gridCol>
                <a:gridCol w="2026218">
                  <a:extLst>
                    <a:ext uri="{9D8B030D-6E8A-4147-A177-3AD203B41FA5}">
                      <a16:colId xmlns:a16="http://schemas.microsoft.com/office/drawing/2014/main" val="20002"/>
                    </a:ext>
                  </a:extLst>
                </a:gridCol>
                <a:gridCol w="2026218">
                  <a:extLst>
                    <a:ext uri="{9D8B030D-6E8A-4147-A177-3AD203B41FA5}">
                      <a16:colId xmlns:a16="http://schemas.microsoft.com/office/drawing/2014/main" val="20003"/>
                    </a:ext>
                  </a:extLst>
                </a:gridCol>
              </a:tblGrid>
              <a:tr h="975741">
                <a:tc>
                  <a:txBody>
                    <a:bodyPr/>
                    <a:lstStyle/>
                    <a:p>
                      <a:endParaRPr lang="en-US" sz="1600" dirty="0"/>
                    </a:p>
                  </a:txBody>
                  <a:tcPr marL="68580" marR="68580" marT="34290" marB="34290"/>
                </a:tc>
                <a:tc>
                  <a:txBody>
                    <a:bodyPr/>
                    <a:lstStyle/>
                    <a:p>
                      <a:pPr algn="ctr"/>
                      <a:r>
                        <a:rPr lang="en-US" sz="1400" dirty="0"/>
                        <a:t>Medicare Advantage</a:t>
                      </a:r>
                      <a:r>
                        <a:rPr lang="en-US" sz="1400" baseline="0" dirty="0"/>
                        <a:t> Dual Eligible Special Needs Plan (D-SNP)</a:t>
                      </a:r>
                      <a:endParaRPr lang="en-US" sz="1400" dirty="0"/>
                    </a:p>
                  </a:txBody>
                  <a:tcPr marL="68580" marR="68580" marT="34290" marB="34290"/>
                </a:tc>
                <a:tc>
                  <a:txBody>
                    <a:bodyPr/>
                    <a:lstStyle/>
                    <a:p>
                      <a:pPr algn="ctr"/>
                      <a:r>
                        <a:rPr lang="en-US" sz="1400" dirty="0"/>
                        <a:t>Medicare-Medicaid Demonstration</a:t>
                      </a:r>
                      <a:r>
                        <a:rPr lang="en-US" sz="1400" baseline="0" dirty="0"/>
                        <a:t> </a:t>
                      </a:r>
                      <a:r>
                        <a:rPr lang="en-US" sz="1400" dirty="0"/>
                        <a:t>Plan (MMP)</a:t>
                      </a:r>
                    </a:p>
                  </a:txBody>
                  <a:tcPr marL="68580" marR="68580" marT="34290" marB="34290"/>
                </a:tc>
                <a:tc>
                  <a:txBody>
                    <a:bodyPr/>
                    <a:lstStyle/>
                    <a:p>
                      <a:pPr algn="ctr"/>
                      <a:r>
                        <a:rPr lang="en-US" sz="1400" dirty="0"/>
                        <a:t>Program</a:t>
                      </a:r>
                      <a:r>
                        <a:rPr lang="en-US" sz="1400" baseline="0" dirty="0"/>
                        <a:t> of All-Inclusive Care for the Elderly (PACE)</a:t>
                      </a:r>
                      <a:endParaRPr lang="en-US" sz="1400" dirty="0"/>
                    </a:p>
                  </a:txBody>
                  <a:tcPr marL="68580" marR="68580" marT="34290" marB="34290"/>
                </a:tc>
                <a:extLst>
                  <a:ext uri="{0D108BD9-81ED-4DB2-BD59-A6C34878D82A}">
                    <a16:rowId xmlns:a16="http://schemas.microsoft.com/office/drawing/2014/main" val="10000"/>
                  </a:ext>
                </a:extLst>
              </a:tr>
              <a:tr h="740785">
                <a:tc>
                  <a:txBody>
                    <a:bodyPr/>
                    <a:lstStyle/>
                    <a:p>
                      <a:r>
                        <a:rPr lang="en-US" sz="1400" dirty="0"/>
                        <a:t>Medicare</a:t>
                      </a:r>
                      <a:r>
                        <a:rPr lang="en-US" sz="1400" baseline="0" dirty="0"/>
                        <a:t> A, B and D benefits </a:t>
                      </a:r>
                      <a:endParaRPr lang="en-US"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Zapf Dingbats"/>
                          <a:ea typeface="Zapf Dingbats"/>
                          <a:cs typeface="Zapf Dingbats"/>
                          <a:sym typeface="Zapf Dingbats"/>
                        </a:rPr>
                        <a:t>✔</a:t>
                      </a:r>
                      <a:endParaRPr lang="en-US" sz="1400" dirty="0"/>
                    </a:p>
                    <a:p>
                      <a:pPr algn="ctr"/>
                      <a:endParaRPr lang="en-US"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Zapf Dingbats"/>
                          <a:ea typeface="Zapf Dingbats"/>
                          <a:cs typeface="Zapf Dingbats"/>
                          <a:sym typeface="Zapf Dingbats"/>
                        </a:rPr>
                        <a:t>✔</a:t>
                      </a:r>
                      <a:endParaRPr lang="en-US" sz="1400" dirty="0"/>
                    </a:p>
                    <a:p>
                      <a:pPr algn="ctr"/>
                      <a:endParaRPr lang="en-US"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Zapf Dingbats"/>
                          <a:ea typeface="Zapf Dingbats"/>
                          <a:cs typeface="Zapf Dingbats"/>
                          <a:sym typeface="Zapf Dingbats"/>
                        </a:rPr>
                        <a:t>✔</a:t>
                      </a:r>
                      <a:endParaRPr lang="en-US" sz="1400" dirty="0"/>
                    </a:p>
                  </a:txBody>
                  <a:tcPr marL="68580" marR="68580" marT="34290" marB="34290"/>
                </a:tc>
                <a:extLst>
                  <a:ext uri="{0D108BD9-81ED-4DB2-BD59-A6C34878D82A}">
                    <a16:rowId xmlns:a16="http://schemas.microsoft.com/office/drawing/2014/main" val="10001"/>
                  </a:ext>
                </a:extLst>
              </a:tr>
              <a:tr h="755412">
                <a:tc>
                  <a:txBody>
                    <a:bodyPr/>
                    <a:lstStyle/>
                    <a:p>
                      <a:r>
                        <a:rPr lang="en-US" sz="1400" dirty="0"/>
                        <a:t>Medicaid</a:t>
                      </a:r>
                      <a:r>
                        <a:rPr lang="en-US" sz="1400" baseline="0" dirty="0"/>
                        <a:t> LTSS benefits </a:t>
                      </a:r>
                      <a:endParaRPr lang="en-US" sz="1400" dirty="0"/>
                    </a:p>
                  </a:txBody>
                  <a:tcPr marL="68580" marR="68580" marT="34290" marB="34290"/>
                </a:tc>
                <a:tc>
                  <a:txBody>
                    <a:bodyPr/>
                    <a:lstStyle/>
                    <a:p>
                      <a:pPr algn="ctr"/>
                      <a:r>
                        <a:rPr lang="en-US" sz="1400" dirty="0"/>
                        <a:t>May have separate Medicaid risk contract </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Zapf Dingbats"/>
                          <a:ea typeface="Zapf Dingbats"/>
                          <a:cs typeface="Zapf Dingbats"/>
                          <a:sym typeface="Zapf Dingbats"/>
                        </a:rPr>
                        <a:t>✔</a:t>
                      </a:r>
                      <a:endParaRPr lang="en-US" sz="1400" dirty="0"/>
                    </a:p>
                    <a:p>
                      <a:pPr algn="ctr"/>
                      <a:endParaRPr lang="en-US"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Zapf Dingbats"/>
                          <a:ea typeface="Zapf Dingbats"/>
                          <a:cs typeface="Zapf Dingbats"/>
                          <a:sym typeface="Zapf Dingbats"/>
                        </a:rPr>
                        <a:t>✔</a:t>
                      </a:r>
                      <a:endParaRPr lang="en-US" sz="1400" dirty="0"/>
                    </a:p>
                    <a:p>
                      <a:pPr algn="ctr"/>
                      <a:endParaRPr lang="en-US" sz="1400" dirty="0"/>
                    </a:p>
                  </a:txBody>
                  <a:tcPr marL="68580" marR="68580" marT="34290" marB="34290"/>
                </a:tc>
                <a:extLst>
                  <a:ext uri="{0D108BD9-81ED-4DB2-BD59-A6C34878D82A}">
                    <a16:rowId xmlns:a16="http://schemas.microsoft.com/office/drawing/2014/main" val="10002"/>
                  </a:ext>
                </a:extLst>
              </a:tr>
              <a:tr h="975741">
                <a:tc>
                  <a:txBody>
                    <a:bodyPr/>
                    <a:lstStyle/>
                    <a:p>
                      <a:r>
                        <a:rPr lang="en-US" sz="1400" dirty="0"/>
                        <a:t>Rate Structure (all are risk-adjusted)</a:t>
                      </a:r>
                    </a:p>
                    <a:p>
                      <a:endParaRPr lang="en-US" sz="1400" dirty="0"/>
                    </a:p>
                  </a:txBody>
                  <a:tcPr marL="68580" marR="68580" marT="34290" marB="34290"/>
                </a:tc>
                <a:tc>
                  <a:txBody>
                    <a:bodyPr/>
                    <a:lstStyle/>
                    <a:p>
                      <a:pPr algn="ctr"/>
                      <a:r>
                        <a:rPr lang="en-US" sz="1400" dirty="0"/>
                        <a:t>Capitated for Medicare</a:t>
                      </a:r>
                    </a:p>
                  </a:txBody>
                  <a:tcPr marL="68580" marR="68580" marT="34290" marB="34290"/>
                </a:tc>
                <a:tc>
                  <a:txBody>
                    <a:bodyPr/>
                    <a:lstStyle/>
                    <a:p>
                      <a:pPr algn="ctr"/>
                      <a:r>
                        <a:rPr lang="en-US" sz="1400" dirty="0"/>
                        <a:t>Blended, capitated for Medicare and Medicaid</a:t>
                      </a:r>
                    </a:p>
                  </a:txBody>
                  <a:tcPr marL="68580" marR="68580" marT="34290" marB="34290"/>
                </a:tc>
                <a:tc>
                  <a:txBody>
                    <a:bodyPr/>
                    <a:lstStyle/>
                    <a:p>
                      <a:pPr algn="ctr"/>
                      <a:r>
                        <a:rPr lang="en-US" sz="1400" dirty="0"/>
                        <a:t>Separate, </a:t>
                      </a:r>
                      <a:r>
                        <a:rPr lang="en-US" sz="1400" baseline="0" dirty="0"/>
                        <a:t>capitated for Medicare and Medicaid</a:t>
                      </a:r>
                      <a:endParaRPr lang="en-US" sz="1400" dirty="0"/>
                    </a:p>
                  </a:txBody>
                  <a:tcPr marL="68580" marR="68580" marT="34290" marB="34290"/>
                </a:tc>
                <a:extLst>
                  <a:ext uri="{0D108BD9-81ED-4DB2-BD59-A6C34878D82A}">
                    <a16:rowId xmlns:a16="http://schemas.microsoft.com/office/drawing/2014/main" val="10003"/>
                  </a:ext>
                </a:extLst>
              </a:tr>
              <a:tr h="718173">
                <a:tc>
                  <a:txBody>
                    <a:bodyPr/>
                    <a:lstStyle/>
                    <a:p>
                      <a:r>
                        <a:rPr lang="en-US" sz="1400" dirty="0"/>
                        <a:t>Authorization</a:t>
                      </a:r>
                    </a:p>
                  </a:txBody>
                  <a:tcPr marL="68580" marR="68580" marT="34290" marB="34290"/>
                </a:tc>
                <a:tc>
                  <a:txBody>
                    <a:bodyPr/>
                    <a:lstStyle/>
                    <a:p>
                      <a:pPr algn="ctr"/>
                      <a:r>
                        <a:rPr lang="en-US" sz="1400" dirty="0"/>
                        <a:t>Permanent </a:t>
                      </a:r>
                    </a:p>
                  </a:txBody>
                  <a:tcPr marL="68580" marR="68580" marT="34290" marB="34290"/>
                </a:tc>
                <a:tc>
                  <a:txBody>
                    <a:bodyPr/>
                    <a:lstStyle/>
                    <a:p>
                      <a:pPr algn="ctr"/>
                      <a:r>
                        <a:rPr lang="en-US" sz="1400" dirty="0"/>
                        <a:t>Through 2022  (varies by state)</a:t>
                      </a:r>
                    </a:p>
                  </a:txBody>
                  <a:tcPr marL="68580" marR="68580" marT="34290" marB="34290"/>
                </a:tc>
                <a:tc>
                  <a:txBody>
                    <a:bodyPr/>
                    <a:lstStyle/>
                    <a:p>
                      <a:pPr algn="ctr"/>
                      <a:r>
                        <a:rPr lang="en-US" sz="1400" dirty="0"/>
                        <a:t>Permanent </a:t>
                      </a:r>
                    </a:p>
                    <a:p>
                      <a:pPr algn="ctr"/>
                      <a:endParaRPr lang="en-US" sz="1400" dirty="0"/>
                    </a:p>
                    <a:p>
                      <a:pPr algn="ctr"/>
                      <a:endParaRPr lang="en-US" sz="1400" dirty="0"/>
                    </a:p>
                  </a:txBody>
                  <a:tcPr marL="68580" marR="68580" marT="34290" marB="34290"/>
                </a:tc>
                <a:extLst>
                  <a:ext uri="{0D108BD9-81ED-4DB2-BD59-A6C34878D82A}">
                    <a16:rowId xmlns:a16="http://schemas.microsoft.com/office/drawing/2014/main" val="10004"/>
                  </a:ext>
                </a:extLst>
              </a:tr>
              <a:tr h="718173">
                <a:tc>
                  <a:txBody>
                    <a:bodyPr/>
                    <a:lstStyle/>
                    <a:p>
                      <a:r>
                        <a:rPr lang="en-US" sz="1400" dirty="0"/>
                        <a:t>Current Enrollment </a:t>
                      </a:r>
                    </a:p>
                  </a:txBody>
                  <a:tcPr marL="68580" marR="68580" marT="34290" marB="34290"/>
                </a:tc>
                <a:tc>
                  <a:txBody>
                    <a:bodyPr/>
                    <a:lstStyle/>
                    <a:p>
                      <a:pPr algn="ctr"/>
                      <a:r>
                        <a:rPr lang="en-US" sz="1400" dirty="0"/>
                        <a:t>2.5 M</a:t>
                      </a:r>
                    </a:p>
                  </a:txBody>
                  <a:tcPr marL="68580" marR="68580" marT="34290" marB="34290"/>
                </a:tc>
                <a:tc>
                  <a:txBody>
                    <a:bodyPr/>
                    <a:lstStyle/>
                    <a:p>
                      <a:pPr algn="ctr"/>
                      <a:r>
                        <a:rPr lang="en-US" sz="1400" baseline="0" dirty="0"/>
                        <a:t> 385,000</a:t>
                      </a:r>
                      <a:endParaRPr lang="en-US" sz="1400" dirty="0"/>
                    </a:p>
                  </a:txBody>
                  <a:tcPr marL="68580" marR="68580" marT="34290" marB="34290"/>
                </a:tc>
                <a:tc>
                  <a:txBody>
                    <a:bodyPr/>
                    <a:lstStyle/>
                    <a:p>
                      <a:pPr algn="ctr"/>
                      <a:r>
                        <a:rPr lang="en-US" sz="1400" dirty="0"/>
                        <a:t>45,000</a:t>
                      </a:r>
                    </a:p>
                    <a:p>
                      <a:pPr algn="ctr"/>
                      <a:endParaRPr lang="en-US" sz="1400" dirty="0"/>
                    </a:p>
                    <a:p>
                      <a:pPr algn="ctr"/>
                      <a:endParaRPr lang="en-US" sz="1400" dirty="0"/>
                    </a:p>
                  </a:txBody>
                  <a:tcPr marL="68580" marR="68580" marT="34290" marB="34290"/>
                </a:tc>
                <a:extLst>
                  <a:ext uri="{0D108BD9-81ED-4DB2-BD59-A6C34878D82A}">
                    <a16:rowId xmlns:a16="http://schemas.microsoft.com/office/drawing/2014/main" val="10005"/>
                  </a:ext>
                </a:extLst>
              </a:tr>
            </a:tbl>
          </a:graphicData>
        </a:graphic>
      </p:graphicFrame>
      <p:cxnSp>
        <p:nvCxnSpPr>
          <p:cNvPr id="5" name="Straight Connector 4"/>
          <p:cNvCxnSpPr/>
          <p:nvPr/>
        </p:nvCxnSpPr>
        <p:spPr>
          <a:xfrm>
            <a:off x="190100" y="548640"/>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15D6DFD-93B9-C94B-92BD-5AB7111A2911}"/>
              </a:ext>
            </a:extLst>
          </p:cNvPr>
          <p:cNvSpPr>
            <a:spLocks noGrp="1"/>
          </p:cNvSpPr>
          <p:nvPr>
            <p:ph type="sldNum" sz="quarter" idx="12"/>
          </p:nvPr>
        </p:nvSpPr>
        <p:spPr>
          <a:xfrm>
            <a:off x="8557260" y="6492716"/>
            <a:ext cx="990600" cy="273844"/>
          </a:xfrm>
        </p:spPr>
        <p:txBody>
          <a:bodyPr/>
          <a:lstStyle/>
          <a:p>
            <a:pPr defTabSz="914400"/>
            <a:fld id="{8E702CB4-45F9-F94A-B042-DC45DC3692AE}" type="slidenum">
              <a:rPr lang="en-US" sz="1000">
                <a:solidFill>
                  <a:srgbClr val="000000"/>
                </a:solidFill>
                <a:latin typeface="Calibri"/>
              </a:rPr>
              <a:pPr defTabSz="914400"/>
              <a:t>10</a:t>
            </a:fld>
            <a:endParaRPr lang="en-US" sz="1000" dirty="0">
              <a:solidFill>
                <a:srgbClr val="000000"/>
              </a:solidFill>
              <a:latin typeface="Calibri"/>
            </a:endParaRPr>
          </a:p>
        </p:txBody>
      </p:sp>
    </p:spTree>
    <p:extLst>
      <p:ext uri="{BB962C8B-B14F-4D97-AF65-F5344CB8AC3E}">
        <p14:creationId xmlns:p14="http://schemas.microsoft.com/office/powerpoint/2010/main" val="21681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2ED34B-3CDD-8348-A9B5-25446BD027F8}"/>
              </a:ext>
            </a:extLst>
          </p:cNvPr>
          <p:cNvSpPr>
            <a:spLocks noGrp="1"/>
          </p:cNvSpPr>
          <p:nvPr>
            <p:ph idx="1"/>
          </p:nvPr>
        </p:nvSpPr>
        <p:spPr>
          <a:xfrm>
            <a:off x="255943" y="992004"/>
            <a:ext cx="4434840" cy="3771900"/>
          </a:xfrm>
        </p:spPr>
        <p:txBody>
          <a:bodyPr/>
          <a:lstStyle/>
          <a:p>
            <a:pPr marL="0" indent="0">
              <a:buNone/>
            </a:pPr>
            <a:r>
              <a:rPr lang="en-US" sz="1800" u="sng" dirty="0"/>
              <a:t>Challenges</a:t>
            </a:r>
          </a:p>
          <a:p>
            <a:r>
              <a:rPr lang="en-US" sz="1800" dirty="0"/>
              <a:t>Disrupting the status quo </a:t>
            </a:r>
          </a:p>
          <a:p>
            <a:r>
              <a:rPr lang="en-US" sz="1800" dirty="0"/>
              <a:t>Making the case for integration – to both beneficiaries and policymakers</a:t>
            </a:r>
          </a:p>
          <a:p>
            <a:r>
              <a:rPr lang="en-US" sz="1800" dirty="0"/>
              <a:t>Limited state capacity/bandwidth</a:t>
            </a:r>
          </a:p>
          <a:p>
            <a:r>
              <a:rPr lang="en-US" sz="1800" dirty="0"/>
              <a:t>Locating and engaging beneficiaries </a:t>
            </a:r>
          </a:p>
          <a:p>
            <a:r>
              <a:rPr lang="en-US" sz="1800" dirty="0"/>
              <a:t>Increasing provider buy-in &amp; appetite for financial risk</a:t>
            </a:r>
          </a:p>
          <a:p>
            <a:r>
              <a:rPr lang="en-US" sz="1800" dirty="0"/>
              <a:t>Integrating LTSS, BH and other non-medical services</a:t>
            </a:r>
          </a:p>
          <a:p>
            <a:r>
              <a:rPr lang="en-US" sz="1800" dirty="0"/>
              <a:t>Cost shifting and gaming</a:t>
            </a:r>
          </a:p>
          <a:p>
            <a:r>
              <a:rPr lang="en-US" sz="1800" dirty="0"/>
              <a:t>Scaling</a:t>
            </a:r>
          </a:p>
          <a:p>
            <a:pPr marL="0" indent="0">
              <a:buNone/>
            </a:pPr>
            <a:endParaRPr lang="en-US" sz="1800" dirty="0"/>
          </a:p>
        </p:txBody>
      </p:sp>
      <p:sp>
        <p:nvSpPr>
          <p:cNvPr id="5" name="Title 4">
            <a:extLst>
              <a:ext uri="{FF2B5EF4-FFF2-40B4-BE49-F238E27FC236}">
                <a16:creationId xmlns:a16="http://schemas.microsoft.com/office/drawing/2014/main" id="{358A49C4-35D9-DB46-83F2-51FD8112434C}"/>
              </a:ext>
            </a:extLst>
          </p:cNvPr>
          <p:cNvSpPr>
            <a:spLocks noGrp="1"/>
          </p:cNvSpPr>
          <p:nvPr>
            <p:ph type="title"/>
          </p:nvPr>
        </p:nvSpPr>
        <p:spPr/>
        <p:txBody>
          <a:bodyPr/>
          <a:lstStyle/>
          <a:p>
            <a:r>
              <a:rPr lang="en-US" sz="2400" dirty="0"/>
              <a:t>Why Is This So Hard?  What Are We Learning?</a:t>
            </a:r>
          </a:p>
        </p:txBody>
      </p:sp>
      <p:sp>
        <p:nvSpPr>
          <p:cNvPr id="8" name="Content Placeholder 7">
            <a:extLst>
              <a:ext uri="{FF2B5EF4-FFF2-40B4-BE49-F238E27FC236}">
                <a16:creationId xmlns:a16="http://schemas.microsoft.com/office/drawing/2014/main" id="{6A4FE68C-235E-224C-91B6-7F3DCD68E7CF}"/>
              </a:ext>
            </a:extLst>
          </p:cNvPr>
          <p:cNvSpPr>
            <a:spLocks noGrp="1"/>
          </p:cNvSpPr>
          <p:nvPr>
            <p:ph idx="12"/>
          </p:nvPr>
        </p:nvSpPr>
        <p:spPr>
          <a:xfrm>
            <a:off x="4581189" y="992004"/>
            <a:ext cx="4434840" cy="3771900"/>
          </a:xfrm>
        </p:spPr>
        <p:txBody>
          <a:bodyPr/>
          <a:lstStyle/>
          <a:p>
            <a:pPr marL="0" indent="0">
              <a:buNone/>
            </a:pPr>
            <a:r>
              <a:rPr lang="en-US" sz="1800" u="sng" dirty="0"/>
              <a:t>Early Successes</a:t>
            </a:r>
            <a:endParaRPr lang="en-US" sz="1800" dirty="0"/>
          </a:p>
          <a:p>
            <a:r>
              <a:rPr lang="en-US" sz="1800" dirty="0"/>
              <a:t>Positive beneficiary experiences and outcomes</a:t>
            </a:r>
          </a:p>
          <a:p>
            <a:r>
              <a:rPr lang="en-US" sz="1800" dirty="0"/>
              <a:t>Critical learning about assessments, care plans and care teams</a:t>
            </a:r>
          </a:p>
          <a:p>
            <a:r>
              <a:rPr lang="en-US" sz="1800" dirty="0"/>
              <a:t>Integration of LTSS, BH and other non-medical services</a:t>
            </a:r>
          </a:p>
          <a:p>
            <a:r>
              <a:rPr lang="en-US" sz="1800" dirty="0"/>
              <a:t>Unprecedented level of investment in infrastructure, people and community supports</a:t>
            </a:r>
          </a:p>
          <a:p>
            <a:r>
              <a:rPr lang="en-US" sz="1800" dirty="0"/>
              <a:t>Meaningful risk adjustment and payment changes</a:t>
            </a:r>
          </a:p>
          <a:p>
            <a:endParaRPr lang="en-US" sz="1800" dirty="0"/>
          </a:p>
          <a:p>
            <a:endParaRPr lang="en-US" sz="1800" dirty="0"/>
          </a:p>
          <a:p>
            <a:endParaRPr lang="en-US" sz="1800" dirty="0"/>
          </a:p>
          <a:p>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8E033B10-C90A-3649-B24B-E59DDAF70745}"/>
              </a:ext>
            </a:extLst>
          </p:cNvPr>
          <p:cNvSpPr>
            <a:spLocks noGrp="1"/>
          </p:cNvSpPr>
          <p:nvPr>
            <p:ph type="sldNum" sz="quarter" idx="4294967295"/>
          </p:nvPr>
        </p:nvSpPr>
        <p:spPr>
          <a:xfrm>
            <a:off x="8644554" y="6492716"/>
            <a:ext cx="742950" cy="273844"/>
          </a:xfrm>
          <a:prstGeom prst="rect">
            <a:avLst/>
          </a:prstGeom>
        </p:spPr>
        <p:txBody>
          <a:bodyPr/>
          <a:lstStyle/>
          <a:p>
            <a:pPr defTabSz="914400"/>
            <a:fld id="{8E702CB4-45F9-F94A-B042-DC45DC3692AE}" type="slidenum">
              <a:rPr lang="en-US" sz="1000">
                <a:solidFill>
                  <a:srgbClr val="000000"/>
                </a:solidFill>
                <a:latin typeface="Calibri"/>
              </a:rPr>
              <a:pPr defTabSz="914400"/>
              <a:t>11</a:t>
            </a:fld>
            <a:endParaRPr lang="en-US" sz="1000" dirty="0">
              <a:solidFill>
                <a:srgbClr val="000000"/>
              </a:solidFill>
              <a:latin typeface="Calibri"/>
            </a:endParaRPr>
          </a:p>
        </p:txBody>
      </p:sp>
      <p:cxnSp>
        <p:nvCxnSpPr>
          <p:cNvPr id="9" name="Straight Connector 8">
            <a:extLst>
              <a:ext uri="{FF2B5EF4-FFF2-40B4-BE49-F238E27FC236}">
                <a16:creationId xmlns:a16="http://schemas.microsoft.com/office/drawing/2014/main" id="{0A80BDC5-44D5-9D47-B98E-5ACC21661BFD}"/>
              </a:ext>
            </a:extLst>
          </p:cNvPr>
          <p:cNvCxnSpPr/>
          <p:nvPr/>
        </p:nvCxnSpPr>
        <p:spPr>
          <a:xfrm>
            <a:off x="161223" y="600977"/>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6008491-A6FD-6346-B30E-A4DBBBAA940B}"/>
              </a:ext>
            </a:extLst>
          </p:cNvPr>
          <p:cNvSpPr/>
          <p:nvPr/>
        </p:nvSpPr>
        <p:spPr>
          <a:xfrm>
            <a:off x="4453217" y="3244334"/>
            <a:ext cx="237566" cy="369332"/>
          </a:xfrm>
          <a:prstGeom prst="rect">
            <a:avLst/>
          </a:prstGeom>
        </p:spPr>
        <p:txBody>
          <a:bodyPr wrap="none">
            <a:spAutoFit/>
          </a:bodyPr>
          <a:lstStyle/>
          <a:p>
            <a:pPr defTabSz="914400"/>
            <a:r>
              <a:rPr lang="en-US" sz="1800" dirty="0">
                <a:solidFill>
                  <a:srgbClr val="000000"/>
                </a:solidFill>
                <a:latin typeface="Calibri"/>
              </a:rPr>
              <a:t> </a:t>
            </a:r>
          </a:p>
        </p:txBody>
      </p:sp>
      <p:sp>
        <p:nvSpPr>
          <p:cNvPr id="11" name="Rectangle 10">
            <a:extLst>
              <a:ext uri="{FF2B5EF4-FFF2-40B4-BE49-F238E27FC236}">
                <a16:creationId xmlns:a16="http://schemas.microsoft.com/office/drawing/2014/main" id="{BFAEA1A6-D345-7940-A99D-A4E4768A57E7}"/>
              </a:ext>
            </a:extLst>
          </p:cNvPr>
          <p:cNvSpPr/>
          <p:nvPr/>
        </p:nvSpPr>
        <p:spPr>
          <a:xfrm>
            <a:off x="4453217" y="3244334"/>
            <a:ext cx="237566" cy="369332"/>
          </a:xfrm>
          <a:prstGeom prst="rect">
            <a:avLst/>
          </a:prstGeom>
        </p:spPr>
        <p:txBody>
          <a:bodyPr wrap="none">
            <a:spAutoFit/>
          </a:bodyPr>
          <a:lstStyle/>
          <a:p>
            <a:pPr defTabSz="914400"/>
            <a:r>
              <a:rPr lang="en-US" sz="1800" dirty="0">
                <a:solidFill>
                  <a:srgbClr val="000000"/>
                </a:solidFill>
                <a:latin typeface="Calibri"/>
              </a:rPr>
              <a:t> </a:t>
            </a:r>
          </a:p>
        </p:txBody>
      </p:sp>
    </p:spTree>
    <p:extLst>
      <p:ext uri="{BB962C8B-B14F-4D97-AF65-F5344CB8AC3E}">
        <p14:creationId xmlns:p14="http://schemas.microsoft.com/office/powerpoint/2010/main" val="22113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4"/>
          <p:cNvSpPr txBox="1"/>
          <p:nvPr/>
        </p:nvSpPr>
        <p:spPr>
          <a:xfrm>
            <a:off x="0" y="2083200"/>
            <a:ext cx="8520600" cy="812400"/>
          </a:xfrm>
          <a:prstGeom prst="rect">
            <a:avLst/>
          </a:prstGeom>
          <a:noFill/>
          <a:ln>
            <a:noFill/>
          </a:ln>
        </p:spPr>
        <p:txBody>
          <a:bodyPr spcFirstLastPara="1" wrap="square" lIns="91425" tIns="91425" rIns="91425" bIns="91425" anchor="ctr" anchorCtr="0">
            <a:noAutofit/>
          </a:bodyPr>
          <a:lstStyle/>
          <a:p>
            <a:pPr algn="ctr" defTabSz="914400"/>
            <a:r>
              <a:rPr lang="en" sz="3600" dirty="0">
                <a:solidFill>
                  <a:srgbClr val="FFFFFF"/>
                </a:solidFill>
                <a:latin typeface="Calibri"/>
                <a:ea typeface="Roboto Light"/>
                <a:cs typeface="Roboto Light"/>
                <a:sym typeface="Roboto Light"/>
              </a:rPr>
              <a:t>Thank You</a:t>
            </a:r>
            <a:endParaRPr sz="3600" dirty="0">
              <a:solidFill>
                <a:srgbClr val="FFFFFF"/>
              </a:solidFill>
              <a:latin typeface="Calibri"/>
              <a:ea typeface="Roboto Light"/>
              <a:cs typeface="Roboto Light"/>
              <a:sym typeface="Roboto Light"/>
            </a:endParaRPr>
          </a:p>
        </p:txBody>
      </p:sp>
      <p:sp>
        <p:nvSpPr>
          <p:cNvPr id="46" name="Google Shape;46;p14"/>
          <p:cNvSpPr txBox="1"/>
          <p:nvPr/>
        </p:nvSpPr>
        <p:spPr>
          <a:xfrm>
            <a:off x="6736986" y="4412763"/>
            <a:ext cx="2249100" cy="910200"/>
          </a:xfrm>
          <a:prstGeom prst="rect">
            <a:avLst/>
          </a:prstGeom>
          <a:noFill/>
          <a:ln>
            <a:noFill/>
          </a:ln>
        </p:spPr>
        <p:txBody>
          <a:bodyPr spcFirstLastPara="1" wrap="square" lIns="91425" tIns="91425" rIns="91425" bIns="91425" anchor="t" anchorCtr="0">
            <a:noAutofit/>
          </a:bodyPr>
          <a:lstStyle/>
          <a:p>
            <a:pPr defTabSz="914400">
              <a:lnSpc>
                <a:spcPct val="115000"/>
              </a:lnSpc>
            </a:pPr>
            <a:r>
              <a:rPr lang="en" sz="1100" dirty="0">
                <a:solidFill>
                  <a:srgbClr val="FFFFFF"/>
                </a:solidFill>
                <a:latin typeface="Roboto Light"/>
                <a:ea typeface="Roboto Light"/>
                <a:cs typeface="Roboto Light"/>
                <a:sym typeface="Roboto Light"/>
              </a:rPr>
              <a:t>55 Washington St, Unit #552</a:t>
            </a:r>
            <a:endParaRPr sz="1100" dirty="0">
              <a:solidFill>
                <a:srgbClr val="FFFFFF"/>
              </a:solidFill>
              <a:latin typeface="Roboto Light"/>
              <a:ea typeface="Roboto Light"/>
              <a:cs typeface="Roboto Light"/>
              <a:sym typeface="Roboto Light"/>
            </a:endParaRPr>
          </a:p>
          <a:p>
            <a:pPr defTabSz="914400">
              <a:lnSpc>
                <a:spcPct val="115000"/>
              </a:lnSpc>
            </a:pPr>
            <a:r>
              <a:rPr lang="en" sz="1100" dirty="0">
                <a:solidFill>
                  <a:srgbClr val="FFFFFF"/>
                </a:solidFill>
                <a:latin typeface="Roboto Light"/>
                <a:ea typeface="Roboto Light"/>
                <a:cs typeface="Roboto Light"/>
                <a:sym typeface="Roboto Light"/>
              </a:rPr>
              <a:t>Brooklyn, NY  11201</a:t>
            </a:r>
            <a:endParaRPr sz="1100" dirty="0">
              <a:solidFill>
                <a:srgbClr val="FFFFFF"/>
              </a:solidFill>
              <a:latin typeface="Roboto Light"/>
              <a:ea typeface="Roboto Light"/>
              <a:cs typeface="Roboto Light"/>
              <a:sym typeface="Roboto Light"/>
            </a:endParaRPr>
          </a:p>
          <a:p>
            <a:pPr defTabSz="914400">
              <a:lnSpc>
                <a:spcPct val="115000"/>
              </a:lnSpc>
            </a:pPr>
            <a:r>
              <a:rPr lang="en" sz="1100" dirty="0">
                <a:solidFill>
                  <a:srgbClr val="FFFFFF"/>
                </a:solidFill>
                <a:latin typeface="Roboto Light"/>
                <a:ea typeface="Roboto Light"/>
                <a:cs typeface="Roboto Light"/>
                <a:sym typeface="Roboto Light"/>
              </a:rPr>
              <a:t>www.cityblock.com</a:t>
            </a:r>
            <a:endParaRPr sz="1100" dirty="0">
              <a:solidFill>
                <a:srgbClr val="FFFFFF"/>
              </a:solidFill>
              <a:latin typeface="Roboto Light"/>
              <a:ea typeface="Roboto Light"/>
              <a:cs typeface="Roboto Light"/>
              <a:sym typeface="Roboto Light"/>
            </a:endParaRPr>
          </a:p>
        </p:txBody>
      </p:sp>
      <p:pic>
        <p:nvPicPr>
          <p:cNvPr id="47" name="Google Shape;47;p14"/>
          <p:cNvPicPr preferRelativeResize="0"/>
          <p:nvPr/>
        </p:nvPicPr>
        <p:blipFill>
          <a:blip r:embed="rId3">
            <a:alphaModFix/>
          </a:blip>
          <a:stretch>
            <a:fillRect/>
          </a:stretch>
        </p:blipFill>
        <p:spPr>
          <a:xfrm>
            <a:off x="6608633" y="3749319"/>
            <a:ext cx="870819" cy="590128"/>
          </a:xfrm>
          <a:prstGeom prst="rect">
            <a:avLst/>
          </a:prstGeom>
          <a:noFill/>
          <a:ln>
            <a:noFill/>
          </a:ln>
        </p:spPr>
      </p:pic>
      <p:sp>
        <p:nvSpPr>
          <p:cNvPr id="48" name="Google Shape;48;p14"/>
          <p:cNvSpPr txBox="1"/>
          <p:nvPr/>
        </p:nvSpPr>
        <p:spPr>
          <a:xfrm>
            <a:off x="373950" y="3429005"/>
            <a:ext cx="4486808" cy="2178300"/>
          </a:xfrm>
          <a:prstGeom prst="rect">
            <a:avLst/>
          </a:prstGeom>
          <a:noFill/>
          <a:ln>
            <a:noFill/>
          </a:ln>
        </p:spPr>
        <p:txBody>
          <a:bodyPr spcFirstLastPara="1" wrap="square" lIns="91425" tIns="91425" rIns="91425" bIns="91425" anchor="ctr" anchorCtr="0">
            <a:noAutofit/>
          </a:bodyPr>
          <a:lstStyle/>
          <a:p>
            <a:pPr defTabSz="914400">
              <a:lnSpc>
                <a:spcPct val="115000"/>
              </a:lnSpc>
            </a:pPr>
            <a:r>
              <a:rPr lang="en" sz="1600" dirty="0">
                <a:solidFill>
                  <a:srgbClr val="FFFFFF"/>
                </a:solidFill>
                <a:latin typeface="Roboto Light"/>
                <a:ea typeface="Roboto Light"/>
                <a:cs typeface="Roboto Light"/>
                <a:sym typeface="Roboto Light"/>
              </a:rPr>
              <a:t>Melanie Bella, Chief of Partnerships &amp; Policy</a:t>
            </a:r>
            <a:endParaRPr sz="1600" dirty="0">
              <a:solidFill>
                <a:srgbClr val="FFFFFF"/>
              </a:solidFill>
              <a:latin typeface="Roboto Light"/>
              <a:ea typeface="Roboto Light"/>
              <a:cs typeface="Roboto Light"/>
              <a:sym typeface="Roboto Light"/>
            </a:endParaRPr>
          </a:p>
          <a:p>
            <a:pPr defTabSz="914400">
              <a:lnSpc>
                <a:spcPct val="115000"/>
              </a:lnSpc>
              <a:buClr>
                <a:srgbClr val="000000"/>
              </a:buClr>
              <a:buSzPts val="1100"/>
            </a:pPr>
            <a:r>
              <a:rPr lang="en" sz="1600" u="sng" dirty="0">
                <a:solidFill>
                  <a:srgbClr val="A4C2F4"/>
                </a:solidFill>
                <a:latin typeface="Roboto Light"/>
                <a:ea typeface="Roboto Light"/>
                <a:cs typeface="Roboto Light"/>
                <a:sym typeface="Roboto Light"/>
                <a:hlinkClick r:id="rId4"/>
              </a:rPr>
              <a:t>melanie@cityblock.com</a:t>
            </a:r>
            <a:endParaRPr sz="1600" dirty="0">
              <a:solidFill>
                <a:srgbClr val="FFFFFF"/>
              </a:solidFill>
              <a:latin typeface="Roboto Light"/>
              <a:ea typeface="Roboto Light"/>
              <a:cs typeface="Roboto Light"/>
              <a:sym typeface="Roboto Light"/>
            </a:endParaRPr>
          </a:p>
          <a:p>
            <a:pPr defTabSz="914400">
              <a:lnSpc>
                <a:spcPct val="115000"/>
              </a:lnSpc>
            </a:pPr>
            <a:endParaRPr sz="1600" u="sng" dirty="0">
              <a:solidFill>
                <a:srgbClr val="A4C2F4"/>
              </a:solidFill>
              <a:latin typeface="Roboto Light"/>
              <a:ea typeface="Roboto Light"/>
              <a:cs typeface="Roboto Light"/>
              <a:sym typeface="Roboto Light"/>
            </a:endParaRPr>
          </a:p>
          <a:p>
            <a:pPr defTabSz="914400">
              <a:lnSpc>
                <a:spcPct val="115000"/>
              </a:lnSpc>
            </a:pPr>
            <a:endParaRPr sz="1600" u="sng" dirty="0">
              <a:solidFill>
                <a:srgbClr val="A4C2F4"/>
              </a:solidFill>
              <a:latin typeface="Roboto Light"/>
              <a:ea typeface="Roboto Light"/>
              <a:cs typeface="Roboto Light"/>
              <a:sym typeface="Roboto Light"/>
            </a:endParaRPr>
          </a:p>
          <a:p>
            <a:pPr defTabSz="914400">
              <a:lnSpc>
                <a:spcPct val="115000"/>
              </a:lnSpc>
              <a:buClr>
                <a:srgbClr val="000000"/>
              </a:buClr>
              <a:buSzPts val="1100"/>
            </a:pPr>
            <a:endParaRPr sz="1600" u="sng" dirty="0">
              <a:solidFill>
                <a:srgbClr val="A4C2F4"/>
              </a:solidFill>
              <a:latin typeface="Roboto Light"/>
              <a:ea typeface="Roboto Light"/>
              <a:cs typeface="Roboto Light"/>
              <a:sym typeface="Roboto Light"/>
            </a:endParaRPr>
          </a:p>
        </p:txBody>
      </p:sp>
    </p:spTree>
    <p:extLst>
      <p:ext uri="{BB962C8B-B14F-4D97-AF65-F5344CB8AC3E}">
        <p14:creationId xmlns:p14="http://schemas.microsoft.com/office/powerpoint/2010/main" val="209634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 y="1266269"/>
            <a:ext cx="8833104" cy="2155185"/>
          </a:xfrm>
        </p:spPr>
        <p:txBody>
          <a:bodyPr/>
          <a:lstStyle/>
          <a:p>
            <a:r>
              <a:rPr lang="en-US" sz="4000" dirty="0"/>
              <a:t>New Opportunities to Test </a:t>
            </a:r>
            <a:br>
              <a:rPr lang="en-US" sz="4000" dirty="0"/>
            </a:br>
            <a:r>
              <a:rPr lang="en-US" sz="4000" dirty="0"/>
              <a:t>Integrated Care</a:t>
            </a:r>
          </a:p>
        </p:txBody>
      </p:sp>
      <p:sp>
        <p:nvSpPr>
          <p:cNvPr id="7" name="Subtitle 6"/>
          <p:cNvSpPr>
            <a:spLocks noGrp="1"/>
          </p:cNvSpPr>
          <p:nvPr>
            <p:ph type="subTitle" idx="1"/>
          </p:nvPr>
        </p:nvSpPr>
        <p:spPr/>
        <p:txBody>
          <a:bodyPr/>
          <a:lstStyle/>
          <a:p>
            <a:pPr>
              <a:lnSpc>
                <a:spcPct val="100000"/>
              </a:lnSpc>
              <a:spcBef>
                <a:spcPts val="600"/>
              </a:spcBef>
              <a:spcAft>
                <a:spcPts val="0"/>
              </a:spcAft>
            </a:pPr>
            <a:r>
              <a:rPr lang="en-US" sz="2000" dirty="0"/>
              <a:t>Michelle Herman Soper</a:t>
            </a:r>
          </a:p>
          <a:p>
            <a:pPr>
              <a:lnSpc>
                <a:spcPct val="100000"/>
              </a:lnSpc>
              <a:spcBef>
                <a:spcPts val="600"/>
              </a:spcBef>
              <a:spcAft>
                <a:spcPts val="0"/>
              </a:spcAft>
            </a:pPr>
            <a:r>
              <a:rPr lang="en-US" sz="2000" dirty="0"/>
              <a:t>Director of Integrated Care, Center for Health Care Strategies </a:t>
            </a:r>
          </a:p>
          <a:p>
            <a:pPr>
              <a:lnSpc>
                <a:spcPct val="100000"/>
              </a:lnSpc>
              <a:spcBef>
                <a:spcPts val="600"/>
              </a:spcBef>
              <a:spcAft>
                <a:spcPts val="0"/>
              </a:spcAft>
            </a:pPr>
            <a:r>
              <a:rPr lang="en-US" sz="2000" dirty="0"/>
              <a:t>Webinar:  What Do New Changes for Medicare-Medicaid Enrollees Mean for Health Systems, Providers, and Patients?</a:t>
            </a:r>
          </a:p>
          <a:p>
            <a:pPr>
              <a:lnSpc>
                <a:spcPct val="100000"/>
              </a:lnSpc>
              <a:spcBef>
                <a:spcPts val="600"/>
              </a:spcBef>
              <a:spcAft>
                <a:spcPts val="0"/>
              </a:spcAft>
            </a:pPr>
            <a:r>
              <a:rPr lang="en-US" sz="2000" dirty="0"/>
              <a:t>June 20, 2019</a:t>
            </a:r>
          </a:p>
        </p:txBody>
      </p:sp>
    </p:spTree>
    <p:extLst>
      <p:ext uri="{BB962C8B-B14F-4D97-AF65-F5344CB8AC3E}">
        <p14:creationId xmlns:p14="http://schemas.microsoft.com/office/powerpoint/2010/main" val="12398966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Center for Health Care Strategies</a:t>
            </a:r>
          </a:p>
        </p:txBody>
      </p:sp>
      <p:sp>
        <p:nvSpPr>
          <p:cNvPr id="34" name="Content Placeholder 9"/>
          <p:cNvSpPr txBox="1">
            <a:spLocks/>
          </p:cNvSpPr>
          <p:nvPr/>
        </p:nvSpPr>
        <p:spPr>
          <a:xfrm>
            <a:off x="405290" y="1569153"/>
            <a:ext cx="3450430" cy="4272070"/>
          </a:xfrm>
          <a:prstGeom prst="rect">
            <a:avLst/>
          </a:prstGeom>
          <a:effectLst/>
        </p:spPr>
        <p:txBody>
          <a:bodyPr vert="horz" lIns="91440" tIns="45720" rIns="91440" bIns="45720" rtlCol="0" anchor="t">
            <a:noAutofit/>
          </a:bodyPr>
          <a:lstStyle>
            <a:lvl1pPr marL="257162" indent="-257162" algn="l" defTabSz="342884" rtl="0" eaLnBrk="1" latinLnBrk="0" hangingPunct="1">
              <a:spcBef>
                <a:spcPts val="200"/>
              </a:spcBef>
              <a:spcAft>
                <a:spcPts val="400"/>
              </a:spcAft>
              <a:buClr>
                <a:schemeClr val="accent1"/>
              </a:buClr>
              <a:buSzPct val="50000"/>
              <a:buFont typeface="Wingdings 2" panose="05020102010507070707" pitchFamily="18" charset="2"/>
              <a:buChar char=""/>
              <a:defRPr sz="2400" kern="1200" spc="-40" baseline="0">
                <a:solidFill>
                  <a:schemeClr val="tx1">
                    <a:lumMod val="75000"/>
                    <a:lumOff val="25000"/>
                  </a:schemeClr>
                </a:solidFill>
                <a:effectLst/>
                <a:latin typeface="+mn-lt"/>
                <a:ea typeface="+mn-ea"/>
                <a:cs typeface="+mn-cs"/>
              </a:defRPr>
            </a:lvl1pPr>
            <a:lvl2pPr marL="557185" indent="-214303" algn="l" defTabSz="342884" rtl="0" eaLnBrk="1" latinLnBrk="0" hangingPunct="1">
              <a:spcBef>
                <a:spcPts val="200"/>
              </a:spcBef>
              <a:spcAft>
                <a:spcPts val="400"/>
              </a:spcAft>
              <a:buClr>
                <a:schemeClr val="accent4"/>
              </a:buClr>
              <a:buSzPct val="125000"/>
              <a:buFont typeface="Calibri" panose="020F0502020204030204" pitchFamily="34" charset="0"/>
              <a:buChar char="»"/>
              <a:defRPr sz="2200" kern="1200" spc="-40" baseline="0">
                <a:solidFill>
                  <a:schemeClr val="tx1">
                    <a:lumMod val="75000"/>
                    <a:lumOff val="25000"/>
                  </a:schemeClr>
                </a:solidFill>
                <a:effectLst/>
                <a:latin typeface="+mn-lt"/>
                <a:ea typeface="+mn-ea"/>
                <a:cs typeface="+mn-cs"/>
              </a:defRPr>
            </a:lvl2pPr>
            <a:lvl3pPr marL="857207" indent="-171442" algn="l" defTabSz="342884" rtl="0" eaLnBrk="1" latinLnBrk="0" hangingPunct="1">
              <a:spcBef>
                <a:spcPts val="200"/>
              </a:spcBef>
              <a:spcAft>
                <a:spcPts val="400"/>
              </a:spcAft>
              <a:buClr>
                <a:schemeClr val="accent3"/>
              </a:buClr>
              <a:buSzPct val="50000"/>
              <a:buFont typeface="Wingdings 2" panose="05020102010507070707" pitchFamily="18" charset="2"/>
              <a:buChar char=""/>
              <a:defRPr sz="1800" kern="1200" spc="-40" baseline="0">
                <a:solidFill>
                  <a:schemeClr val="tx1">
                    <a:lumMod val="75000"/>
                    <a:lumOff val="25000"/>
                  </a:schemeClr>
                </a:solidFill>
                <a:effectLst/>
                <a:latin typeface="+mn-lt"/>
                <a:ea typeface="+mn-ea"/>
                <a:cs typeface="+mn-cs"/>
              </a:defRPr>
            </a:lvl3pPr>
            <a:lvl4pPr marL="1200090" indent="-171442" algn="l" defTabSz="342884" rtl="0" eaLnBrk="1" latinLnBrk="0" hangingPunct="1">
              <a:spcBef>
                <a:spcPts val="200"/>
              </a:spcBef>
              <a:spcAft>
                <a:spcPts val="400"/>
              </a:spcAft>
              <a:buClr>
                <a:schemeClr val="accent2"/>
              </a:buClr>
              <a:buSzPct val="125000"/>
              <a:buFont typeface="Calibri" panose="020F0502020204030204" pitchFamily="34" charset="0"/>
              <a:buChar char="»"/>
              <a:defRPr sz="1600" kern="1200" spc="-40" baseline="0">
                <a:solidFill>
                  <a:schemeClr val="tx1">
                    <a:lumMod val="75000"/>
                    <a:lumOff val="25000"/>
                  </a:schemeClr>
                </a:solidFill>
                <a:effectLst/>
                <a:latin typeface="+mn-lt"/>
                <a:ea typeface="+mn-ea"/>
                <a:cs typeface="+mn-cs"/>
              </a:defRPr>
            </a:lvl4pPr>
            <a:lvl5pPr marL="1542974" indent="-171442" algn="l" defTabSz="342884" rtl="0" eaLnBrk="1" latinLnBrk="0" hangingPunct="1">
              <a:spcBef>
                <a:spcPts val="200"/>
              </a:spcBef>
              <a:spcAft>
                <a:spcPts val="400"/>
              </a:spcAft>
              <a:buClr>
                <a:schemeClr val="accent6"/>
              </a:buClr>
              <a:buSzPct val="75000"/>
              <a:buFont typeface="Wingdings 2" panose="05020102010507070707" pitchFamily="18" charset="2"/>
              <a:buChar char="¢"/>
              <a:defRPr sz="1400" kern="1200" spc="-4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257162" marR="0" lvl="0" indent="-257162" algn="l" defTabSz="342884" rtl="0" eaLnBrk="1" fontAlgn="auto" latinLnBrk="0" hangingPunct="1">
              <a:lnSpc>
                <a:spcPct val="100000"/>
              </a:lnSpc>
              <a:spcBef>
                <a:spcPts val="200"/>
              </a:spcBef>
              <a:spcAft>
                <a:spcPts val="600"/>
              </a:spcAft>
              <a:buClr>
                <a:srgbClr val="01508B"/>
              </a:buClr>
              <a:buSzPct val="50000"/>
              <a:buFont typeface="Wingdings 2" panose="05020102010507070707" pitchFamily="18" charset="2"/>
              <a:buChar char=""/>
              <a:tabLst/>
              <a:defRPr/>
            </a:pPr>
            <a:r>
              <a:rPr kumimoji="0" lang="en-US" sz="2200" b="1" i="0" u="none" strike="noStrike" kern="1200" cap="none" spc="-50" normalizeH="0" baseline="0" noProof="0" dirty="0">
                <a:ln>
                  <a:noFill/>
                </a:ln>
                <a:solidFill>
                  <a:prstClr val="black">
                    <a:lumMod val="85000"/>
                    <a:lumOff val="15000"/>
                  </a:prstClr>
                </a:solidFill>
                <a:effectLst/>
                <a:uLnTx/>
                <a:uFillTx/>
                <a:latin typeface="Calibri"/>
                <a:ea typeface="+mn-ea"/>
                <a:cs typeface="+mn-cs"/>
              </a:rPr>
              <a:t>CHCS</a:t>
            </a:r>
            <a: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t>: A non-profit </a:t>
            </a:r>
            <a:b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br>
            <a: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t>policy center dedicated to improving </a:t>
            </a:r>
            <a:b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br>
            <a: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t>the health of </a:t>
            </a:r>
            <a:b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br>
            <a: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t>low-income Americans</a:t>
            </a:r>
          </a:p>
          <a:p>
            <a:pPr marL="257162" marR="0" lvl="0" indent="-257162" algn="l" defTabSz="342884" rtl="0" eaLnBrk="1" fontAlgn="auto" latinLnBrk="0" hangingPunct="1">
              <a:lnSpc>
                <a:spcPct val="100000"/>
              </a:lnSpc>
              <a:spcBef>
                <a:spcPts val="200"/>
              </a:spcBef>
              <a:spcAft>
                <a:spcPts val="200"/>
              </a:spcAft>
              <a:buClr>
                <a:srgbClr val="01508B"/>
              </a:buClr>
              <a:buSzPct val="50000"/>
              <a:buFont typeface="Wingdings 2" panose="05020102010507070707" pitchFamily="18" charset="2"/>
              <a:buChar char=""/>
              <a:tabLst/>
              <a:defRPr/>
            </a:pPr>
            <a:r>
              <a:rPr kumimoji="0" lang="en-US" sz="2200" b="1" i="0" u="none" strike="noStrike" kern="1200" cap="none" spc="-50" normalizeH="0" baseline="0" noProof="0" dirty="0">
                <a:ln>
                  <a:noFill/>
                </a:ln>
                <a:solidFill>
                  <a:prstClr val="black">
                    <a:lumMod val="85000"/>
                    <a:lumOff val="15000"/>
                  </a:prstClr>
                </a:solidFill>
                <a:effectLst/>
                <a:uLnTx/>
                <a:uFillTx/>
                <a:latin typeface="Calibri"/>
                <a:ea typeface="+mn-ea"/>
                <a:cs typeface="+mn-cs"/>
              </a:rPr>
              <a:t>Integrated Care Resource Center:</a:t>
            </a:r>
            <a:r>
              <a:rPr kumimoji="0" lang="en-US" sz="2200" b="0" i="0" u="none" strike="noStrike" kern="1200" cap="none" spc="-50" normalizeH="0" baseline="0" noProof="0" dirty="0">
                <a:ln>
                  <a:noFill/>
                </a:ln>
                <a:solidFill>
                  <a:prstClr val="black">
                    <a:lumMod val="85000"/>
                    <a:lumOff val="15000"/>
                  </a:prstClr>
                </a:solidFill>
                <a:effectLst/>
                <a:uLnTx/>
                <a:uFillTx/>
                <a:latin typeface="Calibri"/>
                <a:ea typeface="+mn-ea"/>
                <a:cs typeface="+mn-cs"/>
              </a:rPr>
              <a:t>* A major project, conducted in partnership with Mathematica, that supports states pursuing integrated care models</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500" b="0" i="0" u="none" strike="noStrike" kern="1200" cap="none" spc="0" normalizeH="0" baseline="0" noProof="0" smtClean="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8" name="TextBox 7"/>
          <p:cNvSpPr txBox="1"/>
          <p:nvPr/>
        </p:nvSpPr>
        <p:spPr>
          <a:xfrm>
            <a:off x="203956" y="5729758"/>
            <a:ext cx="4876044" cy="757130"/>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0182A9"/>
              </a:buClr>
              <a:buSzTx/>
              <a:buFontTx/>
              <a:buNone/>
              <a:tabLst/>
              <a:defRPr/>
            </a:pPr>
            <a:r>
              <a:rPr kumimoji="0" lang="en-US" sz="1600" b="0" i="0" u="none" strike="noStrike" kern="1200" cap="none" spc="-20" normalizeH="0" baseline="0" noProof="0" dirty="0">
                <a:ln>
                  <a:noFill/>
                </a:ln>
                <a:solidFill>
                  <a:srgbClr val="494646">
                    <a:lumMod val="75000"/>
                  </a:srgbClr>
                </a:solidFill>
                <a:effectLst/>
                <a:uLnTx/>
                <a:uFillTx/>
                <a:latin typeface="Calibri"/>
                <a:ea typeface="+mn-ea"/>
                <a:cs typeface="+mn-cs"/>
              </a:rPr>
              <a:t>*  Find ICRC resources on Medicare-Medicaid integration for states and other stakeholders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https://www.integratedcareresourcecenter.com/</a:t>
            </a:r>
            <a:endParaRPr kumimoji="0" lang="en-US" sz="1600" b="0" i="0" u="none" strike="noStrike" kern="1200" cap="none" spc="-20" normalizeH="0" baseline="0" noProof="0" dirty="0">
              <a:ln>
                <a:noFill/>
              </a:ln>
              <a:solidFill>
                <a:srgbClr val="494646">
                  <a:lumMod val="75000"/>
                </a:srgbClr>
              </a:solidFill>
              <a:effectLst/>
              <a:uLnTx/>
              <a:uFillTx/>
              <a:latin typeface="Calibri"/>
              <a:ea typeface="+mn-ea"/>
              <a:cs typeface="+mn-cs"/>
            </a:endParaRPr>
          </a:p>
        </p:txBody>
      </p:sp>
      <p:pic>
        <p:nvPicPr>
          <p:cNvPr id="7" name="Picture 6"/>
          <p:cNvPicPr>
            <a:picLocks noChangeAspect="1"/>
          </p:cNvPicPr>
          <p:nvPr/>
        </p:nvPicPr>
        <p:blipFill rotWithShape="1">
          <a:blip r:embed="rId4"/>
          <a:srcRect l="14775" t="16477" r="18997" b="18374"/>
          <a:stretch/>
        </p:blipFill>
        <p:spPr>
          <a:xfrm>
            <a:off x="3855720" y="1337272"/>
            <a:ext cx="4876800" cy="4917735"/>
          </a:xfrm>
          <a:prstGeom prst="rect">
            <a:avLst/>
          </a:prstGeom>
        </p:spPr>
      </p:pic>
    </p:spTree>
    <p:extLst>
      <p:ext uri="{BB962C8B-B14F-4D97-AF65-F5344CB8AC3E}">
        <p14:creationId xmlns:p14="http://schemas.microsoft.com/office/powerpoint/2010/main" val="3432212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Sec. 2602 of the Affordable Care Act created the Medicare-Medicaid Coordination Office (MMCO) at CMS</a:t>
            </a:r>
          </a:p>
          <a:p>
            <a:r>
              <a:rPr lang="en-US" sz="2800" dirty="0"/>
              <a:t>Goals of demonstration models: to integrate primary, acute, behavioral health, and LTSS for Medicare-Medicaid enrollees, and improve quality and care experience and reduce costs</a:t>
            </a:r>
          </a:p>
          <a:p>
            <a:r>
              <a:rPr lang="en-US" sz="2800" dirty="0"/>
              <a:t>26 states submitted proposals</a:t>
            </a:r>
          </a:p>
          <a:p>
            <a:r>
              <a:rPr lang="en-US" sz="2800" dirty="0"/>
              <a:t>12 states launched a demonstration under the Financial Alignment Initiative; MN has an administrative alignment demonstration</a:t>
            </a:r>
          </a:p>
          <a:p>
            <a:pPr marL="0" indent="0">
              <a:buNone/>
            </a:pPr>
            <a:endParaRPr lang="en-US" dirty="0"/>
          </a:p>
          <a:p>
            <a:pPr lvl="1"/>
            <a:endParaRPr lang="en-US" dirty="0"/>
          </a:p>
        </p:txBody>
      </p:sp>
      <p:sp>
        <p:nvSpPr>
          <p:cNvPr id="5" name="Slide Number Placeholder 3"/>
          <p:cNvSpPr>
            <a:spLocks noGrp="1"/>
          </p:cNvSpPr>
          <p:nvPr>
            <p:ph type="sldNum" sz="quarter" idx="12"/>
          </p:nvPr>
        </p:nvSpPr>
        <p:spPr>
          <a:xfrm>
            <a:off x="260665" y="6317815"/>
            <a:ext cx="63191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CE708F-B0C6-4763-8E50-2C743C474000}" type="slidenum">
              <a:rPr kumimoji="0" lang="en-US" sz="1500" b="0" i="0" u="none" strike="noStrike" kern="1200" cap="none" spc="0" normalizeH="0" baseline="0" noProof="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2" name="Title 1"/>
          <p:cNvSpPr>
            <a:spLocks noGrp="1"/>
          </p:cNvSpPr>
          <p:nvPr>
            <p:ph type="title"/>
          </p:nvPr>
        </p:nvSpPr>
        <p:spPr>
          <a:xfrm>
            <a:off x="338637" y="312821"/>
            <a:ext cx="8669896" cy="1010653"/>
          </a:xfrm>
        </p:spPr>
        <p:txBody>
          <a:bodyPr/>
          <a:lstStyle/>
          <a:p>
            <a:r>
              <a:rPr lang="en-US" dirty="0"/>
              <a:t>Financial Alignment Initiative: </a:t>
            </a:r>
            <a:br>
              <a:rPr lang="en-US" dirty="0"/>
            </a:br>
            <a:r>
              <a:rPr lang="en-US" dirty="0"/>
              <a:t>Impetus and Early Demonstration Activity</a:t>
            </a:r>
          </a:p>
        </p:txBody>
      </p:sp>
    </p:spTree>
    <p:extLst>
      <p:ext uri="{BB962C8B-B14F-4D97-AF65-F5344CB8AC3E}">
        <p14:creationId xmlns:p14="http://schemas.microsoft.com/office/powerpoint/2010/main" val="8875615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D13CD8-FD41-4C15-AABA-E66A4D673F3F}" type="slidenum">
              <a:rPr kumimoji="0" lang="en-US" sz="1500" b="0" i="0" u="none" strike="noStrike" kern="1200" cap="none" spc="0" normalizeH="0" baseline="0" noProof="0" smtClean="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Financial Alignment Initiative </a:t>
            </a:r>
            <a:br>
              <a:rPr lang="en-US" dirty="0"/>
            </a:br>
            <a:r>
              <a:rPr lang="en-US" dirty="0"/>
              <a:t>Demonstration Models</a:t>
            </a:r>
          </a:p>
        </p:txBody>
      </p:sp>
      <p:graphicFrame>
        <p:nvGraphicFramePr>
          <p:cNvPr id="5" name="Diagram 4"/>
          <p:cNvGraphicFramePr/>
          <p:nvPr>
            <p:extLst/>
          </p:nvPr>
        </p:nvGraphicFramePr>
        <p:xfrm>
          <a:off x="381000" y="1569486"/>
          <a:ext cx="8424367" cy="443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917" y="6110063"/>
            <a:ext cx="8724083"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0182A9"/>
              </a:buClr>
              <a:buSzTx/>
              <a:buFontTx/>
              <a:buNone/>
              <a:tabLst/>
              <a:defRPr/>
            </a:pPr>
            <a:r>
              <a:rPr kumimoji="0" lang="en-US" sz="1800" b="0" i="0" u="none" strike="noStrike" kern="1200" cap="none" spc="-20" normalizeH="0" baseline="0" noProof="0" dirty="0">
                <a:ln>
                  <a:noFill/>
                </a:ln>
                <a:solidFill>
                  <a:srgbClr val="494646">
                    <a:lumMod val="75000"/>
                  </a:srgbClr>
                </a:solidFill>
                <a:effectLst/>
                <a:uLnTx/>
                <a:uFillTx/>
                <a:latin typeface="Calibri"/>
                <a:ea typeface="+mn-ea"/>
                <a:cs typeface="+mn-cs"/>
              </a:rPr>
              <a:t>* No longer operates a demonstration  </a:t>
            </a:r>
          </a:p>
        </p:txBody>
      </p:sp>
    </p:spTree>
    <p:extLst>
      <p:ext uri="{BB962C8B-B14F-4D97-AF65-F5344CB8AC3E}">
        <p14:creationId xmlns:p14="http://schemas.microsoft.com/office/powerpoint/2010/main" val="38782927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620" y="1390427"/>
            <a:ext cx="8341339" cy="4888788"/>
          </a:xfrm>
        </p:spPr>
        <p:txBody>
          <a:bodyPr/>
          <a:lstStyle/>
          <a:p>
            <a:pPr>
              <a:lnSpc>
                <a:spcPct val="100000"/>
              </a:lnSpc>
              <a:spcBef>
                <a:spcPts val="200"/>
              </a:spcBef>
              <a:spcAft>
                <a:spcPts val="0"/>
              </a:spcAft>
            </a:pPr>
            <a:r>
              <a:rPr lang="en-US" dirty="0"/>
              <a:t>Early demonstration evaluation results* from 6 states:</a:t>
            </a:r>
          </a:p>
          <a:p>
            <a:pPr lvl="1">
              <a:lnSpc>
                <a:spcPct val="100000"/>
              </a:lnSpc>
              <a:spcBef>
                <a:spcPts val="200"/>
              </a:spcBef>
              <a:spcAft>
                <a:spcPts val="0"/>
              </a:spcAft>
            </a:pPr>
            <a:r>
              <a:rPr lang="en-US" sz="1800" dirty="0"/>
              <a:t>Inpatient utilization: Reduction (3 states); Increase (1 state)</a:t>
            </a:r>
          </a:p>
          <a:p>
            <a:pPr lvl="1">
              <a:lnSpc>
                <a:spcPct val="100000"/>
              </a:lnSpc>
              <a:spcBef>
                <a:spcPts val="200"/>
              </a:spcBef>
              <a:spcAft>
                <a:spcPts val="0"/>
              </a:spcAft>
            </a:pPr>
            <a:r>
              <a:rPr lang="en-US" sz="1800" dirty="0"/>
              <a:t>Skilled nursing facility admission: Reduction (3 states); No significant change (1 state)</a:t>
            </a:r>
          </a:p>
          <a:p>
            <a:pPr lvl="1">
              <a:lnSpc>
                <a:spcPct val="100000"/>
              </a:lnSpc>
              <a:spcBef>
                <a:spcPts val="200"/>
              </a:spcBef>
              <a:spcAft>
                <a:spcPts val="0"/>
              </a:spcAft>
            </a:pPr>
            <a:r>
              <a:rPr lang="en-US" sz="1800" dirty="0"/>
              <a:t>Long-stay nursing facility placement: Reduction (3 states); Increase (1 state)</a:t>
            </a:r>
          </a:p>
          <a:p>
            <a:pPr lvl="1">
              <a:lnSpc>
                <a:spcPct val="100000"/>
              </a:lnSpc>
              <a:spcBef>
                <a:spcPts val="200"/>
              </a:spcBef>
              <a:spcAft>
                <a:spcPts val="0"/>
              </a:spcAft>
            </a:pPr>
            <a:r>
              <a:rPr lang="en-US" sz="1800" dirty="0"/>
              <a:t>Medicare costs: Reduction (3 states); No significant change (3 states) </a:t>
            </a:r>
          </a:p>
          <a:p>
            <a:pPr>
              <a:lnSpc>
                <a:spcPct val="100000"/>
              </a:lnSpc>
              <a:spcBef>
                <a:spcPts val="200"/>
              </a:spcBef>
              <a:spcAft>
                <a:spcPts val="0"/>
              </a:spcAft>
            </a:pPr>
            <a:r>
              <a:rPr lang="en-US" dirty="0"/>
              <a:t>Washington’s MFFS evaluation (3 years): Gross Medicare Parts A &amp; B savings of 11%</a:t>
            </a:r>
          </a:p>
          <a:p>
            <a:pPr>
              <a:lnSpc>
                <a:spcPct val="100000"/>
              </a:lnSpc>
              <a:spcBef>
                <a:spcPts val="200"/>
              </a:spcBef>
              <a:spcAft>
                <a:spcPts val="0"/>
              </a:spcAft>
            </a:pPr>
            <a:r>
              <a:rPr lang="en-US" dirty="0"/>
              <a:t>High MMP enrollee satisfaction: </a:t>
            </a:r>
            <a:r>
              <a:rPr lang="en-US" sz="1800" dirty="0"/>
              <a:t>In 2018, 90% rated health plans a 7 or higher (out of 10);  65% rated their plan as a 9 or a 10</a:t>
            </a:r>
          </a:p>
          <a:p>
            <a:pPr lvl="0">
              <a:lnSpc>
                <a:spcPct val="100000"/>
              </a:lnSpc>
              <a:spcBef>
                <a:spcPts val="200"/>
              </a:spcBef>
              <a:spcAft>
                <a:spcPts val="0"/>
              </a:spcAft>
            </a:pPr>
            <a:r>
              <a:rPr lang="en-US" dirty="0"/>
              <a:t>Integrated D-SNP analysis: </a:t>
            </a:r>
            <a:r>
              <a:rPr lang="en-US" sz="1800" dirty="0"/>
              <a:t>Minnesota Senior Health Options study found that dually eligible beneficiaries in an integrated plan, compared to non-integrated plan, were:</a:t>
            </a:r>
          </a:p>
          <a:p>
            <a:pPr lvl="1">
              <a:lnSpc>
                <a:spcPct val="100000"/>
              </a:lnSpc>
              <a:spcBef>
                <a:spcPts val="200"/>
              </a:spcBef>
              <a:spcAft>
                <a:spcPts val="0"/>
              </a:spcAft>
            </a:pPr>
            <a:r>
              <a:rPr lang="en-US" sz="1800" dirty="0"/>
              <a:t>48% less likely to have a hospital stay; </a:t>
            </a:r>
          </a:p>
          <a:p>
            <a:pPr lvl="1">
              <a:lnSpc>
                <a:spcPct val="100000"/>
              </a:lnSpc>
              <a:spcBef>
                <a:spcPts val="200"/>
              </a:spcBef>
              <a:spcAft>
                <a:spcPts val="0"/>
              </a:spcAft>
            </a:pPr>
            <a:r>
              <a:rPr lang="en-US" sz="1800" dirty="0"/>
              <a:t>6% less likely to have an emergency department visit; and</a:t>
            </a:r>
          </a:p>
          <a:p>
            <a:pPr lvl="1">
              <a:lnSpc>
                <a:spcPct val="100000"/>
              </a:lnSpc>
              <a:spcBef>
                <a:spcPts val="200"/>
              </a:spcBef>
              <a:spcAft>
                <a:spcPts val="0"/>
              </a:spcAft>
            </a:pPr>
            <a:r>
              <a:rPr lang="en-US" sz="1800" dirty="0"/>
              <a:t>More likely to use primary care and home-and community based services.</a:t>
            </a:r>
          </a:p>
          <a:p>
            <a:pPr marL="0" indent="0">
              <a:lnSpc>
                <a:spcPct val="100000"/>
              </a:lnSpc>
              <a:spcBef>
                <a:spcPts val="200"/>
              </a:spcBef>
              <a:spcAft>
                <a:spcPts val="0"/>
              </a:spcAft>
              <a:buNone/>
            </a:pPr>
            <a:endParaRPr lang="en-US" sz="2000" dirty="0"/>
          </a:p>
        </p:txBody>
      </p:sp>
      <p:sp>
        <p:nvSpPr>
          <p:cNvPr id="5"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CE708F-B0C6-4763-8E50-2C743C474000}" type="slidenum">
              <a:rPr kumimoji="0" lang="en-US" sz="1500" b="0" i="0" u="none" strike="noStrike" kern="1200" cap="none" spc="0" normalizeH="0" baseline="0" noProof="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2" name="Title 1"/>
          <p:cNvSpPr>
            <a:spLocks noGrp="1"/>
          </p:cNvSpPr>
          <p:nvPr>
            <p:ph type="title"/>
          </p:nvPr>
        </p:nvSpPr>
        <p:spPr>
          <a:xfrm>
            <a:off x="338637" y="312821"/>
            <a:ext cx="8669896" cy="1010653"/>
          </a:xfrm>
        </p:spPr>
        <p:txBody>
          <a:bodyPr/>
          <a:lstStyle/>
          <a:p>
            <a:r>
              <a:rPr lang="en-US" dirty="0"/>
              <a:t>What’s the Latest? Recent Research</a:t>
            </a:r>
          </a:p>
        </p:txBody>
      </p:sp>
      <p:sp>
        <p:nvSpPr>
          <p:cNvPr id="6" name="TextBox 5"/>
          <p:cNvSpPr txBox="1"/>
          <p:nvPr/>
        </p:nvSpPr>
        <p:spPr>
          <a:xfrm>
            <a:off x="210620" y="6039149"/>
            <a:ext cx="8724083" cy="480131"/>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
                <a:srgbClr val="0182A9"/>
              </a:buClr>
              <a:buSzTx/>
              <a:buFontTx/>
              <a:buNone/>
              <a:tabLst/>
              <a:defRPr/>
            </a:pPr>
            <a:r>
              <a:rPr kumimoji="0" lang="en-US" sz="1400" b="0" i="0" u="none" strike="noStrike" kern="1200" cap="none" spc="-20" normalizeH="0" baseline="0" noProof="0" dirty="0">
                <a:ln>
                  <a:noFill/>
                </a:ln>
                <a:solidFill>
                  <a:srgbClr val="494646">
                    <a:lumMod val="75000"/>
                  </a:srgbClr>
                </a:solidFill>
                <a:effectLst/>
                <a:uLnTx/>
                <a:uFillTx/>
                <a:latin typeface="Calibri"/>
                <a:ea typeface="+mn-ea"/>
                <a:cs typeface="+mn-cs"/>
              </a:rPr>
              <a:t>*Evaluations at: </a:t>
            </a: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3"/>
              </a:rPr>
              <a:t>https://www.cms.gov/Medicare-Medicaid-Coordination/Medicare-and-Medicaid-Coordination/Medicare-Medicaid-Coordination-Office/FinancialAlignmentInitiative/Evaluations.html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287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500" b="0" i="0" u="none" strike="noStrike" kern="1200" cap="none" spc="0" normalizeH="0" baseline="0" noProof="0" smtClean="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a:t>Three New Opportunities: April 24, 2019 State Medicaid Director Letter </a:t>
            </a:r>
          </a:p>
        </p:txBody>
      </p:sp>
      <p:graphicFrame>
        <p:nvGraphicFramePr>
          <p:cNvPr id="5" name="Content Placeholder 4"/>
          <p:cNvGraphicFramePr>
            <a:graphicFrameLocks noGrp="1"/>
          </p:cNvGraphicFramePr>
          <p:nvPr>
            <p:ph idx="1"/>
            <p:extLst/>
          </p:nvPr>
        </p:nvGraphicFramePr>
        <p:xfrm>
          <a:off x="338635" y="1445383"/>
          <a:ext cx="4204404" cy="5804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nvPr>
        </p:nvGraphicFramePr>
        <p:xfrm>
          <a:off x="4600963" y="1445383"/>
          <a:ext cx="4204404" cy="6227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4322143" y="2338581"/>
            <a:ext cx="4454262" cy="3812560"/>
            <a:chOff x="0" y="853984"/>
            <a:chExt cx="4454262" cy="3812560"/>
          </a:xfrm>
        </p:grpSpPr>
        <p:sp>
          <p:nvSpPr>
            <p:cNvPr id="8" name="Rectangle 7"/>
            <p:cNvSpPr/>
            <p:nvPr/>
          </p:nvSpPr>
          <p:spPr>
            <a:xfrm>
              <a:off x="0" y="966419"/>
              <a:ext cx="4204404" cy="3700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249858" y="853984"/>
              <a:ext cx="4204404" cy="3700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490" tIns="17780" rIns="99568" bIns="17780" numCol="1" spcCol="1270" anchor="t" anchorCtr="0">
              <a:noAutofit/>
            </a:bodyPr>
            <a:lstStyle/>
            <a:p>
              <a:pPr marL="114300" marR="0" lvl="1"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States may propose to test new </a:t>
              </a:r>
              <a:r>
                <a:rPr kumimoji="0" lang="en-US" sz="1600" b="0" i="1" u="sng"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state-developed </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models for better serving dually eligible individuals</a:t>
              </a:r>
            </a:p>
            <a:p>
              <a:pPr marL="114300" marR="0" lvl="1"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Interested in flexible, accountable, and person-centered concepts that:</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Address social determinants of health</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May include value-based payment reform methodologies</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Include robust stakeholder engagement </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Promote beneficiary empowerment and independence</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Increase access to coordinated and high-quality care</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Reduce expenditures </a:t>
              </a:r>
            </a:p>
            <a:p>
              <a:pPr marL="571500" marR="0" lvl="2" indent="-114300" algn="l" defTabSz="622300" rtl="0" eaLnBrk="1" fontAlgn="auto" latinLnBrk="0" hangingPunct="1">
                <a:lnSpc>
                  <a:spcPct val="90000"/>
                </a:lnSpc>
                <a:spcBef>
                  <a:spcPct val="0"/>
                </a:spcBef>
                <a:spcAft>
                  <a:spcPct val="200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Preserve access to all covered Medicare benefits, cost-sharing protections and choice of provider</a:t>
              </a:r>
            </a:p>
          </p:txBody>
        </p:sp>
      </p:grpSp>
    </p:spTree>
    <p:extLst>
      <p:ext uri="{BB962C8B-B14F-4D97-AF65-F5344CB8AC3E}">
        <p14:creationId xmlns:p14="http://schemas.microsoft.com/office/powerpoint/2010/main" val="24894549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37" y="1500096"/>
            <a:ext cx="8466730" cy="4754880"/>
          </a:xfrm>
        </p:spPr>
        <p:txBody>
          <a:bodyPr/>
          <a:lstStyle/>
          <a:p>
            <a:pPr>
              <a:spcAft>
                <a:spcPts val="200"/>
              </a:spcAft>
            </a:pPr>
            <a:r>
              <a:rPr lang="en-US" dirty="0">
                <a:solidFill>
                  <a:schemeClr val="bg2">
                    <a:lumMod val="25000"/>
                  </a:schemeClr>
                </a:solidFill>
              </a:rPr>
              <a:t>Upfront investments are key for program design and launch</a:t>
            </a:r>
            <a:endParaRPr lang="en-US" strike="sngStrike" dirty="0">
              <a:solidFill>
                <a:schemeClr val="bg2">
                  <a:lumMod val="25000"/>
                </a:schemeClr>
              </a:solidFill>
            </a:endParaRPr>
          </a:p>
          <a:p>
            <a:pPr lvl="1">
              <a:spcAft>
                <a:spcPts val="200"/>
              </a:spcAft>
            </a:pPr>
            <a:r>
              <a:rPr lang="en-US" sz="1800" dirty="0">
                <a:solidFill>
                  <a:schemeClr val="bg2">
                    <a:lumMod val="25000"/>
                  </a:schemeClr>
                </a:solidFill>
              </a:rPr>
              <a:t>IT and data infrastructure </a:t>
            </a:r>
            <a:r>
              <a:rPr lang="en-US" sz="1800">
                <a:solidFill>
                  <a:schemeClr val="bg2">
                    <a:lumMod val="25000"/>
                  </a:schemeClr>
                </a:solidFill>
              </a:rPr>
              <a:t>or platform</a:t>
            </a:r>
            <a:endParaRPr lang="en-US" sz="1800" strike="sngStrike" dirty="0">
              <a:solidFill>
                <a:schemeClr val="bg2">
                  <a:lumMod val="25000"/>
                </a:schemeClr>
              </a:solidFill>
            </a:endParaRPr>
          </a:p>
          <a:p>
            <a:pPr lvl="1">
              <a:spcAft>
                <a:spcPts val="200"/>
              </a:spcAft>
            </a:pPr>
            <a:r>
              <a:rPr lang="en-US" sz="1800" dirty="0">
                <a:solidFill>
                  <a:schemeClr val="bg2">
                    <a:lumMod val="25000"/>
                  </a:schemeClr>
                </a:solidFill>
              </a:rPr>
              <a:t>Health plan capacity and interest </a:t>
            </a:r>
          </a:p>
          <a:p>
            <a:pPr lvl="1">
              <a:spcAft>
                <a:spcPts val="200"/>
              </a:spcAft>
            </a:pPr>
            <a:r>
              <a:rPr lang="en-US" sz="1800" dirty="0">
                <a:solidFill>
                  <a:schemeClr val="bg2">
                    <a:lumMod val="25000"/>
                  </a:schemeClr>
                </a:solidFill>
              </a:rPr>
              <a:t>Medicare knowledge and expertise</a:t>
            </a:r>
            <a:endParaRPr lang="en-US" sz="1800" strike="sngStrike" dirty="0">
              <a:solidFill>
                <a:schemeClr val="bg2">
                  <a:lumMod val="25000"/>
                </a:schemeClr>
              </a:solidFill>
            </a:endParaRPr>
          </a:p>
          <a:p>
            <a:pPr>
              <a:spcAft>
                <a:spcPts val="200"/>
              </a:spcAft>
            </a:pPr>
            <a:r>
              <a:rPr lang="en-US" dirty="0">
                <a:solidFill>
                  <a:schemeClr val="bg2">
                    <a:lumMod val="25000"/>
                  </a:schemeClr>
                </a:solidFill>
              </a:rPr>
              <a:t>Political, leadership and stakeholder support is best achieved through robust engagement </a:t>
            </a:r>
          </a:p>
          <a:p>
            <a:pPr lvl="1">
              <a:spcAft>
                <a:spcPts val="200"/>
              </a:spcAft>
            </a:pPr>
            <a:r>
              <a:rPr lang="en-US" sz="1800" dirty="0">
                <a:solidFill>
                  <a:schemeClr val="bg2">
                    <a:lumMod val="25000"/>
                  </a:schemeClr>
                </a:solidFill>
              </a:rPr>
              <a:t>Develop shared goals, address common concerns, commit to collaboration </a:t>
            </a:r>
          </a:p>
          <a:p>
            <a:pPr lvl="1">
              <a:spcAft>
                <a:spcPts val="200"/>
              </a:spcAft>
            </a:pPr>
            <a:r>
              <a:rPr lang="en-US" sz="1800" dirty="0">
                <a:solidFill>
                  <a:schemeClr val="bg2">
                    <a:lumMod val="25000"/>
                  </a:schemeClr>
                </a:solidFill>
              </a:rPr>
              <a:t>Ongoing efforts to maintain support over time</a:t>
            </a:r>
          </a:p>
          <a:p>
            <a:pPr>
              <a:spcAft>
                <a:spcPts val="200"/>
              </a:spcAft>
            </a:pPr>
            <a:r>
              <a:rPr lang="en-US" dirty="0">
                <a:solidFill>
                  <a:schemeClr val="bg2">
                    <a:lumMod val="25000"/>
                  </a:schemeClr>
                </a:solidFill>
              </a:rPr>
              <a:t>Demonstration parameters and care interventions should consider:</a:t>
            </a:r>
          </a:p>
          <a:p>
            <a:pPr lvl="1">
              <a:spcAft>
                <a:spcPts val="200"/>
              </a:spcAft>
            </a:pPr>
            <a:r>
              <a:rPr lang="en-US" sz="1800" dirty="0">
                <a:solidFill>
                  <a:schemeClr val="bg2">
                    <a:lumMod val="25000"/>
                  </a:schemeClr>
                </a:solidFill>
              </a:rPr>
              <a:t>Population-specific and possible significant unmet needs</a:t>
            </a:r>
          </a:p>
          <a:p>
            <a:pPr lvl="1">
              <a:spcAft>
                <a:spcPts val="200"/>
              </a:spcAft>
            </a:pPr>
            <a:r>
              <a:rPr lang="en-US" sz="1800" dirty="0">
                <a:solidFill>
                  <a:schemeClr val="bg2">
                    <a:lumMod val="25000"/>
                  </a:schemeClr>
                </a:solidFill>
              </a:rPr>
              <a:t>Person-centered care goals and oversight</a:t>
            </a:r>
          </a:p>
          <a:p>
            <a:pPr lvl="1">
              <a:spcAft>
                <a:spcPts val="200"/>
              </a:spcAft>
            </a:pPr>
            <a:r>
              <a:rPr lang="en-US" sz="1800" dirty="0">
                <a:solidFill>
                  <a:schemeClr val="bg2">
                    <a:lumMod val="25000"/>
                  </a:schemeClr>
                </a:solidFill>
              </a:rPr>
              <a:t>Impact of requirements on providers</a:t>
            </a:r>
          </a:p>
          <a:p>
            <a:pPr>
              <a:spcAft>
                <a:spcPts val="200"/>
              </a:spcAft>
            </a:pPr>
            <a:r>
              <a:rPr lang="en-US" dirty="0">
                <a:solidFill>
                  <a:schemeClr val="bg2">
                    <a:lumMod val="25000"/>
                  </a:schemeClr>
                </a:solidFill>
              </a:rPr>
              <a:t>Realistic expectations for shared savings potential/financial risk</a:t>
            </a:r>
          </a:p>
          <a:p>
            <a:pPr>
              <a:spcAft>
                <a:spcPts val="200"/>
              </a:spcAft>
            </a:pPr>
            <a:r>
              <a:rPr lang="en-US" dirty="0">
                <a:solidFill>
                  <a:schemeClr val="bg2">
                    <a:lumMod val="25000"/>
                  </a:schemeClr>
                </a:solidFill>
              </a:rPr>
              <a:t>Ongoing alignment barriers in some areas</a:t>
            </a:r>
          </a:p>
          <a:p>
            <a:pPr>
              <a:spcAft>
                <a:spcPts val="200"/>
              </a:spcAft>
            </a:pPr>
            <a:endParaRPr lang="en-US" sz="2000" dirty="0"/>
          </a:p>
          <a:p>
            <a:pPr>
              <a:spcAft>
                <a:spcPts val="200"/>
              </a:spcAft>
            </a:pPr>
            <a:endParaRPr lang="en-US" sz="2000"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02A620-DC51-40F6-8E4C-161120C671E5}" type="slidenum">
              <a:rPr kumimoji="0" lang="en-US" sz="1500" b="0" i="0" u="none" strike="noStrike" kern="1200" cap="none" spc="0" normalizeH="0" baseline="0" noProof="0" smtClean="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Lessons </a:t>
            </a:r>
            <a:r>
              <a:rPr lang="en-US"/>
              <a:t>from and Considerations </a:t>
            </a:r>
            <a:r>
              <a:rPr lang="en-US" dirty="0"/>
              <a:t>for Implementing New Demonstrations </a:t>
            </a:r>
          </a:p>
        </p:txBody>
      </p:sp>
    </p:spTree>
    <p:extLst>
      <p:ext uri="{BB962C8B-B14F-4D97-AF65-F5344CB8AC3E}">
        <p14:creationId xmlns:p14="http://schemas.microsoft.com/office/powerpoint/2010/main" val="8048190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870596-950A-4DF4-95EF-F21051A44630}"/>
              </a:ext>
            </a:extLst>
          </p:cNvPr>
          <p:cNvSpPr>
            <a:spLocks noGrp="1"/>
          </p:cNvSpPr>
          <p:nvPr>
            <p:ph type="subTitle" idx="1"/>
          </p:nvPr>
        </p:nvSpPr>
        <p:spPr/>
        <p:txBody>
          <a:bodyPr/>
          <a:lstStyle/>
          <a:p>
            <a:r>
              <a:rPr lang="en-US" dirty="0"/>
              <a:t>WEBINAR</a:t>
            </a:r>
          </a:p>
        </p:txBody>
      </p:sp>
      <p:sp>
        <p:nvSpPr>
          <p:cNvPr id="3" name="Title 2">
            <a:extLst>
              <a:ext uri="{FF2B5EF4-FFF2-40B4-BE49-F238E27FC236}">
                <a16:creationId xmlns:a16="http://schemas.microsoft.com/office/drawing/2014/main" id="{5811F236-8D8B-485F-B0DB-38AE1CC5F5DA}"/>
              </a:ext>
            </a:extLst>
          </p:cNvPr>
          <p:cNvSpPr>
            <a:spLocks noGrp="1"/>
          </p:cNvSpPr>
          <p:nvPr>
            <p:ph type="ctrTitle"/>
          </p:nvPr>
        </p:nvSpPr>
        <p:spPr/>
        <p:txBody>
          <a:bodyPr/>
          <a:lstStyle/>
          <a:p>
            <a:r>
              <a:rPr lang="en-US" dirty="0"/>
              <a:t>Housekeeping</a:t>
            </a:r>
          </a:p>
        </p:txBody>
      </p:sp>
      <p:sp>
        <p:nvSpPr>
          <p:cNvPr id="4" name="Text Placeholder 3">
            <a:extLst>
              <a:ext uri="{FF2B5EF4-FFF2-40B4-BE49-F238E27FC236}">
                <a16:creationId xmlns:a16="http://schemas.microsoft.com/office/drawing/2014/main" id="{07F28DDB-B91E-40ED-91C4-D05ACF762AD9}"/>
              </a:ext>
            </a:extLst>
          </p:cNvPr>
          <p:cNvSpPr>
            <a:spLocks noGrp="1"/>
          </p:cNvSpPr>
          <p:nvPr>
            <p:ph type="body" sz="quarter" idx="16"/>
          </p:nvPr>
        </p:nvSpPr>
        <p:spPr/>
        <p:txBody>
          <a:bodyPr/>
          <a:lstStyle/>
          <a:p>
            <a:r>
              <a:rPr lang="en-US" dirty="0"/>
              <a:t>All lines are on mute</a:t>
            </a:r>
          </a:p>
          <a:p>
            <a:endParaRPr lang="en-US" dirty="0"/>
          </a:p>
          <a:p>
            <a:r>
              <a:rPr lang="en-US" dirty="0"/>
              <a:t>The webinar is being recorded and slides will be available afterwards</a:t>
            </a:r>
          </a:p>
          <a:p>
            <a:endParaRPr lang="en-US" dirty="0"/>
          </a:p>
          <a:p>
            <a:r>
              <a:rPr lang="en-US" dirty="0"/>
              <a:t>For technical assistance, please contact representative at ReadyTalk</a:t>
            </a:r>
          </a:p>
        </p:txBody>
      </p:sp>
      <p:pic>
        <p:nvPicPr>
          <p:cNvPr id="6" name="Picture 5">
            <a:extLst>
              <a:ext uri="{FF2B5EF4-FFF2-40B4-BE49-F238E27FC236}">
                <a16:creationId xmlns:a16="http://schemas.microsoft.com/office/drawing/2014/main" id="{F618B241-A4B7-41E5-A0DC-59A7521B0822}"/>
              </a:ext>
            </a:extLst>
          </p:cNvPr>
          <p:cNvPicPr>
            <a:picLocks noChangeAspect="1"/>
          </p:cNvPicPr>
          <p:nvPr/>
        </p:nvPicPr>
        <p:blipFill>
          <a:blip r:embed="rId2"/>
          <a:stretch>
            <a:fillRect/>
          </a:stretch>
        </p:blipFill>
        <p:spPr>
          <a:xfrm>
            <a:off x="2348563" y="6171269"/>
            <a:ext cx="1523319" cy="508935"/>
          </a:xfrm>
          <a:prstGeom prst="rect">
            <a:avLst/>
          </a:prstGeom>
        </p:spPr>
      </p:pic>
    </p:spTree>
    <p:extLst>
      <p:ext uri="{BB962C8B-B14F-4D97-AF65-F5344CB8AC3E}">
        <p14:creationId xmlns:p14="http://schemas.microsoft.com/office/powerpoint/2010/main" val="104901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Visit CHCS.org to…</a:t>
            </a:r>
          </a:p>
        </p:txBody>
      </p:sp>
      <p:sp>
        <p:nvSpPr>
          <p:cNvPr id="17" name="Content Placeholder 1"/>
          <p:cNvSpPr txBox="1">
            <a:spLocks/>
          </p:cNvSpPr>
          <p:nvPr/>
        </p:nvSpPr>
        <p:spPr>
          <a:xfrm>
            <a:off x="0" y="1509340"/>
            <a:ext cx="3719014" cy="4596068"/>
          </a:xfrm>
          <a:prstGeom prst="rect">
            <a:avLst/>
          </a:prstGeom>
        </p:spPr>
        <p:txBody>
          <a:bodyPr>
            <a:normAutofit/>
          </a:bodyPr>
          <a:lstStyle>
            <a:lvl1pPr marL="257162" indent="-257162" algn="l" defTabSz="342884" rtl="0" eaLnBrk="1" latinLnBrk="0" hangingPunct="1">
              <a:spcBef>
                <a:spcPts val="200"/>
              </a:spcBef>
              <a:spcAft>
                <a:spcPts val="400"/>
              </a:spcAft>
              <a:buClr>
                <a:schemeClr val="accent1"/>
              </a:buClr>
              <a:buSzPct val="50000"/>
              <a:buFont typeface="Wingdings 2" panose="05020102010507070707" pitchFamily="18" charset="2"/>
              <a:buChar char=""/>
              <a:defRPr sz="2400" kern="1200" spc="-40" baseline="0">
                <a:solidFill>
                  <a:schemeClr val="tx1">
                    <a:lumMod val="75000"/>
                    <a:lumOff val="25000"/>
                  </a:schemeClr>
                </a:solidFill>
                <a:effectLst/>
                <a:latin typeface="+mn-lt"/>
                <a:ea typeface="+mn-ea"/>
                <a:cs typeface="+mn-cs"/>
              </a:defRPr>
            </a:lvl1pPr>
            <a:lvl2pPr marL="557185" indent="-214303" algn="l" defTabSz="342884" rtl="0" eaLnBrk="1" latinLnBrk="0" hangingPunct="1">
              <a:spcBef>
                <a:spcPts val="200"/>
              </a:spcBef>
              <a:spcAft>
                <a:spcPts val="400"/>
              </a:spcAft>
              <a:buClr>
                <a:schemeClr val="accent4"/>
              </a:buClr>
              <a:buSzPct val="125000"/>
              <a:buFont typeface="Calibri" panose="020F0502020204030204" pitchFamily="34" charset="0"/>
              <a:buChar char="»"/>
              <a:defRPr sz="2200" kern="1200" spc="-40" baseline="0">
                <a:solidFill>
                  <a:schemeClr val="tx1">
                    <a:lumMod val="75000"/>
                    <a:lumOff val="25000"/>
                  </a:schemeClr>
                </a:solidFill>
                <a:effectLst/>
                <a:latin typeface="+mn-lt"/>
                <a:ea typeface="+mn-ea"/>
                <a:cs typeface="+mn-cs"/>
              </a:defRPr>
            </a:lvl2pPr>
            <a:lvl3pPr marL="857207" indent="-171442" algn="l" defTabSz="342884" rtl="0" eaLnBrk="1" latinLnBrk="0" hangingPunct="1">
              <a:spcBef>
                <a:spcPts val="200"/>
              </a:spcBef>
              <a:spcAft>
                <a:spcPts val="400"/>
              </a:spcAft>
              <a:buClr>
                <a:schemeClr val="accent3"/>
              </a:buClr>
              <a:buSzPct val="50000"/>
              <a:buFont typeface="Wingdings 2" panose="05020102010507070707" pitchFamily="18" charset="2"/>
              <a:buChar char=""/>
              <a:defRPr sz="1800" kern="1200" spc="-40" baseline="0">
                <a:solidFill>
                  <a:schemeClr val="tx1">
                    <a:lumMod val="75000"/>
                    <a:lumOff val="25000"/>
                  </a:schemeClr>
                </a:solidFill>
                <a:effectLst/>
                <a:latin typeface="+mn-lt"/>
                <a:ea typeface="+mn-ea"/>
                <a:cs typeface="+mn-cs"/>
              </a:defRPr>
            </a:lvl3pPr>
            <a:lvl4pPr marL="1200090" indent="-171442" algn="l" defTabSz="342884" rtl="0" eaLnBrk="1" latinLnBrk="0" hangingPunct="1">
              <a:spcBef>
                <a:spcPts val="200"/>
              </a:spcBef>
              <a:spcAft>
                <a:spcPts val="400"/>
              </a:spcAft>
              <a:buClr>
                <a:schemeClr val="accent2"/>
              </a:buClr>
              <a:buSzPct val="125000"/>
              <a:buFont typeface="Calibri" panose="020F0502020204030204" pitchFamily="34" charset="0"/>
              <a:buChar char="»"/>
              <a:defRPr sz="1600" kern="1200" spc="-40" baseline="0">
                <a:solidFill>
                  <a:schemeClr val="tx1">
                    <a:lumMod val="75000"/>
                    <a:lumOff val="25000"/>
                  </a:schemeClr>
                </a:solidFill>
                <a:effectLst/>
                <a:latin typeface="+mn-lt"/>
                <a:ea typeface="+mn-ea"/>
                <a:cs typeface="+mn-cs"/>
              </a:defRPr>
            </a:lvl4pPr>
            <a:lvl5pPr marL="1542974" indent="-171442" algn="l" defTabSz="342884" rtl="0" eaLnBrk="1" latinLnBrk="0" hangingPunct="1">
              <a:spcBef>
                <a:spcPts val="200"/>
              </a:spcBef>
              <a:spcAft>
                <a:spcPts val="400"/>
              </a:spcAft>
              <a:buClr>
                <a:schemeClr val="accent6"/>
              </a:buClr>
              <a:buSzPct val="75000"/>
              <a:buFont typeface="Wingdings 2" panose="05020102010507070707" pitchFamily="18" charset="2"/>
              <a:buChar char="¢"/>
              <a:defRPr sz="1400" kern="1200" spc="-40" baseline="0">
                <a:solidFill>
                  <a:schemeClr val="tx1">
                    <a:lumMod val="75000"/>
                    <a:lumOff val="25000"/>
                  </a:schemeClr>
                </a:solidFill>
                <a:effectLst/>
                <a:latin typeface="+mn-lt"/>
                <a:ea typeface="+mn-ea"/>
                <a:cs typeface="+mn-cs"/>
              </a:defRPr>
            </a:lvl5pPr>
            <a:lvl6pPr marL="179991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09989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399880"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699866" indent="-171442" algn="l" defTabSz="342884"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231775" marR="0" lvl="0" indent="-231775" algn="l" defTabSz="342884" rtl="0" eaLnBrk="1" fontAlgn="auto" latinLnBrk="0" hangingPunct="1">
              <a:lnSpc>
                <a:spcPct val="100000"/>
              </a:lnSpc>
              <a:spcBef>
                <a:spcPts val="200"/>
              </a:spcBef>
              <a:spcAft>
                <a:spcPts val="400"/>
              </a:spcAft>
              <a:buClr>
                <a:srgbClr val="0182A9"/>
              </a:buClr>
              <a:buSzPct val="50000"/>
              <a:buFont typeface="Wingdings 2" panose="05020102010507070707" pitchFamily="18" charset="2"/>
              <a:buChar char=""/>
              <a:tabLst/>
              <a:defRPr/>
            </a:pPr>
            <a:r>
              <a:rPr kumimoji="0" lang="en-US" sz="2400" b="1" i="0" u="none" strike="noStrike" kern="1200" cap="none" spc="-70" normalizeH="0" baseline="0" noProof="0" dirty="0">
                <a:ln>
                  <a:noFill/>
                </a:ln>
                <a:solidFill>
                  <a:srgbClr val="CC592B"/>
                </a:solidFill>
                <a:effectLst/>
                <a:uLnTx/>
                <a:uFillTx/>
                <a:latin typeface="Calibri"/>
                <a:ea typeface="+mn-ea"/>
                <a:cs typeface="+mn-cs"/>
              </a:rPr>
              <a:t>Download</a:t>
            </a:r>
            <a:r>
              <a:rPr kumimoji="0" lang="en-US" sz="2400" b="0" i="0" u="none" strike="noStrike" kern="1200" cap="none" spc="-70" normalizeH="0" baseline="0" noProof="0" dirty="0">
                <a:ln>
                  <a:noFill/>
                </a:ln>
                <a:solidFill>
                  <a:srgbClr val="CC592B"/>
                </a:solidFill>
                <a:effectLst/>
                <a:uLnTx/>
                <a:uFillTx/>
                <a:latin typeface="Calibri"/>
                <a:ea typeface="+mn-ea"/>
                <a:cs typeface="+mn-cs"/>
              </a:rPr>
              <a:t> </a:t>
            </a:r>
            <a: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practical resources </a:t>
            </a:r>
            <a:b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br>
            <a: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to improve the quality and cost-effectiveness of Medicaid services</a:t>
            </a:r>
          </a:p>
          <a:p>
            <a:pPr marL="231775" marR="0" lvl="0" indent="-231775" algn="l" defTabSz="342884" rtl="0" eaLnBrk="1" fontAlgn="auto" latinLnBrk="0" hangingPunct="1">
              <a:lnSpc>
                <a:spcPct val="100000"/>
              </a:lnSpc>
              <a:spcBef>
                <a:spcPts val="200"/>
              </a:spcBef>
              <a:spcAft>
                <a:spcPts val="400"/>
              </a:spcAft>
              <a:buClr>
                <a:srgbClr val="0182A9"/>
              </a:buClr>
              <a:buSzPct val="50000"/>
              <a:buFont typeface="Wingdings 2" panose="05020102010507070707" pitchFamily="18" charset="2"/>
              <a:buChar char=""/>
              <a:tabLst/>
              <a:defRPr/>
            </a:pPr>
            <a:endParaRPr kumimoji="0" lang="en-US" sz="1200" b="0" i="0" u="none" strike="noStrike" kern="1200" cap="none" spc="-70" normalizeH="0" baseline="0" noProof="0" dirty="0">
              <a:ln>
                <a:noFill/>
              </a:ln>
              <a:solidFill>
                <a:prstClr val="black">
                  <a:lumMod val="75000"/>
                  <a:lumOff val="25000"/>
                </a:prstClr>
              </a:solidFill>
              <a:effectLst/>
              <a:uLnTx/>
              <a:uFillTx/>
              <a:latin typeface="Calibri"/>
              <a:ea typeface="+mn-ea"/>
              <a:cs typeface="+mn-cs"/>
            </a:endParaRPr>
          </a:p>
          <a:p>
            <a:pPr marL="231775" marR="0" lvl="0" indent="-231775" algn="l" defTabSz="342884" rtl="0" eaLnBrk="1" fontAlgn="auto" latinLnBrk="0" hangingPunct="1">
              <a:lnSpc>
                <a:spcPct val="100000"/>
              </a:lnSpc>
              <a:spcBef>
                <a:spcPts val="200"/>
              </a:spcBef>
              <a:spcAft>
                <a:spcPts val="400"/>
              </a:spcAft>
              <a:buClr>
                <a:srgbClr val="0182A9"/>
              </a:buClr>
              <a:buSzPct val="50000"/>
              <a:buFont typeface="Wingdings 2" panose="05020102010507070707" pitchFamily="18" charset="2"/>
              <a:buChar char=""/>
              <a:tabLst/>
              <a:defRPr/>
            </a:pPr>
            <a:r>
              <a:rPr kumimoji="0" lang="en-US" sz="2400" b="1" i="0" u="none" strike="noStrike" kern="1200" cap="none" spc="-70" normalizeH="0" baseline="0" noProof="0" dirty="0">
                <a:ln>
                  <a:noFill/>
                </a:ln>
                <a:solidFill>
                  <a:srgbClr val="E0B116"/>
                </a:solidFill>
                <a:effectLst/>
                <a:uLnTx/>
                <a:uFillTx/>
                <a:latin typeface="Calibri"/>
                <a:ea typeface="+mn-ea"/>
                <a:cs typeface="+mn-cs"/>
              </a:rPr>
              <a:t>Subscribe</a:t>
            </a:r>
            <a:r>
              <a:rPr kumimoji="0" lang="en-US" sz="2400" b="0" i="0" u="none" strike="noStrike" kern="1200" cap="none" spc="-70" normalizeH="0" baseline="0" noProof="0" dirty="0">
                <a:ln>
                  <a:noFill/>
                </a:ln>
                <a:solidFill>
                  <a:srgbClr val="E0B116"/>
                </a:solidFill>
                <a:effectLst/>
                <a:uLnTx/>
                <a:uFillTx/>
                <a:latin typeface="Calibri"/>
                <a:ea typeface="+mn-ea"/>
                <a:cs typeface="+mn-cs"/>
              </a:rPr>
              <a:t> </a:t>
            </a:r>
            <a: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to CHCS e-mail, blog </a:t>
            </a:r>
            <a:b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br>
            <a: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and social media updates to learn about new programs and resources </a:t>
            </a:r>
          </a:p>
          <a:p>
            <a:pPr marL="231775" marR="0" lvl="0" indent="-231775" algn="l" defTabSz="342884" rtl="0" eaLnBrk="1" fontAlgn="auto" latinLnBrk="0" hangingPunct="1">
              <a:lnSpc>
                <a:spcPct val="100000"/>
              </a:lnSpc>
              <a:spcBef>
                <a:spcPts val="200"/>
              </a:spcBef>
              <a:spcAft>
                <a:spcPts val="400"/>
              </a:spcAft>
              <a:buClr>
                <a:srgbClr val="0182A9"/>
              </a:buClr>
              <a:buSzPct val="50000"/>
              <a:buFont typeface="Wingdings 2" panose="05020102010507070707" pitchFamily="18" charset="2"/>
              <a:buChar char=""/>
              <a:tabLst/>
              <a:defRPr/>
            </a:pPr>
            <a:endParaRPr kumimoji="0" lang="en-US" sz="1200" b="0" i="0" u="none" strike="noStrike" kern="1200" cap="none" spc="-70" normalizeH="0" baseline="0" noProof="0" dirty="0">
              <a:ln>
                <a:noFill/>
              </a:ln>
              <a:solidFill>
                <a:prstClr val="black">
                  <a:lumMod val="75000"/>
                  <a:lumOff val="25000"/>
                </a:prstClr>
              </a:solidFill>
              <a:effectLst/>
              <a:uLnTx/>
              <a:uFillTx/>
              <a:latin typeface="Calibri"/>
              <a:ea typeface="+mn-ea"/>
              <a:cs typeface="+mn-cs"/>
            </a:endParaRPr>
          </a:p>
          <a:p>
            <a:pPr marL="231775" marR="0" lvl="0" indent="-231775" algn="l" defTabSz="342884" rtl="0" eaLnBrk="1" fontAlgn="auto" latinLnBrk="0" hangingPunct="1">
              <a:lnSpc>
                <a:spcPct val="100000"/>
              </a:lnSpc>
              <a:spcBef>
                <a:spcPts val="200"/>
              </a:spcBef>
              <a:spcAft>
                <a:spcPts val="400"/>
              </a:spcAft>
              <a:buClr>
                <a:srgbClr val="0182A9"/>
              </a:buClr>
              <a:buSzPct val="50000"/>
              <a:buFont typeface="Wingdings 2" panose="05020102010507070707" pitchFamily="18" charset="2"/>
              <a:buChar char=""/>
              <a:tabLst/>
              <a:defRPr/>
            </a:pPr>
            <a:r>
              <a:rPr kumimoji="0" lang="en-US" sz="2400" b="1" i="0" u="none" strike="noStrike" kern="1200" cap="none" spc="-70" normalizeH="0" baseline="0" noProof="0" dirty="0">
                <a:ln>
                  <a:noFill/>
                </a:ln>
                <a:solidFill>
                  <a:srgbClr val="49A799"/>
                </a:solidFill>
                <a:effectLst/>
                <a:uLnTx/>
                <a:uFillTx/>
                <a:latin typeface="Calibri"/>
                <a:ea typeface="+mn-ea"/>
                <a:cs typeface="+mn-cs"/>
              </a:rPr>
              <a:t>Learn</a:t>
            </a:r>
            <a:r>
              <a:rPr kumimoji="0" lang="en-US" sz="2400" b="0" i="0" u="none" strike="noStrike" kern="1200" cap="none" spc="-70" normalizeH="0" baseline="0" noProof="0" dirty="0">
                <a:ln>
                  <a:noFill/>
                </a:ln>
                <a:solidFill>
                  <a:srgbClr val="49A799"/>
                </a:solidFill>
                <a:effectLst/>
                <a:uLnTx/>
                <a:uFillTx/>
                <a:latin typeface="Calibri"/>
                <a:ea typeface="+mn-ea"/>
                <a:cs typeface="+mn-cs"/>
              </a:rPr>
              <a:t> </a:t>
            </a:r>
            <a:r>
              <a:rPr kumimoji="0" lang="en-US" sz="18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about cutting-edge efforts to improve care for Medicaid’s highest-need, highest-cost beneficiaries</a:t>
            </a:r>
          </a:p>
        </p:txBody>
      </p:sp>
      <p:pic>
        <p:nvPicPr>
          <p:cNvPr id="19" name="Content Placeholder 4"/>
          <p:cNvPicPr>
            <a:picLocks noChangeAspect="1"/>
          </p:cNvPicPr>
          <p:nvPr/>
        </p:nvPicPr>
        <p:blipFill rotWithShape="1">
          <a:blip r:embed="rId3"/>
          <a:srcRect l="20770" t="5251" r="20008"/>
          <a:stretch/>
        </p:blipFill>
        <p:spPr bwMode="gray">
          <a:xfrm>
            <a:off x="4597570" y="1471068"/>
            <a:ext cx="4348042" cy="3912981"/>
          </a:xfrm>
          <a:prstGeom prst="rect">
            <a:avLst/>
          </a:prstGeom>
          <a:ln w="12700">
            <a:solidFill>
              <a:schemeClr val="bg1"/>
            </a:solidFill>
          </a:ln>
          <a:effectLst>
            <a:outerShdw blurRad="38100" dist="25400" dir="5400000" algn="tl" rotWithShape="0">
              <a:prstClr val="black">
                <a:alpha val="20000"/>
              </a:prstClr>
            </a:outerShdw>
          </a:effectLst>
        </p:spPr>
      </p:pic>
      <p:grpSp>
        <p:nvGrpSpPr>
          <p:cNvPr id="12" name="Group 11"/>
          <p:cNvGrpSpPr/>
          <p:nvPr/>
        </p:nvGrpSpPr>
        <p:grpSpPr bwMode="gray">
          <a:xfrm>
            <a:off x="3350028" y="1442695"/>
            <a:ext cx="914400" cy="914400"/>
            <a:chOff x="3761508" y="1707326"/>
            <a:chExt cx="914400" cy="914400"/>
          </a:xfrm>
        </p:grpSpPr>
        <p:sp>
          <p:nvSpPr>
            <p:cNvPr id="41" name="Oval 40"/>
            <p:cNvSpPr/>
            <p:nvPr/>
          </p:nvSpPr>
          <p:spPr bwMode="gray">
            <a:xfrm>
              <a:off x="3761508" y="1707326"/>
              <a:ext cx="914400" cy="914400"/>
            </a:xfrm>
            <a:prstGeom prst="ellipse">
              <a:avLst/>
            </a:prstGeom>
            <a:solidFill>
              <a:schemeClr val="accent4"/>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kumimoji="0" lang="en-US" sz="2400" b="1" i="0" u="none" strike="noStrike" kern="0" cap="none" spc="-120" normalizeH="0" baseline="0" noProof="0">
                <a:ln>
                  <a:noFill/>
                </a:ln>
                <a:solidFill>
                  <a:srgbClr val="312E2E"/>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07228" y="1753046"/>
              <a:ext cx="822960" cy="822960"/>
            </a:xfrm>
            <a:prstGeom prst="rect">
              <a:avLst/>
            </a:prstGeom>
            <a:noFill/>
            <a:effectLst>
              <a:outerShdw blurRad="38100" dist="25400" dir="5400000" algn="tl" rotWithShape="0">
                <a:prstClr val="black">
                  <a:alpha val="20000"/>
                </a:prstClr>
              </a:outerShdw>
            </a:effectLst>
          </p:spPr>
        </p:pic>
      </p:grpSp>
      <p:grpSp>
        <p:nvGrpSpPr>
          <p:cNvPr id="15" name="Group 14"/>
          <p:cNvGrpSpPr/>
          <p:nvPr/>
        </p:nvGrpSpPr>
        <p:grpSpPr bwMode="gray">
          <a:xfrm>
            <a:off x="3399713" y="2720173"/>
            <a:ext cx="914400" cy="914400"/>
            <a:chOff x="3761508" y="2933801"/>
            <a:chExt cx="914400" cy="914400"/>
          </a:xfrm>
        </p:grpSpPr>
        <p:sp>
          <p:nvSpPr>
            <p:cNvPr id="35" name="Oval 34"/>
            <p:cNvSpPr/>
            <p:nvPr/>
          </p:nvSpPr>
          <p:spPr bwMode="gray">
            <a:xfrm>
              <a:off x="3761508" y="2933801"/>
              <a:ext cx="914400" cy="914400"/>
            </a:xfrm>
            <a:prstGeom prst="ellipse">
              <a:avLst/>
            </a:prstGeom>
            <a:solidFill>
              <a:schemeClr val="accent2"/>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kumimoji="0" lang="en-US" sz="2400" b="1" i="0" u="none" strike="noStrike" kern="0" cap="none" spc="-120" normalizeH="0" baseline="0" noProof="0">
                <a:ln>
                  <a:noFill/>
                </a:ln>
                <a:solidFill>
                  <a:srgbClr val="312E2E"/>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852948" y="3025241"/>
              <a:ext cx="731520" cy="731520"/>
            </a:xfrm>
            <a:prstGeom prst="rect">
              <a:avLst/>
            </a:prstGeom>
            <a:noFill/>
            <a:effectLst>
              <a:outerShdw blurRad="38100" dist="25400" dir="5400000" algn="tl" rotWithShape="0">
                <a:prstClr val="black">
                  <a:alpha val="20000"/>
                </a:prstClr>
              </a:outerShdw>
            </a:effectLst>
          </p:spPr>
        </p:pic>
      </p:grpSp>
      <p:grpSp>
        <p:nvGrpSpPr>
          <p:cNvPr id="10" name="Group 9"/>
          <p:cNvGrpSpPr/>
          <p:nvPr/>
        </p:nvGrpSpPr>
        <p:grpSpPr bwMode="gray">
          <a:xfrm>
            <a:off x="3491153" y="4201047"/>
            <a:ext cx="914400" cy="914400"/>
            <a:chOff x="3761508" y="4159399"/>
            <a:chExt cx="914400" cy="914400"/>
          </a:xfrm>
        </p:grpSpPr>
        <p:sp>
          <p:nvSpPr>
            <p:cNvPr id="38" name="Oval 37"/>
            <p:cNvSpPr/>
            <p:nvPr/>
          </p:nvSpPr>
          <p:spPr bwMode="gray">
            <a:xfrm>
              <a:off x="3761508" y="4159399"/>
              <a:ext cx="914400" cy="914400"/>
            </a:xfrm>
            <a:prstGeom prst="ellipse">
              <a:avLst/>
            </a:prstGeom>
            <a:solidFill>
              <a:schemeClr val="accent3"/>
            </a:solidFill>
            <a:ln w="19050">
              <a:solidFill>
                <a:schemeClr val="bg1"/>
              </a:solidFill>
              <a:headEnd/>
              <a:tailEnd/>
            </a:ln>
            <a:effectLst>
              <a:outerShdw blurRad="38100" dist="25400" dir="5400000" algn="ctr"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endParaRPr kumimoji="0" lang="en-US" sz="2400" b="1" i="0" u="none" strike="noStrike" kern="0" cap="none" spc="-120" normalizeH="0" baseline="0" noProof="0">
                <a:ln>
                  <a:noFill/>
                </a:ln>
                <a:solidFill>
                  <a:srgbClr val="312E2E"/>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07228" y="4205119"/>
              <a:ext cx="822960" cy="822960"/>
            </a:xfrm>
            <a:prstGeom prst="rect">
              <a:avLst/>
            </a:prstGeom>
            <a:noFill/>
            <a:effectLst>
              <a:outerShdw blurRad="38100" dist="25400" dir="5400000" algn="tl" rotWithShape="0">
                <a:prstClr val="black">
                  <a:alpha val="20000"/>
                </a:prstClr>
              </a:outerShdw>
            </a:effectLst>
          </p:spPr>
        </p:pic>
      </p:grpSp>
      <p:sp>
        <p:nvSpPr>
          <p:cNvPr id="16" name="TextBox 15"/>
          <p:cNvSpPr txBox="1"/>
          <p:nvPr/>
        </p:nvSpPr>
        <p:spPr>
          <a:xfrm>
            <a:off x="200005" y="5412107"/>
            <a:ext cx="8319656"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70" normalizeH="0" baseline="0" noProof="0" dirty="0">
                <a:ln>
                  <a:noFill/>
                </a:ln>
                <a:solidFill>
                  <a:srgbClr val="01508B"/>
                </a:solidFill>
                <a:effectLst/>
                <a:uLnTx/>
                <a:uFillTx/>
                <a:latin typeface="Calibri"/>
                <a:ea typeface="+mn-ea"/>
                <a:cs typeface="+mn-cs"/>
              </a:rPr>
              <a:t>Contact Information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Michelle Soper,  Director of Integrated Care </a:t>
            </a:r>
            <a:r>
              <a:rPr kumimoji="0" lang="en-US" sz="2400" b="0" i="0" u="none" strike="noStrike" kern="1200" cap="none" spc="-70" normalizeH="0" baseline="0" noProof="0" dirty="0">
                <a:ln>
                  <a:noFill/>
                </a:ln>
                <a:solidFill>
                  <a:prstClr val="black">
                    <a:lumMod val="75000"/>
                    <a:lumOff val="25000"/>
                  </a:prstClr>
                </a:solidFill>
                <a:effectLst/>
                <a:uLnTx/>
                <a:uFillTx/>
                <a:latin typeface="Calibri"/>
                <a:ea typeface="+mn-ea"/>
                <a:cs typeface="+mn-cs"/>
                <a:hlinkClick r:id="rId7"/>
              </a:rPr>
              <a:t>msoper@chcs.org</a:t>
            </a:r>
            <a:r>
              <a:rPr kumimoji="0" lang="en-US" sz="2400" b="0" i="0" u="none" strike="noStrike" kern="1200" cap="none" spc="-70" normalizeH="0" baseline="0" noProof="0" dirty="0">
                <a:ln>
                  <a:noFill/>
                </a:ln>
                <a:solidFill>
                  <a:prstClr val="black">
                    <a:lumMod val="75000"/>
                    <a:lumOff val="25000"/>
                  </a:prstClr>
                </a:solidFill>
                <a:effectLst/>
                <a:uLnTx/>
                <a:uFillTx/>
                <a:latin typeface="Calibri"/>
                <a:ea typeface="+mn-ea"/>
                <a:cs typeface="+mn-cs"/>
              </a:rPr>
              <a:t>  </a:t>
            </a:r>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500" b="0" i="0" u="none" strike="noStrike" kern="1200" cap="none" spc="0" normalizeH="0" baseline="0" noProof="0" smtClean="0">
                <a:ln>
                  <a:noFill/>
                </a:ln>
                <a:solidFill>
                  <a:srgbClr val="0182A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500" b="0" i="0" u="none" strike="noStrike" kern="1200" cap="none" spc="0" normalizeH="0" baseline="0" noProof="0" dirty="0">
              <a:ln>
                <a:noFill/>
              </a:ln>
              <a:solidFill>
                <a:srgbClr val="0182A9"/>
              </a:solidFill>
              <a:effectLst/>
              <a:uLnTx/>
              <a:uFillTx/>
              <a:latin typeface="Calibri"/>
              <a:ea typeface="+mn-ea"/>
              <a:cs typeface="+mn-cs"/>
            </a:endParaRPr>
          </a:p>
        </p:txBody>
      </p:sp>
    </p:spTree>
    <p:extLst>
      <p:ext uri="{BB962C8B-B14F-4D97-AF65-F5344CB8AC3E}">
        <p14:creationId xmlns:p14="http://schemas.microsoft.com/office/powerpoint/2010/main" val="38640092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940A-8999-46E4-A413-58A6ECAA46B3}"/>
              </a:ext>
            </a:extLst>
          </p:cNvPr>
          <p:cNvSpPr>
            <a:spLocks noGrp="1"/>
          </p:cNvSpPr>
          <p:nvPr>
            <p:ph type="ctrTitle"/>
          </p:nvPr>
        </p:nvSpPr>
        <p:spPr>
          <a:xfrm>
            <a:off x="387888" y="1116743"/>
            <a:ext cx="8529637" cy="1607923"/>
          </a:xfrm>
        </p:spPr>
        <p:txBody>
          <a:bodyPr>
            <a:normAutofit/>
          </a:bodyPr>
          <a:lstStyle/>
          <a:p>
            <a:r>
              <a:rPr lang="en-US" sz="3600" dirty="0">
                <a:latin typeface="Verdana" panose="020B0604030504040204" pitchFamily="34" charset="0"/>
                <a:ea typeface="Verdana" panose="020B0604030504040204" pitchFamily="34" charset="0"/>
              </a:rPr>
              <a:t>Advancing Integration for D-SNPs</a:t>
            </a:r>
          </a:p>
        </p:txBody>
      </p:sp>
      <p:sp>
        <p:nvSpPr>
          <p:cNvPr id="3" name="Subtitle 2">
            <a:extLst>
              <a:ext uri="{FF2B5EF4-FFF2-40B4-BE49-F238E27FC236}">
                <a16:creationId xmlns:a16="http://schemas.microsoft.com/office/drawing/2014/main" id="{5CD7A914-24DA-4204-BBBF-C035E4BE8FBA}"/>
              </a:ext>
            </a:extLst>
          </p:cNvPr>
          <p:cNvSpPr>
            <a:spLocks noGrp="1"/>
          </p:cNvSpPr>
          <p:nvPr>
            <p:ph type="subTitle" idx="1"/>
          </p:nvPr>
        </p:nvSpPr>
        <p:spPr>
          <a:xfrm>
            <a:off x="800100" y="3377434"/>
            <a:ext cx="7543800" cy="857250"/>
          </a:xfrm>
        </p:spPr>
        <p:txBody>
          <a:bodyPr>
            <a:normAutofit fontScale="85000" lnSpcReduction="20000"/>
          </a:bodyPr>
          <a:lstStyle/>
          <a:p>
            <a:r>
              <a:rPr lang="en-US" cap="none" dirty="0">
                <a:latin typeface="Verdana" panose="020B0604030504040204" pitchFamily="34" charset="0"/>
                <a:ea typeface="Verdana" panose="020B0604030504040204" pitchFamily="34" charset="0"/>
              </a:rPr>
              <a:t>Cheryl Phillips, M.D.</a:t>
            </a:r>
          </a:p>
          <a:p>
            <a:r>
              <a:rPr lang="en-US" cap="none" dirty="0">
                <a:latin typeface="Verdana" panose="020B0604030504040204" pitchFamily="34" charset="0"/>
                <a:ea typeface="Verdana" panose="020B0604030504040204" pitchFamily="34" charset="0"/>
              </a:rPr>
              <a:t>President and CEO</a:t>
            </a:r>
          </a:p>
          <a:p>
            <a:r>
              <a:rPr lang="en-US" cap="none" dirty="0">
                <a:latin typeface="Verdana" panose="020B0604030504040204" pitchFamily="34" charset="0"/>
                <a:ea typeface="Verdana" panose="020B0604030504040204" pitchFamily="34" charset="0"/>
              </a:rPr>
              <a:t>Special Needs Plan Alliance</a:t>
            </a:r>
          </a:p>
        </p:txBody>
      </p:sp>
      <p:pic>
        <p:nvPicPr>
          <p:cNvPr id="5" name="Picture 4">
            <a:extLst>
              <a:ext uri="{FF2B5EF4-FFF2-40B4-BE49-F238E27FC236}">
                <a16:creationId xmlns:a16="http://schemas.microsoft.com/office/drawing/2014/main" id="{A12E2348-B001-4367-8D1C-53BAD2309F1B}"/>
              </a:ext>
            </a:extLst>
          </p:cNvPr>
          <p:cNvPicPr>
            <a:picLocks noChangeAspect="1"/>
          </p:cNvPicPr>
          <p:nvPr/>
        </p:nvPicPr>
        <p:blipFill>
          <a:blip r:embed="rId2"/>
          <a:stretch>
            <a:fillRect/>
          </a:stretch>
        </p:blipFill>
        <p:spPr>
          <a:xfrm>
            <a:off x="2008177" y="4801426"/>
            <a:ext cx="4819898" cy="1297306"/>
          </a:xfrm>
          <a:prstGeom prst="rect">
            <a:avLst/>
          </a:prstGeom>
        </p:spPr>
      </p:pic>
    </p:spTree>
    <p:extLst>
      <p:ext uri="{BB962C8B-B14F-4D97-AF65-F5344CB8AC3E}">
        <p14:creationId xmlns:p14="http://schemas.microsoft.com/office/powerpoint/2010/main" val="10200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1BCF6-D19E-4F62-BEE8-43DA443EEA8C}"/>
              </a:ext>
            </a:extLst>
          </p:cNvPr>
          <p:cNvPicPr>
            <a:picLocks noChangeAspect="1"/>
          </p:cNvPicPr>
          <p:nvPr/>
        </p:nvPicPr>
        <p:blipFill>
          <a:blip r:embed="rId2"/>
          <a:stretch>
            <a:fillRect/>
          </a:stretch>
        </p:blipFill>
        <p:spPr>
          <a:xfrm>
            <a:off x="4456497" y="3871103"/>
            <a:ext cx="4410713" cy="2481026"/>
          </a:xfrm>
          <a:prstGeom prst="rect">
            <a:avLst/>
          </a:prstGeom>
        </p:spPr>
      </p:pic>
      <p:sp>
        <p:nvSpPr>
          <p:cNvPr id="2" name="Title 1">
            <a:extLst>
              <a:ext uri="{FF2B5EF4-FFF2-40B4-BE49-F238E27FC236}">
                <a16:creationId xmlns:a16="http://schemas.microsoft.com/office/drawing/2014/main" id="{92C78C60-8EEF-4C95-B32F-31445AA28B9C}"/>
              </a:ext>
            </a:extLst>
          </p:cNvPr>
          <p:cNvSpPr>
            <a:spLocks noGrp="1"/>
          </p:cNvSpPr>
          <p:nvPr>
            <p:ph type="title"/>
          </p:nvPr>
        </p:nvSpPr>
        <p:spPr>
          <a:xfrm>
            <a:off x="815004" y="658317"/>
            <a:ext cx="8253078" cy="1088068"/>
          </a:xfrm>
        </p:spPr>
        <p:txBody>
          <a:bodyPr/>
          <a:lstStyle/>
          <a:p>
            <a:r>
              <a:rPr lang="en-US" b="1" dirty="0">
                <a:latin typeface="Verdana" panose="020B0604030504040204" pitchFamily="34" charset="0"/>
                <a:ea typeface="Verdana" panose="020B0604030504040204" pitchFamily="34" charset="0"/>
              </a:rPr>
              <a:t>The SNP Alliance – Introduction</a:t>
            </a:r>
          </a:p>
        </p:txBody>
      </p:sp>
      <p:sp>
        <p:nvSpPr>
          <p:cNvPr id="3" name="Content Placeholder 2">
            <a:extLst>
              <a:ext uri="{FF2B5EF4-FFF2-40B4-BE49-F238E27FC236}">
                <a16:creationId xmlns:a16="http://schemas.microsoft.com/office/drawing/2014/main" id="{50669638-8788-4E83-95BA-FD3E101D286F}"/>
              </a:ext>
            </a:extLst>
          </p:cNvPr>
          <p:cNvSpPr>
            <a:spLocks noGrp="1"/>
          </p:cNvSpPr>
          <p:nvPr>
            <p:ph idx="1"/>
          </p:nvPr>
        </p:nvSpPr>
        <p:spPr>
          <a:xfrm>
            <a:off x="822960" y="1876926"/>
            <a:ext cx="7543800" cy="3626465"/>
          </a:xfrm>
        </p:spPr>
        <p:txBody>
          <a:bodyPr>
            <a:normAutofit/>
          </a:bodyPr>
          <a:lstStyle/>
          <a:p>
            <a:pPr lvl="1">
              <a:buFont typeface="Arial" panose="020B0604020202020204" pitchFamily="34" charset="0"/>
              <a:buChar char="•"/>
            </a:pPr>
            <a:r>
              <a:rPr lang="en-US" sz="2400" dirty="0"/>
              <a:t>SNPA a national leadership organization whose mission is to improve care and services for high-need and high-cost individuals through specialized managed care.</a:t>
            </a:r>
          </a:p>
          <a:p>
            <a:pPr lvl="1">
              <a:buFont typeface="Arial" panose="020B0604020202020204" pitchFamily="34" charset="0"/>
              <a:buChar char="•"/>
            </a:pPr>
            <a:r>
              <a:rPr lang="en-US" sz="2400" dirty="0"/>
              <a:t>Our members represent approximately 400 SNPs and Medicare-Medicaid plans, with over 1.9 million individuals enrolled (over half of the current national enrollment)</a:t>
            </a:r>
          </a:p>
        </p:txBody>
      </p:sp>
    </p:spTree>
    <p:extLst>
      <p:ext uri="{BB962C8B-B14F-4D97-AF65-F5344CB8AC3E}">
        <p14:creationId xmlns:p14="http://schemas.microsoft.com/office/powerpoint/2010/main" val="1625533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1BA0B-64DA-403F-9426-E681D06D42B0}"/>
              </a:ext>
            </a:extLst>
          </p:cNvPr>
          <p:cNvPicPr>
            <a:picLocks noChangeAspect="1"/>
          </p:cNvPicPr>
          <p:nvPr/>
        </p:nvPicPr>
        <p:blipFill>
          <a:blip r:embed="rId2"/>
          <a:stretch>
            <a:fillRect/>
          </a:stretch>
        </p:blipFill>
        <p:spPr>
          <a:xfrm>
            <a:off x="628597" y="1234870"/>
            <a:ext cx="7874398" cy="4828712"/>
          </a:xfrm>
          <a:prstGeom prst="rect">
            <a:avLst/>
          </a:prstGeom>
        </p:spPr>
      </p:pic>
      <p:sp>
        <p:nvSpPr>
          <p:cNvPr id="4" name="Title 3">
            <a:extLst>
              <a:ext uri="{FF2B5EF4-FFF2-40B4-BE49-F238E27FC236}">
                <a16:creationId xmlns:a16="http://schemas.microsoft.com/office/drawing/2014/main" id="{675E684B-B4DE-414B-96C4-384A74BD87B0}"/>
              </a:ext>
            </a:extLst>
          </p:cNvPr>
          <p:cNvSpPr>
            <a:spLocks noGrp="1"/>
          </p:cNvSpPr>
          <p:nvPr>
            <p:ph type="title"/>
          </p:nvPr>
        </p:nvSpPr>
        <p:spPr>
          <a:xfrm>
            <a:off x="139534" y="236876"/>
            <a:ext cx="8630155" cy="644224"/>
          </a:xfrm>
        </p:spPr>
        <p:txBody>
          <a:bodyPr>
            <a:normAutofit/>
          </a:bodyPr>
          <a:lstStyle/>
          <a:p>
            <a:r>
              <a:rPr lang="en-US" sz="3000" dirty="0">
                <a:latin typeface="Verdana" panose="020B0604030504040204" pitchFamily="34" charset="0"/>
                <a:ea typeface="Verdana" panose="020B0604030504040204" pitchFamily="34" charset="0"/>
              </a:rPr>
              <a:t>Special Needs Plans in the World of Medicare</a:t>
            </a:r>
          </a:p>
        </p:txBody>
      </p:sp>
      <p:graphicFrame>
        <p:nvGraphicFramePr>
          <p:cNvPr id="6" name="Content Placeholder 5">
            <a:extLst>
              <a:ext uri="{FF2B5EF4-FFF2-40B4-BE49-F238E27FC236}">
                <a16:creationId xmlns:a16="http://schemas.microsoft.com/office/drawing/2014/main" id="{1C08B507-5BF8-4C7D-835C-2AD456665FB7}"/>
              </a:ext>
            </a:extLst>
          </p:cNvPr>
          <p:cNvGraphicFramePr>
            <a:graphicFrameLocks noGrp="1"/>
          </p:cNvGraphicFramePr>
          <p:nvPr>
            <p:ph idx="1"/>
            <p:extLst>
              <p:ext uri="{D42A27DB-BD31-4B8C-83A1-F6EECF244321}">
                <p14:modId xmlns:p14="http://schemas.microsoft.com/office/powerpoint/2010/main" val="1401832319"/>
              </p:ext>
            </p:extLst>
          </p:nvPr>
        </p:nvGraphicFramePr>
        <p:xfrm>
          <a:off x="-258870" y="1867607"/>
          <a:ext cx="9402870" cy="401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4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79" y="227226"/>
            <a:ext cx="8411441" cy="679479"/>
          </a:xfrm>
        </p:spPr>
        <p:txBody>
          <a:bodyPr>
            <a:normAutofit/>
          </a:bodyPr>
          <a:lstStyle/>
          <a:p>
            <a:r>
              <a:rPr lang="en-US" sz="2700" b="1" dirty="0">
                <a:solidFill>
                  <a:srgbClr val="002060"/>
                </a:solidFill>
                <a:latin typeface="Verdana" panose="020B0604030504040204" pitchFamily="34" charset="0"/>
                <a:ea typeface="Verdana" panose="020B0604030504040204" pitchFamily="34" charset="0"/>
                <a:cs typeface="Verdana" panose="020B0604030504040204" pitchFamily="34" charset="0"/>
              </a:rPr>
              <a:t>Three Types of Targeted Managed Medicare</a:t>
            </a:r>
          </a:p>
        </p:txBody>
      </p:sp>
      <p:sp>
        <p:nvSpPr>
          <p:cNvPr id="3" name="Content Placeholder 2"/>
          <p:cNvSpPr>
            <a:spLocks noGrp="1"/>
          </p:cNvSpPr>
          <p:nvPr>
            <p:ph idx="1"/>
          </p:nvPr>
        </p:nvSpPr>
        <p:spPr>
          <a:xfrm>
            <a:off x="231288" y="1462199"/>
            <a:ext cx="8681421" cy="4476588"/>
          </a:xfrm>
        </p:spPr>
        <p:txBody>
          <a:bodyPr>
            <a:normAutofit/>
          </a:bodyPr>
          <a:lstStyle/>
          <a:p>
            <a:pPr marL="0" indent="0" algn="ctr">
              <a:buNone/>
            </a:pP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Special Needs Plans</a:t>
            </a:r>
          </a:p>
          <a:p>
            <a:r>
              <a:rPr lang="en-US" sz="1800" dirty="0">
                <a:latin typeface="Verdana" panose="020B0604030504040204" pitchFamily="34" charset="0"/>
                <a:ea typeface="Verdana" panose="020B0604030504040204" pitchFamily="34" charset="0"/>
                <a:cs typeface="Verdana" panose="020B0604030504040204" pitchFamily="34" charset="0"/>
              </a:rPr>
              <a:t>Are a type of managed Medicare (MA) plans - &gt; </a:t>
            </a:r>
            <a:r>
              <a:rPr lang="en-US" sz="1800" b="1" dirty="0">
                <a:latin typeface="Verdana" panose="020B0604030504040204" pitchFamily="34" charset="0"/>
                <a:ea typeface="Verdana" panose="020B0604030504040204" pitchFamily="34" charset="0"/>
                <a:cs typeface="Verdana" panose="020B0604030504040204" pitchFamily="34" charset="0"/>
              </a:rPr>
              <a:t>2.9 million enrollees</a:t>
            </a:r>
          </a:p>
          <a:p>
            <a:r>
              <a:rPr lang="en-US" sz="1800" dirty="0">
                <a:latin typeface="Verdana" panose="020B0604030504040204" pitchFamily="34" charset="0"/>
                <a:ea typeface="Verdana" panose="020B0604030504040204" pitchFamily="34" charset="0"/>
                <a:cs typeface="Verdana" panose="020B0604030504040204" pitchFamily="34" charset="0"/>
              </a:rPr>
              <a:t>Began enrollment in 2006 / received permanency – January, 2018</a:t>
            </a:r>
          </a:p>
          <a:p>
            <a:r>
              <a:rPr lang="en-US" sz="1800" dirty="0">
                <a:latin typeface="Verdana" panose="020B0604030504040204" pitchFamily="34" charset="0"/>
                <a:ea typeface="Verdana" panose="020B0604030504040204" pitchFamily="34" charset="0"/>
                <a:cs typeface="Verdana" panose="020B0604030504040204" pitchFamily="34" charset="0"/>
              </a:rPr>
              <a:t>3 types:</a:t>
            </a:r>
          </a:p>
          <a:p>
            <a:pPr lvl="1"/>
            <a:r>
              <a:rPr lang="en-US" sz="1800" b="1" dirty="0">
                <a:latin typeface="Verdana" panose="020B0604030504040204" pitchFamily="34" charset="0"/>
                <a:ea typeface="Verdana" panose="020B0604030504040204" pitchFamily="34" charset="0"/>
                <a:cs typeface="Verdana" panose="020B0604030504040204" pitchFamily="34" charset="0"/>
              </a:rPr>
              <a:t>Chronic Condition </a:t>
            </a:r>
            <a:r>
              <a:rPr lang="en-US" sz="1800" dirty="0">
                <a:latin typeface="Verdana" panose="020B0604030504040204" pitchFamily="34" charset="0"/>
                <a:ea typeface="Verdana" panose="020B0604030504040204" pitchFamily="34" charset="0"/>
                <a:cs typeface="Verdana" panose="020B0604030504040204" pitchFamily="34" charset="0"/>
              </a:rPr>
              <a:t>– serving those with serious and potential life-threatening chronic conditions.  (C-SNPs)</a:t>
            </a:r>
          </a:p>
          <a:p>
            <a:pPr marL="150872" lvl="1"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en-US" sz="1800" b="1" dirty="0">
                <a:latin typeface="Verdana" panose="020B0604030504040204" pitchFamily="34" charset="0"/>
                <a:ea typeface="Verdana" panose="020B0604030504040204" pitchFamily="34" charset="0"/>
                <a:cs typeface="Verdana" panose="020B0604030504040204" pitchFamily="34" charset="0"/>
              </a:rPr>
              <a:t>Dually-eligible</a:t>
            </a:r>
            <a:r>
              <a:rPr lang="en-US" sz="1800" dirty="0">
                <a:latin typeface="Verdana" panose="020B0604030504040204" pitchFamily="34" charset="0"/>
                <a:ea typeface="Verdana" panose="020B0604030504040204" pitchFamily="34" charset="0"/>
                <a:cs typeface="Verdana" panose="020B0604030504040204" pitchFamily="34" charset="0"/>
              </a:rPr>
              <a:t> – serving those with both Medicare and Medicaid enrolled in managed care (may be aligned or not aligned).  (D-SNPs)</a:t>
            </a:r>
          </a:p>
          <a:p>
            <a:pPr marL="150872" lvl="1"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en-US" sz="1800" b="1" dirty="0">
                <a:latin typeface="Verdana" panose="020B0604030504040204" pitchFamily="34" charset="0"/>
                <a:ea typeface="Verdana" panose="020B0604030504040204" pitchFamily="34" charset="0"/>
                <a:cs typeface="Verdana" panose="020B0604030504040204" pitchFamily="34" charset="0"/>
              </a:rPr>
              <a:t>Institutional</a:t>
            </a:r>
            <a:r>
              <a:rPr lang="en-US" sz="1800" dirty="0">
                <a:latin typeface="Verdana" panose="020B0604030504040204" pitchFamily="34" charset="0"/>
                <a:ea typeface="Verdana" panose="020B0604030504040204" pitchFamily="34" charset="0"/>
                <a:cs typeface="Verdana" panose="020B0604030504040204" pitchFamily="34" charset="0"/>
              </a:rPr>
              <a:t> – serving those who are at the state definition of “institutional level of care” for at least 90 days. Most are in NHs, but not all. (I-SNPs)</a:t>
            </a:r>
          </a:p>
          <a:p>
            <a:pPr lvl="1"/>
            <a:endParaRPr lang="en-US" sz="1400" dirty="0"/>
          </a:p>
        </p:txBody>
      </p:sp>
    </p:spTree>
    <p:extLst>
      <p:ext uri="{BB962C8B-B14F-4D97-AF65-F5344CB8AC3E}">
        <p14:creationId xmlns:p14="http://schemas.microsoft.com/office/powerpoint/2010/main" val="265031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C1CD-7CFD-4CF5-81A4-B71617136C58}"/>
              </a:ext>
            </a:extLst>
          </p:cNvPr>
          <p:cNvSpPr>
            <a:spLocks noGrp="1"/>
          </p:cNvSpPr>
          <p:nvPr>
            <p:ph type="title"/>
          </p:nvPr>
        </p:nvSpPr>
        <p:spPr>
          <a:xfrm>
            <a:off x="628650" y="688644"/>
            <a:ext cx="8244267" cy="994172"/>
          </a:xfrm>
        </p:spPr>
        <p:txBody>
          <a:bodyPr>
            <a:normAutofit fontScale="90000"/>
          </a:bodyPr>
          <a:lstStyle/>
          <a:p>
            <a:r>
              <a:rPr lang="en-US" dirty="0">
                <a:latin typeface="Verdana" panose="020B0604030504040204" pitchFamily="34" charset="0"/>
                <a:ea typeface="Verdana" panose="020B0604030504040204" pitchFamily="34" charset="0"/>
              </a:rPr>
              <a:t>How the SNP Types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	Stack UP Nationally</a:t>
            </a:r>
          </a:p>
        </p:txBody>
      </p:sp>
      <p:graphicFrame>
        <p:nvGraphicFramePr>
          <p:cNvPr id="10" name="Content Placeholder 9">
            <a:extLst>
              <a:ext uri="{FF2B5EF4-FFF2-40B4-BE49-F238E27FC236}">
                <a16:creationId xmlns:a16="http://schemas.microsoft.com/office/drawing/2014/main" id="{D2832B9F-A9B0-414C-B341-4B0FA660946C}"/>
              </a:ext>
            </a:extLst>
          </p:cNvPr>
          <p:cNvGraphicFramePr>
            <a:graphicFrameLocks noGrp="1"/>
          </p:cNvGraphicFramePr>
          <p:nvPr>
            <p:ph idx="1"/>
            <p:extLst>
              <p:ext uri="{D42A27DB-BD31-4B8C-83A1-F6EECF244321}">
                <p14:modId xmlns:p14="http://schemas.microsoft.com/office/powerpoint/2010/main" val="2005677751"/>
              </p:ext>
            </p:extLst>
          </p:nvPr>
        </p:nvGraphicFramePr>
        <p:xfrm>
          <a:off x="628650" y="2052502"/>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D8ED1B8-6EEB-4946-909D-7718E171E5F7}"/>
              </a:ext>
            </a:extLst>
          </p:cNvPr>
          <p:cNvSpPr txBox="1"/>
          <p:nvPr/>
        </p:nvSpPr>
        <p:spPr>
          <a:xfrm>
            <a:off x="2414587" y="3557589"/>
            <a:ext cx="1021556" cy="646331"/>
          </a:xfrm>
          <a:prstGeom prst="rect">
            <a:avLst/>
          </a:prstGeom>
          <a:noFill/>
        </p:spPr>
        <p:txBody>
          <a:bodyPr wrap="square" rtlCol="0">
            <a:spAutoFit/>
          </a:bodyPr>
          <a:lstStyle/>
          <a:p>
            <a:pPr defTabSz="342900"/>
            <a:r>
              <a:rPr lang="en-US" sz="1200" b="1" dirty="0">
                <a:solidFill>
                  <a:prstClr val="white"/>
                </a:solidFill>
                <a:latin typeface="Arial Rounded MT Bold" panose="020F0704030504030204" pitchFamily="34" charset="0"/>
              </a:rPr>
              <a:t>D SNPs</a:t>
            </a:r>
          </a:p>
          <a:p>
            <a:pPr defTabSz="342900"/>
            <a:r>
              <a:rPr lang="en-US" sz="1200" b="1" dirty="0">
                <a:solidFill>
                  <a:prstClr val="white"/>
                </a:solidFill>
                <a:latin typeface="Arial Rounded MT Bold" panose="020F0704030504030204" pitchFamily="34" charset="0"/>
              </a:rPr>
              <a:t>2.5 Million 85%</a:t>
            </a:r>
          </a:p>
        </p:txBody>
      </p:sp>
      <p:sp>
        <p:nvSpPr>
          <p:cNvPr id="15" name="TextBox 14">
            <a:extLst>
              <a:ext uri="{FF2B5EF4-FFF2-40B4-BE49-F238E27FC236}">
                <a16:creationId xmlns:a16="http://schemas.microsoft.com/office/drawing/2014/main" id="{59A2AFD5-9D9F-4463-A426-016BB2DB329C}"/>
              </a:ext>
            </a:extLst>
          </p:cNvPr>
          <p:cNvSpPr txBox="1"/>
          <p:nvPr/>
        </p:nvSpPr>
        <p:spPr>
          <a:xfrm>
            <a:off x="916170" y="5256772"/>
            <a:ext cx="7311660" cy="415498"/>
          </a:xfrm>
          <a:prstGeom prst="rect">
            <a:avLst/>
          </a:prstGeom>
          <a:noFill/>
        </p:spPr>
        <p:txBody>
          <a:bodyPr wrap="square" rtlCol="0">
            <a:spAutoFit/>
          </a:bodyPr>
          <a:lstStyle/>
          <a:p>
            <a:pPr defTabSz="342900"/>
            <a:r>
              <a:rPr lang="en-US" sz="2100" dirty="0">
                <a:solidFill>
                  <a:prstClr val="black"/>
                </a:solidFill>
                <a:latin typeface="Arial Rounded MT Bold" panose="020F0704030504030204" pitchFamily="34" charset="0"/>
              </a:rPr>
              <a:t>Total National SNP Enrollment Feb, 2019 = 2,910,189</a:t>
            </a:r>
          </a:p>
        </p:txBody>
      </p:sp>
      <p:pic>
        <p:nvPicPr>
          <p:cNvPr id="3" name="Picture 2">
            <a:extLst>
              <a:ext uri="{FF2B5EF4-FFF2-40B4-BE49-F238E27FC236}">
                <a16:creationId xmlns:a16="http://schemas.microsoft.com/office/drawing/2014/main" id="{0B74F41F-853A-4CA1-8C31-E0F855EDDFA3}"/>
              </a:ext>
            </a:extLst>
          </p:cNvPr>
          <p:cNvPicPr>
            <a:picLocks noChangeAspect="1"/>
          </p:cNvPicPr>
          <p:nvPr/>
        </p:nvPicPr>
        <p:blipFill>
          <a:blip r:embed="rId3"/>
          <a:stretch>
            <a:fillRect/>
          </a:stretch>
        </p:blipFill>
        <p:spPr>
          <a:xfrm>
            <a:off x="6124254" y="2503511"/>
            <a:ext cx="2335374" cy="1558752"/>
          </a:xfrm>
          <a:prstGeom prst="rect">
            <a:avLst/>
          </a:prstGeom>
        </p:spPr>
      </p:pic>
    </p:spTree>
    <p:extLst>
      <p:ext uri="{BB962C8B-B14F-4D97-AF65-F5344CB8AC3E}">
        <p14:creationId xmlns:p14="http://schemas.microsoft.com/office/powerpoint/2010/main" val="350947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5F98-E342-4033-BE6B-53CAE7B5984A}"/>
              </a:ext>
            </a:extLst>
          </p:cNvPr>
          <p:cNvSpPr>
            <a:spLocks noGrp="1"/>
          </p:cNvSpPr>
          <p:nvPr>
            <p:ph type="title"/>
          </p:nvPr>
        </p:nvSpPr>
        <p:spPr>
          <a:xfrm>
            <a:off x="450057" y="528169"/>
            <a:ext cx="8408194" cy="1088068"/>
          </a:xfrm>
        </p:spPr>
        <p:txBody>
          <a:bodyPr/>
          <a:lstStyle/>
          <a:p>
            <a:pPr algn="ctr"/>
            <a:r>
              <a:rPr lang="en-US" dirty="0">
                <a:latin typeface="Verdana" panose="020B0604030504040204" pitchFamily="34" charset="0"/>
                <a:ea typeface="Verdana" panose="020B0604030504040204" pitchFamily="34" charset="0"/>
              </a:rPr>
              <a:t>The Focus on Medicare-Medicaid Integration</a:t>
            </a:r>
          </a:p>
        </p:txBody>
      </p:sp>
      <p:sp>
        <p:nvSpPr>
          <p:cNvPr id="3" name="Content Placeholder 2">
            <a:extLst>
              <a:ext uri="{FF2B5EF4-FFF2-40B4-BE49-F238E27FC236}">
                <a16:creationId xmlns:a16="http://schemas.microsoft.com/office/drawing/2014/main" id="{B2443EB8-1A55-478B-A09D-B2FDAF942A2C}"/>
              </a:ext>
            </a:extLst>
          </p:cNvPr>
          <p:cNvSpPr>
            <a:spLocks noGrp="1"/>
          </p:cNvSpPr>
          <p:nvPr>
            <p:ph idx="1"/>
          </p:nvPr>
        </p:nvSpPr>
        <p:spPr>
          <a:xfrm>
            <a:off x="525163" y="2241551"/>
            <a:ext cx="8143103" cy="3261840"/>
          </a:xfrm>
        </p:spPr>
        <p:txBody>
          <a:bodyPr>
            <a:normAutofit/>
          </a:bodyPr>
          <a:lstStyle/>
          <a:p>
            <a:pPr>
              <a:buFont typeface="Arial" panose="020B0604020202020204" pitchFamily="34" charset="0"/>
              <a:buChar char="•"/>
            </a:pPr>
            <a:r>
              <a:rPr lang="en-US" sz="2100" dirty="0">
                <a:latin typeface="Verdana" panose="020B0604030504040204" pitchFamily="34" charset="0"/>
                <a:ea typeface="Verdana" panose="020B0604030504040204" pitchFamily="34" charset="0"/>
              </a:rPr>
              <a:t>Aligning services to best meet the individual’s needs</a:t>
            </a:r>
          </a:p>
          <a:p>
            <a:pPr>
              <a:buFont typeface="Arial" panose="020B0604020202020204" pitchFamily="34" charset="0"/>
              <a:buChar char="•"/>
            </a:pPr>
            <a:r>
              <a:rPr lang="en-US" sz="2100" dirty="0">
                <a:latin typeface="Verdana" panose="020B0604030504040204" pitchFamily="34" charset="0"/>
                <a:ea typeface="Verdana" panose="020B0604030504040204" pitchFamily="34" charset="0"/>
              </a:rPr>
              <a:t>Coordinating medical and LTSS benefits – avoid redundancy / gaps / reduce confusion and system complexity</a:t>
            </a:r>
          </a:p>
          <a:p>
            <a:pPr>
              <a:buFont typeface="Arial" panose="020B0604020202020204" pitchFamily="34" charset="0"/>
              <a:buChar char="•"/>
            </a:pPr>
            <a:r>
              <a:rPr lang="en-US" sz="2100" dirty="0">
                <a:latin typeface="Verdana" panose="020B0604030504040204" pitchFamily="34" charset="0"/>
                <a:ea typeface="Verdana" panose="020B0604030504040204" pitchFamily="34" charset="0"/>
              </a:rPr>
              <a:t>Ability to target needed additional benefits</a:t>
            </a:r>
          </a:p>
          <a:p>
            <a:pPr>
              <a:buFont typeface="Arial" panose="020B0604020202020204" pitchFamily="34" charset="0"/>
              <a:buChar char="•"/>
            </a:pPr>
            <a:r>
              <a:rPr lang="en-US" sz="2100" dirty="0">
                <a:latin typeface="Verdana" panose="020B0604030504040204" pitchFamily="34" charset="0"/>
                <a:ea typeface="Verdana" panose="020B0604030504040204" pitchFamily="34" charset="0"/>
              </a:rPr>
              <a:t>Acute care is a significant driver of LTSS utilization (particularly long-stay NH)</a:t>
            </a:r>
          </a:p>
          <a:p>
            <a:pPr>
              <a:buFont typeface="Arial" panose="020B0604020202020204" pitchFamily="34" charset="0"/>
              <a:buChar char="•"/>
            </a:pPr>
            <a:r>
              <a:rPr lang="en-US" sz="2100" dirty="0">
                <a:latin typeface="Verdana" panose="020B0604030504040204" pitchFamily="34" charset="0"/>
                <a:ea typeface="Verdana" panose="020B0604030504040204" pitchFamily="34" charset="0"/>
              </a:rPr>
              <a:t>Further supports longer term shift to community-based services</a:t>
            </a:r>
          </a:p>
        </p:txBody>
      </p:sp>
    </p:spTree>
    <p:extLst>
      <p:ext uri="{BB962C8B-B14F-4D97-AF65-F5344CB8AC3E}">
        <p14:creationId xmlns:p14="http://schemas.microsoft.com/office/powerpoint/2010/main" val="416668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CED3-937E-4123-84D7-7266EDAAF4BF}"/>
              </a:ext>
            </a:extLst>
          </p:cNvPr>
          <p:cNvSpPr>
            <a:spLocks noGrp="1"/>
          </p:cNvSpPr>
          <p:nvPr>
            <p:ph type="title"/>
          </p:nvPr>
        </p:nvSpPr>
        <p:spPr/>
        <p:txBody>
          <a:bodyPr>
            <a:normAutofit/>
          </a:bodyPr>
          <a:lstStyle/>
          <a:p>
            <a:r>
              <a:rPr lang="en-US" dirty="0">
                <a:latin typeface="Verdana" panose="020B0604030504040204" pitchFamily="34" charset="0"/>
                <a:ea typeface="Verdana" panose="020B0604030504040204" pitchFamily="34" charset="0"/>
              </a:rPr>
              <a:t>SNP Permanency 2018 and CMS Rulemaking April 1, 2019</a:t>
            </a:r>
            <a:endParaRPr lang="en-US" dirty="0">
              <a:solidFill>
                <a:srgbClr val="FF0000"/>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E3E34FBB-E00F-46AA-9851-12A8B49CE466}"/>
              </a:ext>
            </a:extLst>
          </p:cNvPr>
          <p:cNvSpPr>
            <a:spLocks noGrp="1"/>
          </p:cNvSpPr>
          <p:nvPr>
            <p:ph idx="1"/>
          </p:nvPr>
        </p:nvSpPr>
        <p:spPr>
          <a:xfrm>
            <a:off x="415830" y="1828476"/>
            <a:ext cx="8358062" cy="784598"/>
          </a:xfrm>
        </p:spPr>
        <p:txBody>
          <a:bodyPr>
            <a:normAutofit/>
          </a:bodyPr>
          <a:lstStyle/>
          <a:p>
            <a:pPr marL="0" indent="0">
              <a:buNone/>
            </a:pPr>
            <a:r>
              <a:rPr lang="en-US" b="1" dirty="0">
                <a:solidFill>
                  <a:schemeClr val="accent2">
                    <a:lumMod val="75000"/>
                  </a:schemeClr>
                </a:solidFill>
                <a:latin typeface="Verdana" panose="020B0604030504040204" pitchFamily="34" charset="0"/>
                <a:ea typeface="Verdana" panose="020B0604030504040204" pitchFamily="34" charset="0"/>
              </a:rPr>
              <a:t>BBA 2018 defined, and CMS codified in regulation the minimum standards for D-SNP Integration – effective 2021 Contract year.  D-SNPs must meet ONE or more of the following criteria, </a:t>
            </a:r>
            <a:r>
              <a:rPr lang="en-US" b="1" i="1" dirty="0">
                <a:solidFill>
                  <a:schemeClr val="accent2">
                    <a:lumMod val="75000"/>
                  </a:schemeClr>
                </a:solidFill>
                <a:latin typeface="Verdana" panose="020B0604030504040204" pitchFamily="34" charset="0"/>
                <a:ea typeface="Verdana" panose="020B0604030504040204" pitchFamily="34" charset="0"/>
              </a:rPr>
              <a:t>“to the extent permitted under State Law”:</a:t>
            </a:r>
            <a:endParaRPr lang="en-US" b="1" dirty="0">
              <a:solidFill>
                <a:schemeClr val="accent2">
                  <a:lumMod val="75000"/>
                </a:schemeClr>
              </a:solidFill>
              <a:latin typeface="Verdana" panose="020B0604030504040204" pitchFamily="34" charset="0"/>
              <a:ea typeface="Verdana" panose="020B0604030504040204" pitchFamily="34" charset="0"/>
            </a:endParaRPr>
          </a:p>
          <a:p>
            <a:pPr lvl="1"/>
            <a:endParaRPr lang="en-US" dirty="0">
              <a:solidFill>
                <a:schemeClr val="tx1"/>
              </a:solidFill>
            </a:endParaRPr>
          </a:p>
          <a:p>
            <a:pPr lvl="1"/>
            <a:endParaRPr lang="en-US" dirty="0"/>
          </a:p>
        </p:txBody>
      </p:sp>
      <p:graphicFrame>
        <p:nvGraphicFramePr>
          <p:cNvPr id="5" name="Diagram 4">
            <a:extLst>
              <a:ext uri="{FF2B5EF4-FFF2-40B4-BE49-F238E27FC236}">
                <a16:creationId xmlns:a16="http://schemas.microsoft.com/office/drawing/2014/main" id="{36A454DB-748E-4A9A-8C23-5B101B43C19F}"/>
              </a:ext>
            </a:extLst>
          </p:cNvPr>
          <p:cNvGraphicFramePr/>
          <p:nvPr>
            <p:extLst>
              <p:ext uri="{D42A27DB-BD31-4B8C-83A1-F6EECF244321}">
                <p14:modId xmlns:p14="http://schemas.microsoft.com/office/powerpoint/2010/main" val="365886757"/>
              </p:ext>
            </p:extLst>
          </p:nvPr>
        </p:nvGraphicFramePr>
        <p:xfrm>
          <a:off x="415829" y="2703904"/>
          <a:ext cx="8358063" cy="3573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7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44" y="67684"/>
            <a:ext cx="7543800" cy="1088068"/>
          </a:xfrm>
        </p:spPr>
        <p:txBody>
          <a:bodyPr>
            <a:normAutofit/>
          </a:bodyPr>
          <a:lstStyle/>
          <a:p>
            <a:r>
              <a:rPr lang="en-US" dirty="0">
                <a:latin typeface="Verdana" panose="020B0604030504040204" pitchFamily="34" charset="0"/>
                <a:ea typeface="Verdana" panose="020B0604030504040204" pitchFamily="34" charset="0"/>
              </a:rPr>
              <a:t>Care Coordination</a:t>
            </a:r>
          </a:p>
        </p:txBody>
      </p:sp>
      <p:sp>
        <p:nvSpPr>
          <p:cNvPr id="4" name="TextBox 3"/>
          <p:cNvSpPr txBox="1"/>
          <p:nvPr/>
        </p:nvSpPr>
        <p:spPr>
          <a:xfrm>
            <a:off x="605483" y="1753379"/>
            <a:ext cx="8056605" cy="848950"/>
          </a:xfrm>
          <a:prstGeom prst="rect">
            <a:avLst/>
          </a:prstGeom>
          <a:noFill/>
        </p:spPr>
        <p:txBody>
          <a:bodyPr wrap="square" rtlCol="0">
            <a:spAutoFit/>
          </a:bodyPr>
          <a:lstStyle/>
          <a:p>
            <a:pPr defTabSz="342900">
              <a:spcAft>
                <a:spcPts val="450"/>
              </a:spcAft>
              <a:buClr>
                <a:srgbClr val="28C4CC"/>
              </a:buClr>
            </a:pPr>
            <a:r>
              <a:rPr lang="en-US" sz="1500" dirty="0">
                <a:solidFill>
                  <a:srgbClr val="4D4D4D"/>
                </a:solidFill>
                <a:latin typeface="Verdana" panose="020B0604030504040204" pitchFamily="34" charset="0"/>
                <a:ea typeface="Verdana" panose="020B0604030504040204" pitchFamily="34" charset="0"/>
              </a:rPr>
              <a:t>CMS is clarifying and strengthening  the meaning of “arranging for [Medicaid] benefits” for all DSNPs.</a:t>
            </a:r>
          </a:p>
          <a:p>
            <a:pPr defTabSz="342900">
              <a:spcAft>
                <a:spcPts val="450"/>
              </a:spcAft>
              <a:buClr>
                <a:srgbClr val="28C4CC"/>
              </a:buClr>
            </a:pPr>
            <a:r>
              <a:rPr lang="en-US" sz="1500" b="1" u="sng" dirty="0">
                <a:solidFill>
                  <a:srgbClr val="4D4D4D"/>
                </a:solidFill>
                <a:latin typeface="Verdana" panose="020B0604030504040204" pitchFamily="34" charset="0"/>
                <a:ea typeface="Verdana" panose="020B0604030504040204" pitchFamily="34" charset="0"/>
              </a:rPr>
              <a:t>Examples and Requirements:</a:t>
            </a:r>
          </a:p>
        </p:txBody>
      </p:sp>
      <p:graphicFrame>
        <p:nvGraphicFramePr>
          <p:cNvPr id="5" name="Diagram 4"/>
          <p:cNvGraphicFramePr/>
          <p:nvPr>
            <p:extLst>
              <p:ext uri="{D42A27DB-BD31-4B8C-83A1-F6EECF244321}">
                <p14:modId xmlns:p14="http://schemas.microsoft.com/office/powerpoint/2010/main" val="3029964198"/>
              </p:ext>
            </p:extLst>
          </p:nvPr>
        </p:nvGraphicFramePr>
        <p:xfrm>
          <a:off x="1598527" y="2771035"/>
          <a:ext cx="6070516" cy="296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0738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52" y="197957"/>
            <a:ext cx="7543800" cy="771489"/>
          </a:xfrm>
        </p:spPr>
        <p:txBody>
          <a:bodyPr>
            <a:normAutofit fontScale="90000"/>
          </a:bodyPr>
          <a:lstStyle/>
          <a:p>
            <a:r>
              <a:rPr lang="en-US" dirty="0">
                <a:latin typeface="Verdana" panose="020B0604030504040204" pitchFamily="34" charset="0"/>
                <a:ea typeface="Verdana" panose="020B0604030504040204" pitchFamily="34" charset="0"/>
              </a:rPr>
              <a:t>Appeals &amp; Grievances Coordination </a:t>
            </a:r>
          </a:p>
        </p:txBody>
      </p:sp>
      <p:sp>
        <p:nvSpPr>
          <p:cNvPr id="5" name="Rectangle 4"/>
          <p:cNvSpPr/>
          <p:nvPr/>
        </p:nvSpPr>
        <p:spPr>
          <a:xfrm>
            <a:off x="1392453" y="1083440"/>
            <a:ext cx="6574567" cy="466281"/>
          </a:xfrm>
          <a:prstGeom prst="rect">
            <a:avLst/>
          </a:prstGeom>
        </p:spPr>
        <p:txBody>
          <a:bodyPr wrap="square">
            <a:spAutoFit/>
          </a:bodyPr>
          <a:lstStyle/>
          <a:p>
            <a:pPr defTabSz="800080">
              <a:lnSpc>
                <a:spcPct val="90000"/>
              </a:lnSpc>
              <a:spcBef>
                <a:spcPct val="0"/>
              </a:spcBef>
              <a:spcAft>
                <a:spcPct val="35000"/>
              </a:spcAft>
            </a:pPr>
            <a:r>
              <a:rPr lang="en-US" sz="1350" dirty="0">
                <a:solidFill>
                  <a:srgbClr val="4D4D4D"/>
                </a:solidFill>
                <a:latin typeface="Verdana" panose="020B0604030504040204" pitchFamily="34" charset="0"/>
                <a:ea typeface="Verdana" panose="020B0604030504040204" pitchFamily="34" charset="0"/>
              </a:rPr>
              <a:t>CMS is implementing a coordinated A&amp;G process for all DSNPs in 2020 and a unified A&amp;G process for exclusively aligned DSNPs in 2021</a:t>
            </a:r>
            <a:endParaRPr lang="en-US" sz="1350" i="1" dirty="0">
              <a:solidFill>
                <a:srgbClr val="4D4D4D"/>
              </a:solidFill>
              <a:latin typeface="Verdana" panose="020B0604030504040204" pitchFamily="34" charset="0"/>
              <a:ea typeface="Verdana" panose="020B0604030504040204" pitchFamily="34" charset="0"/>
            </a:endParaRPr>
          </a:p>
        </p:txBody>
      </p:sp>
      <p:graphicFrame>
        <p:nvGraphicFramePr>
          <p:cNvPr id="6" name="Diagram 5"/>
          <p:cNvGraphicFramePr/>
          <p:nvPr>
            <p:extLst>
              <p:ext uri="{D42A27DB-BD31-4B8C-83A1-F6EECF244321}">
                <p14:modId xmlns:p14="http://schemas.microsoft.com/office/powerpoint/2010/main" val="863016606"/>
              </p:ext>
            </p:extLst>
          </p:nvPr>
        </p:nvGraphicFramePr>
        <p:xfrm>
          <a:off x="835793" y="1559346"/>
          <a:ext cx="7472414" cy="4677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64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69A74E4-F561-4A3D-BE6A-AF49C82C1378}"/>
              </a:ext>
            </a:extLst>
          </p:cNvPr>
          <p:cNvSpPr>
            <a:spLocks noGrp="1"/>
          </p:cNvSpPr>
          <p:nvPr>
            <p:ph type="subTitle" idx="1"/>
          </p:nvPr>
        </p:nvSpPr>
        <p:spPr/>
        <p:txBody>
          <a:bodyPr/>
          <a:lstStyle/>
          <a:p>
            <a:r>
              <a:rPr lang="en-US" dirty="0"/>
              <a:t>WEBINAR</a:t>
            </a:r>
          </a:p>
        </p:txBody>
      </p:sp>
      <p:sp>
        <p:nvSpPr>
          <p:cNvPr id="3" name="Title 2">
            <a:extLst>
              <a:ext uri="{FF2B5EF4-FFF2-40B4-BE49-F238E27FC236}">
                <a16:creationId xmlns:a16="http://schemas.microsoft.com/office/drawing/2014/main" id="{A0CCB4BF-0F39-4928-915E-13B0F99216D0}"/>
              </a:ext>
            </a:extLst>
          </p:cNvPr>
          <p:cNvSpPr>
            <a:spLocks noGrp="1"/>
          </p:cNvSpPr>
          <p:nvPr>
            <p:ph type="ctrTitle"/>
          </p:nvPr>
        </p:nvSpPr>
        <p:spPr/>
        <p:txBody>
          <a:bodyPr/>
          <a:lstStyle/>
          <a:p>
            <a:r>
              <a:rPr lang="en-US" dirty="0"/>
              <a:t>About the Center</a:t>
            </a:r>
          </a:p>
        </p:txBody>
      </p:sp>
      <p:sp>
        <p:nvSpPr>
          <p:cNvPr id="4" name="Text Placeholder 3">
            <a:extLst>
              <a:ext uri="{FF2B5EF4-FFF2-40B4-BE49-F238E27FC236}">
                <a16:creationId xmlns:a16="http://schemas.microsoft.com/office/drawing/2014/main" id="{C5B5E0DB-3FED-4C45-B230-82FAB842B134}"/>
              </a:ext>
            </a:extLst>
          </p:cNvPr>
          <p:cNvSpPr>
            <a:spLocks noGrp="1"/>
          </p:cNvSpPr>
          <p:nvPr>
            <p:ph type="body" sz="quarter" idx="16"/>
          </p:nvPr>
        </p:nvSpPr>
        <p:spPr>
          <a:xfrm>
            <a:off x="627435" y="1260910"/>
            <a:ext cx="7919046" cy="712270"/>
          </a:xfrm>
        </p:spPr>
        <p:txBody>
          <a:bodyPr>
            <a:normAutofit lnSpcReduction="10000"/>
          </a:bodyPr>
          <a:lstStyle/>
          <a:p>
            <a:pPr marL="0" indent="0">
              <a:buNone/>
            </a:pPr>
            <a:r>
              <a:rPr lang="en-US" sz="2400" b="1" dirty="0">
                <a:solidFill>
                  <a:schemeClr val="tx2"/>
                </a:solidFill>
              </a:rPr>
              <a:t>Our Mission:  </a:t>
            </a:r>
            <a:r>
              <a:rPr lang="en-US" dirty="0"/>
              <a:t>Bring the experience of consumers to the forefront of health innovation</a:t>
            </a:r>
          </a:p>
          <a:p>
            <a:pPr marL="0" indent="0">
              <a:buNone/>
            </a:pPr>
            <a:endParaRPr lang="en-US" dirty="0"/>
          </a:p>
        </p:txBody>
      </p:sp>
      <p:pic>
        <p:nvPicPr>
          <p:cNvPr id="5" name="Picture 4" descr="Duals-PPT-AnneMarie-F2.jpg">
            <a:extLst>
              <a:ext uri="{FF2B5EF4-FFF2-40B4-BE49-F238E27FC236}">
                <a16:creationId xmlns:a16="http://schemas.microsoft.com/office/drawing/2014/main" id="{B839A2F2-2D79-0C4A-9F87-1373B7A62D02}"/>
              </a:ext>
            </a:extLst>
          </p:cNvPr>
          <p:cNvPicPr>
            <a:picLocks noChangeAspect="1"/>
          </p:cNvPicPr>
          <p:nvPr/>
        </p:nvPicPr>
        <p:blipFill rotWithShape="1">
          <a:blip r:embed="rId2">
            <a:extLst>
              <a:ext uri="{28A0092B-C50C-407E-A947-70E740481C1C}">
                <a14:useLocalDpi xmlns:a14="http://schemas.microsoft.com/office/drawing/2010/main" val="0"/>
              </a:ext>
            </a:extLst>
          </a:blip>
          <a:srcRect r="62361"/>
          <a:stretch/>
        </p:blipFill>
        <p:spPr>
          <a:xfrm>
            <a:off x="631784" y="2287907"/>
            <a:ext cx="2452504" cy="3665181"/>
          </a:xfrm>
          <a:prstGeom prst="rect">
            <a:avLst/>
          </a:prstGeom>
        </p:spPr>
      </p:pic>
      <p:grpSp>
        <p:nvGrpSpPr>
          <p:cNvPr id="6" name="Group 5">
            <a:extLst>
              <a:ext uri="{FF2B5EF4-FFF2-40B4-BE49-F238E27FC236}">
                <a16:creationId xmlns:a16="http://schemas.microsoft.com/office/drawing/2014/main" id="{1252942B-F475-4BCF-BF43-2D672723035F}"/>
              </a:ext>
            </a:extLst>
          </p:cNvPr>
          <p:cNvGrpSpPr/>
          <p:nvPr/>
        </p:nvGrpSpPr>
        <p:grpSpPr>
          <a:xfrm>
            <a:off x="4163601" y="2708136"/>
            <a:ext cx="4194949" cy="3176232"/>
            <a:chOff x="-705417" y="2112207"/>
            <a:chExt cx="6982924" cy="4675305"/>
          </a:xfrm>
        </p:grpSpPr>
        <p:pic>
          <p:nvPicPr>
            <p:cNvPr id="7" name="Picture 6">
              <a:extLst>
                <a:ext uri="{FF2B5EF4-FFF2-40B4-BE49-F238E27FC236}">
                  <a16:creationId xmlns:a16="http://schemas.microsoft.com/office/drawing/2014/main" id="{FA0ABE48-A3F2-42D9-AAE9-D6737B00299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100000"/>
                      </a14:imgEffect>
                    </a14:imgLayer>
                  </a14:imgProps>
                </a:ext>
              </a:extLst>
            </a:blip>
            <a:srcRect l="15703" t="26581" r="15605" b="26636"/>
            <a:stretch/>
          </p:blipFill>
          <p:spPr>
            <a:xfrm>
              <a:off x="230584" y="2112207"/>
              <a:ext cx="1783326" cy="1214588"/>
            </a:xfrm>
            <a:prstGeom prst="rect">
              <a:avLst/>
            </a:prstGeom>
          </p:spPr>
        </p:pic>
        <p:pic>
          <p:nvPicPr>
            <p:cNvPr id="8" name="Picture 7">
              <a:extLst>
                <a:ext uri="{FF2B5EF4-FFF2-40B4-BE49-F238E27FC236}">
                  <a16:creationId xmlns:a16="http://schemas.microsoft.com/office/drawing/2014/main" id="{D02AE09A-109F-4809-902E-BCEBD095A3F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100000"/>
                      </a14:imgEffect>
                    </a14:imgLayer>
                  </a14:imgProps>
                </a:ext>
              </a:extLst>
            </a:blip>
            <a:srcRect l="15299" t="18633" r="15641" b="18290"/>
            <a:stretch/>
          </p:blipFill>
          <p:spPr>
            <a:xfrm>
              <a:off x="3726230" y="2119799"/>
              <a:ext cx="1327875" cy="1212836"/>
            </a:xfrm>
            <a:prstGeom prst="rect">
              <a:avLst/>
            </a:prstGeom>
          </p:spPr>
        </p:pic>
        <p:sp>
          <p:nvSpPr>
            <p:cNvPr id="9" name="TextBox 8">
              <a:extLst>
                <a:ext uri="{FF2B5EF4-FFF2-40B4-BE49-F238E27FC236}">
                  <a16:creationId xmlns:a16="http://schemas.microsoft.com/office/drawing/2014/main" id="{BDF834EE-2608-4A01-972F-A8B8718CCC16}"/>
                </a:ext>
              </a:extLst>
            </p:cNvPr>
            <p:cNvSpPr txBox="1"/>
            <p:nvPr/>
          </p:nvSpPr>
          <p:spPr>
            <a:xfrm>
              <a:off x="-377469" y="3261492"/>
              <a:ext cx="2999431" cy="1293704"/>
            </a:xfrm>
            <a:prstGeom prst="rect">
              <a:avLst/>
            </a:prstGeom>
            <a:noFill/>
          </p:spPr>
          <p:txBody>
            <a:bodyPr wrap="square" rtlCol="0">
              <a:spAutoFit/>
            </a:bodyPr>
            <a:lstStyle/>
            <a:p>
              <a:pPr algn="ctr">
                <a:lnSpc>
                  <a:spcPts val="2000"/>
                </a:lnSpc>
                <a:spcBef>
                  <a:spcPts val="0"/>
                </a:spcBef>
              </a:pPr>
              <a:r>
                <a:rPr lang="en-US" sz="2400" dirty="0">
                  <a:solidFill>
                    <a:srgbClr val="BF2E1B"/>
                  </a:solidFill>
                  <a:latin typeface="Calibri"/>
                </a:rPr>
                <a:t>Building consumer </a:t>
              </a:r>
              <a:br>
                <a:rPr lang="en-US" sz="2400" dirty="0">
                  <a:solidFill>
                    <a:srgbClr val="BF2E1B"/>
                  </a:solidFill>
                  <a:latin typeface="Calibri"/>
                </a:rPr>
              </a:br>
              <a:r>
                <a:rPr lang="en-US" sz="2400" dirty="0">
                  <a:solidFill>
                    <a:srgbClr val="BF2E1B"/>
                  </a:solidFill>
                  <a:latin typeface="Calibri"/>
                </a:rPr>
                <a:t>leadership</a:t>
              </a:r>
            </a:p>
          </p:txBody>
        </p:sp>
        <p:sp>
          <p:nvSpPr>
            <p:cNvPr id="10" name="TextBox 9">
              <a:extLst>
                <a:ext uri="{FF2B5EF4-FFF2-40B4-BE49-F238E27FC236}">
                  <a16:creationId xmlns:a16="http://schemas.microsoft.com/office/drawing/2014/main" id="{757CA2A0-1F3F-497D-BB40-F2081C993F68}"/>
                </a:ext>
              </a:extLst>
            </p:cNvPr>
            <p:cNvSpPr txBox="1"/>
            <p:nvPr/>
          </p:nvSpPr>
          <p:spPr>
            <a:xfrm>
              <a:off x="2740206" y="3273593"/>
              <a:ext cx="3404645" cy="622413"/>
            </a:xfrm>
            <a:prstGeom prst="rect">
              <a:avLst/>
            </a:prstGeom>
            <a:noFill/>
          </p:spPr>
          <p:txBody>
            <a:bodyPr wrap="square" rtlCol="0">
              <a:spAutoFit/>
            </a:bodyPr>
            <a:lstStyle/>
            <a:p>
              <a:pPr algn="ctr">
                <a:lnSpc>
                  <a:spcPts val="2000"/>
                </a:lnSpc>
                <a:spcBef>
                  <a:spcPts val="0"/>
                </a:spcBef>
              </a:pPr>
              <a:r>
                <a:rPr lang="en-US" sz="2400" dirty="0">
                  <a:solidFill>
                    <a:srgbClr val="BF2E1B"/>
                  </a:solidFill>
                  <a:latin typeface="Calibri"/>
                </a:rPr>
                <a:t>Improving </a:t>
              </a:r>
              <a:br>
                <a:rPr lang="en-US" sz="2400" dirty="0">
                  <a:solidFill>
                    <a:srgbClr val="BF2E1B"/>
                  </a:solidFill>
                  <a:latin typeface="Calibri"/>
                </a:rPr>
              </a:br>
              <a:r>
                <a:rPr lang="en-US" sz="2400" dirty="0">
                  <a:solidFill>
                    <a:srgbClr val="BF2E1B"/>
                  </a:solidFill>
                  <a:latin typeface="Calibri"/>
                </a:rPr>
                <a:t>health systems</a:t>
              </a:r>
            </a:p>
          </p:txBody>
        </p:sp>
        <p:sp>
          <p:nvSpPr>
            <p:cNvPr id="11" name="TextBox 10">
              <a:extLst>
                <a:ext uri="{FF2B5EF4-FFF2-40B4-BE49-F238E27FC236}">
                  <a16:creationId xmlns:a16="http://schemas.microsoft.com/office/drawing/2014/main" id="{C01DFAA5-00DC-4986-8BC1-DA017199713D}"/>
                </a:ext>
              </a:extLst>
            </p:cNvPr>
            <p:cNvSpPr txBox="1"/>
            <p:nvPr/>
          </p:nvSpPr>
          <p:spPr>
            <a:xfrm>
              <a:off x="2740206" y="5871340"/>
              <a:ext cx="3537301" cy="916172"/>
            </a:xfrm>
            <a:prstGeom prst="rect">
              <a:avLst/>
            </a:prstGeom>
            <a:noFill/>
          </p:spPr>
          <p:txBody>
            <a:bodyPr wrap="square" rtlCol="0">
              <a:spAutoFit/>
            </a:bodyPr>
            <a:lstStyle/>
            <a:p>
              <a:pPr lvl="0" algn="ctr">
                <a:lnSpc>
                  <a:spcPts val="2000"/>
                </a:lnSpc>
                <a:spcBef>
                  <a:spcPts val="0"/>
                </a:spcBef>
              </a:pPr>
              <a:r>
                <a:rPr lang="en-US" sz="2400" dirty="0">
                  <a:solidFill>
                    <a:srgbClr val="BF2E1B"/>
                  </a:solidFill>
                  <a:latin typeface="Calibri"/>
                </a:rPr>
                <a:t>Conducting research</a:t>
              </a:r>
            </a:p>
          </p:txBody>
        </p:sp>
        <p:pic>
          <p:nvPicPr>
            <p:cNvPr id="12" name="Picture 11">
              <a:extLst>
                <a:ext uri="{FF2B5EF4-FFF2-40B4-BE49-F238E27FC236}">
                  <a16:creationId xmlns:a16="http://schemas.microsoft.com/office/drawing/2014/main" id="{5201E2D8-C0E5-47E9-A8A9-A3E2BA313A1A}"/>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100000"/>
                      </a14:imgEffect>
                    </a14:imgLayer>
                  </a14:imgProps>
                </a:ext>
              </a:extLst>
            </a:blip>
            <a:srcRect l="22118" t="20355" r="17966" b="21223"/>
            <a:stretch/>
          </p:blipFill>
          <p:spPr>
            <a:xfrm>
              <a:off x="3909809" y="4658228"/>
              <a:ext cx="1275802" cy="1212837"/>
            </a:xfrm>
            <a:prstGeom prst="rect">
              <a:avLst/>
            </a:prstGeom>
          </p:spPr>
        </p:pic>
        <p:pic>
          <p:nvPicPr>
            <p:cNvPr id="13" name="Picture 12">
              <a:extLst>
                <a:ext uri="{FF2B5EF4-FFF2-40B4-BE49-F238E27FC236}">
                  <a16:creationId xmlns:a16="http://schemas.microsoft.com/office/drawing/2014/main" id="{B9331088-447E-414F-BB8B-A69D1274602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100000"/>
                      </a14:imgEffect>
                    </a14:imgLayer>
                  </a14:imgProps>
                </a:ext>
              </a:extLst>
            </a:blip>
            <a:srcRect l="22478" t="24016" r="22308" b="23995"/>
            <a:stretch/>
          </p:blipFill>
          <p:spPr>
            <a:xfrm>
              <a:off x="451928" y="4658230"/>
              <a:ext cx="1288060" cy="1212837"/>
            </a:xfrm>
            <a:prstGeom prst="rect">
              <a:avLst/>
            </a:prstGeom>
          </p:spPr>
        </p:pic>
        <p:sp>
          <p:nvSpPr>
            <p:cNvPr id="14" name="TextBox 13">
              <a:extLst>
                <a:ext uri="{FF2B5EF4-FFF2-40B4-BE49-F238E27FC236}">
                  <a16:creationId xmlns:a16="http://schemas.microsoft.com/office/drawing/2014/main" id="{BDFA1D9E-A357-4F6E-8114-265CCB7D8886}"/>
                </a:ext>
              </a:extLst>
            </p:cNvPr>
            <p:cNvSpPr txBox="1"/>
            <p:nvPr/>
          </p:nvSpPr>
          <p:spPr>
            <a:xfrm>
              <a:off x="-705417" y="5904211"/>
              <a:ext cx="3602750" cy="622413"/>
            </a:xfrm>
            <a:prstGeom prst="rect">
              <a:avLst/>
            </a:prstGeom>
            <a:noFill/>
          </p:spPr>
          <p:txBody>
            <a:bodyPr wrap="square" rtlCol="0">
              <a:spAutoFit/>
            </a:bodyPr>
            <a:lstStyle/>
            <a:p>
              <a:pPr algn="ctr">
                <a:lnSpc>
                  <a:spcPts val="2000"/>
                </a:lnSpc>
                <a:spcBef>
                  <a:spcPts val="0"/>
                </a:spcBef>
              </a:pPr>
              <a:r>
                <a:rPr lang="en-US" sz="2400" dirty="0">
                  <a:solidFill>
                    <a:srgbClr val="BF2E1B"/>
                  </a:solidFill>
                  <a:latin typeface="Calibri"/>
                </a:rPr>
                <a:t>Engaging </a:t>
              </a:r>
              <a:br>
                <a:rPr lang="en-US" sz="2400" dirty="0">
                  <a:solidFill>
                    <a:srgbClr val="BF2E1B"/>
                  </a:solidFill>
                  <a:latin typeface="Calibri"/>
                </a:rPr>
              </a:br>
              <a:r>
                <a:rPr lang="en-US" sz="2400" dirty="0">
                  <a:solidFill>
                    <a:srgbClr val="BF2E1B"/>
                  </a:solidFill>
                  <a:latin typeface="Calibri"/>
                </a:rPr>
                <a:t>policymakers</a:t>
              </a:r>
            </a:p>
          </p:txBody>
        </p:sp>
      </p:grpSp>
      <p:pic>
        <p:nvPicPr>
          <p:cNvPr id="15" name="Picture 14">
            <a:extLst>
              <a:ext uri="{FF2B5EF4-FFF2-40B4-BE49-F238E27FC236}">
                <a16:creationId xmlns:a16="http://schemas.microsoft.com/office/drawing/2014/main" id="{93CCCB7E-9572-4AA0-9DAB-50961AF5C2C7}"/>
              </a:ext>
            </a:extLst>
          </p:cNvPr>
          <p:cNvPicPr>
            <a:picLocks noChangeAspect="1"/>
          </p:cNvPicPr>
          <p:nvPr/>
        </p:nvPicPr>
        <p:blipFill>
          <a:blip r:embed="rId11"/>
          <a:stretch>
            <a:fillRect/>
          </a:stretch>
        </p:blipFill>
        <p:spPr>
          <a:xfrm>
            <a:off x="2348563" y="6171269"/>
            <a:ext cx="1523319" cy="508935"/>
          </a:xfrm>
          <a:prstGeom prst="rect">
            <a:avLst/>
          </a:prstGeom>
        </p:spPr>
      </p:pic>
    </p:spTree>
    <p:extLst>
      <p:ext uri="{BB962C8B-B14F-4D97-AF65-F5344CB8AC3E}">
        <p14:creationId xmlns:p14="http://schemas.microsoft.com/office/powerpoint/2010/main" val="37627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97" y="92614"/>
            <a:ext cx="8272212" cy="892166"/>
          </a:xfrm>
        </p:spPr>
        <p:txBody>
          <a:bodyPr>
            <a:normAutofit/>
          </a:bodyPr>
          <a:lstStyle/>
          <a:p>
            <a:r>
              <a:rPr lang="en-US" b="1" dirty="0"/>
              <a:t>States at the Forefront of Integration in 2019</a:t>
            </a:r>
            <a:endParaRPr lang="en-US" dirty="0"/>
          </a:p>
        </p:txBody>
      </p:sp>
      <p:sp>
        <p:nvSpPr>
          <p:cNvPr id="66" name="WY"/>
          <p:cNvSpPr/>
          <p:nvPr/>
        </p:nvSpPr>
        <p:spPr>
          <a:xfrm>
            <a:off x="2805975" y="2440465"/>
            <a:ext cx="766180" cy="544681"/>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67" name="WI"/>
          <p:cNvSpPr/>
          <p:nvPr/>
        </p:nvSpPr>
        <p:spPr>
          <a:xfrm>
            <a:off x="4676149" y="2214870"/>
            <a:ext cx="605978" cy="527405"/>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68" name="WV"/>
          <p:cNvSpPr/>
          <p:nvPr/>
        </p:nvSpPr>
        <p:spPr>
          <a:xfrm>
            <a:off x="5913647" y="2747354"/>
            <a:ext cx="486409" cy="465417"/>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69" name="WA"/>
          <p:cNvSpPr/>
          <p:nvPr/>
        </p:nvSpPr>
        <p:spPr>
          <a:xfrm>
            <a:off x="1632327" y="1764693"/>
            <a:ext cx="735997" cy="479644"/>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defRPr/>
            </a:pPr>
            <a:endParaRPr lang="en-GB" sz="1350" kern="0" dirty="0">
              <a:solidFill>
                <a:srgbClr val="003580"/>
              </a:solidFill>
              <a:latin typeface="Calibri" panose="020F0502020204030204"/>
            </a:endParaRPr>
          </a:p>
        </p:txBody>
      </p:sp>
      <p:grpSp>
        <p:nvGrpSpPr>
          <p:cNvPr id="70" name="VA"/>
          <p:cNvGrpSpPr/>
          <p:nvPr/>
        </p:nvGrpSpPr>
        <p:grpSpPr>
          <a:xfrm>
            <a:off x="5861678" y="2824728"/>
            <a:ext cx="834090" cy="489298"/>
            <a:chOff x="6634165" y="2452687"/>
            <a:chExt cx="1140617" cy="764381"/>
          </a:xfrm>
          <a:solidFill>
            <a:srgbClr val="FFFFFF">
              <a:lumMod val="75000"/>
            </a:srgbClr>
          </a:solidFill>
        </p:grpSpPr>
        <p:sp>
          <p:nvSpPr>
            <p:cNvPr id="124" name="VA-2"/>
            <p:cNvSpPr/>
            <p:nvPr/>
          </p:nvSpPr>
          <p:spPr>
            <a:xfrm>
              <a:off x="6634165" y="2452687"/>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BFBFBF"/>
                </a:solidFill>
                <a:latin typeface="Calibri" panose="020F0502020204030204"/>
                <a:ea typeface="ＭＳ Ｐゴシック" charset="-128"/>
              </a:endParaRPr>
            </a:p>
          </p:txBody>
        </p:sp>
        <p:sp>
          <p:nvSpPr>
            <p:cNvPr id="125" name="VA-1"/>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sp>
        <p:nvSpPr>
          <p:cNvPr id="71" name="VT"/>
          <p:cNvSpPr/>
          <p:nvPr/>
        </p:nvSpPr>
        <p:spPr>
          <a:xfrm>
            <a:off x="6586955" y="1978096"/>
            <a:ext cx="199671" cy="314005"/>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2" name="UT"/>
          <p:cNvSpPr/>
          <p:nvPr/>
        </p:nvSpPr>
        <p:spPr>
          <a:xfrm>
            <a:off x="2406632" y="2763615"/>
            <a:ext cx="611783" cy="688981"/>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3" name="TX"/>
          <p:cNvSpPr/>
          <p:nvPr/>
        </p:nvSpPr>
        <p:spPr>
          <a:xfrm>
            <a:off x="3207640" y="3544051"/>
            <a:ext cx="1592725" cy="1305810"/>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pattFill prst="wdDnDiag">
            <a:fgClr>
              <a:srgbClr val="0182A9"/>
            </a:fgClr>
            <a:bgClr>
              <a:srgbClr val="E0B116"/>
            </a:bgClr>
          </a:patt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4" name="TN"/>
          <p:cNvSpPr/>
          <p:nvPr/>
        </p:nvSpPr>
        <p:spPr>
          <a:xfrm>
            <a:off x="5133537" y="3252403"/>
            <a:ext cx="956564" cy="392252"/>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5" name="SD"/>
          <p:cNvSpPr/>
          <p:nvPr/>
        </p:nvSpPr>
        <p:spPr>
          <a:xfrm>
            <a:off x="3557062" y="2373394"/>
            <a:ext cx="803328" cy="416640"/>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6" name="SC"/>
          <p:cNvSpPr/>
          <p:nvPr/>
        </p:nvSpPr>
        <p:spPr>
          <a:xfrm>
            <a:off x="5938025" y="3428205"/>
            <a:ext cx="556061" cy="37396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77" name="RI"/>
          <p:cNvSpPr/>
          <p:nvPr/>
        </p:nvSpPr>
        <p:spPr>
          <a:xfrm>
            <a:off x="6886462" y="2309375"/>
            <a:ext cx="59205" cy="84345"/>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nvGrpSpPr>
          <p:cNvPr id="78" name="PR"/>
          <p:cNvGrpSpPr>
            <a:grpSpLocks noChangeAspect="1"/>
          </p:cNvGrpSpPr>
          <p:nvPr/>
        </p:nvGrpSpPr>
        <p:grpSpPr>
          <a:xfrm>
            <a:off x="6676344" y="4629072"/>
            <a:ext cx="525326" cy="143531"/>
            <a:chOff x="879475" y="2492375"/>
            <a:chExt cx="7385050" cy="2305050"/>
          </a:xfrm>
          <a:solidFill>
            <a:srgbClr val="FFFFFF">
              <a:lumMod val="75000"/>
            </a:srgbClr>
          </a:solidFill>
        </p:grpSpPr>
        <p:sp>
          <p:nvSpPr>
            <p:cNvPr id="121" name="PR-3"/>
            <p:cNvSpPr>
              <a:spLocks noEditPoints="1"/>
            </p:cNvSpPr>
            <p:nvPr/>
          </p:nvSpPr>
          <p:spPr bwMode="auto">
            <a:xfrm>
              <a:off x="5546725" y="4460875"/>
              <a:ext cx="117475" cy="68263"/>
            </a:xfrm>
            <a:custGeom>
              <a:avLst/>
              <a:gdLst>
                <a:gd name="T0" fmla="*/ 32 w 74"/>
                <a:gd name="T1" fmla="*/ 34 h 43"/>
                <a:gd name="T2" fmla="*/ 12 w 74"/>
                <a:gd name="T3" fmla="*/ 40 h 43"/>
                <a:gd name="T4" fmla="*/ 0 w 74"/>
                <a:gd name="T5" fmla="*/ 26 h 43"/>
                <a:gd name="T6" fmla="*/ 0 w 74"/>
                <a:gd name="T7" fmla="*/ 26 h 43"/>
                <a:gd name="T8" fmla="*/ 6 w 74"/>
                <a:gd name="T9" fmla="*/ 14 h 43"/>
                <a:gd name="T10" fmla="*/ 17 w 74"/>
                <a:gd name="T11" fmla="*/ 9 h 43"/>
                <a:gd name="T12" fmla="*/ 26 w 74"/>
                <a:gd name="T13" fmla="*/ 12 h 43"/>
                <a:gd name="T14" fmla="*/ 32 w 74"/>
                <a:gd name="T15" fmla="*/ 14 h 43"/>
                <a:gd name="T16" fmla="*/ 46 w 74"/>
                <a:gd name="T17" fmla="*/ 9 h 43"/>
                <a:gd name="T18" fmla="*/ 46 w 74"/>
                <a:gd name="T19" fmla="*/ 9 h 43"/>
                <a:gd name="T20" fmla="*/ 54 w 74"/>
                <a:gd name="T21" fmla="*/ 12 h 43"/>
                <a:gd name="T22" fmla="*/ 57 w 74"/>
                <a:gd name="T23" fmla="*/ 9 h 43"/>
                <a:gd name="T24" fmla="*/ 60 w 74"/>
                <a:gd name="T25" fmla="*/ 3 h 43"/>
                <a:gd name="T26" fmla="*/ 66 w 74"/>
                <a:gd name="T27" fmla="*/ 0 h 43"/>
                <a:gd name="T28" fmla="*/ 69 w 74"/>
                <a:gd name="T29" fmla="*/ 3 h 43"/>
                <a:gd name="T30" fmla="*/ 72 w 74"/>
                <a:gd name="T31" fmla="*/ 12 h 43"/>
                <a:gd name="T32" fmla="*/ 74 w 74"/>
                <a:gd name="T33" fmla="*/ 17 h 43"/>
                <a:gd name="T34" fmla="*/ 69 w 74"/>
                <a:gd name="T35" fmla="*/ 23 h 43"/>
                <a:gd name="T36" fmla="*/ 72 w 74"/>
                <a:gd name="T37" fmla="*/ 32 h 43"/>
                <a:gd name="T38" fmla="*/ 72 w 74"/>
                <a:gd name="T39" fmla="*/ 40 h 43"/>
                <a:gd name="T40" fmla="*/ 66 w 74"/>
                <a:gd name="T41" fmla="*/ 43 h 43"/>
                <a:gd name="T42" fmla="*/ 60 w 74"/>
                <a:gd name="T43" fmla="*/ 40 h 43"/>
                <a:gd name="T44" fmla="*/ 52 w 74"/>
                <a:gd name="T45" fmla="*/ 40 h 43"/>
                <a:gd name="T46" fmla="*/ 32 w 74"/>
                <a:gd name="T47" fmla="*/ 37 h 43"/>
                <a:gd name="T48" fmla="*/ 34 w 74"/>
                <a:gd name="T49" fmla="*/ 37 h 43"/>
                <a:gd name="T50" fmla="*/ 46 w 74"/>
                <a:gd name="T51" fmla="*/ 43 h 43"/>
                <a:gd name="T52" fmla="*/ 57 w 74"/>
                <a:gd name="T53" fmla="*/ 34 h 43"/>
                <a:gd name="T54" fmla="*/ 66 w 74"/>
                <a:gd name="T55" fmla="*/ 43 h 43"/>
                <a:gd name="T56" fmla="*/ 72 w 74"/>
                <a:gd name="T57" fmla="*/ 40 h 43"/>
                <a:gd name="T58" fmla="*/ 72 w 74"/>
                <a:gd name="T59" fmla="*/ 37 h 43"/>
                <a:gd name="T60" fmla="*/ 72 w 74"/>
                <a:gd name="T61" fmla="*/ 32 h 43"/>
                <a:gd name="T62" fmla="*/ 69 w 74"/>
                <a:gd name="T63" fmla="*/ 32 h 43"/>
                <a:gd name="T64" fmla="*/ 69 w 74"/>
                <a:gd name="T65" fmla="*/ 20 h 43"/>
                <a:gd name="T66" fmla="*/ 74 w 74"/>
                <a:gd name="T67" fmla="*/ 17 h 43"/>
                <a:gd name="T68" fmla="*/ 69 w 74"/>
                <a:gd name="T69" fmla="*/ 12 h 43"/>
                <a:gd name="T70" fmla="*/ 69 w 74"/>
                <a:gd name="T71" fmla="*/ 3 h 43"/>
                <a:gd name="T72" fmla="*/ 66 w 74"/>
                <a:gd name="T73" fmla="*/ 3 h 43"/>
                <a:gd name="T74" fmla="*/ 60 w 74"/>
                <a:gd name="T75" fmla="*/ 3 h 43"/>
                <a:gd name="T76" fmla="*/ 57 w 74"/>
                <a:gd name="T77" fmla="*/ 12 h 43"/>
                <a:gd name="T78" fmla="*/ 54 w 74"/>
                <a:gd name="T79" fmla="*/ 12 h 43"/>
                <a:gd name="T80" fmla="*/ 54 w 74"/>
                <a:gd name="T81" fmla="*/ 14 h 43"/>
                <a:gd name="T82" fmla="*/ 46 w 74"/>
                <a:gd name="T83" fmla="*/ 12 h 43"/>
                <a:gd name="T84" fmla="*/ 46 w 74"/>
                <a:gd name="T85" fmla="*/ 12 h 43"/>
                <a:gd name="T86" fmla="*/ 32 w 74"/>
                <a:gd name="T87" fmla="*/ 17 h 43"/>
                <a:gd name="T88" fmla="*/ 26 w 74"/>
                <a:gd name="T89" fmla="*/ 12 h 43"/>
                <a:gd name="T90" fmla="*/ 17 w 74"/>
                <a:gd name="T91" fmla="*/ 12 h 43"/>
                <a:gd name="T92" fmla="*/ 6 w 74"/>
                <a:gd name="T93" fmla="*/ 14 h 43"/>
                <a:gd name="T94" fmla="*/ 0 w 74"/>
                <a:gd name="T95" fmla="*/ 26 h 43"/>
                <a:gd name="T96" fmla="*/ 6 w 74"/>
                <a:gd name="T97" fmla="*/ 37 h 43"/>
                <a:gd name="T98" fmla="*/ 17 w 74"/>
                <a:gd name="T99" fmla="*/ 43 h 43"/>
                <a:gd name="T100" fmla="*/ 32 w 74"/>
                <a:gd name="T10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3">
                  <a:moveTo>
                    <a:pt x="32" y="37"/>
                  </a:moveTo>
                  <a:lnTo>
                    <a:pt x="32" y="37"/>
                  </a:lnTo>
                  <a:lnTo>
                    <a:pt x="32" y="34"/>
                  </a:lnTo>
                  <a:lnTo>
                    <a:pt x="32" y="34"/>
                  </a:lnTo>
                  <a:lnTo>
                    <a:pt x="32" y="34"/>
                  </a:lnTo>
                  <a:lnTo>
                    <a:pt x="26" y="40"/>
                  </a:lnTo>
                  <a:lnTo>
                    <a:pt x="17" y="43"/>
                  </a:lnTo>
                  <a:lnTo>
                    <a:pt x="17" y="43"/>
                  </a:lnTo>
                  <a:lnTo>
                    <a:pt x="17" y="43"/>
                  </a:lnTo>
                  <a:lnTo>
                    <a:pt x="12" y="40"/>
                  </a:lnTo>
                  <a:lnTo>
                    <a:pt x="6" y="37"/>
                  </a:lnTo>
                  <a:lnTo>
                    <a:pt x="6" y="37"/>
                  </a:lnTo>
                  <a:lnTo>
                    <a:pt x="6" y="37"/>
                  </a:lnTo>
                  <a:lnTo>
                    <a:pt x="3" y="32"/>
                  </a:lnTo>
                  <a:lnTo>
                    <a:pt x="0" y="26"/>
                  </a:lnTo>
                  <a:lnTo>
                    <a:pt x="0" y="26"/>
                  </a:lnTo>
                  <a:lnTo>
                    <a:pt x="0" y="26"/>
                  </a:lnTo>
                  <a:lnTo>
                    <a:pt x="0" y="26"/>
                  </a:lnTo>
                  <a:lnTo>
                    <a:pt x="0" y="26"/>
                  </a:lnTo>
                  <a:lnTo>
                    <a:pt x="0" y="26"/>
                  </a:lnTo>
                  <a:lnTo>
                    <a:pt x="0" y="26"/>
                  </a:lnTo>
                  <a:lnTo>
                    <a:pt x="3" y="20"/>
                  </a:lnTo>
                  <a:lnTo>
                    <a:pt x="6" y="14"/>
                  </a:lnTo>
                  <a:lnTo>
                    <a:pt x="6" y="14"/>
                  </a:lnTo>
                  <a:lnTo>
                    <a:pt x="6" y="14"/>
                  </a:lnTo>
                  <a:lnTo>
                    <a:pt x="12" y="12"/>
                  </a:lnTo>
                  <a:lnTo>
                    <a:pt x="17" y="9"/>
                  </a:lnTo>
                  <a:lnTo>
                    <a:pt x="17" y="9"/>
                  </a:lnTo>
                  <a:lnTo>
                    <a:pt x="17" y="9"/>
                  </a:lnTo>
                  <a:lnTo>
                    <a:pt x="17" y="9"/>
                  </a:lnTo>
                  <a:lnTo>
                    <a:pt x="17" y="9"/>
                  </a:lnTo>
                  <a:lnTo>
                    <a:pt x="17" y="9"/>
                  </a:lnTo>
                  <a:lnTo>
                    <a:pt x="17" y="9"/>
                  </a:lnTo>
                  <a:lnTo>
                    <a:pt x="17" y="9"/>
                  </a:lnTo>
                  <a:lnTo>
                    <a:pt x="26" y="12"/>
                  </a:lnTo>
                  <a:lnTo>
                    <a:pt x="32" y="17"/>
                  </a:lnTo>
                  <a:lnTo>
                    <a:pt x="32" y="17"/>
                  </a:lnTo>
                  <a:lnTo>
                    <a:pt x="32" y="17"/>
                  </a:lnTo>
                  <a:lnTo>
                    <a:pt x="32" y="14"/>
                  </a:lnTo>
                  <a:lnTo>
                    <a:pt x="32" y="14"/>
                  </a:lnTo>
                  <a:lnTo>
                    <a:pt x="32" y="14"/>
                  </a:lnTo>
                  <a:lnTo>
                    <a:pt x="37" y="12"/>
                  </a:lnTo>
                  <a:lnTo>
                    <a:pt x="46" y="9"/>
                  </a:lnTo>
                  <a:lnTo>
                    <a:pt x="46" y="9"/>
                  </a:lnTo>
                  <a:lnTo>
                    <a:pt x="46" y="9"/>
                  </a:lnTo>
                  <a:lnTo>
                    <a:pt x="46" y="9"/>
                  </a:lnTo>
                  <a:lnTo>
                    <a:pt x="46" y="9"/>
                  </a:lnTo>
                  <a:lnTo>
                    <a:pt x="46" y="9"/>
                  </a:lnTo>
                  <a:lnTo>
                    <a:pt x="46" y="9"/>
                  </a:lnTo>
                  <a:lnTo>
                    <a:pt x="46" y="9"/>
                  </a:lnTo>
                  <a:lnTo>
                    <a:pt x="54" y="12"/>
                  </a:lnTo>
                  <a:lnTo>
                    <a:pt x="54" y="12"/>
                  </a:lnTo>
                  <a:lnTo>
                    <a:pt x="54" y="12"/>
                  </a:lnTo>
                  <a:lnTo>
                    <a:pt x="54" y="12"/>
                  </a:lnTo>
                  <a:lnTo>
                    <a:pt x="54" y="12"/>
                  </a:lnTo>
                  <a:lnTo>
                    <a:pt x="54" y="12"/>
                  </a:lnTo>
                  <a:lnTo>
                    <a:pt x="57" y="12"/>
                  </a:lnTo>
                  <a:lnTo>
                    <a:pt x="57" y="12"/>
                  </a:lnTo>
                  <a:lnTo>
                    <a:pt x="57" y="12"/>
                  </a:lnTo>
                  <a:lnTo>
                    <a:pt x="57" y="9"/>
                  </a:lnTo>
                  <a:lnTo>
                    <a:pt x="57" y="9"/>
                  </a:lnTo>
                  <a:lnTo>
                    <a:pt x="57" y="6"/>
                  </a:lnTo>
                  <a:lnTo>
                    <a:pt x="57" y="6"/>
                  </a:lnTo>
                  <a:lnTo>
                    <a:pt x="60" y="3"/>
                  </a:lnTo>
                  <a:lnTo>
                    <a:pt x="60" y="3"/>
                  </a:lnTo>
                  <a:lnTo>
                    <a:pt x="60" y="3"/>
                  </a:lnTo>
                  <a:lnTo>
                    <a:pt x="63" y="0"/>
                  </a:lnTo>
                  <a:lnTo>
                    <a:pt x="63" y="0"/>
                  </a:lnTo>
                  <a:lnTo>
                    <a:pt x="63" y="0"/>
                  </a:lnTo>
                  <a:lnTo>
                    <a:pt x="66" y="0"/>
                  </a:lnTo>
                  <a:lnTo>
                    <a:pt x="66" y="0"/>
                  </a:lnTo>
                  <a:lnTo>
                    <a:pt x="66" y="0"/>
                  </a:lnTo>
                  <a:lnTo>
                    <a:pt x="69" y="3"/>
                  </a:lnTo>
                  <a:lnTo>
                    <a:pt x="69" y="3"/>
                  </a:lnTo>
                  <a:lnTo>
                    <a:pt x="69" y="3"/>
                  </a:lnTo>
                  <a:lnTo>
                    <a:pt x="69" y="6"/>
                  </a:lnTo>
                  <a:lnTo>
                    <a:pt x="69" y="6"/>
                  </a:lnTo>
                  <a:lnTo>
                    <a:pt x="69" y="12"/>
                  </a:lnTo>
                  <a:lnTo>
                    <a:pt x="69" y="12"/>
                  </a:lnTo>
                  <a:lnTo>
                    <a:pt x="72" y="12"/>
                  </a:lnTo>
                  <a:lnTo>
                    <a:pt x="72" y="12"/>
                  </a:lnTo>
                  <a:lnTo>
                    <a:pt x="72" y="12"/>
                  </a:lnTo>
                  <a:lnTo>
                    <a:pt x="74" y="17"/>
                  </a:lnTo>
                  <a:lnTo>
                    <a:pt x="74" y="17"/>
                  </a:lnTo>
                  <a:lnTo>
                    <a:pt x="74" y="17"/>
                  </a:lnTo>
                  <a:lnTo>
                    <a:pt x="72" y="20"/>
                  </a:lnTo>
                  <a:lnTo>
                    <a:pt x="72" y="20"/>
                  </a:lnTo>
                  <a:lnTo>
                    <a:pt x="72" y="20"/>
                  </a:lnTo>
                  <a:lnTo>
                    <a:pt x="69" y="23"/>
                  </a:lnTo>
                  <a:lnTo>
                    <a:pt x="69" y="23"/>
                  </a:lnTo>
                  <a:lnTo>
                    <a:pt x="69" y="32"/>
                  </a:lnTo>
                  <a:lnTo>
                    <a:pt x="69" y="32"/>
                  </a:lnTo>
                  <a:lnTo>
                    <a:pt x="72" y="32"/>
                  </a:lnTo>
                  <a:lnTo>
                    <a:pt x="72" y="32"/>
                  </a:lnTo>
                  <a:lnTo>
                    <a:pt x="72" y="32"/>
                  </a:lnTo>
                  <a:lnTo>
                    <a:pt x="74" y="37"/>
                  </a:lnTo>
                  <a:lnTo>
                    <a:pt x="74" y="37"/>
                  </a:lnTo>
                  <a:lnTo>
                    <a:pt x="74" y="37"/>
                  </a:lnTo>
                  <a:lnTo>
                    <a:pt x="72" y="40"/>
                  </a:lnTo>
                  <a:lnTo>
                    <a:pt x="72" y="40"/>
                  </a:lnTo>
                  <a:lnTo>
                    <a:pt x="72" y="40"/>
                  </a:lnTo>
                  <a:lnTo>
                    <a:pt x="72" y="40"/>
                  </a:lnTo>
                  <a:lnTo>
                    <a:pt x="72" y="40"/>
                  </a:lnTo>
                  <a:lnTo>
                    <a:pt x="72" y="40"/>
                  </a:lnTo>
                  <a:lnTo>
                    <a:pt x="66" y="43"/>
                  </a:lnTo>
                  <a:lnTo>
                    <a:pt x="66" y="43"/>
                  </a:lnTo>
                  <a:lnTo>
                    <a:pt x="66" y="43"/>
                  </a:lnTo>
                  <a:lnTo>
                    <a:pt x="66" y="43"/>
                  </a:lnTo>
                  <a:lnTo>
                    <a:pt x="60" y="40"/>
                  </a:lnTo>
                  <a:lnTo>
                    <a:pt x="60" y="40"/>
                  </a:lnTo>
                  <a:lnTo>
                    <a:pt x="60" y="40"/>
                  </a:lnTo>
                  <a:lnTo>
                    <a:pt x="57" y="37"/>
                  </a:lnTo>
                  <a:lnTo>
                    <a:pt x="57" y="37"/>
                  </a:lnTo>
                  <a:lnTo>
                    <a:pt x="57" y="37"/>
                  </a:lnTo>
                  <a:lnTo>
                    <a:pt x="52" y="40"/>
                  </a:lnTo>
                  <a:lnTo>
                    <a:pt x="46" y="43"/>
                  </a:lnTo>
                  <a:lnTo>
                    <a:pt x="46" y="43"/>
                  </a:lnTo>
                  <a:lnTo>
                    <a:pt x="46" y="43"/>
                  </a:lnTo>
                  <a:lnTo>
                    <a:pt x="37" y="40"/>
                  </a:lnTo>
                  <a:lnTo>
                    <a:pt x="32" y="37"/>
                  </a:lnTo>
                  <a:lnTo>
                    <a:pt x="32" y="37"/>
                  </a:lnTo>
                  <a:close/>
                  <a:moveTo>
                    <a:pt x="32" y="34"/>
                  </a:moveTo>
                  <a:lnTo>
                    <a:pt x="32" y="34"/>
                  </a:lnTo>
                  <a:lnTo>
                    <a:pt x="34" y="37"/>
                  </a:lnTo>
                  <a:lnTo>
                    <a:pt x="34" y="37"/>
                  </a:lnTo>
                  <a:lnTo>
                    <a:pt x="34" y="37"/>
                  </a:lnTo>
                  <a:lnTo>
                    <a:pt x="37" y="40"/>
                  </a:lnTo>
                  <a:lnTo>
                    <a:pt x="46" y="43"/>
                  </a:lnTo>
                  <a:lnTo>
                    <a:pt x="46" y="43"/>
                  </a:lnTo>
                  <a:lnTo>
                    <a:pt x="46" y="43"/>
                  </a:lnTo>
                  <a:lnTo>
                    <a:pt x="52" y="40"/>
                  </a:lnTo>
                  <a:lnTo>
                    <a:pt x="57" y="34"/>
                  </a:lnTo>
                  <a:lnTo>
                    <a:pt x="57" y="34"/>
                  </a:lnTo>
                  <a:lnTo>
                    <a:pt x="57" y="34"/>
                  </a:lnTo>
                  <a:lnTo>
                    <a:pt x="57" y="34"/>
                  </a:lnTo>
                  <a:lnTo>
                    <a:pt x="57" y="34"/>
                  </a:lnTo>
                  <a:lnTo>
                    <a:pt x="60" y="40"/>
                  </a:lnTo>
                  <a:lnTo>
                    <a:pt x="60" y="40"/>
                  </a:lnTo>
                  <a:lnTo>
                    <a:pt x="60" y="40"/>
                  </a:lnTo>
                  <a:lnTo>
                    <a:pt x="66" y="43"/>
                  </a:lnTo>
                  <a:lnTo>
                    <a:pt x="66" y="43"/>
                  </a:lnTo>
                  <a:lnTo>
                    <a:pt x="66" y="43"/>
                  </a:lnTo>
                  <a:lnTo>
                    <a:pt x="66" y="43"/>
                  </a:lnTo>
                  <a:lnTo>
                    <a:pt x="72" y="40"/>
                  </a:lnTo>
                  <a:lnTo>
                    <a:pt x="72" y="40"/>
                  </a:lnTo>
                  <a:lnTo>
                    <a:pt x="72" y="40"/>
                  </a:lnTo>
                  <a:lnTo>
                    <a:pt x="72" y="40"/>
                  </a:lnTo>
                  <a:lnTo>
                    <a:pt x="72" y="40"/>
                  </a:lnTo>
                  <a:lnTo>
                    <a:pt x="72" y="40"/>
                  </a:lnTo>
                  <a:lnTo>
                    <a:pt x="72" y="37"/>
                  </a:lnTo>
                  <a:lnTo>
                    <a:pt x="72" y="37"/>
                  </a:lnTo>
                  <a:lnTo>
                    <a:pt x="72" y="37"/>
                  </a:lnTo>
                  <a:lnTo>
                    <a:pt x="72" y="32"/>
                  </a:lnTo>
                  <a:lnTo>
                    <a:pt x="72" y="32"/>
                  </a:lnTo>
                  <a:lnTo>
                    <a:pt x="72" y="32"/>
                  </a:lnTo>
                  <a:lnTo>
                    <a:pt x="69" y="32"/>
                  </a:lnTo>
                  <a:lnTo>
                    <a:pt x="69" y="32"/>
                  </a:lnTo>
                  <a:lnTo>
                    <a:pt x="69" y="32"/>
                  </a:lnTo>
                  <a:lnTo>
                    <a:pt x="69" y="32"/>
                  </a:lnTo>
                  <a:lnTo>
                    <a:pt x="69" y="32"/>
                  </a:lnTo>
                  <a:lnTo>
                    <a:pt x="69" y="32"/>
                  </a:lnTo>
                  <a:lnTo>
                    <a:pt x="69" y="32"/>
                  </a:lnTo>
                  <a:lnTo>
                    <a:pt x="69" y="20"/>
                  </a:lnTo>
                  <a:lnTo>
                    <a:pt x="69" y="20"/>
                  </a:lnTo>
                  <a:lnTo>
                    <a:pt x="69" y="20"/>
                  </a:lnTo>
                  <a:lnTo>
                    <a:pt x="72" y="20"/>
                  </a:lnTo>
                  <a:lnTo>
                    <a:pt x="72" y="20"/>
                  </a:lnTo>
                  <a:lnTo>
                    <a:pt x="72" y="20"/>
                  </a:lnTo>
                  <a:lnTo>
                    <a:pt x="74" y="17"/>
                  </a:lnTo>
                  <a:lnTo>
                    <a:pt x="74" y="17"/>
                  </a:lnTo>
                  <a:lnTo>
                    <a:pt x="74" y="17"/>
                  </a:lnTo>
                  <a:lnTo>
                    <a:pt x="72" y="12"/>
                  </a:lnTo>
                  <a:lnTo>
                    <a:pt x="72" y="12"/>
                  </a:lnTo>
                  <a:lnTo>
                    <a:pt x="72" y="12"/>
                  </a:lnTo>
                  <a:lnTo>
                    <a:pt x="69" y="12"/>
                  </a:lnTo>
                  <a:lnTo>
                    <a:pt x="69" y="12"/>
                  </a:lnTo>
                  <a:lnTo>
                    <a:pt x="69" y="12"/>
                  </a:lnTo>
                  <a:lnTo>
                    <a:pt x="69" y="6"/>
                  </a:lnTo>
                  <a:lnTo>
                    <a:pt x="69" y="6"/>
                  </a:lnTo>
                  <a:lnTo>
                    <a:pt x="69" y="3"/>
                  </a:lnTo>
                  <a:lnTo>
                    <a:pt x="69" y="3"/>
                  </a:lnTo>
                  <a:lnTo>
                    <a:pt x="69" y="3"/>
                  </a:lnTo>
                  <a:lnTo>
                    <a:pt x="66" y="3"/>
                  </a:lnTo>
                  <a:lnTo>
                    <a:pt x="66" y="3"/>
                  </a:lnTo>
                  <a:lnTo>
                    <a:pt x="66" y="3"/>
                  </a:lnTo>
                  <a:lnTo>
                    <a:pt x="63" y="0"/>
                  </a:lnTo>
                  <a:lnTo>
                    <a:pt x="63" y="0"/>
                  </a:lnTo>
                  <a:lnTo>
                    <a:pt x="63" y="0"/>
                  </a:lnTo>
                  <a:lnTo>
                    <a:pt x="60" y="3"/>
                  </a:lnTo>
                  <a:lnTo>
                    <a:pt x="60" y="3"/>
                  </a:lnTo>
                  <a:lnTo>
                    <a:pt x="60" y="3"/>
                  </a:lnTo>
                  <a:lnTo>
                    <a:pt x="57" y="6"/>
                  </a:lnTo>
                  <a:lnTo>
                    <a:pt x="57" y="6"/>
                  </a:lnTo>
                  <a:lnTo>
                    <a:pt x="57" y="12"/>
                  </a:lnTo>
                  <a:lnTo>
                    <a:pt x="57" y="12"/>
                  </a:lnTo>
                  <a:lnTo>
                    <a:pt x="57" y="12"/>
                  </a:lnTo>
                  <a:lnTo>
                    <a:pt x="57" y="12"/>
                  </a:lnTo>
                  <a:lnTo>
                    <a:pt x="57" y="12"/>
                  </a:lnTo>
                  <a:lnTo>
                    <a:pt x="57" y="12"/>
                  </a:lnTo>
                  <a:lnTo>
                    <a:pt x="54" y="12"/>
                  </a:lnTo>
                  <a:lnTo>
                    <a:pt x="54" y="12"/>
                  </a:lnTo>
                  <a:lnTo>
                    <a:pt x="54" y="12"/>
                  </a:lnTo>
                  <a:lnTo>
                    <a:pt x="54" y="14"/>
                  </a:lnTo>
                  <a:lnTo>
                    <a:pt x="54" y="14"/>
                  </a:lnTo>
                  <a:lnTo>
                    <a:pt x="54" y="14"/>
                  </a:lnTo>
                  <a:lnTo>
                    <a:pt x="54" y="14"/>
                  </a:lnTo>
                  <a:lnTo>
                    <a:pt x="54" y="14"/>
                  </a:lnTo>
                  <a:lnTo>
                    <a:pt x="46" y="12"/>
                  </a:lnTo>
                  <a:lnTo>
                    <a:pt x="46" y="12"/>
                  </a:lnTo>
                  <a:lnTo>
                    <a:pt x="46" y="12"/>
                  </a:lnTo>
                  <a:lnTo>
                    <a:pt x="46" y="12"/>
                  </a:lnTo>
                  <a:lnTo>
                    <a:pt x="46" y="12"/>
                  </a:lnTo>
                  <a:lnTo>
                    <a:pt x="46" y="12"/>
                  </a:lnTo>
                  <a:lnTo>
                    <a:pt x="46" y="12"/>
                  </a:lnTo>
                  <a:lnTo>
                    <a:pt x="46" y="12"/>
                  </a:lnTo>
                  <a:lnTo>
                    <a:pt x="37" y="12"/>
                  </a:lnTo>
                  <a:lnTo>
                    <a:pt x="34" y="14"/>
                  </a:lnTo>
                  <a:lnTo>
                    <a:pt x="34" y="14"/>
                  </a:lnTo>
                  <a:lnTo>
                    <a:pt x="34" y="14"/>
                  </a:lnTo>
                  <a:lnTo>
                    <a:pt x="32" y="17"/>
                  </a:lnTo>
                  <a:lnTo>
                    <a:pt x="32" y="17"/>
                  </a:lnTo>
                  <a:lnTo>
                    <a:pt x="32" y="17"/>
                  </a:lnTo>
                  <a:lnTo>
                    <a:pt x="32" y="17"/>
                  </a:lnTo>
                  <a:lnTo>
                    <a:pt x="32" y="17"/>
                  </a:lnTo>
                  <a:lnTo>
                    <a:pt x="26" y="12"/>
                  </a:lnTo>
                  <a:lnTo>
                    <a:pt x="17" y="12"/>
                  </a:lnTo>
                  <a:lnTo>
                    <a:pt x="17" y="12"/>
                  </a:lnTo>
                  <a:lnTo>
                    <a:pt x="17" y="12"/>
                  </a:lnTo>
                  <a:lnTo>
                    <a:pt x="17" y="12"/>
                  </a:lnTo>
                  <a:lnTo>
                    <a:pt x="17" y="12"/>
                  </a:lnTo>
                  <a:lnTo>
                    <a:pt x="17" y="12"/>
                  </a:lnTo>
                  <a:lnTo>
                    <a:pt x="17" y="12"/>
                  </a:lnTo>
                  <a:lnTo>
                    <a:pt x="17" y="12"/>
                  </a:lnTo>
                  <a:lnTo>
                    <a:pt x="12" y="12"/>
                  </a:lnTo>
                  <a:lnTo>
                    <a:pt x="6" y="14"/>
                  </a:lnTo>
                  <a:lnTo>
                    <a:pt x="6" y="14"/>
                  </a:lnTo>
                  <a:lnTo>
                    <a:pt x="6" y="14"/>
                  </a:lnTo>
                  <a:lnTo>
                    <a:pt x="3" y="20"/>
                  </a:lnTo>
                  <a:lnTo>
                    <a:pt x="0" y="26"/>
                  </a:lnTo>
                  <a:lnTo>
                    <a:pt x="0" y="26"/>
                  </a:lnTo>
                  <a:lnTo>
                    <a:pt x="0" y="26"/>
                  </a:lnTo>
                  <a:lnTo>
                    <a:pt x="0" y="26"/>
                  </a:lnTo>
                  <a:lnTo>
                    <a:pt x="0" y="26"/>
                  </a:lnTo>
                  <a:lnTo>
                    <a:pt x="3" y="32"/>
                  </a:lnTo>
                  <a:lnTo>
                    <a:pt x="6" y="37"/>
                  </a:lnTo>
                  <a:lnTo>
                    <a:pt x="6" y="37"/>
                  </a:lnTo>
                  <a:lnTo>
                    <a:pt x="6" y="37"/>
                  </a:lnTo>
                  <a:lnTo>
                    <a:pt x="12" y="40"/>
                  </a:lnTo>
                  <a:lnTo>
                    <a:pt x="17" y="43"/>
                  </a:lnTo>
                  <a:lnTo>
                    <a:pt x="17" y="43"/>
                  </a:lnTo>
                  <a:lnTo>
                    <a:pt x="17" y="43"/>
                  </a:lnTo>
                  <a:lnTo>
                    <a:pt x="26" y="40"/>
                  </a:lnTo>
                  <a:lnTo>
                    <a:pt x="32" y="34"/>
                  </a:lnTo>
                  <a:lnTo>
                    <a:pt x="32" y="34"/>
                  </a:lnTo>
                  <a:lnTo>
                    <a:pt x="32" y="34"/>
                  </a:lnTo>
                  <a:lnTo>
                    <a:pt x="32" y="34"/>
                  </a:lnTo>
                  <a:lnTo>
                    <a:pt x="32" y="34"/>
                  </a:lnTo>
                  <a:close/>
                </a:path>
              </a:pathLst>
            </a:custGeom>
            <a:grpFill/>
            <a:ln w="12700">
              <a:solidFill>
                <a:srgbClr val="FFFFFF"/>
              </a:solidFill>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defRPr/>
              </a:pPr>
              <a:endParaRPr lang="fr-FR" sz="1350" kern="0" dirty="0">
                <a:solidFill>
                  <a:srgbClr val="003580"/>
                </a:solidFill>
                <a:latin typeface="Calibri" panose="020F0502020204030204"/>
              </a:endParaRPr>
            </a:p>
          </p:txBody>
        </p:sp>
        <p:sp>
          <p:nvSpPr>
            <p:cNvPr id="122" name="PR-2"/>
            <p:cNvSpPr>
              <a:spLocks noEditPoints="1"/>
            </p:cNvSpPr>
            <p:nvPr/>
          </p:nvSpPr>
          <p:spPr bwMode="auto">
            <a:xfrm>
              <a:off x="5556250" y="4470400"/>
              <a:ext cx="100013" cy="49213"/>
            </a:xfrm>
            <a:custGeom>
              <a:avLst/>
              <a:gdLst>
                <a:gd name="T0" fmla="*/ 11 w 63"/>
                <a:gd name="T1" fmla="*/ 8 h 31"/>
                <a:gd name="T2" fmla="*/ 3 w 63"/>
                <a:gd name="T3" fmla="*/ 11 h 31"/>
                <a:gd name="T4" fmla="*/ 0 w 63"/>
                <a:gd name="T5" fmla="*/ 20 h 31"/>
                <a:gd name="T6" fmla="*/ 0 w 63"/>
                <a:gd name="T7" fmla="*/ 26 h 31"/>
                <a:gd name="T8" fmla="*/ 6 w 63"/>
                <a:gd name="T9" fmla="*/ 31 h 31"/>
                <a:gd name="T10" fmla="*/ 11 w 63"/>
                <a:gd name="T11" fmla="*/ 31 h 31"/>
                <a:gd name="T12" fmla="*/ 23 w 63"/>
                <a:gd name="T13" fmla="*/ 26 h 31"/>
                <a:gd name="T14" fmla="*/ 23 w 63"/>
                <a:gd name="T15" fmla="*/ 26 h 31"/>
                <a:gd name="T16" fmla="*/ 20 w 63"/>
                <a:gd name="T17" fmla="*/ 26 h 31"/>
                <a:gd name="T18" fmla="*/ 20 w 63"/>
                <a:gd name="T19" fmla="*/ 26 h 31"/>
                <a:gd name="T20" fmla="*/ 20 w 63"/>
                <a:gd name="T21" fmla="*/ 26 h 31"/>
                <a:gd name="T22" fmla="*/ 17 w 63"/>
                <a:gd name="T23" fmla="*/ 28 h 31"/>
                <a:gd name="T24" fmla="*/ 11 w 63"/>
                <a:gd name="T25" fmla="*/ 28 h 31"/>
                <a:gd name="T26" fmla="*/ 3 w 63"/>
                <a:gd name="T27" fmla="*/ 20 h 31"/>
                <a:gd name="T28" fmla="*/ 23 w 63"/>
                <a:gd name="T29" fmla="*/ 20 h 31"/>
                <a:gd name="T30" fmla="*/ 23 w 63"/>
                <a:gd name="T31" fmla="*/ 20 h 31"/>
                <a:gd name="T32" fmla="*/ 20 w 63"/>
                <a:gd name="T33" fmla="*/ 11 h 31"/>
                <a:gd name="T34" fmla="*/ 11 w 63"/>
                <a:gd name="T35" fmla="*/ 8 h 31"/>
                <a:gd name="T36" fmla="*/ 3 w 63"/>
                <a:gd name="T37" fmla="*/ 17 h 31"/>
                <a:gd name="T38" fmla="*/ 6 w 63"/>
                <a:gd name="T39" fmla="*/ 14 h 31"/>
                <a:gd name="T40" fmla="*/ 11 w 63"/>
                <a:gd name="T41" fmla="*/ 11 h 31"/>
                <a:gd name="T42" fmla="*/ 20 w 63"/>
                <a:gd name="T43" fmla="*/ 17 h 31"/>
                <a:gd name="T44" fmla="*/ 40 w 63"/>
                <a:gd name="T45" fmla="*/ 8 h 31"/>
                <a:gd name="T46" fmla="*/ 34 w 63"/>
                <a:gd name="T47" fmla="*/ 8 h 31"/>
                <a:gd name="T48" fmla="*/ 28 w 63"/>
                <a:gd name="T49" fmla="*/ 17 h 31"/>
                <a:gd name="T50" fmla="*/ 26 w 63"/>
                <a:gd name="T51" fmla="*/ 20 h 31"/>
                <a:gd name="T52" fmla="*/ 28 w 63"/>
                <a:gd name="T53" fmla="*/ 28 h 31"/>
                <a:gd name="T54" fmla="*/ 40 w 63"/>
                <a:gd name="T55" fmla="*/ 31 h 31"/>
                <a:gd name="T56" fmla="*/ 46 w 63"/>
                <a:gd name="T57" fmla="*/ 31 h 31"/>
                <a:gd name="T58" fmla="*/ 48 w 63"/>
                <a:gd name="T59" fmla="*/ 26 h 31"/>
                <a:gd name="T60" fmla="*/ 48 w 63"/>
                <a:gd name="T61" fmla="*/ 26 h 31"/>
                <a:gd name="T62" fmla="*/ 48 w 63"/>
                <a:gd name="T63" fmla="*/ 26 h 31"/>
                <a:gd name="T64" fmla="*/ 48 w 63"/>
                <a:gd name="T65" fmla="*/ 26 h 31"/>
                <a:gd name="T66" fmla="*/ 46 w 63"/>
                <a:gd name="T67" fmla="*/ 26 h 31"/>
                <a:gd name="T68" fmla="*/ 40 w 63"/>
                <a:gd name="T69" fmla="*/ 28 h 31"/>
                <a:gd name="T70" fmla="*/ 31 w 63"/>
                <a:gd name="T71" fmla="*/ 26 h 31"/>
                <a:gd name="T72" fmla="*/ 48 w 63"/>
                <a:gd name="T73" fmla="*/ 20 h 31"/>
                <a:gd name="T74" fmla="*/ 51 w 63"/>
                <a:gd name="T75" fmla="*/ 20 h 31"/>
                <a:gd name="T76" fmla="*/ 51 w 63"/>
                <a:gd name="T77" fmla="*/ 20 h 31"/>
                <a:gd name="T78" fmla="*/ 43 w 63"/>
                <a:gd name="T79" fmla="*/ 8 h 31"/>
                <a:gd name="T80" fmla="*/ 40 w 63"/>
                <a:gd name="T81" fmla="*/ 8 h 31"/>
                <a:gd name="T82" fmla="*/ 28 w 63"/>
                <a:gd name="T83" fmla="*/ 17 h 31"/>
                <a:gd name="T84" fmla="*/ 40 w 63"/>
                <a:gd name="T85" fmla="*/ 11 h 31"/>
                <a:gd name="T86" fmla="*/ 46 w 63"/>
                <a:gd name="T87" fmla="*/ 14 h 31"/>
                <a:gd name="T88" fmla="*/ 28 w 63"/>
                <a:gd name="T89" fmla="*/ 17 h 31"/>
                <a:gd name="T90" fmla="*/ 63 w 63"/>
                <a:gd name="T91" fmla="*/ 11 h 31"/>
                <a:gd name="T92" fmla="*/ 63 w 63"/>
                <a:gd name="T93" fmla="*/ 11 h 31"/>
                <a:gd name="T94" fmla="*/ 60 w 63"/>
                <a:gd name="T95" fmla="*/ 8 h 31"/>
                <a:gd name="T96" fmla="*/ 60 w 63"/>
                <a:gd name="T97" fmla="*/ 0 h 31"/>
                <a:gd name="T98" fmla="*/ 57 w 63"/>
                <a:gd name="T99" fmla="*/ 0 h 31"/>
                <a:gd name="T100" fmla="*/ 57 w 63"/>
                <a:gd name="T101" fmla="*/ 8 h 31"/>
                <a:gd name="T102" fmla="*/ 54 w 63"/>
                <a:gd name="T103" fmla="*/ 8 h 31"/>
                <a:gd name="T104" fmla="*/ 51 w 63"/>
                <a:gd name="T105" fmla="*/ 8 h 31"/>
                <a:gd name="T106" fmla="*/ 51 w 63"/>
                <a:gd name="T107" fmla="*/ 11 h 31"/>
                <a:gd name="T108" fmla="*/ 51 w 63"/>
                <a:gd name="T109" fmla="*/ 11 h 31"/>
                <a:gd name="T110" fmla="*/ 57 w 63"/>
                <a:gd name="T111" fmla="*/ 11 h 31"/>
                <a:gd name="T112" fmla="*/ 57 w 63"/>
                <a:gd name="T113" fmla="*/ 28 h 31"/>
                <a:gd name="T114" fmla="*/ 60 w 63"/>
                <a:gd name="T115" fmla="*/ 31 h 31"/>
                <a:gd name="T116" fmla="*/ 63 w 63"/>
                <a:gd name="T117" fmla="*/ 31 h 31"/>
                <a:gd name="T118" fmla="*/ 60 w 63"/>
                <a:gd name="T119" fmla="*/ 28 h 31"/>
                <a:gd name="T120" fmla="*/ 60 w 63"/>
                <a:gd name="T121" fmla="*/ 28 h 31"/>
                <a:gd name="T122" fmla="*/ 60 w 63"/>
                <a:gd name="T123" fmla="*/ 28 h 31"/>
                <a:gd name="T124" fmla="*/ 63 w 63"/>
                <a:gd name="T12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31">
                  <a:moveTo>
                    <a:pt x="11" y="8"/>
                  </a:moveTo>
                  <a:lnTo>
                    <a:pt x="11" y="8"/>
                  </a:lnTo>
                  <a:lnTo>
                    <a:pt x="6" y="8"/>
                  </a:lnTo>
                  <a:lnTo>
                    <a:pt x="3" y="11"/>
                  </a:lnTo>
                  <a:lnTo>
                    <a:pt x="0" y="17"/>
                  </a:lnTo>
                  <a:lnTo>
                    <a:pt x="0" y="20"/>
                  </a:lnTo>
                  <a:lnTo>
                    <a:pt x="0" y="20"/>
                  </a:lnTo>
                  <a:lnTo>
                    <a:pt x="0" y="26"/>
                  </a:lnTo>
                  <a:lnTo>
                    <a:pt x="3" y="28"/>
                  </a:lnTo>
                  <a:lnTo>
                    <a:pt x="6" y="31"/>
                  </a:lnTo>
                  <a:lnTo>
                    <a:pt x="11" y="31"/>
                  </a:lnTo>
                  <a:lnTo>
                    <a:pt x="11" y="31"/>
                  </a:lnTo>
                  <a:lnTo>
                    <a:pt x="17" y="31"/>
                  </a:lnTo>
                  <a:lnTo>
                    <a:pt x="23" y="26"/>
                  </a:lnTo>
                  <a:lnTo>
                    <a:pt x="23" y="26"/>
                  </a:lnTo>
                  <a:lnTo>
                    <a:pt x="23" y="26"/>
                  </a:lnTo>
                  <a:lnTo>
                    <a:pt x="23" y="26"/>
                  </a:lnTo>
                  <a:lnTo>
                    <a:pt x="20" y="26"/>
                  </a:lnTo>
                  <a:lnTo>
                    <a:pt x="20" y="26"/>
                  </a:lnTo>
                  <a:lnTo>
                    <a:pt x="20" y="26"/>
                  </a:lnTo>
                  <a:lnTo>
                    <a:pt x="20" y="26"/>
                  </a:lnTo>
                  <a:lnTo>
                    <a:pt x="20" y="26"/>
                  </a:lnTo>
                  <a:lnTo>
                    <a:pt x="20" y="26"/>
                  </a:lnTo>
                  <a:lnTo>
                    <a:pt x="17" y="28"/>
                  </a:lnTo>
                  <a:lnTo>
                    <a:pt x="11" y="28"/>
                  </a:lnTo>
                  <a:lnTo>
                    <a:pt x="11" y="28"/>
                  </a:lnTo>
                  <a:lnTo>
                    <a:pt x="6" y="26"/>
                  </a:lnTo>
                  <a:lnTo>
                    <a:pt x="3" y="20"/>
                  </a:lnTo>
                  <a:lnTo>
                    <a:pt x="23" y="20"/>
                  </a:lnTo>
                  <a:lnTo>
                    <a:pt x="23" y="20"/>
                  </a:lnTo>
                  <a:lnTo>
                    <a:pt x="23" y="20"/>
                  </a:lnTo>
                  <a:lnTo>
                    <a:pt x="23" y="20"/>
                  </a:lnTo>
                  <a:lnTo>
                    <a:pt x="23" y="20"/>
                  </a:lnTo>
                  <a:lnTo>
                    <a:pt x="20" y="11"/>
                  </a:lnTo>
                  <a:lnTo>
                    <a:pt x="17" y="8"/>
                  </a:lnTo>
                  <a:lnTo>
                    <a:pt x="11" y="8"/>
                  </a:lnTo>
                  <a:lnTo>
                    <a:pt x="11" y="8"/>
                  </a:lnTo>
                  <a:close/>
                  <a:moveTo>
                    <a:pt x="3" y="17"/>
                  </a:moveTo>
                  <a:lnTo>
                    <a:pt x="3" y="17"/>
                  </a:lnTo>
                  <a:lnTo>
                    <a:pt x="6" y="14"/>
                  </a:lnTo>
                  <a:lnTo>
                    <a:pt x="11" y="11"/>
                  </a:lnTo>
                  <a:lnTo>
                    <a:pt x="11" y="11"/>
                  </a:lnTo>
                  <a:lnTo>
                    <a:pt x="17" y="14"/>
                  </a:lnTo>
                  <a:lnTo>
                    <a:pt x="20" y="17"/>
                  </a:lnTo>
                  <a:lnTo>
                    <a:pt x="3" y="17"/>
                  </a:lnTo>
                  <a:close/>
                  <a:moveTo>
                    <a:pt x="40" y="8"/>
                  </a:moveTo>
                  <a:lnTo>
                    <a:pt x="40" y="8"/>
                  </a:lnTo>
                  <a:lnTo>
                    <a:pt x="34" y="8"/>
                  </a:lnTo>
                  <a:lnTo>
                    <a:pt x="28" y="11"/>
                  </a:lnTo>
                  <a:lnTo>
                    <a:pt x="28" y="17"/>
                  </a:lnTo>
                  <a:lnTo>
                    <a:pt x="26" y="20"/>
                  </a:lnTo>
                  <a:lnTo>
                    <a:pt x="26" y="20"/>
                  </a:lnTo>
                  <a:lnTo>
                    <a:pt x="28" y="26"/>
                  </a:lnTo>
                  <a:lnTo>
                    <a:pt x="28" y="28"/>
                  </a:lnTo>
                  <a:lnTo>
                    <a:pt x="34" y="31"/>
                  </a:lnTo>
                  <a:lnTo>
                    <a:pt x="40" y="31"/>
                  </a:lnTo>
                  <a:lnTo>
                    <a:pt x="40" y="31"/>
                  </a:lnTo>
                  <a:lnTo>
                    <a:pt x="46" y="31"/>
                  </a:lnTo>
                  <a:lnTo>
                    <a:pt x="48" y="26"/>
                  </a:lnTo>
                  <a:lnTo>
                    <a:pt x="48" y="26"/>
                  </a:lnTo>
                  <a:lnTo>
                    <a:pt x="48" y="26"/>
                  </a:lnTo>
                  <a:lnTo>
                    <a:pt x="48" y="26"/>
                  </a:lnTo>
                  <a:lnTo>
                    <a:pt x="48" y="26"/>
                  </a:lnTo>
                  <a:lnTo>
                    <a:pt x="48" y="26"/>
                  </a:lnTo>
                  <a:lnTo>
                    <a:pt x="48" y="26"/>
                  </a:lnTo>
                  <a:lnTo>
                    <a:pt x="48" y="26"/>
                  </a:lnTo>
                  <a:lnTo>
                    <a:pt x="46" y="26"/>
                  </a:lnTo>
                  <a:lnTo>
                    <a:pt x="46" y="26"/>
                  </a:lnTo>
                  <a:lnTo>
                    <a:pt x="43" y="28"/>
                  </a:lnTo>
                  <a:lnTo>
                    <a:pt x="40" y="28"/>
                  </a:lnTo>
                  <a:lnTo>
                    <a:pt x="40" y="28"/>
                  </a:lnTo>
                  <a:lnTo>
                    <a:pt x="31" y="26"/>
                  </a:lnTo>
                  <a:lnTo>
                    <a:pt x="28" y="20"/>
                  </a:lnTo>
                  <a:lnTo>
                    <a:pt x="48" y="20"/>
                  </a:lnTo>
                  <a:lnTo>
                    <a:pt x="48" y="20"/>
                  </a:lnTo>
                  <a:lnTo>
                    <a:pt x="51" y="20"/>
                  </a:lnTo>
                  <a:lnTo>
                    <a:pt x="51" y="20"/>
                  </a:lnTo>
                  <a:lnTo>
                    <a:pt x="51" y="20"/>
                  </a:lnTo>
                  <a:lnTo>
                    <a:pt x="46" y="11"/>
                  </a:lnTo>
                  <a:lnTo>
                    <a:pt x="43" y="8"/>
                  </a:lnTo>
                  <a:lnTo>
                    <a:pt x="40" y="8"/>
                  </a:lnTo>
                  <a:lnTo>
                    <a:pt x="40" y="8"/>
                  </a:lnTo>
                  <a:close/>
                  <a:moveTo>
                    <a:pt x="28" y="17"/>
                  </a:moveTo>
                  <a:lnTo>
                    <a:pt x="28" y="17"/>
                  </a:lnTo>
                  <a:lnTo>
                    <a:pt x="34" y="14"/>
                  </a:lnTo>
                  <a:lnTo>
                    <a:pt x="40" y="11"/>
                  </a:lnTo>
                  <a:lnTo>
                    <a:pt x="40" y="11"/>
                  </a:lnTo>
                  <a:lnTo>
                    <a:pt x="46" y="14"/>
                  </a:lnTo>
                  <a:lnTo>
                    <a:pt x="48" y="17"/>
                  </a:lnTo>
                  <a:lnTo>
                    <a:pt x="28" y="17"/>
                  </a:lnTo>
                  <a:close/>
                  <a:moveTo>
                    <a:pt x="63" y="11"/>
                  </a:moveTo>
                  <a:lnTo>
                    <a:pt x="63" y="11"/>
                  </a:lnTo>
                  <a:lnTo>
                    <a:pt x="63" y="11"/>
                  </a:lnTo>
                  <a:lnTo>
                    <a:pt x="63" y="11"/>
                  </a:lnTo>
                  <a:lnTo>
                    <a:pt x="63" y="8"/>
                  </a:lnTo>
                  <a:lnTo>
                    <a:pt x="60" y="8"/>
                  </a:lnTo>
                  <a:lnTo>
                    <a:pt x="60" y="0"/>
                  </a:lnTo>
                  <a:lnTo>
                    <a:pt x="60" y="0"/>
                  </a:lnTo>
                  <a:lnTo>
                    <a:pt x="57" y="0"/>
                  </a:lnTo>
                  <a:lnTo>
                    <a:pt x="57" y="0"/>
                  </a:lnTo>
                  <a:lnTo>
                    <a:pt x="57" y="0"/>
                  </a:lnTo>
                  <a:lnTo>
                    <a:pt x="57" y="8"/>
                  </a:lnTo>
                  <a:lnTo>
                    <a:pt x="54" y="8"/>
                  </a:lnTo>
                  <a:lnTo>
                    <a:pt x="54" y="8"/>
                  </a:lnTo>
                  <a:lnTo>
                    <a:pt x="51" y="8"/>
                  </a:lnTo>
                  <a:lnTo>
                    <a:pt x="51" y="8"/>
                  </a:lnTo>
                  <a:lnTo>
                    <a:pt x="51" y="11"/>
                  </a:lnTo>
                  <a:lnTo>
                    <a:pt x="51" y="11"/>
                  </a:lnTo>
                  <a:lnTo>
                    <a:pt x="51" y="11"/>
                  </a:lnTo>
                  <a:lnTo>
                    <a:pt x="51" y="11"/>
                  </a:lnTo>
                  <a:lnTo>
                    <a:pt x="54" y="11"/>
                  </a:lnTo>
                  <a:lnTo>
                    <a:pt x="57" y="11"/>
                  </a:lnTo>
                  <a:lnTo>
                    <a:pt x="57" y="28"/>
                  </a:lnTo>
                  <a:lnTo>
                    <a:pt x="57" y="28"/>
                  </a:lnTo>
                  <a:lnTo>
                    <a:pt x="57" y="31"/>
                  </a:lnTo>
                  <a:lnTo>
                    <a:pt x="60" y="31"/>
                  </a:lnTo>
                  <a:lnTo>
                    <a:pt x="60" y="31"/>
                  </a:lnTo>
                  <a:lnTo>
                    <a:pt x="63" y="31"/>
                  </a:lnTo>
                  <a:lnTo>
                    <a:pt x="63" y="31"/>
                  </a:lnTo>
                  <a:lnTo>
                    <a:pt x="60" y="28"/>
                  </a:lnTo>
                  <a:lnTo>
                    <a:pt x="60" y="28"/>
                  </a:lnTo>
                  <a:lnTo>
                    <a:pt x="60" y="28"/>
                  </a:lnTo>
                  <a:lnTo>
                    <a:pt x="60" y="28"/>
                  </a:lnTo>
                  <a:lnTo>
                    <a:pt x="60" y="28"/>
                  </a:lnTo>
                  <a:lnTo>
                    <a:pt x="60" y="11"/>
                  </a:lnTo>
                  <a:lnTo>
                    <a:pt x="63" y="11"/>
                  </a:lnTo>
                  <a:close/>
                </a:path>
              </a:pathLst>
            </a:custGeom>
            <a:grpFill/>
            <a:ln w="12700">
              <a:solidFill>
                <a:srgbClr val="FFFFFF"/>
              </a:solidFill>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defRPr/>
              </a:pPr>
              <a:endParaRPr lang="fr-FR" sz="1350" kern="0" dirty="0">
                <a:solidFill>
                  <a:srgbClr val="003580"/>
                </a:solidFill>
                <a:latin typeface="Calibri" panose="020F0502020204030204"/>
              </a:endParaRPr>
            </a:p>
          </p:txBody>
        </p:sp>
        <p:sp>
          <p:nvSpPr>
            <p:cNvPr id="123" name="PR-1"/>
            <p:cNvSpPr>
              <a:spLocks noEditPoints="1"/>
            </p:cNvSpPr>
            <p:nvPr/>
          </p:nvSpPr>
          <p:spPr bwMode="auto">
            <a:xfrm>
              <a:off x="879475" y="2492375"/>
              <a:ext cx="7385050" cy="2305050"/>
            </a:xfrm>
            <a:custGeom>
              <a:avLst/>
              <a:gdLst>
                <a:gd name="T0" fmla="*/ 4486 w 4652"/>
                <a:gd name="T1" fmla="*/ 579 h 1452"/>
                <a:gd name="T2" fmla="*/ 4632 w 4652"/>
                <a:gd name="T3" fmla="*/ 587 h 1452"/>
                <a:gd name="T4" fmla="*/ 4652 w 4652"/>
                <a:gd name="T5" fmla="*/ 521 h 1452"/>
                <a:gd name="T6" fmla="*/ 4552 w 4652"/>
                <a:gd name="T7" fmla="*/ 490 h 1452"/>
                <a:gd name="T8" fmla="*/ 4432 w 4652"/>
                <a:gd name="T9" fmla="*/ 524 h 1452"/>
                <a:gd name="T10" fmla="*/ 4057 w 4652"/>
                <a:gd name="T11" fmla="*/ 908 h 1452"/>
                <a:gd name="T12" fmla="*/ 3876 w 4652"/>
                <a:gd name="T13" fmla="*/ 1028 h 1452"/>
                <a:gd name="T14" fmla="*/ 3996 w 4652"/>
                <a:gd name="T15" fmla="*/ 1088 h 1452"/>
                <a:gd name="T16" fmla="*/ 4180 w 4652"/>
                <a:gd name="T17" fmla="*/ 1028 h 1452"/>
                <a:gd name="T18" fmla="*/ 4543 w 4652"/>
                <a:gd name="T19" fmla="*/ 908 h 1452"/>
                <a:gd name="T20" fmla="*/ 4180 w 4652"/>
                <a:gd name="T21" fmla="*/ 845 h 1452"/>
                <a:gd name="T22" fmla="*/ 3241 w 4652"/>
                <a:gd name="T23" fmla="*/ 212 h 1452"/>
                <a:gd name="T24" fmla="*/ 2874 w 4652"/>
                <a:gd name="T25" fmla="*/ 146 h 1452"/>
                <a:gd name="T26" fmla="*/ 2665 w 4652"/>
                <a:gd name="T27" fmla="*/ 120 h 1452"/>
                <a:gd name="T28" fmla="*/ 2545 w 4652"/>
                <a:gd name="T29" fmla="*/ 120 h 1452"/>
                <a:gd name="T30" fmla="*/ 1274 w 4652"/>
                <a:gd name="T31" fmla="*/ 120 h 1452"/>
                <a:gd name="T32" fmla="*/ 487 w 4652"/>
                <a:gd name="T33" fmla="*/ 0 h 1452"/>
                <a:gd name="T34" fmla="*/ 424 w 4652"/>
                <a:gd name="T35" fmla="*/ 0 h 1452"/>
                <a:gd name="T36" fmla="*/ 303 w 4652"/>
                <a:gd name="T37" fmla="*/ 60 h 1452"/>
                <a:gd name="T38" fmla="*/ 243 w 4652"/>
                <a:gd name="T39" fmla="*/ 120 h 1452"/>
                <a:gd name="T40" fmla="*/ 0 w 4652"/>
                <a:gd name="T41" fmla="*/ 364 h 1452"/>
                <a:gd name="T42" fmla="*/ 275 w 4652"/>
                <a:gd name="T43" fmla="*/ 742 h 1452"/>
                <a:gd name="T44" fmla="*/ 243 w 4652"/>
                <a:gd name="T45" fmla="*/ 908 h 1452"/>
                <a:gd name="T46" fmla="*/ 123 w 4652"/>
                <a:gd name="T47" fmla="*/ 1332 h 1452"/>
                <a:gd name="T48" fmla="*/ 123 w 4652"/>
                <a:gd name="T49" fmla="*/ 1392 h 1452"/>
                <a:gd name="T50" fmla="*/ 1526 w 4652"/>
                <a:gd name="T51" fmla="*/ 1426 h 1452"/>
                <a:gd name="T52" fmla="*/ 2422 w 4652"/>
                <a:gd name="T53" fmla="*/ 1452 h 1452"/>
                <a:gd name="T54" fmla="*/ 3029 w 4652"/>
                <a:gd name="T55" fmla="*/ 1332 h 1452"/>
                <a:gd name="T56" fmla="*/ 3149 w 4652"/>
                <a:gd name="T57" fmla="*/ 1332 h 1452"/>
                <a:gd name="T58" fmla="*/ 3392 w 4652"/>
                <a:gd name="T59" fmla="*/ 1051 h 1452"/>
                <a:gd name="T60" fmla="*/ 3756 w 4652"/>
                <a:gd name="T61" fmla="*/ 667 h 1452"/>
                <a:gd name="T62" fmla="*/ 3696 w 4652"/>
                <a:gd name="T63" fmla="*/ 36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2" h="1452">
                  <a:moveTo>
                    <a:pt x="4432" y="524"/>
                  </a:moveTo>
                  <a:lnTo>
                    <a:pt x="4486" y="579"/>
                  </a:lnTo>
                  <a:lnTo>
                    <a:pt x="4555" y="599"/>
                  </a:lnTo>
                  <a:lnTo>
                    <a:pt x="4632" y="587"/>
                  </a:lnTo>
                  <a:lnTo>
                    <a:pt x="4641" y="556"/>
                  </a:lnTo>
                  <a:lnTo>
                    <a:pt x="4652" y="521"/>
                  </a:lnTo>
                  <a:lnTo>
                    <a:pt x="4621" y="510"/>
                  </a:lnTo>
                  <a:lnTo>
                    <a:pt x="4552" y="490"/>
                  </a:lnTo>
                  <a:lnTo>
                    <a:pt x="4475" y="501"/>
                  </a:lnTo>
                  <a:lnTo>
                    <a:pt x="4432" y="524"/>
                  </a:lnTo>
                  <a:close/>
                  <a:moveTo>
                    <a:pt x="4180" y="845"/>
                  </a:moveTo>
                  <a:lnTo>
                    <a:pt x="4057" y="908"/>
                  </a:lnTo>
                  <a:lnTo>
                    <a:pt x="3876" y="968"/>
                  </a:lnTo>
                  <a:lnTo>
                    <a:pt x="3876" y="1028"/>
                  </a:lnTo>
                  <a:lnTo>
                    <a:pt x="3936" y="1028"/>
                  </a:lnTo>
                  <a:lnTo>
                    <a:pt x="3996" y="1088"/>
                  </a:lnTo>
                  <a:lnTo>
                    <a:pt x="4120" y="1028"/>
                  </a:lnTo>
                  <a:lnTo>
                    <a:pt x="4180" y="1028"/>
                  </a:lnTo>
                  <a:lnTo>
                    <a:pt x="4543" y="968"/>
                  </a:lnTo>
                  <a:lnTo>
                    <a:pt x="4543" y="908"/>
                  </a:lnTo>
                  <a:lnTo>
                    <a:pt x="4300" y="845"/>
                  </a:lnTo>
                  <a:lnTo>
                    <a:pt x="4180" y="845"/>
                  </a:lnTo>
                  <a:close/>
                  <a:moveTo>
                    <a:pt x="3332" y="243"/>
                  </a:moveTo>
                  <a:lnTo>
                    <a:pt x="3241" y="212"/>
                  </a:lnTo>
                  <a:lnTo>
                    <a:pt x="3149" y="180"/>
                  </a:lnTo>
                  <a:lnTo>
                    <a:pt x="2874" y="146"/>
                  </a:lnTo>
                  <a:lnTo>
                    <a:pt x="2665" y="120"/>
                  </a:lnTo>
                  <a:lnTo>
                    <a:pt x="2665" y="120"/>
                  </a:lnTo>
                  <a:lnTo>
                    <a:pt x="2545" y="120"/>
                  </a:lnTo>
                  <a:lnTo>
                    <a:pt x="2545" y="120"/>
                  </a:lnTo>
                  <a:lnTo>
                    <a:pt x="2545" y="180"/>
                  </a:lnTo>
                  <a:lnTo>
                    <a:pt x="1274" y="120"/>
                  </a:lnTo>
                  <a:lnTo>
                    <a:pt x="547" y="60"/>
                  </a:lnTo>
                  <a:lnTo>
                    <a:pt x="487" y="0"/>
                  </a:lnTo>
                  <a:lnTo>
                    <a:pt x="487" y="0"/>
                  </a:lnTo>
                  <a:lnTo>
                    <a:pt x="424" y="0"/>
                  </a:lnTo>
                  <a:lnTo>
                    <a:pt x="424" y="0"/>
                  </a:lnTo>
                  <a:lnTo>
                    <a:pt x="303" y="60"/>
                  </a:lnTo>
                  <a:lnTo>
                    <a:pt x="243" y="60"/>
                  </a:lnTo>
                  <a:lnTo>
                    <a:pt x="243" y="120"/>
                  </a:lnTo>
                  <a:lnTo>
                    <a:pt x="83" y="284"/>
                  </a:lnTo>
                  <a:lnTo>
                    <a:pt x="0" y="364"/>
                  </a:lnTo>
                  <a:lnTo>
                    <a:pt x="183" y="604"/>
                  </a:lnTo>
                  <a:lnTo>
                    <a:pt x="275" y="742"/>
                  </a:lnTo>
                  <a:lnTo>
                    <a:pt x="303" y="788"/>
                  </a:lnTo>
                  <a:lnTo>
                    <a:pt x="243" y="908"/>
                  </a:lnTo>
                  <a:lnTo>
                    <a:pt x="183" y="1272"/>
                  </a:lnTo>
                  <a:lnTo>
                    <a:pt x="123" y="1332"/>
                  </a:lnTo>
                  <a:lnTo>
                    <a:pt x="123" y="1392"/>
                  </a:lnTo>
                  <a:lnTo>
                    <a:pt x="123" y="1392"/>
                  </a:lnTo>
                  <a:lnTo>
                    <a:pt x="183" y="1392"/>
                  </a:lnTo>
                  <a:lnTo>
                    <a:pt x="1526" y="1426"/>
                  </a:lnTo>
                  <a:lnTo>
                    <a:pt x="2422" y="1452"/>
                  </a:lnTo>
                  <a:lnTo>
                    <a:pt x="2422" y="1452"/>
                  </a:lnTo>
                  <a:lnTo>
                    <a:pt x="2422" y="1452"/>
                  </a:lnTo>
                  <a:lnTo>
                    <a:pt x="3029" y="1332"/>
                  </a:lnTo>
                  <a:lnTo>
                    <a:pt x="3149" y="1332"/>
                  </a:lnTo>
                  <a:lnTo>
                    <a:pt x="3149" y="1332"/>
                  </a:lnTo>
                  <a:lnTo>
                    <a:pt x="3149" y="1272"/>
                  </a:lnTo>
                  <a:lnTo>
                    <a:pt x="3392" y="1051"/>
                  </a:lnTo>
                  <a:lnTo>
                    <a:pt x="3756" y="725"/>
                  </a:lnTo>
                  <a:lnTo>
                    <a:pt x="3756" y="667"/>
                  </a:lnTo>
                  <a:lnTo>
                    <a:pt x="3756" y="424"/>
                  </a:lnTo>
                  <a:lnTo>
                    <a:pt x="3696" y="364"/>
                  </a:lnTo>
                  <a:lnTo>
                    <a:pt x="3332" y="243"/>
                  </a:lnTo>
                  <a:close/>
                </a:path>
              </a:pathLst>
            </a:custGeom>
            <a:grpFill/>
            <a:ln w="12700">
              <a:solidFill>
                <a:srgbClr val="FFFFFF"/>
              </a:solidFill>
              <a:round/>
              <a:headEnd/>
              <a:tailEnd/>
            </a:ln>
          </p:spPr>
          <p:txBody>
            <a:bodyPr vert="horz" wrap="square" lIns="68580" tIns="34290" rIns="68580" bIns="34290" numCol="1" anchor="t" anchorCtr="0" compatLnSpc="1">
              <a:prstTxWarp prst="textNoShape">
                <a:avLst/>
              </a:prstTxWarp>
            </a:bodyPr>
            <a:lstStyle/>
            <a:p>
              <a:pPr defTabSz="685783" fontAlgn="base">
                <a:spcBef>
                  <a:spcPct val="0"/>
                </a:spcBef>
                <a:spcAft>
                  <a:spcPct val="0"/>
                </a:spcAft>
                <a:defRPr/>
              </a:pPr>
              <a:endParaRPr lang="fr-FR" sz="1350" kern="0" dirty="0">
                <a:solidFill>
                  <a:srgbClr val="003580"/>
                </a:solidFill>
                <a:latin typeface="Calibri" panose="020F0502020204030204"/>
              </a:endParaRPr>
            </a:p>
          </p:txBody>
        </p:sp>
      </p:grpSp>
      <p:sp>
        <p:nvSpPr>
          <p:cNvPr id="79" name="PA"/>
          <p:cNvSpPr/>
          <p:nvPr/>
        </p:nvSpPr>
        <p:spPr>
          <a:xfrm>
            <a:off x="6005354" y="2448593"/>
            <a:ext cx="659379" cy="42070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0" name="OR"/>
          <p:cNvSpPr/>
          <p:nvPr/>
        </p:nvSpPr>
        <p:spPr>
          <a:xfrm>
            <a:off x="1443104" y="2046181"/>
            <a:ext cx="882268" cy="661543"/>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1" name="OK"/>
          <p:cNvSpPr/>
          <p:nvPr/>
        </p:nvSpPr>
        <p:spPr>
          <a:xfrm>
            <a:off x="3651094" y="3449545"/>
            <a:ext cx="1016930" cy="433916"/>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2" name="OH"/>
          <p:cNvSpPr/>
          <p:nvPr/>
        </p:nvSpPr>
        <p:spPr>
          <a:xfrm>
            <a:off x="5580474" y="2601022"/>
            <a:ext cx="478282" cy="470498"/>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3" name="ND"/>
          <p:cNvSpPr/>
          <p:nvPr/>
        </p:nvSpPr>
        <p:spPr>
          <a:xfrm>
            <a:off x="3579120" y="2002483"/>
            <a:ext cx="732514" cy="382089"/>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4" name="NC"/>
          <p:cNvSpPr/>
          <p:nvPr/>
        </p:nvSpPr>
        <p:spPr>
          <a:xfrm>
            <a:off x="5794076" y="3082700"/>
            <a:ext cx="967011" cy="44712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nvGrpSpPr>
          <p:cNvPr id="85" name="NY"/>
          <p:cNvGrpSpPr/>
          <p:nvPr/>
        </p:nvGrpSpPr>
        <p:grpSpPr>
          <a:xfrm>
            <a:off x="6051481" y="2036669"/>
            <a:ext cx="872400" cy="531979"/>
            <a:chOff x="6893719" y="1221581"/>
            <a:chExt cx="1193006" cy="831057"/>
          </a:xfrm>
          <a:solidFill>
            <a:srgbClr val="FFFFFF">
              <a:lumMod val="75000"/>
            </a:srgbClr>
          </a:solidFill>
        </p:grpSpPr>
        <p:sp>
          <p:nvSpPr>
            <p:cNvPr id="119" name="NY-2"/>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pattFill prst="wdDnDiag">
              <a:fgClr>
                <a:srgbClr val="0182A9"/>
              </a:fgClr>
              <a:bgClr>
                <a:srgbClr val="E0B116"/>
              </a:bgClr>
            </a:patt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20" name="NY-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pattFill prst="wdDnDiag">
              <a:fgClr>
                <a:srgbClr val="0182A9"/>
              </a:fgClr>
              <a:bgClr>
                <a:srgbClr val="E0B116"/>
              </a:bgClr>
            </a:patt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sp>
        <p:nvSpPr>
          <p:cNvPr id="86" name="NM"/>
          <p:cNvSpPr/>
          <p:nvPr/>
        </p:nvSpPr>
        <p:spPr>
          <a:xfrm>
            <a:off x="2903489" y="3447512"/>
            <a:ext cx="749927" cy="7082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7" name="NJ"/>
          <p:cNvSpPr/>
          <p:nvPr/>
        </p:nvSpPr>
        <p:spPr>
          <a:xfrm>
            <a:off x="6596242" y="2498386"/>
            <a:ext cx="160202" cy="292664"/>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8" name="NH"/>
          <p:cNvSpPr/>
          <p:nvPr/>
        </p:nvSpPr>
        <p:spPr>
          <a:xfrm>
            <a:off x="6744835" y="1950658"/>
            <a:ext cx="181097" cy="328231"/>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89" name="NV"/>
          <p:cNvSpPr/>
          <p:nvPr/>
        </p:nvSpPr>
        <p:spPr>
          <a:xfrm>
            <a:off x="1787884" y="2649799"/>
            <a:ext cx="716263" cy="95827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0" name="NE"/>
          <p:cNvSpPr/>
          <p:nvPr/>
        </p:nvSpPr>
        <p:spPr>
          <a:xfrm>
            <a:off x="3547776" y="2736177"/>
            <a:ext cx="949598" cy="368879"/>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1" name="MT"/>
          <p:cNvSpPr/>
          <p:nvPr/>
        </p:nvSpPr>
        <p:spPr>
          <a:xfrm>
            <a:off x="2449586" y="1895783"/>
            <a:ext cx="1151591" cy="609717"/>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2" name="MO"/>
          <p:cNvSpPr/>
          <p:nvPr/>
        </p:nvSpPr>
        <p:spPr>
          <a:xfrm>
            <a:off x="4454422" y="2989207"/>
            <a:ext cx="797523" cy="531470"/>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3" name="MS"/>
          <p:cNvSpPr/>
          <p:nvPr/>
        </p:nvSpPr>
        <p:spPr>
          <a:xfrm>
            <a:off x="5039504" y="3607055"/>
            <a:ext cx="386573" cy="620895"/>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4" name="MN"/>
          <p:cNvSpPr/>
          <p:nvPr/>
        </p:nvSpPr>
        <p:spPr>
          <a:xfrm>
            <a:off x="4223097" y="2001610"/>
            <a:ext cx="729612" cy="67678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nvGrpSpPr>
          <p:cNvPr id="95" name="MI"/>
          <p:cNvGrpSpPr/>
          <p:nvPr/>
        </p:nvGrpSpPr>
        <p:grpSpPr>
          <a:xfrm>
            <a:off x="4926590" y="2106786"/>
            <a:ext cx="860211" cy="647825"/>
            <a:chOff x="5355431" y="1331119"/>
            <a:chExt cx="1176338" cy="1012031"/>
          </a:xfrm>
          <a:solidFill>
            <a:srgbClr val="FFFFFF">
              <a:lumMod val="75000"/>
            </a:srgbClr>
          </a:solidFill>
        </p:grpSpPr>
        <p:sp>
          <p:nvSpPr>
            <p:cNvPr id="117" name="MI-2"/>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solidFill>
              <a:srgbClr val="E0B116"/>
            </a:solidFill>
            <a:ln w="25400" cap="flat" cmpd="sng" algn="ctr">
              <a:no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8" name="MI-1"/>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solidFill>
              <a:srgbClr val="E0B116"/>
            </a:solidFill>
            <a:ln w="25400" cap="flat" cmpd="sng" algn="ctr">
              <a:no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sp>
        <p:nvSpPr>
          <p:cNvPr id="96" name="MA"/>
          <p:cNvSpPr/>
          <p:nvPr/>
        </p:nvSpPr>
        <p:spPr>
          <a:xfrm>
            <a:off x="6704204" y="2200643"/>
            <a:ext cx="381929" cy="185963"/>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pattFill prst="wdDnDiag">
            <a:fgClr>
              <a:srgbClr val="0182A9"/>
            </a:fgClr>
            <a:bgClr>
              <a:srgbClr val="E0B116"/>
            </a:bgClr>
          </a:patt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7" name="MD"/>
          <p:cNvSpPr/>
          <p:nvPr/>
        </p:nvSpPr>
        <p:spPr>
          <a:xfrm>
            <a:off x="6195740" y="2729064"/>
            <a:ext cx="504983" cy="212384"/>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8" name="ME"/>
          <p:cNvSpPr/>
          <p:nvPr/>
        </p:nvSpPr>
        <p:spPr>
          <a:xfrm>
            <a:off x="6784305" y="1625476"/>
            <a:ext cx="402826" cy="547729"/>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99" name="LA"/>
          <p:cNvSpPr/>
          <p:nvPr/>
        </p:nvSpPr>
        <p:spPr>
          <a:xfrm>
            <a:off x="4720262" y="3901753"/>
            <a:ext cx="645449" cy="496919"/>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0" name="KY"/>
          <p:cNvSpPr/>
          <p:nvPr/>
        </p:nvSpPr>
        <p:spPr>
          <a:xfrm>
            <a:off x="5232210" y="3033921"/>
            <a:ext cx="754571" cy="392252"/>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1" name="KS"/>
          <p:cNvSpPr/>
          <p:nvPr/>
        </p:nvSpPr>
        <p:spPr>
          <a:xfrm>
            <a:off x="3755573" y="3081683"/>
            <a:ext cx="855567" cy="402413"/>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2" name="IA"/>
          <p:cNvSpPr>
            <a:spLocks noChangeArrowheads="1"/>
          </p:cNvSpPr>
          <p:nvPr/>
        </p:nvSpPr>
        <p:spPr bwMode="auto">
          <a:xfrm rot="21163818">
            <a:off x="4342978" y="2640654"/>
            <a:ext cx="688400" cy="392252"/>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FFFFFF">
              <a:lumMod val="75000"/>
            </a:srgbClr>
          </a:solidFill>
          <a:ln w="12700" cap="flat" cmpd="sng" algn="ctr">
            <a:solidFill>
              <a:sysClr val="window" lastClr="FFFFFF"/>
            </a:solidFill>
            <a:prstDash val="solid"/>
          </a:ln>
          <a:effectLst/>
        </p:spPr>
        <p:txBody>
          <a:bodyPr/>
          <a:lstStyle/>
          <a:p>
            <a:pPr defTabSz="685783" fontAlgn="base">
              <a:spcBef>
                <a:spcPct val="0"/>
              </a:spcBef>
              <a:spcAft>
                <a:spcPct val="0"/>
              </a:spcAft>
              <a:buClr>
                <a:srgbClr val="000000"/>
              </a:buClr>
              <a:buSzPct val="100000"/>
              <a:defRPr/>
            </a:pPr>
            <a:endParaRPr lang="en-US" sz="1350" kern="0" dirty="0">
              <a:solidFill>
                <a:srgbClr val="003580"/>
              </a:solidFill>
              <a:latin typeface="Calibri" panose="020F0502020204030204"/>
              <a:ea typeface="ＭＳ Ｐゴシック" charset="-128"/>
            </a:endParaRPr>
          </a:p>
        </p:txBody>
      </p:sp>
      <p:sp>
        <p:nvSpPr>
          <p:cNvPr id="103" name="IN"/>
          <p:cNvSpPr/>
          <p:nvPr/>
        </p:nvSpPr>
        <p:spPr>
          <a:xfrm>
            <a:off x="5300704" y="2718900"/>
            <a:ext cx="363355" cy="533502"/>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4" name="IL"/>
          <p:cNvSpPr/>
          <p:nvPr/>
        </p:nvSpPr>
        <p:spPr>
          <a:xfrm>
            <a:off x="4914131" y="2693496"/>
            <a:ext cx="450421" cy="67678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E0B116"/>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5" name="ID"/>
          <p:cNvSpPr/>
          <p:nvPr/>
        </p:nvSpPr>
        <p:spPr>
          <a:xfrm>
            <a:off x="2190708" y="1880539"/>
            <a:ext cx="669827" cy="933884"/>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defRPr/>
            </a:pPr>
            <a:endParaRPr lang="en-GB" sz="1350" kern="0" dirty="0">
              <a:solidFill>
                <a:srgbClr val="003580"/>
              </a:solidFill>
              <a:latin typeface="Calibri" panose="020F0502020204030204"/>
            </a:endParaRPr>
          </a:p>
        </p:txBody>
      </p:sp>
      <p:sp>
        <p:nvSpPr>
          <p:cNvPr id="106" name="HI"/>
          <p:cNvSpPr>
            <a:spLocks noEditPoints="1"/>
          </p:cNvSpPr>
          <p:nvPr/>
        </p:nvSpPr>
        <p:spPr bwMode="auto">
          <a:xfrm>
            <a:off x="1421733" y="4170782"/>
            <a:ext cx="597574" cy="187872"/>
          </a:xfrm>
          <a:custGeom>
            <a:avLst/>
            <a:gdLst/>
            <a:ahLst/>
            <a:cxnLst>
              <a:cxn ang="0">
                <a:pos x="535" y="223"/>
              </a:cxn>
              <a:cxn ang="0">
                <a:pos x="531" y="234"/>
              </a:cxn>
              <a:cxn ang="0">
                <a:pos x="507" y="227"/>
              </a:cxn>
              <a:cxn ang="0">
                <a:pos x="495" y="197"/>
              </a:cxn>
              <a:cxn ang="0">
                <a:pos x="464" y="164"/>
              </a:cxn>
              <a:cxn ang="0">
                <a:pos x="475" y="130"/>
              </a:cxn>
              <a:cxn ang="0">
                <a:pos x="464" y="104"/>
              </a:cxn>
              <a:cxn ang="0">
                <a:pos x="531" y="112"/>
              </a:cxn>
              <a:cxn ang="0">
                <a:pos x="551" y="119"/>
              </a:cxn>
              <a:cxn ang="0">
                <a:pos x="555" y="130"/>
              </a:cxn>
              <a:cxn ang="0">
                <a:pos x="590" y="145"/>
              </a:cxn>
              <a:cxn ang="0">
                <a:pos x="578" y="167"/>
              </a:cxn>
              <a:cxn ang="0">
                <a:pos x="539" y="208"/>
              </a:cxn>
              <a:cxn ang="0">
                <a:pos x="535" y="223"/>
              </a:cxn>
              <a:cxn ang="0">
                <a:pos x="400" y="89"/>
              </a:cxn>
              <a:cxn ang="0">
                <a:pos x="388" y="71"/>
              </a:cxn>
              <a:cxn ang="0">
                <a:pos x="380" y="71"/>
              </a:cxn>
              <a:cxn ang="0">
                <a:pos x="368" y="71"/>
              </a:cxn>
              <a:cxn ang="0">
                <a:pos x="361" y="60"/>
              </a:cxn>
              <a:cxn ang="0">
                <a:pos x="364" y="48"/>
              </a:cxn>
              <a:cxn ang="0">
                <a:pos x="384" y="56"/>
              </a:cxn>
              <a:cxn ang="0">
                <a:pos x="400" y="45"/>
              </a:cxn>
              <a:cxn ang="0">
                <a:pos x="432" y="56"/>
              </a:cxn>
              <a:cxn ang="0">
                <a:pos x="432" y="71"/>
              </a:cxn>
              <a:cxn ang="0">
                <a:pos x="400" y="89"/>
              </a:cxn>
              <a:cxn ang="0">
                <a:pos x="329" y="71"/>
              </a:cxn>
              <a:cxn ang="0">
                <a:pos x="341" y="67"/>
              </a:cxn>
              <a:cxn ang="0">
                <a:pos x="353" y="78"/>
              </a:cxn>
              <a:cxn ang="0">
                <a:pos x="345" y="89"/>
              </a:cxn>
              <a:cxn ang="0">
                <a:pos x="329" y="71"/>
              </a:cxn>
              <a:cxn ang="0">
                <a:pos x="349" y="37"/>
              </a:cxn>
              <a:cxn ang="0">
                <a:pos x="341" y="52"/>
              </a:cxn>
              <a:cxn ang="0">
                <a:pos x="325" y="52"/>
              </a:cxn>
              <a:cxn ang="0">
                <a:pos x="297" y="60"/>
              </a:cxn>
              <a:cxn ang="0">
                <a:pos x="297" y="45"/>
              </a:cxn>
              <a:cxn ang="0">
                <a:pos x="321" y="45"/>
              </a:cxn>
              <a:cxn ang="0">
                <a:pos x="333" y="41"/>
              </a:cxn>
              <a:cxn ang="0">
                <a:pos x="349" y="37"/>
              </a:cxn>
              <a:cxn ang="0">
                <a:pos x="258" y="48"/>
              </a:cxn>
              <a:cxn ang="0">
                <a:pos x="258" y="56"/>
              </a:cxn>
              <a:cxn ang="0">
                <a:pos x="254" y="52"/>
              </a:cxn>
              <a:cxn ang="0">
                <a:pos x="218" y="63"/>
              </a:cxn>
              <a:cxn ang="0">
                <a:pos x="190" y="37"/>
              </a:cxn>
              <a:cxn ang="0">
                <a:pos x="206" y="34"/>
              </a:cxn>
              <a:cxn ang="0">
                <a:pos x="214" y="15"/>
              </a:cxn>
              <a:cxn ang="0">
                <a:pos x="258" y="48"/>
              </a:cxn>
              <a:cxn ang="0">
                <a:pos x="4" y="67"/>
              </a:cxn>
              <a:cxn ang="0">
                <a:pos x="0" y="56"/>
              </a:cxn>
              <a:cxn ang="0">
                <a:pos x="4" y="37"/>
              </a:cxn>
              <a:cxn ang="0">
                <a:pos x="16" y="52"/>
              </a:cxn>
              <a:cxn ang="0">
                <a:pos x="4" y="67"/>
              </a:cxn>
              <a:cxn ang="0">
                <a:pos x="55" y="4"/>
              </a:cxn>
              <a:cxn ang="0">
                <a:pos x="55" y="0"/>
              </a:cxn>
              <a:cxn ang="0">
                <a:pos x="75" y="8"/>
              </a:cxn>
              <a:cxn ang="0">
                <a:pos x="79" y="26"/>
              </a:cxn>
              <a:cxn ang="0">
                <a:pos x="71" y="37"/>
              </a:cxn>
              <a:cxn ang="0">
                <a:pos x="36" y="30"/>
              </a:cxn>
              <a:cxn ang="0">
                <a:pos x="40" y="19"/>
              </a:cxn>
              <a:cxn ang="0">
                <a:pos x="55" y="4"/>
              </a:cxn>
            </a:cxnLst>
            <a:rect l="0" t="0" r="r" b="b"/>
            <a:pathLst>
              <a:path w="590" h="234">
                <a:moveTo>
                  <a:pt x="535" y="223"/>
                </a:moveTo>
                <a:lnTo>
                  <a:pt x="531" y="234"/>
                </a:lnTo>
                <a:lnTo>
                  <a:pt x="507" y="227"/>
                </a:lnTo>
                <a:lnTo>
                  <a:pt x="495" y="197"/>
                </a:lnTo>
                <a:lnTo>
                  <a:pt x="464" y="164"/>
                </a:lnTo>
                <a:lnTo>
                  <a:pt x="475" y="130"/>
                </a:lnTo>
                <a:lnTo>
                  <a:pt x="464" y="104"/>
                </a:lnTo>
                <a:lnTo>
                  <a:pt x="531" y="112"/>
                </a:lnTo>
                <a:lnTo>
                  <a:pt x="551" y="119"/>
                </a:lnTo>
                <a:lnTo>
                  <a:pt x="555" y="130"/>
                </a:lnTo>
                <a:lnTo>
                  <a:pt x="590" y="145"/>
                </a:lnTo>
                <a:lnTo>
                  <a:pt x="578" y="167"/>
                </a:lnTo>
                <a:lnTo>
                  <a:pt x="539" y="208"/>
                </a:lnTo>
                <a:lnTo>
                  <a:pt x="535" y="223"/>
                </a:lnTo>
                <a:close/>
                <a:moveTo>
                  <a:pt x="400" y="89"/>
                </a:moveTo>
                <a:lnTo>
                  <a:pt x="388" y="71"/>
                </a:lnTo>
                <a:lnTo>
                  <a:pt x="380" y="71"/>
                </a:lnTo>
                <a:lnTo>
                  <a:pt x="368" y="71"/>
                </a:lnTo>
                <a:lnTo>
                  <a:pt x="361" y="60"/>
                </a:lnTo>
                <a:lnTo>
                  <a:pt x="364" y="48"/>
                </a:lnTo>
                <a:lnTo>
                  <a:pt x="384" y="56"/>
                </a:lnTo>
                <a:lnTo>
                  <a:pt x="400" y="45"/>
                </a:lnTo>
                <a:lnTo>
                  <a:pt x="432" y="56"/>
                </a:lnTo>
                <a:lnTo>
                  <a:pt x="432" y="71"/>
                </a:lnTo>
                <a:lnTo>
                  <a:pt x="400" y="89"/>
                </a:lnTo>
                <a:close/>
                <a:moveTo>
                  <a:pt x="329" y="71"/>
                </a:moveTo>
                <a:lnTo>
                  <a:pt x="341" y="67"/>
                </a:lnTo>
                <a:lnTo>
                  <a:pt x="353" y="78"/>
                </a:lnTo>
                <a:lnTo>
                  <a:pt x="345" y="89"/>
                </a:lnTo>
                <a:lnTo>
                  <a:pt x="329" y="71"/>
                </a:lnTo>
                <a:close/>
                <a:moveTo>
                  <a:pt x="349" y="37"/>
                </a:moveTo>
                <a:lnTo>
                  <a:pt x="341" y="52"/>
                </a:lnTo>
                <a:lnTo>
                  <a:pt x="325" y="52"/>
                </a:lnTo>
                <a:lnTo>
                  <a:pt x="297" y="60"/>
                </a:lnTo>
                <a:lnTo>
                  <a:pt x="297" y="45"/>
                </a:lnTo>
                <a:lnTo>
                  <a:pt x="321" y="45"/>
                </a:lnTo>
                <a:lnTo>
                  <a:pt x="333" y="41"/>
                </a:lnTo>
                <a:lnTo>
                  <a:pt x="349" y="37"/>
                </a:lnTo>
                <a:close/>
                <a:moveTo>
                  <a:pt x="258" y="48"/>
                </a:moveTo>
                <a:lnTo>
                  <a:pt x="258" y="56"/>
                </a:lnTo>
                <a:lnTo>
                  <a:pt x="254" y="52"/>
                </a:lnTo>
                <a:lnTo>
                  <a:pt x="218" y="63"/>
                </a:lnTo>
                <a:lnTo>
                  <a:pt x="190" y="37"/>
                </a:lnTo>
                <a:lnTo>
                  <a:pt x="206" y="34"/>
                </a:lnTo>
                <a:lnTo>
                  <a:pt x="214" y="15"/>
                </a:lnTo>
                <a:lnTo>
                  <a:pt x="258" y="48"/>
                </a:lnTo>
                <a:close/>
                <a:moveTo>
                  <a:pt x="4" y="67"/>
                </a:moveTo>
                <a:lnTo>
                  <a:pt x="0" y="56"/>
                </a:lnTo>
                <a:lnTo>
                  <a:pt x="4" y="37"/>
                </a:lnTo>
                <a:lnTo>
                  <a:pt x="16" y="52"/>
                </a:lnTo>
                <a:lnTo>
                  <a:pt x="4" y="67"/>
                </a:lnTo>
                <a:close/>
                <a:moveTo>
                  <a:pt x="55" y="4"/>
                </a:moveTo>
                <a:lnTo>
                  <a:pt x="55" y="0"/>
                </a:lnTo>
                <a:lnTo>
                  <a:pt x="75" y="8"/>
                </a:lnTo>
                <a:lnTo>
                  <a:pt x="79" y="26"/>
                </a:lnTo>
                <a:lnTo>
                  <a:pt x="71" y="37"/>
                </a:lnTo>
                <a:lnTo>
                  <a:pt x="36" y="30"/>
                </a:lnTo>
                <a:lnTo>
                  <a:pt x="40" y="19"/>
                </a:lnTo>
                <a:lnTo>
                  <a:pt x="55" y="4"/>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US" sz="1350" kern="0" dirty="0">
              <a:solidFill>
                <a:srgbClr val="FFF1DD"/>
              </a:solidFill>
              <a:latin typeface="Calibri" panose="020F0502020204030204"/>
              <a:ea typeface="ＭＳ Ｐゴシック" charset="-128"/>
            </a:endParaRPr>
          </a:p>
        </p:txBody>
      </p:sp>
      <p:sp>
        <p:nvSpPr>
          <p:cNvPr id="107" name="GA"/>
          <p:cNvSpPr/>
          <p:nvPr/>
        </p:nvSpPr>
        <p:spPr>
          <a:xfrm>
            <a:off x="5666378" y="3503404"/>
            <a:ext cx="604818" cy="557891"/>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BFBFBF"/>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8" name="FL"/>
          <p:cNvSpPr/>
          <p:nvPr/>
        </p:nvSpPr>
        <p:spPr>
          <a:xfrm>
            <a:off x="5510822" y="3984064"/>
            <a:ext cx="1008803" cy="686948"/>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09" name="DE"/>
          <p:cNvSpPr/>
          <p:nvPr/>
        </p:nvSpPr>
        <p:spPr>
          <a:xfrm>
            <a:off x="6588116" y="2718901"/>
            <a:ext cx="112605" cy="16055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0" name="CT"/>
          <p:cNvSpPr/>
          <p:nvPr/>
        </p:nvSpPr>
        <p:spPr>
          <a:xfrm>
            <a:off x="6721618" y="2326650"/>
            <a:ext cx="200833" cy="154462"/>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1" name="CO"/>
          <p:cNvSpPr/>
          <p:nvPr/>
        </p:nvSpPr>
        <p:spPr>
          <a:xfrm>
            <a:off x="2966176" y="2946527"/>
            <a:ext cx="802166" cy="53756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BFBFBF"/>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BFBFBF"/>
              </a:solidFill>
              <a:latin typeface="Calibri" panose="020F0502020204030204"/>
              <a:ea typeface="ＭＳ Ｐゴシック" charset="-128"/>
            </a:endParaRPr>
          </a:p>
        </p:txBody>
      </p:sp>
      <p:sp>
        <p:nvSpPr>
          <p:cNvPr id="112" name="CA"/>
          <p:cNvSpPr/>
          <p:nvPr/>
        </p:nvSpPr>
        <p:spPr>
          <a:xfrm>
            <a:off x="1371128" y="2538017"/>
            <a:ext cx="975138" cy="1359669"/>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pattFill prst="wdDnDiag">
            <a:fgClr>
              <a:srgbClr val="0182A9"/>
            </a:fgClr>
            <a:bgClr>
              <a:srgbClr val="E0B116"/>
            </a:bgClr>
          </a:patt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3" name="AR"/>
          <p:cNvSpPr/>
          <p:nvPr/>
        </p:nvSpPr>
        <p:spPr>
          <a:xfrm>
            <a:off x="4632035" y="3468853"/>
            <a:ext cx="549096" cy="474563"/>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4" name="AZ"/>
          <p:cNvSpPr/>
          <p:nvPr/>
        </p:nvSpPr>
        <p:spPr>
          <a:xfrm>
            <a:off x="2244109" y="3377397"/>
            <a:ext cx="725549" cy="769259"/>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182A9"/>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sp>
        <p:nvSpPr>
          <p:cNvPr id="115" name="AK"/>
          <p:cNvSpPr>
            <a:spLocks noChangeAspect="1" noEditPoints="1"/>
          </p:cNvSpPr>
          <p:nvPr/>
        </p:nvSpPr>
        <p:spPr bwMode="auto">
          <a:xfrm>
            <a:off x="1608109" y="4284884"/>
            <a:ext cx="1528136" cy="624675"/>
          </a:xfrm>
          <a:custGeom>
            <a:avLst/>
            <a:gdLst/>
            <a:ahLst/>
            <a:cxnLst>
              <a:cxn ang="0">
                <a:pos x="662" y="185"/>
              </a:cxn>
              <a:cxn ang="0">
                <a:pos x="665" y="353"/>
              </a:cxn>
              <a:cxn ang="0">
                <a:pos x="4" y="249"/>
              </a:cxn>
              <a:cxn ang="0">
                <a:pos x="1145" y="512"/>
              </a:cxn>
              <a:cxn ang="0">
                <a:pos x="994" y="583"/>
              </a:cxn>
              <a:cxn ang="0">
                <a:pos x="1478" y="683"/>
              </a:cxn>
              <a:cxn ang="0">
                <a:pos x="1434" y="631"/>
              </a:cxn>
              <a:cxn ang="0">
                <a:pos x="1442" y="668"/>
              </a:cxn>
              <a:cxn ang="0">
                <a:pos x="978" y="609"/>
              </a:cxn>
              <a:cxn ang="0">
                <a:pos x="915" y="616"/>
              </a:cxn>
              <a:cxn ang="0">
                <a:pos x="955" y="583"/>
              </a:cxn>
              <a:cxn ang="0">
                <a:pos x="1442" y="672"/>
              </a:cxn>
              <a:cxn ang="0">
                <a:pos x="1517" y="687"/>
              </a:cxn>
              <a:cxn ang="0">
                <a:pos x="1486" y="728"/>
              </a:cxn>
              <a:cxn ang="0">
                <a:pos x="170" y="490"/>
              </a:cxn>
              <a:cxn ang="0">
                <a:pos x="1529" y="761"/>
              </a:cxn>
              <a:cxn ang="0">
                <a:pos x="190" y="501"/>
              </a:cxn>
              <a:cxn ang="0">
                <a:pos x="598" y="594"/>
              </a:cxn>
              <a:cxn ang="0">
                <a:pos x="1585" y="765"/>
              </a:cxn>
              <a:cxn ang="0">
                <a:pos x="717" y="627"/>
              </a:cxn>
              <a:cxn ang="0">
                <a:pos x="745" y="635"/>
              </a:cxn>
              <a:cxn ang="0">
                <a:pos x="265" y="538"/>
              </a:cxn>
              <a:cxn ang="0">
                <a:pos x="511" y="609"/>
              </a:cxn>
              <a:cxn ang="0">
                <a:pos x="471" y="594"/>
              </a:cxn>
              <a:cxn ang="0">
                <a:pos x="998" y="486"/>
              </a:cxn>
              <a:cxn ang="0">
                <a:pos x="943" y="568"/>
              </a:cxn>
              <a:cxn ang="0">
                <a:pos x="808" y="594"/>
              </a:cxn>
              <a:cxn ang="0">
                <a:pos x="749" y="624"/>
              </a:cxn>
              <a:cxn ang="0">
                <a:pos x="662" y="613"/>
              </a:cxn>
              <a:cxn ang="0">
                <a:pos x="685" y="587"/>
              </a:cxn>
              <a:cxn ang="0">
                <a:pos x="808" y="572"/>
              </a:cxn>
              <a:cxn ang="0">
                <a:pos x="844" y="494"/>
              </a:cxn>
              <a:cxn ang="0">
                <a:pos x="768" y="464"/>
              </a:cxn>
              <a:cxn ang="0">
                <a:pos x="749" y="416"/>
              </a:cxn>
              <a:cxn ang="0">
                <a:pos x="737" y="353"/>
              </a:cxn>
              <a:cxn ang="0">
                <a:pos x="780" y="289"/>
              </a:cxn>
              <a:cxn ang="0">
                <a:pos x="887" y="263"/>
              </a:cxn>
              <a:cxn ang="0">
                <a:pos x="844" y="226"/>
              </a:cxn>
              <a:cxn ang="0">
                <a:pos x="788" y="141"/>
              </a:cxn>
              <a:cxn ang="0">
                <a:pos x="915" y="171"/>
              </a:cxn>
              <a:cxn ang="0">
                <a:pos x="931" y="148"/>
              </a:cxn>
              <a:cxn ang="0">
                <a:pos x="1026" y="11"/>
              </a:cxn>
              <a:cxn ang="0">
                <a:pos x="1089" y="26"/>
              </a:cxn>
              <a:cxn ang="0">
                <a:pos x="1184" y="63"/>
              </a:cxn>
              <a:cxn ang="0">
                <a:pos x="1295" y="535"/>
              </a:cxn>
              <a:cxn ang="0">
                <a:pos x="1390" y="605"/>
              </a:cxn>
              <a:cxn ang="0">
                <a:pos x="1553" y="698"/>
              </a:cxn>
              <a:cxn ang="0">
                <a:pos x="1553" y="746"/>
              </a:cxn>
              <a:cxn ang="0">
                <a:pos x="1541" y="694"/>
              </a:cxn>
              <a:cxn ang="0">
                <a:pos x="1486" y="635"/>
              </a:cxn>
              <a:cxn ang="0">
                <a:pos x="1454" y="631"/>
              </a:cxn>
              <a:cxn ang="0">
                <a:pos x="1430" y="627"/>
              </a:cxn>
              <a:cxn ang="0">
                <a:pos x="1287" y="557"/>
              </a:cxn>
              <a:cxn ang="0">
                <a:pos x="1200" y="516"/>
              </a:cxn>
              <a:cxn ang="0">
                <a:pos x="1145" y="486"/>
              </a:cxn>
              <a:cxn ang="0">
                <a:pos x="1117" y="497"/>
              </a:cxn>
              <a:cxn ang="0">
                <a:pos x="1074" y="523"/>
              </a:cxn>
              <a:cxn ang="0">
                <a:pos x="1022" y="516"/>
              </a:cxn>
              <a:cxn ang="0">
                <a:pos x="1089" y="427"/>
              </a:cxn>
            </a:cxnLst>
            <a:rect l="0" t="0" r="r" b="b"/>
            <a:pathLst>
              <a:path w="1616" h="783">
                <a:moveTo>
                  <a:pt x="669" y="171"/>
                </a:moveTo>
                <a:lnTo>
                  <a:pt x="677" y="185"/>
                </a:lnTo>
                <a:lnTo>
                  <a:pt x="693" y="185"/>
                </a:lnTo>
                <a:lnTo>
                  <a:pt x="713" y="226"/>
                </a:lnTo>
                <a:lnTo>
                  <a:pt x="685" y="223"/>
                </a:lnTo>
                <a:lnTo>
                  <a:pt x="681" y="197"/>
                </a:lnTo>
                <a:lnTo>
                  <a:pt x="662" y="185"/>
                </a:lnTo>
                <a:lnTo>
                  <a:pt x="669" y="171"/>
                </a:lnTo>
                <a:close/>
                <a:moveTo>
                  <a:pt x="733" y="360"/>
                </a:moveTo>
                <a:lnTo>
                  <a:pt x="741" y="371"/>
                </a:lnTo>
                <a:lnTo>
                  <a:pt x="721" y="382"/>
                </a:lnTo>
                <a:lnTo>
                  <a:pt x="717" y="360"/>
                </a:lnTo>
                <a:lnTo>
                  <a:pt x="733" y="360"/>
                </a:lnTo>
                <a:close/>
                <a:moveTo>
                  <a:pt x="665" y="353"/>
                </a:moveTo>
                <a:lnTo>
                  <a:pt x="677" y="360"/>
                </a:lnTo>
                <a:lnTo>
                  <a:pt x="697" y="360"/>
                </a:lnTo>
                <a:lnTo>
                  <a:pt x="693" y="382"/>
                </a:lnTo>
                <a:lnTo>
                  <a:pt x="677" y="382"/>
                </a:lnTo>
                <a:lnTo>
                  <a:pt x="662" y="353"/>
                </a:lnTo>
                <a:lnTo>
                  <a:pt x="665" y="353"/>
                </a:lnTo>
                <a:close/>
                <a:moveTo>
                  <a:pt x="4" y="249"/>
                </a:moveTo>
                <a:lnTo>
                  <a:pt x="20" y="256"/>
                </a:lnTo>
                <a:lnTo>
                  <a:pt x="16" y="271"/>
                </a:lnTo>
                <a:lnTo>
                  <a:pt x="4" y="249"/>
                </a:lnTo>
                <a:close/>
                <a:moveTo>
                  <a:pt x="1145" y="512"/>
                </a:moveTo>
                <a:lnTo>
                  <a:pt x="1133" y="535"/>
                </a:lnTo>
                <a:lnTo>
                  <a:pt x="1121" y="535"/>
                </a:lnTo>
                <a:lnTo>
                  <a:pt x="1145" y="512"/>
                </a:lnTo>
                <a:close/>
                <a:moveTo>
                  <a:pt x="0" y="282"/>
                </a:moveTo>
                <a:lnTo>
                  <a:pt x="12" y="286"/>
                </a:lnTo>
                <a:lnTo>
                  <a:pt x="8" y="289"/>
                </a:lnTo>
                <a:lnTo>
                  <a:pt x="0" y="282"/>
                </a:lnTo>
                <a:close/>
                <a:moveTo>
                  <a:pt x="978" y="564"/>
                </a:moveTo>
                <a:lnTo>
                  <a:pt x="998" y="575"/>
                </a:lnTo>
                <a:lnTo>
                  <a:pt x="994" y="583"/>
                </a:lnTo>
                <a:lnTo>
                  <a:pt x="959" y="579"/>
                </a:lnTo>
                <a:lnTo>
                  <a:pt x="978" y="564"/>
                </a:lnTo>
                <a:close/>
                <a:moveTo>
                  <a:pt x="1462" y="627"/>
                </a:moveTo>
                <a:lnTo>
                  <a:pt x="1490" y="650"/>
                </a:lnTo>
                <a:lnTo>
                  <a:pt x="1478" y="642"/>
                </a:lnTo>
                <a:lnTo>
                  <a:pt x="1493" y="668"/>
                </a:lnTo>
                <a:lnTo>
                  <a:pt x="1478" y="683"/>
                </a:lnTo>
                <a:lnTo>
                  <a:pt x="1462" y="627"/>
                </a:lnTo>
                <a:close/>
                <a:moveTo>
                  <a:pt x="75" y="382"/>
                </a:moveTo>
                <a:lnTo>
                  <a:pt x="83" y="382"/>
                </a:lnTo>
                <a:lnTo>
                  <a:pt x="75" y="390"/>
                </a:lnTo>
                <a:lnTo>
                  <a:pt x="63" y="379"/>
                </a:lnTo>
                <a:lnTo>
                  <a:pt x="75" y="382"/>
                </a:lnTo>
                <a:close/>
                <a:moveTo>
                  <a:pt x="1434" y="631"/>
                </a:moveTo>
                <a:lnTo>
                  <a:pt x="1458" y="642"/>
                </a:lnTo>
                <a:lnTo>
                  <a:pt x="1458" y="650"/>
                </a:lnTo>
                <a:lnTo>
                  <a:pt x="1438" y="646"/>
                </a:lnTo>
                <a:lnTo>
                  <a:pt x="1458" y="653"/>
                </a:lnTo>
                <a:lnTo>
                  <a:pt x="1462" y="665"/>
                </a:lnTo>
                <a:lnTo>
                  <a:pt x="1438" y="653"/>
                </a:lnTo>
                <a:lnTo>
                  <a:pt x="1442" y="668"/>
                </a:lnTo>
                <a:lnTo>
                  <a:pt x="1434" y="668"/>
                </a:lnTo>
                <a:lnTo>
                  <a:pt x="1422" y="639"/>
                </a:lnTo>
                <a:lnTo>
                  <a:pt x="1434" y="631"/>
                </a:lnTo>
                <a:close/>
                <a:moveTo>
                  <a:pt x="963" y="583"/>
                </a:moveTo>
                <a:lnTo>
                  <a:pt x="967" y="590"/>
                </a:lnTo>
                <a:lnTo>
                  <a:pt x="978" y="590"/>
                </a:lnTo>
                <a:lnTo>
                  <a:pt x="978" y="609"/>
                </a:lnTo>
                <a:lnTo>
                  <a:pt x="963" y="601"/>
                </a:lnTo>
                <a:lnTo>
                  <a:pt x="967" y="616"/>
                </a:lnTo>
                <a:lnTo>
                  <a:pt x="951" y="613"/>
                </a:lnTo>
                <a:lnTo>
                  <a:pt x="931" y="627"/>
                </a:lnTo>
                <a:lnTo>
                  <a:pt x="919" y="627"/>
                </a:lnTo>
                <a:lnTo>
                  <a:pt x="927" y="616"/>
                </a:lnTo>
                <a:lnTo>
                  <a:pt x="915" y="616"/>
                </a:lnTo>
                <a:lnTo>
                  <a:pt x="911" y="598"/>
                </a:lnTo>
                <a:lnTo>
                  <a:pt x="927" y="590"/>
                </a:lnTo>
                <a:lnTo>
                  <a:pt x="939" y="598"/>
                </a:lnTo>
                <a:lnTo>
                  <a:pt x="943" y="583"/>
                </a:lnTo>
                <a:lnTo>
                  <a:pt x="947" y="590"/>
                </a:lnTo>
                <a:lnTo>
                  <a:pt x="955" y="590"/>
                </a:lnTo>
                <a:lnTo>
                  <a:pt x="955" y="583"/>
                </a:lnTo>
                <a:lnTo>
                  <a:pt x="963" y="583"/>
                </a:lnTo>
                <a:close/>
                <a:moveTo>
                  <a:pt x="1446" y="665"/>
                </a:moveTo>
                <a:lnTo>
                  <a:pt x="1470" y="690"/>
                </a:lnTo>
                <a:lnTo>
                  <a:pt x="1470" y="720"/>
                </a:lnTo>
                <a:lnTo>
                  <a:pt x="1454" y="694"/>
                </a:lnTo>
                <a:lnTo>
                  <a:pt x="1454" y="683"/>
                </a:lnTo>
                <a:lnTo>
                  <a:pt x="1442" y="672"/>
                </a:lnTo>
                <a:lnTo>
                  <a:pt x="1446" y="665"/>
                </a:lnTo>
                <a:close/>
                <a:moveTo>
                  <a:pt x="1438" y="676"/>
                </a:moveTo>
                <a:lnTo>
                  <a:pt x="1442" y="679"/>
                </a:lnTo>
                <a:lnTo>
                  <a:pt x="1434" y="687"/>
                </a:lnTo>
                <a:lnTo>
                  <a:pt x="1438" y="676"/>
                </a:lnTo>
                <a:close/>
                <a:moveTo>
                  <a:pt x="1493" y="679"/>
                </a:moveTo>
                <a:lnTo>
                  <a:pt x="1517" y="687"/>
                </a:lnTo>
                <a:lnTo>
                  <a:pt x="1529" y="698"/>
                </a:lnTo>
                <a:lnTo>
                  <a:pt x="1525" y="705"/>
                </a:lnTo>
                <a:lnTo>
                  <a:pt x="1513" y="694"/>
                </a:lnTo>
                <a:lnTo>
                  <a:pt x="1517" y="705"/>
                </a:lnTo>
                <a:lnTo>
                  <a:pt x="1509" y="709"/>
                </a:lnTo>
                <a:lnTo>
                  <a:pt x="1501" y="694"/>
                </a:lnTo>
                <a:lnTo>
                  <a:pt x="1486" y="728"/>
                </a:lnTo>
                <a:lnTo>
                  <a:pt x="1490" y="705"/>
                </a:lnTo>
                <a:lnTo>
                  <a:pt x="1482" y="694"/>
                </a:lnTo>
                <a:lnTo>
                  <a:pt x="1497" y="690"/>
                </a:lnTo>
                <a:lnTo>
                  <a:pt x="1493" y="679"/>
                </a:lnTo>
                <a:close/>
                <a:moveTo>
                  <a:pt x="162" y="475"/>
                </a:moveTo>
                <a:lnTo>
                  <a:pt x="174" y="483"/>
                </a:lnTo>
                <a:lnTo>
                  <a:pt x="170" y="490"/>
                </a:lnTo>
                <a:lnTo>
                  <a:pt x="162" y="486"/>
                </a:lnTo>
                <a:lnTo>
                  <a:pt x="162" y="475"/>
                </a:lnTo>
                <a:close/>
                <a:moveTo>
                  <a:pt x="1501" y="716"/>
                </a:moveTo>
                <a:lnTo>
                  <a:pt x="1521" y="716"/>
                </a:lnTo>
                <a:lnTo>
                  <a:pt x="1537" y="735"/>
                </a:lnTo>
                <a:lnTo>
                  <a:pt x="1557" y="783"/>
                </a:lnTo>
                <a:lnTo>
                  <a:pt x="1529" y="761"/>
                </a:lnTo>
                <a:lnTo>
                  <a:pt x="1517" y="757"/>
                </a:lnTo>
                <a:lnTo>
                  <a:pt x="1513" y="731"/>
                </a:lnTo>
                <a:lnTo>
                  <a:pt x="1505" y="728"/>
                </a:lnTo>
                <a:lnTo>
                  <a:pt x="1513" y="720"/>
                </a:lnTo>
                <a:lnTo>
                  <a:pt x="1501" y="716"/>
                </a:lnTo>
                <a:close/>
                <a:moveTo>
                  <a:pt x="194" y="494"/>
                </a:moveTo>
                <a:lnTo>
                  <a:pt x="190" y="501"/>
                </a:lnTo>
                <a:lnTo>
                  <a:pt x="170" y="494"/>
                </a:lnTo>
                <a:lnTo>
                  <a:pt x="194" y="494"/>
                </a:lnTo>
                <a:close/>
                <a:moveTo>
                  <a:pt x="622" y="594"/>
                </a:moveTo>
                <a:lnTo>
                  <a:pt x="634" y="616"/>
                </a:lnTo>
                <a:lnTo>
                  <a:pt x="586" y="609"/>
                </a:lnTo>
                <a:lnTo>
                  <a:pt x="586" y="598"/>
                </a:lnTo>
                <a:lnTo>
                  <a:pt x="598" y="594"/>
                </a:lnTo>
                <a:lnTo>
                  <a:pt x="622" y="594"/>
                </a:lnTo>
                <a:close/>
                <a:moveTo>
                  <a:pt x="202" y="505"/>
                </a:moveTo>
                <a:lnTo>
                  <a:pt x="202" y="512"/>
                </a:lnTo>
                <a:lnTo>
                  <a:pt x="186" y="509"/>
                </a:lnTo>
                <a:lnTo>
                  <a:pt x="202" y="505"/>
                </a:lnTo>
                <a:close/>
                <a:moveTo>
                  <a:pt x="1577" y="735"/>
                </a:moveTo>
                <a:lnTo>
                  <a:pt x="1585" y="765"/>
                </a:lnTo>
                <a:lnTo>
                  <a:pt x="1577" y="750"/>
                </a:lnTo>
                <a:lnTo>
                  <a:pt x="1569" y="757"/>
                </a:lnTo>
                <a:lnTo>
                  <a:pt x="1565" y="754"/>
                </a:lnTo>
                <a:lnTo>
                  <a:pt x="1569" y="735"/>
                </a:lnTo>
                <a:lnTo>
                  <a:pt x="1577" y="735"/>
                </a:lnTo>
                <a:close/>
                <a:moveTo>
                  <a:pt x="713" y="620"/>
                </a:moveTo>
                <a:lnTo>
                  <a:pt x="717" y="627"/>
                </a:lnTo>
                <a:lnTo>
                  <a:pt x="709" y="627"/>
                </a:lnTo>
                <a:lnTo>
                  <a:pt x="713" y="620"/>
                </a:lnTo>
                <a:close/>
                <a:moveTo>
                  <a:pt x="737" y="631"/>
                </a:moveTo>
                <a:lnTo>
                  <a:pt x="733" y="639"/>
                </a:lnTo>
                <a:lnTo>
                  <a:pt x="717" y="642"/>
                </a:lnTo>
                <a:lnTo>
                  <a:pt x="737" y="631"/>
                </a:lnTo>
                <a:close/>
                <a:moveTo>
                  <a:pt x="745" y="635"/>
                </a:moveTo>
                <a:lnTo>
                  <a:pt x="745" y="646"/>
                </a:lnTo>
                <a:lnTo>
                  <a:pt x="733" y="642"/>
                </a:lnTo>
                <a:lnTo>
                  <a:pt x="745" y="635"/>
                </a:lnTo>
                <a:close/>
                <a:moveTo>
                  <a:pt x="281" y="538"/>
                </a:moveTo>
                <a:lnTo>
                  <a:pt x="273" y="546"/>
                </a:lnTo>
                <a:lnTo>
                  <a:pt x="238" y="531"/>
                </a:lnTo>
                <a:lnTo>
                  <a:pt x="265" y="538"/>
                </a:lnTo>
                <a:lnTo>
                  <a:pt x="281" y="538"/>
                </a:lnTo>
                <a:close/>
                <a:moveTo>
                  <a:pt x="515" y="598"/>
                </a:moveTo>
                <a:lnTo>
                  <a:pt x="519" y="605"/>
                </a:lnTo>
                <a:lnTo>
                  <a:pt x="535" y="605"/>
                </a:lnTo>
                <a:lnTo>
                  <a:pt x="527" y="616"/>
                </a:lnTo>
                <a:lnTo>
                  <a:pt x="471" y="609"/>
                </a:lnTo>
                <a:lnTo>
                  <a:pt x="511" y="609"/>
                </a:lnTo>
                <a:lnTo>
                  <a:pt x="503" y="598"/>
                </a:lnTo>
                <a:lnTo>
                  <a:pt x="515" y="598"/>
                </a:lnTo>
                <a:close/>
                <a:moveTo>
                  <a:pt x="471" y="594"/>
                </a:moveTo>
                <a:lnTo>
                  <a:pt x="475" y="601"/>
                </a:lnTo>
                <a:lnTo>
                  <a:pt x="467" y="605"/>
                </a:lnTo>
                <a:lnTo>
                  <a:pt x="432" y="605"/>
                </a:lnTo>
                <a:lnTo>
                  <a:pt x="471" y="594"/>
                </a:lnTo>
                <a:close/>
                <a:moveTo>
                  <a:pt x="1089" y="427"/>
                </a:moveTo>
                <a:lnTo>
                  <a:pt x="1077" y="442"/>
                </a:lnTo>
                <a:lnTo>
                  <a:pt x="1070" y="434"/>
                </a:lnTo>
                <a:lnTo>
                  <a:pt x="1066" y="460"/>
                </a:lnTo>
                <a:lnTo>
                  <a:pt x="1018" y="483"/>
                </a:lnTo>
                <a:lnTo>
                  <a:pt x="1018" y="490"/>
                </a:lnTo>
                <a:lnTo>
                  <a:pt x="998" y="486"/>
                </a:lnTo>
                <a:lnTo>
                  <a:pt x="1006" y="501"/>
                </a:lnTo>
                <a:lnTo>
                  <a:pt x="959" y="516"/>
                </a:lnTo>
                <a:lnTo>
                  <a:pt x="955" y="535"/>
                </a:lnTo>
                <a:lnTo>
                  <a:pt x="963" y="531"/>
                </a:lnTo>
                <a:lnTo>
                  <a:pt x="974" y="546"/>
                </a:lnTo>
                <a:lnTo>
                  <a:pt x="943" y="553"/>
                </a:lnTo>
                <a:lnTo>
                  <a:pt x="943" y="568"/>
                </a:lnTo>
                <a:lnTo>
                  <a:pt x="915" y="564"/>
                </a:lnTo>
                <a:lnTo>
                  <a:pt x="903" y="575"/>
                </a:lnTo>
                <a:lnTo>
                  <a:pt x="868" y="583"/>
                </a:lnTo>
                <a:lnTo>
                  <a:pt x="856" y="598"/>
                </a:lnTo>
                <a:lnTo>
                  <a:pt x="832" y="594"/>
                </a:lnTo>
                <a:lnTo>
                  <a:pt x="824" y="601"/>
                </a:lnTo>
                <a:lnTo>
                  <a:pt x="808" y="594"/>
                </a:lnTo>
                <a:lnTo>
                  <a:pt x="816" y="601"/>
                </a:lnTo>
                <a:lnTo>
                  <a:pt x="784" y="601"/>
                </a:lnTo>
                <a:lnTo>
                  <a:pt x="800" y="605"/>
                </a:lnTo>
                <a:lnTo>
                  <a:pt x="792" y="616"/>
                </a:lnTo>
                <a:lnTo>
                  <a:pt x="784" y="609"/>
                </a:lnTo>
                <a:lnTo>
                  <a:pt x="757" y="613"/>
                </a:lnTo>
                <a:lnTo>
                  <a:pt x="749" y="624"/>
                </a:lnTo>
                <a:lnTo>
                  <a:pt x="749" y="613"/>
                </a:lnTo>
                <a:lnTo>
                  <a:pt x="697" y="613"/>
                </a:lnTo>
                <a:lnTo>
                  <a:pt x="693" y="605"/>
                </a:lnTo>
                <a:lnTo>
                  <a:pt x="701" y="601"/>
                </a:lnTo>
                <a:lnTo>
                  <a:pt x="693" y="601"/>
                </a:lnTo>
                <a:lnTo>
                  <a:pt x="673" y="613"/>
                </a:lnTo>
                <a:lnTo>
                  <a:pt x="662" y="613"/>
                </a:lnTo>
                <a:lnTo>
                  <a:pt x="662" y="601"/>
                </a:lnTo>
                <a:lnTo>
                  <a:pt x="658" y="613"/>
                </a:lnTo>
                <a:lnTo>
                  <a:pt x="642" y="601"/>
                </a:lnTo>
                <a:lnTo>
                  <a:pt x="634" y="609"/>
                </a:lnTo>
                <a:lnTo>
                  <a:pt x="634" y="598"/>
                </a:lnTo>
                <a:lnTo>
                  <a:pt x="662" y="598"/>
                </a:lnTo>
                <a:lnTo>
                  <a:pt x="685" y="587"/>
                </a:lnTo>
                <a:lnTo>
                  <a:pt x="721" y="594"/>
                </a:lnTo>
                <a:lnTo>
                  <a:pt x="721" y="605"/>
                </a:lnTo>
                <a:lnTo>
                  <a:pt x="733" y="609"/>
                </a:lnTo>
                <a:lnTo>
                  <a:pt x="733" y="590"/>
                </a:lnTo>
                <a:lnTo>
                  <a:pt x="745" y="587"/>
                </a:lnTo>
                <a:lnTo>
                  <a:pt x="800" y="583"/>
                </a:lnTo>
                <a:lnTo>
                  <a:pt x="808" y="572"/>
                </a:lnTo>
                <a:lnTo>
                  <a:pt x="836" y="564"/>
                </a:lnTo>
                <a:lnTo>
                  <a:pt x="856" y="527"/>
                </a:lnTo>
                <a:lnTo>
                  <a:pt x="883" y="512"/>
                </a:lnTo>
                <a:lnTo>
                  <a:pt x="844" y="516"/>
                </a:lnTo>
                <a:lnTo>
                  <a:pt x="840" y="505"/>
                </a:lnTo>
                <a:lnTo>
                  <a:pt x="848" y="497"/>
                </a:lnTo>
                <a:lnTo>
                  <a:pt x="844" y="494"/>
                </a:lnTo>
                <a:lnTo>
                  <a:pt x="824" y="516"/>
                </a:lnTo>
                <a:lnTo>
                  <a:pt x="816" y="490"/>
                </a:lnTo>
                <a:lnTo>
                  <a:pt x="804" y="494"/>
                </a:lnTo>
                <a:lnTo>
                  <a:pt x="800" y="479"/>
                </a:lnTo>
                <a:lnTo>
                  <a:pt x="757" y="483"/>
                </a:lnTo>
                <a:lnTo>
                  <a:pt x="749" y="479"/>
                </a:lnTo>
                <a:lnTo>
                  <a:pt x="768" y="464"/>
                </a:lnTo>
                <a:lnTo>
                  <a:pt x="765" y="453"/>
                </a:lnTo>
                <a:lnTo>
                  <a:pt x="776" y="445"/>
                </a:lnTo>
                <a:lnTo>
                  <a:pt x="780" y="405"/>
                </a:lnTo>
                <a:lnTo>
                  <a:pt x="796" y="397"/>
                </a:lnTo>
                <a:lnTo>
                  <a:pt x="776" y="401"/>
                </a:lnTo>
                <a:lnTo>
                  <a:pt x="772" y="416"/>
                </a:lnTo>
                <a:lnTo>
                  <a:pt x="749" y="416"/>
                </a:lnTo>
                <a:lnTo>
                  <a:pt x="729" y="405"/>
                </a:lnTo>
                <a:lnTo>
                  <a:pt x="725" y="382"/>
                </a:lnTo>
                <a:lnTo>
                  <a:pt x="749" y="371"/>
                </a:lnTo>
                <a:lnTo>
                  <a:pt x="761" y="382"/>
                </a:lnTo>
                <a:lnTo>
                  <a:pt x="761" y="375"/>
                </a:lnTo>
                <a:lnTo>
                  <a:pt x="729" y="353"/>
                </a:lnTo>
                <a:lnTo>
                  <a:pt x="737" y="353"/>
                </a:lnTo>
                <a:lnTo>
                  <a:pt x="725" y="334"/>
                </a:lnTo>
                <a:lnTo>
                  <a:pt x="725" y="308"/>
                </a:lnTo>
                <a:lnTo>
                  <a:pt x="737" y="312"/>
                </a:lnTo>
                <a:lnTo>
                  <a:pt x="741" y="301"/>
                </a:lnTo>
                <a:lnTo>
                  <a:pt x="765" y="289"/>
                </a:lnTo>
                <a:lnTo>
                  <a:pt x="772" y="301"/>
                </a:lnTo>
                <a:lnTo>
                  <a:pt x="780" y="289"/>
                </a:lnTo>
                <a:lnTo>
                  <a:pt x="780" y="278"/>
                </a:lnTo>
                <a:lnTo>
                  <a:pt x="796" y="286"/>
                </a:lnTo>
                <a:lnTo>
                  <a:pt x="796" y="271"/>
                </a:lnTo>
                <a:lnTo>
                  <a:pt x="824" y="289"/>
                </a:lnTo>
                <a:lnTo>
                  <a:pt x="848" y="278"/>
                </a:lnTo>
                <a:lnTo>
                  <a:pt x="875" y="286"/>
                </a:lnTo>
                <a:lnTo>
                  <a:pt x="887" y="263"/>
                </a:lnTo>
                <a:lnTo>
                  <a:pt x="883" y="249"/>
                </a:lnTo>
                <a:lnTo>
                  <a:pt x="903" y="241"/>
                </a:lnTo>
                <a:lnTo>
                  <a:pt x="899" y="230"/>
                </a:lnTo>
                <a:lnTo>
                  <a:pt x="856" y="245"/>
                </a:lnTo>
                <a:lnTo>
                  <a:pt x="856" y="226"/>
                </a:lnTo>
                <a:lnTo>
                  <a:pt x="852" y="234"/>
                </a:lnTo>
                <a:lnTo>
                  <a:pt x="844" y="226"/>
                </a:lnTo>
                <a:lnTo>
                  <a:pt x="804" y="208"/>
                </a:lnTo>
                <a:lnTo>
                  <a:pt x="796" y="193"/>
                </a:lnTo>
                <a:lnTo>
                  <a:pt x="800" y="167"/>
                </a:lnTo>
                <a:lnTo>
                  <a:pt x="800" y="174"/>
                </a:lnTo>
                <a:lnTo>
                  <a:pt x="816" y="174"/>
                </a:lnTo>
                <a:lnTo>
                  <a:pt x="792" y="156"/>
                </a:lnTo>
                <a:lnTo>
                  <a:pt x="788" y="141"/>
                </a:lnTo>
                <a:lnTo>
                  <a:pt x="871" y="141"/>
                </a:lnTo>
                <a:lnTo>
                  <a:pt x="879" y="145"/>
                </a:lnTo>
                <a:lnTo>
                  <a:pt x="875" y="167"/>
                </a:lnTo>
                <a:lnTo>
                  <a:pt x="907" y="182"/>
                </a:lnTo>
                <a:lnTo>
                  <a:pt x="915" y="174"/>
                </a:lnTo>
                <a:lnTo>
                  <a:pt x="927" y="182"/>
                </a:lnTo>
                <a:lnTo>
                  <a:pt x="915" y="171"/>
                </a:lnTo>
                <a:lnTo>
                  <a:pt x="915" y="145"/>
                </a:lnTo>
                <a:lnTo>
                  <a:pt x="919" y="167"/>
                </a:lnTo>
                <a:lnTo>
                  <a:pt x="935" y="182"/>
                </a:lnTo>
                <a:lnTo>
                  <a:pt x="955" y="174"/>
                </a:lnTo>
                <a:lnTo>
                  <a:pt x="927" y="167"/>
                </a:lnTo>
                <a:lnTo>
                  <a:pt x="923" y="148"/>
                </a:lnTo>
                <a:lnTo>
                  <a:pt x="931" y="148"/>
                </a:lnTo>
                <a:lnTo>
                  <a:pt x="899" y="122"/>
                </a:lnTo>
                <a:lnTo>
                  <a:pt x="903" y="104"/>
                </a:lnTo>
                <a:lnTo>
                  <a:pt x="879" y="52"/>
                </a:lnTo>
                <a:lnTo>
                  <a:pt x="895" y="33"/>
                </a:lnTo>
                <a:lnTo>
                  <a:pt x="935" y="48"/>
                </a:lnTo>
                <a:lnTo>
                  <a:pt x="990" y="11"/>
                </a:lnTo>
                <a:lnTo>
                  <a:pt x="1026" y="11"/>
                </a:lnTo>
                <a:lnTo>
                  <a:pt x="1022" y="26"/>
                </a:lnTo>
                <a:lnTo>
                  <a:pt x="1038" y="22"/>
                </a:lnTo>
                <a:lnTo>
                  <a:pt x="1034" y="4"/>
                </a:lnTo>
                <a:lnTo>
                  <a:pt x="1066" y="11"/>
                </a:lnTo>
                <a:lnTo>
                  <a:pt x="1089" y="0"/>
                </a:lnTo>
                <a:lnTo>
                  <a:pt x="1101" y="15"/>
                </a:lnTo>
                <a:lnTo>
                  <a:pt x="1089" y="26"/>
                </a:lnTo>
                <a:lnTo>
                  <a:pt x="1109" y="15"/>
                </a:lnTo>
                <a:lnTo>
                  <a:pt x="1113" y="22"/>
                </a:lnTo>
                <a:lnTo>
                  <a:pt x="1113" y="37"/>
                </a:lnTo>
                <a:lnTo>
                  <a:pt x="1145" y="37"/>
                </a:lnTo>
                <a:lnTo>
                  <a:pt x="1145" y="48"/>
                </a:lnTo>
                <a:lnTo>
                  <a:pt x="1153" y="63"/>
                </a:lnTo>
                <a:lnTo>
                  <a:pt x="1184" y="63"/>
                </a:lnTo>
                <a:lnTo>
                  <a:pt x="1192" y="78"/>
                </a:lnTo>
                <a:lnTo>
                  <a:pt x="1196" y="70"/>
                </a:lnTo>
                <a:lnTo>
                  <a:pt x="1204" y="78"/>
                </a:lnTo>
                <a:lnTo>
                  <a:pt x="1256" y="96"/>
                </a:lnTo>
                <a:lnTo>
                  <a:pt x="1291" y="96"/>
                </a:lnTo>
                <a:lnTo>
                  <a:pt x="1323" y="122"/>
                </a:lnTo>
                <a:lnTo>
                  <a:pt x="1295" y="535"/>
                </a:lnTo>
                <a:lnTo>
                  <a:pt x="1307" y="546"/>
                </a:lnTo>
                <a:lnTo>
                  <a:pt x="1311" y="538"/>
                </a:lnTo>
                <a:lnTo>
                  <a:pt x="1327" y="546"/>
                </a:lnTo>
                <a:lnTo>
                  <a:pt x="1347" y="538"/>
                </a:lnTo>
                <a:lnTo>
                  <a:pt x="1343" y="553"/>
                </a:lnTo>
                <a:lnTo>
                  <a:pt x="1387" y="583"/>
                </a:lnTo>
                <a:lnTo>
                  <a:pt x="1390" y="605"/>
                </a:lnTo>
                <a:lnTo>
                  <a:pt x="1414" y="590"/>
                </a:lnTo>
                <a:lnTo>
                  <a:pt x="1422" y="572"/>
                </a:lnTo>
                <a:lnTo>
                  <a:pt x="1438" y="568"/>
                </a:lnTo>
                <a:lnTo>
                  <a:pt x="1474" y="594"/>
                </a:lnTo>
                <a:lnTo>
                  <a:pt x="1474" y="601"/>
                </a:lnTo>
                <a:lnTo>
                  <a:pt x="1490" y="609"/>
                </a:lnTo>
                <a:lnTo>
                  <a:pt x="1553" y="698"/>
                </a:lnTo>
                <a:lnTo>
                  <a:pt x="1604" y="716"/>
                </a:lnTo>
                <a:lnTo>
                  <a:pt x="1616" y="754"/>
                </a:lnTo>
                <a:lnTo>
                  <a:pt x="1608" y="780"/>
                </a:lnTo>
                <a:lnTo>
                  <a:pt x="1600" y="772"/>
                </a:lnTo>
                <a:lnTo>
                  <a:pt x="1593" y="780"/>
                </a:lnTo>
                <a:lnTo>
                  <a:pt x="1581" y="724"/>
                </a:lnTo>
                <a:lnTo>
                  <a:pt x="1553" y="746"/>
                </a:lnTo>
                <a:lnTo>
                  <a:pt x="1545" y="735"/>
                </a:lnTo>
                <a:lnTo>
                  <a:pt x="1553" y="720"/>
                </a:lnTo>
                <a:lnTo>
                  <a:pt x="1561" y="720"/>
                </a:lnTo>
                <a:lnTo>
                  <a:pt x="1553" y="713"/>
                </a:lnTo>
                <a:lnTo>
                  <a:pt x="1545" y="728"/>
                </a:lnTo>
                <a:lnTo>
                  <a:pt x="1533" y="720"/>
                </a:lnTo>
                <a:lnTo>
                  <a:pt x="1541" y="694"/>
                </a:lnTo>
                <a:lnTo>
                  <a:pt x="1525" y="687"/>
                </a:lnTo>
                <a:lnTo>
                  <a:pt x="1525" y="679"/>
                </a:lnTo>
                <a:lnTo>
                  <a:pt x="1501" y="679"/>
                </a:lnTo>
                <a:lnTo>
                  <a:pt x="1513" y="672"/>
                </a:lnTo>
                <a:lnTo>
                  <a:pt x="1497" y="653"/>
                </a:lnTo>
                <a:lnTo>
                  <a:pt x="1509" y="657"/>
                </a:lnTo>
                <a:lnTo>
                  <a:pt x="1486" y="635"/>
                </a:lnTo>
                <a:lnTo>
                  <a:pt x="1486" y="620"/>
                </a:lnTo>
                <a:lnTo>
                  <a:pt x="1478" y="631"/>
                </a:lnTo>
                <a:lnTo>
                  <a:pt x="1466" y="627"/>
                </a:lnTo>
                <a:lnTo>
                  <a:pt x="1446" y="587"/>
                </a:lnTo>
                <a:lnTo>
                  <a:pt x="1434" y="583"/>
                </a:lnTo>
                <a:lnTo>
                  <a:pt x="1454" y="613"/>
                </a:lnTo>
                <a:lnTo>
                  <a:pt x="1454" y="631"/>
                </a:lnTo>
                <a:lnTo>
                  <a:pt x="1434" y="624"/>
                </a:lnTo>
                <a:lnTo>
                  <a:pt x="1430" y="601"/>
                </a:lnTo>
                <a:lnTo>
                  <a:pt x="1426" y="609"/>
                </a:lnTo>
                <a:lnTo>
                  <a:pt x="1414" y="598"/>
                </a:lnTo>
                <a:lnTo>
                  <a:pt x="1398" y="605"/>
                </a:lnTo>
                <a:lnTo>
                  <a:pt x="1418" y="609"/>
                </a:lnTo>
                <a:lnTo>
                  <a:pt x="1430" y="627"/>
                </a:lnTo>
                <a:lnTo>
                  <a:pt x="1410" y="631"/>
                </a:lnTo>
                <a:lnTo>
                  <a:pt x="1387" y="620"/>
                </a:lnTo>
                <a:lnTo>
                  <a:pt x="1367" y="590"/>
                </a:lnTo>
                <a:lnTo>
                  <a:pt x="1327" y="575"/>
                </a:lnTo>
                <a:lnTo>
                  <a:pt x="1335" y="561"/>
                </a:lnTo>
                <a:lnTo>
                  <a:pt x="1299" y="564"/>
                </a:lnTo>
                <a:lnTo>
                  <a:pt x="1287" y="557"/>
                </a:lnTo>
                <a:lnTo>
                  <a:pt x="1287" y="546"/>
                </a:lnTo>
                <a:lnTo>
                  <a:pt x="1283" y="549"/>
                </a:lnTo>
                <a:lnTo>
                  <a:pt x="1260" y="542"/>
                </a:lnTo>
                <a:lnTo>
                  <a:pt x="1216" y="542"/>
                </a:lnTo>
                <a:lnTo>
                  <a:pt x="1220" y="531"/>
                </a:lnTo>
                <a:lnTo>
                  <a:pt x="1200" y="523"/>
                </a:lnTo>
                <a:lnTo>
                  <a:pt x="1200" y="516"/>
                </a:lnTo>
                <a:lnTo>
                  <a:pt x="1177" y="516"/>
                </a:lnTo>
                <a:lnTo>
                  <a:pt x="1184" y="509"/>
                </a:lnTo>
                <a:lnTo>
                  <a:pt x="1165" y="501"/>
                </a:lnTo>
                <a:lnTo>
                  <a:pt x="1173" y="494"/>
                </a:lnTo>
                <a:lnTo>
                  <a:pt x="1161" y="497"/>
                </a:lnTo>
                <a:lnTo>
                  <a:pt x="1165" y="486"/>
                </a:lnTo>
                <a:lnTo>
                  <a:pt x="1145" y="486"/>
                </a:lnTo>
                <a:lnTo>
                  <a:pt x="1141" y="479"/>
                </a:lnTo>
                <a:lnTo>
                  <a:pt x="1137" y="490"/>
                </a:lnTo>
                <a:lnTo>
                  <a:pt x="1133" y="490"/>
                </a:lnTo>
                <a:lnTo>
                  <a:pt x="1137" y="471"/>
                </a:lnTo>
                <a:lnTo>
                  <a:pt x="1121" y="479"/>
                </a:lnTo>
                <a:lnTo>
                  <a:pt x="1113" y="494"/>
                </a:lnTo>
                <a:lnTo>
                  <a:pt x="1117" y="497"/>
                </a:lnTo>
                <a:lnTo>
                  <a:pt x="1113" y="505"/>
                </a:lnTo>
                <a:lnTo>
                  <a:pt x="1121" y="505"/>
                </a:lnTo>
                <a:lnTo>
                  <a:pt x="1113" y="520"/>
                </a:lnTo>
                <a:lnTo>
                  <a:pt x="1101" y="527"/>
                </a:lnTo>
                <a:lnTo>
                  <a:pt x="1089" y="516"/>
                </a:lnTo>
                <a:lnTo>
                  <a:pt x="1077" y="531"/>
                </a:lnTo>
                <a:lnTo>
                  <a:pt x="1074" y="523"/>
                </a:lnTo>
                <a:lnTo>
                  <a:pt x="1070" y="535"/>
                </a:lnTo>
                <a:lnTo>
                  <a:pt x="1050" y="535"/>
                </a:lnTo>
                <a:lnTo>
                  <a:pt x="1038" y="546"/>
                </a:lnTo>
                <a:lnTo>
                  <a:pt x="1014" y="542"/>
                </a:lnTo>
                <a:lnTo>
                  <a:pt x="1018" y="531"/>
                </a:lnTo>
                <a:lnTo>
                  <a:pt x="1042" y="520"/>
                </a:lnTo>
                <a:lnTo>
                  <a:pt x="1022" y="516"/>
                </a:lnTo>
                <a:lnTo>
                  <a:pt x="1046" y="479"/>
                </a:lnTo>
                <a:lnTo>
                  <a:pt x="1070" y="471"/>
                </a:lnTo>
                <a:lnTo>
                  <a:pt x="1101" y="483"/>
                </a:lnTo>
                <a:lnTo>
                  <a:pt x="1081" y="468"/>
                </a:lnTo>
                <a:lnTo>
                  <a:pt x="1101" y="457"/>
                </a:lnTo>
                <a:lnTo>
                  <a:pt x="1074" y="460"/>
                </a:lnTo>
                <a:lnTo>
                  <a:pt x="1089" y="427"/>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US" sz="1350" kern="0" dirty="0">
              <a:solidFill>
                <a:srgbClr val="FFF1DD"/>
              </a:solidFill>
              <a:latin typeface="Calibri" panose="020F0502020204030204"/>
              <a:ea typeface="ＭＳ Ｐゴシック" charset="-128"/>
            </a:endParaRPr>
          </a:p>
          <a:p>
            <a:pPr defTabSz="685783" fontAlgn="base">
              <a:spcBef>
                <a:spcPct val="0"/>
              </a:spcBef>
              <a:spcAft>
                <a:spcPct val="0"/>
              </a:spcAft>
              <a:buClr>
                <a:srgbClr val="000000"/>
              </a:buClr>
              <a:buSzPct val="100000"/>
              <a:defRPr/>
            </a:pPr>
            <a:endParaRPr lang="en-US" sz="1350" kern="0" dirty="0">
              <a:solidFill>
                <a:srgbClr val="FFF1DD"/>
              </a:solidFill>
              <a:latin typeface="Calibri" panose="020F0502020204030204"/>
              <a:ea typeface="ＭＳ Ｐゴシック" charset="-128"/>
            </a:endParaRPr>
          </a:p>
        </p:txBody>
      </p:sp>
      <p:sp>
        <p:nvSpPr>
          <p:cNvPr id="116" name="AL"/>
          <p:cNvSpPr/>
          <p:nvPr/>
        </p:nvSpPr>
        <p:spPr>
          <a:xfrm>
            <a:off x="5370356" y="3559295"/>
            <a:ext cx="435329" cy="6239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FFFFFF">
              <a:lumMod val="75000"/>
            </a:srgbClr>
          </a:solidFill>
          <a:ln w="12700" cap="flat" cmpd="sng" algn="ctr">
            <a:solidFill>
              <a:srgbClr val="FFFFFF"/>
            </a:solidFill>
            <a:prstDash val="solid"/>
          </a:ln>
          <a:effectLst/>
        </p:spPr>
        <p:txBody>
          <a:bodyPr/>
          <a:lstStyle/>
          <a:p>
            <a:pPr defTabSz="685783" fontAlgn="base">
              <a:spcBef>
                <a:spcPct val="0"/>
              </a:spcBef>
              <a:spcAft>
                <a:spcPct val="0"/>
              </a:spcAft>
              <a:buClr>
                <a:srgbClr val="000000"/>
              </a:buClr>
              <a:buSzPct val="100000"/>
              <a:defRPr/>
            </a:pPr>
            <a:endParaRPr lang="en-GB" sz="1350" kern="0" dirty="0">
              <a:solidFill>
                <a:srgbClr val="FFF1DD"/>
              </a:solidFill>
              <a:latin typeface="Calibri" panose="020F0502020204030204"/>
              <a:ea typeface="ＭＳ Ｐゴシック" charset="-128"/>
            </a:endParaRPr>
          </a:p>
        </p:txBody>
      </p:sp>
      <p:grpSp>
        <p:nvGrpSpPr>
          <p:cNvPr id="126" name="State Names"/>
          <p:cNvGrpSpPr/>
          <p:nvPr/>
        </p:nvGrpSpPr>
        <p:grpSpPr>
          <a:xfrm>
            <a:off x="1590451" y="1723146"/>
            <a:ext cx="5937746" cy="3084295"/>
            <a:chOff x="964142" y="1778298"/>
            <a:chExt cx="7578666" cy="4321795"/>
          </a:xfrm>
        </p:grpSpPr>
        <p:sp>
          <p:nvSpPr>
            <p:cNvPr id="127" name="WY"/>
            <p:cNvSpPr txBox="1"/>
            <p:nvPr/>
          </p:nvSpPr>
          <p:spPr>
            <a:xfrm>
              <a:off x="2926287" y="294746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WY</a:t>
              </a:r>
            </a:p>
          </p:txBody>
        </p:sp>
        <p:sp>
          <p:nvSpPr>
            <p:cNvPr id="128" name="WI"/>
            <p:cNvSpPr txBox="1"/>
            <p:nvPr/>
          </p:nvSpPr>
          <p:spPr>
            <a:xfrm>
              <a:off x="5229041" y="2652178"/>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WI</a:t>
              </a:r>
            </a:p>
          </p:txBody>
        </p:sp>
        <p:sp>
          <p:nvSpPr>
            <p:cNvPr id="129" name="WV"/>
            <p:cNvSpPr txBox="1"/>
            <p:nvPr/>
          </p:nvSpPr>
          <p:spPr>
            <a:xfrm>
              <a:off x="6562863" y="3405132"/>
              <a:ext cx="372134" cy="29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975" kern="0" dirty="0">
                  <a:solidFill>
                    <a:srgbClr val="FFFFFF"/>
                  </a:solidFill>
                  <a:effectLst>
                    <a:outerShdw blurRad="38100" dist="25400" dir="5400000" algn="tl">
                      <a:srgbClr val="000000">
                        <a:alpha val="30000"/>
                      </a:srgbClr>
                    </a:outerShdw>
                  </a:effectLst>
                  <a:latin typeface="Calibri" panose="020F0502020204030204" pitchFamily="34" charset="0"/>
                </a:rPr>
                <a:t>WV</a:t>
              </a:r>
            </a:p>
          </p:txBody>
        </p:sp>
        <p:sp>
          <p:nvSpPr>
            <p:cNvPr id="130" name="WA"/>
            <p:cNvSpPr txBox="1"/>
            <p:nvPr/>
          </p:nvSpPr>
          <p:spPr>
            <a:xfrm>
              <a:off x="1474581" y="1943372"/>
              <a:ext cx="372134" cy="297402"/>
            </a:xfrm>
            <a:prstGeom prst="rect">
              <a:avLst/>
            </a:prstGeom>
            <a:solidFill>
              <a:srgbClr val="E0B1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WA</a:t>
              </a:r>
            </a:p>
          </p:txBody>
        </p:sp>
        <p:sp>
          <p:nvSpPr>
            <p:cNvPr id="131" name="VA"/>
            <p:cNvSpPr txBox="1"/>
            <p:nvPr/>
          </p:nvSpPr>
          <p:spPr>
            <a:xfrm>
              <a:off x="6982848" y="3412970"/>
              <a:ext cx="314778" cy="268805"/>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VA</a:t>
              </a:r>
            </a:p>
          </p:txBody>
        </p:sp>
        <p:sp>
          <p:nvSpPr>
            <p:cNvPr id="132" name="VT"/>
            <p:cNvSpPr txBox="1"/>
            <p:nvPr/>
          </p:nvSpPr>
          <p:spPr>
            <a:xfrm>
              <a:off x="8230765" y="2033746"/>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VT</a:t>
              </a:r>
            </a:p>
          </p:txBody>
        </p:sp>
        <p:sp>
          <p:nvSpPr>
            <p:cNvPr id="133" name="UT"/>
            <p:cNvSpPr txBox="1"/>
            <p:nvPr/>
          </p:nvSpPr>
          <p:spPr>
            <a:xfrm>
              <a:off x="2303556" y="358777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UT</a:t>
              </a:r>
            </a:p>
          </p:txBody>
        </p:sp>
        <p:sp>
          <p:nvSpPr>
            <p:cNvPr id="134" name="TX"/>
            <p:cNvSpPr txBox="1"/>
            <p:nvPr/>
          </p:nvSpPr>
          <p:spPr>
            <a:xfrm>
              <a:off x="4030575" y="4985266"/>
              <a:ext cx="372134" cy="279466"/>
            </a:xfrm>
            <a:prstGeom prst="rect">
              <a:avLst/>
            </a:prstGeom>
            <a:pattFill prst="wdDnDiag">
              <a:fgClr>
                <a:srgbClr val="0182A9"/>
              </a:fgClr>
              <a:bgClr>
                <a:srgbClr val="E0B11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TX</a:t>
              </a:r>
            </a:p>
          </p:txBody>
        </p:sp>
        <p:sp>
          <p:nvSpPr>
            <p:cNvPr id="135" name="TN"/>
            <p:cNvSpPr txBox="1"/>
            <p:nvPr/>
          </p:nvSpPr>
          <p:spPr>
            <a:xfrm>
              <a:off x="5922390" y="4011083"/>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TN</a:t>
              </a:r>
            </a:p>
          </p:txBody>
        </p:sp>
        <p:sp>
          <p:nvSpPr>
            <p:cNvPr id="136" name="SD"/>
            <p:cNvSpPr txBox="1"/>
            <p:nvPr/>
          </p:nvSpPr>
          <p:spPr>
            <a:xfrm>
              <a:off x="3828588" y="268362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SD</a:t>
              </a:r>
            </a:p>
          </p:txBody>
        </p:sp>
        <p:sp>
          <p:nvSpPr>
            <p:cNvPr id="137" name="SC"/>
            <p:cNvSpPr txBox="1"/>
            <p:nvPr/>
          </p:nvSpPr>
          <p:spPr>
            <a:xfrm>
              <a:off x="6832265" y="4178123"/>
              <a:ext cx="372134" cy="297402"/>
            </a:xfrm>
            <a:prstGeom prst="rect">
              <a:avLst/>
            </a:prstGeom>
            <a:solidFill>
              <a:srgbClr val="E0B1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SC</a:t>
              </a:r>
            </a:p>
          </p:txBody>
        </p:sp>
        <p:sp>
          <p:nvSpPr>
            <p:cNvPr id="138" name="RI"/>
            <p:cNvSpPr txBox="1"/>
            <p:nvPr/>
          </p:nvSpPr>
          <p:spPr>
            <a:xfrm>
              <a:off x="8221616" y="3052825"/>
              <a:ext cx="307468" cy="263544"/>
            </a:xfrm>
            <a:prstGeom prst="roundRect">
              <a:avLst/>
            </a:prstGeom>
            <a:solidFill>
              <a:srgbClr val="E0B116"/>
            </a:solidFill>
            <a:ln>
              <a:solidFill>
                <a:srgbClr val="FFFFFF"/>
              </a:solidFill>
            </a:ln>
          </p:spPr>
          <p:txBody>
            <a:bodyPr lIns="0" tIns="0" rIns="0" bIns="0" anchor="ctr"/>
            <a:lstStyle>
              <a:defPPr>
                <a:defRPr lang="en-US"/>
              </a:defPPr>
              <a:lvl1pPr marR="0" lvl="0" indent="0" algn="ctr" defTabSz="914400" fontAlgn="base">
                <a:lnSpc>
                  <a:spcPct val="90000"/>
                </a:lnSpc>
                <a:spcBef>
                  <a:spcPct val="0"/>
                </a:spcBef>
                <a:spcAft>
                  <a:spcPct val="0"/>
                </a:spcAft>
                <a:buClrTx/>
                <a:buSzTx/>
                <a:buFontTx/>
                <a:buNone/>
                <a:tabLst/>
                <a:defRPr kumimoji="0" sz="1400" b="1" i="0" u="none" strike="noStrike" kern="0" cap="none" spc="0" normalizeH="0" baseline="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defTabSz="685800">
                <a:defRPr/>
              </a:pPr>
              <a:r>
                <a:rPr lang="en-US" sz="1050" dirty="0">
                  <a:effectLst>
                    <a:outerShdw blurRad="38100" dist="25400" dir="5400000" algn="tl">
                      <a:srgbClr val="000000">
                        <a:alpha val="30000"/>
                      </a:srgbClr>
                    </a:outerShdw>
                  </a:effectLst>
                </a:rPr>
                <a:t>RI</a:t>
              </a:r>
            </a:p>
          </p:txBody>
        </p:sp>
        <p:sp>
          <p:nvSpPr>
            <p:cNvPr id="139" name="PR"/>
            <p:cNvSpPr txBox="1"/>
            <p:nvPr/>
          </p:nvSpPr>
          <p:spPr>
            <a:xfrm>
              <a:off x="7543237" y="5820627"/>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PR</a:t>
              </a:r>
            </a:p>
          </p:txBody>
        </p:sp>
        <p:sp>
          <p:nvSpPr>
            <p:cNvPr id="140" name="PA"/>
            <p:cNvSpPr txBox="1"/>
            <p:nvPr/>
          </p:nvSpPr>
          <p:spPr>
            <a:xfrm>
              <a:off x="6895741" y="2904124"/>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PA</a:t>
              </a:r>
            </a:p>
          </p:txBody>
        </p:sp>
        <p:sp>
          <p:nvSpPr>
            <p:cNvPr id="141" name="OR"/>
            <p:cNvSpPr txBox="1"/>
            <p:nvPr/>
          </p:nvSpPr>
          <p:spPr>
            <a:xfrm>
              <a:off x="1201043" y="249962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OR</a:t>
              </a:r>
            </a:p>
          </p:txBody>
        </p:sp>
        <p:sp>
          <p:nvSpPr>
            <p:cNvPr id="142" name="OK"/>
            <p:cNvSpPr txBox="1"/>
            <p:nvPr/>
          </p:nvSpPr>
          <p:spPr>
            <a:xfrm>
              <a:off x="4330017" y="429449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OK</a:t>
              </a:r>
            </a:p>
          </p:txBody>
        </p:sp>
        <p:sp>
          <p:nvSpPr>
            <p:cNvPr id="143" name="OH"/>
            <p:cNvSpPr txBox="1"/>
            <p:nvPr/>
          </p:nvSpPr>
          <p:spPr>
            <a:xfrm>
              <a:off x="6258451" y="3127059"/>
              <a:ext cx="372134" cy="297402"/>
            </a:xfrm>
            <a:prstGeom prst="rect">
              <a:avLst/>
            </a:prstGeom>
            <a:solidFill>
              <a:srgbClr val="E0B1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OH</a:t>
              </a:r>
            </a:p>
          </p:txBody>
        </p:sp>
        <p:sp>
          <p:nvSpPr>
            <p:cNvPr id="144" name="ND"/>
            <p:cNvSpPr txBox="1"/>
            <p:nvPr/>
          </p:nvSpPr>
          <p:spPr>
            <a:xfrm>
              <a:off x="3810938" y="221659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ND</a:t>
              </a:r>
            </a:p>
          </p:txBody>
        </p:sp>
        <p:sp>
          <p:nvSpPr>
            <p:cNvPr id="145" name="NC"/>
            <p:cNvSpPr txBox="1"/>
            <p:nvPr/>
          </p:nvSpPr>
          <p:spPr>
            <a:xfrm>
              <a:off x="6898823" y="3844726"/>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NC</a:t>
              </a:r>
            </a:p>
          </p:txBody>
        </p:sp>
        <p:sp>
          <p:nvSpPr>
            <p:cNvPr id="146" name="NY"/>
            <p:cNvSpPr txBox="1"/>
            <p:nvPr/>
          </p:nvSpPr>
          <p:spPr>
            <a:xfrm>
              <a:off x="7145428" y="2329483"/>
              <a:ext cx="372134" cy="297402"/>
            </a:xfrm>
            <a:prstGeom prst="rect">
              <a:avLst/>
            </a:prstGeom>
            <a:pattFill prst="wdDnDiag">
              <a:fgClr>
                <a:srgbClr val="0182A9"/>
              </a:fgClr>
              <a:bgClr>
                <a:srgbClr val="E0B11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NY</a:t>
              </a:r>
            </a:p>
          </p:txBody>
        </p:sp>
        <p:sp>
          <p:nvSpPr>
            <p:cNvPr id="147" name="NM"/>
            <p:cNvSpPr txBox="1"/>
            <p:nvPr/>
          </p:nvSpPr>
          <p:spPr>
            <a:xfrm>
              <a:off x="3009577" y="4482126"/>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NM</a:t>
              </a:r>
            </a:p>
          </p:txBody>
        </p:sp>
        <p:sp>
          <p:nvSpPr>
            <p:cNvPr id="148" name="NJ"/>
            <p:cNvSpPr txBox="1"/>
            <p:nvPr/>
          </p:nvSpPr>
          <p:spPr>
            <a:xfrm>
              <a:off x="8226190" y="3729994"/>
              <a:ext cx="307468" cy="263544"/>
            </a:xfrm>
            <a:prstGeom prst="roundRect">
              <a:avLst/>
            </a:prstGeom>
            <a:solidFill>
              <a:srgbClr val="0182A9"/>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NJ</a:t>
              </a:r>
            </a:p>
          </p:txBody>
        </p:sp>
        <p:sp>
          <p:nvSpPr>
            <p:cNvPr id="149" name="NH"/>
            <p:cNvSpPr txBox="1"/>
            <p:nvPr/>
          </p:nvSpPr>
          <p:spPr>
            <a:xfrm>
              <a:off x="8223909" y="2384883"/>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NH</a:t>
              </a:r>
            </a:p>
          </p:txBody>
        </p:sp>
        <p:sp>
          <p:nvSpPr>
            <p:cNvPr id="150" name="NV"/>
            <p:cNvSpPr txBox="1"/>
            <p:nvPr/>
          </p:nvSpPr>
          <p:spPr>
            <a:xfrm>
              <a:off x="1565439" y="3390905"/>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NV</a:t>
              </a:r>
            </a:p>
          </p:txBody>
        </p:sp>
        <p:sp>
          <p:nvSpPr>
            <p:cNvPr id="151" name="NE"/>
            <p:cNvSpPr txBox="1"/>
            <p:nvPr/>
          </p:nvSpPr>
          <p:spPr>
            <a:xfrm>
              <a:off x="3836126" y="321379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NE</a:t>
              </a:r>
            </a:p>
          </p:txBody>
        </p:sp>
        <p:sp>
          <p:nvSpPr>
            <p:cNvPr id="152" name="MT"/>
            <p:cNvSpPr txBox="1"/>
            <p:nvPr/>
          </p:nvSpPr>
          <p:spPr>
            <a:xfrm>
              <a:off x="2678841" y="2183695"/>
              <a:ext cx="372134"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MT</a:t>
              </a:r>
            </a:p>
          </p:txBody>
        </p:sp>
        <p:sp>
          <p:nvSpPr>
            <p:cNvPr id="153" name="MO"/>
            <p:cNvSpPr txBox="1"/>
            <p:nvPr/>
          </p:nvSpPr>
          <p:spPr>
            <a:xfrm>
              <a:off x="4946547" y="372388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MO</a:t>
              </a:r>
            </a:p>
          </p:txBody>
        </p:sp>
        <p:sp>
          <p:nvSpPr>
            <p:cNvPr id="154" name="MS"/>
            <p:cNvSpPr txBox="1"/>
            <p:nvPr/>
          </p:nvSpPr>
          <p:spPr>
            <a:xfrm>
              <a:off x="5490875" y="469447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MS</a:t>
              </a:r>
            </a:p>
          </p:txBody>
        </p:sp>
        <p:sp>
          <p:nvSpPr>
            <p:cNvPr id="155" name="MN"/>
            <p:cNvSpPr txBox="1"/>
            <p:nvPr/>
          </p:nvSpPr>
          <p:spPr>
            <a:xfrm>
              <a:off x="4586706" y="2459572"/>
              <a:ext cx="372134" cy="279466"/>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MN</a:t>
              </a:r>
            </a:p>
          </p:txBody>
        </p:sp>
        <p:sp>
          <p:nvSpPr>
            <p:cNvPr id="156" name="MI"/>
            <p:cNvSpPr txBox="1"/>
            <p:nvPr/>
          </p:nvSpPr>
          <p:spPr>
            <a:xfrm>
              <a:off x="5960638" y="2813762"/>
              <a:ext cx="372134" cy="297402"/>
            </a:xfrm>
            <a:prstGeom prst="rect">
              <a:avLst/>
            </a:prstGeom>
            <a:solidFill>
              <a:srgbClr val="E0B1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MI</a:t>
              </a:r>
            </a:p>
          </p:txBody>
        </p:sp>
        <p:sp>
          <p:nvSpPr>
            <p:cNvPr id="157" name="MA"/>
            <p:cNvSpPr txBox="1"/>
            <p:nvPr/>
          </p:nvSpPr>
          <p:spPr>
            <a:xfrm>
              <a:off x="8221616" y="2717567"/>
              <a:ext cx="307468" cy="263544"/>
            </a:xfrm>
            <a:prstGeom prst="roundRect">
              <a:avLst/>
            </a:prstGeom>
            <a:pattFill prst="wdDnDiag">
              <a:fgClr>
                <a:srgbClr val="0182A9"/>
              </a:fgClr>
              <a:bgClr>
                <a:srgbClr val="E0B116"/>
              </a:bgClr>
            </a:patt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MA</a:t>
              </a:r>
            </a:p>
          </p:txBody>
        </p:sp>
        <p:sp>
          <p:nvSpPr>
            <p:cNvPr id="158" name="MD"/>
            <p:cNvSpPr txBox="1"/>
            <p:nvPr/>
          </p:nvSpPr>
          <p:spPr>
            <a:xfrm>
              <a:off x="8235340" y="4413815"/>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MD</a:t>
              </a:r>
            </a:p>
          </p:txBody>
        </p:sp>
        <p:sp>
          <p:nvSpPr>
            <p:cNvPr id="159" name="ME"/>
            <p:cNvSpPr txBox="1"/>
            <p:nvPr/>
          </p:nvSpPr>
          <p:spPr>
            <a:xfrm>
              <a:off x="7688960" y="1778298"/>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ME</a:t>
              </a:r>
            </a:p>
          </p:txBody>
        </p:sp>
        <p:sp>
          <p:nvSpPr>
            <p:cNvPr id="160" name="LA"/>
            <p:cNvSpPr txBox="1"/>
            <p:nvPr/>
          </p:nvSpPr>
          <p:spPr>
            <a:xfrm>
              <a:off x="5088444" y="501641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LA</a:t>
              </a:r>
            </a:p>
          </p:txBody>
        </p:sp>
        <p:sp>
          <p:nvSpPr>
            <p:cNvPr id="161" name="KY"/>
            <p:cNvSpPr txBox="1"/>
            <p:nvPr/>
          </p:nvSpPr>
          <p:spPr>
            <a:xfrm>
              <a:off x="6102451" y="365924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KY</a:t>
              </a:r>
            </a:p>
          </p:txBody>
        </p:sp>
        <p:sp>
          <p:nvSpPr>
            <p:cNvPr id="162" name="KS"/>
            <p:cNvSpPr txBox="1"/>
            <p:nvPr/>
          </p:nvSpPr>
          <p:spPr>
            <a:xfrm>
              <a:off x="4132863" y="376188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KS</a:t>
              </a:r>
            </a:p>
          </p:txBody>
        </p:sp>
        <p:sp>
          <p:nvSpPr>
            <p:cNvPr id="163" name="IA"/>
            <p:cNvSpPr txBox="1"/>
            <p:nvPr/>
          </p:nvSpPr>
          <p:spPr>
            <a:xfrm>
              <a:off x="4771151" y="309144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IA</a:t>
              </a:r>
            </a:p>
          </p:txBody>
        </p:sp>
        <p:sp>
          <p:nvSpPr>
            <p:cNvPr id="164" name="IN"/>
            <p:cNvSpPr txBox="1"/>
            <p:nvPr/>
          </p:nvSpPr>
          <p:spPr>
            <a:xfrm>
              <a:off x="5827662" y="3332670"/>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IN</a:t>
              </a:r>
            </a:p>
          </p:txBody>
        </p:sp>
        <p:sp>
          <p:nvSpPr>
            <p:cNvPr id="165" name="IL"/>
            <p:cNvSpPr txBox="1"/>
            <p:nvPr/>
          </p:nvSpPr>
          <p:spPr>
            <a:xfrm>
              <a:off x="5416681" y="3355179"/>
              <a:ext cx="372134" cy="279466"/>
            </a:xfrm>
            <a:prstGeom prst="rect">
              <a:avLst/>
            </a:prstGeom>
            <a:solidFill>
              <a:srgbClr val="E0B1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IL</a:t>
              </a:r>
            </a:p>
          </p:txBody>
        </p:sp>
        <p:sp>
          <p:nvSpPr>
            <p:cNvPr id="166" name="ID"/>
            <p:cNvSpPr txBox="1"/>
            <p:nvPr/>
          </p:nvSpPr>
          <p:spPr>
            <a:xfrm>
              <a:off x="2016447" y="2681131"/>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ID</a:t>
              </a:r>
            </a:p>
          </p:txBody>
        </p:sp>
        <p:sp>
          <p:nvSpPr>
            <p:cNvPr id="167" name="HI"/>
            <p:cNvSpPr txBox="1"/>
            <p:nvPr/>
          </p:nvSpPr>
          <p:spPr>
            <a:xfrm>
              <a:off x="1016147" y="5377326"/>
              <a:ext cx="307468" cy="263544"/>
            </a:xfrm>
            <a:prstGeom prst="roundRect">
              <a:avLst/>
            </a:prstGeom>
            <a:solidFill>
              <a:srgbClr val="0182A9"/>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HI</a:t>
              </a:r>
            </a:p>
          </p:txBody>
        </p:sp>
        <p:sp>
          <p:nvSpPr>
            <p:cNvPr id="168" name="GA"/>
            <p:cNvSpPr txBox="1"/>
            <p:nvPr/>
          </p:nvSpPr>
          <p:spPr>
            <a:xfrm>
              <a:off x="6404427" y="453410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GA</a:t>
              </a:r>
            </a:p>
          </p:txBody>
        </p:sp>
        <p:sp>
          <p:nvSpPr>
            <p:cNvPr id="169" name="FL"/>
            <p:cNvSpPr txBox="1"/>
            <p:nvPr/>
          </p:nvSpPr>
          <p:spPr>
            <a:xfrm>
              <a:off x="6824612" y="5269187"/>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FL</a:t>
              </a:r>
            </a:p>
          </p:txBody>
        </p:sp>
        <p:sp>
          <p:nvSpPr>
            <p:cNvPr id="170" name="DC"/>
            <p:cNvSpPr txBox="1"/>
            <p:nvPr/>
          </p:nvSpPr>
          <p:spPr>
            <a:xfrm>
              <a:off x="8230765" y="4758430"/>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DC</a:t>
              </a:r>
            </a:p>
          </p:txBody>
        </p:sp>
        <p:sp>
          <p:nvSpPr>
            <p:cNvPr id="171" name="DE"/>
            <p:cNvSpPr txBox="1"/>
            <p:nvPr/>
          </p:nvSpPr>
          <p:spPr>
            <a:xfrm>
              <a:off x="8230765" y="4071904"/>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DE</a:t>
              </a:r>
            </a:p>
          </p:txBody>
        </p:sp>
        <p:sp>
          <p:nvSpPr>
            <p:cNvPr id="172" name="CT"/>
            <p:cNvSpPr txBox="1"/>
            <p:nvPr/>
          </p:nvSpPr>
          <p:spPr>
            <a:xfrm>
              <a:off x="8221616" y="3388084"/>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685783"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CT</a:t>
              </a:r>
            </a:p>
          </p:txBody>
        </p:sp>
        <p:sp>
          <p:nvSpPr>
            <p:cNvPr id="173" name="CO"/>
            <p:cNvSpPr txBox="1"/>
            <p:nvPr/>
          </p:nvSpPr>
          <p:spPr>
            <a:xfrm>
              <a:off x="3112353" y="3655168"/>
              <a:ext cx="372134" cy="27946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CO</a:t>
              </a:r>
            </a:p>
          </p:txBody>
        </p:sp>
        <p:sp>
          <p:nvSpPr>
            <p:cNvPr id="174" name="CA"/>
            <p:cNvSpPr txBox="1"/>
            <p:nvPr/>
          </p:nvSpPr>
          <p:spPr>
            <a:xfrm>
              <a:off x="964142" y="3554880"/>
              <a:ext cx="372134" cy="297401"/>
            </a:xfrm>
            <a:prstGeom prst="rect">
              <a:avLst/>
            </a:prstGeom>
            <a:pattFill prst="wdDnDiag">
              <a:fgClr>
                <a:srgbClr val="0182A9"/>
              </a:fgClr>
              <a:bgClr>
                <a:srgbClr val="E0B11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CA</a:t>
              </a:r>
            </a:p>
          </p:txBody>
        </p:sp>
        <p:sp>
          <p:nvSpPr>
            <p:cNvPr id="175" name="AR"/>
            <p:cNvSpPr txBox="1"/>
            <p:nvPr/>
          </p:nvSpPr>
          <p:spPr>
            <a:xfrm>
              <a:off x="5019324" y="435389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AR</a:t>
              </a:r>
            </a:p>
          </p:txBody>
        </p:sp>
        <p:sp>
          <p:nvSpPr>
            <p:cNvPr id="176" name="AZ"/>
            <p:cNvSpPr txBox="1"/>
            <p:nvPr/>
          </p:nvSpPr>
          <p:spPr>
            <a:xfrm>
              <a:off x="2186328" y="4407567"/>
              <a:ext cx="372134" cy="297402"/>
            </a:xfrm>
            <a:prstGeom prst="rect">
              <a:avLst/>
            </a:prstGeom>
            <a:solidFill>
              <a:srgbClr val="0182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AZ</a:t>
              </a:r>
            </a:p>
          </p:txBody>
        </p:sp>
        <p:sp>
          <p:nvSpPr>
            <p:cNvPr id="177" name="AK"/>
            <p:cNvSpPr txBox="1"/>
            <p:nvPr/>
          </p:nvSpPr>
          <p:spPr>
            <a:xfrm>
              <a:off x="2153412" y="5513318"/>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AK</a:t>
              </a:r>
            </a:p>
          </p:txBody>
        </p:sp>
        <p:sp>
          <p:nvSpPr>
            <p:cNvPr id="178" name="AL"/>
            <p:cNvSpPr txBox="1"/>
            <p:nvPr/>
          </p:nvSpPr>
          <p:spPr>
            <a:xfrm>
              <a:off x="5939311" y="456523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defTabSz="342900" fontAlgn="base">
                <a:spcBef>
                  <a:spcPct val="0"/>
                </a:spcBef>
                <a:spcAft>
                  <a:spcPct val="0"/>
                </a:spcAft>
                <a:defRPr/>
              </a:pPr>
              <a:r>
                <a:rPr lang="en-US" sz="1050" kern="0" dirty="0">
                  <a:solidFill>
                    <a:srgbClr val="FFFFFF"/>
                  </a:solidFill>
                  <a:effectLst>
                    <a:outerShdw blurRad="38100" dist="25400" dir="5400000" algn="tl">
                      <a:srgbClr val="000000">
                        <a:alpha val="30000"/>
                      </a:srgbClr>
                    </a:outerShdw>
                  </a:effectLst>
                  <a:latin typeface="Calibri" panose="020F0502020204030204" pitchFamily="34" charset="0"/>
                </a:rPr>
                <a:t>AL</a:t>
              </a:r>
            </a:p>
          </p:txBody>
        </p:sp>
      </p:grpSp>
      <p:grpSp>
        <p:nvGrpSpPr>
          <p:cNvPr id="179" name="Key"/>
          <p:cNvGrpSpPr/>
          <p:nvPr/>
        </p:nvGrpSpPr>
        <p:grpSpPr>
          <a:xfrm>
            <a:off x="1549357" y="4884962"/>
            <a:ext cx="4466276" cy="512999"/>
            <a:chOff x="6509208" y="-420260"/>
            <a:chExt cx="2501442" cy="1701762"/>
          </a:xfrm>
        </p:grpSpPr>
        <p:sp>
          <p:nvSpPr>
            <p:cNvPr id="180" name="Key Box"/>
            <p:cNvSpPr/>
            <p:nvPr/>
          </p:nvSpPr>
          <p:spPr>
            <a:xfrm>
              <a:off x="6509208" y="-420260"/>
              <a:ext cx="223781" cy="540149"/>
            </a:xfrm>
            <a:prstGeom prst="rect">
              <a:avLst/>
            </a:prstGeom>
            <a:solidFill>
              <a:sysClr val="window" lastClr="FFFFFF">
                <a:lumMod val="95000"/>
              </a:sysClr>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342900">
                <a:lnSpc>
                  <a:spcPct val="90000"/>
                </a:lnSpc>
                <a:spcBef>
                  <a:spcPts val="150"/>
                </a:spcBef>
                <a:spcAft>
                  <a:spcPts val="300"/>
                </a:spcAft>
                <a:defRPr/>
              </a:pPr>
              <a:r>
                <a:rPr lang="en-US" sz="1200" b="1" kern="0" spc="-38" dirty="0">
                  <a:solidFill>
                    <a:prstClr val="black">
                      <a:lumMod val="85000"/>
                      <a:lumOff val="15000"/>
                    </a:prstClr>
                  </a:solidFill>
                  <a:latin typeface="Calibri"/>
                </a:rPr>
                <a:t>KEY</a:t>
              </a:r>
            </a:p>
          </p:txBody>
        </p:sp>
        <p:grpSp>
          <p:nvGrpSpPr>
            <p:cNvPr id="181" name="Key Codes"/>
            <p:cNvGrpSpPr/>
            <p:nvPr/>
          </p:nvGrpSpPr>
          <p:grpSpPr>
            <a:xfrm>
              <a:off x="6550109" y="438919"/>
              <a:ext cx="182880" cy="842583"/>
              <a:chOff x="6550109" y="438919"/>
              <a:chExt cx="182880" cy="842583"/>
            </a:xfrm>
          </p:grpSpPr>
          <p:sp>
            <p:nvSpPr>
              <p:cNvPr id="186" name="Item 3"/>
              <p:cNvSpPr/>
              <p:nvPr/>
            </p:nvSpPr>
            <p:spPr>
              <a:xfrm>
                <a:off x="6550109" y="1098622"/>
                <a:ext cx="182880" cy="182880"/>
              </a:xfrm>
              <a:prstGeom prst="rect">
                <a:avLst/>
              </a:prstGeom>
              <a:pattFill prst="wdDnDiag">
                <a:fgClr>
                  <a:srgbClr val="0182A9"/>
                </a:fgClr>
                <a:bgClr>
                  <a:srgbClr val="E0B116"/>
                </a:bgClr>
              </a:patt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lnSpc>
                    <a:spcPct val="90000"/>
                  </a:lnSpc>
                  <a:spcBef>
                    <a:spcPts val="150"/>
                  </a:spcBef>
                  <a:spcAft>
                    <a:spcPts val="300"/>
                  </a:spcAft>
                  <a:defRPr/>
                </a:pPr>
                <a:endParaRPr lang="en-US" sz="1500" kern="0" spc="-38" dirty="0">
                  <a:solidFill>
                    <a:prstClr val="white"/>
                  </a:solidFill>
                  <a:latin typeface="Calibri"/>
                </a:endParaRPr>
              </a:p>
            </p:txBody>
          </p:sp>
          <p:sp>
            <p:nvSpPr>
              <p:cNvPr id="187" name="Item 2"/>
              <p:cNvSpPr/>
              <p:nvPr/>
            </p:nvSpPr>
            <p:spPr>
              <a:xfrm>
                <a:off x="6550109" y="738233"/>
                <a:ext cx="182880" cy="182880"/>
              </a:xfrm>
              <a:prstGeom prst="rect">
                <a:avLst/>
              </a:prstGeom>
              <a:solidFill>
                <a:srgbClr val="E0B116"/>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lnSpc>
                    <a:spcPct val="90000"/>
                  </a:lnSpc>
                  <a:spcBef>
                    <a:spcPts val="150"/>
                  </a:spcBef>
                  <a:spcAft>
                    <a:spcPts val="300"/>
                  </a:spcAft>
                  <a:defRPr/>
                </a:pPr>
                <a:endParaRPr lang="en-US" sz="1500" kern="0" spc="-38" dirty="0">
                  <a:solidFill>
                    <a:prstClr val="white"/>
                  </a:solidFill>
                  <a:latin typeface="Calibri"/>
                </a:endParaRPr>
              </a:p>
            </p:txBody>
          </p:sp>
          <p:sp>
            <p:nvSpPr>
              <p:cNvPr id="188" name="Item 1"/>
              <p:cNvSpPr/>
              <p:nvPr/>
            </p:nvSpPr>
            <p:spPr>
              <a:xfrm>
                <a:off x="6550109" y="438919"/>
                <a:ext cx="182880" cy="182880"/>
              </a:xfrm>
              <a:prstGeom prst="rect">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lnSpc>
                    <a:spcPct val="90000"/>
                  </a:lnSpc>
                  <a:spcBef>
                    <a:spcPts val="150"/>
                  </a:spcBef>
                  <a:spcAft>
                    <a:spcPts val="300"/>
                  </a:spcAft>
                  <a:defRPr/>
                </a:pPr>
                <a:endParaRPr lang="en-US" sz="1500" kern="0" spc="-38" dirty="0">
                  <a:solidFill>
                    <a:prstClr val="white"/>
                  </a:solidFill>
                  <a:latin typeface="Calibri"/>
                </a:endParaRPr>
              </a:p>
            </p:txBody>
          </p:sp>
        </p:grpSp>
        <p:grpSp>
          <p:nvGrpSpPr>
            <p:cNvPr id="182" name="Key Text"/>
            <p:cNvGrpSpPr/>
            <p:nvPr/>
          </p:nvGrpSpPr>
          <p:grpSpPr>
            <a:xfrm>
              <a:off x="6776561" y="404261"/>
              <a:ext cx="2234089" cy="822371"/>
              <a:chOff x="6776561" y="404261"/>
              <a:chExt cx="2234089" cy="822371"/>
            </a:xfrm>
          </p:grpSpPr>
          <p:sp>
            <p:nvSpPr>
              <p:cNvPr id="183" name="Both D-SNPs &amp; Financial Alignment Demonstration"/>
              <p:cNvSpPr txBox="1"/>
              <p:nvPr/>
            </p:nvSpPr>
            <p:spPr>
              <a:xfrm>
                <a:off x="6776561" y="1043752"/>
                <a:ext cx="2234089" cy="182880"/>
              </a:xfrm>
              <a:prstGeom prst="rect">
                <a:avLst/>
              </a:prstGeom>
              <a:noFill/>
            </p:spPr>
            <p:txBody>
              <a:bodyPr wrap="square" rtlCol="0">
                <a:noAutofit/>
              </a:bodyPr>
              <a:lstStyle/>
              <a:p>
                <a:pPr defTabSz="342900">
                  <a:lnSpc>
                    <a:spcPct val="90000"/>
                  </a:lnSpc>
                  <a:buClr>
                    <a:srgbClr val="0182A9"/>
                  </a:buClr>
                  <a:defRPr/>
                </a:pPr>
                <a:r>
                  <a:rPr lang="en-US" sz="900" kern="0" spc="-15" dirty="0">
                    <a:solidFill>
                      <a:srgbClr val="494646">
                        <a:lumMod val="75000"/>
                      </a:srgbClr>
                    </a:solidFill>
                    <a:latin typeface="Calibri" panose="020F0502020204030204"/>
                  </a:rPr>
                  <a:t>Both Financial Alignment Demonstration and Integrated D-SNPs</a:t>
                </a:r>
              </a:p>
            </p:txBody>
          </p:sp>
          <p:sp>
            <p:nvSpPr>
              <p:cNvPr id="184" name="Financial Alignment Demonstration"/>
              <p:cNvSpPr txBox="1"/>
              <p:nvPr/>
            </p:nvSpPr>
            <p:spPr>
              <a:xfrm>
                <a:off x="6776561" y="730612"/>
                <a:ext cx="2234089" cy="182880"/>
              </a:xfrm>
              <a:prstGeom prst="rect">
                <a:avLst/>
              </a:prstGeom>
              <a:noFill/>
            </p:spPr>
            <p:txBody>
              <a:bodyPr wrap="square" rtlCol="0">
                <a:noAutofit/>
              </a:bodyPr>
              <a:lstStyle/>
              <a:p>
                <a:pPr defTabSz="342900">
                  <a:lnSpc>
                    <a:spcPct val="90000"/>
                  </a:lnSpc>
                  <a:buClr>
                    <a:srgbClr val="0182A9"/>
                  </a:buClr>
                  <a:defRPr/>
                </a:pPr>
                <a:r>
                  <a:rPr lang="en-US" sz="900" kern="0" spc="-15" dirty="0">
                    <a:solidFill>
                      <a:srgbClr val="494646">
                        <a:lumMod val="75000"/>
                      </a:srgbClr>
                    </a:solidFill>
                    <a:latin typeface="Calibri" panose="020F0502020204030204"/>
                  </a:rPr>
                  <a:t>Financial Alignment Demonstration</a:t>
                </a:r>
              </a:p>
            </p:txBody>
          </p:sp>
          <p:sp>
            <p:nvSpPr>
              <p:cNvPr id="185" name="Aligned D-SNPs/MLTSS and/or FIDE-SNPs"/>
              <p:cNvSpPr txBox="1"/>
              <p:nvPr/>
            </p:nvSpPr>
            <p:spPr>
              <a:xfrm>
                <a:off x="6776561" y="404261"/>
                <a:ext cx="2234089" cy="182880"/>
              </a:xfrm>
              <a:prstGeom prst="rect">
                <a:avLst/>
              </a:prstGeom>
              <a:noFill/>
            </p:spPr>
            <p:txBody>
              <a:bodyPr wrap="square" rtlCol="0">
                <a:noAutofit/>
              </a:bodyPr>
              <a:lstStyle/>
              <a:p>
                <a:pPr defTabSz="342900">
                  <a:lnSpc>
                    <a:spcPct val="90000"/>
                  </a:lnSpc>
                  <a:buClr>
                    <a:srgbClr val="0182A9"/>
                  </a:buClr>
                  <a:defRPr/>
                </a:pPr>
                <a:r>
                  <a:rPr lang="en-US" sz="900" kern="0" spc="-15" dirty="0">
                    <a:solidFill>
                      <a:srgbClr val="494646">
                        <a:lumMod val="75000"/>
                      </a:srgbClr>
                    </a:solidFill>
                    <a:latin typeface="Calibri" panose="020F0502020204030204"/>
                  </a:rPr>
                  <a:t>Integrated D-SNP*</a:t>
                </a:r>
              </a:p>
            </p:txBody>
          </p:sp>
        </p:grpSp>
      </p:grpSp>
      <p:sp>
        <p:nvSpPr>
          <p:cNvPr id="189" name="TextBox 188"/>
          <p:cNvSpPr txBox="1"/>
          <p:nvPr/>
        </p:nvSpPr>
        <p:spPr>
          <a:xfrm>
            <a:off x="5961366" y="4869389"/>
            <a:ext cx="1861834" cy="507831"/>
          </a:xfrm>
          <a:prstGeom prst="rect">
            <a:avLst/>
          </a:prstGeom>
          <a:noFill/>
        </p:spPr>
        <p:txBody>
          <a:bodyPr wrap="square" rtlCol="0">
            <a:spAutoFit/>
          </a:bodyPr>
          <a:lstStyle/>
          <a:p>
            <a:pPr defTabSz="342900"/>
            <a:r>
              <a:rPr lang="en-US" sz="900" dirty="0">
                <a:solidFill>
                  <a:srgbClr val="003580"/>
                </a:solidFill>
                <a:latin typeface="Calibri" panose="020F0502020204030204"/>
              </a:rPr>
              <a:t>* These states have </a:t>
            </a:r>
            <a:r>
              <a:rPr lang="en-US" sz="900" u="sng" dirty="0">
                <a:solidFill>
                  <a:srgbClr val="003580"/>
                </a:solidFill>
                <a:latin typeface="Calibri" panose="020F0502020204030204"/>
              </a:rPr>
              <a:t>at least some </a:t>
            </a:r>
            <a:r>
              <a:rPr lang="en-US" sz="900" dirty="0">
                <a:solidFill>
                  <a:srgbClr val="003580"/>
                </a:solidFill>
                <a:latin typeface="Calibri" panose="020F0502020204030204"/>
              </a:rPr>
              <a:t>aligned D-SNP/MLTSS plans and/or FIDE SNPs as of 2019.</a:t>
            </a:r>
          </a:p>
        </p:txBody>
      </p:sp>
      <p:pic>
        <p:nvPicPr>
          <p:cNvPr id="3" name="Picture 2">
            <a:extLst>
              <a:ext uri="{FF2B5EF4-FFF2-40B4-BE49-F238E27FC236}">
                <a16:creationId xmlns:a16="http://schemas.microsoft.com/office/drawing/2014/main" id="{D0AAF4AE-3DF4-42A3-AFED-04B6B34C178A}"/>
              </a:ext>
            </a:extLst>
          </p:cNvPr>
          <p:cNvPicPr>
            <a:picLocks noChangeAspect="1"/>
          </p:cNvPicPr>
          <p:nvPr/>
        </p:nvPicPr>
        <p:blipFill>
          <a:blip r:embed="rId3"/>
          <a:stretch>
            <a:fillRect/>
          </a:stretch>
        </p:blipFill>
        <p:spPr>
          <a:xfrm>
            <a:off x="189725" y="5907356"/>
            <a:ext cx="1400726" cy="840436"/>
          </a:xfrm>
          <a:prstGeom prst="rect">
            <a:avLst/>
          </a:prstGeom>
        </p:spPr>
      </p:pic>
    </p:spTree>
    <p:extLst>
      <p:ext uri="{BB962C8B-B14F-4D97-AF65-F5344CB8AC3E}">
        <p14:creationId xmlns:p14="http://schemas.microsoft.com/office/powerpoint/2010/main" val="104420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E51352-D2F6-40C3-B700-5B468D9598C3}"/>
              </a:ext>
            </a:extLst>
          </p:cNvPr>
          <p:cNvSpPr>
            <a:spLocks noGrp="1"/>
          </p:cNvSpPr>
          <p:nvPr>
            <p:ph type="title"/>
          </p:nvPr>
        </p:nvSpPr>
        <p:spPr>
          <a:xfrm>
            <a:off x="447895" y="254513"/>
            <a:ext cx="7899445" cy="629921"/>
          </a:xfrm>
        </p:spPr>
        <p:txBody>
          <a:bodyPr>
            <a:normAutofit/>
          </a:bodyPr>
          <a:lstStyle/>
          <a:p>
            <a:r>
              <a:rPr lang="en-US" sz="3000" b="1" dirty="0">
                <a:latin typeface="Verdana" panose="020B0604030504040204" pitchFamily="34" charset="0"/>
                <a:ea typeface="Verdana" panose="020B0604030504040204" pitchFamily="34" charset="0"/>
              </a:rPr>
              <a:t>Flexibility in Supplemental Benefits</a:t>
            </a:r>
          </a:p>
        </p:txBody>
      </p:sp>
      <p:sp>
        <p:nvSpPr>
          <p:cNvPr id="7" name="Text Placeholder 6">
            <a:extLst>
              <a:ext uri="{FF2B5EF4-FFF2-40B4-BE49-F238E27FC236}">
                <a16:creationId xmlns:a16="http://schemas.microsoft.com/office/drawing/2014/main" id="{67FA6DE5-16B3-423C-9A8D-763E9513D81A}"/>
              </a:ext>
            </a:extLst>
          </p:cNvPr>
          <p:cNvSpPr>
            <a:spLocks noGrp="1"/>
          </p:cNvSpPr>
          <p:nvPr>
            <p:ph type="body" idx="1"/>
          </p:nvPr>
        </p:nvSpPr>
        <p:spPr>
          <a:xfrm>
            <a:off x="447894" y="1691445"/>
            <a:ext cx="3703320" cy="552212"/>
          </a:xfrm>
        </p:spPr>
        <p:txBody>
          <a:bodyPr>
            <a:normAutofit/>
          </a:bodyPr>
          <a:lstStyle/>
          <a:p>
            <a:r>
              <a:rPr lang="en-US" b="1" dirty="0">
                <a:latin typeface="Verdana" panose="020B0604030504040204" pitchFamily="34" charset="0"/>
                <a:ea typeface="Verdana" panose="020B0604030504040204" pitchFamily="34" charset="0"/>
              </a:rPr>
              <a:t>Uniform Flexibility</a:t>
            </a:r>
          </a:p>
        </p:txBody>
      </p:sp>
      <p:sp>
        <p:nvSpPr>
          <p:cNvPr id="8" name="Content Placeholder 7">
            <a:extLst>
              <a:ext uri="{FF2B5EF4-FFF2-40B4-BE49-F238E27FC236}">
                <a16:creationId xmlns:a16="http://schemas.microsoft.com/office/drawing/2014/main" id="{87E027F0-76E0-4646-B899-50B907576DE0}"/>
              </a:ext>
            </a:extLst>
          </p:cNvPr>
          <p:cNvSpPr>
            <a:spLocks noGrp="1"/>
          </p:cNvSpPr>
          <p:nvPr>
            <p:ph sz="half" idx="2"/>
          </p:nvPr>
        </p:nvSpPr>
        <p:spPr>
          <a:xfrm>
            <a:off x="325705" y="2328622"/>
            <a:ext cx="4154856" cy="3648666"/>
          </a:xfrm>
        </p:spPr>
        <p:txBody>
          <a:bodyPr>
            <a:normAutofit/>
          </a:bodyPr>
          <a:lstStyle/>
          <a:p>
            <a:r>
              <a:rPr lang="en-US" b="1" dirty="0"/>
              <a:t>Guidance Memo 4-27-18</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CMS reinterpreted “uniformity requirement”</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May target benefits, but must provide for equal </a:t>
            </a:r>
            <a:r>
              <a:rPr lang="en-US" dirty="0" err="1">
                <a:latin typeface="Verdana" panose="020B0604030504040204" pitchFamily="34" charset="0"/>
                <a:ea typeface="Verdana" panose="020B0604030504040204" pitchFamily="34" charset="0"/>
              </a:rPr>
              <a:t>tx</a:t>
            </a:r>
            <a:r>
              <a:rPr lang="en-US" dirty="0">
                <a:latin typeface="Verdana" panose="020B0604030504040204" pitchFamily="34" charset="0"/>
                <a:ea typeface="Verdana" panose="020B0604030504040204" pitchFamily="34" charset="0"/>
              </a:rPr>
              <a:t> of enrollees with the same health status or disease status</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CMS also reinterpreted “primary health related”, if an item or service that is used to dx, compensate for physical impairments, addresses </a:t>
            </a:r>
            <a:r>
              <a:rPr lang="en-US" dirty="0" err="1">
                <a:latin typeface="Verdana" panose="020B0604030504040204" pitchFamily="34" charset="0"/>
                <a:ea typeface="Verdana" panose="020B0604030504040204" pitchFamily="34" charset="0"/>
              </a:rPr>
              <a:t>fxnl</a:t>
            </a:r>
            <a:r>
              <a:rPr lang="en-US" dirty="0">
                <a:latin typeface="Verdana" panose="020B0604030504040204" pitchFamily="34" charset="0"/>
                <a:ea typeface="Verdana" panose="020B0604030504040204" pitchFamily="34" charset="0"/>
              </a:rPr>
              <a:t>/psychological impact of injuries or health conditions, or reduces avoidable healthcare utilization</a:t>
            </a:r>
          </a:p>
        </p:txBody>
      </p:sp>
      <p:sp>
        <p:nvSpPr>
          <p:cNvPr id="9" name="Text Placeholder 8">
            <a:extLst>
              <a:ext uri="{FF2B5EF4-FFF2-40B4-BE49-F238E27FC236}">
                <a16:creationId xmlns:a16="http://schemas.microsoft.com/office/drawing/2014/main" id="{0D06D6D6-8825-4055-98B9-D01BB253A2D2}"/>
              </a:ext>
            </a:extLst>
          </p:cNvPr>
          <p:cNvSpPr>
            <a:spLocks noGrp="1"/>
          </p:cNvSpPr>
          <p:nvPr>
            <p:ph type="body" sz="quarter" idx="3"/>
          </p:nvPr>
        </p:nvSpPr>
        <p:spPr>
          <a:xfrm>
            <a:off x="4663442" y="1776411"/>
            <a:ext cx="4154855" cy="552212"/>
          </a:xfrm>
        </p:spPr>
        <p:txBody>
          <a:bodyPr>
            <a:noAutofit/>
          </a:bodyPr>
          <a:lstStyle/>
          <a:p>
            <a:r>
              <a:rPr lang="en-US" b="1" dirty="0">
                <a:latin typeface="Verdana" panose="020B0604030504040204" pitchFamily="34" charset="0"/>
                <a:ea typeface="Verdana" panose="020B0604030504040204" pitchFamily="34" charset="0"/>
              </a:rPr>
              <a:t>Special Sup Benefits for Chronically Ill (SSBCI) –CY 2020</a:t>
            </a:r>
          </a:p>
        </p:txBody>
      </p:sp>
      <p:sp>
        <p:nvSpPr>
          <p:cNvPr id="10" name="Content Placeholder 9">
            <a:extLst>
              <a:ext uri="{FF2B5EF4-FFF2-40B4-BE49-F238E27FC236}">
                <a16:creationId xmlns:a16="http://schemas.microsoft.com/office/drawing/2014/main" id="{E844697D-1090-41D0-93D6-3784CEBFDD7E}"/>
              </a:ext>
            </a:extLst>
          </p:cNvPr>
          <p:cNvSpPr>
            <a:spLocks noGrp="1"/>
          </p:cNvSpPr>
          <p:nvPr>
            <p:ph sz="quarter" idx="4"/>
          </p:nvPr>
        </p:nvSpPr>
        <p:spPr>
          <a:xfrm>
            <a:off x="4663441" y="2328090"/>
            <a:ext cx="4154855" cy="3764702"/>
          </a:xfrm>
        </p:spPr>
        <p:txBody>
          <a:bodyPr>
            <a:normAutofit/>
          </a:bodyPr>
          <a:lstStyle/>
          <a:p>
            <a:pPr marL="0" indent="0">
              <a:buNone/>
            </a:pPr>
            <a:r>
              <a:rPr lang="en-US" b="1" dirty="0"/>
              <a:t>Guidance Memo - April 24, 2019</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Defines “chronically ill”</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Plans need not submit processes used to identify enrollees who qualify – waiver of uniformity requirements</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BROAD discretion in developing items and services that may be offered (10 general categories listed)</a:t>
            </a:r>
          </a:p>
          <a:p>
            <a:pPr>
              <a:buFont typeface="Arial" panose="020B0604020202020204" pitchFamily="34" charset="0"/>
              <a:buChar char="•"/>
            </a:pPr>
            <a:r>
              <a:rPr lang="en-US" dirty="0">
                <a:latin typeface="Verdana" panose="020B0604030504040204" pitchFamily="34" charset="0"/>
                <a:ea typeface="Verdana" panose="020B0604030504040204" pitchFamily="34" charset="0"/>
              </a:rPr>
              <a:t>If benefits may be individualized, unclear how plans will include these in their bids</a:t>
            </a:r>
            <a:r>
              <a:rPr lang="en-US" dirty="0"/>
              <a:t>.</a:t>
            </a:r>
          </a:p>
        </p:txBody>
      </p:sp>
    </p:spTree>
    <p:extLst>
      <p:ext uri="{BB962C8B-B14F-4D97-AF65-F5344CB8AC3E}">
        <p14:creationId xmlns:p14="http://schemas.microsoft.com/office/powerpoint/2010/main" val="3332383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35DA8-DF12-4C52-AD5A-DFB7B7267ED2}"/>
              </a:ext>
            </a:extLst>
          </p:cNvPr>
          <p:cNvSpPr>
            <a:spLocks noGrp="1"/>
          </p:cNvSpPr>
          <p:nvPr>
            <p:ph type="title"/>
          </p:nvPr>
        </p:nvSpPr>
        <p:spPr>
          <a:xfrm>
            <a:off x="631431" y="31762"/>
            <a:ext cx="8172760" cy="1088068"/>
          </a:xfrm>
        </p:spPr>
        <p:txBody>
          <a:bodyPr/>
          <a:lstStyle/>
          <a:p>
            <a:r>
              <a:rPr lang="en-US" b="1" dirty="0">
                <a:latin typeface="Verdana" panose="020B0604030504040204" pitchFamily="34" charset="0"/>
                <a:ea typeface="Verdana" panose="020B0604030504040204" pitchFamily="34" charset="0"/>
              </a:rPr>
              <a:t>Emergence of the “Look </a:t>
            </a:r>
            <a:r>
              <a:rPr lang="en-US" b="1" dirty="0" err="1">
                <a:latin typeface="Verdana" panose="020B0604030504040204" pitchFamily="34" charset="0"/>
                <a:ea typeface="Verdana" panose="020B0604030504040204" pitchFamily="34" charset="0"/>
              </a:rPr>
              <a:t>Alikes</a:t>
            </a:r>
            <a:r>
              <a:rPr lang="en-US" b="1" dirty="0">
                <a:latin typeface="Verdana" panose="020B0604030504040204" pitchFamily="34" charset="0"/>
                <a:ea typeface="Verdana" panose="020B0604030504040204" pitchFamily="34" charset="0"/>
              </a:rPr>
              <a:t>”</a:t>
            </a:r>
          </a:p>
        </p:txBody>
      </p:sp>
      <p:sp>
        <p:nvSpPr>
          <p:cNvPr id="6" name="Content Placeholder 5">
            <a:extLst>
              <a:ext uri="{FF2B5EF4-FFF2-40B4-BE49-F238E27FC236}">
                <a16:creationId xmlns:a16="http://schemas.microsoft.com/office/drawing/2014/main" id="{67A40295-7174-4CE0-86BF-5F1F0D41B45A}"/>
              </a:ext>
            </a:extLst>
          </p:cNvPr>
          <p:cNvSpPr>
            <a:spLocks noGrp="1"/>
          </p:cNvSpPr>
          <p:nvPr>
            <p:ph sz="half" idx="2"/>
          </p:nvPr>
        </p:nvSpPr>
        <p:spPr>
          <a:xfrm>
            <a:off x="3506774" y="2241552"/>
            <a:ext cx="5241811" cy="3496618"/>
          </a:xfrm>
        </p:spPr>
        <p:txBody>
          <a:bodyPr>
            <a:normAutofit fontScale="92500" lnSpcReduction="10000"/>
          </a:bodyPr>
          <a:lstStyle/>
          <a:p>
            <a:r>
              <a:rPr lang="en-US" sz="1650" dirty="0">
                <a:latin typeface="Verdana" panose="020B0604030504040204" pitchFamily="34" charset="0"/>
                <a:ea typeface="Verdana" panose="020B0604030504040204" pitchFamily="34" charset="0"/>
              </a:rPr>
              <a:t>General MA plans, targeted to those dually-eligible, but without any Medicaid coordination or integration.</a:t>
            </a:r>
          </a:p>
          <a:p>
            <a:r>
              <a:rPr lang="en-US" sz="1650" dirty="0">
                <a:latin typeface="Verdana" panose="020B0604030504040204" pitchFamily="34" charset="0"/>
                <a:ea typeface="Verdana" panose="020B0604030504040204" pitchFamily="34" charset="0"/>
              </a:rPr>
              <a:t>Growth of these plans are driven by a number of market and policy forces</a:t>
            </a:r>
          </a:p>
          <a:p>
            <a:r>
              <a:rPr lang="en-US" sz="1650" dirty="0">
                <a:latin typeface="Verdana" panose="020B0604030504040204" pitchFamily="34" charset="0"/>
                <a:ea typeface="Verdana" panose="020B0604030504040204" pitchFamily="34" charset="0"/>
              </a:rPr>
              <a:t>CMS specifically raised the issue in the </a:t>
            </a:r>
            <a:r>
              <a:rPr lang="en-US" sz="1650" i="1" dirty="0">
                <a:latin typeface="Verdana" panose="020B0604030504040204" pitchFamily="34" charset="0"/>
                <a:ea typeface="Verdana" panose="020B0604030504040204" pitchFamily="34" charset="0"/>
              </a:rPr>
              <a:t>CY2020 Final Call Letter.</a:t>
            </a:r>
            <a:r>
              <a:rPr lang="en-US" sz="1650" dirty="0">
                <a:latin typeface="Verdana" panose="020B0604030504040204" pitchFamily="34" charset="0"/>
                <a:ea typeface="Verdana" panose="020B0604030504040204" pitchFamily="34" charset="0"/>
              </a:rPr>
              <a:t>  Potential ways to address:</a:t>
            </a:r>
          </a:p>
          <a:p>
            <a:pPr lvl="1"/>
            <a:r>
              <a:rPr lang="en-US" sz="1650" dirty="0">
                <a:latin typeface="Verdana" panose="020B0604030504040204" pitchFamily="34" charset="0"/>
                <a:ea typeface="Verdana" panose="020B0604030504040204" pitchFamily="34" charset="0"/>
              </a:rPr>
              <a:t>Require to make them meet D SNP requirements</a:t>
            </a:r>
          </a:p>
          <a:p>
            <a:pPr lvl="1"/>
            <a:r>
              <a:rPr lang="en-US" sz="1650" dirty="0">
                <a:latin typeface="Verdana" panose="020B0604030504040204" pitchFamily="34" charset="0"/>
                <a:ea typeface="Verdana" panose="020B0604030504040204" pitchFamily="34" charset="0"/>
              </a:rPr>
              <a:t>Further limits on marketing</a:t>
            </a:r>
          </a:p>
          <a:p>
            <a:pPr lvl="1"/>
            <a:r>
              <a:rPr lang="en-US" sz="1650" dirty="0">
                <a:latin typeface="Verdana" panose="020B0604030504040204" pitchFamily="34" charset="0"/>
                <a:ea typeface="Verdana" panose="020B0604030504040204" pitchFamily="34" charset="0"/>
              </a:rPr>
              <a:t>Beneficiary notification when an integrated option is available in that service area</a:t>
            </a:r>
          </a:p>
          <a:p>
            <a:pPr lvl="1"/>
            <a:r>
              <a:rPr lang="en-US" sz="1650" dirty="0">
                <a:latin typeface="Verdana" panose="020B0604030504040204" pitchFamily="34" charset="0"/>
                <a:ea typeface="Verdana" panose="020B0604030504040204" pitchFamily="34" charset="0"/>
              </a:rPr>
              <a:t>Possible further rule-making by CMS</a:t>
            </a:r>
          </a:p>
          <a:p>
            <a:r>
              <a:rPr lang="en-US" sz="1800" dirty="0">
                <a:latin typeface="Verdana" panose="020B0604030504040204" pitchFamily="34" charset="0"/>
                <a:ea typeface="Verdana" panose="020B0604030504040204" pitchFamily="34" charset="0"/>
              </a:rPr>
              <a:t>CMS and States have the opportunity to make D SNPs more attractive – make it be a product of choice for duals</a:t>
            </a:r>
          </a:p>
          <a:p>
            <a:pPr lvl="1"/>
            <a:endParaRPr lang="en-US" dirty="0"/>
          </a:p>
        </p:txBody>
      </p:sp>
      <p:pic>
        <p:nvPicPr>
          <p:cNvPr id="3" name="Picture 2">
            <a:extLst>
              <a:ext uri="{FF2B5EF4-FFF2-40B4-BE49-F238E27FC236}">
                <a16:creationId xmlns:a16="http://schemas.microsoft.com/office/drawing/2014/main" id="{CEAF74BA-3FA2-4CC1-A1BE-F34278331059}"/>
              </a:ext>
            </a:extLst>
          </p:cNvPr>
          <p:cNvPicPr>
            <a:picLocks noChangeAspect="1"/>
          </p:cNvPicPr>
          <p:nvPr/>
        </p:nvPicPr>
        <p:blipFill>
          <a:blip r:embed="rId2"/>
          <a:stretch>
            <a:fillRect/>
          </a:stretch>
        </p:blipFill>
        <p:spPr>
          <a:xfrm>
            <a:off x="330445" y="2241552"/>
            <a:ext cx="3028046" cy="3201077"/>
          </a:xfrm>
          <a:prstGeom prst="rect">
            <a:avLst/>
          </a:prstGeom>
        </p:spPr>
      </p:pic>
    </p:spTree>
    <p:extLst>
      <p:ext uri="{BB962C8B-B14F-4D97-AF65-F5344CB8AC3E}">
        <p14:creationId xmlns:p14="http://schemas.microsoft.com/office/powerpoint/2010/main" val="47242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F711EE-047D-443A-9446-6E70110B1B4F}"/>
              </a:ext>
            </a:extLst>
          </p:cNvPr>
          <p:cNvSpPr>
            <a:spLocks noGrp="1"/>
          </p:cNvSpPr>
          <p:nvPr>
            <p:ph type="title"/>
          </p:nvPr>
        </p:nvSpPr>
        <p:spPr>
          <a:xfrm>
            <a:off x="779526" y="5293622"/>
            <a:ext cx="7584948" cy="617220"/>
          </a:xfrm>
        </p:spPr>
        <p:txBody>
          <a:bodyPr/>
          <a:lstStyle/>
          <a:p>
            <a:r>
              <a:rPr lang="en-US" b="1" dirty="0">
                <a:latin typeface="Verdana" panose="020B0604030504040204" pitchFamily="34" charset="0"/>
                <a:ea typeface="Verdana" panose="020B0604030504040204" pitchFamily="34" charset="0"/>
              </a:rPr>
              <a:t>Will Medicare beneficiaries be able to navigate all this?</a:t>
            </a:r>
          </a:p>
        </p:txBody>
      </p:sp>
      <p:pic>
        <p:nvPicPr>
          <p:cNvPr id="3" name="Picture 2">
            <a:extLst>
              <a:ext uri="{FF2B5EF4-FFF2-40B4-BE49-F238E27FC236}">
                <a16:creationId xmlns:a16="http://schemas.microsoft.com/office/drawing/2014/main" id="{EF520952-FD05-4C18-9394-100E68F0D63A}"/>
              </a:ext>
            </a:extLst>
          </p:cNvPr>
          <p:cNvPicPr>
            <a:picLocks noChangeAspect="1"/>
          </p:cNvPicPr>
          <p:nvPr/>
        </p:nvPicPr>
        <p:blipFill>
          <a:blip r:embed="rId2"/>
          <a:stretch>
            <a:fillRect/>
          </a:stretch>
        </p:blipFill>
        <p:spPr>
          <a:xfrm>
            <a:off x="685800" y="775636"/>
            <a:ext cx="7886700" cy="3827863"/>
          </a:xfrm>
          <a:prstGeom prst="rect">
            <a:avLst/>
          </a:prstGeom>
          <a:effectLst>
            <a:softEdge rad="317500"/>
          </a:effectLst>
        </p:spPr>
      </p:pic>
    </p:spTree>
    <p:extLst>
      <p:ext uri="{BB962C8B-B14F-4D97-AF65-F5344CB8AC3E}">
        <p14:creationId xmlns:p14="http://schemas.microsoft.com/office/powerpoint/2010/main" val="196509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EF4B51-86AE-4305-9EBA-282F86FC87C0}"/>
              </a:ext>
            </a:extLst>
          </p:cNvPr>
          <p:cNvSpPr>
            <a:spLocks noGrp="1"/>
          </p:cNvSpPr>
          <p:nvPr>
            <p:ph idx="1"/>
          </p:nvPr>
        </p:nvSpPr>
        <p:spPr>
          <a:xfrm>
            <a:off x="3194223" y="279133"/>
            <a:ext cx="5671172" cy="5571599"/>
          </a:xfrm>
        </p:spPr>
        <p:txBody>
          <a:bodyPr>
            <a:normAutofit/>
          </a:bodyPr>
          <a:lstStyle/>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Special Needs Plans for those dually eligible for Medicare and Medicaid (D-SNPs) are an important vehicle to integrate care and services for those with complex medical issues who also have long term service and support and/or behavioral health needs.</a:t>
            </a: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D-SNPs will be able to continue enrollment after 2021 if they meet one of the 3 described requirement for integration, as defined in the Balanced Budget Act of 2018.</a:t>
            </a: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Considerable barriers exist for plan to move into “fully integrated” D SNPs – at the state and federal policy level</a:t>
            </a: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Consumers are facing a myriad of options and choices – most of which they do not well understand.</a:t>
            </a: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Helping people navigate with clear and usable information must be a priority for CMS, states and health plans.</a:t>
            </a:r>
          </a:p>
        </p:txBody>
      </p:sp>
      <p:pic>
        <p:nvPicPr>
          <p:cNvPr id="2" name="Picture 1">
            <a:extLst>
              <a:ext uri="{FF2B5EF4-FFF2-40B4-BE49-F238E27FC236}">
                <a16:creationId xmlns:a16="http://schemas.microsoft.com/office/drawing/2014/main" id="{09AC429B-2DF1-4ADA-AF7A-C82B41FEE00F}"/>
              </a:ext>
            </a:extLst>
          </p:cNvPr>
          <p:cNvPicPr>
            <a:picLocks noChangeAspect="1"/>
          </p:cNvPicPr>
          <p:nvPr/>
        </p:nvPicPr>
        <p:blipFill>
          <a:blip r:embed="rId2"/>
          <a:stretch>
            <a:fillRect/>
          </a:stretch>
        </p:blipFill>
        <p:spPr>
          <a:xfrm>
            <a:off x="2902" y="2419778"/>
            <a:ext cx="3024504" cy="1736727"/>
          </a:xfrm>
          <a:prstGeom prst="rect">
            <a:avLst/>
          </a:prstGeom>
        </p:spPr>
      </p:pic>
    </p:spTree>
    <p:extLst>
      <p:ext uri="{BB962C8B-B14F-4D97-AF65-F5344CB8AC3E}">
        <p14:creationId xmlns:p14="http://schemas.microsoft.com/office/powerpoint/2010/main" val="5213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19C062-C8C8-4511-BF4D-BD3B90BEAE44}"/>
              </a:ext>
            </a:extLst>
          </p:cNvPr>
          <p:cNvPicPr>
            <a:picLocks noChangeAspect="1"/>
          </p:cNvPicPr>
          <p:nvPr/>
        </p:nvPicPr>
        <p:blipFill>
          <a:blip r:embed="rId2"/>
          <a:stretch>
            <a:fillRect/>
          </a:stretch>
        </p:blipFill>
        <p:spPr>
          <a:xfrm>
            <a:off x="4068367" y="857251"/>
            <a:ext cx="2707481" cy="2264569"/>
          </a:xfrm>
          <a:prstGeom prst="rect">
            <a:avLst/>
          </a:prstGeom>
        </p:spPr>
      </p:pic>
      <p:sp>
        <p:nvSpPr>
          <p:cNvPr id="11" name="Content Placeholder 10">
            <a:extLst>
              <a:ext uri="{FF2B5EF4-FFF2-40B4-BE49-F238E27FC236}">
                <a16:creationId xmlns:a16="http://schemas.microsoft.com/office/drawing/2014/main" id="{B2F6447E-7B0D-4BC1-A223-D6BC2EC593EA}"/>
              </a:ext>
            </a:extLst>
          </p:cNvPr>
          <p:cNvSpPr>
            <a:spLocks noGrp="1"/>
          </p:cNvSpPr>
          <p:nvPr>
            <p:ph idx="1"/>
          </p:nvPr>
        </p:nvSpPr>
        <p:spPr>
          <a:xfrm>
            <a:off x="580073" y="2598738"/>
            <a:ext cx="7543800" cy="3017520"/>
          </a:xfrm>
        </p:spPr>
        <p:txBody>
          <a:bodyPr>
            <a:normAutofit/>
          </a:bodyPr>
          <a:lstStyle/>
          <a:p>
            <a:r>
              <a:rPr lang="en-US" sz="2100" dirty="0">
                <a:latin typeface="Verdana" panose="020B0604030504040204" pitchFamily="34" charset="0"/>
                <a:ea typeface="Verdana" panose="020B0604030504040204" pitchFamily="34" charset="0"/>
              </a:rPr>
              <a:t>Contact me:</a:t>
            </a:r>
          </a:p>
          <a:p>
            <a:r>
              <a:rPr lang="en-US" sz="2100" dirty="0">
                <a:latin typeface="Verdana" panose="020B0604030504040204" pitchFamily="34" charset="0"/>
                <a:ea typeface="Verdana" panose="020B0604030504040204" pitchFamily="34" charset="0"/>
                <a:hlinkClick r:id="rId3"/>
              </a:rPr>
              <a:t>cphillips@snpalliance.org</a:t>
            </a:r>
          </a:p>
          <a:p>
            <a:r>
              <a:rPr lang="en-US" sz="2100" dirty="0">
                <a:latin typeface="Verdana" panose="020B0604030504040204" pitchFamily="34" charset="0"/>
                <a:ea typeface="Verdana" panose="020B0604030504040204" pitchFamily="34" charset="0"/>
                <a:hlinkClick r:id="rId3"/>
              </a:rPr>
              <a:t>www.snpalliance.org</a:t>
            </a:r>
            <a:endParaRPr lang="en-US" sz="2100" dirty="0">
              <a:latin typeface="Verdana" panose="020B0604030504040204" pitchFamily="34" charset="0"/>
              <a:ea typeface="Verdana" panose="020B0604030504040204" pitchFamily="34" charset="0"/>
            </a:endParaRPr>
          </a:p>
          <a:p>
            <a:r>
              <a:rPr lang="en-US" sz="2100" dirty="0">
                <a:latin typeface="Verdana" panose="020B0604030504040204" pitchFamily="34" charset="0"/>
                <a:ea typeface="Verdana" panose="020B0604030504040204" pitchFamily="34" charset="0"/>
              </a:rPr>
              <a:t>(202) 204-975</a:t>
            </a:r>
          </a:p>
        </p:txBody>
      </p:sp>
    </p:spTree>
    <p:extLst>
      <p:ext uri="{BB962C8B-B14F-4D97-AF65-F5344CB8AC3E}">
        <p14:creationId xmlns:p14="http://schemas.microsoft.com/office/powerpoint/2010/main" val="206613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AAD06-5ABF-4EBC-96CB-0DCE65EE3927}"/>
              </a:ext>
            </a:extLst>
          </p:cNvPr>
          <p:cNvSpPr>
            <a:spLocks noGrp="1"/>
          </p:cNvSpPr>
          <p:nvPr>
            <p:ph type="ctrTitle"/>
          </p:nvPr>
        </p:nvSpPr>
        <p:spPr/>
        <p:txBody>
          <a:bodyPr>
            <a:normAutofit/>
          </a:bodyPr>
          <a:lstStyle/>
          <a:p>
            <a:pPr algn="ctr"/>
            <a:r>
              <a:rPr lang="en-US" sz="6600" dirty="0"/>
              <a:t>Questions?</a:t>
            </a:r>
          </a:p>
        </p:txBody>
      </p:sp>
      <p:pic>
        <p:nvPicPr>
          <p:cNvPr id="9" name="Picture 8">
            <a:extLst>
              <a:ext uri="{FF2B5EF4-FFF2-40B4-BE49-F238E27FC236}">
                <a16:creationId xmlns:a16="http://schemas.microsoft.com/office/drawing/2014/main" id="{2074732F-D60E-4A6C-982B-793CC239C6E2}"/>
              </a:ext>
            </a:extLst>
          </p:cNvPr>
          <p:cNvPicPr>
            <a:picLocks noChangeAspect="1"/>
          </p:cNvPicPr>
          <p:nvPr/>
        </p:nvPicPr>
        <p:blipFill>
          <a:blip r:embed="rId2"/>
          <a:stretch>
            <a:fillRect/>
          </a:stretch>
        </p:blipFill>
        <p:spPr>
          <a:xfrm>
            <a:off x="2348563" y="6171269"/>
            <a:ext cx="1523319" cy="508935"/>
          </a:xfrm>
          <a:prstGeom prst="rect">
            <a:avLst/>
          </a:prstGeom>
        </p:spPr>
      </p:pic>
    </p:spTree>
    <p:extLst>
      <p:ext uri="{BB962C8B-B14F-4D97-AF65-F5344CB8AC3E}">
        <p14:creationId xmlns:p14="http://schemas.microsoft.com/office/powerpoint/2010/main" val="2696119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AAD06-5ABF-4EBC-96CB-0DCE65EE3927}"/>
              </a:ext>
            </a:extLst>
          </p:cNvPr>
          <p:cNvSpPr>
            <a:spLocks noGrp="1"/>
          </p:cNvSpPr>
          <p:nvPr>
            <p:ph type="ctrTitle"/>
          </p:nvPr>
        </p:nvSpPr>
        <p:spPr>
          <a:xfrm>
            <a:off x="627434" y="1150454"/>
            <a:ext cx="7772400" cy="1310198"/>
          </a:xfrm>
        </p:spPr>
        <p:txBody>
          <a:bodyPr>
            <a:normAutofit/>
          </a:bodyPr>
          <a:lstStyle/>
          <a:p>
            <a:pPr algn="ctr"/>
            <a:r>
              <a:rPr lang="en-US" sz="6600" dirty="0"/>
              <a:t>Thank You</a:t>
            </a:r>
          </a:p>
        </p:txBody>
      </p:sp>
      <p:sp>
        <p:nvSpPr>
          <p:cNvPr id="3" name="Text Placeholder 2">
            <a:extLst>
              <a:ext uri="{FF2B5EF4-FFF2-40B4-BE49-F238E27FC236}">
                <a16:creationId xmlns:a16="http://schemas.microsoft.com/office/drawing/2014/main" id="{47E17528-7E1E-469A-9CF0-8D01607F0F16}"/>
              </a:ext>
            </a:extLst>
          </p:cNvPr>
          <p:cNvSpPr>
            <a:spLocks noGrp="1"/>
          </p:cNvSpPr>
          <p:nvPr>
            <p:ph type="body" sz="quarter" idx="10"/>
          </p:nvPr>
        </p:nvSpPr>
        <p:spPr>
          <a:xfrm>
            <a:off x="627435" y="3270684"/>
            <a:ext cx="7772399" cy="2812482"/>
          </a:xfrm>
        </p:spPr>
        <p:txBody>
          <a:bodyPr>
            <a:normAutofit/>
          </a:bodyPr>
          <a:lstStyle/>
          <a:p>
            <a:pPr algn="ctr"/>
            <a:r>
              <a:rPr lang="en-US" sz="2000" b="1" dirty="0"/>
              <a:t>Visit us on the Web! </a:t>
            </a:r>
          </a:p>
          <a:p>
            <a:pPr algn="ctr"/>
            <a:r>
              <a:rPr lang="en-US" sz="1800" dirty="0"/>
              <a:t>Healthinnovation.org</a:t>
            </a:r>
          </a:p>
          <a:p>
            <a:pPr algn="ctr"/>
            <a:endParaRPr lang="en-US" sz="1800" dirty="0"/>
          </a:p>
          <a:p>
            <a:pPr algn="ctr"/>
            <a:endParaRPr lang="en-US" sz="1800" dirty="0"/>
          </a:p>
          <a:p>
            <a:pPr algn="ctr"/>
            <a:r>
              <a:rPr lang="en-US" sz="2000" b="1" dirty="0"/>
              <a:t>Follow us on Twitter! </a:t>
            </a:r>
          </a:p>
          <a:p>
            <a:pPr algn="ctr"/>
            <a:r>
              <a:rPr lang="en-US" sz="1800" dirty="0"/>
              <a:t>@CCEHI</a:t>
            </a:r>
          </a:p>
        </p:txBody>
      </p:sp>
      <p:pic>
        <p:nvPicPr>
          <p:cNvPr id="9" name="Picture 8">
            <a:extLst>
              <a:ext uri="{FF2B5EF4-FFF2-40B4-BE49-F238E27FC236}">
                <a16:creationId xmlns:a16="http://schemas.microsoft.com/office/drawing/2014/main" id="{2074732F-D60E-4A6C-982B-793CC239C6E2}"/>
              </a:ext>
            </a:extLst>
          </p:cNvPr>
          <p:cNvPicPr>
            <a:picLocks noChangeAspect="1"/>
          </p:cNvPicPr>
          <p:nvPr/>
        </p:nvPicPr>
        <p:blipFill>
          <a:blip r:embed="rId2"/>
          <a:stretch>
            <a:fillRect/>
          </a:stretch>
        </p:blipFill>
        <p:spPr>
          <a:xfrm>
            <a:off x="2348563" y="6171269"/>
            <a:ext cx="1523319" cy="508935"/>
          </a:xfrm>
          <a:prstGeom prst="rect">
            <a:avLst/>
          </a:prstGeom>
        </p:spPr>
      </p:pic>
    </p:spTree>
    <p:extLst>
      <p:ext uri="{BB962C8B-B14F-4D97-AF65-F5344CB8AC3E}">
        <p14:creationId xmlns:p14="http://schemas.microsoft.com/office/powerpoint/2010/main" val="276446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359121-798A-4E95-8510-85C5755BE200}"/>
              </a:ext>
            </a:extLst>
          </p:cNvPr>
          <p:cNvSpPr>
            <a:spLocks noGrp="1"/>
          </p:cNvSpPr>
          <p:nvPr>
            <p:ph type="subTitle" idx="1"/>
          </p:nvPr>
        </p:nvSpPr>
        <p:spPr/>
        <p:txBody>
          <a:bodyPr/>
          <a:lstStyle/>
          <a:p>
            <a:r>
              <a:rPr lang="en-US" dirty="0"/>
              <a:t>WEBINAR</a:t>
            </a:r>
          </a:p>
        </p:txBody>
      </p:sp>
      <p:sp>
        <p:nvSpPr>
          <p:cNvPr id="3" name="Title 2">
            <a:extLst>
              <a:ext uri="{FF2B5EF4-FFF2-40B4-BE49-F238E27FC236}">
                <a16:creationId xmlns:a16="http://schemas.microsoft.com/office/drawing/2014/main" id="{D39C4089-0BA8-4A2B-8317-1064BF7DE0B4}"/>
              </a:ext>
            </a:extLst>
          </p:cNvPr>
          <p:cNvSpPr>
            <a:spLocks noGrp="1"/>
          </p:cNvSpPr>
          <p:nvPr>
            <p:ph type="ctrTitle"/>
          </p:nvPr>
        </p:nvSpPr>
        <p:spPr/>
        <p:txBody>
          <a:bodyPr/>
          <a:lstStyle/>
          <a:p>
            <a:r>
              <a:rPr lang="en-US" dirty="0"/>
              <a:t>Speakers</a:t>
            </a:r>
          </a:p>
        </p:txBody>
      </p:sp>
      <p:sp>
        <p:nvSpPr>
          <p:cNvPr id="5" name="TextBox 4">
            <a:extLst>
              <a:ext uri="{FF2B5EF4-FFF2-40B4-BE49-F238E27FC236}">
                <a16:creationId xmlns:a16="http://schemas.microsoft.com/office/drawing/2014/main" id="{3ECBD0F4-1651-4D4F-8258-8B9F383987E8}"/>
              </a:ext>
            </a:extLst>
          </p:cNvPr>
          <p:cNvSpPr txBox="1"/>
          <p:nvPr/>
        </p:nvSpPr>
        <p:spPr>
          <a:xfrm>
            <a:off x="6117457" y="3579001"/>
            <a:ext cx="2944943" cy="1500091"/>
          </a:xfrm>
          <a:prstGeom prst="rect">
            <a:avLst/>
          </a:prstGeom>
          <a:noFill/>
        </p:spPr>
        <p:txBody>
          <a:bodyPr wrap="square" rtlCol="0">
            <a:spAutoFit/>
          </a:bodyPr>
          <a:lstStyle/>
          <a:p>
            <a:pPr lvl="0">
              <a:spcBef>
                <a:spcPct val="20000"/>
              </a:spcBef>
            </a:pPr>
            <a:r>
              <a:rPr lang="en-US" sz="1600" b="1" dirty="0"/>
              <a:t>Cheryl Phillips, M.D.</a:t>
            </a:r>
          </a:p>
          <a:p>
            <a:pPr lvl="0">
              <a:spcBef>
                <a:spcPct val="20000"/>
              </a:spcBef>
            </a:pPr>
            <a:r>
              <a:rPr lang="en-US" sz="1600" dirty="0"/>
              <a:t>President and CEO</a:t>
            </a:r>
          </a:p>
          <a:p>
            <a:pPr lvl="0">
              <a:spcBef>
                <a:spcPct val="20000"/>
              </a:spcBef>
            </a:pPr>
            <a:r>
              <a:rPr lang="en-US" sz="1600" dirty="0"/>
              <a:t>SNP Alliance</a:t>
            </a:r>
          </a:p>
          <a:p>
            <a:pPr marL="342900" lvl="0" indent="-342900">
              <a:lnSpc>
                <a:spcPct val="150000"/>
              </a:lnSpc>
              <a:spcBef>
                <a:spcPct val="20000"/>
              </a:spcBef>
              <a:buFont typeface="Arial"/>
              <a:buChar char="•"/>
            </a:pPr>
            <a:endParaRPr lang="en-US" sz="2400" dirty="0"/>
          </a:p>
        </p:txBody>
      </p:sp>
      <p:pic>
        <p:nvPicPr>
          <p:cNvPr id="6" name="Picture 2" descr="Melanie Bella">
            <a:extLst>
              <a:ext uri="{FF2B5EF4-FFF2-40B4-BE49-F238E27FC236}">
                <a16:creationId xmlns:a16="http://schemas.microsoft.com/office/drawing/2014/main" id="{F36A06D6-3AD2-4296-A0A1-CF55662F9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18" y="3670741"/>
            <a:ext cx="1087426" cy="1087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chcs.org/media/Michelle-Herman-Soper-2-200x200.png">
            <a:extLst>
              <a:ext uri="{FF2B5EF4-FFF2-40B4-BE49-F238E27FC236}">
                <a16:creationId xmlns:a16="http://schemas.microsoft.com/office/drawing/2014/main" id="{D09FA8EB-5CBF-4B9B-8BDE-6AD0B360E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770" y="1583034"/>
            <a:ext cx="1087426" cy="1087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heryl Phillips">
            <a:extLst>
              <a:ext uri="{FF2B5EF4-FFF2-40B4-BE49-F238E27FC236}">
                <a16:creationId xmlns:a16="http://schemas.microsoft.com/office/drawing/2014/main" id="{1033841A-688A-451B-8A70-0C0EBFA0F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770" y="3602615"/>
            <a:ext cx="1033877" cy="1270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id:image003.png@01D4B4AA.FDE99250">
            <a:extLst>
              <a:ext uri="{FF2B5EF4-FFF2-40B4-BE49-F238E27FC236}">
                <a16:creationId xmlns:a16="http://schemas.microsoft.com/office/drawing/2014/main" id="{92AF0811-3F18-4F59-8F2C-63F0192C08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434" y="1583034"/>
            <a:ext cx="1033877" cy="1140097"/>
          </a:xfrm>
          <a:prstGeom prst="rect">
            <a:avLst/>
          </a:prstGeom>
          <a:noFill/>
          <a:ln>
            <a:noFill/>
          </a:ln>
        </p:spPr>
      </p:pic>
      <p:sp>
        <p:nvSpPr>
          <p:cNvPr id="10" name="TextBox 9">
            <a:extLst>
              <a:ext uri="{FF2B5EF4-FFF2-40B4-BE49-F238E27FC236}">
                <a16:creationId xmlns:a16="http://schemas.microsoft.com/office/drawing/2014/main" id="{9754BAC8-42D3-4D1B-A96C-6D2D0F5FD80E}"/>
              </a:ext>
            </a:extLst>
          </p:cNvPr>
          <p:cNvSpPr txBox="1"/>
          <p:nvPr/>
        </p:nvSpPr>
        <p:spPr>
          <a:xfrm>
            <a:off x="1865888" y="1583034"/>
            <a:ext cx="3012082" cy="1128514"/>
          </a:xfrm>
          <a:prstGeom prst="rect">
            <a:avLst/>
          </a:prstGeom>
          <a:noFill/>
        </p:spPr>
        <p:txBody>
          <a:bodyPr wrap="square" rtlCol="0">
            <a:spAutoFit/>
          </a:bodyPr>
          <a:lstStyle/>
          <a:p>
            <a:pPr>
              <a:spcBef>
                <a:spcPts val="384"/>
              </a:spcBef>
            </a:pPr>
            <a:r>
              <a:rPr lang="en-US" sz="1600" b="1" dirty="0">
                <a:cs typeface="Century Gothic"/>
              </a:rPr>
              <a:t>Ann Hwang, MD</a:t>
            </a:r>
          </a:p>
          <a:p>
            <a:pPr>
              <a:spcBef>
                <a:spcPts val="384"/>
              </a:spcBef>
            </a:pPr>
            <a:r>
              <a:rPr lang="en-US" sz="1600" dirty="0">
                <a:cs typeface="Century Gothic"/>
              </a:rPr>
              <a:t>Director, Center for Consumer Engagement in Health Innovation</a:t>
            </a:r>
          </a:p>
        </p:txBody>
      </p:sp>
      <p:sp>
        <p:nvSpPr>
          <p:cNvPr id="11" name="Rectangle 10">
            <a:extLst>
              <a:ext uri="{FF2B5EF4-FFF2-40B4-BE49-F238E27FC236}">
                <a16:creationId xmlns:a16="http://schemas.microsoft.com/office/drawing/2014/main" id="{B06A6012-F493-47F7-B62F-8ACAA6331878}"/>
              </a:ext>
            </a:extLst>
          </p:cNvPr>
          <p:cNvSpPr/>
          <p:nvPr/>
        </p:nvSpPr>
        <p:spPr>
          <a:xfrm>
            <a:off x="1894686" y="3579001"/>
            <a:ext cx="2983284" cy="1374735"/>
          </a:xfrm>
          <a:prstGeom prst="rect">
            <a:avLst/>
          </a:prstGeom>
        </p:spPr>
        <p:txBody>
          <a:bodyPr wrap="square">
            <a:spAutoFit/>
          </a:bodyPr>
          <a:lstStyle/>
          <a:p>
            <a:pPr lvl="0">
              <a:spcBef>
                <a:spcPts val="384"/>
              </a:spcBef>
            </a:pPr>
            <a:r>
              <a:rPr lang="en-US" sz="1600" b="1" dirty="0"/>
              <a:t>Melanie Bella</a:t>
            </a:r>
          </a:p>
          <a:p>
            <a:pPr lvl="0">
              <a:spcBef>
                <a:spcPts val="384"/>
              </a:spcBef>
            </a:pPr>
            <a:r>
              <a:rPr lang="en-US" sz="1600" dirty="0"/>
              <a:t>Chief of New Business and Policy, </a:t>
            </a:r>
            <a:r>
              <a:rPr lang="en-US" sz="1600" dirty="0" err="1"/>
              <a:t>Cityblock</a:t>
            </a:r>
            <a:r>
              <a:rPr lang="en-US" sz="1600" dirty="0"/>
              <a:t> Health, and Former Director, Medicare-Medicaid Coordination Office</a:t>
            </a:r>
          </a:p>
        </p:txBody>
      </p:sp>
      <p:sp>
        <p:nvSpPr>
          <p:cNvPr id="12" name="Rectangle 11">
            <a:extLst>
              <a:ext uri="{FF2B5EF4-FFF2-40B4-BE49-F238E27FC236}">
                <a16:creationId xmlns:a16="http://schemas.microsoft.com/office/drawing/2014/main" id="{AEB21B74-0B08-47F0-85B9-8B0D25C1F6B4}"/>
              </a:ext>
            </a:extLst>
          </p:cNvPr>
          <p:cNvSpPr/>
          <p:nvPr/>
        </p:nvSpPr>
        <p:spPr>
          <a:xfrm>
            <a:off x="6127467" y="1583034"/>
            <a:ext cx="2623592" cy="1126462"/>
          </a:xfrm>
          <a:prstGeom prst="rect">
            <a:avLst/>
          </a:prstGeom>
        </p:spPr>
        <p:txBody>
          <a:bodyPr wrap="square">
            <a:spAutoFit/>
          </a:bodyPr>
          <a:lstStyle/>
          <a:p>
            <a:pPr lvl="0">
              <a:spcBef>
                <a:spcPct val="20000"/>
              </a:spcBef>
            </a:pPr>
            <a:r>
              <a:rPr lang="en-US" sz="1600" b="1" dirty="0"/>
              <a:t>Michelle Herman Soper</a:t>
            </a:r>
          </a:p>
          <a:p>
            <a:pPr lvl="0">
              <a:spcBef>
                <a:spcPct val="20000"/>
              </a:spcBef>
            </a:pPr>
            <a:r>
              <a:rPr lang="en-US" sz="1600" dirty="0"/>
              <a:t>Director, Integrated Care, Center for Health Care Strategies</a:t>
            </a:r>
          </a:p>
        </p:txBody>
      </p:sp>
    </p:spTree>
    <p:extLst>
      <p:ext uri="{BB962C8B-B14F-4D97-AF65-F5344CB8AC3E}">
        <p14:creationId xmlns:p14="http://schemas.microsoft.com/office/powerpoint/2010/main" val="35978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1"/>
          <p:cNvSpPr/>
          <p:nvPr/>
        </p:nvSpPr>
        <p:spPr>
          <a:xfrm>
            <a:off x="0" y="0"/>
            <a:ext cx="9144000" cy="6858000"/>
          </a:xfrm>
          <a:prstGeom prst="rect">
            <a:avLst/>
          </a:prstGeom>
          <a:solidFill>
            <a:srgbClr val="0045CC">
              <a:alpha val="92690"/>
            </a:srgbClr>
          </a:solidFill>
          <a:ln>
            <a:noFill/>
          </a:ln>
        </p:spPr>
        <p:txBody>
          <a:bodyPr spcFirstLastPara="1" wrap="square" lIns="68569" tIns="68569" rIns="68569" bIns="68569" anchor="ctr" anchorCtr="0">
            <a:noAutofit/>
          </a:bodyPr>
          <a:lstStyle/>
          <a:p>
            <a:pPr defTabSz="914400"/>
            <a:endParaRPr sz="1350" dirty="0">
              <a:solidFill>
                <a:srgbClr val="FFFFFF"/>
              </a:solidFill>
              <a:latin typeface="Open Sans Light"/>
              <a:ea typeface="Open Sans Light"/>
              <a:cs typeface="Open Sans Light"/>
              <a:sym typeface="Open Sans Light"/>
            </a:endParaRPr>
          </a:p>
        </p:txBody>
      </p:sp>
      <p:sp>
        <p:nvSpPr>
          <p:cNvPr id="186" name="Google Shape;186;p41"/>
          <p:cNvSpPr txBox="1"/>
          <p:nvPr/>
        </p:nvSpPr>
        <p:spPr>
          <a:xfrm>
            <a:off x="4096651" y="5027438"/>
            <a:ext cx="3615075" cy="226800"/>
          </a:xfrm>
          <a:prstGeom prst="rect">
            <a:avLst/>
          </a:prstGeom>
          <a:noFill/>
          <a:ln>
            <a:noFill/>
          </a:ln>
        </p:spPr>
        <p:txBody>
          <a:bodyPr spcFirstLastPara="1" wrap="square" lIns="68569" tIns="68569" rIns="68569" bIns="68569" anchor="t" anchorCtr="0">
            <a:noAutofit/>
          </a:bodyPr>
          <a:lstStyle/>
          <a:p>
            <a:pPr algn="r" defTabSz="914400"/>
            <a:endParaRPr sz="900" dirty="0">
              <a:solidFill>
                <a:srgbClr val="FFFFFF"/>
              </a:solidFill>
              <a:latin typeface="Lato"/>
              <a:ea typeface="Lato"/>
              <a:cs typeface="Lato"/>
              <a:sym typeface="Lato"/>
            </a:endParaRPr>
          </a:p>
        </p:txBody>
      </p:sp>
      <p:sp>
        <p:nvSpPr>
          <p:cNvPr id="187" name="Google Shape;187;p41"/>
          <p:cNvSpPr txBox="1"/>
          <p:nvPr/>
        </p:nvSpPr>
        <p:spPr>
          <a:xfrm>
            <a:off x="1142063" y="3895651"/>
            <a:ext cx="6661689" cy="729730"/>
          </a:xfrm>
          <a:prstGeom prst="rect">
            <a:avLst/>
          </a:prstGeom>
          <a:noFill/>
          <a:ln>
            <a:noFill/>
          </a:ln>
        </p:spPr>
        <p:txBody>
          <a:bodyPr spcFirstLastPara="1" wrap="square" lIns="68569" tIns="68569" rIns="68569" bIns="68569" anchor="t" anchorCtr="0">
            <a:noAutofit/>
          </a:bodyPr>
          <a:lstStyle/>
          <a:p>
            <a:pPr algn="ctr" defTabSz="914400">
              <a:lnSpc>
                <a:spcPct val="115000"/>
              </a:lnSpc>
            </a:pPr>
            <a:r>
              <a:rPr lang="en" sz="1800" dirty="0">
                <a:solidFill>
                  <a:srgbClr val="FFFFFF"/>
                </a:solidFill>
                <a:latin typeface="Roboto"/>
                <a:ea typeface="Roboto"/>
                <a:cs typeface="Roboto"/>
                <a:sym typeface="Roboto"/>
              </a:rPr>
              <a:t>Melanie B</a:t>
            </a:r>
            <a:r>
              <a:rPr lang="en-US" sz="1800" dirty="0">
                <a:solidFill>
                  <a:srgbClr val="FFFFFF"/>
                </a:solidFill>
                <a:latin typeface="Roboto"/>
                <a:ea typeface="Roboto"/>
                <a:cs typeface="Roboto"/>
                <a:sym typeface="Roboto"/>
              </a:rPr>
              <a:t>e</a:t>
            </a:r>
            <a:r>
              <a:rPr lang="en" sz="1800" dirty="0">
                <a:solidFill>
                  <a:srgbClr val="FFFFFF"/>
                </a:solidFill>
                <a:latin typeface="Roboto"/>
                <a:ea typeface="Roboto"/>
                <a:cs typeface="Roboto"/>
                <a:sym typeface="Roboto"/>
              </a:rPr>
              <a:t>lla</a:t>
            </a:r>
          </a:p>
          <a:p>
            <a:pPr algn="ctr" defTabSz="914400">
              <a:lnSpc>
                <a:spcPct val="115000"/>
              </a:lnSpc>
            </a:pPr>
            <a:r>
              <a:rPr lang="en" sz="1800" dirty="0">
                <a:solidFill>
                  <a:srgbClr val="FFFFFF"/>
                </a:solidFill>
                <a:latin typeface="Roboto"/>
                <a:ea typeface="Roboto"/>
                <a:cs typeface="Roboto"/>
                <a:sym typeface="Roboto"/>
              </a:rPr>
              <a:t>June 20, 2019</a:t>
            </a:r>
            <a:endParaRPr sz="1800" dirty="0">
              <a:solidFill>
                <a:srgbClr val="FFFFFF"/>
              </a:solidFill>
              <a:latin typeface="Roboto"/>
              <a:ea typeface="Roboto"/>
              <a:cs typeface="Roboto"/>
              <a:sym typeface="Roboto"/>
            </a:endParaRPr>
          </a:p>
        </p:txBody>
      </p:sp>
      <p:pic>
        <p:nvPicPr>
          <p:cNvPr id="189" name="Google Shape;189;p41"/>
          <p:cNvPicPr preferRelativeResize="0"/>
          <p:nvPr/>
        </p:nvPicPr>
        <p:blipFill>
          <a:blip r:embed="rId3">
            <a:alphaModFix/>
          </a:blip>
          <a:stretch>
            <a:fillRect/>
          </a:stretch>
        </p:blipFill>
        <p:spPr>
          <a:xfrm>
            <a:off x="8001802" y="6014635"/>
            <a:ext cx="838200" cy="585815"/>
          </a:xfrm>
          <a:prstGeom prst="rect">
            <a:avLst/>
          </a:prstGeom>
          <a:noFill/>
          <a:ln>
            <a:noFill/>
          </a:ln>
        </p:spPr>
      </p:pic>
      <p:sp>
        <p:nvSpPr>
          <p:cNvPr id="2" name="TextBox 1">
            <a:extLst>
              <a:ext uri="{FF2B5EF4-FFF2-40B4-BE49-F238E27FC236}">
                <a16:creationId xmlns:a16="http://schemas.microsoft.com/office/drawing/2014/main" id="{A1D6AF67-326E-C64E-BE90-69194B058B45}"/>
              </a:ext>
            </a:extLst>
          </p:cNvPr>
          <p:cNvSpPr txBox="1"/>
          <p:nvPr/>
        </p:nvSpPr>
        <p:spPr>
          <a:xfrm>
            <a:off x="1467119" y="2283841"/>
            <a:ext cx="6244607" cy="1384995"/>
          </a:xfrm>
          <a:prstGeom prst="rect">
            <a:avLst/>
          </a:prstGeom>
          <a:noFill/>
        </p:spPr>
        <p:txBody>
          <a:bodyPr wrap="square" rtlCol="0">
            <a:spAutoFit/>
          </a:bodyPr>
          <a:lstStyle/>
          <a:p>
            <a:pPr algn="ctr" defTabSz="914400"/>
            <a:r>
              <a:rPr lang="en-US" sz="2800" b="1" dirty="0">
                <a:solidFill>
                  <a:srgbClr val="FFFFFF"/>
                </a:solidFill>
                <a:latin typeface="Calibri"/>
              </a:rPr>
              <a:t>What Do New Changes for Medicare-Medicaid Enrollees Mean for Health Systems, Providers, and Patients?</a:t>
            </a:r>
            <a:endParaRPr lang="en-US" sz="2800" dirty="0">
              <a:solidFill>
                <a:srgbClr val="FFFFFF"/>
              </a:solidFill>
              <a:latin typeface="Calibri" pitchFamily="34" charset="0"/>
              <a:cs typeface="Meta Offc Pro"/>
            </a:endParaRPr>
          </a:p>
        </p:txBody>
      </p:sp>
    </p:spTree>
    <p:extLst>
      <p:ext uri="{BB962C8B-B14F-4D97-AF65-F5344CB8AC3E}">
        <p14:creationId xmlns:p14="http://schemas.microsoft.com/office/powerpoint/2010/main" val="172317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7D4B82-A849-5A42-85C2-E9353115D2D3}"/>
              </a:ext>
            </a:extLst>
          </p:cNvPr>
          <p:cNvSpPr>
            <a:spLocks noGrp="1"/>
          </p:cNvSpPr>
          <p:nvPr>
            <p:ph type="title"/>
          </p:nvPr>
        </p:nvSpPr>
        <p:spPr>
          <a:xfrm>
            <a:off x="266700" y="117308"/>
            <a:ext cx="8961120" cy="685800"/>
          </a:xfrm>
        </p:spPr>
        <p:txBody>
          <a:bodyPr/>
          <a:lstStyle/>
          <a:p>
            <a:r>
              <a:rPr lang="en-US" sz="2400" dirty="0"/>
              <a:t>Snapshot of Medicare-Medicaid Enrollees</a:t>
            </a:r>
          </a:p>
        </p:txBody>
      </p:sp>
      <p:sp>
        <p:nvSpPr>
          <p:cNvPr id="6" name="Content Placeholder 5">
            <a:extLst>
              <a:ext uri="{FF2B5EF4-FFF2-40B4-BE49-F238E27FC236}">
                <a16:creationId xmlns:a16="http://schemas.microsoft.com/office/drawing/2014/main" id="{13B7F63B-C98B-D543-BF1B-6C9A012AE390}"/>
              </a:ext>
            </a:extLst>
          </p:cNvPr>
          <p:cNvSpPr>
            <a:spLocks noGrp="1"/>
          </p:cNvSpPr>
          <p:nvPr>
            <p:ph idx="1"/>
          </p:nvPr>
        </p:nvSpPr>
        <p:spPr>
          <a:xfrm>
            <a:off x="457200" y="803108"/>
            <a:ext cx="7848600" cy="5520683"/>
          </a:xfrm>
        </p:spPr>
        <p:txBody>
          <a:bodyPr/>
          <a:lstStyle/>
          <a:p>
            <a:pPr>
              <a:spcBef>
                <a:spcPts val="300"/>
              </a:spcBef>
              <a:spcAft>
                <a:spcPts val="300"/>
              </a:spcAft>
            </a:pPr>
            <a:r>
              <a:rPr lang="en-US" sz="1800" dirty="0"/>
              <a:t>In 2017, 12M there were 12M “dually eligible” individuals</a:t>
            </a:r>
          </a:p>
          <a:p>
            <a:pPr lvl="1">
              <a:spcBef>
                <a:spcPts val="300"/>
              </a:spcBef>
              <a:spcAft>
                <a:spcPts val="300"/>
              </a:spcAft>
            </a:pPr>
            <a:r>
              <a:rPr lang="en-US" sz="1600" dirty="0"/>
              <a:t>71% are full benefit, 29% are partial benefit</a:t>
            </a:r>
          </a:p>
          <a:p>
            <a:pPr lvl="1">
              <a:spcBef>
                <a:spcPts val="300"/>
              </a:spcBef>
              <a:spcAft>
                <a:spcPts val="300"/>
              </a:spcAft>
            </a:pPr>
            <a:r>
              <a:rPr lang="en-US" sz="1600" dirty="0"/>
              <a:t>Roughly 60% are age 65 and older, 40% are under age 65</a:t>
            </a:r>
          </a:p>
          <a:p>
            <a:pPr>
              <a:spcBef>
                <a:spcPts val="300"/>
              </a:spcBef>
              <a:spcAft>
                <a:spcPts val="300"/>
              </a:spcAft>
            </a:pPr>
            <a:r>
              <a:rPr lang="en-US" sz="1800" dirty="0"/>
              <a:t>Dual eligible individuals are medically, behaviorally, functionally and socially complex </a:t>
            </a:r>
          </a:p>
          <a:p>
            <a:pPr lvl="1">
              <a:spcBef>
                <a:spcPts val="300"/>
              </a:spcBef>
              <a:spcAft>
                <a:spcPts val="300"/>
              </a:spcAft>
            </a:pPr>
            <a:r>
              <a:rPr lang="en-US" sz="1600" dirty="0"/>
              <a:t>41% have at least one mental health diagnosis</a:t>
            </a:r>
          </a:p>
          <a:p>
            <a:pPr lvl="1">
              <a:spcBef>
                <a:spcPts val="300"/>
              </a:spcBef>
              <a:spcAft>
                <a:spcPts val="300"/>
              </a:spcAft>
            </a:pPr>
            <a:r>
              <a:rPr lang="en-US" sz="1600" dirty="0"/>
              <a:t>49% receive long-term care services and supports (LTSS)</a:t>
            </a:r>
          </a:p>
          <a:p>
            <a:pPr lvl="1">
              <a:spcBef>
                <a:spcPts val="300"/>
              </a:spcBef>
              <a:spcAft>
                <a:spcPts val="300"/>
              </a:spcAft>
            </a:pPr>
            <a:r>
              <a:rPr lang="en-US" sz="1600" dirty="0"/>
              <a:t>60% have multiple chronic conditions</a:t>
            </a:r>
          </a:p>
          <a:p>
            <a:pPr lvl="1">
              <a:spcBef>
                <a:spcPts val="300"/>
              </a:spcBef>
              <a:spcAft>
                <a:spcPts val="300"/>
              </a:spcAft>
            </a:pPr>
            <a:r>
              <a:rPr lang="en-US" sz="1600" dirty="0"/>
              <a:t>17% report that they have “poor” health status (vs. 6% of other Medicare beneficiaries) </a:t>
            </a:r>
          </a:p>
          <a:p>
            <a:pPr>
              <a:spcBef>
                <a:spcPts val="300"/>
              </a:spcBef>
              <a:spcAft>
                <a:spcPts val="300"/>
              </a:spcAft>
            </a:pPr>
            <a:r>
              <a:rPr lang="en-US" sz="1800" dirty="0"/>
              <a:t>Dual eligibles account for a disproportionate share of spending</a:t>
            </a:r>
          </a:p>
          <a:p>
            <a:pPr lvl="1">
              <a:spcBef>
                <a:spcPts val="300"/>
              </a:spcBef>
              <a:spcAft>
                <a:spcPts val="300"/>
              </a:spcAft>
            </a:pPr>
            <a:r>
              <a:rPr lang="en-US" sz="1600" dirty="0"/>
              <a:t>Medicare:  34%of spending, 20% percent of enrollees</a:t>
            </a:r>
          </a:p>
          <a:p>
            <a:pPr lvl="1">
              <a:spcBef>
                <a:spcPts val="300"/>
              </a:spcBef>
              <a:spcAft>
                <a:spcPts val="300"/>
              </a:spcAft>
            </a:pPr>
            <a:r>
              <a:rPr lang="en-US" sz="1600" dirty="0"/>
              <a:t>Medicaid:  32% of spending, 15% of enrollees</a:t>
            </a:r>
          </a:p>
          <a:p>
            <a:pPr>
              <a:spcBef>
                <a:spcPts val="300"/>
              </a:spcBef>
              <a:spcAft>
                <a:spcPts val="300"/>
              </a:spcAft>
            </a:pPr>
            <a:r>
              <a:rPr lang="en-US" sz="1800" dirty="0"/>
              <a:t>Dual eligible must navigate 2, sometimes 3, separate programs</a:t>
            </a:r>
          </a:p>
          <a:p>
            <a:pPr lvl="1">
              <a:spcBef>
                <a:spcPts val="300"/>
              </a:spcBef>
              <a:spcAft>
                <a:spcPts val="300"/>
              </a:spcAft>
            </a:pPr>
            <a:r>
              <a:rPr lang="en-US" sz="1600" dirty="0"/>
              <a:t>Medicare: primary, acute, post acute services and prescription drugs</a:t>
            </a:r>
          </a:p>
          <a:p>
            <a:pPr lvl="1">
              <a:spcBef>
                <a:spcPts val="300"/>
              </a:spcBef>
              <a:spcAft>
                <a:spcPts val="300"/>
              </a:spcAft>
            </a:pPr>
            <a:r>
              <a:rPr lang="en-US" sz="1600" dirty="0"/>
              <a:t>Medicaid: LTSS, behavioral health, Medicare premiums and cost sharing </a:t>
            </a:r>
          </a:p>
        </p:txBody>
      </p:sp>
      <p:sp>
        <p:nvSpPr>
          <p:cNvPr id="4" name="Slide Number Placeholder 3">
            <a:extLst>
              <a:ext uri="{FF2B5EF4-FFF2-40B4-BE49-F238E27FC236}">
                <a16:creationId xmlns:a16="http://schemas.microsoft.com/office/drawing/2014/main" id="{DF55F8D8-5B0C-824F-A8EF-0C7836EA7F29}"/>
              </a:ext>
            </a:extLst>
          </p:cNvPr>
          <p:cNvSpPr>
            <a:spLocks noGrp="1"/>
          </p:cNvSpPr>
          <p:nvPr>
            <p:ph type="sldNum" sz="quarter" idx="12"/>
          </p:nvPr>
        </p:nvSpPr>
        <p:spPr>
          <a:xfrm>
            <a:off x="8001000" y="6323791"/>
            <a:ext cx="990600" cy="273844"/>
          </a:xfrm>
        </p:spPr>
        <p:txBody>
          <a:bodyPr/>
          <a:lstStyle/>
          <a:p>
            <a:pPr algn="r" defTabSz="914400"/>
            <a:fld id="{00000000-1234-1234-1234-123412341234}" type="slidenum">
              <a:rPr lang="en" sz="1000">
                <a:solidFill>
                  <a:srgbClr val="000000"/>
                </a:solidFill>
                <a:latin typeface="Calibri"/>
              </a:rPr>
              <a:pPr algn="r" defTabSz="914400"/>
              <a:t>6</a:t>
            </a:fld>
            <a:endParaRPr lang="en" sz="1000" dirty="0">
              <a:solidFill>
                <a:srgbClr val="000000"/>
              </a:solidFill>
              <a:latin typeface="Calibri"/>
            </a:endParaRPr>
          </a:p>
        </p:txBody>
      </p:sp>
      <p:cxnSp>
        <p:nvCxnSpPr>
          <p:cNvPr id="7" name="Straight Connector 6">
            <a:extLst>
              <a:ext uri="{FF2B5EF4-FFF2-40B4-BE49-F238E27FC236}">
                <a16:creationId xmlns:a16="http://schemas.microsoft.com/office/drawing/2014/main" id="{A5B1FDDB-072B-F242-882F-60FED2D126F5}"/>
              </a:ext>
            </a:extLst>
          </p:cNvPr>
          <p:cNvCxnSpPr/>
          <p:nvPr/>
        </p:nvCxnSpPr>
        <p:spPr>
          <a:xfrm>
            <a:off x="362952" y="620829"/>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FED223-4DD9-0448-84B9-2FAA18107CB5}"/>
              </a:ext>
            </a:extLst>
          </p:cNvPr>
          <p:cNvSpPr txBox="1"/>
          <p:nvPr/>
        </p:nvSpPr>
        <p:spPr>
          <a:xfrm>
            <a:off x="457200" y="6332615"/>
            <a:ext cx="6896100" cy="323165"/>
          </a:xfrm>
          <a:prstGeom prst="rect">
            <a:avLst/>
          </a:prstGeom>
          <a:noFill/>
        </p:spPr>
        <p:txBody>
          <a:bodyPr wrap="square" rtlCol="0">
            <a:spAutoFit/>
          </a:bodyPr>
          <a:lstStyle/>
          <a:p>
            <a:pPr defTabSz="914400"/>
            <a:r>
              <a:rPr lang="en-US" sz="750" dirty="0">
                <a:solidFill>
                  <a:srgbClr val="000000"/>
                </a:solidFill>
                <a:latin typeface="Calibri" pitchFamily="34" charset="0"/>
                <a:cs typeface="Meta Offc Pro"/>
              </a:rPr>
              <a:t>Source: Medicare-Medicaid Coordination Office, Fact Sheet March 2019</a:t>
            </a:r>
            <a:r>
              <a:rPr lang="en-US" sz="750" dirty="0">
                <a:solidFill>
                  <a:srgbClr val="000000"/>
                </a:solidFill>
                <a:latin typeface="Calibri"/>
                <a:cs typeface="Meta Offc Pro"/>
              </a:rPr>
              <a:t>. </a:t>
            </a:r>
            <a:r>
              <a:rPr lang="en-US" sz="750" dirty="0">
                <a:solidFill>
                  <a:srgbClr val="000000"/>
                </a:solidFill>
                <a:latin typeface="Calibri"/>
                <a:hlinkClick r:id="rId2">
                  <a:extLst>
                    <a:ext uri="{A12FA001-AC4F-418D-AE19-62706E023703}">
                      <ahyp:hlinkClr xmlns:ahyp="http://schemas.microsoft.com/office/drawing/2018/hyperlinkcolor" val="tx"/>
                    </a:ext>
                  </a:extLst>
                </a:hlinkClick>
              </a:rPr>
              <a:t>https://www.cms.gov/Medicare-Medicaid-Coordination/Medicare-and-Medicaid-Coordination/Medicare-Medicaid-Coordination-Office/index.html</a:t>
            </a:r>
            <a:r>
              <a:rPr lang="en-US" sz="750" dirty="0">
                <a:solidFill>
                  <a:srgbClr val="000000"/>
                </a:solidFill>
                <a:latin typeface="Calibri"/>
                <a:cs typeface="Meta Offc Pro"/>
              </a:rPr>
              <a:t>  </a:t>
            </a:r>
          </a:p>
        </p:txBody>
      </p:sp>
    </p:spTree>
    <p:extLst>
      <p:ext uri="{BB962C8B-B14F-4D97-AF65-F5344CB8AC3E}">
        <p14:creationId xmlns:p14="http://schemas.microsoft.com/office/powerpoint/2010/main" val="288592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83820" y="6330215"/>
            <a:ext cx="8321040" cy="411480"/>
          </a:xfrm>
        </p:spPr>
        <p:txBody>
          <a:bodyPr/>
          <a:lstStyle/>
          <a:p>
            <a:r>
              <a:rPr lang="en-US" dirty="0"/>
              <a:t>SOURCE: Kaiser Family Foundation, “What Could a Medicaid Per Capita Cap Mean for Low-Income People on Medicare?” March 2017.</a:t>
            </a:r>
          </a:p>
        </p:txBody>
      </p:sp>
      <p:sp>
        <p:nvSpPr>
          <p:cNvPr id="4" name="Title 3"/>
          <p:cNvSpPr>
            <a:spLocks noGrp="1"/>
          </p:cNvSpPr>
          <p:nvPr>
            <p:ph type="title"/>
          </p:nvPr>
        </p:nvSpPr>
        <p:spPr>
          <a:xfrm>
            <a:off x="228599" y="160587"/>
            <a:ext cx="7423485" cy="449729"/>
          </a:xfrm>
        </p:spPr>
        <p:txBody>
          <a:bodyPr/>
          <a:lstStyle/>
          <a:p>
            <a:pPr>
              <a:lnSpc>
                <a:spcPct val="50000"/>
              </a:lnSpc>
              <a:spcBef>
                <a:spcPts val="900"/>
              </a:spcBef>
              <a:spcAft>
                <a:spcPts val="900"/>
              </a:spcAft>
            </a:pPr>
            <a:br>
              <a:rPr lang="en-US" sz="2000" dirty="0"/>
            </a:br>
            <a:r>
              <a:rPr lang="en-US" sz="2000" dirty="0"/>
              <a:t>One in five people on Medicare receive assistance from Medicaid</a:t>
            </a:r>
            <a:br>
              <a:rPr lang="en-US" sz="2400" dirty="0"/>
            </a:br>
            <a:endParaRPr lang="en-US" sz="1600" b="0" i="1" dirty="0"/>
          </a:p>
        </p:txBody>
      </p:sp>
      <p:sp>
        <p:nvSpPr>
          <p:cNvPr id="84" name="Text Box 134" descr="Zig zag"/>
          <p:cNvSpPr txBox="1">
            <a:spLocks noChangeArrowheads="1"/>
          </p:cNvSpPr>
          <p:nvPr/>
        </p:nvSpPr>
        <p:spPr bwMode="auto">
          <a:xfrm>
            <a:off x="4244340" y="1470270"/>
            <a:ext cx="2400300" cy="246801"/>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61533" tIns="30767" rIns="61533" bIns="30767">
            <a:spAutoFit/>
          </a:bodyPr>
          <a:lstStyle>
            <a:lvl1pPr defTabSz="820738">
              <a:defRPr>
                <a:solidFill>
                  <a:schemeClr val="tx1"/>
                </a:solidFill>
                <a:latin typeface="Arial" charset="0"/>
              </a:defRPr>
            </a:lvl1pPr>
            <a:lvl2pPr marL="742950" indent="-285750" defTabSz="820738">
              <a:defRPr>
                <a:solidFill>
                  <a:schemeClr val="tx1"/>
                </a:solidFill>
                <a:latin typeface="Arial" charset="0"/>
              </a:defRPr>
            </a:lvl2pPr>
            <a:lvl3pPr marL="1143000" indent="-228600" defTabSz="820738">
              <a:defRPr>
                <a:solidFill>
                  <a:schemeClr val="tx1"/>
                </a:solidFill>
                <a:latin typeface="Arial" charset="0"/>
              </a:defRPr>
            </a:lvl3pPr>
            <a:lvl4pPr marL="1600200" indent="-228600" defTabSz="820738">
              <a:defRPr>
                <a:solidFill>
                  <a:schemeClr val="tx1"/>
                </a:solidFill>
                <a:latin typeface="Arial" charset="0"/>
              </a:defRPr>
            </a:lvl4pPr>
            <a:lvl5pPr marL="2057400" indent="-228600" defTabSz="820738">
              <a:defRPr>
                <a:solidFill>
                  <a:schemeClr val="tx1"/>
                </a:solidFill>
                <a:latin typeface="Arial" charset="0"/>
              </a:defRPr>
            </a:lvl5pPr>
            <a:lvl6pPr marL="2514600" indent="-228600" defTabSz="820738" fontAlgn="base">
              <a:spcBef>
                <a:spcPct val="0"/>
              </a:spcBef>
              <a:spcAft>
                <a:spcPct val="0"/>
              </a:spcAft>
              <a:defRPr>
                <a:solidFill>
                  <a:schemeClr val="tx1"/>
                </a:solidFill>
                <a:latin typeface="Arial" charset="0"/>
              </a:defRPr>
            </a:lvl6pPr>
            <a:lvl7pPr marL="2971800" indent="-228600" defTabSz="820738" fontAlgn="base">
              <a:spcBef>
                <a:spcPct val="0"/>
              </a:spcBef>
              <a:spcAft>
                <a:spcPct val="0"/>
              </a:spcAft>
              <a:defRPr>
                <a:solidFill>
                  <a:schemeClr val="tx1"/>
                </a:solidFill>
                <a:latin typeface="Arial" charset="0"/>
              </a:defRPr>
            </a:lvl7pPr>
            <a:lvl8pPr marL="3429000" indent="-228600" defTabSz="820738" fontAlgn="base">
              <a:spcBef>
                <a:spcPct val="0"/>
              </a:spcBef>
              <a:spcAft>
                <a:spcPct val="0"/>
              </a:spcAft>
              <a:defRPr>
                <a:solidFill>
                  <a:schemeClr val="tx1"/>
                </a:solidFill>
                <a:latin typeface="Arial" charset="0"/>
              </a:defRPr>
            </a:lvl8pPr>
            <a:lvl9pPr marL="3886200" indent="-228600" defTabSz="820738" fontAlgn="base">
              <a:spcBef>
                <a:spcPct val="0"/>
              </a:spcBef>
              <a:spcAft>
                <a:spcPct val="0"/>
              </a:spcAft>
              <a:defRPr>
                <a:solidFill>
                  <a:schemeClr val="tx1"/>
                </a:solidFill>
                <a:latin typeface="Arial" charset="0"/>
              </a:defRPr>
            </a:lvl9pPr>
          </a:lstStyle>
          <a:p>
            <a:pPr algn="ctr">
              <a:spcBef>
                <a:spcPct val="50000"/>
              </a:spcBef>
              <a:buClr>
                <a:srgbClr val="000000"/>
              </a:buClr>
              <a:defRPr/>
            </a:pPr>
            <a:r>
              <a:rPr lang="en-US" sz="1200" b="1" kern="0" dirty="0">
                <a:solidFill>
                  <a:srgbClr val="000000"/>
                </a:solidFill>
                <a:latin typeface="Calibri" pitchFamily="34" charset="0"/>
                <a:cs typeface="Tahoma" pitchFamily="34" charset="0"/>
                <a:sym typeface="Tahoma" pitchFamily="34" charset="0"/>
              </a:rPr>
              <a:t>United States, 2014 = 20%</a:t>
            </a:r>
          </a:p>
        </p:txBody>
      </p:sp>
      <p:graphicFrame>
        <p:nvGraphicFramePr>
          <p:cNvPr id="216" name="Table 215"/>
          <p:cNvGraphicFramePr>
            <a:graphicFrameLocks noGrp="1"/>
          </p:cNvGraphicFramePr>
          <p:nvPr>
            <p:extLst>
              <p:ext uri="{D42A27DB-BD31-4B8C-83A1-F6EECF244321}">
                <p14:modId xmlns:p14="http://schemas.microsoft.com/office/powerpoint/2010/main" val="2266882523"/>
              </p:ext>
            </p:extLst>
          </p:nvPr>
        </p:nvGraphicFramePr>
        <p:xfrm>
          <a:off x="3080882" y="5585049"/>
          <a:ext cx="3661172" cy="666750"/>
        </p:xfrm>
        <a:graphic>
          <a:graphicData uri="http://schemas.openxmlformats.org/drawingml/2006/table">
            <a:tbl>
              <a:tblPr firstRow="1" bandRow="1">
                <a:tableStyleId>{5C22544A-7EE6-4342-B048-85BDC9FD1C3A}</a:tableStyleId>
              </a:tblPr>
              <a:tblGrid>
                <a:gridCol w="915293">
                  <a:extLst>
                    <a:ext uri="{9D8B030D-6E8A-4147-A177-3AD203B41FA5}">
                      <a16:colId xmlns:a16="http://schemas.microsoft.com/office/drawing/2014/main" val="20000"/>
                    </a:ext>
                  </a:extLst>
                </a:gridCol>
                <a:gridCol w="915293">
                  <a:extLst>
                    <a:ext uri="{9D8B030D-6E8A-4147-A177-3AD203B41FA5}">
                      <a16:colId xmlns:a16="http://schemas.microsoft.com/office/drawing/2014/main" val="20001"/>
                    </a:ext>
                  </a:extLst>
                </a:gridCol>
                <a:gridCol w="915293">
                  <a:extLst>
                    <a:ext uri="{9D8B030D-6E8A-4147-A177-3AD203B41FA5}">
                      <a16:colId xmlns:a16="http://schemas.microsoft.com/office/drawing/2014/main" val="20002"/>
                    </a:ext>
                  </a:extLst>
                </a:gridCol>
                <a:gridCol w="915293">
                  <a:extLst>
                    <a:ext uri="{9D8B030D-6E8A-4147-A177-3AD203B41FA5}">
                      <a16:colId xmlns:a16="http://schemas.microsoft.com/office/drawing/2014/main" val="20003"/>
                    </a:ext>
                  </a:extLst>
                </a:gridCol>
              </a:tblGrid>
              <a:tr h="148590">
                <a:tc>
                  <a:txBody>
                    <a:bodyPr/>
                    <a:lstStyle/>
                    <a:p>
                      <a:pPr algn="ctr"/>
                      <a:endParaRPr lang="en-US" sz="900" dirty="0">
                        <a:solidFill>
                          <a:schemeClr val="accent5"/>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9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900" dirty="0">
                        <a:solidFill>
                          <a:schemeClr val="accent3"/>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9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5C26"/>
                    </a:solidFill>
                  </a:tcPr>
                </a:tc>
                <a:extLst>
                  <a:ext uri="{0D108BD9-81ED-4DB2-BD59-A6C34878D82A}">
                    <a16:rowId xmlns:a16="http://schemas.microsoft.com/office/drawing/2014/main" val="10000"/>
                  </a:ext>
                </a:extLst>
              </a:tr>
              <a:tr h="182880">
                <a:tc>
                  <a:txBody>
                    <a:bodyPr/>
                    <a:lstStyle/>
                    <a:p>
                      <a:pPr algn="ctr"/>
                      <a:r>
                        <a:rPr lang="en-US" sz="1200" b="1" u="sng" dirty="0">
                          <a:latin typeface="Calibri" pitchFamily="34" charset="0"/>
                        </a:rPr>
                        <a:t>&lt;</a:t>
                      </a:r>
                      <a:r>
                        <a:rPr lang="en-US" sz="1200" b="1" dirty="0">
                          <a:latin typeface="Calibri" pitchFamily="34" charset="0"/>
                        </a:rPr>
                        <a:t> 15%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latin typeface="Calibri" pitchFamily="34" charset="0"/>
                        </a:rPr>
                        <a:t>16%-20%</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latin typeface="Calibri" pitchFamily="34" charset="0"/>
                        </a:rPr>
                        <a:t>21%-25%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u="none" dirty="0">
                          <a:latin typeface="Calibri" pitchFamily="34" charset="0"/>
                        </a:rPr>
                        <a:t>&gt; </a:t>
                      </a:r>
                      <a:r>
                        <a:rPr lang="en-US" sz="1200" b="1" dirty="0">
                          <a:latin typeface="Calibri" pitchFamily="34" charset="0"/>
                        </a:rPr>
                        <a:t>25%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0020">
                <a:tc>
                  <a:txBody>
                    <a:bodyPr/>
                    <a:lstStyle/>
                    <a:p>
                      <a:pPr algn="ctr"/>
                      <a:r>
                        <a:rPr lang="en-US" sz="1100" b="0" dirty="0">
                          <a:latin typeface="Calibri" pitchFamily="34" charset="0"/>
                        </a:rPr>
                        <a:t>13 states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latin typeface="Calibri" pitchFamily="34" charset="0"/>
                        </a:rPr>
                        <a:t>20 states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latin typeface="Calibri" pitchFamily="34" charset="0"/>
                        </a:rPr>
                        <a:t>11 states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latin typeface="Calibri" pitchFamily="34" charset="0"/>
                        </a:rPr>
                        <a:t>7 states and D.C.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228600" y="582067"/>
            <a:ext cx="5704565" cy="307777"/>
          </a:xfrm>
          <a:prstGeom prst="rect">
            <a:avLst/>
          </a:prstGeom>
          <a:noFill/>
        </p:spPr>
        <p:txBody>
          <a:bodyPr wrap="square" rtlCol="0">
            <a:spAutoFit/>
          </a:bodyPr>
          <a:lstStyle/>
          <a:p>
            <a:pPr defTabSz="914400"/>
            <a:r>
              <a:rPr lang="en-US" sz="1400" i="1" dirty="0">
                <a:solidFill>
                  <a:srgbClr val="000000"/>
                </a:solidFill>
                <a:latin typeface="Calibri"/>
              </a:rPr>
              <a:t>Dual Eligible Beneficiaries as a Share of Medicare Enrollees, by State</a:t>
            </a:r>
            <a:endParaRPr lang="en-US" sz="1400" dirty="0">
              <a:solidFill>
                <a:srgbClr val="000000"/>
              </a:solidFill>
              <a:latin typeface="Calibri" pitchFamily="34" charset="0"/>
              <a:cs typeface="Meta Offc Pro"/>
            </a:endParaRPr>
          </a:p>
        </p:txBody>
      </p:sp>
      <p:pic>
        <p:nvPicPr>
          <p:cNvPr id="3" name="Picture 2"/>
          <p:cNvPicPr>
            <a:picLocks noChangeAspect="1"/>
          </p:cNvPicPr>
          <p:nvPr/>
        </p:nvPicPr>
        <p:blipFill>
          <a:blip r:embed="rId3"/>
          <a:stretch>
            <a:fillRect/>
          </a:stretch>
        </p:blipFill>
        <p:spPr>
          <a:xfrm>
            <a:off x="563156" y="1717071"/>
            <a:ext cx="7561001" cy="3785916"/>
          </a:xfrm>
          <a:prstGeom prst="rect">
            <a:avLst/>
          </a:prstGeom>
        </p:spPr>
      </p:pic>
      <p:pic>
        <p:nvPicPr>
          <p:cNvPr id="8" name="Picture 7"/>
          <p:cNvPicPr>
            <a:picLocks noChangeAspect="1" noChangeArrowheads="1"/>
          </p:cNvPicPr>
          <p:nvPr/>
        </p:nvPicPr>
        <p:blipFill>
          <a:blip r:embed="rId4" cstate="print"/>
          <a:srcRect/>
          <a:stretch>
            <a:fillRect/>
          </a:stretch>
        </p:blipFill>
        <p:spPr bwMode="auto">
          <a:xfrm>
            <a:off x="8368364" y="6328119"/>
            <a:ext cx="411480" cy="413576"/>
          </a:xfrm>
          <a:prstGeom prst="rect">
            <a:avLst/>
          </a:prstGeom>
          <a:noFill/>
        </p:spPr>
      </p:pic>
      <p:cxnSp>
        <p:nvCxnSpPr>
          <p:cNvPr id="10" name="Straight Connector 9"/>
          <p:cNvCxnSpPr/>
          <p:nvPr/>
        </p:nvCxnSpPr>
        <p:spPr>
          <a:xfrm>
            <a:off x="304799" y="582067"/>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1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43509740"/>
              </p:ext>
            </p:extLst>
          </p:nvPr>
        </p:nvGraphicFramePr>
        <p:xfrm>
          <a:off x="304800" y="1389151"/>
          <a:ext cx="8665441" cy="465130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n-US" dirty="0"/>
              <a:t>NOTE: Excludes Medicare beneficiaries in Medicare Advantage plans</a:t>
            </a:r>
          </a:p>
          <a:p>
            <a:r>
              <a:rPr lang="en-US" dirty="0"/>
              <a:t>SOURCE: Kaiser Family Foundation, “What Could a Medicaid Per Capita Cap Mean for Low-Income People on Medicare?” March 2017.</a:t>
            </a:r>
          </a:p>
        </p:txBody>
      </p:sp>
      <p:sp>
        <p:nvSpPr>
          <p:cNvPr id="4" name="Title 3"/>
          <p:cNvSpPr>
            <a:spLocks noGrp="1"/>
          </p:cNvSpPr>
          <p:nvPr>
            <p:ph type="title"/>
          </p:nvPr>
        </p:nvSpPr>
        <p:spPr>
          <a:xfrm>
            <a:off x="182880" y="91440"/>
            <a:ext cx="8961120" cy="685800"/>
          </a:xfrm>
        </p:spPr>
        <p:txBody>
          <a:bodyPr/>
          <a:lstStyle/>
          <a:p>
            <a:r>
              <a:rPr lang="en-US" sz="2000" dirty="0"/>
              <a:t>People on Medicare who receive assistance from Medicaid use more medical services than other people on Medicare</a:t>
            </a:r>
          </a:p>
        </p:txBody>
      </p:sp>
      <p:pic>
        <p:nvPicPr>
          <p:cNvPr id="5" name="Picture 4"/>
          <p:cNvPicPr>
            <a:picLocks noChangeAspect="1" noChangeArrowheads="1"/>
          </p:cNvPicPr>
          <p:nvPr/>
        </p:nvPicPr>
        <p:blipFill>
          <a:blip r:embed="rId3" cstate="print"/>
          <a:srcRect/>
          <a:stretch>
            <a:fillRect/>
          </a:stretch>
        </p:blipFill>
        <p:spPr bwMode="auto">
          <a:xfrm>
            <a:off x="8450981" y="6285452"/>
            <a:ext cx="411480" cy="413576"/>
          </a:xfrm>
          <a:prstGeom prst="rect">
            <a:avLst/>
          </a:prstGeom>
          <a:noFill/>
        </p:spPr>
      </p:pic>
      <p:cxnSp>
        <p:nvCxnSpPr>
          <p:cNvPr id="6" name="Straight Connector 5"/>
          <p:cNvCxnSpPr/>
          <p:nvPr/>
        </p:nvCxnSpPr>
        <p:spPr>
          <a:xfrm>
            <a:off x="304800" y="817546"/>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85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3577"/>
            <a:ext cx="8961120" cy="685800"/>
          </a:xfrm>
        </p:spPr>
        <p:txBody>
          <a:bodyPr/>
          <a:lstStyle/>
          <a:p>
            <a:r>
              <a:rPr lang="en-US" sz="2400" dirty="0"/>
              <a:t>Challenges Created by Medicare and Medicaid Silos</a:t>
            </a:r>
          </a:p>
        </p:txBody>
      </p:sp>
      <p:sp>
        <p:nvSpPr>
          <p:cNvPr id="3" name="Content Placeholder 2"/>
          <p:cNvSpPr>
            <a:spLocks noGrp="1"/>
          </p:cNvSpPr>
          <p:nvPr>
            <p:ph idx="1"/>
          </p:nvPr>
        </p:nvSpPr>
        <p:spPr>
          <a:xfrm>
            <a:off x="380999" y="1267527"/>
            <a:ext cx="8512743" cy="4276023"/>
          </a:xfrm>
        </p:spPr>
        <p:txBody>
          <a:bodyPr>
            <a:normAutofit/>
          </a:bodyPr>
          <a:lstStyle/>
          <a:p>
            <a:pPr>
              <a:spcAft>
                <a:spcPts val="900"/>
              </a:spcAft>
            </a:pPr>
            <a:r>
              <a:rPr lang="en-US" dirty="0"/>
              <a:t>Fragmentation in administration, delivery, financing</a:t>
            </a:r>
          </a:p>
          <a:p>
            <a:pPr>
              <a:spcAft>
                <a:spcPts val="900"/>
              </a:spcAft>
            </a:pPr>
            <a:r>
              <a:rPr lang="en-US" dirty="0"/>
              <a:t>Misaligned incentives lead to cost shifting, inefficient spending, poor outcomes </a:t>
            </a:r>
          </a:p>
          <a:p>
            <a:pPr>
              <a:spcAft>
                <a:spcPts val="900"/>
              </a:spcAft>
            </a:pPr>
            <a:r>
              <a:rPr lang="en-US" dirty="0"/>
              <a:t>Highly complex system for beneficiaries and providers to navigate and use effectively</a:t>
            </a:r>
          </a:p>
          <a:p>
            <a:pPr>
              <a:spcAft>
                <a:spcPts val="900"/>
              </a:spcAft>
            </a:pPr>
            <a:endParaRPr lang="en-US" dirty="0"/>
          </a:p>
          <a:p>
            <a:pPr marL="0" indent="0" algn="ctr">
              <a:spcAft>
                <a:spcPts val="900"/>
              </a:spcAft>
              <a:buNone/>
            </a:pPr>
            <a:r>
              <a:rPr lang="en-US" i="1" dirty="0"/>
              <a:t>When both payers are involved, you can’t look at one in the absence of the other </a:t>
            </a:r>
          </a:p>
          <a:p>
            <a:pPr>
              <a:spcAft>
                <a:spcPts val="900"/>
              </a:spcAft>
            </a:pPr>
            <a:endParaRPr lang="en-US" dirty="0"/>
          </a:p>
          <a:p>
            <a:pPr>
              <a:spcAft>
                <a:spcPts val="900"/>
              </a:spcAft>
            </a:pPr>
            <a:endParaRPr lang="en-US" dirty="0"/>
          </a:p>
          <a:p>
            <a:pPr>
              <a:spcAft>
                <a:spcPts val="900"/>
              </a:spcAft>
            </a:pPr>
            <a:endParaRPr lang="en-US" dirty="0"/>
          </a:p>
        </p:txBody>
      </p:sp>
      <p:cxnSp>
        <p:nvCxnSpPr>
          <p:cNvPr id="4" name="Straight Connector 3"/>
          <p:cNvCxnSpPr/>
          <p:nvPr/>
        </p:nvCxnSpPr>
        <p:spPr>
          <a:xfrm>
            <a:off x="213360" y="581727"/>
            <a:ext cx="65151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1E44F97-EA6B-E543-BD1B-D33A15E3F100}"/>
              </a:ext>
            </a:extLst>
          </p:cNvPr>
          <p:cNvSpPr>
            <a:spLocks noGrp="1"/>
          </p:cNvSpPr>
          <p:nvPr>
            <p:ph type="sldNum" sz="quarter" idx="12"/>
          </p:nvPr>
        </p:nvSpPr>
        <p:spPr>
          <a:xfrm>
            <a:off x="8648700" y="6470054"/>
            <a:ext cx="990600" cy="273844"/>
          </a:xfrm>
        </p:spPr>
        <p:txBody>
          <a:bodyPr/>
          <a:lstStyle/>
          <a:p>
            <a:pPr defTabSz="914400"/>
            <a:fld id="{8E702CB4-45F9-F94A-B042-DC45DC3692AE}" type="slidenum">
              <a:rPr lang="en-US" sz="1000">
                <a:solidFill>
                  <a:srgbClr val="000000"/>
                </a:solidFill>
                <a:latin typeface="Calibri"/>
              </a:rPr>
              <a:pPr defTabSz="914400"/>
              <a:t>9</a:t>
            </a:fld>
            <a:endParaRPr lang="en-US" sz="1000" dirty="0">
              <a:solidFill>
                <a:srgbClr val="000000"/>
              </a:solidFill>
              <a:latin typeface="Calibri"/>
            </a:endParaRPr>
          </a:p>
        </p:txBody>
      </p:sp>
    </p:spTree>
    <p:extLst>
      <p:ext uri="{BB962C8B-B14F-4D97-AF65-F5344CB8AC3E}">
        <p14:creationId xmlns:p14="http://schemas.microsoft.com/office/powerpoint/2010/main" val="257520019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Default">
  <a:themeElements>
    <a:clrScheme name="KFF">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FF_Template" id="{15624149-D536-4485-BFA2-098F079AC01A}" vid="{D1D1E42F-4AB4-4731-82A3-A6F1C7515508}"/>
    </a:ext>
  </a:extLst>
</a:theme>
</file>

<file path=ppt/theme/theme3.xml><?xml version="1.0" encoding="utf-8"?>
<a:theme xmlns:a="http://schemas.openxmlformats.org/drawingml/2006/main" name="CHCS-DHCS Template (9/28/16)">
  <a:themeElements>
    <a:clrScheme name="CHCS Colors">
      <a:dk1>
        <a:sysClr val="windowText" lastClr="000000"/>
      </a:dk1>
      <a:lt1>
        <a:sysClr val="window" lastClr="FFFFFF"/>
      </a:lt1>
      <a:dk2>
        <a:srgbClr val="494646"/>
      </a:dk2>
      <a:lt2>
        <a:srgbClr val="F2F2F2"/>
      </a:lt2>
      <a:accent1>
        <a:srgbClr val="0182A9"/>
      </a:accent1>
      <a:accent2>
        <a:srgbClr val="E0B116"/>
      </a:accent2>
      <a:accent3>
        <a:srgbClr val="49A799"/>
      </a:accent3>
      <a:accent4>
        <a:srgbClr val="CC592B"/>
      </a:accent4>
      <a:accent5>
        <a:srgbClr val="01508B"/>
      </a:accent5>
      <a:accent6>
        <a:srgbClr val="4F81BD"/>
      </a:accent6>
      <a:hlink>
        <a:srgbClr val="0182A9"/>
      </a:hlink>
      <a:folHlink>
        <a:srgbClr val="0182A9"/>
      </a:folHlink>
    </a:clrScheme>
    <a:fontScheme name="CHCS Fonts">
      <a:majorFont>
        <a:latin typeface="Trebuchet MS"/>
        <a:ea typeface=""/>
        <a:cs typeface=""/>
      </a:majorFont>
      <a:minorFont>
        <a:latin typeface="Calibr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spDef>
      <a:spPr>
        <a:solidFill>
          <a:schemeClr val="accent1"/>
        </a:solidFill>
        <a:ln w="19050">
          <a:solidFill>
            <a:schemeClr val="bg1"/>
          </a:solidFill>
        </a:ln>
        <a:effectLst>
          <a:outerShdw blurRad="38100" dist="25400" dir="5400000" algn="tl" rotWithShape="0">
            <a:prstClr val="black">
              <a:alpha val="2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200"/>
          </a:spcBef>
          <a:spcAft>
            <a:spcPts val="400"/>
          </a:spcAft>
          <a:defRPr sz="2000" spc="-50" dirty="0" smtClean="0"/>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marL="173038" indent="-173038">
          <a:lnSpc>
            <a:spcPct val="90000"/>
          </a:lnSpc>
          <a:buClr>
            <a:schemeClr val="accent1"/>
          </a:buClr>
          <a:buFont typeface="Wingdings" panose="05000000000000000000" pitchFamily="2" charset="2"/>
          <a:buChar char="§"/>
          <a:defRPr spc="-20" dirty="0" smtClean="0">
            <a:solidFill>
              <a:schemeClr val="tx2">
                <a:lumMod val="75000"/>
              </a:schemeClr>
            </a:solidFill>
          </a:defRPr>
        </a:defPPr>
      </a:lstStyle>
    </a:txDef>
  </a:objectDefaults>
  <a:extraClrSchemeLst/>
  <a:extLst>
    <a:ext uri="{05A4C25C-085E-4340-85A3-A5531E510DB2}">
      <thm15:themeFamily xmlns:thm15="http://schemas.microsoft.com/office/thememl/2012/main" name="SOHLI - Info Call for States 101716" id="{0C081B89-3A5E-4336-8B2B-9337ADD59AEA}" vid="{57ECD487-49F0-4B78-8BB4-B0490EEC4728}"/>
    </a:ext>
  </a:extLst>
</a:theme>
</file>

<file path=ppt/theme/theme4.xml><?xml version="1.0" encoding="utf-8"?>
<a:theme xmlns:a="http://schemas.openxmlformats.org/drawingml/2006/main" name="CHCS Template (9/2016)">
  <a:themeElements>
    <a:clrScheme name="CHCS Colors">
      <a:dk1>
        <a:sysClr val="windowText" lastClr="000000"/>
      </a:dk1>
      <a:lt1>
        <a:sysClr val="window" lastClr="FFFFFF"/>
      </a:lt1>
      <a:dk2>
        <a:srgbClr val="494646"/>
      </a:dk2>
      <a:lt2>
        <a:srgbClr val="F2F2F2"/>
      </a:lt2>
      <a:accent1>
        <a:srgbClr val="0182A9"/>
      </a:accent1>
      <a:accent2>
        <a:srgbClr val="E0B116"/>
      </a:accent2>
      <a:accent3>
        <a:srgbClr val="49A799"/>
      </a:accent3>
      <a:accent4>
        <a:srgbClr val="CC592B"/>
      </a:accent4>
      <a:accent5>
        <a:srgbClr val="01508B"/>
      </a:accent5>
      <a:accent6>
        <a:srgbClr val="4F81BD"/>
      </a:accent6>
      <a:hlink>
        <a:srgbClr val="0182A9"/>
      </a:hlink>
      <a:folHlink>
        <a:srgbClr val="0182A9"/>
      </a:folHlink>
    </a:clrScheme>
    <a:fontScheme name="CHCS Fonts">
      <a:majorFont>
        <a:latin typeface="Trebuchet MS"/>
        <a:ea typeface=""/>
        <a:cs typeface=""/>
      </a:majorFont>
      <a:minorFont>
        <a:latin typeface="Calibri"/>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spDef>
      <a:spPr>
        <a:solidFill>
          <a:schemeClr val="accent1"/>
        </a:solidFill>
        <a:ln w="19050">
          <a:solidFill>
            <a:schemeClr val="bg1"/>
          </a:solidFill>
        </a:ln>
        <a:effectLst>
          <a:outerShdw blurRad="38100" dist="25400" dir="5400000" algn="tl" rotWithShape="0">
            <a:prstClr val="black">
              <a:alpha val="2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200"/>
          </a:spcBef>
          <a:spcAft>
            <a:spcPts val="400"/>
          </a:spcAft>
          <a:defRPr sz="2000" spc="-50" dirty="0" smtClean="0"/>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marL="173038" indent="-173038">
          <a:lnSpc>
            <a:spcPct val="90000"/>
          </a:lnSpc>
          <a:buClr>
            <a:schemeClr val="accent1"/>
          </a:buClr>
          <a:buFont typeface="Wingdings" panose="05000000000000000000" pitchFamily="2" charset="2"/>
          <a:buChar char="§"/>
          <a:defRPr spc="-20" dirty="0" smtClean="0">
            <a:solidFill>
              <a:schemeClr val="tx2">
                <a:lumMod val="75000"/>
              </a:schemeClr>
            </a:solidFill>
          </a:defRPr>
        </a:defPPr>
      </a:lstStyle>
    </a:txDef>
  </a:objectDefaults>
  <a:extraClrSchemeLst/>
  <a:extLst>
    <a:ext uri="{05A4C25C-085E-4340-85A3-A5531E510DB2}">
      <thm15:themeFamily xmlns:thm15="http://schemas.microsoft.com/office/thememl/2012/main" name="CHCS-PowerPoint-Template-100416.potx" id="{4EE99A34-4A58-4093-99ED-A4A78C34C045}" vid="{5B9CCC44-23D3-47F5-BE62-E0F4043FF545}"/>
    </a:ext>
  </a:ext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6F167E7CC7A4FA5999C49E55F608F" ma:contentTypeVersion="4" ma:contentTypeDescription="Create a new document." ma:contentTypeScope="" ma:versionID="92378df403c1efaa159937b2186731f3">
  <xsd:schema xmlns:xsd="http://www.w3.org/2001/XMLSchema" xmlns:xs="http://www.w3.org/2001/XMLSchema" xmlns:p="http://schemas.microsoft.com/office/2006/metadata/properties" xmlns:ns2="29bc6a8d-14dd-4a95-baab-e16a8c685bba" xmlns:ns3="c95c36f9-7b23-4b6e-8eba-a6af4d3881a3" targetNamespace="http://schemas.microsoft.com/office/2006/metadata/properties" ma:root="true" ma:fieldsID="9b93086966055356ea900ae7848c0a04" ns2:_="" ns3:_="">
    <xsd:import namespace="29bc6a8d-14dd-4a95-baab-e16a8c685bba"/>
    <xsd:import namespace="c95c36f9-7b23-4b6e-8eba-a6af4d3881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c6a8d-14dd-4a95-baab-e16a8c685b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5c36f9-7b23-4b6e-8eba-a6af4d3881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21D00D-CB94-461A-80B4-04119CDDF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c6a8d-14dd-4a95-baab-e16a8c685bba"/>
    <ds:schemaRef ds:uri="c95c36f9-7b23-4b6e-8eba-a6af4d388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B60CF-40F9-4360-8516-8A258CFA1767}">
  <ds:schemaRefs>
    <ds:schemaRef ds:uri="c95c36f9-7b23-4b6e-8eba-a6af4d3881a3"/>
    <ds:schemaRef ds:uri="29bc6a8d-14dd-4a95-baab-e16a8c685b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42938EF-51BD-4AC1-96A4-8B2A193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136</TotalTime>
  <Words>2721</Words>
  <Application>Microsoft Office PowerPoint</Application>
  <PresentationFormat>On-screen Show (4:3)</PresentationFormat>
  <Paragraphs>407</Paragraphs>
  <Slides>37</Slides>
  <Notes>14</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37</vt:i4>
      </vt:variant>
    </vt:vector>
  </HeadingPairs>
  <TitlesOfParts>
    <vt:vector size="64" baseType="lpstr">
      <vt:lpstr>ＭＳ Ｐゴシック</vt:lpstr>
      <vt:lpstr>Arial</vt:lpstr>
      <vt:lpstr>Arial Black</vt:lpstr>
      <vt:lpstr>Arial Bold</vt:lpstr>
      <vt:lpstr>Arial Rounded MT Bold</vt:lpstr>
      <vt:lpstr>Calibri</vt:lpstr>
      <vt:lpstr>Calibri Light</vt:lpstr>
      <vt:lpstr>Century Gothic</vt:lpstr>
      <vt:lpstr>Georgia</vt:lpstr>
      <vt:lpstr>Lato</vt:lpstr>
      <vt:lpstr>Meta Offc Pro</vt:lpstr>
      <vt:lpstr>Open Sans Light</vt:lpstr>
      <vt:lpstr>Roboto</vt:lpstr>
      <vt:lpstr>Roboto Light</vt:lpstr>
      <vt:lpstr>System Font Regular</vt:lpstr>
      <vt:lpstr>Tahoma</vt:lpstr>
      <vt:lpstr>Times New Roman</vt:lpstr>
      <vt:lpstr>Trebuchet MS</vt:lpstr>
      <vt:lpstr>Verdana</vt:lpstr>
      <vt:lpstr>Wingdings</vt:lpstr>
      <vt:lpstr>Wingdings 2</vt:lpstr>
      <vt:lpstr>Zapf Dingbats</vt:lpstr>
      <vt:lpstr>1_Office Theme</vt:lpstr>
      <vt:lpstr>Default</vt:lpstr>
      <vt:lpstr>CHCS-DHCS Template (9/28/16)</vt:lpstr>
      <vt:lpstr>CHCS Template (9/2016)</vt:lpstr>
      <vt:lpstr>Retrospect</vt:lpstr>
      <vt:lpstr>What Do New Changes for Medicare-Medicaid Enrollees Mean for Health Systems, Providers, and Patients?</vt:lpstr>
      <vt:lpstr>Housekeeping</vt:lpstr>
      <vt:lpstr>About the Center</vt:lpstr>
      <vt:lpstr>Speakers</vt:lpstr>
      <vt:lpstr>PowerPoint Presentation</vt:lpstr>
      <vt:lpstr>Snapshot of Medicare-Medicaid Enrollees</vt:lpstr>
      <vt:lpstr> One in five people on Medicare receive assistance from Medicaid </vt:lpstr>
      <vt:lpstr>People on Medicare who receive assistance from Medicaid use more medical services than other people on Medicare</vt:lpstr>
      <vt:lpstr>Challenges Created by Medicare and Medicaid Silos</vt:lpstr>
      <vt:lpstr>Promising Integration Vehicles </vt:lpstr>
      <vt:lpstr>Why Is This So Hard?  What Are We Learning?</vt:lpstr>
      <vt:lpstr>PowerPoint Presentation</vt:lpstr>
      <vt:lpstr>New Opportunities to Test  Integrated Care</vt:lpstr>
      <vt:lpstr>About the Center for Health Care Strategies</vt:lpstr>
      <vt:lpstr>Financial Alignment Initiative:  Impetus and Early Demonstration Activity</vt:lpstr>
      <vt:lpstr>Financial Alignment Initiative  Demonstration Models</vt:lpstr>
      <vt:lpstr>What’s the Latest? Recent Research</vt:lpstr>
      <vt:lpstr>Three New Opportunities: April 24, 2019 State Medicaid Director Letter </vt:lpstr>
      <vt:lpstr>Lessons from and Considerations for Implementing New Demonstrations </vt:lpstr>
      <vt:lpstr>Visit CHCS.org to…</vt:lpstr>
      <vt:lpstr>Advancing Integration for D-SNPs</vt:lpstr>
      <vt:lpstr>The SNP Alliance – Introduction</vt:lpstr>
      <vt:lpstr>Special Needs Plans in the World of Medicare</vt:lpstr>
      <vt:lpstr>Three Types of Targeted Managed Medicare</vt:lpstr>
      <vt:lpstr>How the SNP Types   Stack UP Nationally</vt:lpstr>
      <vt:lpstr>The Focus on Medicare-Medicaid Integration</vt:lpstr>
      <vt:lpstr>SNP Permanency 2018 and CMS Rulemaking April 1, 2019</vt:lpstr>
      <vt:lpstr>Care Coordination</vt:lpstr>
      <vt:lpstr>Appeals &amp; Grievances Coordination </vt:lpstr>
      <vt:lpstr>States at the Forefront of Integration in 2019</vt:lpstr>
      <vt:lpstr>Flexibility in Supplemental Benefits</vt:lpstr>
      <vt:lpstr>Emergence of the “Look Alikes”</vt:lpstr>
      <vt:lpstr>Will Medicare beneficiaries be able to navigate all this?</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Samantha Chase</cp:lastModifiedBy>
  <cp:revision>10</cp:revision>
  <dcterms:created xsi:type="dcterms:W3CDTF">2018-01-16T15:08:05Z</dcterms:created>
  <dcterms:modified xsi:type="dcterms:W3CDTF">2019-06-20T13:17:35Z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0x010100EA86F167E7CC7A4FA5999C49E55F608F</vt:lpwstr>
  </property>
</Properties>
</file>