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27"/>
  </p:notesMasterIdLst>
  <p:handoutMasterIdLst>
    <p:handoutMasterId r:id="rId28"/>
  </p:handoutMasterIdLst>
  <p:sldIdLst>
    <p:sldId id="1531" r:id="rId5"/>
    <p:sldId id="1556" r:id="rId6"/>
    <p:sldId id="1557" r:id="rId7"/>
    <p:sldId id="1553" r:id="rId8"/>
    <p:sldId id="1577" r:id="rId9"/>
    <p:sldId id="1559" r:id="rId10"/>
    <p:sldId id="1560" r:id="rId11"/>
    <p:sldId id="1562" r:id="rId12"/>
    <p:sldId id="1579" r:id="rId13"/>
    <p:sldId id="1564" r:id="rId14"/>
    <p:sldId id="1566" r:id="rId15"/>
    <p:sldId id="1567" r:id="rId16"/>
    <p:sldId id="1569" r:id="rId17"/>
    <p:sldId id="1571" r:id="rId18"/>
    <p:sldId id="1572" r:id="rId19"/>
    <p:sldId id="1576" r:id="rId20"/>
    <p:sldId id="1573" r:id="rId21"/>
    <p:sldId id="1575" r:id="rId22"/>
    <p:sldId id="1565" r:id="rId23"/>
    <p:sldId id="1563" r:id="rId24"/>
    <p:sldId id="1547" r:id="rId25"/>
    <p:sldId id="1578" r:id="rId26"/>
  </p:sldIdLst>
  <p:sldSz cx="9144000" cy="6858000" type="screen4x3"/>
  <p:notesSz cx="7315200" cy="96012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864" userDrawn="1">
          <p15:clr>
            <a:srgbClr val="A4A3A4"/>
          </p15:clr>
        </p15:guide>
        <p15:guide id="7" orient="horz" pos="333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 id="2" name="Jen Wilson" initials="JW" lastIdx="11" clrIdx="1">
    <p:extLst>
      <p:ext uri="{19B8F6BF-5375-455C-9EA6-DF929625EA0E}">
        <p15:presenceInfo xmlns:p15="http://schemas.microsoft.com/office/powerpoint/2012/main" userId="000f367a-3246-491c-88b4-803a33f58a8b" providerId="Windows Live"/>
      </p:ext>
    </p:extLst>
  </p:cmAuthor>
  <p:cmAuthor id="3" name="David" initials="D" lastIdx="8" clrIdx="2">
    <p:extLst>
      <p:ext uri="{19B8F6BF-5375-455C-9EA6-DF929625EA0E}">
        <p15:presenceInfo xmlns:p15="http://schemas.microsoft.com/office/powerpoint/2012/main" userId="David" providerId="None"/>
      </p:ext>
    </p:extLst>
  </p:cmAuthor>
  <p:cmAuthor id="4" name="David Radley" initials="DR" lastIdx="14" clrIdx="3">
    <p:extLst>
      <p:ext uri="{19B8F6BF-5375-455C-9EA6-DF929625EA0E}">
        <p15:presenceInfo xmlns:p15="http://schemas.microsoft.com/office/powerpoint/2012/main" userId="S-1-5-21-250780055-1248235729-1050716318-1004" providerId="AD"/>
      </p:ext>
    </p:extLst>
  </p:cmAuthor>
  <p:cmAuthor id="5" name="David Radley" initials="DR [2]" lastIdx="1" clrIdx="4">
    <p:extLst>
      <p:ext uri="{19B8F6BF-5375-455C-9EA6-DF929625EA0E}">
        <p15:presenceInfo xmlns:p15="http://schemas.microsoft.com/office/powerpoint/2012/main" userId="David Radley" providerId="None"/>
      </p:ext>
    </p:extLst>
  </p:cmAuthor>
  <p:cmAuthor id="6" name="Sara R. Collins" initials="SRC" lastIdx="4" clrIdx="5">
    <p:extLst>
      <p:ext uri="{19B8F6BF-5375-455C-9EA6-DF929625EA0E}">
        <p15:presenceInfo xmlns:p15="http://schemas.microsoft.com/office/powerpoint/2012/main" userId="S-1-5-21-1004529278-3813118908-2288687658-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6"/>
    <a:srgbClr val="4C515A"/>
    <a:srgbClr val="4ABDBC"/>
    <a:srgbClr val="A4A6AC"/>
    <a:srgbClr val="92D6D7"/>
    <a:srgbClr val="4BBDBD"/>
    <a:srgbClr val="9D9EA3"/>
    <a:srgbClr val="5A5E67"/>
    <a:srgbClr val="B8E6E6"/>
    <a:srgbClr val="47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6031" autoAdjust="0"/>
  </p:normalViewPr>
  <p:slideViewPr>
    <p:cSldViewPr snapToGrid="0" snapToObjects="1">
      <p:cViewPr varScale="1">
        <p:scale>
          <a:sx n="104" d="100"/>
          <a:sy n="104" d="100"/>
        </p:scale>
        <p:origin x="990" y="114"/>
      </p:cViewPr>
      <p:guideLst>
        <p:guide orient="horz" pos="1128"/>
        <p:guide pos="864"/>
        <p:guide orient="horz" pos="33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4" d="100"/>
          <a:sy n="84" d="100"/>
        </p:scale>
        <p:origin x="3792" y="108"/>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56493548062589E-2"/>
          <c:y val="3.3657129551750847E-2"/>
          <c:w val="0.93321942006443726"/>
          <c:h val="0.93400249594179297"/>
        </c:manualLayout>
      </c:layout>
      <c:lineChart>
        <c:grouping val="standard"/>
        <c:varyColors val="0"/>
        <c:ser>
          <c:idx val="0"/>
          <c:order val="1"/>
          <c:tx>
            <c:strRef>
              <c:f>Sheet1!$B$1</c:f>
              <c:strCache>
                <c:ptCount val="1"/>
                <c:pt idx="0">
                  <c:v>_Z1</c:v>
                </c:pt>
              </c:strCache>
            </c:strRef>
          </c:tx>
          <c:spPr>
            <a:ln w="28575" cap="rnd">
              <a:noFill/>
              <a:round/>
            </a:ln>
            <a:effectLst/>
          </c:spPr>
          <c:marker>
            <c:symbol val="circle"/>
            <c:size val="13"/>
            <c:spPr>
              <a:solidFill>
                <a:schemeClr val="accent1"/>
              </a:solidFill>
              <a:ln w="9525">
                <a:noFill/>
              </a:ln>
              <a:effectLst/>
            </c:spPr>
          </c:marker>
          <c:dPt>
            <c:idx val="0"/>
            <c:marker>
              <c:spPr>
                <a:solidFill>
                  <a:schemeClr val="bg2">
                    <a:lumMod val="75000"/>
                  </a:schemeClr>
                </a:solidFill>
                <a:ln w="9525">
                  <a:noFill/>
                </a:ln>
                <a:effectLst/>
              </c:spPr>
            </c:marker>
            <c:bubble3D val="0"/>
            <c:extLst>
              <c:ext xmlns:c16="http://schemas.microsoft.com/office/drawing/2014/chart" uri="{C3380CC4-5D6E-409C-BE32-E72D297353CC}">
                <c16:uniqueId val="{00000001-A1AA-4116-8F68-7FC597D360CF}"/>
              </c:ext>
            </c:extLst>
          </c:dPt>
          <c:dPt>
            <c:idx val="1"/>
            <c:marker>
              <c:spPr>
                <a:solidFill>
                  <a:schemeClr val="accent3">
                    <a:lumMod val="75000"/>
                  </a:schemeClr>
                </a:solidFill>
                <a:ln w="9525">
                  <a:noFill/>
                </a:ln>
                <a:effectLst/>
              </c:spPr>
            </c:marker>
            <c:bubble3D val="0"/>
            <c:extLst>
              <c:ext xmlns:c16="http://schemas.microsoft.com/office/drawing/2014/chart" uri="{C3380CC4-5D6E-409C-BE32-E72D297353CC}">
                <c16:uniqueId val="{00000002-A1AA-4116-8F68-7FC597D360CF}"/>
              </c:ext>
            </c:extLst>
          </c:dPt>
          <c:dPt>
            <c:idx val="2"/>
            <c:marker>
              <c:spPr>
                <a:solidFill>
                  <a:schemeClr val="accent3">
                    <a:lumMod val="75000"/>
                  </a:schemeClr>
                </a:solidFill>
                <a:ln w="9525">
                  <a:noFill/>
                </a:ln>
                <a:effectLst/>
              </c:spPr>
            </c:marker>
            <c:bubble3D val="0"/>
            <c:extLst>
              <c:ext xmlns:c16="http://schemas.microsoft.com/office/drawing/2014/chart" uri="{C3380CC4-5D6E-409C-BE32-E72D297353CC}">
                <c16:uniqueId val="{00000003-A1AA-4116-8F68-7FC597D360CF}"/>
              </c:ext>
            </c:extLst>
          </c:dPt>
          <c:dPt>
            <c:idx val="3"/>
            <c:marker>
              <c:spPr>
                <a:solidFill>
                  <a:schemeClr val="accent3"/>
                </a:solidFill>
                <a:ln w="9525">
                  <a:noFill/>
                </a:ln>
                <a:effectLst/>
              </c:spPr>
            </c:marker>
            <c:bubble3D val="0"/>
            <c:extLst>
              <c:ext xmlns:c16="http://schemas.microsoft.com/office/drawing/2014/chart" uri="{C3380CC4-5D6E-409C-BE32-E72D297353CC}">
                <c16:uniqueId val="{00000004-A1AA-4116-8F68-7FC597D360CF}"/>
              </c:ext>
            </c:extLst>
          </c:dPt>
          <c:dPt>
            <c:idx val="4"/>
            <c:marker>
              <c:spPr>
                <a:solidFill>
                  <a:schemeClr val="accent3"/>
                </a:solidFill>
                <a:ln w="9525">
                  <a:noFill/>
                </a:ln>
                <a:effectLst/>
              </c:spPr>
            </c:marker>
            <c:bubble3D val="0"/>
            <c:extLst>
              <c:ext xmlns:c16="http://schemas.microsoft.com/office/drawing/2014/chart" uri="{C3380CC4-5D6E-409C-BE32-E72D297353CC}">
                <c16:uniqueId val="{00000005-A1AA-4116-8F68-7FC597D360CF}"/>
              </c:ext>
            </c:extLst>
          </c:dPt>
          <c:dPt>
            <c:idx val="5"/>
            <c:marker>
              <c:spPr>
                <a:solidFill>
                  <a:schemeClr val="accent3"/>
                </a:solidFill>
                <a:ln w="9525">
                  <a:noFill/>
                </a:ln>
                <a:effectLst/>
              </c:spPr>
            </c:marker>
            <c:bubble3D val="0"/>
            <c:extLst>
              <c:ext xmlns:c16="http://schemas.microsoft.com/office/drawing/2014/chart" uri="{C3380CC4-5D6E-409C-BE32-E72D297353CC}">
                <c16:uniqueId val="{00000006-A1AA-4116-8F68-7FC597D360CF}"/>
              </c:ext>
            </c:extLst>
          </c:dPt>
          <c:dPt>
            <c:idx val="6"/>
            <c:marker>
              <c:spPr>
                <a:solidFill>
                  <a:schemeClr val="accent3"/>
                </a:solidFill>
                <a:ln w="9525">
                  <a:noFill/>
                </a:ln>
                <a:effectLst/>
              </c:spPr>
            </c:marker>
            <c:bubble3D val="0"/>
            <c:extLst>
              <c:ext xmlns:c16="http://schemas.microsoft.com/office/drawing/2014/chart" uri="{C3380CC4-5D6E-409C-BE32-E72D297353CC}">
                <c16:uniqueId val="{00000007-A1AA-4116-8F68-7FC597D360CF}"/>
              </c:ext>
            </c:extLst>
          </c:dPt>
          <c:dPt>
            <c:idx val="7"/>
            <c:marker>
              <c:spPr>
                <a:solidFill>
                  <a:schemeClr val="accent3"/>
                </a:solidFill>
                <a:ln w="9525">
                  <a:noFill/>
                </a:ln>
                <a:effectLst/>
              </c:spPr>
            </c:marker>
            <c:bubble3D val="0"/>
            <c:extLst>
              <c:ext xmlns:c16="http://schemas.microsoft.com/office/drawing/2014/chart" uri="{C3380CC4-5D6E-409C-BE32-E72D297353CC}">
                <c16:uniqueId val="{00000008-A1AA-4116-8F68-7FC597D360CF}"/>
              </c:ext>
            </c:extLst>
          </c:dPt>
          <c:dPt>
            <c:idx val="8"/>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9-A1AA-4116-8F68-7FC597D360CF}"/>
              </c:ext>
            </c:extLst>
          </c:dPt>
          <c:dPt>
            <c:idx val="9"/>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A-A1AA-4116-8F68-7FC597D360CF}"/>
              </c:ext>
            </c:extLst>
          </c:dPt>
          <c:dPt>
            <c:idx val="10"/>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B-A1AA-4116-8F68-7FC597D360CF}"/>
              </c:ext>
            </c:extLst>
          </c:dPt>
          <c:dPt>
            <c:idx val="11"/>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C-A1AA-4116-8F68-7FC597D360CF}"/>
              </c:ext>
            </c:extLst>
          </c:dPt>
          <c:dPt>
            <c:idx val="12"/>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D-A1AA-4116-8F68-7FC597D360CF}"/>
              </c:ext>
            </c:extLst>
          </c:dPt>
          <c:dPt>
            <c:idx val="13"/>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E-A1AA-4116-8F68-7FC597D360CF}"/>
              </c:ext>
            </c:extLst>
          </c:dPt>
          <c:dPt>
            <c:idx val="14"/>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0F-A1AA-4116-8F68-7FC597D360CF}"/>
              </c:ext>
            </c:extLst>
          </c:dPt>
          <c:dPt>
            <c:idx val="15"/>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10-A1AA-4116-8F68-7FC597D360CF}"/>
              </c:ext>
            </c:extLst>
          </c:dPt>
          <c:dPt>
            <c:idx val="16"/>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1-A1AA-4116-8F68-7FC597D360CF}"/>
              </c:ext>
            </c:extLst>
          </c:dPt>
          <c:dPt>
            <c:idx val="17"/>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2-A1AA-4116-8F68-7FC597D360CF}"/>
              </c:ext>
            </c:extLst>
          </c:dPt>
          <c:dPt>
            <c:idx val="18"/>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3-A1AA-4116-8F68-7FC597D360CF}"/>
              </c:ext>
            </c:extLst>
          </c:dPt>
          <c:dPt>
            <c:idx val="19"/>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4-A1AA-4116-8F68-7FC597D360CF}"/>
              </c:ext>
            </c:extLst>
          </c:dPt>
          <c:dPt>
            <c:idx val="20"/>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5-A1AA-4116-8F68-7FC597D360CF}"/>
              </c:ext>
            </c:extLst>
          </c:dPt>
          <c:dPt>
            <c:idx val="21"/>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6-A1AA-4116-8F68-7FC597D360CF}"/>
              </c:ext>
            </c:extLst>
          </c:dPt>
          <c:dPt>
            <c:idx val="22"/>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7-A1AA-4116-8F68-7FC597D360CF}"/>
              </c:ext>
            </c:extLst>
          </c:dPt>
          <c:dPt>
            <c:idx val="23"/>
            <c:marker>
              <c:spPr>
                <a:solidFill>
                  <a:schemeClr val="bg2">
                    <a:lumMod val="20000"/>
                    <a:lumOff val="80000"/>
                  </a:schemeClr>
                </a:solidFill>
                <a:ln w="9525">
                  <a:noFill/>
                </a:ln>
                <a:effectLst/>
              </c:spPr>
            </c:marker>
            <c:bubble3D val="0"/>
            <c:extLst>
              <c:ext xmlns:c16="http://schemas.microsoft.com/office/drawing/2014/chart" uri="{C3380CC4-5D6E-409C-BE32-E72D297353CC}">
                <c16:uniqueId val="{00000018-A1AA-4116-8F68-7FC597D360CF}"/>
              </c:ext>
            </c:extLst>
          </c:dPt>
          <c:dPt>
            <c:idx val="24"/>
            <c:marker>
              <c:spPr>
                <a:solidFill>
                  <a:schemeClr val="bg2">
                    <a:lumMod val="20000"/>
                    <a:lumOff val="80000"/>
                  </a:schemeClr>
                </a:solidFill>
                <a:ln w="9525">
                  <a:noFill/>
                </a:ln>
                <a:effectLst/>
              </c:spPr>
            </c:marker>
            <c:bubble3D val="0"/>
            <c:extLst>
              <c:ext xmlns:c16="http://schemas.microsoft.com/office/drawing/2014/chart" uri="{C3380CC4-5D6E-409C-BE32-E72D297353CC}">
                <c16:uniqueId val="{00000019-A1AA-4116-8F68-7FC597D360CF}"/>
              </c:ext>
            </c:extLst>
          </c:dPt>
          <c:dPt>
            <c:idx val="25"/>
            <c:marker>
              <c:spPr>
                <a:solidFill>
                  <a:schemeClr val="bg2">
                    <a:lumMod val="20000"/>
                    <a:lumOff val="80000"/>
                  </a:schemeClr>
                </a:solidFill>
                <a:ln w="9525">
                  <a:noFill/>
                </a:ln>
                <a:effectLst/>
              </c:spPr>
            </c:marker>
            <c:bubble3D val="0"/>
            <c:extLst>
              <c:ext xmlns:c16="http://schemas.microsoft.com/office/drawing/2014/chart" uri="{C3380CC4-5D6E-409C-BE32-E72D297353CC}">
                <c16:uniqueId val="{0000001A-A1AA-4116-8F68-7FC597D360CF}"/>
              </c:ext>
            </c:extLst>
          </c:dPt>
          <c:dPt>
            <c:idx val="26"/>
            <c:marker>
              <c:spPr>
                <a:solidFill>
                  <a:schemeClr val="bg2">
                    <a:lumMod val="20000"/>
                    <a:lumOff val="80000"/>
                  </a:schemeClr>
                </a:solidFill>
                <a:ln w="9525">
                  <a:noFill/>
                </a:ln>
                <a:effectLst/>
              </c:spPr>
            </c:marker>
            <c:bubble3D val="0"/>
            <c:extLst>
              <c:ext xmlns:c16="http://schemas.microsoft.com/office/drawing/2014/chart" uri="{C3380CC4-5D6E-409C-BE32-E72D297353CC}">
                <c16:uniqueId val="{0000001B-A1AA-4116-8F68-7FC597D360CF}"/>
              </c:ext>
            </c:extLst>
          </c:dPt>
          <c:dPt>
            <c:idx val="27"/>
            <c:marker>
              <c:spPr>
                <a:solidFill>
                  <a:schemeClr val="bg1">
                    <a:lumMod val="85000"/>
                  </a:schemeClr>
                </a:solidFill>
                <a:ln w="9525">
                  <a:noFill/>
                </a:ln>
                <a:effectLst/>
              </c:spPr>
            </c:marker>
            <c:bubble3D val="0"/>
            <c:extLst>
              <c:ext xmlns:c16="http://schemas.microsoft.com/office/drawing/2014/chart" uri="{C3380CC4-5D6E-409C-BE32-E72D297353CC}">
                <c16:uniqueId val="{0000001C-A1AA-4116-8F68-7FC597D360CF}"/>
              </c:ext>
            </c:extLst>
          </c:dPt>
          <c:dPt>
            <c:idx val="28"/>
            <c:marker>
              <c:spPr>
                <a:solidFill>
                  <a:schemeClr val="bg1">
                    <a:lumMod val="85000"/>
                  </a:schemeClr>
                </a:solidFill>
                <a:ln w="9525">
                  <a:noFill/>
                </a:ln>
                <a:effectLst/>
              </c:spPr>
            </c:marker>
            <c:bubble3D val="0"/>
            <c:extLst>
              <c:ext xmlns:c16="http://schemas.microsoft.com/office/drawing/2014/chart" uri="{C3380CC4-5D6E-409C-BE32-E72D297353CC}">
                <c16:uniqueId val="{0000001D-A1AA-4116-8F68-7FC597D360CF}"/>
              </c:ext>
            </c:extLst>
          </c:dPt>
          <c:dPt>
            <c:idx val="29"/>
            <c:marker>
              <c:spPr>
                <a:solidFill>
                  <a:schemeClr val="bg1">
                    <a:lumMod val="85000"/>
                  </a:schemeClr>
                </a:solidFill>
                <a:ln w="9525">
                  <a:noFill/>
                </a:ln>
                <a:effectLst/>
              </c:spPr>
            </c:marker>
            <c:bubble3D val="0"/>
            <c:extLst>
              <c:ext xmlns:c16="http://schemas.microsoft.com/office/drawing/2014/chart" uri="{C3380CC4-5D6E-409C-BE32-E72D297353CC}">
                <c16:uniqueId val="{0000001E-A1AA-4116-8F68-7FC597D360CF}"/>
              </c:ext>
            </c:extLst>
          </c:dPt>
          <c:dPt>
            <c:idx val="30"/>
            <c:marker>
              <c:spPr>
                <a:solidFill>
                  <a:schemeClr val="bg1">
                    <a:lumMod val="85000"/>
                  </a:schemeClr>
                </a:solidFill>
                <a:ln w="9525">
                  <a:noFill/>
                </a:ln>
                <a:effectLst/>
              </c:spPr>
            </c:marker>
            <c:bubble3D val="0"/>
            <c:extLst>
              <c:ext xmlns:c16="http://schemas.microsoft.com/office/drawing/2014/chart" uri="{C3380CC4-5D6E-409C-BE32-E72D297353CC}">
                <c16:uniqueId val="{0000001F-A1AA-4116-8F68-7FC597D360CF}"/>
              </c:ext>
            </c:extLst>
          </c:dPt>
          <c:dPt>
            <c:idx val="31"/>
            <c:marker>
              <c:spPr>
                <a:solidFill>
                  <a:schemeClr val="bg1">
                    <a:lumMod val="85000"/>
                  </a:schemeClr>
                </a:solidFill>
                <a:ln w="9525">
                  <a:noFill/>
                </a:ln>
                <a:effectLst/>
              </c:spPr>
            </c:marker>
            <c:bubble3D val="0"/>
            <c:extLst>
              <c:ext xmlns:c16="http://schemas.microsoft.com/office/drawing/2014/chart" uri="{C3380CC4-5D6E-409C-BE32-E72D297353CC}">
                <c16:uniqueId val="{00000020-A1AA-4116-8F68-7FC597D360CF}"/>
              </c:ext>
            </c:extLst>
          </c:dPt>
          <c:dPt>
            <c:idx val="32"/>
            <c:marker>
              <c:spPr>
                <a:solidFill>
                  <a:schemeClr val="bg1">
                    <a:lumMod val="75000"/>
                  </a:schemeClr>
                </a:solidFill>
                <a:ln w="9525">
                  <a:noFill/>
                </a:ln>
                <a:effectLst/>
              </c:spPr>
            </c:marker>
            <c:bubble3D val="0"/>
            <c:extLst>
              <c:ext xmlns:c16="http://schemas.microsoft.com/office/drawing/2014/chart" uri="{C3380CC4-5D6E-409C-BE32-E72D297353CC}">
                <c16:uniqueId val="{00000021-A1AA-4116-8F68-7FC597D360CF}"/>
              </c:ext>
            </c:extLst>
          </c:dPt>
          <c:dPt>
            <c:idx val="33"/>
            <c:marker>
              <c:spPr>
                <a:solidFill>
                  <a:schemeClr val="bg1">
                    <a:lumMod val="75000"/>
                  </a:schemeClr>
                </a:solidFill>
                <a:ln w="9525">
                  <a:noFill/>
                </a:ln>
                <a:effectLst/>
              </c:spPr>
            </c:marker>
            <c:bubble3D val="0"/>
            <c:extLst>
              <c:ext xmlns:c16="http://schemas.microsoft.com/office/drawing/2014/chart" uri="{C3380CC4-5D6E-409C-BE32-E72D297353CC}">
                <c16:uniqueId val="{00000022-A1AA-4116-8F68-7FC597D360CF}"/>
              </c:ext>
            </c:extLst>
          </c:dPt>
          <c:dPt>
            <c:idx val="34"/>
            <c:marker>
              <c:spPr>
                <a:solidFill>
                  <a:schemeClr val="bg1">
                    <a:lumMod val="75000"/>
                  </a:schemeClr>
                </a:solidFill>
                <a:ln w="9525">
                  <a:noFill/>
                </a:ln>
                <a:effectLst/>
              </c:spPr>
            </c:marker>
            <c:bubble3D val="0"/>
            <c:extLst>
              <c:ext xmlns:c16="http://schemas.microsoft.com/office/drawing/2014/chart" uri="{C3380CC4-5D6E-409C-BE32-E72D297353CC}">
                <c16:uniqueId val="{00000023-A1AA-4116-8F68-7FC597D360CF}"/>
              </c:ext>
            </c:extLst>
          </c:dPt>
          <c:dPt>
            <c:idx val="35"/>
            <c:marker>
              <c:spPr>
                <a:solidFill>
                  <a:schemeClr val="bg1">
                    <a:lumMod val="75000"/>
                  </a:schemeClr>
                </a:solidFill>
                <a:ln w="9525">
                  <a:noFill/>
                </a:ln>
                <a:effectLst/>
              </c:spPr>
            </c:marker>
            <c:bubble3D val="0"/>
            <c:extLst>
              <c:ext xmlns:c16="http://schemas.microsoft.com/office/drawing/2014/chart" uri="{C3380CC4-5D6E-409C-BE32-E72D297353CC}">
                <c16:uniqueId val="{00000024-A1AA-4116-8F68-7FC597D360CF}"/>
              </c:ext>
            </c:extLst>
          </c:dPt>
          <c:dPt>
            <c:idx val="36"/>
            <c:marker>
              <c:spPr>
                <a:solidFill>
                  <a:schemeClr val="bg1">
                    <a:lumMod val="75000"/>
                  </a:schemeClr>
                </a:solidFill>
                <a:ln w="9525">
                  <a:noFill/>
                </a:ln>
                <a:effectLst/>
              </c:spPr>
            </c:marker>
            <c:bubble3D val="0"/>
            <c:extLst>
              <c:ext xmlns:c16="http://schemas.microsoft.com/office/drawing/2014/chart" uri="{C3380CC4-5D6E-409C-BE32-E72D297353CC}">
                <c16:uniqueId val="{00000025-A1AA-4116-8F68-7FC597D360CF}"/>
              </c:ext>
            </c:extLst>
          </c:dPt>
          <c:dPt>
            <c:idx val="37"/>
            <c:marker>
              <c:spPr>
                <a:solidFill>
                  <a:schemeClr val="bg1">
                    <a:lumMod val="75000"/>
                  </a:schemeClr>
                </a:solidFill>
                <a:ln w="9525">
                  <a:noFill/>
                </a:ln>
                <a:effectLst/>
              </c:spPr>
            </c:marker>
            <c:bubble3D val="0"/>
            <c:extLst>
              <c:ext xmlns:c16="http://schemas.microsoft.com/office/drawing/2014/chart" uri="{C3380CC4-5D6E-409C-BE32-E72D297353CC}">
                <c16:uniqueId val="{00000026-A1AA-4116-8F68-7FC597D360CF}"/>
              </c:ext>
            </c:extLst>
          </c:dPt>
          <c:dPt>
            <c:idx val="38"/>
            <c:marker>
              <c:spPr>
                <a:solidFill>
                  <a:schemeClr val="bg1">
                    <a:lumMod val="75000"/>
                  </a:schemeClr>
                </a:solidFill>
                <a:ln w="9525">
                  <a:noFill/>
                </a:ln>
                <a:effectLst/>
              </c:spPr>
            </c:marker>
            <c:bubble3D val="0"/>
            <c:extLst>
              <c:ext xmlns:c16="http://schemas.microsoft.com/office/drawing/2014/chart" uri="{C3380CC4-5D6E-409C-BE32-E72D297353CC}">
                <c16:uniqueId val="{00000027-A1AA-4116-8F68-7FC597D360CF}"/>
              </c:ext>
            </c:extLst>
          </c:dPt>
          <c:dPt>
            <c:idx val="39"/>
            <c:marker>
              <c:spPr>
                <a:solidFill>
                  <a:schemeClr val="bg1">
                    <a:lumMod val="75000"/>
                  </a:schemeClr>
                </a:solidFill>
                <a:ln w="9525">
                  <a:noFill/>
                </a:ln>
                <a:effectLst/>
              </c:spPr>
            </c:marker>
            <c:bubble3D val="0"/>
            <c:extLst>
              <c:ext xmlns:c16="http://schemas.microsoft.com/office/drawing/2014/chart" uri="{C3380CC4-5D6E-409C-BE32-E72D297353CC}">
                <c16:uniqueId val="{00000028-A1AA-4116-8F68-7FC597D360CF}"/>
              </c:ext>
            </c:extLst>
          </c:dPt>
          <c:dPt>
            <c:idx val="40"/>
            <c:marker>
              <c:spPr>
                <a:solidFill>
                  <a:schemeClr val="bg1">
                    <a:lumMod val="75000"/>
                  </a:schemeClr>
                </a:solidFill>
                <a:ln w="9525">
                  <a:noFill/>
                </a:ln>
                <a:effectLst/>
              </c:spPr>
            </c:marker>
            <c:bubble3D val="0"/>
            <c:extLst>
              <c:ext xmlns:c16="http://schemas.microsoft.com/office/drawing/2014/chart" uri="{C3380CC4-5D6E-409C-BE32-E72D297353CC}">
                <c16:uniqueId val="{00000029-A1AA-4116-8F68-7FC597D360CF}"/>
              </c:ext>
            </c:extLst>
          </c:dPt>
          <c:dPt>
            <c:idx val="41"/>
            <c:marker>
              <c:spPr>
                <a:solidFill>
                  <a:schemeClr val="bg1">
                    <a:lumMod val="65000"/>
                  </a:schemeClr>
                </a:solidFill>
                <a:ln w="9525">
                  <a:noFill/>
                </a:ln>
                <a:effectLst/>
              </c:spPr>
            </c:marker>
            <c:bubble3D val="0"/>
            <c:extLst>
              <c:ext xmlns:c16="http://schemas.microsoft.com/office/drawing/2014/chart" uri="{C3380CC4-5D6E-409C-BE32-E72D297353CC}">
                <c16:uniqueId val="{0000002A-A1AA-4116-8F68-7FC597D360CF}"/>
              </c:ext>
            </c:extLst>
          </c:dPt>
          <c:dPt>
            <c:idx val="42"/>
            <c:marker>
              <c:spPr>
                <a:solidFill>
                  <a:schemeClr val="bg1">
                    <a:lumMod val="65000"/>
                  </a:schemeClr>
                </a:solidFill>
                <a:ln w="9525">
                  <a:noFill/>
                </a:ln>
                <a:effectLst/>
              </c:spPr>
            </c:marker>
            <c:bubble3D val="0"/>
            <c:extLst>
              <c:ext xmlns:c16="http://schemas.microsoft.com/office/drawing/2014/chart" uri="{C3380CC4-5D6E-409C-BE32-E72D297353CC}">
                <c16:uniqueId val="{0000002B-A1AA-4116-8F68-7FC597D360CF}"/>
              </c:ext>
            </c:extLst>
          </c:dPt>
          <c:dPt>
            <c:idx val="43"/>
            <c:marker>
              <c:spPr>
                <a:solidFill>
                  <a:schemeClr val="bg1">
                    <a:lumMod val="65000"/>
                  </a:schemeClr>
                </a:solidFill>
                <a:ln w="9525">
                  <a:noFill/>
                </a:ln>
                <a:effectLst/>
              </c:spPr>
            </c:marker>
            <c:bubble3D val="0"/>
            <c:extLst>
              <c:ext xmlns:c16="http://schemas.microsoft.com/office/drawing/2014/chart" uri="{C3380CC4-5D6E-409C-BE32-E72D297353CC}">
                <c16:uniqueId val="{0000002C-A1AA-4116-8F68-7FC597D360CF}"/>
              </c:ext>
            </c:extLst>
          </c:dPt>
          <c:dPt>
            <c:idx val="44"/>
            <c:marker>
              <c:spPr>
                <a:solidFill>
                  <a:schemeClr val="bg1">
                    <a:lumMod val="65000"/>
                  </a:schemeClr>
                </a:solidFill>
                <a:ln w="9525">
                  <a:noFill/>
                </a:ln>
                <a:effectLst/>
              </c:spPr>
            </c:marker>
            <c:bubble3D val="0"/>
            <c:extLst>
              <c:ext xmlns:c16="http://schemas.microsoft.com/office/drawing/2014/chart" uri="{C3380CC4-5D6E-409C-BE32-E72D297353CC}">
                <c16:uniqueId val="{0000002D-A1AA-4116-8F68-7FC597D360CF}"/>
              </c:ext>
            </c:extLst>
          </c:dPt>
          <c:dPt>
            <c:idx val="45"/>
            <c:marker>
              <c:spPr>
                <a:solidFill>
                  <a:schemeClr val="bg1">
                    <a:lumMod val="65000"/>
                  </a:schemeClr>
                </a:solidFill>
                <a:ln w="9525">
                  <a:noFill/>
                </a:ln>
                <a:effectLst/>
              </c:spPr>
            </c:marker>
            <c:bubble3D val="0"/>
            <c:extLst>
              <c:ext xmlns:c16="http://schemas.microsoft.com/office/drawing/2014/chart" uri="{C3380CC4-5D6E-409C-BE32-E72D297353CC}">
                <c16:uniqueId val="{00000000-A1AA-4116-8F68-7FC597D360CF}"/>
              </c:ext>
            </c:extLst>
          </c:dPt>
          <c:dPt>
            <c:idx val="46"/>
            <c:marker>
              <c:spPr>
                <a:solidFill>
                  <a:schemeClr val="tx1">
                    <a:lumMod val="60000"/>
                    <a:lumOff val="40000"/>
                  </a:schemeClr>
                </a:solidFill>
                <a:ln w="9525">
                  <a:noFill/>
                </a:ln>
                <a:effectLst/>
              </c:spPr>
            </c:marker>
            <c:bubble3D val="0"/>
            <c:extLst>
              <c:ext xmlns:c16="http://schemas.microsoft.com/office/drawing/2014/chart" uri="{C3380CC4-5D6E-409C-BE32-E72D297353CC}">
                <c16:uniqueId val="{0000002E-A1AA-4116-8F68-7FC597D360CF}"/>
              </c:ext>
            </c:extLst>
          </c:dPt>
          <c:dPt>
            <c:idx val="47"/>
            <c:marker>
              <c:spPr>
                <a:solidFill>
                  <a:schemeClr val="tx1">
                    <a:lumMod val="60000"/>
                    <a:lumOff val="40000"/>
                  </a:schemeClr>
                </a:solidFill>
                <a:ln w="9525">
                  <a:noFill/>
                </a:ln>
                <a:effectLst/>
              </c:spPr>
            </c:marker>
            <c:bubble3D val="0"/>
            <c:extLst>
              <c:ext xmlns:c16="http://schemas.microsoft.com/office/drawing/2014/chart" uri="{C3380CC4-5D6E-409C-BE32-E72D297353CC}">
                <c16:uniqueId val="{0000002F-A1AA-4116-8F68-7FC597D360CF}"/>
              </c:ext>
            </c:extLst>
          </c:dPt>
          <c:dPt>
            <c:idx val="48"/>
            <c:marker>
              <c:spPr>
                <a:solidFill>
                  <a:schemeClr val="tx1">
                    <a:lumMod val="60000"/>
                    <a:lumOff val="40000"/>
                  </a:schemeClr>
                </a:solidFill>
                <a:ln w="9525">
                  <a:noFill/>
                </a:ln>
                <a:effectLst/>
              </c:spPr>
            </c:marker>
            <c:bubble3D val="0"/>
            <c:extLst>
              <c:ext xmlns:c16="http://schemas.microsoft.com/office/drawing/2014/chart" uri="{C3380CC4-5D6E-409C-BE32-E72D297353CC}">
                <c16:uniqueId val="{00000030-A1AA-4116-8F68-7FC597D360CF}"/>
              </c:ext>
            </c:extLst>
          </c:dPt>
          <c:dPt>
            <c:idx val="49"/>
            <c:marker>
              <c:spPr>
                <a:solidFill>
                  <a:schemeClr val="tx1">
                    <a:lumMod val="60000"/>
                    <a:lumOff val="40000"/>
                  </a:schemeClr>
                </a:solidFill>
                <a:ln w="9525">
                  <a:noFill/>
                </a:ln>
                <a:effectLst/>
              </c:spPr>
            </c:marker>
            <c:bubble3D val="0"/>
            <c:extLst>
              <c:ext xmlns:c16="http://schemas.microsoft.com/office/drawing/2014/chart" uri="{C3380CC4-5D6E-409C-BE32-E72D297353CC}">
                <c16:uniqueId val="{00000031-A1AA-4116-8F68-7FC597D360CF}"/>
              </c:ext>
            </c:extLst>
          </c:dPt>
          <c:dPt>
            <c:idx val="50"/>
            <c:marker>
              <c:spPr>
                <a:solidFill>
                  <a:schemeClr val="tx1">
                    <a:lumMod val="60000"/>
                    <a:lumOff val="40000"/>
                  </a:schemeClr>
                </a:solidFill>
                <a:ln w="9525">
                  <a:noFill/>
                </a:ln>
                <a:effectLst/>
              </c:spPr>
            </c:marker>
            <c:bubble3D val="0"/>
            <c:extLst>
              <c:ext xmlns:c16="http://schemas.microsoft.com/office/drawing/2014/chart" uri="{C3380CC4-5D6E-409C-BE32-E72D297353CC}">
                <c16:uniqueId val="{00000032-A1AA-4116-8F68-7FC597D360CF}"/>
              </c:ext>
            </c:extLst>
          </c:dPt>
          <c:dLbls>
            <c:dLbl>
              <c:idx val="0"/>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1-A1AA-4116-8F68-7FC597D360CF}"/>
                </c:ext>
              </c:extLst>
            </c:dLbl>
            <c:dLbl>
              <c:idx val="1"/>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2-A1AA-4116-8F68-7FC597D360CF}"/>
                </c:ext>
              </c:extLst>
            </c:dLbl>
            <c:dLbl>
              <c:idx val="2"/>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3-A1AA-4116-8F68-7FC597D360CF}"/>
                </c:ext>
              </c:extLst>
            </c:dLbl>
            <c:dLbl>
              <c:idx val="46"/>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2E-A1AA-4116-8F68-7FC597D360CF}"/>
                </c:ext>
              </c:extLst>
            </c:dLbl>
            <c:dLbl>
              <c:idx val="47"/>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2F-A1AA-4116-8F68-7FC597D360CF}"/>
                </c:ext>
              </c:extLst>
            </c:dLbl>
            <c:dLbl>
              <c:idx val="48"/>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30-A1AA-4116-8F68-7FC597D360CF}"/>
                </c:ext>
              </c:extLst>
            </c:dLbl>
            <c:dLbl>
              <c:idx val="49"/>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31-A1AA-4116-8F68-7FC597D360CF}"/>
                </c:ext>
              </c:extLst>
            </c:dLbl>
            <c:dLbl>
              <c:idx val="50"/>
              <c:spPr>
                <a:noFill/>
                <a:ln>
                  <a:noFill/>
                </a:ln>
                <a:effectLst/>
              </c:spPr>
              <c:txPr>
                <a:bodyPr wrap="square" lIns="38100" tIns="19050" rIns="38100" bIns="19050" anchor="ctr">
                  <a:spAutoFit/>
                </a:bodyPr>
                <a:lstStyle/>
                <a:p>
                  <a:pPr>
                    <a:defRPr sz="700" b="1">
                      <a:solidFill>
                        <a:schemeClr val="bg1"/>
                      </a:solidFill>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32-A1AA-4116-8F68-7FC597D360CF}"/>
                </c:ext>
              </c:extLst>
            </c:dLbl>
            <c:spPr>
              <a:noFill/>
              <a:ln>
                <a:noFill/>
              </a:ln>
              <a:effectLst/>
            </c:spPr>
            <c:txPr>
              <a:bodyPr wrap="square" lIns="38100" tIns="19050" rIns="38100" bIns="19050" anchor="ctr">
                <a:spAutoFit/>
              </a:bodyPr>
              <a:lstStyle/>
              <a:p>
                <a:pPr>
                  <a:defRPr sz="700" b="1"/>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Sheet1!$A$2:$A$52</c:f>
              <c:strCache>
                <c:ptCount val="51"/>
                <c:pt idx="0">
                  <c:v>HI</c:v>
                </c:pt>
                <c:pt idx="1">
                  <c:v>MA</c:v>
                </c:pt>
                <c:pt idx="2">
                  <c:v>MN</c:v>
                </c:pt>
                <c:pt idx="3">
                  <c:v>WA</c:v>
                </c:pt>
                <c:pt idx="4">
                  <c:v>CT</c:v>
                </c:pt>
                <c:pt idx="5">
                  <c:v>VT</c:v>
                </c:pt>
                <c:pt idx="6">
                  <c:v>RI</c:v>
                </c:pt>
                <c:pt idx="7">
                  <c:v>IA</c:v>
                </c:pt>
                <c:pt idx="8">
                  <c:v>CO</c:v>
                </c:pt>
                <c:pt idx="9">
                  <c:v>NH</c:v>
                </c:pt>
                <c:pt idx="10">
                  <c:v>UT</c:v>
                </c:pt>
                <c:pt idx="11">
                  <c:v>ME</c:v>
                </c:pt>
                <c:pt idx="12">
                  <c:v>WI</c:v>
                </c:pt>
                <c:pt idx="13">
                  <c:v>CA</c:v>
                </c:pt>
                <c:pt idx="14">
                  <c:v>NY</c:v>
                </c:pt>
                <c:pt idx="15">
                  <c:v>ND</c:v>
                </c:pt>
                <c:pt idx="16">
                  <c:v>OR</c:v>
                </c:pt>
                <c:pt idx="17">
                  <c:v>ID</c:v>
                </c:pt>
                <c:pt idx="18">
                  <c:v>MD</c:v>
                </c:pt>
                <c:pt idx="19">
                  <c:v>NJ</c:v>
                </c:pt>
                <c:pt idx="20">
                  <c:v>PA</c:v>
                </c:pt>
                <c:pt idx="21">
                  <c:v>NE</c:v>
                </c:pt>
                <c:pt idx="22">
                  <c:v>DC</c:v>
                </c:pt>
                <c:pt idx="23">
                  <c:v>SD</c:v>
                </c:pt>
                <c:pt idx="24">
                  <c:v>MI</c:v>
                </c:pt>
                <c:pt idx="25">
                  <c:v>MT</c:v>
                </c:pt>
                <c:pt idx="26">
                  <c:v>DE</c:v>
                </c:pt>
                <c:pt idx="27">
                  <c:v>IL</c:v>
                </c:pt>
                <c:pt idx="28">
                  <c:v>VA</c:v>
                </c:pt>
                <c:pt idx="29">
                  <c:v>AK</c:v>
                </c:pt>
                <c:pt idx="30">
                  <c:v>KS</c:v>
                </c:pt>
                <c:pt idx="31">
                  <c:v>AZ</c:v>
                </c:pt>
                <c:pt idx="32">
                  <c:v>OH</c:v>
                </c:pt>
                <c:pt idx="33">
                  <c:v>NC</c:v>
                </c:pt>
                <c:pt idx="34">
                  <c:v>NM</c:v>
                </c:pt>
                <c:pt idx="35">
                  <c:v>IN</c:v>
                </c:pt>
                <c:pt idx="36">
                  <c:v>WY</c:v>
                </c:pt>
                <c:pt idx="37">
                  <c:v>AL</c:v>
                </c:pt>
                <c:pt idx="38">
                  <c:v>TN</c:v>
                </c:pt>
                <c:pt idx="39">
                  <c:v>KY</c:v>
                </c:pt>
                <c:pt idx="40">
                  <c:v>SC</c:v>
                </c:pt>
                <c:pt idx="41">
                  <c:v>GA</c:v>
                </c:pt>
                <c:pt idx="42">
                  <c:v>MO</c:v>
                </c:pt>
                <c:pt idx="43">
                  <c:v>FL</c:v>
                </c:pt>
                <c:pt idx="44">
                  <c:v>LA</c:v>
                </c:pt>
                <c:pt idx="45">
                  <c:v>WV</c:v>
                </c:pt>
                <c:pt idx="46">
                  <c:v>AR</c:v>
                </c:pt>
                <c:pt idx="47">
                  <c:v>NV</c:v>
                </c:pt>
                <c:pt idx="48">
                  <c:v>TX</c:v>
                </c:pt>
                <c:pt idx="49">
                  <c:v>OK</c:v>
                </c:pt>
                <c:pt idx="50">
                  <c:v>MS</c:v>
                </c:pt>
              </c:strCache>
            </c:strRef>
          </c:cat>
          <c:val>
            <c:numRef>
              <c:f>Sheet1!$B$2:$B$52</c:f>
              <c:numCache>
                <c:formatCode>General</c:formatCode>
                <c:ptCount val="51"/>
                <c:pt idx="0">
                  <c:v>1.05</c:v>
                </c:pt>
                <c:pt idx="1">
                  <c:v>0.69</c:v>
                </c:pt>
                <c:pt idx="2">
                  <c:v>0.66</c:v>
                </c:pt>
                <c:pt idx="3">
                  <c:v>0.54</c:v>
                </c:pt>
                <c:pt idx="4">
                  <c:v>0.52</c:v>
                </c:pt>
                <c:pt idx="5">
                  <c:v>0.52</c:v>
                </c:pt>
                <c:pt idx="6">
                  <c:v>0.5</c:v>
                </c:pt>
                <c:pt idx="7">
                  <c:v>0.48</c:v>
                </c:pt>
                <c:pt idx="8">
                  <c:v>0.42</c:v>
                </c:pt>
                <c:pt idx="9">
                  <c:v>0.4</c:v>
                </c:pt>
                <c:pt idx="10">
                  <c:v>0.38</c:v>
                </c:pt>
                <c:pt idx="11">
                  <c:v>0.32</c:v>
                </c:pt>
                <c:pt idx="12">
                  <c:v>0.32</c:v>
                </c:pt>
                <c:pt idx="13">
                  <c:v>0.31</c:v>
                </c:pt>
                <c:pt idx="14">
                  <c:v>0.31</c:v>
                </c:pt>
                <c:pt idx="15">
                  <c:v>0.26</c:v>
                </c:pt>
                <c:pt idx="16">
                  <c:v>0.23</c:v>
                </c:pt>
                <c:pt idx="17">
                  <c:v>0.2</c:v>
                </c:pt>
                <c:pt idx="18">
                  <c:v>0.2</c:v>
                </c:pt>
                <c:pt idx="19">
                  <c:v>0.18</c:v>
                </c:pt>
                <c:pt idx="20">
                  <c:v>0.13</c:v>
                </c:pt>
                <c:pt idx="21">
                  <c:v>0.12</c:v>
                </c:pt>
                <c:pt idx="22">
                  <c:v>0.1</c:v>
                </c:pt>
                <c:pt idx="23">
                  <c:v>0.1</c:v>
                </c:pt>
                <c:pt idx="24">
                  <c:v>0.09</c:v>
                </c:pt>
                <c:pt idx="25">
                  <c:v>0.06</c:v>
                </c:pt>
                <c:pt idx="26">
                  <c:v>0.05</c:v>
                </c:pt>
                <c:pt idx="27">
                  <c:v>-0.01</c:v>
                </c:pt>
                <c:pt idx="28">
                  <c:v>-0.06</c:v>
                </c:pt>
                <c:pt idx="29">
                  <c:v>-0.09</c:v>
                </c:pt>
                <c:pt idx="30">
                  <c:v>-0.09</c:v>
                </c:pt>
                <c:pt idx="31">
                  <c:v>-0.1</c:v>
                </c:pt>
                <c:pt idx="32">
                  <c:v>-0.19</c:v>
                </c:pt>
                <c:pt idx="33">
                  <c:v>-0.21</c:v>
                </c:pt>
                <c:pt idx="34">
                  <c:v>-0.25</c:v>
                </c:pt>
                <c:pt idx="35">
                  <c:v>-0.26</c:v>
                </c:pt>
                <c:pt idx="36">
                  <c:v>-0.36</c:v>
                </c:pt>
                <c:pt idx="37">
                  <c:v>-0.37</c:v>
                </c:pt>
                <c:pt idx="38">
                  <c:v>-0.37</c:v>
                </c:pt>
                <c:pt idx="39">
                  <c:v>-0.41</c:v>
                </c:pt>
                <c:pt idx="40">
                  <c:v>-0.42</c:v>
                </c:pt>
                <c:pt idx="41">
                  <c:v>-0.45</c:v>
                </c:pt>
                <c:pt idx="42">
                  <c:v>-0.49</c:v>
                </c:pt>
                <c:pt idx="43">
                  <c:v>-0.51</c:v>
                </c:pt>
                <c:pt idx="44">
                  <c:v>-0.55000000000000004</c:v>
                </c:pt>
                <c:pt idx="45">
                  <c:v>-0.55000000000000004</c:v>
                </c:pt>
                <c:pt idx="46">
                  <c:v>-0.59</c:v>
                </c:pt>
                <c:pt idx="47">
                  <c:v>-0.62</c:v>
                </c:pt>
                <c:pt idx="48">
                  <c:v>-0.64</c:v>
                </c:pt>
                <c:pt idx="49">
                  <c:v>-0.76</c:v>
                </c:pt>
                <c:pt idx="50">
                  <c:v>-0.79</c:v>
                </c:pt>
              </c:numCache>
            </c:numRef>
          </c:val>
          <c:smooth val="0"/>
          <c:extLst>
            <c:ext xmlns:c16="http://schemas.microsoft.com/office/drawing/2014/chart" uri="{C3380CC4-5D6E-409C-BE32-E72D297353CC}">
              <c16:uniqueId val="{00000033-A1AA-4116-8F68-7FC597D360CF}"/>
            </c:ext>
          </c:extLst>
        </c:ser>
        <c:dLbls>
          <c:dLblPos val="t"/>
          <c:showLegendKey val="0"/>
          <c:showVal val="1"/>
          <c:showCatName val="0"/>
          <c:showSerName val="0"/>
          <c:showPercent val="0"/>
          <c:showBubbleSize val="0"/>
        </c:dLbls>
        <c:marker val="1"/>
        <c:smooth val="0"/>
        <c:axId val="443099528"/>
        <c:axId val="442222176"/>
        <c:extLst>
          <c:ext xmlns:c15="http://schemas.microsoft.com/office/drawing/2012/chart" uri="{02D57815-91ED-43cb-92C2-25804820EDAC}">
            <c15:filteredLineSeries>
              <c15:ser>
                <c:idx val="1"/>
                <c:order val="0"/>
                <c:tx>
                  <c:strRef>
                    <c:extLst>
                      <c:ext uri="{02D57815-91ED-43cb-92C2-25804820EDAC}">
                        <c15:formulaRef>
                          <c15:sqref>Sheet1!$C$1</c15:sqref>
                        </c15:formulaRef>
                      </c:ext>
                    </c:extLst>
                    <c:strCache>
                      <c:ptCount val="1"/>
                      <c:pt idx="0">
                        <c:v>_Z0</c:v>
                      </c:pt>
                    </c:strCache>
                  </c:strRef>
                </c:tx>
                <c:spPr>
                  <a:ln w="28575">
                    <a:noFill/>
                  </a:ln>
                </c:spPr>
                <c:marker>
                  <c:symbol val="circle"/>
                  <c:size val="7"/>
                  <c:spPr>
                    <a:solidFill>
                      <a:schemeClr val="bg1"/>
                    </a:solidFill>
                    <a:ln>
                      <a:solidFill>
                        <a:schemeClr val="accent1"/>
                      </a:solidFill>
                    </a:ln>
                  </c:spPr>
                </c:marker>
                <c:dLbls>
                  <c:delete val="1"/>
                </c:dLbls>
                <c:cat>
                  <c:strRef>
                    <c:extLst>
                      <c:ext uri="{02D57815-91ED-43cb-92C2-25804820EDAC}">
                        <c15:formulaRef>
                          <c15:sqref>Sheet1!$A$2:$A$52</c15:sqref>
                        </c15:formulaRef>
                      </c:ext>
                    </c:extLst>
                    <c:strCache>
                      <c:ptCount val="51"/>
                      <c:pt idx="0">
                        <c:v>HI</c:v>
                      </c:pt>
                      <c:pt idx="1">
                        <c:v>MA</c:v>
                      </c:pt>
                      <c:pt idx="2">
                        <c:v>MN</c:v>
                      </c:pt>
                      <c:pt idx="3">
                        <c:v>WA</c:v>
                      </c:pt>
                      <c:pt idx="4">
                        <c:v>CT</c:v>
                      </c:pt>
                      <c:pt idx="5">
                        <c:v>VT</c:v>
                      </c:pt>
                      <c:pt idx="6">
                        <c:v>RI</c:v>
                      </c:pt>
                      <c:pt idx="7">
                        <c:v>IA</c:v>
                      </c:pt>
                      <c:pt idx="8">
                        <c:v>CO</c:v>
                      </c:pt>
                      <c:pt idx="9">
                        <c:v>NH</c:v>
                      </c:pt>
                      <c:pt idx="10">
                        <c:v>UT</c:v>
                      </c:pt>
                      <c:pt idx="11">
                        <c:v>ME</c:v>
                      </c:pt>
                      <c:pt idx="12">
                        <c:v>WI</c:v>
                      </c:pt>
                      <c:pt idx="13">
                        <c:v>CA</c:v>
                      </c:pt>
                      <c:pt idx="14">
                        <c:v>NY</c:v>
                      </c:pt>
                      <c:pt idx="15">
                        <c:v>ND</c:v>
                      </c:pt>
                      <c:pt idx="16">
                        <c:v>OR</c:v>
                      </c:pt>
                      <c:pt idx="17">
                        <c:v>ID</c:v>
                      </c:pt>
                      <c:pt idx="18">
                        <c:v>MD</c:v>
                      </c:pt>
                      <c:pt idx="19">
                        <c:v>NJ</c:v>
                      </c:pt>
                      <c:pt idx="20">
                        <c:v>PA</c:v>
                      </c:pt>
                      <c:pt idx="21">
                        <c:v>NE</c:v>
                      </c:pt>
                      <c:pt idx="22">
                        <c:v>DC</c:v>
                      </c:pt>
                      <c:pt idx="23">
                        <c:v>SD</c:v>
                      </c:pt>
                      <c:pt idx="24">
                        <c:v>MI</c:v>
                      </c:pt>
                      <c:pt idx="25">
                        <c:v>MT</c:v>
                      </c:pt>
                      <c:pt idx="26">
                        <c:v>DE</c:v>
                      </c:pt>
                      <c:pt idx="27">
                        <c:v>IL</c:v>
                      </c:pt>
                      <c:pt idx="28">
                        <c:v>VA</c:v>
                      </c:pt>
                      <c:pt idx="29">
                        <c:v>AK</c:v>
                      </c:pt>
                      <c:pt idx="30">
                        <c:v>KS</c:v>
                      </c:pt>
                      <c:pt idx="31">
                        <c:v>AZ</c:v>
                      </c:pt>
                      <c:pt idx="32">
                        <c:v>OH</c:v>
                      </c:pt>
                      <c:pt idx="33">
                        <c:v>NC</c:v>
                      </c:pt>
                      <c:pt idx="34">
                        <c:v>NM</c:v>
                      </c:pt>
                      <c:pt idx="35">
                        <c:v>IN</c:v>
                      </c:pt>
                      <c:pt idx="36">
                        <c:v>WY</c:v>
                      </c:pt>
                      <c:pt idx="37">
                        <c:v>AL</c:v>
                      </c:pt>
                      <c:pt idx="38">
                        <c:v>TN</c:v>
                      </c:pt>
                      <c:pt idx="39">
                        <c:v>KY</c:v>
                      </c:pt>
                      <c:pt idx="40">
                        <c:v>SC</c:v>
                      </c:pt>
                      <c:pt idx="41">
                        <c:v>GA</c:v>
                      </c:pt>
                      <c:pt idx="42">
                        <c:v>MO</c:v>
                      </c:pt>
                      <c:pt idx="43">
                        <c:v>FL</c:v>
                      </c:pt>
                      <c:pt idx="44">
                        <c:v>LA</c:v>
                      </c:pt>
                      <c:pt idx="45">
                        <c:v>WV</c:v>
                      </c:pt>
                      <c:pt idx="46">
                        <c:v>AR</c:v>
                      </c:pt>
                      <c:pt idx="47">
                        <c:v>NV</c:v>
                      </c:pt>
                      <c:pt idx="48">
                        <c:v>TX</c:v>
                      </c:pt>
                      <c:pt idx="49">
                        <c:v>OK</c:v>
                      </c:pt>
                      <c:pt idx="50">
                        <c:v>MS</c:v>
                      </c:pt>
                    </c:strCache>
                  </c:strRef>
                </c:cat>
                <c:val>
                  <c:numRef>
                    <c:extLst>
                      <c:ext uri="{02D57815-91ED-43cb-92C2-25804820EDAC}">
                        <c15:formulaRef>
                          <c15:sqref>Sheet1!$C$2:$C$52</c15:sqref>
                        </c15:formulaRef>
                      </c:ext>
                    </c:extLst>
                    <c:numCache>
                      <c:formatCode>General</c:formatCode>
                      <c:ptCount val="51"/>
                      <c:pt idx="0">
                        <c:v>1.0900000000000001</c:v>
                      </c:pt>
                      <c:pt idx="1">
                        <c:v>0.86</c:v>
                      </c:pt>
                      <c:pt idx="2">
                        <c:v>0.64</c:v>
                      </c:pt>
                      <c:pt idx="3">
                        <c:v>0.27</c:v>
                      </c:pt>
                      <c:pt idx="4">
                        <c:v>0.42</c:v>
                      </c:pt>
                      <c:pt idx="5">
                        <c:v>0.63</c:v>
                      </c:pt>
                      <c:pt idx="6">
                        <c:v>0.24</c:v>
                      </c:pt>
                      <c:pt idx="7">
                        <c:v>0.47</c:v>
                      </c:pt>
                      <c:pt idx="8">
                        <c:v>0.3</c:v>
                      </c:pt>
                      <c:pt idx="9">
                        <c:v>0.49</c:v>
                      </c:pt>
                      <c:pt idx="10">
                        <c:v>0.49</c:v>
                      </c:pt>
                      <c:pt idx="11">
                        <c:v>0.39</c:v>
                      </c:pt>
                      <c:pt idx="12">
                        <c:v>0.3</c:v>
                      </c:pt>
                      <c:pt idx="13">
                        <c:v>0.04</c:v>
                      </c:pt>
                      <c:pt idx="14">
                        <c:v>0.1</c:v>
                      </c:pt>
                      <c:pt idx="15">
                        <c:v>0.27</c:v>
                      </c:pt>
                      <c:pt idx="16">
                        <c:v>0.11</c:v>
                      </c:pt>
                      <c:pt idx="17">
                        <c:v>0.15</c:v>
                      </c:pt>
                      <c:pt idx="18">
                        <c:v>0.31</c:v>
                      </c:pt>
                      <c:pt idx="19">
                        <c:v>0.12</c:v>
                      </c:pt>
                      <c:pt idx="20">
                        <c:v>0.18</c:v>
                      </c:pt>
                      <c:pt idx="21">
                        <c:v>0.23</c:v>
                      </c:pt>
                      <c:pt idx="22">
                        <c:v>-0.05</c:v>
                      </c:pt>
                      <c:pt idx="23">
                        <c:v>0.22</c:v>
                      </c:pt>
                      <c:pt idx="24">
                        <c:v>-0.01</c:v>
                      </c:pt>
                      <c:pt idx="25">
                        <c:v>0.08</c:v>
                      </c:pt>
                      <c:pt idx="26">
                        <c:v>0.33</c:v>
                      </c:pt>
                      <c:pt idx="27">
                        <c:v>0.02</c:v>
                      </c:pt>
                      <c:pt idx="28">
                        <c:v>0.15</c:v>
                      </c:pt>
                      <c:pt idx="29">
                        <c:v>-0.27</c:v>
                      </c:pt>
                      <c:pt idx="30">
                        <c:v>-0.05</c:v>
                      </c:pt>
                      <c:pt idx="31">
                        <c:v>-0.27</c:v>
                      </c:pt>
                      <c:pt idx="32">
                        <c:v>-0.15</c:v>
                      </c:pt>
                      <c:pt idx="33">
                        <c:v>-0.21</c:v>
                      </c:pt>
                      <c:pt idx="34">
                        <c:v>-0.05</c:v>
                      </c:pt>
                      <c:pt idx="35">
                        <c:v>-0.38</c:v>
                      </c:pt>
                      <c:pt idx="36">
                        <c:v>0.04</c:v>
                      </c:pt>
                      <c:pt idx="37">
                        <c:v>-0.28000000000000003</c:v>
                      </c:pt>
                      <c:pt idx="38">
                        <c:v>-0.43</c:v>
                      </c:pt>
                      <c:pt idx="39">
                        <c:v>-0.5</c:v>
                      </c:pt>
                      <c:pt idx="40">
                        <c:v>-0.28999999999999998</c:v>
                      </c:pt>
                      <c:pt idx="41">
                        <c:v>-0.36</c:v>
                      </c:pt>
                      <c:pt idx="42">
                        <c:v>-0.4</c:v>
                      </c:pt>
                      <c:pt idx="43">
                        <c:v>-0.52</c:v>
                      </c:pt>
                      <c:pt idx="44">
                        <c:v>-0.78</c:v>
                      </c:pt>
                      <c:pt idx="45">
                        <c:v>-0.6</c:v>
                      </c:pt>
                      <c:pt idx="46">
                        <c:v>-0.66</c:v>
                      </c:pt>
                      <c:pt idx="47">
                        <c:v>-0.62</c:v>
                      </c:pt>
                      <c:pt idx="48">
                        <c:v>-0.48</c:v>
                      </c:pt>
                      <c:pt idx="49">
                        <c:v>-0.68</c:v>
                      </c:pt>
                      <c:pt idx="50">
                        <c:v>-0.82</c:v>
                      </c:pt>
                    </c:numCache>
                  </c:numRef>
                </c:val>
                <c:smooth val="0"/>
                <c:extLst>
                  <c:ext xmlns:c16="http://schemas.microsoft.com/office/drawing/2014/chart" uri="{C3380CC4-5D6E-409C-BE32-E72D297353CC}">
                    <c16:uniqueId val="{00000034-A1AA-4116-8F68-7FC597D360CF}"/>
                  </c:ext>
                </c:extLst>
              </c15:ser>
            </c15:filteredLineSeries>
          </c:ext>
        </c:extLst>
      </c:lineChart>
      <c:catAx>
        <c:axId val="443099528"/>
        <c:scaling>
          <c:orientation val="minMax"/>
        </c:scaling>
        <c:delete val="0"/>
        <c:axPos val="b"/>
        <c:numFmt formatCode="General" sourceLinked="1"/>
        <c:majorTickMark val="none"/>
        <c:minorTickMark val="none"/>
        <c:tickLblPos val="none"/>
        <c:spPr>
          <a:noFill/>
          <a:ln w="9525" cap="flat" cmpd="sng" algn="ctr">
            <a:solidFill>
              <a:schemeClr val="tx1">
                <a:lumMod val="20000"/>
                <a:lumOff val="80000"/>
              </a:schemeClr>
            </a:solidFill>
            <a:round/>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2222176"/>
        <c:crossesAt val="0"/>
        <c:auto val="1"/>
        <c:lblAlgn val="ctr"/>
        <c:lblOffset val="100"/>
        <c:noMultiLvlLbl val="0"/>
      </c:catAx>
      <c:valAx>
        <c:axId val="442222176"/>
        <c:scaling>
          <c:orientation val="minMax"/>
          <c:max val="1.1000000000000001"/>
          <c:min val="-1.1000000000000001"/>
        </c:scaling>
        <c:delete val="0"/>
        <c:axPos val="l"/>
        <c:numFmt formatCode="General" sourceLinked="1"/>
        <c:majorTickMark val="none"/>
        <c:minorTickMark val="none"/>
        <c:tickLblPos val="nextTo"/>
        <c:spPr>
          <a:ln>
            <a:solidFill>
              <a:schemeClr val="bg1"/>
            </a:solidFill>
          </a:ln>
        </c:spPr>
        <c:txPr>
          <a:bodyPr/>
          <a:lstStyle/>
          <a:p>
            <a:pPr>
              <a:defRPr>
                <a:solidFill>
                  <a:schemeClr val="bg1"/>
                </a:solidFill>
              </a:defRPr>
            </a:pPr>
            <a:endParaRPr lang="en-US"/>
          </a:p>
        </c:txPr>
        <c:crossAx val="443099528"/>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1.7130000000000001</c:v>
                </c:pt>
                <c:pt idx="2">
                  <c:v>8.1584000000000003</c:v>
                </c:pt>
                <c:pt idx="3">
                  <c:v>9.0149000000000008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450E-48F3-B028-975474A7FA13}"/>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-0.81940000000000002</c:v>
                </c:pt>
                <c:pt idx="2">
                  <c:v>2.0325000000000002</c:v>
                </c:pt>
                <c:pt idx="3">
                  <c:v>2.4687999999999999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450E-48F3-B028-975474A7FA13}"/>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0-450E-48F3-B028-975474A7FA1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450E-48F3-B028-975474A7FA1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Column3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5-450E-48F3-B028-975474A7FA1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1-450E-48F3-B028-975474A7FA13}"/>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1.0212000000000001</c:v>
                </c:pt>
                <c:pt idx="2">
                  <c:v>2.8969999999999998</c:v>
                </c:pt>
                <c:pt idx="3">
                  <c:v>1.9591499999999999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B111-49D8-9688-4D2BA411021D}"/>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-0.64480000000000004</c:v>
                </c:pt>
                <c:pt idx="2">
                  <c:v>2.7717999999999998</c:v>
                </c:pt>
                <c:pt idx="3">
                  <c:v>3.0659000000000001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B111-49D8-9688-4D2BA411021D}"/>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0-B111-49D8-9688-4D2BA41102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B111-49D8-9688-4D2BA41102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Column3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5-B111-49D8-9688-4D2BA41102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1-B111-49D8-9688-4D2BA411021D}"/>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2.8039999999999998</c:v>
                </c:pt>
                <c:pt idx="2">
                  <c:v>4.3468</c:v>
                </c:pt>
                <c:pt idx="3">
                  <c:v>7.2679999999999998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88C5-40CF-894A-408B14F6B961}"/>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1.0228900000000001</c:v>
                </c:pt>
                <c:pt idx="2">
                  <c:v>5.0292000000000003</c:v>
                </c:pt>
                <c:pt idx="3">
                  <c:v>5.5528000000000004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88C5-40CF-894A-408B14F6B961}"/>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0-88C5-40CF-894A-408B14F6B9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88C5-40CF-894A-408B14F6B9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Column3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5-88C5-40CF-894A-408B14F6B9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1-88C5-40CF-894A-408B14F6B961}"/>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2.1120000000000001</c:v>
                </c:pt>
                <c:pt idx="2">
                  <c:v>5.0215500000000004</c:v>
                </c:pt>
                <c:pt idx="3">
                  <c:v>4.5689000000000002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1F52-4517-AAE2-CBAD201667DA}"/>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0.45850000000000002</c:v>
                </c:pt>
                <c:pt idx="2">
                  <c:v>3.891</c:v>
                </c:pt>
                <c:pt idx="3">
                  <c:v>4.6508000000000003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1F52-4517-AAE2-CBAD201667DA}"/>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1F52-4517-AAE2-CBAD201667D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3-1F52-4517-AAE2-CBAD201667D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1F52-4517-AAE2-CBAD201667D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ESI</c:v>
                      </c:pt>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0</c:v>
                      </c:pt>
                      <c:pt idx="1">
                        <c:v>#N/A</c:v>
                      </c:pt>
                      <c:pt idx="2">
                        <c:v>6.9</c:v>
                      </c:pt>
                      <c:pt idx="3">
                        <c:v>7.4219999999999997</c:v>
                      </c:pt>
                    </c:numCache>
                  </c:numRef>
                </c:val>
                <c:smooth val="0"/>
                <c:extLst xmlns:c15="http://schemas.microsoft.com/office/drawing/2012/chart">
                  <c:ext xmlns:c16="http://schemas.microsoft.com/office/drawing/2014/chart" uri="{C3380CC4-5D6E-409C-BE32-E72D297353CC}">
                    <c16:uniqueId val="{00000005-1F52-4517-AAE2-CBAD201667DA}"/>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-4</c:v>
                </c:pt>
                <c:pt idx="2">
                  <c:v>1.9152</c:v>
                </c:pt>
                <c:pt idx="3">
                  <c:v>2.208202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F436-4C01-A222-743C144B1D0B}"/>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-0.98809999999999998</c:v>
                </c:pt>
                <c:pt idx="2">
                  <c:v>2.0813000000000001</c:v>
                </c:pt>
                <c:pt idx="3">
                  <c:v>2.302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436-4C01-A222-743C144B1D0B}"/>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F436-4C01-A222-743C144B1D0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3-F436-4C01-A222-743C144B1D0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F436-4C01-A222-743C144B1D0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ESI</c:v>
                      </c:pt>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0</c:v>
                      </c:pt>
                      <c:pt idx="1">
                        <c:v>#N/A</c:v>
                      </c:pt>
                      <c:pt idx="2">
                        <c:v>6.9</c:v>
                      </c:pt>
                      <c:pt idx="3">
                        <c:v>7.4219999999999997</c:v>
                      </c:pt>
                    </c:numCache>
                  </c:numRef>
                </c:val>
                <c:smooth val="0"/>
                <c:extLst xmlns:c15="http://schemas.microsoft.com/office/drawing/2012/chart">
                  <c:ext xmlns:c16="http://schemas.microsoft.com/office/drawing/2014/chart" uri="{C3380CC4-5D6E-409C-BE32-E72D297353CC}">
                    <c16:uniqueId val="{00000005-F436-4C01-A222-743C144B1D0B}"/>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-0.98812</c:v>
                </c:pt>
                <c:pt idx="2">
                  <c:v>5.0590000000000002</c:v>
                </c:pt>
                <c:pt idx="3">
                  <c:v>7.0106999999999999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9256-4DAA-BD7F-3613F2AA06F1}"/>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0.1027</c:v>
                </c:pt>
                <c:pt idx="2">
                  <c:v>3.2463000000000002</c:v>
                </c:pt>
                <c:pt idx="3">
                  <c:v>4.4175000000000004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9256-4DAA-BD7F-3613F2AA06F1}"/>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9256-4DAA-BD7F-3613F2AA06F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3-9256-4DAA-BD7F-3613F2AA06F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9256-4DAA-BD7F-3613F2AA06F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ESI</c:v>
                      </c:pt>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0</c:v>
                      </c:pt>
                      <c:pt idx="1">
                        <c:v>#N/A</c:v>
                      </c:pt>
                      <c:pt idx="2">
                        <c:v>6.9</c:v>
                      </c:pt>
                      <c:pt idx="3">
                        <c:v>7.4219999999999997</c:v>
                      </c:pt>
                    </c:numCache>
                  </c:numRef>
                </c:val>
                <c:smooth val="0"/>
                <c:extLst xmlns:c15="http://schemas.microsoft.com/office/drawing/2012/chart">
                  <c:ext xmlns:c16="http://schemas.microsoft.com/office/drawing/2014/chart" uri="{C3380CC4-5D6E-409C-BE32-E72D297353CC}">
                    <c16:uniqueId val="{00000005-9256-4DAA-BD7F-3613F2AA06F1}"/>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1.97</c:v>
                </c:pt>
                <c:pt idx="2">
                  <c:v>5.2410899999999998</c:v>
                </c:pt>
                <c:pt idx="3">
                  <c:v>7.0440250000000004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49E6-41F4-B6C7-713B4CECB4ED}"/>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-1.2370000000000001</c:v>
                </c:pt>
                <c:pt idx="2">
                  <c:v>2.3153000000000001</c:v>
                </c:pt>
                <c:pt idx="3">
                  <c:v>4.1161000000000003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49E6-41F4-B6C7-713B4CECB4ED}"/>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49E6-41F4-B6C7-713B4CECB4E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3-49E6-41F4-B6C7-713B4CECB4E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49E6-41F4-B6C7-713B4CECB4E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ESI</c:v>
                      </c:pt>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0</c:v>
                      </c:pt>
                      <c:pt idx="1">
                        <c:v>#N/A</c:v>
                      </c:pt>
                      <c:pt idx="2">
                        <c:v>6.9</c:v>
                      </c:pt>
                      <c:pt idx="3">
                        <c:v>7.4219999999999997</c:v>
                      </c:pt>
                    </c:numCache>
                  </c:numRef>
                </c:val>
                <c:smooth val="0"/>
                <c:extLst xmlns:c15="http://schemas.microsoft.com/office/drawing/2012/chart">
                  <c:ext xmlns:c16="http://schemas.microsoft.com/office/drawing/2014/chart" uri="{C3380CC4-5D6E-409C-BE32-E72D297353CC}">
                    <c16:uniqueId val="{00000005-49E6-41F4-B6C7-713B4CECB4ED}"/>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among low-rate states</c:v>
                </c:pt>
              </c:strCache>
            </c:strRef>
          </c:tx>
          <c:spPr>
            <a:solidFill>
              <a:schemeClr val="accent5">
                <a:lumMod val="20000"/>
                <a:lumOff val="80000"/>
              </a:schemeClr>
            </a:solidFill>
            <a:ln>
              <a:noFill/>
            </a:ln>
            <a:effectLst/>
          </c:spPr>
          <c:invertIfNegative val="0"/>
          <c:cat>
            <c:strRef>
              <c:f>Sheet1!$A$2</c:f>
              <c:strCache>
                <c:ptCount val="1"/>
                <c:pt idx="0">
                  <c:v>Highest Rate States</c:v>
                </c:pt>
              </c:strCache>
            </c:strRef>
          </c:cat>
          <c:val>
            <c:numRef>
              <c:f>Sheet1!$B$2</c:f>
              <c:numCache>
                <c:formatCode>General</c:formatCode>
                <c:ptCount val="1"/>
                <c:pt idx="0">
                  <c:v>14.4</c:v>
                </c:pt>
              </c:numCache>
            </c:numRef>
          </c:val>
          <c:extLst>
            <c:ext xmlns:c16="http://schemas.microsoft.com/office/drawing/2014/chart" uri="{C3380CC4-5D6E-409C-BE32-E72D297353CC}">
              <c16:uniqueId val="{00000000-7E5E-44E2-A85B-D626697E8546}"/>
            </c:ext>
          </c:extLst>
        </c:ser>
        <c:ser>
          <c:idx val="1"/>
          <c:order val="1"/>
          <c:tx>
            <c:strRef>
              <c:f>Sheet1!$C$1</c:f>
              <c:strCache>
                <c:ptCount val="1"/>
                <c:pt idx="0">
                  <c:v>US</c:v>
                </c:pt>
              </c:strCache>
            </c:strRef>
          </c:tx>
          <c:spPr>
            <a:solidFill>
              <a:schemeClr val="accent5">
                <a:lumMod val="40000"/>
                <a:lumOff val="60000"/>
              </a:schemeClr>
            </a:solidFill>
            <a:ln>
              <a:noFill/>
            </a:ln>
            <a:effectLst/>
          </c:spPr>
          <c:invertIfNegative val="0"/>
          <c:cat>
            <c:strRef>
              <c:f>Sheet1!$A$2</c:f>
              <c:strCache>
                <c:ptCount val="1"/>
                <c:pt idx="0">
                  <c:v>Highest Rate States</c:v>
                </c:pt>
              </c:strCache>
            </c:strRef>
          </c:cat>
          <c:val>
            <c:numRef>
              <c:f>Sheet1!$C$2</c:f>
              <c:numCache>
                <c:formatCode>General</c:formatCode>
                <c:ptCount val="1"/>
                <c:pt idx="0">
                  <c:v>21.7</c:v>
                </c:pt>
              </c:numCache>
            </c:numRef>
          </c:val>
          <c:extLst>
            <c:ext xmlns:c16="http://schemas.microsoft.com/office/drawing/2014/chart" uri="{C3380CC4-5D6E-409C-BE32-E72D297353CC}">
              <c16:uniqueId val="{00000001-7E5E-44E2-A85B-D626697E8546}"/>
            </c:ext>
          </c:extLst>
        </c:ser>
        <c:ser>
          <c:idx val="2"/>
          <c:order val="2"/>
          <c:tx>
            <c:strRef>
              <c:f>Sheet1!$D$1</c:f>
              <c:strCache>
                <c:ptCount val="1"/>
                <c:pt idx="0">
                  <c:v>Penn.</c:v>
                </c:pt>
              </c:strCache>
            </c:strRef>
          </c:tx>
          <c:spPr>
            <a:solidFill>
              <a:schemeClr val="accent5"/>
            </a:solidFill>
            <a:ln>
              <a:noFill/>
            </a:ln>
            <a:effectLst/>
          </c:spPr>
          <c:invertIfNegative val="0"/>
          <c:cat>
            <c:strRef>
              <c:f>Sheet1!$A$2</c:f>
              <c:strCache>
                <c:ptCount val="1"/>
                <c:pt idx="0">
                  <c:v>Highest Rate States</c:v>
                </c:pt>
              </c:strCache>
            </c:strRef>
          </c:cat>
          <c:val>
            <c:numRef>
              <c:f>Sheet1!$D$2</c:f>
              <c:numCache>
                <c:formatCode>General</c:formatCode>
                <c:ptCount val="1"/>
                <c:pt idx="0">
                  <c:v>44.3</c:v>
                </c:pt>
              </c:numCache>
            </c:numRef>
          </c:val>
          <c:extLst>
            <c:ext xmlns:c16="http://schemas.microsoft.com/office/drawing/2014/chart" uri="{C3380CC4-5D6E-409C-BE32-E72D297353CC}">
              <c16:uniqueId val="{00000002-7E5E-44E2-A85B-D626697E8546}"/>
            </c:ext>
          </c:extLst>
        </c:ser>
        <c:ser>
          <c:idx val="3"/>
          <c:order val="3"/>
          <c:tx>
            <c:strRef>
              <c:f>Sheet1!$E$1</c:f>
              <c:strCache>
                <c:ptCount val="1"/>
                <c:pt idx="0">
                  <c:v>Ohio</c:v>
                </c:pt>
              </c:strCache>
            </c:strRef>
          </c:tx>
          <c:spPr>
            <a:solidFill>
              <a:schemeClr val="accent5">
                <a:lumMod val="75000"/>
              </a:schemeClr>
            </a:solidFill>
            <a:ln>
              <a:noFill/>
            </a:ln>
            <a:effectLst/>
          </c:spPr>
          <c:invertIfNegative val="0"/>
          <c:cat>
            <c:strRef>
              <c:f>Sheet1!$A$2</c:f>
              <c:strCache>
                <c:ptCount val="1"/>
                <c:pt idx="0">
                  <c:v>Highest Rate States</c:v>
                </c:pt>
              </c:strCache>
            </c:strRef>
          </c:cat>
          <c:val>
            <c:numRef>
              <c:f>Sheet1!$E$2</c:f>
              <c:numCache>
                <c:formatCode>General</c:formatCode>
                <c:ptCount val="1"/>
                <c:pt idx="0">
                  <c:v>46.3</c:v>
                </c:pt>
              </c:numCache>
            </c:numRef>
          </c:val>
          <c:extLst>
            <c:ext xmlns:c16="http://schemas.microsoft.com/office/drawing/2014/chart" uri="{C3380CC4-5D6E-409C-BE32-E72D297353CC}">
              <c16:uniqueId val="{00000003-7E5E-44E2-A85B-D626697E8546}"/>
            </c:ext>
          </c:extLst>
        </c:ser>
        <c:ser>
          <c:idx val="4"/>
          <c:order val="4"/>
          <c:tx>
            <c:strRef>
              <c:f>Sheet1!$F$1</c:f>
              <c:strCache>
                <c:ptCount val="1"/>
                <c:pt idx="0">
                  <c:v>W.V.</c:v>
                </c:pt>
              </c:strCache>
            </c:strRef>
          </c:tx>
          <c:spPr>
            <a:solidFill>
              <a:schemeClr val="accent5">
                <a:lumMod val="50000"/>
              </a:schemeClr>
            </a:solidFill>
            <a:ln>
              <a:noFill/>
            </a:ln>
            <a:effectLst/>
          </c:spPr>
          <c:invertIfNegative val="0"/>
          <c:cat>
            <c:strRef>
              <c:f>Sheet1!$A$2</c:f>
              <c:strCache>
                <c:ptCount val="1"/>
                <c:pt idx="0">
                  <c:v>Highest Rate States</c:v>
                </c:pt>
              </c:strCache>
            </c:strRef>
          </c:cat>
          <c:val>
            <c:numRef>
              <c:f>Sheet1!$F$2</c:f>
              <c:numCache>
                <c:formatCode>General</c:formatCode>
                <c:ptCount val="1"/>
                <c:pt idx="0">
                  <c:v>57.8</c:v>
                </c:pt>
              </c:numCache>
            </c:numRef>
          </c:val>
          <c:extLst>
            <c:ext xmlns:c16="http://schemas.microsoft.com/office/drawing/2014/chart" uri="{C3380CC4-5D6E-409C-BE32-E72D297353CC}">
              <c16:uniqueId val="{00000004-7E5E-44E2-A85B-D626697E8546}"/>
            </c:ext>
          </c:extLst>
        </c:ser>
        <c:dLbls>
          <c:showLegendKey val="0"/>
          <c:showVal val="0"/>
          <c:showCatName val="0"/>
          <c:showSerName val="0"/>
          <c:showPercent val="0"/>
          <c:showBubbleSize val="0"/>
        </c:dLbls>
        <c:gapWidth val="219"/>
        <c:overlap val="-27"/>
        <c:axId val="139615688"/>
        <c:axId val="139616016"/>
      </c:barChart>
      <c:catAx>
        <c:axId val="139615688"/>
        <c:scaling>
          <c:orientation val="minMax"/>
        </c:scaling>
        <c:delete val="1"/>
        <c:axPos val="b"/>
        <c:numFmt formatCode="General" sourceLinked="1"/>
        <c:majorTickMark val="none"/>
        <c:minorTickMark val="none"/>
        <c:tickLblPos val="nextTo"/>
        <c:crossAx val="139616016"/>
        <c:crosses val="autoZero"/>
        <c:auto val="1"/>
        <c:lblAlgn val="ctr"/>
        <c:lblOffset val="100"/>
        <c:noMultiLvlLbl val="0"/>
      </c:catAx>
      <c:valAx>
        <c:axId val="13961601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9615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elete val="1"/>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7</c:v>
                </c:pt>
                <c:pt idx="1">
                  <c:v>7</c:v>
                </c:pt>
                <c:pt idx="2">
                  <c:v>7.2</c:v>
                </c:pt>
                <c:pt idx="3">
                  <c:v>7.4</c:v>
                </c:pt>
                <c:pt idx="4">
                  <c:v>7.4</c:v>
                </c:pt>
                <c:pt idx="5">
                  <c:v>7.6</c:v>
                </c:pt>
                <c:pt idx="6">
                  <c:v>7.7</c:v>
                </c:pt>
                <c:pt idx="7">
                  <c:v>8</c:v>
                </c:pt>
                <c:pt idx="8">
                  <c:v>8.1999999999999993</c:v>
                </c:pt>
                <c:pt idx="9">
                  <c:v>8.5</c:v>
                </c:pt>
                <c:pt idx="10">
                  <c:v>9.1</c:v>
                </c:pt>
                <c:pt idx="11">
                  <c:v>9.5</c:v>
                </c:pt>
                <c:pt idx="12">
                  <c:v>9.6</c:v>
                </c:pt>
              </c:numCache>
            </c:numRef>
          </c:val>
          <c:smooth val="0"/>
          <c:extLst>
            <c:ext xmlns:c16="http://schemas.microsoft.com/office/drawing/2014/chart" uri="{C3380CC4-5D6E-409C-BE32-E72D297353CC}">
              <c16:uniqueId val="{00000000-3E30-4C16-9B84-C518911CB81F}"/>
            </c:ext>
          </c:extLst>
        </c:ser>
        <c:ser>
          <c:idx val="1"/>
          <c:order val="1"/>
          <c:tx>
            <c:strRef>
              <c:f>Sheet1!$C$1</c:f>
              <c:strCache>
                <c:ptCount val="1"/>
                <c:pt idx="0">
                  <c:v>Suicide</c:v>
                </c:pt>
              </c:strCache>
            </c:strRef>
          </c:tx>
          <c:spPr>
            <a:ln w="28575" cap="rnd">
              <a:solidFill>
                <a:schemeClr val="accent1">
                  <a:lumMod val="60000"/>
                  <a:lumOff val="40000"/>
                </a:schemeClr>
              </a:solidFill>
              <a:round/>
            </a:ln>
            <a:effectLst/>
          </c:spPr>
          <c:marker>
            <c:symbol val="circle"/>
            <c:size val="8"/>
            <c:spPr>
              <a:solidFill>
                <a:schemeClr val="accent1">
                  <a:lumMod val="60000"/>
                  <a:lumOff val="40000"/>
                </a:schemeClr>
              </a:solidFill>
              <a:ln w="9525">
                <a:solidFill>
                  <a:schemeClr val="accent1">
                    <a:lumMod val="60000"/>
                    <a:lumOff val="40000"/>
                  </a:schemeClr>
                </a:solidFill>
              </a:ln>
              <a:effectLst/>
            </c:spPr>
          </c:marker>
          <c:dLbls>
            <c:delete val="1"/>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General</c:formatCode>
                <c:ptCount val="13"/>
                <c:pt idx="0">
                  <c:v>10.9</c:v>
                </c:pt>
                <c:pt idx="1">
                  <c:v>11</c:v>
                </c:pt>
                <c:pt idx="2">
                  <c:v>11.3</c:v>
                </c:pt>
                <c:pt idx="3">
                  <c:v>11.6</c:v>
                </c:pt>
                <c:pt idx="4">
                  <c:v>11.8</c:v>
                </c:pt>
                <c:pt idx="5">
                  <c:v>12.1</c:v>
                </c:pt>
                <c:pt idx="6">
                  <c:v>12.3</c:v>
                </c:pt>
                <c:pt idx="7">
                  <c:v>12.6</c:v>
                </c:pt>
                <c:pt idx="8">
                  <c:v>12.6</c:v>
                </c:pt>
                <c:pt idx="9">
                  <c:v>13</c:v>
                </c:pt>
                <c:pt idx="10">
                  <c:v>13.3</c:v>
                </c:pt>
                <c:pt idx="11">
                  <c:v>13.5</c:v>
                </c:pt>
                <c:pt idx="12">
                  <c:v>14</c:v>
                </c:pt>
              </c:numCache>
            </c:numRef>
          </c:val>
          <c:smooth val="0"/>
          <c:extLst>
            <c:ext xmlns:c16="http://schemas.microsoft.com/office/drawing/2014/chart" uri="{C3380CC4-5D6E-409C-BE32-E72D297353CC}">
              <c16:uniqueId val="{00000001-3E30-4C16-9B84-C518911CB81F}"/>
            </c:ext>
          </c:extLst>
        </c:ser>
        <c:ser>
          <c:idx val="2"/>
          <c:order val="2"/>
          <c:tx>
            <c:strRef>
              <c:f>Sheet1!$D$1</c:f>
              <c:strCache>
                <c:ptCount val="1"/>
                <c:pt idx="0">
                  <c:v>Drugs</c:v>
                </c:pt>
              </c:strCache>
            </c:strRef>
          </c:tx>
          <c:spPr>
            <a:ln w="28575" cap="rnd">
              <a:solidFill>
                <a:schemeClr val="accent5"/>
              </a:solidFill>
              <a:round/>
            </a:ln>
            <a:effectLst/>
          </c:spPr>
          <c:marker>
            <c:symbol val="circle"/>
            <c:size val="8"/>
            <c:spPr>
              <a:solidFill>
                <a:schemeClr val="accent5"/>
              </a:solidFill>
              <a:ln w="9525">
                <a:solidFill>
                  <a:schemeClr val="accent5"/>
                </a:solidFill>
              </a:ln>
              <a:effectLst/>
            </c:spPr>
          </c:marker>
          <c:dLbls>
            <c:delete val="1"/>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General</c:formatCode>
                <c:ptCount val="13"/>
                <c:pt idx="0">
                  <c:v>10.1</c:v>
                </c:pt>
                <c:pt idx="1">
                  <c:v>11.5</c:v>
                </c:pt>
                <c:pt idx="2">
                  <c:v>11.9</c:v>
                </c:pt>
                <c:pt idx="3">
                  <c:v>11.9</c:v>
                </c:pt>
                <c:pt idx="4">
                  <c:v>11.9</c:v>
                </c:pt>
                <c:pt idx="5">
                  <c:v>12.3</c:v>
                </c:pt>
                <c:pt idx="6">
                  <c:v>13.2</c:v>
                </c:pt>
                <c:pt idx="7">
                  <c:v>13.1</c:v>
                </c:pt>
                <c:pt idx="8">
                  <c:v>13.8</c:v>
                </c:pt>
                <c:pt idx="9">
                  <c:v>14.7</c:v>
                </c:pt>
                <c:pt idx="10">
                  <c:v>16.3</c:v>
                </c:pt>
                <c:pt idx="11">
                  <c:v>19.8</c:v>
                </c:pt>
                <c:pt idx="12">
                  <c:v>21.7</c:v>
                </c:pt>
              </c:numCache>
            </c:numRef>
          </c:val>
          <c:smooth val="0"/>
          <c:extLst>
            <c:ext xmlns:c16="http://schemas.microsoft.com/office/drawing/2014/chart" uri="{C3380CC4-5D6E-409C-BE32-E72D297353CC}">
              <c16:uniqueId val="{00000002-3E30-4C16-9B84-C518911CB81F}"/>
            </c:ext>
          </c:extLst>
        </c:ser>
        <c:dLbls>
          <c:dLblPos val="t"/>
          <c:showLegendKey val="0"/>
          <c:showVal val="1"/>
          <c:showCatName val="0"/>
          <c:showSerName val="0"/>
          <c:showPercent val="0"/>
          <c:showBubbleSize val="0"/>
        </c:dLbls>
        <c:marker val="1"/>
        <c:smooth val="0"/>
        <c:axId val="775895312"/>
        <c:axId val="775896296"/>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Combined Total: Alcohol, Suicide, or Drugs ("Deaths of Despair")</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elete val="1"/>
                </c:dLbls>
                <c:cat>
                  <c:numRef>
                    <c:extLst>
                      <c:ext uri="{02D57815-91ED-43cb-92C2-25804820EDAC}">
                        <c15:formulaRef>
                          <c15:sqref>Sheet1!$A$2:$A$14</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c:ext uri="{02D57815-91ED-43cb-92C2-25804820EDAC}">
                        <c15:formulaRef>
                          <c15:sqref>Sheet1!$E$2:$E$14</c15:sqref>
                        </c15:formulaRef>
                      </c:ext>
                    </c:extLst>
                    <c:numCache>
                      <c:formatCode>General</c:formatCode>
                      <c:ptCount val="13"/>
                      <c:pt idx="0">
                        <c:v>28.6</c:v>
                      </c:pt>
                      <c:pt idx="1">
                        <c:v>29.9</c:v>
                      </c:pt>
                      <c:pt idx="2">
                        <c:v>31.2</c:v>
                      </c:pt>
                      <c:pt idx="3">
                        <c:v>31.7</c:v>
                      </c:pt>
                      <c:pt idx="4">
                        <c:v>31.9</c:v>
                      </c:pt>
                      <c:pt idx="5">
                        <c:v>32.799999999999997</c:v>
                      </c:pt>
                      <c:pt idx="6">
                        <c:v>34.200000000000003</c:v>
                      </c:pt>
                      <c:pt idx="7">
                        <c:v>34.6</c:v>
                      </c:pt>
                      <c:pt idx="8">
                        <c:v>35.6</c:v>
                      </c:pt>
                      <c:pt idx="9">
                        <c:v>37.200000000000003</c:v>
                      </c:pt>
                      <c:pt idx="10">
                        <c:v>39.700000000000003</c:v>
                      </c:pt>
                      <c:pt idx="11">
                        <c:v>43.2</c:v>
                      </c:pt>
                    </c:numCache>
                  </c:numRef>
                </c:val>
                <c:smooth val="0"/>
                <c:extLst>
                  <c:ext xmlns:c16="http://schemas.microsoft.com/office/drawing/2014/chart" uri="{C3380CC4-5D6E-409C-BE32-E72D297353CC}">
                    <c16:uniqueId val="{00000003-3E30-4C16-9B84-C518911CB81F}"/>
                  </c:ext>
                </c:extLst>
              </c15:ser>
            </c15:filteredLineSeries>
          </c:ext>
        </c:extLst>
      </c:lineChart>
      <c:catAx>
        <c:axId val="77589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5896296"/>
        <c:crosses val="autoZero"/>
        <c:auto val="1"/>
        <c:lblAlgn val="ctr"/>
        <c:lblOffset val="100"/>
        <c:noMultiLvlLbl val="0"/>
      </c:catAx>
      <c:valAx>
        <c:axId val="775896296"/>
        <c:scaling>
          <c:orientation val="minMax"/>
          <c:max val="25"/>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5895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among lower-growth states</c:v>
                </c:pt>
              </c:strCache>
            </c:strRef>
          </c:tx>
          <c:spPr>
            <a:solidFill>
              <a:schemeClr val="accent5">
                <a:lumMod val="20000"/>
                <a:lumOff val="80000"/>
              </a:schemeClr>
            </a:solidFill>
            <a:ln>
              <a:noFill/>
            </a:ln>
            <a:effectLst/>
          </c:spPr>
          <c:invertIfNegative val="0"/>
          <c:cat>
            <c:strRef>
              <c:f>Sheet1!$A$2</c:f>
              <c:strCache>
                <c:ptCount val="1"/>
                <c:pt idx="0">
                  <c:v>Highest Growth States</c:v>
                </c:pt>
              </c:strCache>
            </c:strRef>
          </c:cat>
          <c:val>
            <c:numRef>
              <c:f>Sheet1!$B$2</c:f>
              <c:numCache>
                <c:formatCode>General</c:formatCode>
                <c:ptCount val="1"/>
                <c:pt idx="0">
                  <c:v>46.8</c:v>
                </c:pt>
              </c:numCache>
            </c:numRef>
          </c:val>
          <c:extLst>
            <c:ext xmlns:c16="http://schemas.microsoft.com/office/drawing/2014/chart" uri="{C3380CC4-5D6E-409C-BE32-E72D297353CC}">
              <c16:uniqueId val="{00000000-CCEC-4591-B7DE-E99695CA5A20}"/>
            </c:ext>
          </c:extLst>
        </c:ser>
        <c:ser>
          <c:idx val="1"/>
          <c:order val="1"/>
          <c:tx>
            <c:strRef>
              <c:f>Sheet1!$C$1</c:f>
              <c:strCache>
                <c:ptCount val="1"/>
                <c:pt idx="0">
                  <c:v>US</c:v>
                </c:pt>
              </c:strCache>
            </c:strRef>
          </c:tx>
          <c:spPr>
            <a:solidFill>
              <a:schemeClr val="accent5">
                <a:lumMod val="40000"/>
                <a:lumOff val="6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40000"/>
                        <a:lumOff val="6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Highest Growth States</c:v>
                </c:pt>
              </c:strCache>
            </c:strRef>
          </c:cat>
          <c:val>
            <c:numRef>
              <c:f>Sheet1!$C$2</c:f>
              <c:numCache>
                <c:formatCode>General</c:formatCode>
                <c:ptCount val="1"/>
                <c:pt idx="0">
                  <c:v>114.9</c:v>
                </c:pt>
              </c:numCache>
            </c:numRef>
          </c:val>
          <c:extLst>
            <c:ext xmlns:c16="http://schemas.microsoft.com/office/drawing/2014/chart" uri="{C3380CC4-5D6E-409C-BE32-E72D297353CC}">
              <c16:uniqueId val="{00000001-CCEC-4591-B7DE-E99695CA5A20}"/>
            </c:ext>
          </c:extLst>
        </c:ser>
        <c:ser>
          <c:idx val="2"/>
          <c:order val="2"/>
          <c:tx>
            <c:strRef>
              <c:f>Sheet1!$D$1</c:f>
              <c:strCache>
                <c:ptCount val="1"/>
                <c:pt idx="0">
                  <c:v>Ohio</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Highest Growth States</c:v>
                </c:pt>
              </c:strCache>
            </c:strRef>
          </c:cat>
          <c:val>
            <c:numRef>
              <c:f>Sheet1!$D$2</c:f>
              <c:numCache>
                <c:formatCode>General</c:formatCode>
                <c:ptCount val="1"/>
                <c:pt idx="0">
                  <c:v>324.8</c:v>
                </c:pt>
              </c:numCache>
            </c:numRef>
          </c:val>
          <c:extLst>
            <c:ext xmlns:c16="http://schemas.microsoft.com/office/drawing/2014/chart" uri="{C3380CC4-5D6E-409C-BE32-E72D297353CC}">
              <c16:uniqueId val="{00000002-CCEC-4591-B7DE-E99695CA5A20}"/>
            </c:ext>
          </c:extLst>
        </c:ser>
        <c:ser>
          <c:idx val="3"/>
          <c:order val="3"/>
          <c:tx>
            <c:strRef>
              <c:f>Sheet1!$E$1</c:f>
              <c:strCache>
                <c:ptCount val="1"/>
                <c:pt idx="0">
                  <c:v>Delaware</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Highest Growth States</c:v>
                </c:pt>
              </c:strCache>
            </c:strRef>
          </c:cat>
          <c:val>
            <c:numRef>
              <c:f>Sheet1!$E$2</c:f>
              <c:numCache>
                <c:formatCode>General</c:formatCode>
                <c:ptCount val="1"/>
                <c:pt idx="0">
                  <c:v>393.3</c:v>
                </c:pt>
              </c:numCache>
            </c:numRef>
          </c:val>
          <c:extLst>
            <c:ext xmlns:c16="http://schemas.microsoft.com/office/drawing/2014/chart" uri="{C3380CC4-5D6E-409C-BE32-E72D297353CC}">
              <c16:uniqueId val="{00000003-CCEC-4591-B7DE-E99695CA5A20}"/>
            </c:ext>
          </c:extLst>
        </c:ser>
        <c:ser>
          <c:idx val="4"/>
          <c:order val="4"/>
          <c:tx>
            <c:strRef>
              <c:f>Sheet1!$F$1</c:f>
              <c:strCache>
                <c:ptCount val="1"/>
                <c:pt idx="0">
                  <c:v>W.V.</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Highest Growth States</c:v>
                </c:pt>
              </c:strCache>
            </c:strRef>
          </c:cat>
          <c:val>
            <c:numRef>
              <c:f>Sheet1!$F$2</c:f>
              <c:numCache>
                <c:formatCode>General</c:formatCode>
                <c:ptCount val="1"/>
                <c:pt idx="0">
                  <c:v>450.47</c:v>
                </c:pt>
              </c:numCache>
            </c:numRef>
          </c:val>
          <c:extLst>
            <c:ext xmlns:c16="http://schemas.microsoft.com/office/drawing/2014/chart" uri="{C3380CC4-5D6E-409C-BE32-E72D297353CC}">
              <c16:uniqueId val="{00000004-CCEC-4591-B7DE-E99695CA5A20}"/>
            </c:ext>
          </c:extLst>
        </c:ser>
        <c:dLbls>
          <c:showLegendKey val="0"/>
          <c:showVal val="0"/>
          <c:showCatName val="0"/>
          <c:showSerName val="0"/>
          <c:showPercent val="0"/>
          <c:showBubbleSize val="0"/>
        </c:dLbls>
        <c:gapWidth val="219"/>
        <c:overlap val="-27"/>
        <c:axId val="139615688"/>
        <c:axId val="139616016"/>
      </c:barChart>
      <c:catAx>
        <c:axId val="139615688"/>
        <c:scaling>
          <c:orientation val="minMax"/>
        </c:scaling>
        <c:delete val="1"/>
        <c:axPos val="b"/>
        <c:numFmt formatCode="General" sourceLinked="1"/>
        <c:majorTickMark val="none"/>
        <c:minorTickMark val="none"/>
        <c:tickLblPos val="nextTo"/>
        <c:crossAx val="139616016"/>
        <c:crosses val="autoZero"/>
        <c:auto val="1"/>
        <c:lblAlgn val="ctr"/>
        <c:lblOffset val="100"/>
        <c:noMultiLvlLbl val="0"/>
      </c:catAx>
      <c:valAx>
        <c:axId val="13961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961568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02878205888402E-2"/>
          <c:y val="2.9389859406816765E-2"/>
          <c:w val="0.9553971217941114"/>
          <c:h val="0.68063793108806825"/>
        </c:manualLayout>
      </c:layout>
      <c:barChart>
        <c:barDir val="col"/>
        <c:grouping val="clustered"/>
        <c:varyColors val="0"/>
        <c:ser>
          <c:idx val="0"/>
          <c:order val="0"/>
          <c:tx>
            <c:strRef>
              <c:f>Sheet1!$B$1</c:f>
              <c:strCache>
                <c:ptCount val="1"/>
                <c:pt idx="0">
                  <c:v>2016</c:v>
                </c:pt>
              </c:strCache>
            </c:strRef>
          </c:tx>
          <c:spPr>
            <a:ln w="19050">
              <a:noFill/>
            </a:ln>
          </c:spPr>
          <c:invertIfNegative val="0"/>
          <c:cat>
            <c:strRef>
              <c:f>Sheet1!$A$2:$A$52</c:f>
              <c:strCache>
                <c:ptCount val="51"/>
                <c:pt idx="0">
                  <c:v>Massachusetts</c:v>
                </c:pt>
                <c:pt idx="1">
                  <c:v>District of Columbia</c:v>
                </c:pt>
                <c:pt idx="2">
                  <c:v>Hawaii</c:v>
                </c:pt>
                <c:pt idx="3">
                  <c:v>Iowa</c:v>
                </c:pt>
                <c:pt idx="4">
                  <c:v>Minnesota</c:v>
                </c:pt>
                <c:pt idx="5">
                  <c:v>Rhode Island</c:v>
                </c:pt>
                <c:pt idx="6">
                  <c:v>Vermont</c:v>
                </c:pt>
                <c:pt idx="7">
                  <c:v>Kentucky</c:v>
                </c:pt>
                <c:pt idx="8">
                  <c:v>Michigan</c:v>
                </c:pt>
                <c:pt idx="9">
                  <c:v>Pennsylvania</c:v>
                </c:pt>
                <c:pt idx="10">
                  <c:v>Wisconsin</c:v>
                </c:pt>
                <c:pt idx="11">
                  <c:v>Connecticut</c:v>
                </c:pt>
                <c:pt idx="12">
                  <c:v>Delaware</c:v>
                </c:pt>
                <c:pt idx="13">
                  <c:v>Maryland</c:v>
                </c:pt>
                <c:pt idx="14">
                  <c:v>New Hampshire</c:v>
                </c:pt>
                <c:pt idx="15">
                  <c:v>New York</c:v>
                </c:pt>
                <c:pt idx="16">
                  <c:v>Ohio</c:v>
                </c:pt>
                <c:pt idx="17">
                  <c:v>North Dakota</c:v>
                </c:pt>
                <c:pt idx="18">
                  <c:v>Washington</c:v>
                </c:pt>
                <c:pt idx="19">
                  <c:v>West Virginia</c:v>
                </c:pt>
                <c:pt idx="20">
                  <c:v>California</c:v>
                </c:pt>
                <c:pt idx="21">
                  <c:v>Colorado</c:v>
                </c:pt>
                <c:pt idx="22">
                  <c:v>Illinois</c:v>
                </c:pt>
                <c:pt idx="23">
                  <c:v>Oregon</c:v>
                </c:pt>
                <c:pt idx="24">
                  <c:v>Indiana</c:v>
                </c:pt>
                <c:pt idx="25">
                  <c:v>New Jersey</c:v>
                </c:pt>
                <c:pt idx="26">
                  <c:v>Arkansas</c:v>
                </c:pt>
                <c:pt idx="27">
                  <c:v>Kansas</c:v>
                </c:pt>
                <c:pt idx="28">
                  <c:v>Louisiana</c:v>
                </c:pt>
                <c:pt idx="29">
                  <c:v>Maine</c:v>
                </c:pt>
                <c:pt idx="30">
                  <c:v>Nebraska</c:v>
                </c:pt>
                <c:pt idx="31">
                  <c:v>Utah</c:v>
                </c:pt>
                <c:pt idx="32">
                  <c:v>Virginia</c:v>
                </c:pt>
                <c:pt idx="33">
                  <c:v>Missouri</c:v>
                </c:pt>
                <c:pt idx="34">
                  <c:v>Montana</c:v>
                </c:pt>
                <c:pt idx="35">
                  <c:v>New Mexico</c:v>
                </c:pt>
                <c:pt idx="36">
                  <c:v>South Dakota</c:v>
                </c:pt>
                <c:pt idx="37">
                  <c:v>Arizona</c:v>
                </c:pt>
                <c:pt idx="38">
                  <c:v>Tennessee</c:v>
                </c:pt>
                <c:pt idx="39">
                  <c:v>Alabama</c:v>
                </c:pt>
                <c:pt idx="40">
                  <c:v>Nevada</c:v>
                </c:pt>
                <c:pt idx="41">
                  <c:v>Idaho</c:v>
                </c:pt>
                <c:pt idx="42">
                  <c:v>North Carolina</c:v>
                </c:pt>
                <c:pt idx="43">
                  <c:v>South Carolina</c:v>
                </c:pt>
                <c:pt idx="44">
                  <c:v>Wyoming</c:v>
                </c:pt>
                <c:pt idx="45">
                  <c:v>Alaska</c:v>
                </c:pt>
                <c:pt idx="46">
                  <c:v>Mississippi</c:v>
                </c:pt>
                <c:pt idx="47">
                  <c:v>Florida</c:v>
                </c:pt>
                <c:pt idx="48">
                  <c:v>Georgia</c:v>
                </c:pt>
                <c:pt idx="49">
                  <c:v>Oklahoma</c:v>
                </c:pt>
                <c:pt idx="50">
                  <c:v>Texas</c:v>
                </c:pt>
              </c:strCache>
            </c:strRef>
          </c:cat>
          <c:val>
            <c:numRef>
              <c:f>Sheet1!$B$2:$B$52</c:f>
            </c:numRef>
          </c:val>
          <c:extLst>
            <c:ext xmlns:c16="http://schemas.microsoft.com/office/drawing/2014/chart" uri="{C3380CC4-5D6E-409C-BE32-E72D297353CC}">
              <c16:uniqueId val="{00000000-1A4F-49AA-9C2B-C3C1352A4B18}"/>
            </c:ext>
          </c:extLst>
        </c:ser>
        <c:ser>
          <c:idx val="1"/>
          <c:order val="1"/>
          <c:tx>
            <c:strRef>
              <c:f>Sheet1!$C$1</c:f>
              <c:strCache>
                <c:ptCount val="1"/>
                <c:pt idx="0">
                  <c:v>2017</c:v>
                </c:pt>
              </c:strCache>
            </c:strRef>
          </c:tx>
          <c:spPr>
            <a:solidFill>
              <a:schemeClr val="bg2"/>
            </a:solidFill>
            <a:ln w="19050">
              <a:noFill/>
            </a:ln>
          </c:spPr>
          <c:invertIfNegative val="0"/>
          <c:dPt>
            <c:idx val="10"/>
            <c:invertIfNegative val="0"/>
            <c:bubble3D val="0"/>
            <c:spPr>
              <a:solidFill>
                <a:schemeClr val="bg1">
                  <a:lumMod val="75000"/>
                </a:schemeClr>
              </a:solidFill>
              <a:ln w="19050">
                <a:noFill/>
              </a:ln>
            </c:spPr>
            <c:extLst>
              <c:ext xmlns:c16="http://schemas.microsoft.com/office/drawing/2014/chart" uri="{C3380CC4-5D6E-409C-BE32-E72D297353CC}">
                <c16:uniqueId val="{00000001-5571-4BB3-BB63-DADD8C98F7B0}"/>
              </c:ext>
            </c:extLst>
          </c:dPt>
          <c:dPt>
            <c:idx val="27"/>
            <c:invertIfNegative val="0"/>
            <c:bubble3D val="0"/>
            <c:spPr>
              <a:solidFill>
                <a:schemeClr val="bg1">
                  <a:lumMod val="75000"/>
                </a:schemeClr>
              </a:solidFill>
              <a:ln w="19050">
                <a:noFill/>
              </a:ln>
            </c:spPr>
            <c:extLst>
              <c:ext xmlns:c16="http://schemas.microsoft.com/office/drawing/2014/chart" uri="{C3380CC4-5D6E-409C-BE32-E72D297353CC}">
                <c16:uniqueId val="{00000003-5571-4BB3-BB63-DADD8C98F7B0}"/>
              </c:ext>
            </c:extLst>
          </c:dPt>
          <c:dPt>
            <c:idx val="29"/>
            <c:invertIfNegative val="0"/>
            <c:bubble3D val="0"/>
            <c:spPr>
              <a:solidFill>
                <a:schemeClr val="bg1">
                  <a:lumMod val="75000"/>
                </a:schemeClr>
              </a:solidFill>
              <a:ln w="3175">
                <a:noFill/>
              </a:ln>
            </c:spPr>
            <c:extLst>
              <c:ext xmlns:c16="http://schemas.microsoft.com/office/drawing/2014/chart" uri="{C3380CC4-5D6E-409C-BE32-E72D297353CC}">
                <c16:uniqueId val="{00000005-5571-4BB3-BB63-DADD8C98F7B0}"/>
              </c:ext>
            </c:extLst>
          </c:dPt>
          <c:dPt>
            <c:idx val="30"/>
            <c:invertIfNegative val="0"/>
            <c:bubble3D val="0"/>
            <c:spPr>
              <a:solidFill>
                <a:schemeClr val="bg1">
                  <a:lumMod val="75000"/>
                </a:schemeClr>
              </a:solidFill>
              <a:ln w="3175">
                <a:noFill/>
              </a:ln>
            </c:spPr>
            <c:extLst>
              <c:ext xmlns:c16="http://schemas.microsoft.com/office/drawing/2014/chart" uri="{C3380CC4-5D6E-409C-BE32-E72D297353CC}">
                <c16:uniqueId val="{00000007-5571-4BB3-BB63-DADD8C98F7B0}"/>
              </c:ext>
            </c:extLst>
          </c:dPt>
          <c:dPt>
            <c:idx val="31"/>
            <c:invertIfNegative val="0"/>
            <c:bubble3D val="0"/>
            <c:spPr>
              <a:solidFill>
                <a:schemeClr val="bg1">
                  <a:lumMod val="75000"/>
                </a:schemeClr>
              </a:solidFill>
              <a:ln w="3175">
                <a:noFill/>
              </a:ln>
            </c:spPr>
            <c:extLst>
              <c:ext xmlns:c16="http://schemas.microsoft.com/office/drawing/2014/chart" uri="{C3380CC4-5D6E-409C-BE32-E72D297353CC}">
                <c16:uniqueId val="{00000009-5571-4BB3-BB63-DADD8C98F7B0}"/>
              </c:ext>
            </c:extLst>
          </c:dPt>
          <c:dPt>
            <c:idx val="32"/>
            <c:invertIfNegative val="0"/>
            <c:bubble3D val="0"/>
            <c:spPr>
              <a:solidFill>
                <a:schemeClr val="bg1">
                  <a:lumMod val="75000"/>
                </a:schemeClr>
              </a:solidFill>
              <a:ln w="3175">
                <a:noFill/>
              </a:ln>
            </c:spPr>
            <c:extLst>
              <c:ext xmlns:c16="http://schemas.microsoft.com/office/drawing/2014/chart" uri="{C3380CC4-5D6E-409C-BE32-E72D297353CC}">
                <c16:uniqueId val="{0000000B-5571-4BB3-BB63-DADD8C98F7B0}"/>
              </c:ext>
            </c:extLst>
          </c:dPt>
          <c:dPt>
            <c:idx val="33"/>
            <c:invertIfNegative val="0"/>
            <c:bubble3D val="0"/>
            <c:spPr>
              <a:solidFill>
                <a:schemeClr val="bg1">
                  <a:lumMod val="75000"/>
                </a:schemeClr>
              </a:solidFill>
              <a:ln w="19050">
                <a:noFill/>
              </a:ln>
            </c:spPr>
            <c:extLst>
              <c:ext xmlns:c16="http://schemas.microsoft.com/office/drawing/2014/chart" uri="{C3380CC4-5D6E-409C-BE32-E72D297353CC}">
                <c16:uniqueId val="{0000000D-5571-4BB3-BB63-DADD8C98F7B0}"/>
              </c:ext>
            </c:extLst>
          </c:dPt>
          <c:dPt>
            <c:idx val="36"/>
            <c:invertIfNegative val="0"/>
            <c:bubble3D val="0"/>
            <c:spPr>
              <a:solidFill>
                <a:schemeClr val="bg1">
                  <a:lumMod val="75000"/>
                </a:schemeClr>
              </a:solidFill>
              <a:ln w="19050">
                <a:noFill/>
              </a:ln>
            </c:spPr>
            <c:extLst>
              <c:ext xmlns:c16="http://schemas.microsoft.com/office/drawing/2014/chart" uri="{C3380CC4-5D6E-409C-BE32-E72D297353CC}">
                <c16:uniqueId val="{0000000F-5571-4BB3-BB63-DADD8C98F7B0}"/>
              </c:ext>
            </c:extLst>
          </c:dPt>
          <c:dPt>
            <c:idx val="37"/>
            <c:invertIfNegative val="0"/>
            <c:bubble3D val="0"/>
            <c:extLst>
              <c:ext xmlns:c16="http://schemas.microsoft.com/office/drawing/2014/chart" uri="{C3380CC4-5D6E-409C-BE32-E72D297353CC}">
                <c16:uniqueId val="{00000011-5571-4BB3-BB63-DADD8C98F7B0}"/>
              </c:ext>
            </c:extLst>
          </c:dPt>
          <c:dPt>
            <c:idx val="38"/>
            <c:invertIfNegative val="0"/>
            <c:bubble3D val="0"/>
            <c:spPr>
              <a:solidFill>
                <a:schemeClr val="bg1">
                  <a:lumMod val="75000"/>
                </a:schemeClr>
              </a:solidFill>
              <a:ln w="19050">
                <a:noFill/>
              </a:ln>
            </c:spPr>
            <c:extLst>
              <c:ext xmlns:c16="http://schemas.microsoft.com/office/drawing/2014/chart" uri="{C3380CC4-5D6E-409C-BE32-E72D297353CC}">
                <c16:uniqueId val="{00000013-5571-4BB3-BB63-DADD8C98F7B0}"/>
              </c:ext>
            </c:extLst>
          </c:dPt>
          <c:dPt>
            <c:idx val="39"/>
            <c:invertIfNegative val="0"/>
            <c:bubble3D val="0"/>
            <c:spPr>
              <a:solidFill>
                <a:schemeClr val="bg1">
                  <a:lumMod val="75000"/>
                </a:schemeClr>
              </a:solidFill>
              <a:ln w="19050">
                <a:noFill/>
              </a:ln>
            </c:spPr>
            <c:extLst>
              <c:ext xmlns:c16="http://schemas.microsoft.com/office/drawing/2014/chart" uri="{C3380CC4-5D6E-409C-BE32-E72D297353CC}">
                <c16:uniqueId val="{00000015-5571-4BB3-BB63-DADD8C98F7B0}"/>
              </c:ext>
            </c:extLst>
          </c:dPt>
          <c:dPt>
            <c:idx val="41"/>
            <c:invertIfNegative val="0"/>
            <c:bubble3D val="0"/>
            <c:spPr>
              <a:solidFill>
                <a:schemeClr val="bg1">
                  <a:lumMod val="75000"/>
                </a:schemeClr>
              </a:solidFill>
              <a:ln w="3175">
                <a:noFill/>
              </a:ln>
            </c:spPr>
            <c:extLst>
              <c:ext xmlns:c16="http://schemas.microsoft.com/office/drawing/2014/chart" uri="{C3380CC4-5D6E-409C-BE32-E72D297353CC}">
                <c16:uniqueId val="{00000017-5571-4BB3-BB63-DADD8C98F7B0}"/>
              </c:ext>
            </c:extLst>
          </c:dPt>
          <c:dPt>
            <c:idx val="42"/>
            <c:invertIfNegative val="0"/>
            <c:bubble3D val="0"/>
            <c:spPr>
              <a:solidFill>
                <a:schemeClr val="bg1">
                  <a:lumMod val="75000"/>
                </a:schemeClr>
              </a:solidFill>
              <a:ln w="19050">
                <a:noFill/>
              </a:ln>
            </c:spPr>
            <c:extLst>
              <c:ext xmlns:c16="http://schemas.microsoft.com/office/drawing/2014/chart" uri="{C3380CC4-5D6E-409C-BE32-E72D297353CC}">
                <c16:uniqueId val="{00000019-5571-4BB3-BB63-DADD8C98F7B0}"/>
              </c:ext>
            </c:extLst>
          </c:dPt>
          <c:dPt>
            <c:idx val="43"/>
            <c:invertIfNegative val="0"/>
            <c:bubble3D val="0"/>
            <c:spPr>
              <a:solidFill>
                <a:schemeClr val="bg1">
                  <a:lumMod val="75000"/>
                </a:schemeClr>
              </a:solidFill>
              <a:ln w="19050">
                <a:noFill/>
              </a:ln>
            </c:spPr>
            <c:extLst>
              <c:ext xmlns:c16="http://schemas.microsoft.com/office/drawing/2014/chart" uri="{C3380CC4-5D6E-409C-BE32-E72D297353CC}">
                <c16:uniqueId val="{0000001B-5571-4BB3-BB63-DADD8C98F7B0}"/>
              </c:ext>
            </c:extLst>
          </c:dPt>
          <c:dPt>
            <c:idx val="44"/>
            <c:invertIfNegative val="0"/>
            <c:bubble3D val="0"/>
            <c:spPr>
              <a:solidFill>
                <a:schemeClr val="bg1">
                  <a:lumMod val="75000"/>
                </a:schemeClr>
              </a:solidFill>
              <a:ln w="19050">
                <a:noFill/>
              </a:ln>
            </c:spPr>
            <c:extLst>
              <c:ext xmlns:c16="http://schemas.microsoft.com/office/drawing/2014/chart" uri="{C3380CC4-5D6E-409C-BE32-E72D297353CC}">
                <c16:uniqueId val="{0000001D-5571-4BB3-BB63-DADD8C98F7B0}"/>
              </c:ext>
            </c:extLst>
          </c:dPt>
          <c:dPt>
            <c:idx val="46"/>
            <c:invertIfNegative val="0"/>
            <c:bubble3D val="0"/>
            <c:spPr>
              <a:solidFill>
                <a:schemeClr val="bg1">
                  <a:lumMod val="75000"/>
                </a:schemeClr>
              </a:solidFill>
              <a:ln w="19050">
                <a:noFill/>
              </a:ln>
            </c:spPr>
            <c:extLst>
              <c:ext xmlns:c16="http://schemas.microsoft.com/office/drawing/2014/chart" uri="{C3380CC4-5D6E-409C-BE32-E72D297353CC}">
                <c16:uniqueId val="{0000001F-5571-4BB3-BB63-DADD8C98F7B0}"/>
              </c:ext>
            </c:extLst>
          </c:dPt>
          <c:dPt>
            <c:idx val="47"/>
            <c:invertIfNegative val="0"/>
            <c:bubble3D val="0"/>
            <c:spPr>
              <a:solidFill>
                <a:schemeClr val="bg1">
                  <a:lumMod val="75000"/>
                </a:schemeClr>
              </a:solidFill>
              <a:ln w="19050">
                <a:noFill/>
              </a:ln>
            </c:spPr>
            <c:extLst>
              <c:ext xmlns:c16="http://schemas.microsoft.com/office/drawing/2014/chart" uri="{C3380CC4-5D6E-409C-BE32-E72D297353CC}">
                <c16:uniqueId val="{00000021-5571-4BB3-BB63-DADD8C98F7B0}"/>
              </c:ext>
            </c:extLst>
          </c:dPt>
          <c:dPt>
            <c:idx val="48"/>
            <c:invertIfNegative val="0"/>
            <c:bubble3D val="0"/>
            <c:spPr>
              <a:solidFill>
                <a:schemeClr val="bg1">
                  <a:lumMod val="75000"/>
                </a:schemeClr>
              </a:solidFill>
              <a:ln w="19050">
                <a:noFill/>
              </a:ln>
            </c:spPr>
            <c:extLst>
              <c:ext xmlns:c16="http://schemas.microsoft.com/office/drawing/2014/chart" uri="{C3380CC4-5D6E-409C-BE32-E72D297353CC}">
                <c16:uniqueId val="{00000023-5571-4BB3-BB63-DADD8C98F7B0}"/>
              </c:ext>
            </c:extLst>
          </c:dPt>
          <c:dPt>
            <c:idx val="49"/>
            <c:invertIfNegative val="0"/>
            <c:bubble3D val="0"/>
            <c:spPr>
              <a:solidFill>
                <a:schemeClr val="bg1">
                  <a:lumMod val="75000"/>
                </a:schemeClr>
              </a:solidFill>
              <a:ln w="19050">
                <a:noFill/>
              </a:ln>
            </c:spPr>
            <c:extLst>
              <c:ext xmlns:c16="http://schemas.microsoft.com/office/drawing/2014/chart" uri="{C3380CC4-5D6E-409C-BE32-E72D297353CC}">
                <c16:uniqueId val="{00000025-5571-4BB3-BB63-DADD8C98F7B0}"/>
              </c:ext>
            </c:extLst>
          </c:dPt>
          <c:dPt>
            <c:idx val="50"/>
            <c:invertIfNegative val="0"/>
            <c:bubble3D val="0"/>
            <c:spPr>
              <a:solidFill>
                <a:schemeClr val="bg1">
                  <a:lumMod val="75000"/>
                </a:schemeClr>
              </a:solidFill>
              <a:ln w="19050">
                <a:noFill/>
              </a:ln>
            </c:spPr>
            <c:extLst>
              <c:ext xmlns:c16="http://schemas.microsoft.com/office/drawing/2014/chart" uri="{C3380CC4-5D6E-409C-BE32-E72D297353CC}">
                <c16:uniqueId val="{00000027-5571-4BB3-BB63-DADD8C98F7B0}"/>
              </c:ext>
            </c:extLst>
          </c:dPt>
          <c:cat>
            <c:strRef>
              <c:f>Sheet1!$A$2:$A$52</c:f>
              <c:strCache>
                <c:ptCount val="51"/>
                <c:pt idx="0">
                  <c:v>Massachusetts</c:v>
                </c:pt>
                <c:pt idx="1">
                  <c:v>District of Columbia</c:v>
                </c:pt>
                <c:pt idx="2">
                  <c:v>Hawaii</c:v>
                </c:pt>
                <c:pt idx="3">
                  <c:v>Iowa</c:v>
                </c:pt>
                <c:pt idx="4">
                  <c:v>Minnesota</c:v>
                </c:pt>
                <c:pt idx="5">
                  <c:v>Rhode Island</c:v>
                </c:pt>
                <c:pt idx="6">
                  <c:v>Vermont</c:v>
                </c:pt>
                <c:pt idx="7">
                  <c:v>Kentucky</c:v>
                </c:pt>
                <c:pt idx="8">
                  <c:v>Michigan</c:v>
                </c:pt>
                <c:pt idx="9">
                  <c:v>Pennsylvania</c:v>
                </c:pt>
                <c:pt idx="10">
                  <c:v>Wisconsin</c:v>
                </c:pt>
                <c:pt idx="11">
                  <c:v>Connecticut</c:v>
                </c:pt>
                <c:pt idx="12">
                  <c:v>Delaware</c:v>
                </c:pt>
                <c:pt idx="13">
                  <c:v>Maryland</c:v>
                </c:pt>
                <c:pt idx="14">
                  <c:v>New Hampshire</c:v>
                </c:pt>
                <c:pt idx="15">
                  <c:v>New York</c:v>
                </c:pt>
                <c:pt idx="16">
                  <c:v>Ohio</c:v>
                </c:pt>
                <c:pt idx="17">
                  <c:v>North Dakota</c:v>
                </c:pt>
                <c:pt idx="18">
                  <c:v>Washington</c:v>
                </c:pt>
                <c:pt idx="19">
                  <c:v>West Virginia</c:v>
                </c:pt>
                <c:pt idx="20">
                  <c:v>California</c:v>
                </c:pt>
                <c:pt idx="21">
                  <c:v>Colorado</c:v>
                </c:pt>
                <c:pt idx="22">
                  <c:v>Illinois</c:v>
                </c:pt>
                <c:pt idx="23">
                  <c:v>Oregon</c:v>
                </c:pt>
                <c:pt idx="24">
                  <c:v>Indiana</c:v>
                </c:pt>
                <c:pt idx="25">
                  <c:v>New Jersey</c:v>
                </c:pt>
                <c:pt idx="26">
                  <c:v>Arkansas</c:v>
                </c:pt>
                <c:pt idx="27">
                  <c:v>Kansas</c:v>
                </c:pt>
                <c:pt idx="28">
                  <c:v>Louisiana</c:v>
                </c:pt>
                <c:pt idx="29">
                  <c:v>Maine</c:v>
                </c:pt>
                <c:pt idx="30">
                  <c:v>Nebraska</c:v>
                </c:pt>
                <c:pt idx="31">
                  <c:v>Utah</c:v>
                </c:pt>
                <c:pt idx="32">
                  <c:v>Virginia</c:v>
                </c:pt>
                <c:pt idx="33">
                  <c:v>Missouri</c:v>
                </c:pt>
                <c:pt idx="34">
                  <c:v>Montana</c:v>
                </c:pt>
                <c:pt idx="35">
                  <c:v>New Mexico</c:v>
                </c:pt>
                <c:pt idx="36">
                  <c:v>South Dakota</c:v>
                </c:pt>
                <c:pt idx="37">
                  <c:v>Arizona</c:v>
                </c:pt>
                <c:pt idx="38">
                  <c:v>Tennessee</c:v>
                </c:pt>
                <c:pt idx="39">
                  <c:v>Alabama</c:v>
                </c:pt>
                <c:pt idx="40">
                  <c:v>Nevada</c:v>
                </c:pt>
                <c:pt idx="41">
                  <c:v>Idaho</c:v>
                </c:pt>
                <c:pt idx="42">
                  <c:v>North Carolina</c:v>
                </c:pt>
                <c:pt idx="43">
                  <c:v>South Carolina</c:v>
                </c:pt>
                <c:pt idx="44">
                  <c:v>Wyoming</c:v>
                </c:pt>
                <c:pt idx="45">
                  <c:v>Alaska</c:v>
                </c:pt>
                <c:pt idx="46">
                  <c:v>Mississippi</c:v>
                </c:pt>
                <c:pt idx="47">
                  <c:v>Florida</c:v>
                </c:pt>
                <c:pt idx="48">
                  <c:v>Georgia</c:v>
                </c:pt>
                <c:pt idx="49">
                  <c:v>Oklahoma</c:v>
                </c:pt>
                <c:pt idx="50">
                  <c:v>Texas</c:v>
                </c:pt>
              </c:strCache>
            </c:strRef>
          </c:cat>
          <c:val>
            <c:numRef>
              <c:f>Sheet1!$C$2:$C$52</c:f>
              <c:numCache>
                <c:formatCode>General</c:formatCode>
                <c:ptCount val="51"/>
                <c:pt idx="0">
                  <c:v>4</c:v>
                </c:pt>
                <c:pt idx="1">
                  <c:v>5</c:v>
                </c:pt>
                <c:pt idx="2">
                  <c:v>5</c:v>
                </c:pt>
                <c:pt idx="3">
                  <c:v>6</c:v>
                </c:pt>
                <c:pt idx="4">
                  <c:v>6</c:v>
                </c:pt>
                <c:pt idx="5">
                  <c:v>6</c:v>
                </c:pt>
                <c:pt idx="6">
                  <c:v>6</c:v>
                </c:pt>
                <c:pt idx="7">
                  <c:v>7</c:v>
                </c:pt>
                <c:pt idx="8">
                  <c:v>7</c:v>
                </c:pt>
                <c:pt idx="9">
                  <c:v>7</c:v>
                </c:pt>
                <c:pt idx="10">
                  <c:v>7</c:v>
                </c:pt>
                <c:pt idx="11">
                  <c:v>8</c:v>
                </c:pt>
                <c:pt idx="12">
                  <c:v>8</c:v>
                </c:pt>
                <c:pt idx="13">
                  <c:v>8</c:v>
                </c:pt>
                <c:pt idx="14">
                  <c:v>8</c:v>
                </c:pt>
                <c:pt idx="15">
                  <c:v>8</c:v>
                </c:pt>
                <c:pt idx="16">
                  <c:v>8</c:v>
                </c:pt>
                <c:pt idx="17">
                  <c:v>9</c:v>
                </c:pt>
                <c:pt idx="18">
                  <c:v>9</c:v>
                </c:pt>
                <c:pt idx="19">
                  <c:v>9</c:v>
                </c:pt>
                <c:pt idx="20">
                  <c:v>10</c:v>
                </c:pt>
                <c:pt idx="21">
                  <c:v>10</c:v>
                </c:pt>
                <c:pt idx="22">
                  <c:v>10</c:v>
                </c:pt>
                <c:pt idx="23">
                  <c:v>10</c:v>
                </c:pt>
                <c:pt idx="24">
                  <c:v>11</c:v>
                </c:pt>
                <c:pt idx="25">
                  <c:v>11</c:v>
                </c:pt>
                <c:pt idx="26">
                  <c:v>12</c:v>
                </c:pt>
                <c:pt idx="27">
                  <c:v>12</c:v>
                </c:pt>
                <c:pt idx="28">
                  <c:v>12</c:v>
                </c:pt>
                <c:pt idx="29">
                  <c:v>12</c:v>
                </c:pt>
                <c:pt idx="30">
                  <c:v>12</c:v>
                </c:pt>
                <c:pt idx="31">
                  <c:v>12</c:v>
                </c:pt>
                <c:pt idx="32">
                  <c:v>12</c:v>
                </c:pt>
                <c:pt idx="33">
                  <c:v>13</c:v>
                </c:pt>
                <c:pt idx="34">
                  <c:v>13</c:v>
                </c:pt>
                <c:pt idx="35">
                  <c:v>13</c:v>
                </c:pt>
                <c:pt idx="36">
                  <c:v>13</c:v>
                </c:pt>
                <c:pt idx="37">
                  <c:v>14</c:v>
                </c:pt>
                <c:pt idx="38">
                  <c:v>14</c:v>
                </c:pt>
                <c:pt idx="39">
                  <c:v>15</c:v>
                </c:pt>
                <c:pt idx="40">
                  <c:v>15</c:v>
                </c:pt>
                <c:pt idx="41">
                  <c:v>16</c:v>
                </c:pt>
                <c:pt idx="42">
                  <c:v>16</c:v>
                </c:pt>
                <c:pt idx="43">
                  <c:v>16</c:v>
                </c:pt>
                <c:pt idx="44">
                  <c:v>16</c:v>
                </c:pt>
                <c:pt idx="45">
                  <c:v>18</c:v>
                </c:pt>
                <c:pt idx="46">
                  <c:v>18</c:v>
                </c:pt>
                <c:pt idx="47">
                  <c:v>19</c:v>
                </c:pt>
                <c:pt idx="48">
                  <c:v>19</c:v>
                </c:pt>
                <c:pt idx="49">
                  <c:v>20</c:v>
                </c:pt>
                <c:pt idx="50">
                  <c:v>24</c:v>
                </c:pt>
              </c:numCache>
            </c:numRef>
          </c:val>
          <c:extLst>
            <c:ext xmlns:c16="http://schemas.microsoft.com/office/drawing/2014/chart" uri="{C3380CC4-5D6E-409C-BE32-E72D297353CC}">
              <c16:uniqueId val="{00000013-1A4F-49AA-9C2B-C3C1352A4B18}"/>
            </c:ext>
          </c:extLst>
        </c:ser>
        <c:dLbls>
          <c:showLegendKey val="0"/>
          <c:showVal val="0"/>
          <c:showCatName val="0"/>
          <c:showSerName val="0"/>
          <c:showPercent val="0"/>
          <c:showBubbleSize val="0"/>
        </c:dLbls>
        <c:gapWidth val="50"/>
        <c:axId val="288525648"/>
        <c:axId val="402576424"/>
      </c:barChart>
      <c:catAx>
        <c:axId val="288525648"/>
        <c:scaling>
          <c:orientation val="minMax"/>
        </c:scaling>
        <c:delete val="0"/>
        <c:axPos val="b"/>
        <c:numFmt formatCode="General" sourceLinked="1"/>
        <c:majorTickMark val="none"/>
        <c:minorTickMark val="none"/>
        <c:tickLblPos val="nextTo"/>
        <c:txPr>
          <a:bodyPr rot="-60000000" vert="horz"/>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402576424"/>
        <c:crosses val="autoZero"/>
        <c:auto val="1"/>
        <c:lblAlgn val="ctr"/>
        <c:lblOffset val="100"/>
        <c:noMultiLvlLbl val="0"/>
      </c:catAx>
      <c:valAx>
        <c:axId val="402576424"/>
        <c:scaling>
          <c:orientation val="minMax"/>
          <c:max val="30"/>
        </c:scaling>
        <c:delete val="0"/>
        <c:axPos val="l"/>
        <c:numFmt formatCode="General" sourceLinked="1"/>
        <c:majorTickMark val="none"/>
        <c:minorTickMark val="none"/>
        <c:tickLblPos val="nextTo"/>
        <c:spPr>
          <a:ln>
            <a:noFill/>
          </a:ln>
        </c:spPr>
        <c:txPr>
          <a:bodyPr rot="-60000000" vert="horz"/>
          <a:lstStyle/>
          <a:p>
            <a:pPr>
              <a:defRPr sz="1100">
                <a:solidFill>
                  <a:schemeClr val="tx1"/>
                </a:solidFill>
              </a:defRPr>
            </a:pPr>
            <a:endParaRPr lang="en-US"/>
          </a:p>
        </c:txPr>
        <c:crossAx val="28852564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2016</c:v>
                </c:pt>
              </c:strCache>
            </c:strRef>
          </c:tx>
          <c:spPr>
            <a:ln w="19050">
              <a:noFill/>
            </a:ln>
          </c:spPr>
          <c:marker>
            <c:symbol val="circle"/>
            <c:size val="9"/>
            <c:spPr>
              <a:solidFill>
                <a:schemeClr val="accent1">
                  <a:lumMod val="40000"/>
                  <a:lumOff val="60000"/>
                </a:schemeClr>
              </a:solidFill>
              <a:ln>
                <a:noFill/>
              </a:ln>
            </c:spPr>
          </c:marker>
          <c:dPt>
            <c:idx val="13"/>
            <c:bubble3D val="0"/>
            <c:extLst>
              <c:ext xmlns:c16="http://schemas.microsoft.com/office/drawing/2014/chart" uri="{C3380CC4-5D6E-409C-BE32-E72D297353CC}">
                <c16:uniqueId val="{00000000-185F-4215-9F07-902D59F01EAA}"/>
              </c:ext>
            </c:extLst>
          </c:dPt>
          <c:dPt>
            <c:idx val="14"/>
            <c:bubble3D val="0"/>
            <c:extLst>
              <c:ext xmlns:c16="http://schemas.microsoft.com/office/drawing/2014/chart" uri="{C3380CC4-5D6E-409C-BE32-E72D297353CC}">
                <c16:uniqueId val="{00000001-185F-4215-9F07-902D59F01EAA}"/>
              </c:ext>
            </c:extLst>
          </c:dPt>
          <c:dPt>
            <c:idx val="25"/>
            <c:bubble3D val="0"/>
            <c:extLst>
              <c:ext xmlns:c16="http://schemas.microsoft.com/office/drawing/2014/chart" uri="{C3380CC4-5D6E-409C-BE32-E72D297353CC}">
                <c16:uniqueId val="{00000002-185F-4215-9F07-902D59F01EAA}"/>
              </c:ext>
            </c:extLst>
          </c:dPt>
          <c:dPt>
            <c:idx val="26"/>
            <c:bubble3D val="0"/>
            <c:extLst>
              <c:ext xmlns:c16="http://schemas.microsoft.com/office/drawing/2014/chart" uri="{C3380CC4-5D6E-409C-BE32-E72D297353CC}">
                <c16:uniqueId val="{00000003-185F-4215-9F07-902D59F01EAA}"/>
              </c:ext>
            </c:extLst>
          </c:dPt>
          <c:dPt>
            <c:idx val="29"/>
            <c:bubble3D val="0"/>
            <c:extLst>
              <c:ext xmlns:c16="http://schemas.microsoft.com/office/drawing/2014/chart" uri="{C3380CC4-5D6E-409C-BE32-E72D297353CC}">
                <c16:uniqueId val="{00000004-185F-4215-9F07-902D59F01EAA}"/>
              </c:ext>
            </c:extLst>
          </c:dPt>
          <c:dPt>
            <c:idx val="30"/>
            <c:bubble3D val="0"/>
            <c:extLst>
              <c:ext xmlns:c16="http://schemas.microsoft.com/office/drawing/2014/chart" uri="{C3380CC4-5D6E-409C-BE32-E72D297353CC}">
                <c16:uniqueId val="{00000005-185F-4215-9F07-902D59F01EAA}"/>
              </c:ext>
            </c:extLst>
          </c:dPt>
          <c:dPt>
            <c:idx val="32"/>
            <c:bubble3D val="0"/>
            <c:extLst>
              <c:ext xmlns:c16="http://schemas.microsoft.com/office/drawing/2014/chart" uri="{C3380CC4-5D6E-409C-BE32-E72D297353CC}">
                <c16:uniqueId val="{00000006-185F-4215-9F07-902D59F01EAA}"/>
              </c:ext>
            </c:extLst>
          </c:dPt>
          <c:dPt>
            <c:idx val="35"/>
            <c:bubble3D val="0"/>
            <c:extLst>
              <c:ext xmlns:c16="http://schemas.microsoft.com/office/drawing/2014/chart" uri="{C3380CC4-5D6E-409C-BE32-E72D297353CC}">
                <c16:uniqueId val="{00000007-185F-4215-9F07-902D59F01EAA}"/>
              </c:ext>
            </c:extLst>
          </c:dPt>
          <c:dPt>
            <c:idx val="40"/>
            <c:bubble3D val="0"/>
            <c:extLst>
              <c:ext xmlns:c16="http://schemas.microsoft.com/office/drawing/2014/chart" uri="{C3380CC4-5D6E-409C-BE32-E72D297353CC}">
                <c16:uniqueId val="{00000008-185F-4215-9F07-902D59F01EAA}"/>
              </c:ext>
            </c:extLst>
          </c:dPt>
          <c:dPt>
            <c:idx val="41"/>
            <c:bubble3D val="0"/>
            <c:extLst>
              <c:ext xmlns:c16="http://schemas.microsoft.com/office/drawing/2014/chart" uri="{C3380CC4-5D6E-409C-BE32-E72D297353CC}">
                <c16:uniqueId val="{00000009-185F-4215-9F07-902D59F01EAA}"/>
              </c:ext>
            </c:extLst>
          </c:dPt>
          <c:dPt>
            <c:idx val="42"/>
            <c:bubble3D val="0"/>
            <c:extLst>
              <c:ext xmlns:c16="http://schemas.microsoft.com/office/drawing/2014/chart" uri="{C3380CC4-5D6E-409C-BE32-E72D297353CC}">
                <c16:uniqueId val="{0000000A-185F-4215-9F07-902D59F01EAA}"/>
              </c:ext>
            </c:extLst>
          </c:dPt>
          <c:dPt>
            <c:idx val="43"/>
            <c:bubble3D val="0"/>
            <c:extLst>
              <c:ext xmlns:c16="http://schemas.microsoft.com/office/drawing/2014/chart" uri="{C3380CC4-5D6E-409C-BE32-E72D297353CC}">
                <c16:uniqueId val="{0000000B-185F-4215-9F07-902D59F01EAA}"/>
              </c:ext>
            </c:extLst>
          </c:dPt>
          <c:dPt>
            <c:idx val="44"/>
            <c:bubble3D val="0"/>
            <c:extLst>
              <c:ext xmlns:c16="http://schemas.microsoft.com/office/drawing/2014/chart" uri="{C3380CC4-5D6E-409C-BE32-E72D297353CC}">
                <c16:uniqueId val="{0000000C-185F-4215-9F07-902D59F01EAA}"/>
              </c:ext>
            </c:extLst>
          </c:dPt>
          <c:dPt>
            <c:idx val="45"/>
            <c:bubble3D val="0"/>
            <c:extLst>
              <c:ext xmlns:c16="http://schemas.microsoft.com/office/drawing/2014/chart" uri="{C3380CC4-5D6E-409C-BE32-E72D297353CC}">
                <c16:uniqueId val="{0000000D-185F-4215-9F07-902D59F01EAA}"/>
              </c:ext>
            </c:extLst>
          </c:dPt>
          <c:dPt>
            <c:idx val="46"/>
            <c:bubble3D val="0"/>
            <c:extLst>
              <c:ext xmlns:c16="http://schemas.microsoft.com/office/drawing/2014/chart" uri="{C3380CC4-5D6E-409C-BE32-E72D297353CC}">
                <c16:uniqueId val="{0000000E-185F-4215-9F07-902D59F01EAA}"/>
              </c:ext>
            </c:extLst>
          </c:dPt>
          <c:dPt>
            <c:idx val="47"/>
            <c:bubble3D val="0"/>
            <c:extLst>
              <c:ext xmlns:c16="http://schemas.microsoft.com/office/drawing/2014/chart" uri="{C3380CC4-5D6E-409C-BE32-E72D297353CC}">
                <c16:uniqueId val="{0000000F-185F-4215-9F07-902D59F01EAA}"/>
              </c:ext>
            </c:extLst>
          </c:dPt>
          <c:dPt>
            <c:idx val="48"/>
            <c:bubble3D val="0"/>
            <c:extLst>
              <c:ext xmlns:c16="http://schemas.microsoft.com/office/drawing/2014/chart" uri="{C3380CC4-5D6E-409C-BE32-E72D297353CC}">
                <c16:uniqueId val="{00000010-185F-4215-9F07-902D59F01EAA}"/>
              </c:ext>
            </c:extLst>
          </c:dPt>
          <c:dPt>
            <c:idx val="50"/>
            <c:bubble3D val="0"/>
            <c:extLst>
              <c:ext xmlns:c16="http://schemas.microsoft.com/office/drawing/2014/chart" uri="{C3380CC4-5D6E-409C-BE32-E72D297353CC}">
                <c16:uniqueId val="{00000011-185F-4215-9F07-902D59F01EAA}"/>
              </c:ext>
            </c:extLst>
          </c:dPt>
          <c:cat>
            <c:strRef>
              <c:f>Sheet1!$A$2:$A$54</c:f>
              <c:strCache>
                <c:ptCount val="53"/>
                <c:pt idx="0">
                  <c:v>Hawaii</c:v>
                </c:pt>
                <c:pt idx="1">
                  <c:v>Iowa</c:v>
                </c:pt>
                <c:pt idx="2">
                  <c:v>North Dakota</c:v>
                </c:pt>
                <c:pt idx="3">
                  <c:v>Vermont</c:v>
                </c:pt>
                <c:pt idx="4">
                  <c:v>Massachusetts</c:v>
                </c:pt>
                <c:pt idx="5">
                  <c:v>District of Columbia</c:v>
                </c:pt>
                <c:pt idx="6">
                  <c:v>Minnesota</c:v>
                </c:pt>
                <c:pt idx="7">
                  <c:v>Connecticut</c:v>
                </c:pt>
                <c:pt idx="8">
                  <c:v>Washington</c:v>
                </c:pt>
                <c:pt idx="9">
                  <c:v>New Hampshire</c:v>
                </c:pt>
                <c:pt idx="10">
                  <c:v>Wisconsin</c:v>
                </c:pt>
                <c:pt idx="11">
                  <c:v>Maryland</c:v>
                </c:pt>
                <c:pt idx="12">
                  <c:v>New York</c:v>
                </c:pt>
                <c:pt idx="13">
                  <c:v>Illinois</c:v>
                </c:pt>
                <c:pt idx="14">
                  <c:v>Ohio</c:v>
                </c:pt>
                <c:pt idx="15">
                  <c:v>California</c:v>
                </c:pt>
                <c:pt idx="16">
                  <c:v>Pennsylvania</c:v>
                </c:pt>
                <c:pt idx="17">
                  <c:v>Colorado</c:v>
                </c:pt>
                <c:pt idx="18">
                  <c:v>Kentucky</c:v>
                </c:pt>
                <c:pt idx="19">
                  <c:v>Montana</c:v>
                </c:pt>
                <c:pt idx="20">
                  <c:v>Kansas</c:v>
                </c:pt>
                <c:pt idx="21">
                  <c:v>Nebraska</c:v>
                </c:pt>
                <c:pt idx="22">
                  <c:v>Michigan</c:v>
                </c:pt>
                <c:pt idx="23">
                  <c:v>Alaska</c:v>
                </c:pt>
                <c:pt idx="24">
                  <c:v>Indiana</c:v>
                </c:pt>
                <c:pt idx="25">
                  <c:v>Virginia</c:v>
                </c:pt>
                <c:pt idx="26">
                  <c:v>Missouri</c:v>
                </c:pt>
                <c:pt idx="27">
                  <c:v>Arizona</c:v>
                </c:pt>
                <c:pt idx="28">
                  <c:v>Idaho</c:v>
                </c:pt>
                <c:pt idx="29">
                  <c:v>Wyoming</c:v>
                </c:pt>
                <c:pt idx="30">
                  <c:v>West Virginia</c:v>
                </c:pt>
                <c:pt idx="31">
                  <c:v>Georgia</c:v>
                </c:pt>
                <c:pt idx="32">
                  <c:v>Nevada</c:v>
                </c:pt>
                <c:pt idx="33">
                  <c:v>South Carolina</c:v>
                </c:pt>
                <c:pt idx="34">
                  <c:v>North Carolina</c:v>
                </c:pt>
                <c:pt idx="35">
                  <c:v>Alabama</c:v>
                </c:pt>
                <c:pt idx="36">
                  <c:v>Louisiana</c:v>
                </c:pt>
                <c:pt idx="37">
                  <c:v>Florida</c:v>
                </c:pt>
                <c:pt idx="38">
                  <c:v>Mississippi</c:v>
                </c:pt>
                <c:pt idx="41">
                  <c:v>South Dakota</c:v>
                </c:pt>
                <c:pt idx="42">
                  <c:v>Rhode Island</c:v>
                </c:pt>
                <c:pt idx="43">
                  <c:v>Utah</c:v>
                </c:pt>
                <c:pt idx="44">
                  <c:v>Oregon</c:v>
                </c:pt>
                <c:pt idx="45">
                  <c:v>Delaware</c:v>
                </c:pt>
                <c:pt idx="46">
                  <c:v>Maine</c:v>
                </c:pt>
                <c:pt idx="47">
                  <c:v>New Jersey</c:v>
                </c:pt>
                <c:pt idx="48">
                  <c:v>Tennessee</c:v>
                </c:pt>
                <c:pt idx="49">
                  <c:v>New Mexico</c:v>
                </c:pt>
                <c:pt idx="50">
                  <c:v>Arkansas</c:v>
                </c:pt>
                <c:pt idx="51">
                  <c:v>Oklahoma</c:v>
                </c:pt>
                <c:pt idx="52">
                  <c:v>Texas</c:v>
                </c:pt>
              </c:strCache>
            </c:strRef>
          </c:cat>
          <c:val>
            <c:numRef>
              <c:f>Sheet1!$B$2:$B$54</c:f>
              <c:numCache>
                <c:formatCode>General</c:formatCode>
                <c:ptCount val="53"/>
                <c:pt idx="0">
                  <c:v>8.3000000000000007</c:v>
                </c:pt>
                <c:pt idx="1">
                  <c:v>9.1999999999999993</c:v>
                </c:pt>
                <c:pt idx="2">
                  <c:v>9.5</c:v>
                </c:pt>
                <c:pt idx="3">
                  <c:v>9.5</c:v>
                </c:pt>
                <c:pt idx="4">
                  <c:v>10</c:v>
                </c:pt>
                <c:pt idx="5">
                  <c:v>10.1</c:v>
                </c:pt>
                <c:pt idx="6">
                  <c:v>11</c:v>
                </c:pt>
                <c:pt idx="7">
                  <c:v>11.5</c:v>
                </c:pt>
                <c:pt idx="8">
                  <c:v>11.6</c:v>
                </c:pt>
                <c:pt idx="9">
                  <c:v>11.9</c:v>
                </c:pt>
                <c:pt idx="10">
                  <c:v>12</c:v>
                </c:pt>
                <c:pt idx="11">
                  <c:v>12.3</c:v>
                </c:pt>
                <c:pt idx="12">
                  <c:v>12.7</c:v>
                </c:pt>
                <c:pt idx="13">
                  <c:v>12.8</c:v>
                </c:pt>
                <c:pt idx="14">
                  <c:v>12.8</c:v>
                </c:pt>
                <c:pt idx="15">
                  <c:v>12.9</c:v>
                </c:pt>
                <c:pt idx="16">
                  <c:v>13.2</c:v>
                </c:pt>
                <c:pt idx="17">
                  <c:v>13.7</c:v>
                </c:pt>
                <c:pt idx="18">
                  <c:v>13.7</c:v>
                </c:pt>
                <c:pt idx="19">
                  <c:v>13.7</c:v>
                </c:pt>
                <c:pt idx="20">
                  <c:v>14</c:v>
                </c:pt>
                <c:pt idx="21">
                  <c:v>14.1</c:v>
                </c:pt>
                <c:pt idx="22">
                  <c:v>14.3</c:v>
                </c:pt>
                <c:pt idx="23">
                  <c:v>14.5</c:v>
                </c:pt>
                <c:pt idx="24">
                  <c:v>15</c:v>
                </c:pt>
                <c:pt idx="25">
                  <c:v>15.4</c:v>
                </c:pt>
                <c:pt idx="26">
                  <c:v>16</c:v>
                </c:pt>
                <c:pt idx="27">
                  <c:v>16.100000000000001</c:v>
                </c:pt>
                <c:pt idx="28">
                  <c:v>16.600000000000001</c:v>
                </c:pt>
                <c:pt idx="29">
                  <c:v>16.8</c:v>
                </c:pt>
                <c:pt idx="30">
                  <c:v>17.399999999999999</c:v>
                </c:pt>
                <c:pt idx="31">
                  <c:v>18.600000000000001</c:v>
                </c:pt>
                <c:pt idx="32">
                  <c:v>18.600000000000001</c:v>
                </c:pt>
                <c:pt idx="33">
                  <c:v>18.600000000000001</c:v>
                </c:pt>
                <c:pt idx="34">
                  <c:v>18.8</c:v>
                </c:pt>
                <c:pt idx="35">
                  <c:v>19.5</c:v>
                </c:pt>
                <c:pt idx="36">
                  <c:v>20.100000000000001</c:v>
                </c:pt>
                <c:pt idx="37">
                  <c:v>20.7</c:v>
                </c:pt>
                <c:pt idx="38">
                  <c:v>22.5</c:v>
                </c:pt>
                <c:pt idx="41">
                  <c:v>10.3</c:v>
                </c:pt>
                <c:pt idx="42">
                  <c:v>12</c:v>
                </c:pt>
                <c:pt idx="43">
                  <c:v>13.1</c:v>
                </c:pt>
                <c:pt idx="44">
                  <c:v>13.3</c:v>
                </c:pt>
                <c:pt idx="45">
                  <c:v>13.4</c:v>
                </c:pt>
                <c:pt idx="46">
                  <c:v>13.4</c:v>
                </c:pt>
                <c:pt idx="47">
                  <c:v>14.3</c:v>
                </c:pt>
                <c:pt idx="48">
                  <c:v>14.3</c:v>
                </c:pt>
                <c:pt idx="49">
                  <c:v>14.4</c:v>
                </c:pt>
                <c:pt idx="50">
                  <c:v>18.2</c:v>
                </c:pt>
                <c:pt idx="51">
                  <c:v>18.2</c:v>
                </c:pt>
                <c:pt idx="52">
                  <c:v>20.3</c:v>
                </c:pt>
              </c:numCache>
            </c:numRef>
          </c:val>
          <c:smooth val="0"/>
          <c:extLst>
            <c:ext xmlns:c16="http://schemas.microsoft.com/office/drawing/2014/chart" uri="{C3380CC4-5D6E-409C-BE32-E72D297353CC}">
              <c16:uniqueId val="{00000000-1A4F-49AA-9C2B-C3C1352A4B18}"/>
            </c:ext>
          </c:extLst>
        </c:ser>
        <c:ser>
          <c:idx val="1"/>
          <c:order val="1"/>
          <c:tx>
            <c:strRef>
              <c:f>Sheet1!$C$1</c:f>
              <c:strCache>
                <c:ptCount val="1"/>
                <c:pt idx="0">
                  <c:v>2017</c:v>
                </c:pt>
              </c:strCache>
            </c:strRef>
          </c:tx>
          <c:spPr>
            <a:ln w="19050">
              <a:noFill/>
            </a:ln>
          </c:spPr>
          <c:marker>
            <c:symbol val="circle"/>
            <c:size val="9"/>
            <c:spPr>
              <a:solidFill>
                <a:schemeClr val="accent1"/>
              </a:solidFill>
              <a:ln>
                <a:noFill/>
              </a:ln>
            </c:spPr>
          </c:marker>
          <c:cat>
            <c:strRef>
              <c:f>Sheet1!$A$2:$A$54</c:f>
              <c:strCache>
                <c:ptCount val="53"/>
                <c:pt idx="0">
                  <c:v>Hawaii</c:v>
                </c:pt>
                <c:pt idx="1">
                  <c:v>Iowa</c:v>
                </c:pt>
                <c:pt idx="2">
                  <c:v>North Dakota</c:v>
                </c:pt>
                <c:pt idx="3">
                  <c:v>Vermont</c:v>
                </c:pt>
                <c:pt idx="4">
                  <c:v>Massachusetts</c:v>
                </c:pt>
                <c:pt idx="5">
                  <c:v>District of Columbia</c:v>
                </c:pt>
                <c:pt idx="6">
                  <c:v>Minnesota</c:v>
                </c:pt>
                <c:pt idx="7">
                  <c:v>Connecticut</c:v>
                </c:pt>
                <c:pt idx="8">
                  <c:v>Washington</c:v>
                </c:pt>
                <c:pt idx="9">
                  <c:v>New Hampshire</c:v>
                </c:pt>
                <c:pt idx="10">
                  <c:v>Wisconsin</c:v>
                </c:pt>
                <c:pt idx="11">
                  <c:v>Maryland</c:v>
                </c:pt>
                <c:pt idx="12">
                  <c:v>New York</c:v>
                </c:pt>
                <c:pt idx="13">
                  <c:v>Illinois</c:v>
                </c:pt>
                <c:pt idx="14">
                  <c:v>Ohio</c:v>
                </c:pt>
                <c:pt idx="15">
                  <c:v>California</c:v>
                </c:pt>
                <c:pt idx="16">
                  <c:v>Pennsylvania</c:v>
                </c:pt>
                <c:pt idx="17">
                  <c:v>Colorado</c:v>
                </c:pt>
                <c:pt idx="18">
                  <c:v>Kentucky</c:v>
                </c:pt>
                <c:pt idx="19">
                  <c:v>Montana</c:v>
                </c:pt>
                <c:pt idx="20">
                  <c:v>Kansas</c:v>
                </c:pt>
                <c:pt idx="21">
                  <c:v>Nebraska</c:v>
                </c:pt>
                <c:pt idx="22">
                  <c:v>Michigan</c:v>
                </c:pt>
                <c:pt idx="23">
                  <c:v>Alaska</c:v>
                </c:pt>
                <c:pt idx="24">
                  <c:v>Indiana</c:v>
                </c:pt>
                <c:pt idx="25">
                  <c:v>Virginia</c:v>
                </c:pt>
                <c:pt idx="26">
                  <c:v>Missouri</c:v>
                </c:pt>
                <c:pt idx="27">
                  <c:v>Arizona</c:v>
                </c:pt>
                <c:pt idx="28">
                  <c:v>Idaho</c:v>
                </c:pt>
                <c:pt idx="29">
                  <c:v>Wyoming</c:v>
                </c:pt>
                <c:pt idx="30">
                  <c:v>West Virginia</c:v>
                </c:pt>
                <c:pt idx="31">
                  <c:v>Georgia</c:v>
                </c:pt>
                <c:pt idx="32">
                  <c:v>Nevada</c:v>
                </c:pt>
                <c:pt idx="33">
                  <c:v>South Carolina</c:v>
                </c:pt>
                <c:pt idx="34">
                  <c:v>North Carolina</c:v>
                </c:pt>
                <c:pt idx="35">
                  <c:v>Alabama</c:v>
                </c:pt>
                <c:pt idx="36">
                  <c:v>Louisiana</c:v>
                </c:pt>
                <c:pt idx="37">
                  <c:v>Florida</c:v>
                </c:pt>
                <c:pt idx="38">
                  <c:v>Mississippi</c:v>
                </c:pt>
                <c:pt idx="41">
                  <c:v>South Dakota</c:v>
                </c:pt>
                <c:pt idx="42">
                  <c:v>Rhode Island</c:v>
                </c:pt>
                <c:pt idx="43">
                  <c:v>Utah</c:v>
                </c:pt>
                <c:pt idx="44">
                  <c:v>Oregon</c:v>
                </c:pt>
                <c:pt idx="45">
                  <c:v>Delaware</c:v>
                </c:pt>
                <c:pt idx="46">
                  <c:v>Maine</c:v>
                </c:pt>
                <c:pt idx="47">
                  <c:v>New Jersey</c:v>
                </c:pt>
                <c:pt idx="48">
                  <c:v>Tennessee</c:v>
                </c:pt>
                <c:pt idx="49">
                  <c:v>New Mexico</c:v>
                </c:pt>
                <c:pt idx="50">
                  <c:v>Arkansas</c:v>
                </c:pt>
                <c:pt idx="51">
                  <c:v>Oklahoma</c:v>
                </c:pt>
                <c:pt idx="52">
                  <c:v>Texas</c:v>
                </c:pt>
              </c:strCache>
            </c:strRef>
          </c:cat>
          <c:val>
            <c:numRef>
              <c:f>Sheet1!$C$2:$C$54</c:f>
              <c:numCache>
                <c:formatCode>General</c:formatCode>
                <c:ptCount val="53"/>
                <c:pt idx="0">
                  <c:v>9.3000000000000007</c:v>
                </c:pt>
                <c:pt idx="1">
                  <c:v>9.1999999999999993</c:v>
                </c:pt>
                <c:pt idx="2">
                  <c:v>9.3000000000000007</c:v>
                </c:pt>
                <c:pt idx="3">
                  <c:v>10.1</c:v>
                </c:pt>
                <c:pt idx="4">
                  <c:v>10.4</c:v>
                </c:pt>
                <c:pt idx="5">
                  <c:v>11.4</c:v>
                </c:pt>
                <c:pt idx="6">
                  <c:v>11.4</c:v>
                </c:pt>
                <c:pt idx="7">
                  <c:v>12.2</c:v>
                </c:pt>
                <c:pt idx="8">
                  <c:v>12.9</c:v>
                </c:pt>
                <c:pt idx="9">
                  <c:v>11.2</c:v>
                </c:pt>
                <c:pt idx="10">
                  <c:v>12.4</c:v>
                </c:pt>
                <c:pt idx="11">
                  <c:v>12.1</c:v>
                </c:pt>
                <c:pt idx="12">
                  <c:v>13.1</c:v>
                </c:pt>
                <c:pt idx="13">
                  <c:v>13.6</c:v>
                </c:pt>
                <c:pt idx="14">
                  <c:v>12.9</c:v>
                </c:pt>
                <c:pt idx="15">
                  <c:v>13.5</c:v>
                </c:pt>
                <c:pt idx="16">
                  <c:v>12.3</c:v>
                </c:pt>
                <c:pt idx="17">
                  <c:v>14.8</c:v>
                </c:pt>
                <c:pt idx="18">
                  <c:v>14</c:v>
                </c:pt>
                <c:pt idx="19">
                  <c:v>13.4</c:v>
                </c:pt>
                <c:pt idx="20">
                  <c:v>14.4</c:v>
                </c:pt>
                <c:pt idx="21">
                  <c:v>14</c:v>
                </c:pt>
                <c:pt idx="22">
                  <c:v>13</c:v>
                </c:pt>
                <c:pt idx="23">
                  <c:v>13.3</c:v>
                </c:pt>
                <c:pt idx="24">
                  <c:v>14.8</c:v>
                </c:pt>
                <c:pt idx="25">
                  <c:v>15.8</c:v>
                </c:pt>
                <c:pt idx="26">
                  <c:v>16.399999999999999</c:v>
                </c:pt>
                <c:pt idx="27">
                  <c:v>16.600000000000001</c:v>
                </c:pt>
                <c:pt idx="28">
                  <c:v>16.2</c:v>
                </c:pt>
                <c:pt idx="29">
                  <c:v>17.5</c:v>
                </c:pt>
                <c:pt idx="30">
                  <c:v>17.7</c:v>
                </c:pt>
                <c:pt idx="31">
                  <c:v>19.399999999999999</c:v>
                </c:pt>
                <c:pt idx="32">
                  <c:v>19.5</c:v>
                </c:pt>
                <c:pt idx="33">
                  <c:v>18.100000000000001</c:v>
                </c:pt>
                <c:pt idx="34">
                  <c:v>18.399999999999999</c:v>
                </c:pt>
                <c:pt idx="35">
                  <c:v>19.5</c:v>
                </c:pt>
                <c:pt idx="36">
                  <c:v>19.7</c:v>
                </c:pt>
                <c:pt idx="37">
                  <c:v>20.5</c:v>
                </c:pt>
                <c:pt idx="38">
                  <c:v>21.3</c:v>
                </c:pt>
                <c:pt idx="41">
                  <c:v>11.5</c:v>
                </c:pt>
                <c:pt idx="42">
                  <c:v>14.2</c:v>
                </c:pt>
                <c:pt idx="43">
                  <c:v>15.2</c:v>
                </c:pt>
                <c:pt idx="44">
                  <c:v>15.2</c:v>
                </c:pt>
                <c:pt idx="45">
                  <c:v>15</c:v>
                </c:pt>
                <c:pt idx="46">
                  <c:v>14.8</c:v>
                </c:pt>
                <c:pt idx="47">
                  <c:v>16</c:v>
                </c:pt>
                <c:pt idx="48">
                  <c:v>17.5</c:v>
                </c:pt>
                <c:pt idx="49">
                  <c:v>15.8</c:v>
                </c:pt>
                <c:pt idx="50">
                  <c:v>19.600000000000001</c:v>
                </c:pt>
                <c:pt idx="51">
                  <c:v>19.600000000000001</c:v>
                </c:pt>
                <c:pt idx="52">
                  <c:v>22.5</c:v>
                </c:pt>
              </c:numCache>
            </c:numRef>
          </c:val>
          <c:smooth val="0"/>
          <c:extLst>
            <c:ext xmlns:c16="http://schemas.microsoft.com/office/drawing/2014/chart" uri="{C3380CC4-5D6E-409C-BE32-E72D297353CC}">
              <c16:uniqueId val="{00000013-1A4F-49AA-9C2B-C3C1352A4B18}"/>
            </c:ext>
          </c:extLst>
        </c:ser>
        <c:dLbls>
          <c:showLegendKey val="0"/>
          <c:showVal val="0"/>
          <c:showCatName val="0"/>
          <c:showSerName val="0"/>
          <c:showPercent val="0"/>
          <c:showBubbleSize val="0"/>
        </c:dLbls>
        <c:dropLines>
          <c:spPr>
            <a:ln>
              <a:solidFill>
                <a:schemeClr val="tx1">
                  <a:lumMod val="15000"/>
                  <a:lumOff val="85000"/>
                </a:schemeClr>
              </a:solidFill>
            </a:ln>
          </c:spPr>
        </c:dropLines>
        <c:marker val="1"/>
        <c:smooth val="0"/>
        <c:axId val="447317816"/>
        <c:axId val="447318208"/>
      </c:lineChart>
      <c:catAx>
        <c:axId val="447317816"/>
        <c:scaling>
          <c:orientation val="minMax"/>
        </c:scaling>
        <c:delete val="0"/>
        <c:axPos val="b"/>
        <c:numFmt formatCode="General" sourceLinked="1"/>
        <c:majorTickMark val="none"/>
        <c:minorTickMark val="none"/>
        <c:tickLblPos val="nextTo"/>
        <c:txPr>
          <a:bodyPr rot="-60000000" vert="horz"/>
          <a:lstStyle/>
          <a:p>
            <a:pPr>
              <a:defRPr sz="1000">
                <a:solidFill>
                  <a:schemeClr val="tx1"/>
                </a:solidFill>
                <a:latin typeface="+mn-lt"/>
                <a:ea typeface="Tahoma" panose="020B0604030504040204" pitchFamily="34" charset="0"/>
                <a:cs typeface="Tahoma" panose="020B0604030504040204" pitchFamily="34" charset="0"/>
              </a:defRPr>
            </a:pPr>
            <a:endParaRPr lang="en-US"/>
          </a:p>
        </c:txPr>
        <c:crossAx val="447318208"/>
        <c:crosses val="autoZero"/>
        <c:auto val="1"/>
        <c:lblAlgn val="ctr"/>
        <c:lblOffset val="100"/>
        <c:noMultiLvlLbl val="0"/>
      </c:catAx>
      <c:valAx>
        <c:axId val="447318208"/>
        <c:scaling>
          <c:orientation val="minMax"/>
          <c:max val="24"/>
          <c:min val="0"/>
        </c:scaling>
        <c:delete val="0"/>
        <c:axPos val="l"/>
        <c:numFmt formatCode="General" sourceLinked="1"/>
        <c:majorTickMark val="none"/>
        <c:minorTickMark val="none"/>
        <c:tickLblPos val="nextTo"/>
        <c:spPr>
          <a:ln>
            <a:noFill/>
          </a:ln>
        </c:spPr>
        <c:txPr>
          <a:bodyPr rot="-60000000" vert="horz"/>
          <a:lstStyle/>
          <a:p>
            <a:pPr>
              <a:defRPr sz="1200">
                <a:solidFill>
                  <a:schemeClr val="tx1"/>
                </a:solidFill>
              </a:defRPr>
            </a:pPr>
            <a:endParaRPr lang="en-US"/>
          </a:p>
        </c:txPr>
        <c:crossAx val="447317816"/>
        <c:crosses val="autoZero"/>
        <c:crossBetween val="between"/>
        <c:majorUnit val="8"/>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dPt>
            <c:idx val="33"/>
            <c:marker>
              <c:symbol val="circle"/>
              <c:size val="5"/>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22-0067-411B-BAD0-657E37CAE6D2}"/>
              </c:ext>
            </c:extLst>
          </c:dPt>
          <c:dPt>
            <c:idx val="44"/>
            <c:marker>
              <c:symbol val="circle"/>
              <c:size val="5"/>
              <c:spPr>
                <a:solidFill>
                  <a:schemeClr val="bg2"/>
                </a:solidFill>
                <a:ln w="9525">
                  <a:noFill/>
                </a:ln>
                <a:effectLst/>
              </c:spPr>
            </c:marker>
            <c:bubble3D val="0"/>
            <c:spPr>
              <a:ln w="28575" cap="rnd">
                <a:noFill/>
                <a:round/>
              </a:ln>
              <a:effectLst/>
            </c:spPr>
            <c:extLst>
              <c:ext xmlns:c16="http://schemas.microsoft.com/office/drawing/2014/chart" uri="{C3380CC4-5D6E-409C-BE32-E72D297353CC}">
                <c16:uniqueId val="{0000002D-0067-411B-BAD0-657E37CAE6D2}"/>
              </c:ext>
            </c:extLst>
          </c:dPt>
          <c:dLbls>
            <c:dLbl>
              <c:idx val="0"/>
              <c:layout>
                <c:manualLayout>
                  <c:x val="-1.3081840115004923E-2"/>
                  <c:y val="2.2433536579163419E-2"/>
                </c:manualLayout>
              </c:layout>
              <c:tx>
                <c:rich>
                  <a:bodyPr/>
                  <a:lstStyle/>
                  <a:p>
                    <a:fld id="{9DADDBFF-E1B2-4D72-82AD-CF56F2304E6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067-411B-BAD0-657E37CAE6D2}"/>
                </c:ext>
              </c:extLst>
            </c:dLbl>
            <c:dLbl>
              <c:idx val="1"/>
              <c:tx>
                <c:rich>
                  <a:bodyPr/>
                  <a:lstStyle/>
                  <a:p>
                    <a:fld id="{E57C8FC3-191A-4FCE-9FCE-F4F803F441F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067-411B-BAD0-657E37CAE6D2}"/>
                </c:ext>
              </c:extLst>
            </c:dLbl>
            <c:dLbl>
              <c:idx val="2"/>
              <c:delete val="1"/>
              <c:extLst>
                <c:ext xmlns:c15="http://schemas.microsoft.com/office/drawing/2012/chart" uri="{CE6537A1-D6FC-4f65-9D91-7224C49458BB}"/>
                <c:ext xmlns:c16="http://schemas.microsoft.com/office/drawing/2014/chart" uri="{C3380CC4-5D6E-409C-BE32-E72D297353CC}">
                  <c16:uniqueId val="{00000003-0067-411B-BAD0-657E37CAE6D2}"/>
                </c:ext>
              </c:extLst>
            </c:dLbl>
            <c:dLbl>
              <c:idx val="3"/>
              <c:tx>
                <c:rich>
                  <a:bodyPr/>
                  <a:lstStyle/>
                  <a:p>
                    <a:fld id="{4263E658-FAE3-4914-82A0-ECCCA5E7E12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067-411B-BAD0-657E37CAE6D2}"/>
                </c:ext>
              </c:extLst>
            </c:dLbl>
            <c:dLbl>
              <c:idx val="4"/>
              <c:delete val="1"/>
              <c:extLst>
                <c:ext xmlns:c15="http://schemas.microsoft.com/office/drawing/2012/chart" uri="{CE6537A1-D6FC-4f65-9D91-7224C49458BB}"/>
                <c:ext xmlns:c16="http://schemas.microsoft.com/office/drawing/2014/chart" uri="{C3380CC4-5D6E-409C-BE32-E72D297353CC}">
                  <c16:uniqueId val="{00000005-0067-411B-BAD0-657E37CAE6D2}"/>
                </c:ext>
              </c:extLst>
            </c:dLbl>
            <c:dLbl>
              <c:idx val="5"/>
              <c:delete val="1"/>
              <c:extLst>
                <c:ext xmlns:c15="http://schemas.microsoft.com/office/drawing/2012/chart" uri="{CE6537A1-D6FC-4f65-9D91-7224C49458BB}"/>
                <c:ext xmlns:c16="http://schemas.microsoft.com/office/drawing/2014/chart" uri="{C3380CC4-5D6E-409C-BE32-E72D297353CC}">
                  <c16:uniqueId val="{00000006-0067-411B-BAD0-657E37CAE6D2}"/>
                </c:ext>
              </c:extLst>
            </c:dLbl>
            <c:dLbl>
              <c:idx val="6"/>
              <c:tx>
                <c:rich>
                  <a:bodyPr/>
                  <a:lstStyle/>
                  <a:p>
                    <a:fld id="{9408C5F0-C4E3-4AAB-8908-2EA1ACA3F4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067-411B-BAD0-657E37CAE6D2}"/>
                </c:ext>
              </c:extLst>
            </c:dLbl>
            <c:dLbl>
              <c:idx val="7"/>
              <c:delete val="1"/>
              <c:extLst>
                <c:ext xmlns:c15="http://schemas.microsoft.com/office/drawing/2012/chart" uri="{CE6537A1-D6FC-4f65-9D91-7224C49458BB}"/>
                <c:ext xmlns:c16="http://schemas.microsoft.com/office/drawing/2014/chart" uri="{C3380CC4-5D6E-409C-BE32-E72D297353CC}">
                  <c16:uniqueId val="{00000008-0067-411B-BAD0-657E37CAE6D2}"/>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67-411B-BAD0-657E37CAE6D2}"/>
                </c:ext>
              </c:extLst>
            </c:dLbl>
            <c:dLbl>
              <c:idx val="9"/>
              <c:delete val="1"/>
              <c:extLst>
                <c:ext xmlns:c15="http://schemas.microsoft.com/office/drawing/2012/chart" uri="{CE6537A1-D6FC-4f65-9D91-7224C49458BB}"/>
                <c:ext xmlns:c16="http://schemas.microsoft.com/office/drawing/2014/chart" uri="{C3380CC4-5D6E-409C-BE32-E72D297353CC}">
                  <c16:uniqueId val="{0000000A-0067-411B-BAD0-657E37CAE6D2}"/>
                </c:ext>
              </c:extLst>
            </c:dLbl>
            <c:dLbl>
              <c:idx val="10"/>
              <c:delete val="1"/>
              <c:extLst>
                <c:ext xmlns:c15="http://schemas.microsoft.com/office/drawing/2012/chart" uri="{CE6537A1-D6FC-4f65-9D91-7224C49458BB}"/>
                <c:ext xmlns:c16="http://schemas.microsoft.com/office/drawing/2014/chart" uri="{C3380CC4-5D6E-409C-BE32-E72D297353CC}">
                  <c16:uniqueId val="{0000000B-0067-411B-BAD0-657E37CAE6D2}"/>
                </c:ext>
              </c:extLst>
            </c:dLbl>
            <c:dLbl>
              <c:idx val="11"/>
              <c:tx>
                <c:rich>
                  <a:bodyPr/>
                  <a:lstStyle/>
                  <a:p>
                    <a:fld id="{C1E665E9-1BF8-4019-B6CD-9162A8D2C20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067-411B-BAD0-657E37CAE6D2}"/>
                </c:ext>
              </c:extLst>
            </c:dLbl>
            <c:dLbl>
              <c:idx val="12"/>
              <c:delete val="1"/>
              <c:extLst>
                <c:ext xmlns:c15="http://schemas.microsoft.com/office/drawing/2012/chart" uri="{CE6537A1-D6FC-4f65-9D91-7224C49458BB}"/>
                <c:ext xmlns:c16="http://schemas.microsoft.com/office/drawing/2014/chart" uri="{C3380CC4-5D6E-409C-BE32-E72D297353CC}">
                  <c16:uniqueId val="{0000000D-0067-411B-BAD0-657E37CAE6D2}"/>
                </c:ext>
              </c:extLst>
            </c:dLbl>
            <c:dLbl>
              <c:idx val="13"/>
              <c:tx>
                <c:rich>
                  <a:bodyPr/>
                  <a:lstStyle/>
                  <a:p>
                    <a:fld id="{9979C128-97A1-49E1-82EB-DE83F2D0BEB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067-411B-BAD0-657E37CAE6D2}"/>
                </c:ext>
              </c:extLst>
            </c:dLbl>
            <c:dLbl>
              <c:idx val="14"/>
              <c:tx>
                <c:rich>
                  <a:bodyPr/>
                  <a:lstStyle/>
                  <a:p>
                    <a:fld id="{26E5EB40-7FEB-4D83-BAA9-2ACC161DE1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067-411B-BAD0-657E37CAE6D2}"/>
                </c:ext>
              </c:extLst>
            </c:dLbl>
            <c:dLbl>
              <c:idx val="15"/>
              <c:layout>
                <c:manualLayout>
                  <c:x val="-4.4415032682700056E-2"/>
                  <c:y val="-5.9234619057341922E-3"/>
                </c:manualLayout>
              </c:layout>
              <c:tx>
                <c:rich>
                  <a:bodyPr/>
                  <a:lstStyle/>
                  <a:p>
                    <a:fld id="{0A866D35-2A73-40C7-872B-F18BEDC8B81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067-411B-BAD0-657E37CAE6D2}"/>
                </c:ext>
              </c:extLst>
            </c:dLbl>
            <c:dLbl>
              <c:idx val="16"/>
              <c:delete val="1"/>
              <c:extLst>
                <c:ext xmlns:c15="http://schemas.microsoft.com/office/drawing/2012/chart" uri="{CE6537A1-D6FC-4f65-9D91-7224C49458BB}"/>
                <c:ext xmlns:c16="http://schemas.microsoft.com/office/drawing/2014/chart" uri="{C3380CC4-5D6E-409C-BE32-E72D297353CC}">
                  <c16:uniqueId val="{00000011-0067-411B-BAD0-657E37CAE6D2}"/>
                </c:ext>
              </c:extLst>
            </c:dLbl>
            <c:dLbl>
              <c:idx val="17"/>
              <c:delete val="1"/>
              <c:extLst>
                <c:ext xmlns:c15="http://schemas.microsoft.com/office/drawing/2012/chart" uri="{CE6537A1-D6FC-4f65-9D91-7224C49458BB}"/>
                <c:ext xmlns:c16="http://schemas.microsoft.com/office/drawing/2014/chart" uri="{C3380CC4-5D6E-409C-BE32-E72D297353CC}">
                  <c16:uniqueId val="{00000012-0067-411B-BAD0-657E37CAE6D2}"/>
                </c:ext>
              </c:extLst>
            </c:dLbl>
            <c:dLbl>
              <c:idx val="18"/>
              <c:delete val="1"/>
              <c:extLst>
                <c:ext xmlns:c15="http://schemas.microsoft.com/office/drawing/2012/chart" uri="{CE6537A1-D6FC-4f65-9D91-7224C49458BB}"/>
                <c:ext xmlns:c16="http://schemas.microsoft.com/office/drawing/2014/chart" uri="{C3380CC4-5D6E-409C-BE32-E72D297353CC}">
                  <c16:uniqueId val="{00000013-0067-411B-BAD0-657E37CAE6D2}"/>
                </c:ext>
              </c:extLst>
            </c:dLbl>
            <c:dLbl>
              <c:idx val="19"/>
              <c:delete val="1"/>
              <c:extLst>
                <c:ext xmlns:c15="http://schemas.microsoft.com/office/drawing/2012/chart" uri="{CE6537A1-D6FC-4f65-9D91-7224C49458BB}"/>
                <c:ext xmlns:c16="http://schemas.microsoft.com/office/drawing/2014/chart" uri="{C3380CC4-5D6E-409C-BE32-E72D297353CC}">
                  <c16:uniqueId val="{00000014-0067-411B-BAD0-657E37CAE6D2}"/>
                </c:ext>
              </c:extLst>
            </c:dLbl>
            <c:dLbl>
              <c:idx val="20"/>
              <c:tx>
                <c:rich>
                  <a:bodyPr/>
                  <a:lstStyle/>
                  <a:p>
                    <a:fld id="{F01C3795-95ED-4CBD-85F8-044B6244A4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067-411B-BAD0-657E37CAE6D2}"/>
                </c:ext>
              </c:extLst>
            </c:dLbl>
            <c:dLbl>
              <c:idx val="21"/>
              <c:tx>
                <c:rich>
                  <a:bodyPr/>
                  <a:lstStyle/>
                  <a:p>
                    <a:fld id="{7376BA47-8699-4EA3-AF54-8E291045D2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067-411B-BAD0-657E37CAE6D2}"/>
                </c:ext>
              </c:extLst>
            </c:dLbl>
            <c:dLbl>
              <c:idx val="22"/>
              <c:tx>
                <c:rich>
                  <a:bodyPr/>
                  <a:lstStyle/>
                  <a:p>
                    <a:fld id="{841F9F9F-F51B-4680-B06C-02A919ED4C9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067-411B-BAD0-657E37CAE6D2}"/>
                </c:ext>
              </c:extLst>
            </c:dLbl>
            <c:dLbl>
              <c:idx val="23"/>
              <c:delete val="1"/>
              <c:extLst>
                <c:ext xmlns:c15="http://schemas.microsoft.com/office/drawing/2012/chart" uri="{CE6537A1-D6FC-4f65-9D91-7224C49458BB}"/>
                <c:ext xmlns:c16="http://schemas.microsoft.com/office/drawing/2014/chart" uri="{C3380CC4-5D6E-409C-BE32-E72D297353CC}">
                  <c16:uniqueId val="{00000018-0067-411B-BAD0-657E37CAE6D2}"/>
                </c:ext>
              </c:extLst>
            </c:dLbl>
            <c:dLbl>
              <c:idx val="24"/>
              <c:layout>
                <c:manualLayout>
                  <c:x val="-5.846063410388927E-2"/>
                  <c:y val="-2.7726842963012267E-3"/>
                </c:manualLayout>
              </c:layout>
              <c:tx>
                <c:rich>
                  <a:bodyPr/>
                  <a:lstStyle/>
                  <a:p>
                    <a:fld id="{A168F22A-289E-4740-943C-85D32BBA760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0067-411B-BAD0-657E37CAE6D2}"/>
                </c:ext>
              </c:extLst>
            </c:dLbl>
            <c:dLbl>
              <c:idx val="25"/>
              <c:delete val="1"/>
              <c:extLst>
                <c:ext xmlns:c15="http://schemas.microsoft.com/office/drawing/2012/chart" uri="{CE6537A1-D6FC-4f65-9D91-7224C49458BB}"/>
                <c:ext xmlns:c16="http://schemas.microsoft.com/office/drawing/2014/chart" uri="{C3380CC4-5D6E-409C-BE32-E72D297353CC}">
                  <c16:uniqueId val="{0000001A-0067-411B-BAD0-657E37CAE6D2}"/>
                </c:ext>
              </c:extLst>
            </c:dLbl>
            <c:dLbl>
              <c:idx val="26"/>
              <c:delete val="1"/>
              <c:extLst>
                <c:ext xmlns:c15="http://schemas.microsoft.com/office/drawing/2012/chart" uri="{CE6537A1-D6FC-4f65-9D91-7224C49458BB}"/>
                <c:ext xmlns:c16="http://schemas.microsoft.com/office/drawing/2014/chart" uri="{C3380CC4-5D6E-409C-BE32-E72D297353CC}">
                  <c16:uniqueId val="{0000001B-0067-411B-BAD0-657E37CAE6D2}"/>
                </c:ext>
              </c:extLst>
            </c:dLbl>
            <c:dLbl>
              <c:idx val="27"/>
              <c:layout>
                <c:manualLayout>
                  <c:x val="-2.2663116714348831E-2"/>
                  <c:y val="3.5036647016895746E-2"/>
                </c:manualLayout>
              </c:layout>
              <c:tx>
                <c:rich>
                  <a:bodyPr/>
                  <a:lstStyle/>
                  <a:p>
                    <a:fld id="{D0693909-5CE3-42CB-A7B8-22FF46B2FDB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0067-411B-BAD0-657E37CAE6D2}"/>
                </c:ext>
              </c:extLst>
            </c:dLbl>
            <c:dLbl>
              <c:idx val="28"/>
              <c:layout>
                <c:manualLayout>
                  <c:x val="-1.1154166466543915E-2"/>
                  <c:y val="2.2433536579163537E-2"/>
                </c:manualLayout>
              </c:layout>
              <c:tx>
                <c:rich>
                  <a:bodyPr/>
                  <a:lstStyle/>
                  <a:p>
                    <a:fld id="{ED147192-B5A7-4FA8-922C-4F778082601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0067-411B-BAD0-657E37CAE6D2}"/>
                </c:ext>
              </c:extLst>
            </c:dLbl>
            <c:dLbl>
              <c:idx val="29"/>
              <c:tx>
                <c:rich>
                  <a:bodyPr/>
                  <a:lstStyle/>
                  <a:p>
                    <a:fld id="{6F1C3209-6CD2-4364-B89B-A5F2BC66EF9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067-411B-BAD0-657E37CAE6D2}"/>
                </c:ext>
              </c:extLst>
            </c:dLbl>
            <c:dLbl>
              <c:idx val="30"/>
              <c:delete val="1"/>
              <c:extLst>
                <c:ext xmlns:c15="http://schemas.microsoft.com/office/drawing/2012/chart" uri="{CE6537A1-D6FC-4f65-9D91-7224C49458BB}"/>
                <c:ext xmlns:c16="http://schemas.microsoft.com/office/drawing/2014/chart" uri="{C3380CC4-5D6E-409C-BE32-E72D297353CC}">
                  <c16:uniqueId val="{0000001F-0067-411B-BAD0-657E37CAE6D2}"/>
                </c:ext>
              </c:extLst>
            </c:dLbl>
            <c:dLbl>
              <c:idx val="31"/>
              <c:delete val="1"/>
              <c:extLst>
                <c:ext xmlns:c15="http://schemas.microsoft.com/office/drawing/2012/chart" uri="{CE6537A1-D6FC-4f65-9D91-7224C49458BB}"/>
                <c:ext xmlns:c16="http://schemas.microsoft.com/office/drawing/2014/chart" uri="{C3380CC4-5D6E-409C-BE32-E72D297353CC}">
                  <c16:uniqueId val="{00000020-0067-411B-BAD0-657E37CAE6D2}"/>
                </c:ext>
              </c:extLst>
            </c:dLbl>
            <c:dLbl>
              <c:idx val="32"/>
              <c:tx>
                <c:rich>
                  <a:bodyPr/>
                  <a:lstStyle/>
                  <a:p>
                    <a:fld id="{128F1545-061E-451C-BC00-43162C174FC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067-411B-BAD0-657E37CAE6D2}"/>
                </c:ext>
              </c:extLst>
            </c:dLbl>
            <c:dLbl>
              <c:idx val="33"/>
              <c:delete val="1"/>
              <c:extLst>
                <c:ext xmlns:c15="http://schemas.microsoft.com/office/drawing/2012/chart" uri="{CE6537A1-D6FC-4f65-9D91-7224C49458BB}"/>
                <c:ext xmlns:c16="http://schemas.microsoft.com/office/drawing/2014/chart" uri="{C3380CC4-5D6E-409C-BE32-E72D297353CC}">
                  <c16:uniqueId val="{00000022-0067-411B-BAD0-657E37CAE6D2}"/>
                </c:ext>
              </c:extLst>
            </c:dLbl>
            <c:dLbl>
              <c:idx val="34"/>
              <c:delete val="1"/>
              <c:extLst>
                <c:ext xmlns:c15="http://schemas.microsoft.com/office/drawing/2012/chart" uri="{CE6537A1-D6FC-4f65-9D91-7224C49458BB}"/>
                <c:ext xmlns:c16="http://schemas.microsoft.com/office/drawing/2014/chart" uri="{C3380CC4-5D6E-409C-BE32-E72D297353CC}">
                  <c16:uniqueId val="{00000023-0067-411B-BAD0-657E37CAE6D2}"/>
                </c:ext>
              </c:extLst>
            </c:dLbl>
            <c:dLbl>
              <c:idx val="35"/>
              <c:delete val="1"/>
              <c:extLst>
                <c:ext xmlns:c15="http://schemas.microsoft.com/office/drawing/2012/chart" uri="{CE6537A1-D6FC-4f65-9D91-7224C49458BB}"/>
                <c:ext xmlns:c16="http://schemas.microsoft.com/office/drawing/2014/chart" uri="{C3380CC4-5D6E-409C-BE32-E72D297353CC}">
                  <c16:uniqueId val="{00000024-0067-411B-BAD0-657E37CAE6D2}"/>
                </c:ext>
              </c:extLst>
            </c:dLbl>
            <c:dLbl>
              <c:idx val="36"/>
              <c:delete val="1"/>
              <c:extLst>
                <c:ext xmlns:c15="http://schemas.microsoft.com/office/drawing/2012/chart" uri="{CE6537A1-D6FC-4f65-9D91-7224C49458BB}"/>
                <c:ext xmlns:c16="http://schemas.microsoft.com/office/drawing/2014/chart" uri="{C3380CC4-5D6E-409C-BE32-E72D297353CC}">
                  <c16:uniqueId val="{00000025-0067-411B-BAD0-657E37CAE6D2}"/>
                </c:ext>
              </c:extLst>
            </c:dLbl>
            <c:dLbl>
              <c:idx val="37"/>
              <c:delete val="1"/>
              <c:extLst>
                <c:ext xmlns:c15="http://schemas.microsoft.com/office/drawing/2012/chart" uri="{CE6537A1-D6FC-4f65-9D91-7224C49458BB}"/>
                <c:ext xmlns:c16="http://schemas.microsoft.com/office/drawing/2014/chart" uri="{C3380CC4-5D6E-409C-BE32-E72D297353CC}">
                  <c16:uniqueId val="{00000026-0067-411B-BAD0-657E37CAE6D2}"/>
                </c:ext>
              </c:extLst>
            </c:dLbl>
            <c:dLbl>
              <c:idx val="38"/>
              <c:delete val="1"/>
              <c:extLst>
                <c:ext xmlns:c15="http://schemas.microsoft.com/office/drawing/2012/chart" uri="{CE6537A1-D6FC-4f65-9D91-7224C49458BB}"/>
                <c:ext xmlns:c16="http://schemas.microsoft.com/office/drawing/2014/chart" uri="{C3380CC4-5D6E-409C-BE32-E72D297353CC}">
                  <c16:uniqueId val="{00000027-0067-411B-BAD0-657E37CAE6D2}"/>
                </c:ext>
              </c:extLst>
            </c:dLbl>
            <c:dLbl>
              <c:idx val="39"/>
              <c:tx>
                <c:rich>
                  <a:bodyPr/>
                  <a:lstStyle/>
                  <a:p>
                    <a:fld id="{B07EFF28-A730-4642-B3DA-55F5DD5E3E9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067-411B-BAD0-657E37CAE6D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067-411B-BAD0-657E37CAE6D2}"/>
                </c:ext>
              </c:extLst>
            </c:dLbl>
            <c:dLbl>
              <c:idx val="41"/>
              <c:delete val="1"/>
              <c:extLst>
                <c:ext xmlns:c15="http://schemas.microsoft.com/office/drawing/2012/chart" uri="{CE6537A1-D6FC-4f65-9D91-7224C49458BB}"/>
                <c:ext xmlns:c16="http://schemas.microsoft.com/office/drawing/2014/chart" uri="{C3380CC4-5D6E-409C-BE32-E72D297353CC}">
                  <c16:uniqueId val="{0000002A-0067-411B-BAD0-657E37CAE6D2}"/>
                </c:ext>
              </c:extLst>
            </c:dLbl>
            <c:dLbl>
              <c:idx val="42"/>
              <c:delete val="1"/>
              <c:extLst>
                <c:ext xmlns:c15="http://schemas.microsoft.com/office/drawing/2012/chart" uri="{CE6537A1-D6FC-4f65-9D91-7224C49458BB}"/>
                <c:ext xmlns:c16="http://schemas.microsoft.com/office/drawing/2014/chart" uri="{C3380CC4-5D6E-409C-BE32-E72D297353CC}">
                  <c16:uniqueId val="{0000002B-0067-411B-BAD0-657E37CAE6D2}"/>
                </c:ext>
              </c:extLst>
            </c:dLbl>
            <c:dLbl>
              <c:idx val="43"/>
              <c:delete val="1"/>
              <c:extLst>
                <c:ext xmlns:c15="http://schemas.microsoft.com/office/drawing/2012/chart" uri="{CE6537A1-D6FC-4f65-9D91-7224C49458BB}"/>
                <c:ext xmlns:c16="http://schemas.microsoft.com/office/drawing/2014/chart" uri="{C3380CC4-5D6E-409C-BE32-E72D297353CC}">
                  <c16:uniqueId val="{0000002C-0067-411B-BAD0-657E37CAE6D2}"/>
                </c:ext>
              </c:extLst>
            </c:dLbl>
            <c:dLbl>
              <c:idx val="44"/>
              <c:delete val="1"/>
              <c:extLst>
                <c:ext xmlns:c15="http://schemas.microsoft.com/office/drawing/2012/chart" uri="{CE6537A1-D6FC-4f65-9D91-7224C49458BB}"/>
                <c:ext xmlns:c16="http://schemas.microsoft.com/office/drawing/2014/chart" uri="{C3380CC4-5D6E-409C-BE32-E72D297353CC}">
                  <c16:uniqueId val="{0000002D-0067-411B-BAD0-657E37CAE6D2}"/>
                </c:ext>
              </c:extLst>
            </c:dLbl>
            <c:dLbl>
              <c:idx val="45"/>
              <c:delete val="1"/>
              <c:extLst>
                <c:ext xmlns:c15="http://schemas.microsoft.com/office/drawing/2012/chart" uri="{CE6537A1-D6FC-4f65-9D91-7224C49458BB}"/>
                <c:ext xmlns:c16="http://schemas.microsoft.com/office/drawing/2014/chart" uri="{C3380CC4-5D6E-409C-BE32-E72D297353CC}">
                  <c16:uniqueId val="{0000002E-0067-411B-BAD0-657E37CAE6D2}"/>
                </c:ext>
              </c:extLst>
            </c:dLbl>
            <c:dLbl>
              <c:idx val="46"/>
              <c:delete val="1"/>
              <c:extLst>
                <c:ext xmlns:c15="http://schemas.microsoft.com/office/drawing/2012/chart" uri="{CE6537A1-D6FC-4f65-9D91-7224C49458BB}"/>
                <c:ext xmlns:c16="http://schemas.microsoft.com/office/drawing/2014/chart" uri="{C3380CC4-5D6E-409C-BE32-E72D297353CC}">
                  <c16:uniqueId val="{0000002F-0067-411B-BAD0-657E37CAE6D2}"/>
                </c:ext>
              </c:extLst>
            </c:dLbl>
            <c:dLbl>
              <c:idx val="47"/>
              <c:delete val="1"/>
              <c:extLst>
                <c:ext xmlns:c15="http://schemas.microsoft.com/office/drawing/2012/chart" uri="{CE6537A1-D6FC-4f65-9D91-7224C49458BB}"/>
                <c:ext xmlns:c16="http://schemas.microsoft.com/office/drawing/2014/chart" uri="{C3380CC4-5D6E-409C-BE32-E72D297353CC}">
                  <c16:uniqueId val="{00000030-0067-411B-BAD0-657E37CAE6D2}"/>
                </c:ext>
              </c:extLst>
            </c:dLbl>
            <c:dLbl>
              <c:idx val="48"/>
              <c:delete val="1"/>
              <c:extLst>
                <c:ext xmlns:c15="http://schemas.microsoft.com/office/drawing/2012/chart" uri="{CE6537A1-D6FC-4f65-9D91-7224C49458BB}"/>
                <c:ext xmlns:c16="http://schemas.microsoft.com/office/drawing/2014/chart" uri="{C3380CC4-5D6E-409C-BE32-E72D297353CC}">
                  <c16:uniqueId val="{00000031-0067-411B-BAD0-657E37CAE6D2}"/>
                </c:ext>
              </c:extLst>
            </c:dLbl>
            <c:dLbl>
              <c:idx val="49"/>
              <c:layout>
                <c:manualLayout>
                  <c:x val="-9.8641672005792529E-3"/>
                  <c:y val="3.5036647016895857E-2"/>
                </c:manualLayout>
              </c:layout>
              <c:tx>
                <c:rich>
                  <a:bodyPr/>
                  <a:lstStyle/>
                  <a:p>
                    <a:fld id="{7BD5DBB5-C69C-40E3-8854-98793BDD6B8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0067-411B-BAD0-657E37CAE6D2}"/>
                </c:ext>
              </c:extLst>
            </c:dLbl>
            <c:dLbl>
              <c:idx val="50"/>
              <c:tx>
                <c:rich>
                  <a:bodyPr/>
                  <a:lstStyle/>
                  <a:p>
                    <a:fld id="{EC861702-8535-4D18-BFD3-C33CB8ED21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0067-411B-BAD0-657E37CAE6D2}"/>
                </c:ext>
              </c:extLst>
            </c:dLbl>
            <c:dLbl>
              <c:idx val="51"/>
              <c:tx>
                <c:rich>
                  <a:bodyPr/>
                  <a:lstStyle/>
                  <a:p>
                    <a:fld id="{42F129B5-96A9-4329-9AAA-B01B262740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0067-411B-BAD0-657E37CAE6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Sheet1!$A$2:$A$53</c:f>
              <c:numCache>
                <c:formatCode>General</c:formatCode>
                <c:ptCount val="52"/>
                <c:pt idx="0">
                  <c:v>3867</c:v>
                </c:pt>
                <c:pt idx="1">
                  <c:v>8042</c:v>
                </c:pt>
                <c:pt idx="2">
                  <c:v>4624</c:v>
                </c:pt>
                <c:pt idx="3">
                  <c:v>3623</c:v>
                </c:pt>
                <c:pt idx="4">
                  <c:v>5307</c:v>
                </c:pt>
                <c:pt idx="5">
                  <c:v>4736</c:v>
                </c:pt>
                <c:pt idx="6">
                  <c:v>5259</c:v>
                </c:pt>
                <c:pt idx="7">
                  <c:v>4700</c:v>
                </c:pt>
                <c:pt idx="9">
                  <c:v>5044</c:v>
                </c:pt>
                <c:pt idx="10">
                  <c:v>4786</c:v>
                </c:pt>
                <c:pt idx="11">
                  <c:v>3299</c:v>
                </c:pt>
                <c:pt idx="12">
                  <c:v>5282</c:v>
                </c:pt>
                <c:pt idx="13">
                  <c:v>4904</c:v>
                </c:pt>
                <c:pt idx="14">
                  <c:v>5510</c:v>
                </c:pt>
                <c:pt idx="15">
                  <c:v>3851</c:v>
                </c:pt>
                <c:pt idx="16">
                  <c:v>4391</c:v>
                </c:pt>
                <c:pt idx="17">
                  <c:v>4134</c:v>
                </c:pt>
                <c:pt idx="18">
                  <c:v>4330</c:v>
                </c:pt>
                <c:pt idx="19">
                  <c:v>4998</c:v>
                </c:pt>
                <c:pt idx="20">
                  <c:v>3819</c:v>
                </c:pt>
                <c:pt idx="21">
                  <c:v>4603</c:v>
                </c:pt>
                <c:pt idx="22">
                  <c:v>3848</c:v>
                </c:pt>
                <c:pt idx="23">
                  <c:v>4814</c:v>
                </c:pt>
                <c:pt idx="24">
                  <c:v>3255</c:v>
                </c:pt>
                <c:pt idx="25">
                  <c:v>4563</c:v>
                </c:pt>
                <c:pt idx="26">
                  <c:v>4847</c:v>
                </c:pt>
                <c:pt idx="27">
                  <c:v>5215</c:v>
                </c:pt>
                <c:pt idx="28">
                  <c:v>4227</c:v>
                </c:pt>
                <c:pt idx="29">
                  <c:v>5725</c:v>
                </c:pt>
                <c:pt idx="30">
                  <c:v>5063</c:v>
                </c:pt>
                <c:pt idx="31">
                  <c:v>4995</c:v>
                </c:pt>
                <c:pt idx="32">
                  <c:v>6053</c:v>
                </c:pt>
                <c:pt idx="33">
                  <c:v>4764</c:v>
                </c:pt>
                <c:pt idx="34">
                  <c:v>4786</c:v>
                </c:pt>
                <c:pt idx="35">
                  <c:v>4696</c:v>
                </c:pt>
                <c:pt idx="36">
                  <c:v>4634</c:v>
                </c:pt>
                <c:pt idx="37">
                  <c:v>4754</c:v>
                </c:pt>
                <c:pt idx="38">
                  <c:v>4246</c:v>
                </c:pt>
                <c:pt idx="39">
                  <c:v>4242</c:v>
                </c:pt>
                <c:pt idx="41">
                  <c:v>5157</c:v>
                </c:pt>
                <c:pt idx="42">
                  <c:v>3906</c:v>
                </c:pt>
                <c:pt idx="43">
                  <c:v>5481</c:v>
                </c:pt>
                <c:pt idx="44">
                  <c:v>4882</c:v>
                </c:pt>
                <c:pt idx="45">
                  <c:v>4537</c:v>
                </c:pt>
                <c:pt idx="46">
                  <c:v>5054</c:v>
                </c:pt>
                <c:pt idx="47">
                  <c:v>4483</c:v>
                </c:pt>
                <c:pt idx="48">
                  <c:v>4629</c:v>
                </c:pt>
                <c:pt idx="49">
                  <c:v>5522</c:v>
                </c:pt>
                <c:pt idx="50">
                  <c:v>6335</c:v>
                </c:pt>
                <c:pt idx="51">
                  <c:v>6360</c:v>
                </c:pt>
              </c:numCache>
            </c:numRef>
          </c:xVal>
          <c:yVal>
            <c:numRef>
              <c:f>Sheet1!$B$2:$B$53</c:f>
              <c:numCache>
                <c:formatCode>0</c:formatCode>
                <c:ptCount val="52"/>
                <c:pt idx="0">
                  <c:v>13457.5</c:v>
                </c:pt>
                <c:pt idx="1">
                  <c:v>18839</c:v>
                </c:pt>
                <c:pt idx="2">
                  <c:v>14624.5</c:v>
                </c:pt>
                <c:pt idx="3">
                  <c:v>12532</c:v>
                </c:pt>
                <c:pt idx="4">
                  <c:v>14607</c:v>
                </c:pt>
                <c:pt idx="5">
                  <c:v>14587.25</c:v>
                </c:pt>
                <c:pt idx="6">
                  <c:v>15614</c:v>
                </c:pt>
                <c:pt idx="7">
                  <c:v>15616.5</c:v>
                </c:pt>
                <c:pt idx="8">
                  <c:v>15774</c:v>
                </c:pt>
                <c:pt idx="9">
                  <c:v>15056.75</c:v>
                </c:pt>
                <c:pt idx="10">
                  <c:v>15202.75</c:v>
                </c:pt>
                <c:pt idx="11">
                  <c:v>13737.25</c:v>
                </c:pt>
                <c:pt idx="12">
                  <c:v>14522.75</c:v>
                </c:pt>
                <c:pt idx="13">
                  <c:v>15449.5</c:v>
                </c:pt>
                <c:pt idx="14">
                  <c:v>15029.5</c:v>
                </c:pt>
                <c:pt idx="15">
                  <c:v>13565.5</c:v>
                </c:pt>
                <c:pt idx="16">
                  <c:v>14049</c:v>
                </c:pt>
                <c:pt idx="17">
                  <c:v>13948</c:v>
                </c:pt>
                <c:pt idx="18">
                  <c:v>14431.25</c:v>
                </c:pt>
                <c:pt idx="19">
                  <c:v>15043.25</c:v>
                </c:pt>
                <c:pt idx="20">
                  <c:v>15428.75</c:v>
                </c:pt>
                <c:pt idx="21">
                  <c:v>15871.5</c:v>
                </c:pt>
                <c:pt idx="22">
                  <c:v>14311.25</c:v>
                </c:pt>
                <c:pt idx="23">
                  <c:v>14666.25</c:v>
                </c:pt>
                <c:pt idx="24">
                  <c:v>13234.25</c:v>
                </c:pt>
                <c:pt idx="25">
                  <c:v>13948.75</c:v>
                </c:pt>
                <c:pt idx="26">
                  <c:v>14986.75</c:v>
                </c:pt>
                <c:pt idx="27">
                  <c:v>13984.75</c:v>
                </c:pt>
                <c:pt idx="28">
                  <c:v>13472.25</c:v>
                </c:pt>
                <c:pt idx="29">
                  <c:v>15958.75</c:v>
                </c:pt>
                <c:pt idx="30">
                  <c:v>15304.5</c:v>
                </c:pt>
                <c:pt idx="31">
                  <c:v>14275.5</c:v>
                </c:pt>
                <c:pt idx="32">
                  <c:v>16184.75</c:v>
                </c:pt>
                <c:pt idx="33">
                  <c:v>14168.75</c:v>
                </c:pt>
                <c:pt idx="34">
                  <c:v>14141.75</c:v>
                </c:pt>
                <c:pt idx="35">
                  <c:v>14715</c:v>
                </c:pt>
                <c:pt idx="36">
                  <c:v>13930.5</c:v>
                </c:pt>
                <c:pt idx="37">
                  <c:v>14338.75</c:v>
                </c:pt>
                <c:pt idx="38">
                  <c:v>14975.25</c:v>
                </c:pt>
                <c:pt idx="39">
                  <c:v>15173.75</c:v>
                </c:pt>
                <c:pt idx="40">
                  <c:v>14704</c:v>
                </c:pt>
                <c:pt idx="41">
                  <c:v>14308</c:v>
                </c:pt>
                <c:pt idx="42">
                  <c:v>13926.5</c:v>
                </c:pt>
                <c:pt idx="43">
                  <c:v>14614</c:v>
                </c:pt>
                <c:pt idx="44">
                  <c:v>14807.75</c:v>
                </c:pt>
                <c:pt idx="45">
                  <c:v>14298</c:v>
                </c:pt>
                <c:pt idx="46">
                  <c:v>14930.75</c:v>
                </c:pt>
                <c:pt idx="47">
                  <c:v>15003.75</c:v>
                </c:pt>
                <c:pt idx="48">
                  <c:v>15334</c:v>
                </c:pt>
                <c:pt idx="49">
                  <c:v>14530</c:v>
                </c:pt>
                <c:pt idx="50">
                  <c:v>14704.25</c:v>
                </c:pt>
                <c:pt idx="51">
                  <c:v>16340</c:v>
                </c:pt>
              </c:numCache>
            </c:numRef>
          </c:yVal>
          <c:smooth val="0"/>
          <c:extLst>
            <c:ext xmlns:c15="http://schemas.microsoft.com/office/drawing/2012/chart" uri="{02D57815-91ED-43cb-92C2-25804820EDAC}">
              <c15:datalabelsRange>
                <c15:f>Sheet1!$E$2:$E$53</c15:f>
                <c15:dlblRangeCache>
                  <c:ptCount val="52"/>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US</c:v>
                  </c:pt>
                  <c:pt idx="45">
                    <c:v>UT</c:v>
                  </c:pt>
                  <c:pt idx="46">
                    <c:v>VT</c:v>
                  </c:pt>
                  <c:pt idx="47">
                    <c:v>VA</c:v>
                  </c:pt>
                  <c:pt idx="48">
                    <c:v>WA</c:v>
                  </c:pt>
                  <c:pt idx="49">
                    <c:v>WV</c:v>
                  </c:pt>
                  <c:pt idx="50">
                    <c:v>WI</c:v>
                  </c:pt>
                  <c:pt idx="51">
                    <c:v>WY</c:v>
                  </c:pt>
                </c15:dlblRangeCache>
              </c15:datalabelsRange>
            </c:ext>
            <c:ext xmlns:c16="http://schemas.microsoft.com/office/drawing/2014/chart" uri="{C3380CC4-5D6E-409C-BE32-E72D297353CC}">
              <c16:uniqueId val="{00000000-0067-411B-BAD0-657E37CAE6D2}"/>
            </c:ext>
          </c:extLst>
        </c:ser>
        <c:dLbls>
          <c:showLegendKey val="0"/>
          <c:showVal val="0"/>
          <c:showCatName val="0"/>
          <c:showSerName val="0"/>
          <c:showPercent val="0"/>
          <c:showBubbleSize val="0"/>
        </c:dLbls>
        <c:axId val="414117464"/>
        <c:axId val="414116152"/>
      </c:scatterChart>
      <c:valAx>
        <c:axId val="414117464"/>
        <c:scaling>
          <c:orientation val="minMax"/>
          <c:max val="8500"/>
          <c:min val="2000"/>
        </c:scaling>
        <c:delete val="0"/>
        <c:axPos val="b"/>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116152"/>
        <c:crosses val="autoZero"/>
        <c:crossBetween val="midCat"/>
      </c:valAx>
      <c:valAx>
        <c:axId val="414116152"/>
        <c:scaling>
          <c:orientation val="minMax"/>
          <c:min val="12000"/>
        </c:scaling>
        <c:delete val="0"/>
        <c:axPos val="l"/>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117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83971345698313E-2"/>
          <c:y val="7.4273477722047121E-2"/>
          <c:w val="0.91797239562201804"/>
          <c:h val="0.79050996684535613"/>
        </c:manualLayout>
      </c:layout>
      <c:lineChart>
        <c:grouping val="standard"/>
        <c:varyColors val="0"/>
        <c:ser>
          <c:idx val="0"/>
          <c:order val="0"/>
          <c:tx>
            <c:strRef>
              <c:f>Sheet1!$B$1</c:f>
              <c:strCache>
                <c:ptCount val="1"/>
                <c:pt idx="0">
                  <c:v>Total</c:v>
                </c:pt>
              </c:strCache>
            </c:strRef>
          </c:tx>
          <c:spPr>
            <a:ln w="28575" cap="rnd">
              <a:solidFill>
                <a:schemeClr val="tx1">
                  <a:lumMod val="75000"/>
                </a:schemeClr>
              </a:solidFill>
              <a:round/>
            </a:ln>
            <a:effectLst/>
          </c:spPr>
          <c:marker>
            <c:symbol val="none"/>
          </c:marker>
          <c:cat>
            <c:numRef>
              <c:f>Sheet1!$A$2:$A$18</c:f>
              <c:numCache>
                <c:formatCode>General</c:formatCode>
                <c:ptCount val="17"/>
                <c:pt idx="0">
                  <c:v>2013</c:v>
                </c:pt>
                <c:pt idx="1">
                  <c:v>2014</c:v>
                </c:pt>
                <c:pt idx="2">
                  <c:v>2015</c:v>
                </c:pt>
                <c:pt idx="3">
                  <c:v>2016</c:v>
                </c:pt>
                <c:pt idx="4">
                  <c:v>2017</c:v>
                </c:pt>
                <c:pt idx="6">
                  <c:v>2013</c:v>
                </c:pt>
                <c:pt idx="7">
                  <c:v>2014</c:v>
                </c:pt>
                <c:pt idx="8">
                  <c:v>2015</c:v>
                </c:pt>
                <c:pt idx="9">
                  <c:v>2016</c:v>
                </c:pt>
                <c:pt idx="10">
                  <c:v>2017</c:v>
                </c:pt>
                <c:pt idx="12">
                  <c:v>2013</c:v>
                </c:pt>
                <c:pt idx="13">
                  <c:v>2014</c:v>
                </c:pt>
                <c:pt idx="14">
                  <c:v>2015</c:v>
                </c:pt>
                <c:pt idx="15">
                  <c:v>2016</c:v>
                </c:pt>
                <c:pt idx="16">
                  <c:v>2017</c:v>
                </c:pt>
              </c:numCache>
            </c:numRef>
          </c:cat>
          <c:val>
            <c:numRef>
              <c:f>Sheet1!$B$2:$B$18</c:f>
              <c:numCache>
                <c:formatCode>General</c:formatCode>
                <c:ptCount val="17"/>
                <c:pt idx="0">
                  <c:v>0</c:v>
                </c:pt>
                <c:pt idx="1">
                  <c:v>2.9110272999999999E-2</c:v>
                </c:pt>
                <c:pt idx="2">
                  <c:v>6.7870542000000006E-2</c:v>
                </c:pt>
                <c:pt idx="3">
                  <c:v>0.12038801</c:v>
                </c:pt>
                <c:pt idx="4">
                  <c:v>0.16695467</c:v>
                </c:pt>
                <c:pt idx="6">
                  <c:v>0</c:v>
                </c:pt>
                <c:pt idx="7">
                  <c:v>-1.7332344999999999E-2</c:v>
                </c:pt>
                <c:pt idx="8">
                  <c:v>-1.9869937000000001E-2</c:v>
                </c:pt>
                <c:pt idx="9">
                  <c:v>-7.2009140000000001E-3</c:v>
                </c:pt>
                <c:pt idx="10">
                  <c:v>-2.1321180000000001E-3</c:v>
                </c:pt>
                <c:pt idx="12">
                  <c:v>0</c:v>
                </c:pt>
                <c:pt idx="13">
                  <c:v>4.7660938E-2</c:v>
                </c:pt>
                <c:pt idx="14">
                  <c:v>9.0389323999999993E-2</c:v>
                </c:pt>
                <c:pt idx="15">
                  <c:v>0.12986511000000001</c:v>
                </c:pt>
                <c:pt idx="16">
                  <c:v>0.17057461700000001</c:v>
                </c:pt>
              </c:numCache>
            </c:numRef>
          </c:val>
          <c:smooth val="0"/>
          <c:extLst>
            <c:ext xmlns:c16="http://schemas.microsoft.com/office/drawing/2014/chart" uri="{C3380CC4-5D6E-409C-BE32-E72D297353CC}">
              <c16:uniqueId val="{00000000-54B7-4774-BE0C-E56B8A9819A5}"/>
            </c:ext>
          </c:extLst>
        </c:ser>
        <c:ser>
          <c:idx val="1"/>
          <c:order val="1"/>
          <c:tx>
            <c:strRef>
              <c:f>Sheet1!$C$1</c:f>
              <c:strCache>
                <c:ptCount val="1"/>
                <c:pt idx="0">
                  <c:v>Pro</c:v>
                </c:pt>
              </c:strCache>
            </c:strRef>
          </c:tx>
          <c:spPr>
            <a:ln w="28575" cap="rnd">
              <a:solidFill>
                <a:schemeClr val="tx2"/>
              </a:solidFill>
              <a:round/>
            </a:ln>
            <a:effectLst/>
          </c:spPr>
          <c:marker>
            <c:symbol val="none"/>
          </c:marker>
          <c:cat>
            <c:numRef>
              <c:f>Sheet1!$A$2:$A$18</c:f>
              <c:numCache>
                <c:formatCode>General</c:formatCode>
                <c:ptCount val="17"/>
                <c:pt idx="0">
                  <c:v>2013</c:v>
                </c:pt>
                <c:pt idx="1">
                  <c:v>2014</c:v>
                </c:pt>
                <c:pt idx="2">
                  <c:v>2015</c:v>
                </c:pt>
                <c:pt idx="3">
                  <c:v>2016</c:v>
                </c:pt>
                <c:pt idx="4">
                  <c:v>2017</c:v>
                </c:pt>
                <c:pt idx="6">
                  <c:v>2013</c:v>
                </c:pt>
                <c:pt idx="7">
                  <c:v>2014</c:v>
                </c:pt>
                <c:pt idx="8">
                  <c:v>2015</c:v>
                </c:pt>
                <c:pt idx="9">
                  <c:v>2016</c:v>
                </c:pt>
                <c:pt idx="10">
                  <c:v>2017</c:v>
                </c:pt>
                <c:pt idx="12">
                  <c:v>2013</c:v>
                </c:pt>
                <c:pt idx="13">
                  <c:v>2014</c:v>
                </c:pt>
                <c:pt idx="14">
                  <c:v>2015</c:v>
                </c:pt>
                <c:pt idx="15">
                  <c:v>2016</c:v>
                </c:pt>
                <c:pt idx="16">
                  <c:v>2017</c:v>
                </c:pt>
              </c:numCache>
            </c:numRef>
          </c:cat>
          <c:val>
            <c:numRef>
              <c:f>Sheet1!$C$2:$C$18</c:f>
              <c:numCache>
                <c:formatCode>General</c:formatCode>
                <c:ptCount val="17"/>
                <c:pt idx="0">
                  <c:v>0</c:v>
                </c:pt>
                <c:pt idx="1">
                  <c:v>1.1225440999999999E-2</c:v>
                </c:pt>
                <c:pt idx="2">
                  <c:v>4.2703471999999999E-2</c:v>
                </c:pt>
                <c:pt idx="3">
                  <c:v>8.2087866999999995E-2</c:v>
                </c:pt>
                <c:pt idx="4">
                  <c:v>0.12739305000000001</c:v>
                </c:pt>
                <c:pt idx="6">
                  <c:v>0</c:v>
                </c:pt>
                <c:pt idx="7">
                  <c:v>-1.8888808999999999E-2</c:v>
                </c:pt>
                <c:pt idx="8">
                  <c:v>-1.1919493999999999E-2</c:v>
                </c:pt>
                <c:pt idx="9">
                  <c:v>-3.0246090000000002E-3</c:v>
                </c:pt>
                <c:pt idx="10">
                  <c:v>3.2991959999999999E-3</c:v>
                </c:pt>
                <c:pt idx="12">
                  <c:v>0</c:v>
                </c:pt>
                <c:pt idx="13">
                  <c:v>3.0693891000000001E-2</c:v>
                </c:pt>
                <c:pt idx="14">
                  <c:v>5.5281915000000001E-2</c:v>
                </c:pt>
                <c:pt idx="15">
                  <c:v>8.5370608000000001E-2</c:v>
                </c:pt>
                <c:pt idx="16">
                  <c:v>0.123685859</c:v>
                </c:pt>
              </c:numCache>
            </c:numRef>
          </c:val>
          <c:smooth val="0"/>
          <c:extLst>
            <c:ext xmlns:c16="http://schemas.microsoft.com/office/drawing/2014/chart" uri="{C3380CC4-5D6E-409C-BE32-E72D297353CC}">
              <c16:uniqueId val="{00000001-54B7-4774-BE0C-E56B8A9819A5}"/>
            </c:ext>
          </c:extLst>
        </c:ser>
        <c:ser>
          <c:idx val="2"/>
          <c:order val="2"/>
          <c:tx>
            <c:strRef>
              <c:f>Sheet1!$D$1</c:f>
              <c:strCache>
                <c:ptCount val="1"/>
                <c:pt idx="0">
                  <c:v>In</c:v>
                </c:pt>
              </c:strCache>
            </c:strRef>
          </c:tx>
          <c:spPr>
            <a:ln w="28575" cap="rnd">
              <a:solidFill>
                <a:schemeClr val="accent2"/>
              </a:solidFill>
              <a:round/>
            </a:ln>
            <a:effectLst/>
          </c:spPr>
          <c:marker>
            <c:symbol val="none"/>
          </c:marker>
          <c:cat>
            <c:numRef>
              <c:f>Sheet1!$A$2:$A$18</c:f>
              <c:numCache>
                <c:formatCode>General</c:formatCode>
                <c:ptCount val="17"/>
                <c:pt idx="0">
                  <c:v>2013</c:v>
                </c:pt>
                <c:pt idx="1">
                  <c:v>2014</c:v>
                </c:pt>
                <c:pt idx="2">
                  <c:v>2015</c:v>
                </c:pt>
                <c:pt idx="3">
                  <c:v>2016</c:v>
                </c:pt>
                <c:pt idx="4">
                  <c:v>2017</c:v>
                </c:pt>
                <c:pt idx="6">
                  <c:v>2013</c:v>
                </c:pt>
                <c:pt idx="7">
                  <c:v>2014</c:v>
                </c:pt>
                <c:pt idx="8">
                  <c:v>2015</c:v>
                </c:pt>
                <c:pt idx="9">
                  <c:v>2016</c:v>
                </c:pt>
                <c:pt idx="10">
                  <c:v>2017</c:v>
                </c:pt>
                <c:pt idx="12">
                  <c:v>2013</c:v>
                </c:pt>
                <c:pt idx="13">
                  <c:v>2014</c:v>
                </c:pt>
                <c:pt idx="14">
                  <c:v>2015</c:v>
                </c:pt>
                <c:pt idx="15">
                  <c:v>2016</c:v>
                </c:pt>
                <c:pt idx="16">
                  <c:v>2017</c:v>
                </c:pt>
              </c:numCache>
            </c:numRef>
          </c:cat>
          <c:val>
            <c:numRef>
              <c:f>Sheet1!$D$2:$D$18</c:f>
              <c:numCache>
                <c:formatCode>General</c:formatCode>
                <c:ptCount val="17"/>
                <c:pt idx="0">
                  <c:v>0</c:v>
                </c:pt>
                <c:pt idx="1">
                  <c:v>1.2615832E-2</c:v>
                </c:pt>
                <c:pt idx="2">
                  <c:v>2.5902334999999999E-2</c:v>
                </c:pt>
                <c:pt idx="3">
                  <c:v>7.2701156000000003E-2</c:v>
                </c:pt>
                <c:pt idx="4">
                  <c:v>9.8132066000000004E-2</c:v>
                </c:pt>
                <c:pt idx="6">
                  <c:v>0</c:v>
                </c:pt>
                <c:pt idx="7">
                  <c:v>-3.1634368000000003E-2</c:v>
                </c:pt>
                <c:pt idx="8">
                  <c:v>-5.4732308E-2</c:v>
                </c:pt>
                <c:pt idx="9">
                  <c:v>-4.4134240999999998E-2</c:v>
                </c:pt>
                <c:pt idx="10">
                  <c:v>-4.9697357999999997E-2</c:v>
                </c:pt>
                <c:pt idx="12">
                  <c:v>0</c:v>
                </c:pt>
                <c:pt idx="13">
                  <c:v>4.5695718000000003E-2</c:v>
                </c:pt>
                <c:pt idx="14">
                  <c:v>8.530356E-2</c:v>
                </c:pt>
                <c:pt idx="15">
                  <c:v>0.122229882</c:v>
                </c:pt>
                <c:pt idx="16">
                  <c:v>0.155560434</c:v>
                </c:pt>
              </c:numCache>
            </c:numRef>
          </c:val>
          <c:smooth val="0"/>
          <c:extLst>
            <c:ext xmlns:c16="http://schemas.microsoft.com/office/drawing/2014/chart" uri="{C3380CC4-5D6E-409C-BE32-E72D297353CC}">
              <c16:uniqueId val="{00000002-54B7-4774-BE0C-E56B8A9819A5}"/>
            </c:ext>
          </c:extLst>
        </c:ser>
        <c:ser>
          <c:idx val="3"/>
          <c:order val="3"/>
          <c:tx>
            <c:strRef>
              <c:f>Sheet1!$E$1</c:f>
              <c:strCache>
                <c:ptCount val="1"/>
                <c:pt idx="0">
                  <c:v>Out</c:v>
                </c:pt>
              </c:strCache>
            </c:strRef>
          </c:tx>
          <c:spPr>
            <a:ln w="28575" cap="rnd">
              <a:solidFill>
                <a:schemeClr val="bg2"/>
              </a:solidFill>
              <a:round/>
            </a:ln>
            <a:effectLst/>
          </c:spPr>
          <c:marker>
            <c:symbol val="none"/>
          </c:marker>
          <c:cat>
            <c:numRef>
              <c:f>Sheet1!$A$2:$A$18</c:f>
              <c:numCache>
                <c:formatCode>General</c:formatCode>
                <c:ptCount val="17"/>
                <c:pt idx="0">
                  <c:v>2013</c:v>
                </c:pt>
                <c:pt idx="1">
                  <c:v>2014</c:v>
                </c:pt>
                <c:pt idx="2">
                  <c:v>2015</c:v>
                </c:pt>
                <c:pt idx="3">
                  <c:v>2016</c:v>
                </c:pt>
                <c:pt idx="4">
                  <c:v>2017</c:v>
                </c:pt>
                <c:pt idx="6">
                  <c:v>2013</c:v>
                </c:pt>
                <c:pt idx="7">
                  <c:v>2014</c:v>
                </c:pt>
                <c:pt idx="8">
                  <c:v>2015</c:v>
                </c:pt>
                <c:pt idx="9">
                  <c:v>2016</c:v>
                </c:pt>
                <c:pt idx="10">
                  <c:v>2017</c:v>
                </c:pt>
                <c:pt idx="12">
                  <c:v>2013</c:v>
                </c:pt>
                <c:pt idx="13">
                  <c:v>2014</c:v>
                </c:pt>
                <c:pt idx="14">
                  <c:v>2015</c:v>
                </c:pt>
                <c:pt idx="15">
                  <c:v>2016</c:v>
                </c:pt>
                <c:pt idx="16">
                  <c:v>2017</c:v>
                </c:pt>
              </c:numCache>
            </c:numRef>
          </c:cat>
          <c:val>
            <c:numRef>
              <c:f>Sheet1!$E$2:$E$18</c:f>
              <c:numCache>
                <c:formatCode>General</c:formatCode>
                <c:ptCount val="17"/>
                <c:pt idx="0">
                  <c:v>0</c:v>
                </c:pt>
                <c:pt idx="1">
                  <c:v>3.6150537000000003E-2</c:v>
                </c:pt>
                <c:pt idx="2">
                  <c:v>7.1449532999999996E-2</c:v>
                </c:pt>
                <c:pt idx="3">
                  <c:v>0.13556454000000001</c:v>
                </c:pt>
                <c:pt idx="4">
                  <c:v>0.1929235</c:v>
                </c:pt>
                <c:pt idx="6">
                  <c:v>0</c:v>
                </c:pt>
                <c:pt idx="7">
                  <c:v>-1.6118322000000001E-2</c:v>
                </c:pt>
                <c:pt idx="8">
                  <c:v>-1.3750190000000001E-2</c:v>
                </c:pt>
                <c:pt idx="9">
                  <c:v>1.0669441999999999E-2</c:v>
                </c:pt>
                <c:pt idx="10">
                  <c:v>4.5279120000000003E-3</c:v>
                </c:pt>
                <c:pt idx="12">
                  <c:v>0</c:v>
                </c:pt>
                <c:pt idx="13">
                  <c:v>5.3366139999999999E-2</c:v>
                </c:pt>
                <c:pt idx="14">
                  <c:v>8.7018669000000007E-2</c:v>
                </c:pt>
                <c:pt idx="15">
                  <c:v>0.12490683800000001</c:v>
                </c:pt>
                <c:pt idx="16">
                  <c:v>0.18906778099999999</c:v>
                </c:pt>
              </c:numCache>
            </c:numRef>
          </c:val>
          <c:smooth val="0"/>
          <c:extLst>
            <c:ext xmlns:c16="http://schemas.microsoft.com/office/drawing/2014/chart" uri="{C3380CC4-5D6E-409C-BE32-E72D297353CC}">
              <c16:uniqueId val="{00000003-54B7-4774-BE0C-E56B8A9819A5}"/>
            </c:ext>
          </c:extLst>
        </c:ser>
        <c:ser>
          <c:idx val="4"/>
          <c:order val="4"/>
          <c:tx>
            <c:strRef>
              <c:f>Sheet1!$F$1</c:f>
              <c:strCache>
                <c:ptCount val="1"/>
                <c:pt idx="0">
                  <c:v>Rx</c:v>
                </c:pt>
              </c:strCache>
            </c:strRef>
          </c:tx>
          <c:spPr>
            <a:ln w="28575" cap="rnd">
              <a:solidFill>
                <a:schemeClr val="accent4"/>
              </a:solidFill>
              <a:round/>
            </a:ln>
            <a:effectLst/>
          </c:spPr>
          <c:marker>
            <c:symbol val="none"/>
          </c:marker>
          <c:cat>
            <c:numRef>
              <c:f>Sheet1!$A$2:$A$18</c:f>
              <c:numCache>
                <c:formatCode>General</c:formatCode>
                <c:ptCount val="17"/>
                <c:pt idx="0">
                  <c:v>2013</c:v>
                </c:pt>
                <c:pt idx="1">
                  <c:v>2014</c:v>
                </c:pt>
                <c:pt idx="2">
                  <c:v>2015</c:v>
                </c:pt>
                <c:pt idx="3">
                  <c:v>2016</c:v>
                </c:pt>
                <c:pt idx="4">
                  <c:v>2017</c:v>
                </c:pt>
                <c:pt idx="6">
                  <c:v>2013</c:v>
                </c:pt>
                <c:pt idx="7">
                  <c:v>2014</c:v>
                </c:pt>
                <c:pt idx="8">
                  <c:v>2015</c:v>
                </c:pt>
                <c:pt idx="9">
                  <c:v>2016</c:v>
                </c:pt>
                <c:pt idx="10">
                  <c:v>2017</c:v>
                </c:pt>
                <c:pt idx="12">
                  <c:v>2013</c:v>
                </c:pt>
                <c:pt idx="13">
                  <c:v>2014</c:v>
                </c:pt>
                <c:pt idx="14">
                  <c:v>2015</c:v>
                </c:pt>
                <c:pt idx="15">
                  <c:v>2016</c:v>
                </c:pt>
                <c:pt idx="16">
                  <c:v>2017</c:v>
                </c:pt>
              </c:numCache>
            </c:numRef>
          </c:cat>
          <c:val>
            <c:numRef>
              <c:f>Sheet1!$F$2:$F$18</c:f>
              <c:numCache>
                <c:formatCode>General</c:formatCode>
                <c:ptCount val="17"/>
                <c:pt idx="0">
                  <c:v>0</c:v>
                </c:pt>
                <c:pt idx="1">
                  <c:v>7.4209846999999995E-2</c:v>
                </c:pt>
                <c:pt idx="2">
                  <c:v>0.16415921999999999</c:v>
                </c:pt>
                <c:pt idx="3">
                  <c:v>0.23175937999999999</c:v>
                </c:pt>
                <c:pt idx="4">
                  <c:v>0.28915507000000001</c:v>
                </c:pt>
                <c:pt idx="6">
                  <c:v>0</c:v>
                </c:pt>
                <c:pt idx="7">
                  <c:v>1.9378099999999999E-4</c:v>
                </c:pt>
                <c:pt idx="8">
                  <c:v>-5.0877270000000002E-3</c:v>
                </c:pt>
                <c:pt idx="9">
                  <c:v>-1.295846E-3</c:v>
                </c:pt>
                <c:pt idx="10">
                  <c:v>3.1288537999999998E-2</c:v>
                </c:pt>
                <c:pt idx="12">
                  <c:v>0</c:v>
                </c:pt>
                <c:pt idx="13">
                  <c:v>7.4001743999999994E-2</c:v>
                </c:pt>
                <c:pt idx="14">
                  <c:v>0.17011247600000001</c:v>
                </c:pt>
                <c:pt idx="15">
                  <c:v>0.23335763800000001</c:v>
                </c:pt>
                <c:pt idx="16">
                  <c:v>0.25004315399999999</c:v>
                </c:pt>
              </c:numCache>
            </c:numRef>
          </c:val>
          <c:smooth val="0"/>
          <c:extLst>
            <c:ext xmlns:c16="http://schemas.microsoft.com/office/drawing/2014/chart" uri="{C3380CC4-5D6E-409C-BE32-E72D297353CC}">
              <c16:uniqueId val="{00000004-54B7-4774-BE0C-E56B8A9819A5}"/>
            </c:ext>
          </c:extLst>
        </c:ser>
        <c:dLbls>
          <c:showLegendKey val="0"/>
          <c:showVal val="0"/>
          <c:showCatName val="0"/>
          <c:showSerName val="0"/>
          <c:showPercent val="0"/>
          <c:showBubbleSize val="0"/>
        </c:dLbls>
        <c:smooth val="0"/>
        <c:axId val="823391032"/>
        <c:axId val="823394312"/>
      </c:lineChart>
      <c:catAx>
        <c:axId val="823391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394312"/>
        <c:crossesAt val="-0.2"/>
        <c:auto val="1"/>
        <c:lblAlgn val="ctr"/>
        <c:lblOffset val="100"/>
        <c:noMultiLvlLbl val="0"/>
      </c:catAx>
      <c:valAx>
        <c:axId val="823394312"/>
        <c:scaling>
          <c:orientation val="minMax"/>
          <c:max val="0.30000000000000004"/>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3391032"/>
        <c:crossesAt val="1"/>
        <c:crossBetween val="between"/>
        <c:majorUnit val="0.1"/>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ESI</c:v>
                </c:pt>
              </c:strCache>
              <c:extLst xmlns:c15="http://schemas.microsoft.com/office/drawing/2012/chart"/>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Sheet1!$B$2:$B$5</c:f>
              <c:numCache>
                <c:formatCode>General</c:formatCode>
                <c:ptCount val="4"/>
                <c:pt idx="0">
                  <c:v>0</c:v>
                </c:pt>
                <c:pt idx="1">
                  <c:v>3.53</c:v>
                </c:pt>
                <c:pt idx="2">
                  <c:v>4.7433399999999999</c:v>
                </c:pt>
                <c:pt idx="3">
                  <c:v>5.9345889999999999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018C-442A-A851-BC97B4D9F467}"/>
            </c:ext>
          </c:extLst>
        </c:ser>
        <c:ser>
          <c:idx val="1"/>
          <c:order val="1"/>
          <c:tx>
            <c:strRef>
              <c:f>Sheet1!$C$1</c:f>
              <c:strCache>
                <c:ptCount val="1"/>
                <c:pt idx="0">
                  <c:v>Medicare</c:v>
                </c:pt>
              </c:strCache>
              <c:extLst xmlns:c15="http://schemas.microsoft.com/office/drawing/2012/chart"/>
            </c:strRef>
          </c:tx>
          <c:spPr>
            <a:ln w="28575" cap="rnd">
              <a:solidFill>
                <a:schemeClr val="tx2"/>
              </a:solidFill>
              <a:round/>
            </a:ln>
            <a:effectLst/>
          </c:spPr>
          <c:marker>
            <c:symbol val="circle"/>
            <c:size val="5"/>
            <c:spPr>
              <a:solidFill>
                <a:schemeClr val="tx2"/>
              </a:solidFill>
              <a:ln w="9525">
                <a:solidFill>
                  <a:schemeClr val="tx2"/>
                </a:solidFill>
              </a:ln>
              <a:effectLst/>
            </c:spPr>
          </c:marker>
          <c:cat>
            <c:numRef>
              <c:f>Sheet1!$A$2:$A$5</c:f>
              <c:numCache>
                <c:formatCode>General</c:formatCode>
                <c:ptCount val="4"/>
                <c:pt idx="0">
                  <c:v>2013</c:v>
                </c:pt>
                <c:pt idx="1">
                  <c:v>2014</c:v>
                </c:pt>
                <c:pt idx="2">
                  <c:v>2015</c:v>
                </c:pt>
                <c:pt idx="3">
                  <c:v>2016</c:v>
                </c:pt>
              </c:numCache>
              <c:extLst xmlns:c15="http://schemas.microsoft.com/office/drawing/2012/chart"/>
            </c:numRef>
          </c:cat>
          <c:val>
            <c:numRef>
              <c:f>Sheet1!$C$2:$C$5</c:f>
              <c:numCache>
                <c:formatCode>General</c:formatCode>
                <c:ptCount val="4"/>
                <c:pt idx="0">
                  <c:v>0</c:v>
                </c:pt>
                <c:pt idx="1">
                  <c:v>-0.66310159999999996</c:v>
                </c:pt>
                <c:pt idx="2">
                  <c:v>1.3474999999999999</c:v>
                </c:pt>
                <c:pt idx="3">
                  <c:v>1.40107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018C-442A-A851-BC97B4D9F467}"/>
            </c:ext>
          </c:extLst>
        </c:ser>
        <c:dLbls>
          <c:showLegendKey val="0"/>
          <c:showVal val="0"/>
          <c:showCatName val="0"/>
          <c:showSerName val="0"/>
          <c:showPercent val="0"/>
          <c:showBubbleSize val="0"/>
        </c:dLbls>
        <c:marker val="1"/>
        <c:smooth val="0"/>
        <c:axId val="678556696"/>
        <c:axId val="67855866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3-018C-442A-A851-BC97B4D9F46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4-018C-442A-A851-BC97B4D9F46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5-018C-442A-A851-BC97B4D9F46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ESI</c:v>
                      </c:pt>
                    </c:strCache>
                  </c:strRef>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2013</c:v>
                      </c:pt>
                      <c:pt idx="1">
                        <c:v>2014</c:v>
                      </c:pt>
                      <c:pt idx="2">
                        <c:v>2015</c:v>
                      </c:pt>
                      <c:pt idx="3">
                        <c:v>2016</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0</c:v>
                      </c:pt>
                      <c:pt idx="1">
                        <c:v>#N/A</c:v>
                      </c:pt>
                      <c:pt idx="2">
                        <c:v>6.9</c:v>
                      </c:pt>
                      <c:pt idx="3">
                        <c:v>7.4219999999999997</c:v>
                      </c:pt>
                    </c:numCache>
                  </c:numRef>
                </c:val>
                <c:smooth val="0"/>
                <c:extLst xmlns:c15="http://schemas.microsoft.com/office/drawing/2012/chart">
                  <c:ext xmlns:c16="http://schemas.microsoft.com/office/drawing/2014/chart" uri="{C3380CC4-5D6E-409C-BE32-E72D297353CC}">
                    <c16:uniqueId val="{00000001-018C-442A-A851-BC97B4D9F467}"/>
                  </c:ext>
                </c:extLst>
              </c15:ser>
            </c15:filteredLineSeries>
          </c:ext>
        </c:extLst>
      </c:lineChart>
      <c:catAx>
        <c:axId val="6785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8664"/>
        <c:crossesAt val="-4"/>
        <c:auto val="1"/>
        <c:lblAlgn val="ctr"/>
        <c:lblOffset val="100"/>
        <c:noMultiLvlLbl val="0"/>
      </c:catAx>
      <c:valAx>
        <c:axId val="678558664"/>
        <c:scaling>
          <c:orientation val="minMax"/>
          <c:max val="10"/>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55669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0.05475</cdr:x>
      <cdr:y>0.78571</cdr:y>
    </cdr:from>
    <cdr:to>
      <cdr:x>0.07775</cdr:x>
      <cdr:y>0.8032</cdr:y>
    </cdr:to>
    <cdr:sp macro="" textlink="">
      <cdr:nvSpPr>
        <cdr:cNvPr id="2" name="TextBox 1"/>
        <cdr:cNvSpPr txBox="1"/>
      </cdr:nvSpPr>
      <cdr:spPr>
        <a:xfrm xmlns:a="http://schemas.openxmlformats.org/drawingml/2006/main">
          <a:off x="490281" y="4070003"/>
          <a:ext cx="205946" cy="90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4E75CA9-D3DC-4CC4-B26F-4572B05774CA}" type="datetimeFigureOut">
              <a:rPr lang="en-US" smtClean="0"/>
              <a:t>6/10/2019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3A1D146-B4E0-1741-B9EE-9789392EFCC4}" type="datetimeFigureOut">
              <a:rPr lang="en-US" smtClean="0"/>
              <a:t>6/10/2019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302831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this</a:t>
            </a:r>
            <a:r>
              <a:rPr lang="en-US" baseline="0" dirty="0"/>
              <a:t> the first chart in this section</a:t>
            </a:r>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75625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765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9296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2710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dirty="0"/>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dirty="0"/>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dirty="0"/>
              <a:t>Place graph source here</a:t>
            </a:r>
          </a:p>
        </p:txBody>
      </p:sp>
      <p:sp>
        <p:nvSpPr>
          <p:cNvPr id="7" name="Rectangle 6"/>
          <p:cNvSpPr/>
          <p:nvPr userDrawn="1"/>
        </p:nvSpPr>
        <p:spPr>
          <a:xfrm>
            <a:off x="2369573" y="6237256"/>
            <a:ext cx="6625775" cy="400110"/>
          </a:xfrm>
          <a:prstGeom prst="rect">
            <a:avLst/>
          </a:prstGeom>
        </p:spPr>
        <p:txBody>
          <a:bodyPr wrap="square" anchor="ctr" anchorCtr="0">
            <a:spAutoFit/>
          </a:bodyPr>
          <a:lstStyle/>
          <a:p>
            <a:pPr lvl="0"/>
            <a:r>
              <a:rPr lang="en-US" sz="1000" b="0" i="0" dirty="0">
                <a:solidFill>
                  <a:schemeClr val="tx1"/>
                </a:solidFill>
              </a:rPr>
              <a:t>Source: D.C. Radley, S.R. Collins, and S.L. Hayes, </a:t>
            </a:r>
            <a:r>
              <a:rPr lang="en-US" sz="1000" b="0" i="1" dirty="0">
                <a:solidFill>
                  <a:schemeClr val="tx1"/>
                </a:solidFill>
              </a:rPr>
              <a:t>2019 Scorecard</a:t>
            </a:r>
            <a:r>
              <a:rPr lang="en-US" sz="1000" b="0" i="1" baseline="0" dirty="0">
                <a:solidFill>
                  <a:schemeClr val="tx1"/>
                </a:solidFill>
              </a:rPr>
              <a:t> </a:t>
            </a:r>
            <a:r>
              <a:rPr lang="en-US" sz="1000" b="0" i="1" dirty="0">
                <a:solidFill>
                  <a:schemeClr val="tx1"/>
                </a:solidFill>
              </a:rPr>
              <a:t>on State Health System Performance, </a:t>
            </a:r>
            <a:r>
              <a:rPr lang="en-US" sz="1000" b="0" i="0" dirty="0">
                <a:solidFill>
                  <a:schemeClr val="tx1"/>
                </a:solidFill>
              </a:rPr>
              <a:t>The Commonwealth Fund, June 2019. </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fld id="{3B406555-91FE-4F2C-B289-054179A4C522}"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cSld>
  <p:clrMapOvr>
    <a:masterClrMapping/>
  </p:clrMapOvr>
  <p:extLst mod="1">
    <p:ext uri="{DCECCB84-F9BA-43D5-87BE-67443E8EF086}">
      <p15:sldGuideLst xmlns:p15="http://schemas.microsoft.com/office/powerpoint/2012/main">
        <p15:guide id="1" orient="horz" pos="216" userDrawn="1">
          <p15:clr>
            <a:srgbClr val="FBAE40"/>
          </p15:clr>
        </p15:guide>
        <p15:guide id="2" pos="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dirty="0"/>
              <a:t>Title</a:t>
            </a:r>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dirty="0"/>
              <a:t>Place graph source here</a:t>
            </a:r>
          </a:p>
        </p:txBody>
      </p:sp>
      <p:sp>
        <p:nvSpPr>
          <p:cNvPr id="7" name="Rectangle 6"/>
          <p:cNvSpPr/>
          <p:nvPr userDrawn="1"/>
        </p:nvSpPr>
        <p:spPr>
          <a:xfrm>
            <a:off x="2369573" y="6237256"/>
            <a:ext cx="6625775" cy="400110"/>
          </a:xfrm>
          <a:prstGeom prst="rect">
            <a:avLst/>
          </a:prstGeom>
        </p:spPr>
        <p:txBody>
          <a:bodyPr wrap="square" anchor="ctr" anchorCtr="0">
            <a:spAutoFit/>
          </a:bodyPr>
          <a:lstStyle/>
          <a:p>
            <a:pPr lvl="0"/>
            <a:r>
              <a:rPr lang="en-US" sz="1000" b="0" i="0" dirty="0">
                <a:solidFill>
                  <a:schemeClr val="tx1"/>
                </a:solidFill>
              </a:rPr>
              <a:t>Source: D.C. Radley, S.R. Collins, and S.L. Hayes, </a:t>
            </a:r>
            <a:r>
              <a:rPr lang="en-US" sz="1000" b="0" i="1" dirty="0">
                <a:solidFill>
                  <a:schemeClr val="tx1"/>
                </a:solidFill>
              </a:rPr>
              <a:t>2019 Scorecard</a:t>
            </a:r>
            <a:r>
              <a:rPr lang="en-US" sz="1000" b="0" i="1" baseline="0" dirty="0">
                <a:solidFill>
                  <a:schemeClr val="tx1"/>
                </a:solidFill>
              </a:rPr>
              <a:t> </a:t>
            </a:r>
            <a:r>
              <a:rPr lang="en-US" sz="1000" b="0" i="1" dirty="0">
                <a:solidFill>
                  <a:schemeClr val="tx1"/>
                </a:solidFill>
              </a:rPr>
              <a:t>on State Health System Performance, </a:t>
            </a:r>
            <a:r>
              <a:rPr lang="en-US" sz="1000" b="0" i="0" dirty="0">
                <a:solidFill>
                  <a:schemeClr val="tx1"/>
                </a:solidFill>
              </a:rPr>
              <a:t>The Commonwealth Fund, June 2019. </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fld id="{3B406555-91FE-4F2C-B289-054179A4C522}"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3" name="Content Placeholder 2"/>
          <p:cNvSpPr>
            <a:spLocks noGrp="1"/>
          </p:cNvSpPr>
          <p:nvPr>
            <p:ph sz="quarter" idx="23"/>
          </p:nvPr>
        </p:nvSpPr>
        <p:spPr>
          <a:xfrm>
            <a:off x="152400" y="1420813"/>
            <a:ext cx="8842375" cy="39274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203500"/>
      </p:ext>
    </p:extLst>
  </p:cSld>
  <p:clrMapOvr>
    <a:masterClrMapping/>
  </p:clrMapOvr>
  <p:extLst mod="1">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22" hasCustomPrompt="1"/>
          </p:nvPr>
        </p:nvSpPr>
        <p:spPr>
          <a:xfrm>
            <a:off x="287524" y="60753"/>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fld id="{3B406555-91FE-4F2C-B289-054179A4C522}"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66" y="6159014"/>
            <a:ext cx="1921542" cy="429995"/>
          </a:xfrm>
          <a:prstGeom prst="rect">
            <a:avLst/>
          </a:prstGeom>
        </p:spPr>
      </p:pic>
    </p:spTree>
    <p:extLst>
      <p:ext uri="{BB962C8B-B14F-4D97-AF65-F5344CB8AC3E}">
        <p14:creationId xmlns:p14="http://schemas.microsoft.com/office/powerpoint/2010/main" val="224968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dirty="0">
                  <a:solidFill>
                    <a:srgbClr val="FF0000"/>
                  </a:solidFill>
                  <a:latin typeface="+mj-lt"/>
                </a:rPr>
                <a:t>Engaging Federal &amp;</a:t>
              </a:r>
            </a:p>
            <a:p>
              <a:r>
                <a:rPr lang="en-US" sz="4000" dirty="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dirty="0">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dirty="0">
                  <a:solidFill>
                    <a:srgbClr val="FF0000"/>
                  </a:solidFill>
                  <a:latin typeface="+mn-lt"/>
                </a:rPr>
                <a:t>Summary description lorem ipsum. </a:t>
              </a:r>
              <a:r>
                <a:rPr lang="en-US" sz="1600" dirty="0" err="1">
                  <a:solidFill>
                    <a:srgbClr val="FF0000"/>
                  </a:solidFill>
                  <a:latin typeface="+mn-lt"/>
                </a:rPr>
                <a:t>Rcil</a:t>
              </a:r>
              <a:r>
                <a:rPr lang="en-US" sz="1600" dirty="0">
                  <a:solidFill>
                    <a:srgbClr val="FF0000"/>
                  </a:solidFill>
                  <a:latin typeface="+mn-lt"/>
                </a:rPr>
                <a:t> </a:t>
              </a:r>
              <a:r>
                <a:rPr lang="en-US" sz="1600" dirty="0" err="1">
                  <a:solidFill>
                    <a:srgbClr val="FF0000"/>
                  </a:solidFill>
                  <a:latin typeface="+mn-lt"/>
                </a:rPr>
                <a:t>ipsument</a:t>
              </a:r>
              <a:r>
                <a:rPr lang="en-US" sz="1600" dirty="0">
                  <a:solidFill>
                    <a:srgbClr val="FF0000"/>
                  </a:solidFill>
                  <a:latin typeface="+mn-lt"/>
                </a:rPr>
                <a:t> </a:t>
              </a:r>
              <a:r>
                <a:rPr lang="en-US" sz="1600" dirty="0" err="1">
                  <a:solidFill>
                    <a:srgbClr val="FF0000"/>
                  </a:solidFill>
                  <a:latin typeface="+mn-lt"/>
                </a:rPr>
                <a:t>ugiae</a:t>
              </a:r>
              <a:r>
                <a:rPr lang="en-US" sz="1600" dirty="0">
                  <a:solidFill>
                    <a:srgbClr val="FF0000"/>
                  </a:solidFill>
                  <a:latin typeface="+mn-lt"/>
                </a:rPr>
                <a:t> mint </a:t>
              </a:r>
              <a:r>
                <a:rPr lang="en-US" sz="1600" dirty="0" err="1">
                  <a:solidFill>
                    <a:srgbClr val="FF0000"/>
                  </a:solidFill>
                  <a:latin typeface="+mn-lt"/>
                </a:rPr>
                <a:t>ut</a:t>
              </a:r>
              <a:r>
                <a:rPr lang="en-US" sz="1600" dirty="0">
                  <a:solidFill>
                    <a:srgbClr val="FF0000"/>
                  </a:solidFill>
                  <a:latin typeface="+mn-lt"/>
                </a:rPr>
                <a:t> res </a:t>
              </a:r>
              <a:r>
                <a:rPr lang="en-US" sz="1600" dirty="0" err="1">
                  <a:solidFill>
                    <a:srgbClr val="FF0000"/>
                  </a:solidFill>
                  <a:latin typeface="+mn-lt"/>
                </a:rPr>
                <a:t>esed</a:t>
              </a:r>
              <a:endParaRPr lang="en-US" sz="1600" dirty="0">
                <a:solidFill>
                  <a:srgbClr val="FF0000"/>
                </a:solidFill>
                <a:latin typeface="+mn-lt"/>
              </a:endParaRPr>
            </a:p>
            <a:p>
              <a:pPr marL="285750" indent="-285750" rtl="0">
                <a:buFont typeface="Arial" panose="020B0604020202020204" pitchFamily="34" charset="0"/>
                <a:buChar char="•"/>
              </a:pPr>
              <a:r>
                <a:rPr lang="en-US" sz="1600" dirty="0" err="1">
                  <a:solidFill>
                    <a:srgbClr val="FF0000"/>
                  </a:solidFill>
                  <a:latin typeface="+mn-lt"/>
                </a:rPr>
                <a:t>essitatatiis</a:t>
              </a:r>
              <a:r>
                <a:rPr lang="en-US" sz="1600" dirty="0">
                  <a:solidFill>
                    <a:srgbClr val="FF0000"/>
                  </a:solidFill>
                  <a:latin typeface="+mn-lt"/>
                </a:rPr>
                <a:t> </a:t>
              </a:r>
              <a:r>
                <a:rPr lang="en-US" sz="1600" dirty="0" err="1">
                  <a:solidFill>
                    <a:srgbClr val="FF0000"/>
                  </a:solidFill>
                  <a:latin typeface="+mn-lt"/>
                </a:rPr>
                <a:t>dus</a:t>
              </a:r>
              <a:r>
                <a:rPr lang="en-US" sz="1600" dirty="0">
                  <a:solidFill>
                    <a:srgbClr val="FF0000"/>
                  </a:solidFill>
                  <a:latin typeface="+mn-lt"/>
                </a:rPr>
                <a:t>, </a:t>
              </a:r>
              <a:r>
                <a:rPr lang="en-US" sz="1600" dirty="0" err="1">
                  <a:solidFill>
                    <a:srgbClr val="FF0000"/>
                  </a:solidFill>
                  <a:latin typeface="+mn-lt"/>
                </a:rPr>
                <a:t>sandam</a:t>
              </a:r>
              <a:r>
                <a:rPr lang="en-US" sz="1600" dirty="0">
                  <a:solidFill>
                    <a:srgbClr val="FF0000"/>
                  </a:solidFill>
                  <a:latin typeface="+mn-lt"/>
                </a:rPr>
                <a:t>, </a:t>
              </a:r>
              <a:r>
                <a:rPr lang="en-US" sz="1600" dirty="0" err="1">
                  <a:solidFill>
                    <a:srgbClr val="FF0000"/>
                  </a:solidFill>
                  <a:latin typeface="+mn-lt"/>
                </a:rPr>
                <a:t>offici</a:t>
              </a:r>
              <a:r>
                <a:rPr lang="en-US" sz="1600" dirty="0">
                  <a:solidFill>
                    <a:srgbClr val="FF0000"/>
                  </a:solidFill>
                  <a:latin typeface="+mn-lt"/>
                </a:rPr>
                <a:t> </a:t>
              </a:r>
              <a:r>
                <a:rPr lang="en-US" sz="1600" dirty="0" err="1">
                  <a:solidFill>
                    <a:srgbClr val="FF0000"/>
                  </a:solidFill>
                  <a:latin typeface="+mn-lt"/>
                </a:rPr>
                <a:t>quasperum</a:t>
              </a:r>
              <a:r>
                <a:rPr lang="en-US" sz="1600" dirty="0">
                  <a:solidFill>
                    <a:srgbClr val="FF0000"/>
                  </a:solidFill>
                  <a:latin typeface="+mn-lt"/>
                </a:rPr>
                <a:t> qui </a:t>
              </a:r>
              <a:r>
                <a:rPr lang="en-US" sz="1600" dirty="0" err="1">
                  <a:solidFill>
                    <a:srgbClr val="FF0000"/>
                  </a:solidFill>
                  <a:latin typeface="+mn-lt"/>
                </a:rPr>
                <a:t>blabo</a:t>
              </a:r>
              <a:r>
                <a:rPr lang="en-US" sz="1600" dirty="0">
                  <a:solidFill>
                    <a:srgbClr val="FF0000"/>
                  </a:solidFill>
                  <a:latin typeface="+mn-lt"/>
                </a:rPr>
                <a:t> </a:t>
              </a:r>
              <a:r>
                <a:rPr lang="en-US" sz="1600" dirty="0" err="1">
                  <a:solidFill>
                    <a:srgbClr val="FF0000"/>
                  </a:solidFill>
                  <a:latin typeface="+mn-lt"/>
                </a:rPr>
                <a:t>remque</a:t>
              </a:r>
              <a:r>
                <a:rPr lang="en-US" sz="1600" dirty="0">
                  <a:solidFill>
                    <a:srgbClr val="FF0000"/>
                  </a:solidFill>
                  <a:latin typeface="+mn-lt"/>
                </a:rPr>
                <a:t> </a:t>
              </a:r>
              <a:r>
                <a:rPr lang="en-US" sz="1600" dirty="0" err="1">
                  <a:solidFill>
                    <a:srgbClr val="FF0000"/>
                  </a:solidFill>
                  <a:latin typeface="+mn-lt"/>
                </a:rPr>
                <a:t>plaut</a:t>
              </a:r>
              <a:r>
                <a:rPr lang="en-US" sz="1600" dirty="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dirty="0">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dirty="0">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dirty="0">
                <a:solidFill>
                  <a:srgbClr val="4C515A"/>
                </a:solidFill>
              </a:rPr>
              <a:t>2</a:t>
            </a:r>
            <a:endParaRPr lang="en-US" sz="900" dirty="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dirty="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dirty="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dirty="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dirty="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dirty="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dirty="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CMW</a:t>
                  </a:r>
                </a:p>
                <a:p>
                  <a:pPr algn="ctr" defTabSz="914400">
                    <a:defRPr/>
                  </a:pPr>
                  <a:r>
                    <a:rPr lang="en-US" sz="1100" kern="0" dirty="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CMW</a:t>
                  </a:r>
                </a:p>
                <a:p>
                  <a:pPr algn="ctr" defTabSz="914400">
                    <a:defRPr/>
                  </a:pPr>
                  <a:r>
                    <a:rPr lang="en-US" sz="1100" kern="0" dirty="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dirty="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dirty="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dirty="0">
                <a:solidFill>
                  <a:srgbClr val="FF0000"/>
                </a:solidFill>
              </a:rPr>
              <a:t>“ Any institution in existence for close</a:t>
            </a:r>
          </a:p>
          <a:p>
            <a:pPr>
              <a:lnSpc>
                <a:spcPct val="110000"/>
              </a:lnSpc>
            </a:pPr>
            <a:r>
              <a:rPr lang="en-US" sz="2800" b="1" dirty="0">
                <a:solidFill>
                  <a:srgbClr val="FF0000"/>
                </a:solidFill>
              </a:rPr>
              <a:t>to a hundred years has likely borne</a:t>
            </a:r>
          </a:p>
          <a:p>
            <a:pPr>
              <a:lnSpc>
                <a:spcPct val="110000"/>
              </a:lnSpc>
            </a:pPr>
            <a:r>
              <a:rPr lang="en-US" sz="2800" b="1" dirty="0">
                <a:solidFill>
                  <a:srgbClr val="FF0000"/>
                </a:solidFill>
              </a:rPr>
              <a:t>witness to a lot of transition. That is</a:t>
            </a:r>
          </a:p>
          <a:p>
            <a:pPr>
              <a:lnSpc>
                <a:spcPct val="110000"/>
              </a:lnSpc>
            </a:pPr>
            <a:r>
              <a:rPr lang="en-US" sz="2800" b="1" dirty="0">
                <a:solidFill>
                  <a:srgbClr val="FF0000"/>
                </a:solidFill>
              </a:rPr>
              <a:t>particularly true for a philanthropy, like</a:t>
            </a:r>
          </a:p>
          <a:p>
            <a:pPr>
              <a:lnSpc>
                <a:spcPct val="110000"/>
              </a:lnSpc>
            </a:pPr>
            <a:r>
              <a:rPr lang="en-US" sz="2800" b="1" dirty="0">
                <a:solidFill>
                  <a:srgbClr val="FF0000"/>
                </a:solidFill>
              </a:rPr>
              <a:t>The Commonwealth Fund, whose purpose</a:t>
            </a:r>
          </a:p>
          <a:p>
            <a:pPr>
              <a:lnSpc>
                <a:spcPct val="110000"/>
              </a:lnSpc>
            </a:pPr>
            <a:r>
              <a:rPr lang="en-US" sz="2800" b="1" dirty="0">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dirty="0">
                <a:solidFill>
                  <a:srgbClr val="FF0000"/>
                </a:solidFill>
              </a:rPr>
              <a:t>David </a:t>
            </a:r>
            <a:r>
              <a:rPr lang="en-US" sz="1500" b="1" spc="0" baseline="0" dirty="0" err="1">
                <a:solidFill>
                  <a:srgbClr val="FF0000"/>
                </a:solidFill>
              </a:rPr>
              <a:t>Blumethal</a:t>
            </a:r>
            <a:r>
              <a:rPr lang="en-US" sz="1500" b="1" spc="0" baseline="0" dirty="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dirty="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dirty="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dirty="0">
                <a:solidFill>
                  <a:srgbClr val="FF0000"/>
                </a:solidFill>
                <a:latin typeface="+mj-lt"/>
              </a:rPr>
              <a:t>Exhibit 1. There Is Room for Improvement in</a:t>
            </a:r>
          </a:p>
          <a:p>
            <a:pPr algn="ctr"/>
            <a:r>
              <a:rPr lang="en-US" sz="2400" dirty="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dirty="0">
                <a:solidFill>
                  <a:srgbClr val="FF0000"/>
                </a:solidFill>
              </a:rPr>
              <a:t>Note: Significantly different from not high-need adults at the p&lt;0.05 level. Data: The 2016 Commonwealth Fund Survey of High-Need Patients, June–September 2016.*</a:t>
            </a:r>
          </a:p>
          <a:p>
            <a:r>
              <a:rPr lang="en-US" sz="900" dirty="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dirty="0"/>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160178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51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293" y="786803"/>
            <a:ext cx="7772400" cy="2387600"/>
          </a:xfrm>
        </p:spPr>
        <p:txBody>
          <a:bodyPr anchor="ct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61487" y="3442647"/>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bwMode="white">
          <a:xfrm>
            <a:off x="58723" y="5964572"/>
            <a:ext cx="9001387" cy="80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25011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2"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dirty="0"/>
              <a:t>Click to edit Master title style</a:t>
            </a:r>
          </a:p>
        </p:txBody>
      </p:sp>
      <p:pic>
        <p:nvPicPr>
          <p:cNvPr id="8" name="Picture 7">
            <a:extLst>
              <a:ext uri="{FF2B5EF4-FFF2-40B4-BE49-F238E27FC236}">
                <a16:creationId xmlns:a16="http://schemas.microsoft.com/office/drawing/2014/main" id="{3EFAEDBD-E49F-9F4E-AD30-C0A15E676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
        <p:nvSpPr>
          <p:cNvPr id="11" name="Slide Number Placeholder 5"/>
          <p:cNvSpPr txBox="1">
            <a:spLocks/>
          </p:cNvSpPr>
          <p:nvPr userDrawn="1"/>
        </p:nvSpPr>
        <p:spPr>
          <a:xfrm>
            <a:off x="8686800" y="0"/>
            <a:ext cx="457200" cy="60960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2"/>
                </a:solidFill>
                <a:latin typeface="+mn-lt"/>
              </a:rPr>
              <a:pPr algn="ctr"/>
              <a:t>‹#›</a:t>
            </a:fld>
            <a:endParaRPr lang="en-US" sz="1000" b="1" dirty="0">
              <a:solidFill>
                <a:schemeClr val="bg2"/>
              </a:solidFill>
              <a:latin typeface="+mn-lt"/>
            </a:endParaRPr>
          </a:p>
        </p:txBody>
      </p:sp>
    </p:spTree>
    <p:extLst>
      <p:ext uri="{BB962C8B-B14F-4D97-AF65-F5344CB8AC3E}">
        <p14:creationId xmlns:p14="http://schemas.microsoft.com/office/powerpoint/2010/main" val="22512773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369573" y="6237256"/>
            <a:ext cx="6625775" cy="400110"/>
          </a:xfrm>
          <a:prstGeom prst="rect">
            <a:avLst/>
          </a:prstGeom>
        </p:spPr>
        <p:txBody>
          <a:bodyPr wrap="square" anchor="ctr" anchorCtr="0">
            <a:spAutoFit/>
          </a:bodyPr>
          <a:lstStyle/>
          <a:p>
            <a:pPr lvl="0"/>
            <a:r>
              <a:rPr lang="en-US" sz="1000" b="0" i="0" dirty="0">
                <a:solidFill>
                  <a:schemeClr val="tx1"/>
                </a:solidFill>
              </a:rPr>
              <a:t>Source: D.C. Radley, S.R. Collins, and S.L. Hayes, </a:t>
            </a:r>
            <a:r>
              <a:rPr lang="en-US" sz="1000" b="0" i="1" dirty="0">
                <a:solidFill>
                  <a:schemeClr val="tx1"/>
                </a:solidFill>
              </a:rPr>
              <a:t>2019 Scorecard</a:t>
            </a:r>
            <a:r>
              <a:rPr lang="en-US" sz="1000" b="0" i="1" baseline="0" dirty="0">
                <a:solidFill>
                  <a:schemeClr val="tx1"/>
                </a:solidFill>
              </a:rPr>
              <a:t> </a:t>
            </a:r>
            <a:r>
              <a:rPr lang="en-US" sz="1000" b="0" i="1" dirty="0">
                <a:solidFill>
                  <a:schemeClr val="tx1"/>
                </a:solidFill>
              </a:rPr>
              <a:t>on State Health System Performance, </a:t>
            </a:r>
            <a:r>
              <a:rPr lang="en-US" sz="1000" b="0" i="0" dirty="0">
                <a:solidFill>
                  <a:schemeClr val="tx1"/>
                </a:solidFill>
              </a:rPr>
              <a:t>The Commonwealth Fund, June 2019. </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736" r:id="rId1"/>
    <p:sldLayoutId id="2147483931" r:id="rId2"/>
    <p:sldLayoutId id="2147483722" r:id="rId3"/>
    <p:sldLayoutId id="2147483694" r:id="rId4"/>
    <p:sldLayoutId id="2147483738" r:id="rId5"/>
    <p:sldLayoutId id="2147483929" r:id="rId6"/>
    <p:sldLayoutId id="2147483932" r:id="rId7"/>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onwealthfund.or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costinstitute.org/images/pdfs/HCCI_2017_%20Health_%20Care_Cost_and_Utilization_Report_02.12.19.pdf" TargetMode="Externa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 Id="rId9" Type="http://schemas.openxmlformats.org/officeDocument/2006/relationships/chart" Target="../charts/char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atacenter.commonwealthfun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53" y="786803"/>
            <a:ext cx="8258574" cy="2387600"/>
          </a:xfrm>
        </p:spPr>
        <p:txBody>
          <a:bodyPr>
            <a:noAutofit/>
          </a:bodyPr>
          <a:lstStyle/>
          <a:p>
            <a:r>
              <a:rPr lang="en-US" sz="4400" dirty="0">
                <a:latin typeface="Georgia" panose="02040502050405020303" pitchFamily="18" charset="0"/>
              </a:rPr>
              <a:t>Results from the 2019 Scorecard on State Health System Performance</a:t>
            </a:r>
          </a:p>
        </p:txBody>
      </p:sp>
      <p:sp>
        <p:nvSpPr>
          <p:cNvPr id="3" name="Subtitle 2"/>
          <p:cNvSpPr>
            <a:spLocks noGrp="1"/>
          </p:cNvSpPr>
          <p:nvPr>
            <p:ph type="subTitle" idx="1"/>
          </p:nvPr>
        </p:nvSpPr>
        <p:spPr/>
        <p:txBody>
          <a:bodyPr anchor="ctr"/>
          <a:lstStyle/>
          <a:p>
            <a:r>
              <a:rPr lang="en-US" dirty="0">
                <a:hlinkClick r:id="rId2"/>
              </a:rPr>
              <a:t>www.commonwealthfund.org</a:t>
            </a:r>
            <a:endParaRPr lang="en-US" dirty="0"/>
          </a:p>
          <a:p>
            <a:r>
              <a:rPr lang="en-US" dirty="0"/>
              <a:t>Media teleconference: June </a:t>
            </a:r>
            <a:r>
              <a:rPr lang="en-US" dirty="0" smtClean="0"/>
              <a:t>11, </a:t>
            </a:r>
            <a:r>
              <a:rPr lang="en-US" dirty="0"/>
              <a:t>2019</a:t>
            </a:r>
          </a:p>
        </p:txBody>
      </p:sp>
      <p:sp>
        <p:nvSpPr>
          <p:cNvPr id="4" name="TextBox 3"/>
          <p:cNvSpPr txBox="1"/>
          <p:nvPr/>
        </p:nvSpPr>
        <p:spPr>
          <a:xfrm>
            <a:off x="6057898" y="3612327"/>
            <a:ext cx="2645229" cy="1477328"/>
          </a:xfrm>
          <a:prstGeom prst="rect">
            <a:avLst/>
          </a:prstGeom>
          <a:noFill/>
          <a:ln w="28575">
            <a:solidFill>
              <a:srgbClr val="FF0000"/>
            </a:solidFill>
          </a:ln>
        </p:spPr>
        <p:txBody>
          <a:bodyPr wrap="square" rtlCol="0">
            <a:spAutoFit/>
          </a:bodyPr>
          <a:lstStyle/>
          <a:p>
            <a:pPr algn="ctr" defTabSz="457200"/>
            <a:endParaRPr lang="en-US" sz="1800" b="1" dirty="0">
              <a:solidFill>
                <a:srgbClr val="FF0000"/>
              </a:solidFill>
            </a:endParaRPr>
          </a:p>
          <a:p>
            <a:pPr algn="ctr" defTabSz="457200"/>
            <a:r>
              <a:rPr lang="en-US" sz="1800" b="1" dirty="0">
                <a:solidFill>
                  <a:srgbClr val="FF0000"/>
                </a:solidFill>
              </a:rPr>
              <a:t>Embargoed </a:t>
            </a:r>
          </a:p>
          <a:p>
            <a:pPr algn="ctr" defTabSz="457200"/>
            <a:r>
              <a:rPr lang="en-US" sz="1800" b="1" dirty="0">
                <a:solidFill>
                  <a:srgbClr val="FF0000"/>
                </a:solidFill>
              </a:rPr>
              <a:t>until 12:01 am, </a:t>
            </a:r>
          </a:p>
          <a:p>
            <a:pPr algn="ctr" defTabSz="457200"/>
            <a:r>
              <a:rPr lang="en-US" sz="1800" b="1" dirty="0" smtClean="0">
                <a:solidFill>
                  <a:srgbClr val="FF0000"/>
                </a:solidFill>
              </a:rPr>
              <a:t>June 12, </a:t>
            </a:r>
            <a:r>
              <a:rPr lang="en-US" sz="1800" b="1" dirty="0">
                <a:solidFill>
                  <a:srgbClr val="FF0000"/>
                </a:solidFill>
              </a:rPr>
              <a:t>2019</a:t>
            </a:r>
          </a:p>
          <a:p>
            <a:pPr algn="ctr" defTabSz="457200"/>
            <a:endParaRPr lang="en-US" sz="18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98409"/>
            <a:ext cx="4921624" cy="1474425"/>
          </a:xfrm>
          <a:prstGeom prst="rect">
            <a:avLst/>
          </a:prstGeom>
        </p:spPr>
      </p:pic>
    </p:spTree>
    <p:extLst>
      <p:ext uri="{BB962C8B-B14F-4D97-AF65-F5344CB8AC3E}">
        <p14:creationId xmlns:p14="http://schemas.microsoft.com/office/powerpoint/2010/main" val="48640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ormAutofit/>
          </a:bodyPr>
          <a:lstStyle/>
          <a:p>
            <a:r>
              <a:rPr lang="en-US" sz="2800" dirty="0"/>
              <a:t>Growth in deaths from suicide, alcohol, and drug overdose differ across states</a:t>
            </a:r>
          </a:p>
        </p:txBody>
      </p:sp>
      <p:sp>
        <p:nvSpPr>
          <p:cNvPr id="12" name="Text Placeholder 14"/>
          <p:cNvSpPr>
            <a:spLocks noGrp="1"/>
          </p:cNvSpPr>
          <p:nvPr>
            <p:ph type="body" sz="quarter" idx="21"/>
          </p:nvPr>
        </p:nvSpPr>
        <p:spPr>
          <a:xfrm>
            <a:off x="157150" y="5485500"/>
            <a:ext cx="8838199" cy="524398"/>
          </a:xfrm>
          <a:prstGeom prst="rect">
            <a:avLst/>
          </a:prstGeom>
        </p:spPr>
        <p:txBody>
          <a:bodyPr anchor="ctr"/>
          <a:lstStyle/>
          <a:p>
            <a:r>
              <a:rPr lang="en-US" dirty="0"/>
              <a:t>Note: Growth is measured as the percent change in deaths per 100,000 between 2005 and 2017. D.C. not counted in state tallies. Map categories are fixed for all three death causes at 0-49% increase, 50-99% increase, and 100% or more increase. (*) Only D.C. had a negative growth rate; all states had growth rates of at least 3%. </a:t>
            </a:r>
          </a:p>
          <a:p>
            <a:r>
              <a:rPr lang="en-US" dirty="0"/>
              <a:t>Data: 2005–2017 National Vital Statistics System (NVSS), via CDC WONDER</a:t>
            </a:r>
          </a:p>
        </p:txBody>
      </p:sp>
      <p:sp>
        <p:nvSpPr>
          <p:cNvPr id="2" name="Text Placeholder 1"/>
          <p:cNvSpPr>
            <a:spLocks noGrp="1"/>
          </p:cNvSpPr>
          <p:nvPr>
            <p:ph type="body" sz="quarter" idx="22"/>
          </p:nvPr>
        </p:nvSpPr>
        <p:spPr/>
        <p:txBody>
          <a:bodyPr/>
          <a:lstStyle/>
          <a:p>
            <a:r>
              <a:rPr lang="en-US" dirty="0"/>
              <a:t>Exhibit </a:t>
            </a:r>
            <a:fld id="{16F64A1C-419E-4AD6-815F-01F5421EF82C}" type="slidenum">
              <a:rPr lang="en-US" smtClean="0"/>
              <a:t>10</a:t>
            </a:fld>
            <a:endParaRPr lang="en-US" dirty="0"/>
          </a:p>
        </p:txBody>
      </p:sp>
      <p:pic>
        <p:nvPicPr>
          <p:cNvPr id="33" name="Picture 32">
            <a:extLst>
              <a:ext uri="{FF2B5EF4-FFF2-40B4-BE49-F238E27FC236}">
                <a16:creationId xmlns:a16="http://schemas.microsoft.com/office/drawing/2014/main" id="{3535AD48-6333-AC47-8594-FDDC6156C3B7}"/>
              </a:ext>
            </a:extLst>
          </p:cNvPr>
          <p:cNvPicPr>
            <a:picLocks noChangeAspect="1"/>
          </p:cNvPicPr>
          <p:nvPr/>
        </p:nvPicPr>
        <p:blipFill rotWithShape="1">
          <a:blip r:embed="rId2">
            <a:alphaModFix/>
          </a:blip>
          <a:srcRect l="2475" r="2473"/>
          <a:stretch/>
        </p:blipFill>
        <p:spPr>
          <a:xfrm>
            <a:off x="68825" y="1502582"/>
            <a:ext cx="9042108" cy="2658312"/>
          </a:xfrm>
          <a:prstGeom prst="rect">
            <a:avLst/>
          </a:prstGeom>
        </p:spPr>
      </p:pic>
      <p:grpSp>
        <p:nvGrpSpPr>
          <p:cNvPr id="34" name="Group 33"/>
          <p:cNvGrpSpPr/>
          <p:nvPr/>
        </p:nvGrpSpPr>
        <p:grpSpPr>
          <a:xfrm>
            <a:off x="296652" y="4069234"/>
            <a:ext cx="2841104" cy="1300419"/>
            <a:chOff x="296652" y="4145437"/>
            <a:chExt cx="2841104" cy="1300419"/>
          </a:xfrm>
        </p:grpSpPr>
        <p:sp>
          <p:nvSpPr>
            <p:cNvPr id="35" name="Oval 34"/>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01952" y="4844706"/>
              <a:ext cx="182880" cy="18288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05971" y="5191417"/>
              <a:ext cx="182880" cy="1828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51510" y="4444362"/>
              <a:ext cx="2280217" cy="338554"/>
            </a:xfrm>
            <a:prstGeom prst="rect">
              <a:avLst/>
            </a:prstGeom>
            <a:noFill/>
          </p:spPr>
          <p:txBody>
            <a:bodyPr wrap="square" rtlCol="0">
              <a:spAutoFit/>
            </a:bodyPr>
            <a:lstStyle/>
            <a:p>
              <a:r>
                <a:rPr lang="en-US" sz="1600" dirty="0"/>
                <a:t>3%–48% (44 states)</a:t>
              </a:r>
            </a:p>
          </p:txBody>
        </p:sp>
        <p:sp>
          <p:nvSpPr>
            <p:cNvPr id="40" name="TextBox 39"/>
            <p:cNvSpPr txBox="1"/>
            <p:nvPr/>
          </p:nvSpPr>
          <p:spPr>
            <a:xfrm>
              <a:off x="651510" y="4772022"/>
              <a:ext cx="2117096" cy="338554"/>
            </a:xfrm>
            <a:prstGeom prst="rect">
              <a:avLst/>
            </a:prstGeom>
            <a:noFill/>
          </p:spPr>
          <p:txBody>
            <a:bodyPr wrap="square" rtlCol="0">
              <a:spAutoFit/>
            </a:bodyPr>
            <a:lstStyle/>
            <a:p>
              <a:r>
                <a:rPr lang="en-US" sz="1600" dirty="0"/>
                <a:t>52%–87% (6 states)</a:t>
              </a:r>
            </a:p>
          </p:txBody>
        </p:sp>
        <p:sp>
          <p:nvSpPr>
            <p:cNvPr id="46" name="TextBox 45"/>
            <p:cNvSpPr txBox="1"/>
            <p:nvPr/>
          </p:nvSpPr>
          <p:spPr>
            <a:xfrm>
              <a:off x="651509" y="5107302"/>
              <a:ext cx="2486247" cy="338554"/>
            </a:xfrm>
            <a:prstGeom prst="rect">
              <a:avLst/>
            </a:prstGeom>
            <a:noFill/>
          </p:spPr>
          <p:txBody>
            <a:bodyPr wrap="square" rtlCol="0">
              <a:spAutoFit/>
            </a:bodyPr>
            <a:lstStyle/>
            <a:p>
              <a:r>
                <a:rPr lang="en-US" sz="1600" dirty="0"/>
                <a:t>100% or more (0 states)</a:t>
              </a:r>
            </a:p>
          </p:txBody>
        </p:sp>
        <p:sp>
          <p:nvSpPr>
            <p:cNvPr id="64" name="TextBox 63"/>
            <p:cNvSpPr txBox="1"/>
            <p:nvPr/>
          </p:nvSpPr>
          <p:spPr>
            <a:xfrm>
              <a:off x="296652" y="4145437"/>
              <a:ext cx="2841104" cy="338554"/>
            </a:xfrm>
            <a:prstGeom prst="rect">
              <a:avLst/>
            </a:prstGeom>
            <a:noFill/>
          </p:spPr>
          <p:txBody>
            <a:bodyPr wrap="square" rtlCol="0">
              <a:spAutoFit/>
            </a:bodyPr>
            <a:lstStyle/>
            <a:p>
              <a:r>
                <a:rPr lang="en-US" sz="1600" dirty="0"/>
                <a:t>Percent change 2005–2017</a:t>
              </a:r>
            </a:p>
          </p:txBody>
        </p:sp>
      </p:grpSp>
      <p:grpSp>
        <p:nvGrpSpPr>
          <p:cNvPr id="65" name="Group 64"/>
          <p:cNvGrpSpPr/>
          <p:nvPr/>
        </p:nvGrpSpPr>
        <p:grpSpPr>
          <a:xfrm>
            <a:off x="3234584" y="4069294"/>
            <a:ext cx="2889819" cy="1300419"/>
            <a:chOff x="296651" y="4145437"/>
            <a:chExt cx="2889819" cy="1300419"/>
          </a:xfrm>
        </p:grpSpPr>
        <p:sp>
          <p:nvSpPr>
            <p:cNvPr id="66" name="Oval 65"/>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01952" y="4844706"/>
              <a:ext cx="182880" cy="1828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05971" y="5191417"/>
              <a:ext cx="182880" cy="182880"/>
            </a:xfrm>
            <a:prstGeom prst="ellipse">
              <a:avLst/>
            </a:prstGeom>
            <a:solidFill>
              <a:srgbClr val="23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651510" y="4444362"/>
              <a:ext cx="2312133" cy="338554"/>
            </a:xfrm>
            <a:prstGeom prst="rect">
              <a:avLst/>
            </a:prstGeom>
            <a:noFill/>
          </p:spPr>
          <p:txBody>
            <a:bodyPr wrap="square" rtlCol="0">
              <a:spAutoFit/>
            </a:bodyPr>
            <a:lstStyle/>
            <a:p>
              <a:r>
                <a:rPr lang="en-US" sz="1600" dirty="0"/>
                <a:t>3%–48% (27 states)</a:t>
              </a:r>
              <a:endParaRPr lang="en-US" sz="1600" dirty="0">
                <a:solidFill>
                  <a:srgbClr val="FF0000"/>
                </a:solidFill>
              </a:endParaRPr>
            </a:p>
          </p:txBody>
        </p:sp>
        <p:sp>
          <p:nvSpPr>
            <p:cNvPr id="70" name="TextBox 69"/>
            <p:cNvSpPr txBox="1"/>
            <p:nvPr/>
          </p:nvSpPr>
          <p:spPr>
            <a:xfrm>
              <a:off x="651510" y="4772022"/>
              <a:ext cx="2338423" cy="338554"/>
            </a:xfrm>
            <a:prstGeom prst="rect">
              <a:avLst/>
            </a:prstGeom>
            <a:noFill/>
          </p:spPr>
          <p:txBody>
            <a:bodyPr wrap="square" rtlCol="0">
              <a:spAutoFit/>
            </a:bodyPr>
            <a:lstStyle/>
            <a:p>
              <a:r>
                <a:rPr lang="en-US" sz="1600" dirty="0"/>
                <a:t>51%–96% (22 states)</a:t>
              </a:r>
            </a:p>
          </p:txBody>
        </p:sp>
        <p:sp>
          <p:nvSpPr>
            <p:cNvPr id="71" name="TextBox 70"/>
            <p:cNvSpPr txBox="1"/>
            <p:nvPr/>
          </p:nvSpPr>
          <p:spPr>
            <a:xfrm>
              <a:off x="651509" y="5107302"/>
              <a:ext cx="2004853" cy="338554"/>
            </a:xfrm>
            <a:prstGeom prst="rect">
              <a:avLst/>
            </a:prstGeom>
            <a:noFill/>
          </p:spPr>
          <p:txBody>
            <a:bodyPr wrap="square" rtlCol="0">
              <a:spAutoFit/>
            </a:bodyPr>
            <a:lstStyle/>
            <a:p>
              <a:r>
                <a:rPr lang="en-US" sz="1600" dirty="0"/>
                <a:t>119% (1 state)</a:t>
              </a:r>
            </a:p>
          </p:txBody>
        </p:sp>
        <p:sp>
          <p:nvSpPr>
            <p:cNvPr id="72" name="TextBox 71"/>
            <p:cNvSpPr txBox="1"/>
            <p:nvPr/>
          </p:nvSpPr>
          <p:spPr>
            <a:xfrm>
              <a:off x="296651" y="4145437"/>
              <a:ext cx="2889819" cy="338554"/>
            </a:xfrm>
            <a:prstGeom prst="rect">
              <a:avLst/>
            </a:prstGeom>
            <a:noFill/>
          </p:spPr>
          <p:txBody>
            <a:bodyPr wrap="square" rtlCol="0">
              <a:spAutoFit/>
            </a:bodyPr>
            <a:lstStyle/>
            <a:p>
              <a:r>
                <a:rPr lang="en-US" sz="1600" dirty="0"/>
                <a:t>Percent change 2005–2017</a:t>
              </a:r>
            </a:p>
          </p:txBody>
        </p:sp>
      </p:grpSp>
      <p:grpSp>
        <p:nvGrpSpPr>
          <p:cNvPr id="73" name="Group 72"/>
          <p:cNvGrpSpPr/>
          <p:nvPr/>
        </p:nvGrpSpPr>
        <p:grpSpPr>
          <a:xfrm>
            <a:off x="6164047" y="4071727"/>
            <a:ext cx="2839467" cy="1300419"/>
            <a:chOff x="296652" y="4145437"/>
            <a:chExt cx="2839467" cy="1300419"/>
          </a:xfrm>
        </p:grpSpPr>
        <p:sp>
          <p:nvSpPr>
            <p:cNvPr id="74" name="Oval 73"/>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401952" y="4844706"/>
              <a:ext cx="182880" cy="182880"/>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405971" y="5191417"/>
              <a:ext cx="182880" cy="18288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651510" y="4444362"/>
              <a:ext cx="2262786" cy="338554"/>
            </a:xfrm>
            <a:prstGeom prst="rect">
              <a:avLst/>
            </a:prstGeom>
            <a:noFill/>
          </p:spPr>
          <p:txBody>
            <a:bodyPr wrap="square" rtlCol="0">
              <a:spAutoFit/>
            </a:bodyPr>
            <a:lstStyle/>
            <a:p>
              <a:r>
                <a:rPr lang="en-US" sz="1600" dirty="0"/>
                <a:t>16%–47% (13 states)</a:t>
              </a:r>
            </a:p>
          </p:txBody>
        </p:sp>
        <p:sp>
          <p:nvSpPr>
            <p:cNvPr id="78" name="TextBox 77"/>
            <p:cNvSpPr txBox="1"/>
            <p:nvPr/>
          </p:nvSpPr>
          <p:spPr>
            <a:xfrm>
              <a:off x="651509" y="4772022"/>
              <a:ext cx="2456540" cy="338554"/>
            </a:xfrm>
            <a:prstGeom prst="rect">
              <a:avLst/>
            </a:prstGeom>
            <a:noFill/>
          </p:spPr>
          <p:txBody>
            <a:bodyPr wrap="square" rtlCol="0">
              <a:spAutoFit/>
            </a:bodyPr>
            <a:lstStyle/>
            <a:p>
              <a:r>
                <a:rPr lang="en-US" sz="1600" dirty="0"/>
                <a:t>53%–86% (10 states)</a:t>
              </a:r>
            </a:p>
          </p:txBody>
        </p:sp>
        <p:sp>
          <p:nvSpPr>
            <p:cNvPr id="79" name="TextBox 78"/>
            <p:cNvSpPr txBox="1"/>
            <p:nvPr/>
          </p:nvSpPr>
          <p:spPr>
            <a:xfrm>
              <a:off x="651509" y="5107302"/>
              <a:ext cx="2484609" cy="338554"/>
            </a:xfrm>
            <a:prstGeom prst="rect">
              <a:avLst/>
            </a:prstGeom>
            <a:noFill/>
          </p:spPr>
          <p:txBody>
            <a:bodyPr wrap="square" rtlCol="0">
              <a:spAutoFit/>
            </a:bodyPr>
            <a:lstStyle/>
            <a:p>
              <a:r>
                <a:rPr lang="en-US" sz="1600" dirty="0"/>
                <a:t>107%–450% (26 states)</a:t>
              </a:r>
            </a:p>
          </p:txBody>
        </p:sp>
        <p:sp>
          <p:nvSpPr>
            <p:cNvPr id="80" name="TextBox 79"/>
            <p:cNvSpPr txBox="1"/>
            <p:nvPr/>
          </p:nvSpPr>
          <p:spPr>
            <a:xfrm>
              <a:off x="296652" y="4145437"/>
              <a:ext cx="2839467" cy="338554"/>
            </a:xfrm>
            <a:prstGeom prst="rect">
              <a:avLst/>
            </a:prstGeom>
            <a:noFill/>
          </p:spPr>
          <p:txBody>
            <a:bodyPr wrap="square" rtlCol="0">
              <a:spAutoFit/>
            </a:bodyPr>
            <a:lstStyle/>
            <a:p>
              <a:r>
                <a:rPr lang="en-US" sz="1600" dirty="0"/>
                <a:t>Percent change 2005–2017</a:t>
              </a:r>
            </a:p>
          </p:txBody>
        </p:sp>
      </p:grpSp>
      <p:sp>
        <p:nvSpPr>
          <p:cNvPr id="81" name="TextBox 80">
            <a:extLst>
              <a:ext uri="{FF2B5EF4-FFF2-40B4-BE49-F238E27FC236}">
                <a16:creationId xmlns:a16="http://schemas.microsoft.com/office/drawing/2014/main" id="{EDACAD8A-176C-9F45-9223-D0315B79905D}"/>
              </a:ext>
            </a:extLst>
          </p:cNvPr>
          <p:cNvSpPr txBox="1"/>
          <p:nvPr/>
        </p:nvSpPr>
        <p:spPr>
          <a:xfrm>
            <a:off x="694560" y="1376813"/>
            <a:ext cx="2044592" cy="338554"/>
          </a:xfrm>
          <a:prstGeom prst="rect">
            <a:avLst/>
          </a:prstGeom>
          <a:noFill/>
        </p:spPr>
        <p:txBody>
          <a:bodyPr wrap="square" rtlCol="0">
            <a:spAutoFit/>
          </a:bodyPr>
          <a:lstStyle/>
          <a:p>
            <a:pPr algn="ctr"/>
            <a:r>
              <a:rPr lang="en-US" sz="1600" b="1" dirty="0">
                <a:solidFill>
                  <a:schemeClr val="accent1">
                    <a:lumMod val="60000"/>
                    <a:lumOff val="40000"/>
                  </a:schemeClr>
                </a:solidFill>
              </a:rPr>
              <a:t>Suicide</a:t>
            </a:r>
          </a:p>
        </p:txBody>
      </p:sp>
      <p:sp>
        <p:nvSpPr>
          <p:cNvPr id="82" name="TextBox 81">
            <a:extLst>
              <a:ext uri="{FF2B5EF4-FFF2-40B4-BE49-F238E27FC236}">
                <a16:creationId xmlns:a16="http://schemas.microsoft.com/office/drawing/2014/main" id="{F2C19A45-91E3-1849-8CED-3FEED361698D}"/>
              </a:ext>
            </a:extLst>
          </p:cNvPr>
          <p:cNvSpPr txBox="1"/>
          <p:nvPr/>
        </p:nvSpPr>
        <p:spPr>
          <a:xfrm>
            <a:off x="3677720" y="1376864"/>
            <a:ext cx="2044592" cy="338554"/>
          </a:xfrm>
          <a:prstGeom prst="rect">
            <a:avLst/>
          </a:prstGeom>
          <a:noFill/>
        </p:spPr>
        <p:txBody>
          <a:bodyPr wrap="square" rtlCol="0">
            <a:spAutoFit/>
          </a:bodyPr>
          <a:lstStyle/>
          <a:p>
            <a:pPr algn="ctr"/>
            <a:r>
              <a:rPr lang="en-US" sz="1600" b="1" dirty="0">
                <a:solidFill>
                  <a:schemeClr val="bg2"/>
                </a:solidFill>
              </a:rPr>
              <a:t>Alcohol</a:t>
            </a:r>
          </a:p>
        </p:txBody>
      </p:sp>
      <p:sp>
        <p:nvSpPr>
          <p:cNvPr id="83" name="TextBox 82">
            <a:extLst>
              <a:ext uri="{FF2B5EF4-FFF2-40B4-BE49-F238E27FC236}">
                <a16:creationId xmlns:a16="http://schemas.microsoft.com/office/drawing/2014/main" id="{C05E877C-B2EE-5144-9FF5-BD3B30968EC8}"/>
              </a:ext>
            </a:extLst>
          </p:cNvPr>
          <p:cNvSpPr txBox="1"/>
          <p:nvPr/>
        </p:nvSpPr>
        <p:spPr>
          <a:xfrm>
            <a:off x="6623499" y="1374474"/>
            <a:ext cx="2044592" cy="338554"/>
          </a:xfrm>
          <a:prstGeom prst="rect">
            <a:avLst/>
          </a:prstGeom>
          <a:noFill/>
        </p:spPr>
        <p:txBody>
          <a:bodyPr wrap="square" rtlCol="0">
            <a:spAutoFit/>
          </a:bodyPr>
          <a:lstStyle/>
          <a:p>
            <a:pPr algn="ctr"/>
            <a:r>
              <a:rPr lang="en-US" sz="1600" b="1" dirty="0">
                <a:solidFill>
                  <a:schemeClr val="accent5">
                    <a:lumMod val="75000"/>
                  </a:schemeClr>
                </a:solidFill>
              </a:rPr>
              <a:t>Drug overdose</a:t>
            </a:r>
          </a:p>
        </p:txBody>
      </p:sp>
    </p:spTree>
    <p:extLst>
      <p:ext uri="{BB962C8B-B14F-4D97-AF65-F5344CB8AC3E}">
        <p14:creationId xmlns:p14="http://schemas.microsoft.com/office/powerpoint/2010/main" val="9294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42D584-0F8D-B64E-A90C-BC41E4084FBA}"/>
              </a:ext>
            </a:extLst>
          </p:cNvPr>
          <p:cNvPicPr>
            <a:picLocks noChangeAspect="1"/>
          </p:cNvPicPr>
          <p:nvPr/>
        </p:nvPicPr>
        <p:blipFill rotWithShape="1">
          <a:blip r:embed="rId3"/>
          <a:srcRect l="1718" r="1907"/>
          <a:stretch/>
        </p:blipFill>
        <p:spPr>
          <a:xfrm>
            <a:off x="10401" y="1374519"/>
            <a:ext cx="9124171" cy="4302439"/>
          </a:xfrm>
          <a:prstGeom prst="rect">
            <a:avLst/>
          </a:prstGeom>
        </p:spPr>
      </p:pic>
      <p:sp>
        <p:nvSpPr>
          <p:cNvPr id="2" name="Title 1"/>
          <p:cNvSpPr>
            <a:spLocks noGrp="1"/>
          </p:cNvSpPr>
          <p:nvPr>
            <p:ph type="ctrTitle"/>
          </p:nvPr>
        </p:nvSpPr>
        <p:spPr/>
        <p:txBody>
          <a:bodyPr/>
          <a:lstStyle/>
          <a:p>
            <a:r>
              <a:rPr lang="en-US" sz="2800" dirty="0"/>
              <a:t>Cost barriers to receiving care fell as uninsured rates fell following ACA coverage expansions</a:t>
            </a:r>
          </a:p>
        </p:txBody>
      </p:sp>
      <p:sp>
        <p:nvSpPr>
          <p:cNvPr id="5" name="Text Placeholder 4"/>
          <p:cNvSpPr>
            <a:spLocks noGrp="1"/>
          </p:cNvSpPr>
          <p:nvPr>
            <p:ph type="body" sz="quarter" idx="21"/>
          </p:nvPr>
        </p:nvSpPr>
        <p:spPr>
          <a:xfrm>
            <a:off x="157150" y="5403142"/>
            <a:ext cx="8838199" cy="685930"/>
          </a:xfrm>
        </p:spPr>
        <p:txBody>
          <a:bodyPr/>
          <a:lstStyle/>
          <a:p>
            <a:r>
              <a:rPr lang="en-US" dirty="0"/>
              <a:t>Notes: Adults who went without care is limited to persons age 18-64 in this exhibit, thou the Scorecard ranks states on a version of this measure that includes all adults age 18 and older. </a:t>
            </a:r>
          </a:p>
          <a:p>
            <a:r>
              <a:rPr lang="en-US" dirty="0"/>
              <a:t>Data: Uninsured (ages 19–64): U.S. Census Bureau, 2013–2017 One-Year American Community Surveys. Public Use Micro Sample (ACS PUMS); Cost barriers (ages 18–64): 2013–2017 Behavioral Risk Factor Surveillance System (BRFSS).</a:t>
            </a:r>
          </a:p>
        </p:txBody>
      </p:sp>
      <p:sp>
        <p:nvSpPr>
          <p:cNvPr id="7" name="Text Placeholder 6"/>
          <p:cNvSpPr>
            <a:spLocks noGrp="1"/>
          </p:cNvSpPr>
          <p:nvPr>
            <p:ph type="body" sz="quarter" idx="22"/>
          </p:nvPr>
        </p:nvSpPr>
        <p:spPr/>
        <p:txBody>
          <a:bodyPr/>
          <a:lstStyle/>
          <a:p>
            <a:r>
              <a:rPr lang="en-US" dirty="0"/>
              <a:t>Exhibit </a:t>
            </a:r>
            <a:fld id="{8AB4BD7A-9259-47C5-B4F9-040CE8AE7DD8}" type="slidenum">
              <a:rPr lang="en-US" smtClean="0"/>
              <a:t>11</a:t>
            </a:fld>
            <a:endParaRPr lang="en-US" dirty="0"/>
          </a:p>
        </p:txBody>
      </p:sp>
      <p:sp>
        <p:nvSpPr>
          <p:cNvPr id="23" name="TextBox 22"/>
          <p:cNvSpPr txBox="1"/>
          <p:nvPr/>
        </p:nvSpPr>
        <p:spPr>
          <a:xfrm>
            <a:off x="127593" y="1237444"/>
            <a:ext cx="1715536" cy="338554"/>
          </a:xfrm>
          <a:prstGeom prst="rect">
            <a:avLst/>
          </a:prstGeom>
          <a:noFill/>
        </p:spPr>
        <p:txBody>
          <a:bodyPr wrap="square" rtlCol="0">
            <a:spAutoFit/>
          </a:bodyPr>
          <a:lstStyle/>
          <a:p>
            <a:r>
              <a:rPr lang="en-US" sz="1600" dirty="0"/>
              <a:t>Uninsured adults</a:t>
            </a:r>
          </a:p>
        </p:txBody>
      </p:sp>
      <p:sp>
        <p:nvSpPr>
          <p:cNvPr id="24" name="TextBox 23"/>
          <p:cNvSpPr txBox="1"/>
          <p:nvPr/>
        </p:nvSpPr>
        <p:spPr>
          <a:xfrm>
            <a:off x="127593" y="3325598"/>
            <a:ext cx="4557516" cy="338554"/>
          </a:xfrm>
          <a:prstGeom prst="rect">
            <a:avLst/>
          </a:prstGeom>
          <a:noFill/>
        </p:spPr>
        <p:txBody>
          <a:bodyPr wrap="square" rtlCol="0">
            <a:spAutoFit/>
          </a:bodyPr>
          <a:lstStyle/>
          <a:p>
            <a:r>
              <a:rPr lang="en-US" sz="1600" dirty="0"/>
              <a:t>Adults who went without care because of costs</a:t>
            </a:r>
          </a:p>
        </p:txBody>
      </p:sp>
      <p:sp>
        <p:nvSpPr>
          <p:cNvPr id="26" name="TextBox 25"/>
          <p:cNvSpPr txBox="1"/>
          <p:nvPr/>
        </p:nvSpPr>
        <p:spPr>
          <a:xfrm>
            <a:off x="416771" y="5022662"/>
            <a:ext cx="947352" cy="369332"/>
          </a:xfrm>
          <a:prstGeom prst="rect">
            <a:avLst/>
          </a:prstGeom>
          <a:noFill/>
        </p:spPr>
        <p:txBody>
          <a:bodyPr wrap="square" rtlCol="0">
            <a:spAutoFit/>
          </a:bodyPr>
          <a:lstStyle/>
          <a:p>
            <a:pPr algn="ctr"/>
            <a:r>
              <a:rPr lang="en-US" sz="1800" dirty="0"/>
              <a:t>2013</a:t>
            </a:r>
          </a:p>
        </p:txBody>
      </p:sp>
      <p:sp>
        <p:nvSpPr>
          <p:cNvPr id="30" name="TextBox 29"/>
          <p:cNvSpPr txBox="1"/>
          <p:nvPr/>
        </p:nvSpPr>
        <p:spPr>
          <a:xfrm>
            <a:off x="2225165" y="5022662"/>
            <a:ext cx="947352" cy="369332"/>
          </a:xfrm>
          <a:prstGeom prst="rect">
            <a:avLst/>
          </a:prstGeom>
          <a:noFill/>
        </p:spPr>
        <p:txBody>
          <a:bodyPr wrap="square" rtlCol="0">
            <a:spAutoFit/>
          </a:bodyPr>
          <a:lstStyle/>
          <a:p>
            <a:pPr algn="ctr"/>
            <a:r>
              <a:rPr lang="en-US" sz="1800" dirty="0"/>
              <a:t>2014</a:t>
            </a:r>
          </a:p>
        </p:txBody>
      </p:sp>
      <p:sp>
        <p:nvSpPr>
          <p:cNvPr id="31" name="TextBox 30"/>
          <p:cNvSpPr txBox="1"/>
          <p:nvPr/>
        </p:nvSpPr>
        <p:spPr>
          <a:xfrm>
            <a:off x="4043957" y="5022662"/>
            <a:ext cx="947352" cy="369332"/>
          </a:xfrm>
          <a:prstGeom prst="rect">
            <a:avLst/>
          </a:prstGeom>
          <a:noFill/>
        </p:spPr>
        <p:txBody>
          <a:bodyPr wrap="square" rtlCol="0">
            <a:spAutoFit/>
          </a:bodyPr>
          <a:lstStyle/>
          <a:p>
            <a:pPr algn="ctr"/>
            <a:r>
              <a:rPr lang="en-US" sz="1800" dirty="0"/>
              <a:t>2015</a:t>
            </a:r>
          </a:p>
        </p:txBody>
      </p:sp>
      <p:sp>
        <p:nvSpPr>
          <p:cNvPr id="32" name="TextBox 31"/>
          <p:cNvSpPr txBox="1"/>
          <p:nvPr/>
        </p:nvSpPr>
        <p:spPr>
          <a:xfrm>
            <a:off x="5852357" y="5022662"/>
            <a:ext cx="947352" cy="369332"/>
          </a:xfrm>
          <a:prstGeom prst="rect">
            <a:avLst/>
          </a:prstGeom>
          <a:noFill/>
        </p:spPr>
        <p:txBody>
          <a:bodyPr wrap="square" rtlCol="0">
            <a:spAutoFit/>
          </a:bodyPr>
          <a:lstStyle/>
          <a:p>
            <a:pPr algn="ctr"/>
            <a:r>
              <a:rPr lang="en-US" sz="1800" dirty="0"/>
              <a:t>2016</a:t>
            </a:r>
          </a:p>
        </p:txBody>
      </p:sp>
      <p:cxnSp>
        <p:nvCxnSpPr>
          <p:cNvPr id="33" name="Straight Connector 32"/>
          <p:cNvCxnSpPr>
            <a:cxnSpLocks/>
          </p:cNvCxnSpPr>
          <p:nvPr/>
        </p:nvCxnSpPr>
        <p:spPr>
          <a:xfrm>
            <a:off x="174420" y="3304355"/>
            <a:ext cx="8795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67211" y="5024994"/>
            <a:ext cx="947352" cy="369332"/>
          </a:xfrm>
          <a:prstGeom prst="rect">
            <a:avLst/>
          </a:prstGeom>
          <a:noFill/>
        </p:spPr>
        <p:txBody>
          <a:bodyPr wrap="square" rtlCol="0">
            <a:spAutoFit/>
          </a:bodyPr>
          <a:lstStyle/>
          <a:p>
            <a:pPr algn="ctr"/>
            <a:r>
              <a:rPr lang="en-US" sz="1800" dirty="0"/>
              <a:t>2017</a:t>
            </a:r>
          </a:p>
        </p:txBody>
      </p:sp>
      <p:grpSp>
        <p:nvGrpSpPr>
          <p:cNvPr id="35" name="Group 34">
            <a:extLst>
              <a:ext uri="{FF2B5EF4-FFF2-40B4-BE49-F238E27FC236}">
                <a16:creationId xmlns:a16="http://schemas.microsoft.com/office/drawing/2014/main" id="{B1037F87-AF3A-2D4A-A35F-B12734B6FBBE}"/>
              </a:ext>
            </a:extLst>
          </p:cNvPr>
          <p:cNvGrpSpPr/>
          <p:nvPr/>
        </p:nvGrpSpPr>
        <p:grpSpPr>
          <a:xfrm>
            <a:off x="5377734" y="1247937"/>
            <a:ext cx="3665417" cy="276999"/>
            <a:chOff x="5461490" y="1237129"/>
            <a:chExt cx="3665417" cy="276999"/>
          </a:xfrm>
        </p:grpSpPr>
        <p:sp>
          <p:nvSpPr>
            <p:cNvPr id="36" name="Oval 35">
              <a:extLst>
                <a:ext uri="{FF2B5EF4-FFF2-40B4-BE49-F238E27FC236}">
                  <a16:creationId xmlns:a16="http://schemas.microsoft.com/office/drawing/2014/main" id="{975C501D-7070-8749-9715-5AF5D6FDEA75}"/>
                </a:ext>
              </a:extLst>
            </p:cNvPr>
            <p:cNvSpPr/>
            <p:nvPr/>
          </p:nvSpPr>
          <p:spPr bwMode="gray">
            <a:xfrm>
              <a:off x="7906268" y="1294821"/>
              <a:ext cx="182880" cy="182880"/>
            </a:xfrm>
            <a:prstGeom prst="ellipse">
              <a:avLst/>
            </a:prstGeom>
            <a:solidFill>
              <a:schemeClr val="tx1"/>
            </a:solidFill>
            <a:ln w="635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dirty="0">
                <a:solidFill>
                  <a:prstClr val="white"/>
                </a:solidFill>
              </a:endParaRPr>
            </a:p>
          </p:txBody>
        </p:sp>
        <p:sp>
          <p:nvSpPr>
            <p:cNvPr id="43" name="TextBox 42">
              <a:extLst>
                <a:ext uri="{FF2B5EF4-FFF2-40B4-BE49-F238E27FC236}">
                  <a16:creationId xmlns:a16="http://schemas.microsoft.com/office/drawing/2014/main" id="{5859B857-998F-7A4E-8C0E-977174507F37}"/>
                </a:ext>
              </a:extLst>
            </p:cNvPr>
            <p:cNvSpPr txBox="1"/>
            <p:nvPr/>
          </p:nvSpPr>
          <p:spPr bwMode="gray">
            <a:xfrm>
              <a:off x="8050434" y="1237129"/>
              <a:ext cx="107647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sz="1200" dirty="0">
                  <a:solidFill>
                    <a:srgbClr val="4C515A"/>
                  </a:solidFill>
                </a:rPr>
                <a:t>15% or more</a:t>
              </a:r>
            </a:p>
          </p:txBody>
        </p:sp>
        <p:sp>
          <p:nvSpPr>
            <p:cNvPr id="44" name="Oval 43">
              <a:extLst>
                <a:ext uri="{FF2B5EF4-FFF2-40B4-BE49-F238E27FC236}">
                  <a16:creationId xmlns:a16="http://schemas.microsoft.com/office/drawing/2014/main" id="{D0CB64E7-4632-834B-B366-82B8E14901AB}"/>
                </a:ext>
              </a:extLst>
            </p:cNvPr>
            <p:cNvSpPr/>
            <p:nvPr/>
          </p:nvSpPr>
          <p:spPr bwMode="gray">
            <a:xfrm>
              <a:off x="5461490" y="1294821"/>
              <a:ext cx="182880" cy="182880"/>
            </a:xfrm>
            <a:prstGeom prst="ellipse">
              <a:avLst/>
            </a:prstGeom>
            <a:solidFill>
              <a:schemeClr val="bg2">
                <a:lumMod val="20000"/>
                <a:lumOff val="80000"/>
                <a:alpha val="60000"/>
              </a:schemeClr>
            </a:solidFill>
            <a:ln w="6350">
              <a:solidFill>
                <a:schemeClr val="bg2">
                  <a:lumMod val="40000"/>
                  <a:lumOff val="6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dirty="0">
                <a:solidFill>
                  <a:prstClr val="white"/>
                </a:solidFill>
              </a:endParaRPr>
            </a:p>
          </p:txBody>
        </p:sp>
        <p:sp>
          <p:nvSpPr>
            <p:cNvPr id="45" name="TextBox 44">
              <a:extLst>
                <a:ext uri="{FF2B5EF4-FFF2-40B4-BE49-F238E27FC236}">
                  <a16:creationId xmlns:a16="http://schemas.microsoft.com/office/drawing/2014/main" id="{4A4BA0BF-9462-C341-A050-B5BBE4AE89EF}"/>
                </a:ext>
              </a:extLst>
            </p:cNvPr>
            <p:cNvSpPr txBox="1"/>
            <p:nvPr/>
          </p:nvSpPr>
          <p:spPr bwMode="gray">
            <a:xfrm>
              <a:off x="5623718" y="1237129"/>
              <a:ext cx="110280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sz="1200" dirty="0">
                  <a:solidFill>
                    <a:srgbClr val="4C515A"/>
                  </a:solidFill>
                </a:rPr>
                <a:t>Less than 10%</a:t>
              </a:r>
            </a:p>
          </p:txBody>
        </p:sp>
        <p:sp>
          <p:nvSpPr>
            <p:cNvPr id="46" name="Oval 45">
              <a:extLst>
                <a:ext uri="{FF2B5EF4-FFF2-40B4-BE49-F238E27FC236}">
                  <a16:creationId xmlns:a16="http://schemas.microsoft.com/office/drawing/2014/main" id="{6C16079A-CB11-534F-8E76-A833334E72F4}"/>
                </a:ext>
              </a:extLst>
            </p:cNvPr>
            <p:cNvSpPr/>
            <p:nvPr/>
          </p:nvSpPr>
          <p:spPr bwMode="gray">
            <a:xfrm>
              <a:off x="6821241" y="1294821"/>
              <a:ext cx="182880" cy="182880"/>
            </a:xfrm>
            <a:prstGeom prst="ellipse">
              <a:avLst/>
            </a:prstGeom>
            <a:solidFill>
              <a:schemeClr val="bg2">
                <a:lumMod val="60000"/>
                <a:lumOff val="40000"/>
                <a:alpha val="80000"/>
              </a:schemeClr>
            </a:solidFill>
            <a:ln w="6350">
              <a:solidFill>
                <a:schemeClr val="bg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dirty="0">
                <a:solidFill>
                  <a:prstClr val="white"/>
                </a:solidFill>
              </a:endParaRPr>
            </a:p>
          </p:txBody>
        </p:sp>
        <p:sp>
          <p:nvSpPr>
            <p:cNvPr id="47" name="TextBox 46">
              <a:extLst>
                <a:ext uri="{FF2B5EF4-FFF2-40B4-BE49-F238E27FC236}">
                  <a16:creationId xmlns:a16="http://schemas.microsoft.com/office/drawing/2014/main" id="{CC206C18-8A8E-B949-B19B-1BEFFEC559F8}"/>
                </a:ext>
              </a:extLst>
            </p:cNvPr>
            <p:cNvSpPr txBox="1"/>
            <p:nvPr/>
          </p:nvSpPr>
          <p:spPr bwMode="gray">
            <a:xfrm>
              <a:off x="6983468" y="1237129"/>
              <a:ext cx="84236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sz="1200" dirty="0">
                  <a:solidFill>
                    <a:srgbClr val="4C515A"/>
                  </a:solidFill>
                </a:rPr>
                <a:t>10%–14%</a:t>
              </a:r>
            </a:p>
          </p:txBody>
        </p:sp>
      </p:grpSp>
    </p:spTree>
    <p:extLst>
      <p:ext uri="{BB962C8B-B14F-4D97-AF65-F5344CB8AC3E}">
        <p14:creationId xmlns:p14="http://schemas.microsoft.com/office/powerpoint/2010/main" val="225605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90285068"/>
              </p:ext>
            </p:extLst>
          </p:nvPr>
        </p:nvGraphicFramePr>
        <p:xfrm>
          <a:off x="94604" y="1596173"/>
          <a:ext cx="8955162" cy="386104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ctrTitle"/>
          </p:nvPr>
        </p:nvSpPr>
        <p:spPr/>
        <p:txBody>
          <a:bodyPr lIns="91440" tIns="45720" rIns="91440" bIns="45720" anchor="t" anchorCtr="0">
            <a:noAutofit/>
          </a:bodyPr>
          <a:lstStyle/>
          <a:p>
            <a:r>
              <a:rPr lang="en-US" sz="2800" b="0" dirty="0">
                <a:ea typeface="Tahoma" panose="020B0604030504040204" pitchFamily="34" charset="0"/>
                <a:cs typeface="Tahoma" panose="020B0604030504040204" pitchFamily="34" charset="0"/>
              </a:rPr>
              <a:t>Five of the 17 states that have yet to expand Medicaid had the highest adult uninsured rates in 2017</a:t>
            </a:r>
          </a:p>
        </p:txBody>
      </p:sp>
      <p:sp>
        <p:nvSpPr>
          <p:cNvPr id="4" name="Text Placeholder 3"/>
          <p:cNvSpPr>
            <a:spLocks noGrp="1"/>
          </p:cNvSpPr>
          <p:nvPr>
            <p:ph type="body" sz="quarter" idx="21"/>
          </p:nvPr>
        </p:nvSpPr>
        <p:spPr/>
        <p:txBody>
          <a:bodyPr/>
          <a:lstStyle/>
          <a:p>
            <a:r>
              <a:rPr lang="en-US" dirty="0"/>
              <a:t>Note: ME and VA passed and implemented expansion after 1/1/2017. NE, UT, and ID passed ballot initiatives to expand Medicaid but have not yet implemented a full </a:t>
            </a:r>
            <a:r>
              <a:rPr lang="en-US" dirty="0" smtClean="0"/>
              <a:t>expansion.</a:t>
            </a:r>
          </a:p>
          <a:p>
            <a:r>
              <a:rPr lang="en-US" dirty="0" smtClean="0"/>
              <a:t>Data</a:t>
            </a:r>
            <a:r>
              <a:rPr lang="en-US" dirty="0"/>
              <a:t>: U.S. Census Bureau, 2017 One-Year American Community Surveys. Public Use Micro Sample (ACS PUMS).</a:t>
            </a:r>
          </a:p>
        </p:txBody>
      </p:sp>
      <p:sp>
        <p:nvSpPr>
          <p:cNvPr id="6" name="Text Placeholder 5"/>
          <p:cNvSpPr>
            <a:spLocks noGrp="1"/>
          </p:cNvSpPr>
          <p:nvPr>
            <p:ph type="body" sz="quarter" idx="22"/>
          </p:nvPr>
        </p:nvSpPr>
        <p:spPr/>
        <p:txBody>
          <a:bodyPr/>
          <a:lstStyle/>
          <a:p>
            <a:r>
              <a:rPr lang="en-US" dirty="0"/>
              <a:t>Exhibit </a:t>
            </a:r>
            <a:fld id="{010744D0-67A3-4F6A-B3EA-DC1D09DBE095}" type="slidenum">
              <a:rPr lang="en-US" smtClean="0"/>
              <a:t>12</a:t>
            </a:fld>
            <a:endParaRPr lang="en-US" dirty="0"/>
          </a:p>
        </p:txBody>
      </p:sp>
      <p:sp>
        <p:nvSpPr>
          <p:cNvPr id="10" name="TextBox 9"/>
          <p:cNvSpPr txBox="1"/>
          <p:nvPr/>
        </p:nvSpPr>
        <p:spPr>
          <a:xfrm>
            <a:off x="69976" y="1353161"/>
            <a:ext cx="1591230" cy="261610"/>
          </a:xfrm>
          <a:prstGeom prst="rect">
            <a:avLst/>
          </a:prstGeom>
          <a:noFill/>
        </p:spPr>
        <p:txBody>
          <a:bodyPr wrap="square" rtlCol="0">
            <a:spAutoFit/>
          </a:bodyPr>
          <a:lstStyle/>
          <a:p>
            <a:r>
              <a:rPr lang="en-US" sz="1100" dirty="0">
                <a:ea typeface="Tahoma" panose="020B0604030504040204" pitchFamily="34" charset="0"/>
                <a:cs typeface="Tahoma" panose="020B0604030504040204" pitchFamily="34" charset="0"/>
              </a:rPr>
              <a:t>Percent</a:t>
            </a:r>
          </a:p>
        </p:txBody>
      </p:sp>
      <p:sp>
        <p:nvSpPr>
          <p:cNvPr id="8" name="TextBox 7"/>
          <p:cNvSpPr txBox="1"/>
          <p:nvPr/>
        </p:nvSpPr>
        <p:spPr>
          <a:xfrm>
            <a:off x="2054018" y="1759275"/>
            <a:ext cx="2595710" cy="461665"/>
          </a:xfrm>
          <a:prstGeom prst="rect">
            <a:avLst/>
          </a:prstGeom>
          <a:noFill/>
        </p:spPr>
        <p:txBody>
          <a:bodyPr wrap="square" rtlCol="0">
            <a:spAutoFit/>
          </a:bodyPr>
          <a:lstStyle/>
          <a:p>
            <a:r>
              <a:rPr lang="en-US" sz="1200" dirty="0"/>
              <a:t>Medicaid expansion states</a:t>
            </a:r>
          </a:p>
          <a:p>
            <a:r>
              <a:rPr lang="en-US" sz="1200" dirty="0"/>
              <a:t>as of January 1, 2017</a:t>
            </a:r>
          </a:p>
        </p:txBody>
      </p:sp>
      <p:sp>
        <p:nvSpPr>
          <p:cNvPr id="9" name="Oval 8"/>
          <p:cNvSpPr/>
          <p:nvPr/>
        </p:nvSpPr>
        <p:spPr>
          <a:xfrm>
            <a:off x="1871138" y="1892259"/>
            <a:ext cx="182880" cy="182880"/>
          </a:xfrm>
          <a:prstGeom prst="ellipse">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Box 4"/>
          <p:cNvSpPr txBox="1"/>
          <p:nvPr/>
        </p:nvSpPr>
        <p:spPr>
          <a:xfrm>
            <a:off x="2054018" y="2203645"/>
            <a:ext cx="275144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Non-Medicaid expansion states </a:t>
            </a:r>
          </a:p>
          <a:p>
            <a:r>
              <a:rPr lang="en-US" sz="1200" dirty="0"/>
              <a:t>as of January 1, 2017</a:t>
            </a:r>
          </a:p>
        </p:txBody>
      </p:sp>
      <p:sp>
        <p:nvSpPr>
          <p:cNvPr id="16" name="Oval 15"/>
          <p:cNvSpPr/>
          <p:nvPr/>
        </p:nvSpPr>
        <p:spPr>
          <a:xfrm>
            <a:off x="1871138" y="2329136"/>
            <a:ext cx="182880" cy="182880"/>
          </a:xfrm>
          <a:prstGeom prst="ellips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extBox 1"/>
          <p:cNvSpPr txBox="1"/>
          <p:nvPr/>
        </p:nvSpPr>
        <p:spPr>
          <a:xfrm>
            <a:off x="252341" y="3425641"/>
            <a:ext cx="646981" cy="369332"/>
          </a:xfrm>
          <a:prstGeom prst="rect">
            <a:avLst/>
          </a:prstGeom>
          <a:noFill/>
        </p:spPr>
        <p:txBody>
          <a:bodyPr wrap="square" rtlCol="0">
            <a:spAutoFit/>
          </a:bodyPr>
          <a:lstStyle/>
          <a:p>
            <a:pPr algn="ctr"/>
            <a:r>
              <a:rPr lang="en-US" sz="1800" dirty="0">
                <a:solidFill>
                  <a:schemeClr val="bg2"/>
                </a:solidFill>
              </a:rPr>
              <a:t>4%</a:t>
            </a:r>
          </a:p>
        </p:txBody>
      </p:sp>
      <p:sp>
        <p:nvSpPr>
          <p:cNvPr id="12" name="TextBox 11"/>
          <p:cNvSpPr txBox="1"/>
          <p:nvPr/>
        </p:nvSpPr>
        <p:spPr>
          <a:xfrm>
            <a:off x="8534105" y="1759275"/>
            <a:ext cx="646981" cy="369332"/>
          </a:xfrm>
          <a:prstGeom prst="rect">
            <a:avLst/>
          </a:prstGeom>
          <a:noFill/>
        </p:spPr>
        <p:txBody>
          <a:bodyPr wrap="square" rtlCol="0">
            <a:spAutoFit/>
          </a:bodyPr>
          <a:lstStyle/>
          <a:p>
            <a:pPr algn="r"/>
            <a:r>
              <a:rPr lang="en-US" sz="1800" dirty="0">
                <a:solidFill>
                  <a:schemeClr val="bg1">
                    <a:lumMod val="75000"/>
                  </a:schemeClr>
                </a:solidFill>
              </a:rPr>
              <a:t>24%</a:t>
            </a:r>
          </a:p>
        </p:txBody>
      </p:sp>
      <p:cxnSp>
        <p:nvCxnSpPr>
          <p:cNvPr id="11" name="Straight Connector 10"/>
          <p:cNvCxnSpPr>
            <a:endCxn id="2" idx="2"/>
          </p:cNvCxnSpPr>
          <p:nvPr/>
        </p:nvCxnSpPr>
        <p:spPr>
          <a:xfrm flipV="1">
            <a:off x="575832" y="3794973"/>
            <a:ext cx="0" cy="3267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960609" y="2093835"/>
            <a:ext cx="0" cy="3267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11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459651521"/>
              </p:ext>
            </p:extLst>
          </p:nvPr>
        </p:nvGraphicFramePr>
        <p:xfrm>
          <a:off x="45719" y="1725630"/>
          <a:ext cx="8955162" cy="380880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ctrTitle"/>
          </p:nvPr>
        </p:nvSpPr>
        <p:spPr/>
        <p:txBody>
          <a:bodyPr lIns="91440" tIns="45720" rIns="91440" bIns="45720" anchor="t" anchorCtr="0">
            <a:noAutofit/>
          </a:bodyPr>
          <a:lstStyle/>
          <a:p>
            <a:r>
              <a:rPr lang="en-US" sz="2400" b="0" dirty="0">
                <a:ea typeface="Tahoma" panose="020B0604030504040204" pitchFamily="34" charset="0"/>
                <a:cs typeface="Tahoma" panose="020B0604030504040204" pitchFamily="34" charset="0"/>
              </a:rPr>
              <a:t>The share of adults ages 18-64 who skipped needed care because of costs up in a dozen states, eroding earlier gains</a:t>
            </a:r>
          </a:p>
        </p:txBody>
      </p:sp>
      <p:sp>
        <p:nvSpPr>
          <p:cNvPr id="15" name="Text Placeholder 14"/>
          <p:cNvSpPr>
            <a:spLocks noGrp="1"/>
          </p:cNvSpPr>
          <p:nvPr>
            <p:ph type="body" sz="quarter" idx="21"/>
          </p:nvPr>
        </p:nvSpPr>
        <p:spPr>
          <a:xfrm>
            <a:off x="157150" y="5697171"/>
            <a:ext cx="8838199" cy="399999"/>
          </a:xfrm>
        </p:spPr>
        <p:txBody>
          <a:bodyPr/>
          <a:lstStyle/>
          <a:p>
            <a:r>
              <a:rPr lang="en-US" dirty="0">
                <a:ea typeface="Tahoma" panose="020B0604030504040204" pitchFamily="34" charset="0"/>
                <a:cs typeface="Tahoma" panose="020B0604030504040204" pitchFamily="34" charset="0"/>
              </a:rPr>
              <a:t>Note: States are arranged in rank order based on their 2016 value. (*) rate increase refers to change between 2016 and 2017 of at least 2 percentage points. </a:t>
            </a:r>
            <a:r>
              <a:rPr lang="en-US" dirty="0"/>
              <a:t>Adults who went without care is limited to persons age 18-64 in this exhibit, </a:t>
            </a:r>
            <a:r>
              <a:rPr lang="en-US" dirty="0" smtClean="0"/>
              <a:t>though the </a:t>
            </a:r>
            <a:r>
              <a:rPr lang="en-US" dirty="0"/>
              <a:t>Scorecard ranks states on a version of this measure that includes all adults age 18 and older. </a:t>
            </a:r>
          </a:p>
          <a:p>
            <a:r>
              <a:rPr lang="en-US" dirty="0">
                <a:ea typeface="Tahoma" panose="020B0604030504040204" pitchFamily="34" charset="0"/>
                <a:cs typeface="Tahoma" panose="020B0604030504040204" pitchFamily="34" charset="0"/>
              </a:rPr>
              <a:t>Data: </a:t>
            </a:r>
            <a:r>
              <a:rPr lang="en-US" dirty="0"/>
              <a:t>2016 and 2017 Behavioral Risk Factor Surveillance System (BRFSS).</a:t>
            </a:r>
            <a:endParaRPr lang="en-US" dirty="0">
              <a:ea typeface="Tahoma" panose="020B0604030504040204" pitchFamily="34" charset="0"/>
              <a:cs typeface="Tahoma" panose="020B0604030504040204" pitchFamily="34" charset="0"/>
            </a:endParaRPr>
          </a:p>
        </p:txBody>
      </p:sp>
      <p:sp>
        <p:nvSpPr>
          <p:cNvPr id="16" name="Text Placeholder 15"/>
          <p:cNvSpPr>
            <a:spLocks noGrp="1"/>
          </p:cNvSpPr>
          <p:nvPr>
            <p:ph type="body" sz="quarter" idx="22"/>
          </p:nvPr>
        </p:nvSpPr>
        <p:spPr/>
        <p:txBody>
          <a:bodyPr/>
          <a:lstStyle/>
          <a:p>
            <a:r>
              <a:rPr lang="en-US" dirty="0"/>
              <a:t>Exhibit </a:t>
            </a:r>
            <a:fld id="{A3BE9983-134F-42CD-967F-6840D9AB529F}" type="slidenum">
              <a:rPr lang="en-US" smtClean="0"/>
              <a:t>13</a:t>
            </a:fld>
            <a:endParaRPr lang="en-US" dirty="0"/>
          </a:p>
        </p:txBody>
      </p:sp>
      <p:sp>
        <p:nvSpPr>
          <p:cNvPr id="10" name="TextBox 9"/>
          <p:cNvSpPr txBox="1"/>
          <p:nvPr/>
        </p:nvSpPr>
        <p:spPr>
          <a:xfrm>
            <a:off x="0" y="1408855"/>
            <a:ext cx="1591230" cy="307777"/>
          </a:xfrm>
          <a:prstGeom prst="rect">
            <a:avLst/>
          </a:prstGeom>
          <a:noFill/>
        </p:spPr>
        <p:txBody>
          <a:bodyPr wrap="square" rtlCol="0">
            <a:spAutoFit/>
          </a:bodyPr>
          <a:lstStyle/>
          <a:p>
            <a:r>
              <a:rPr lang="en-US" sz="1400" dirty="0">
                <a:ea typeface="Tahoma" panose="020B0604030504040204" pitchFamily="34" charset="0"/>
                <a:cs typeface="Tahoma" panose="020B0604030504040204" pitchFamily="34" charset="0"/>
              </a:rPr>
              <a:t>Percent</a:t>
            </a:r>
          </a:p>
        </p:txBody>
      </p:sp>
      <p:sp>
        <p:nvSpPr>
          <p:cNvPr id="19" name="TextBox 18"/>
          <p:cNvSpPr txBox="1"/>
          <p:nvPr/>
        </p:nvSpPr>
        <p:spPr bwMode="gray">
          <a:xfrm>
            <a:off x="1380359" y="1725654"/>
            <a:ext cx="828713" cy="276999"/>
          </a:xfrm>
          <a:prstGeom prst="rect">
            <a:avLst/>
          </a:prstGeom>
          <a:noFill/>
        </p:spPr>
        <p:txBody>
          <a:bodyPr wrap="square" rtlCol="0">
            <a:spAutoFit/>
          </a:bodyPr>
          <a:lstStyle/>
          <a:p>
            <a:r>
              <a:rPr lang="en-US" sz="1200" dirty="0">
                <a:ea typeface="Tahoma" panose="020B0604030504040204" pitchFamily="34" charset="0"/>
                <a:cs typeface="Tahoma" panose="020B0604030504040204" pitchFamily="34" charset="0"/>
              </a:rPr>
              <a:t>2017</a:t>
            </a:r>
          </a:p>
        </p:txBody>
      </p:sp>
      <p:sp>
        <p:nvSpPr>
          <p:cNvPr id="20" name="TextBox 19"/>
          <p:cNvSpPr txBox="1"/>
          <p:nvPr/>
        </p:nvSpPr>
        <p:spPr bwMode="gray">
          <a:xfrm>
            <a:off x="1362731" y="2031293"/>
            <a:ext cx="808894" cy="276999"/>
          </a:xfrm>
          <a:prstGeom prst="rect">
            <a:avLst/>
          </a:prstGeom>
          <a:noFill/>
        </p:spPr>
        <p:txBody>
          <a:bodyPr wrap="square" rtlCol="0">
            <a:spAutoFit/>
          </a:bodyPr>
          <a:lstStyle/>
          <a:p>
            <a:r>
              <a:rPr lang="en-US" sz="1200" dirty="0">
                <a:ea typeface="Tahoma" panose="020B0604030504040204" pitchFamily="34" charset="0"/>
                <a:cs typeface="Tahoma" panose="020B0604030504040204" pitchFamily="34" charset="0"/>
              </a:rPr>
              <a:t>2016</a:t>
            </a:r>
          </a:p>
        </p:txBody>
      </p:sp>
      <p:sp>
        <p:nvSpPr>
          <p:cNvPr id="21" name="Oval 20"/>
          <p:cNvSpPr/>
          <p:nvPr/>
        </p:nvSpPr>
        <p:spPr bwMode="gray">
          <a:xfrm>
            <a:off x="1197479" y="1776799"/>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bwMode="gray">
          <a:xfrm>
            <a:off x="1197479" y="2072316"/>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2348143" y="1758772"/>
            <a:ext cx="2552345" cy="276999"/>
          </a:xfrm>
          <a:prstGeom prst="rect">
            <a:avLst/>
          </a:prstGeom>
          <a:noFill/>
        </p:spPr>
        <p:txBody>
          <a:bodyPr wrap="square" rtlCol="0">
            <a:spAutoFit/>
          </a:bodyPr>
          <a:lstStyle/>
          <a:p>
            <a:pPr algn="ctr"/>
            <a:r>
              <a:rPr lang="en-US" sz="1200" dirty="0"/>
              <a:t>States with little or no change</a:t>
            </a:r>
          </a:p>
        </p:txBody>
      </p:sp>
      <p:sp>
        <p:nvSpPr>
          <p:cNvPr id="23" name="TextBox 22"/>
          <p:cNvSpPr txBox="1"/>
          <p:nvPr/>
        </p:nvSpPr>
        <p:spPr>
          <a:xfrm>
            <a:off x="6587607" y="1758574"/>
            <a:ext cx="2552345" cy="461665"/>
          </a:xfrm>
          <a:prstGeom prst="rect">
            <a:avLst/>
          </a:prstGeom>
          <a:noFill/>
        </p:spPr>
        <p:txBody>
          <a:bodyPr wrap="square" rtlCol="0">
            <a:spAutoFit/>
          </a:bodyPr>
          <a:lstStyle/>
          <a:p>
            <a:pPr algn="ctr"/>
            <a:r>
              <a:rPr lang="en-US" sz="1200" dirty="0"/>
              <a:t>States with an</a:t>
            </a:r>
          </a:p>
          <a:p>
            <a:pPr algn="ctr"/>
            <a:r>
              <a:rPr lang="en-US" sz="1200" dirty="0"/>
              <a:t>Increase*</a:t>
            </a:r>
          </a:p>
        </p:txBody>
      </p:sp>
      <p:cxnSp>
        <p:nvCxnSpPr>
          <p:cNvPr id="24" name="Straight Connector 23">
            <a:extLst>
              <a:ext uri="{FF2B5EF4-FFF2-40B4-BE49-F238E27FC236}">
                <a16:creationId xmlns:a16="http://schemas.microsoft.com/office/drawing/2014/main" id="{56D22D6F-4520-405A-9ED1-0904DDABAB25}"/>
              </a:ext>
            </a:extLst>
          </p:cNvPr>
          <p:cNvCxnSpPr/>
          <p:nvPr/>
        </p:nvCxnSpPr>
        <p:spPr>
          <a:xfrm>
            <a:off x="6789987" y="1296890"/>
            <a:ext cx="0" cy="39319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90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90609E-4072-2643-AC92-A81AD3825E8C}"/>
              </a:ext>
            </a:extLst>
          </p:cNvPr>
          <p:cNvPicPr>
            <a:picLocks noChangeAspect="1"/>
          </p:cNvPicPr>
          <p:nvPr/>
        </p:nvPicPr>
        <p:blipFill>
          <a:blip r:embed="rId2"/>
          <a:srcRect/>
          <a:stretch/>
        </p:blipFill>
        <p:spPr>
          <a:xfrm>
            <a:off x="586596" y="1342447"/>
            <a:ext cx="5652481" cy="4380673"/>
          </a:xfrm>
          <a:prstGeom prst="rect">
            <a:avLst/>
          </a:prstGeom>
        </p:spPr>
      </p:pic>
      <p:sp>
        <p:nvSpPr>
          <p:cNvPr id="2" name="Title 1"/>
          <p:cNvSpPr>
            <a:spLocks noGrp="1"/>
          </p:cNvSpPr>
          <p:nvPr>
            <p:ph type="ctrTitle"/>
          </p:nvPr>
        </p:nvSpPr>
        <p:spPr/>
        <p:txBody>
          <a:bodyPr/>
          <a:lstStyle/>
          <a:p>
            <a:r>
              <a:rPr lang="en-US" sz="2800" dirty="0">
                <a:cs typeface="Calibri" panose="020F0502020204030204" pitchFamily="34" charset="0"/>
              </a:rPr>
              <a:t>Average employee health insurance contributions were 8 percent of median income or more in </a:t>
            </a:r>
            <a:r>
              <a:rPr lang="en-US" sz="2800" b="0" dirty="0">
                <a:cs typeface="Calibri" panose="020F0502020204030204" pitchFamily="34" charset="0"/>
              </a:rPr>
              <a:t>11 states, 2017</a:t>
            </a:r>
          </a:p>
        </p:txBody>
      </p:sp>
      <p:sp>
        <p:nvSpPr>
          <p:cNvPr id="6" name="Text Placeholder 5"/>
          <p:cNvSpPr>
            <a:spLocks noGrp="1"/>
          </p:cNvSpPr>
          <p:nvPr>
            <p:ph type="body" sz="quarter" idx="21"/>
          </p:nvPr>
        </p:nvSpPr>
        <p:spPr>
          <a:xfrm>
            <a:off x="157150" y="5570166"/>
            <a:ext cx="8838199" cy="399999"/>
          </a:xfrm>
        </p:spPr>
        <p:txBody>
          <a:bodyPr/>
          <a:lstStyle/>
          <a:p>
            <a:r>
              <a:rPr lang="en-US" dirty="0"/>
              <a:t>Source: Employee premium share: Medical Expenditure Panel Survey–Insurance Component (MEPS-IC, 2017); Median household income: Current Population Survey (2017-18).</a:t>
            </a:r>
          </a:p>
        </p:txBody>
      </p:sp>
      <p:sp>
        <p:nvSpPr>
          <p:cNvPr id="7" name="Text Placeholder 6"/>
          <p:cNvSpPr>
            <a:spLocks noGrp="1"/>
          </p:cNvSpPr>
          <p:nvPr>
            <p:ph type="body" sz="quarter" idx="22"/>
          </p:nvPr>
        </p:nvSpPr>
        <p:spPr/>
        <p:txBody>
          <a:bodyPr/>
          <a:lstStyle/>
          <a:p>
            <a:r>
              <a:rPr lang="en-US" dirty="0"/>
              <a:t>Exhibit </a:t>
            </a:r>
            <a:fld id="{E8342A4E-343D-41A6-91FE-8EA5C8077BF2}" type="slidenum">
              <a:rPr lang="en-US" smtClean="0"/>
              <a:t>14</a:t>
            </a:fld>
            <a:endParaRPr lang="en-US" dirty="0"/>
          </a:p>
        </p:txBody>
      </p:sp>
      <p:sp>
        <p:nvSpPr>
          <p:cNvPr id="19" name="Oval 18"/>
          <p:cNvSpPr/>
          <p:nvPr/>
        </p:nvSpPr>
        <p:spPr>
          <a:xfrm>
            <a:off x="6556375" y="4185103"/>
            <a:ext cx="164592" cy="164592"/>
          </a:xfrm>
          <a:prstGeom prst="ellipse">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endParaRPr>
          </a:p>
        </p:txBody>
      </p:sp>
      <p:sp>
        <p:nvSpPr>
          <p:cNvPr id="22" name="Oval 21"/>
          <p:cNvSpPr/>
          <p:nvPr/>
        </p:nvSpPr>
        <p:spPr>
          <a:xfrm>
            <a:off x="6556662" y="4451803"/>
            <a:ext cx="164592" cy="164592"/>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endParaRPr>
          </a:p>
        </p:txBody>
      </p:sp>
      <p:sp>
        <p:nvSpPr>
          <p:cNvPr id="23" name="TextBox 22"/>
          <p:cNvSpPr txBox="1"/>
          <p:nvPr/>
        </p:nvSpPr>
        <p:spPr>
          <a:xfrm>
            <a:off x="6709168" y="4120223"/>
            <a:ext cx="2319956" cy="276999"/>
          </a:xfrm>
          <a:prstGeom prst="rect">
            <a:avLst/>
          </a:prstGeom>
          <a:noFill/>
        </p:spPr>
        <p:txBody>
          <a:bodyPr wrap="square" rtlCol="0">
            <a:spAutoFit/>
          </a:bodyPr>
          <a:lstStyle/>
          <a:p>
            <a:pPr fontAlgn="base">
              <a:spcBef>
                <a:spcPct val="0"/>
              </a:spcBef>
              <a:spcAft>
                <a:spcPct val="0"/>
              </a:spcAft>
            </a:pPr>
            <a:r>
              <a:rPr lang="en-US" sz="1200" dirty="0">
                <a:cs typeface="Arial" pitchFamily="34" charset="0"/>
              </a:rPr>
              <a:t>4.8%–5.9% (16 states + D.C.)</a:t>
            </a:r>
            <a:endParaRPr lang="en-US" sz="1100" dirty="0">
              <a:cs typeface="Arial" pitchFamily="34" charset="0"/>
            </a:endParaRPr>
          </a:p>
        </p:txBody>
      </p:sp>
      <p:sp>
        <p:nvSpPr>
          <p:cNvPr id="24" name="TextBox 23"/>
          <p:cNvSpPr txBox="1"/>
          <p:nvPr/>
        </p:nvSpPr>
        <p:spPr>
          <a:xfrm>
            <a:off x="6718045" y="4386923"/>
            <a:ext cx="2311365" cy="276999"/>
          </a:xfrm>
          <a:prstGeom prst="rect">
            <a:avLst/>
          </a:prstGeom>
          <a:noFill/>
        </p:spPr>
        <p:txBody>
          <a:bodyPr wrap="square" rtlCol="0">
            <a:spAutoFit/>
          </a:bodyPr>
          <a:lstStyle/>
          <a:p>
            <a:pPr fontAlgn="base">
              <a:spcBef>
                <a:spcPct val="0"/>
              </a:spcBef>
              <a:spcAft>
                <a:spcPct val="0"/>
              </a:spcAft>
            </a:pPr>
            <a:r>
              <a:rPr lang="en-US" sz="1200" dirty="0">
                <a:cs typeface="Arial" pitchFamily="34" charset="0"/>
              </a:rPr>
              <a:t>6.0%–7.7% (23 states)</a:t>
            </a:r>
            <a:endParaRPr lang="en-US" sz="1100" dirty="0">
              <a:cs typeface="Arial" pitchFamily="34" charset="0"/>
            </a:endParaRPr>
          </a:p>
        </p:txBody>
      </p:sp>
      <p:sp>
        <p:nvSpPr>
          <p:cNvPr id="25" name="TextBox 24"/>
          <p:cNvSpPr txBox="1"/>
          <p:nvPr/>
        </p:nvSpPr>
        <p:spPr>
          <a:xfrm>
            <a:off x="6438900" y="3382431"/>
            <a:ext cx="2324100" cy="738664"/>
          </a:xfrm>
          <a:prstGeom prst="rect">
            <a:avLst/>
          </a:prstGeom>
          <a:noFill/>
        </p:spPr>
        <p:txBody>
          <a:bodyPr wrap="square" rtlCol="0">
            <a:spAutoFit/>
          </a:bodyPr>
          <a:lstStyle/>
          <a:p>
            <a:pPr fontAlgn="base">
              <a:spcBef>
                <a:spcPct val="0"/>
              </a:spcBef>
              <a:spcAft>
                <a:spcPct val="0"/>
              </a:spcAft>
            </a:pPr>
            <a:r>
              <a:rPr lang="en-US" sz="1400" b="1" dirty="0">
                <a:cs typeface="Calibri" panose="020F0502020204030204" pitchFamily="34" charset="0"/>
              </a:rPr>
              <a:t>Average employee share of premium as percent of median state incomes</a:t>
            </a:r>
            <a:endParaRPr lang="en-US" sz="1400" dirty="0">
              <a:cs typeface="Calibri" panose="020F0502020204030204" pitchFamily="34" charset="0"/>
            </a:endParaRPr>
          </a:p>
        </p:txBody>
      </p:sp>
      <p:sp>
        <p:nvSpPr>
          <p:cNvPr id="26" name="Oval 25"/>
          <p:cNvSpPr/>
          <p:nvPr/>
        </p:nvSpPr>
        <p:spPr>
          <a:xfrm>
            <a:off x="6556375" y="4718503"/>
            <a:ext cx="164592" cy="164592"/>
          </a:xfrm>
          <a:prstGeom prst="ellipse">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endParaRPr>
          </a:p>
        </p:txBody>
      </p:sp>
      <p:sp>
        <p:nvSpPr>
          <p:cNvPr id="27" name="TextBox 26"/>
          <p:cNvSpPr txBox="1"/>
          <p:nvPr/>
        </p:nvSpPr>
        <p:spPr>
          <a:xfrm>
            <a:off x="6717758" y="4663922"/>
            <a:ext cx="2311365" cy="276999"/>
          </a:xfrm>
          <a:prstGeom prst="rect">
            <a:avLst/>
          </a:prstGeom>
          <a:noFill/>
        </p:spPr>
        <p:txBody>
          <a:bodyPr wrap="square" rtlCol="0">
            <a:spAutoFit/>
          </a:bodyPr>
          <a:lstStyle/>
          <a:p>
            <a:pPr fontAlgn="base">
              <a:spcBef>
                <a:spcPct val="0"/>
              </a:spcBef>
              <a:spcAft>
                <a:spcPct val="0"/>
              </a:spcAft>
            </a:pPr>
            <a:r>
              <a:rPr lang="en-US" sz="1200" dirty="0">
                <a:cs typeface="Arial" pitchFamily="34" charset="0"/>
              </a:rPr>
              <a:t>8.0%–10.2% (11 states)</a:t>
            </a:r>
            <a:endParaRPr lang="en-US" sz="1100" dirty="0">
              <a:cs typeface="Arial" pitchFamily="34" charset="0"/>
            </a:endParaRPr>
          </a:p>
        </p:txBody>
      </p:sp>
    </p:spTree>
    <p:extLst>
      <p:ext uri="{BB962C8B-B14F-4D97-AF65-F5344CB8AC3E}">
        <p14:creationId xmlns:p14="http://schemas.microsoft.com/office/powerpoint/2010/main" val="253228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1261533" y="1152459"/>
          <a:ext cx="6620934" cy="403075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en-US" sz="2400" dirty="0"/>
              <a:t>Higher premiums for employer coverage is associated with higher per person spending, 2016 </a:t>
            </a:r>
          </a:p>
        </p:txBody>
      </p:sp>
      <p:sp>
        <p:nvSpPr>
          <p:cNvPr id="4" name="Text Placeholder 3"/>
          <p:cNvSpPr>
            <a:spLocks noGrp="1"/>
          </p:cNvSpPr>
          <p:nvPr>
            <p:ph type="body" sz="quarter" idx="21"/>
          </p:nvPr>
        </p:nvSpPr>
        <p:spPr>
          <a:xfrm>
            <a:off x="157150" y="5570169"/>
            <a:ext cx="8838199" cy="457200"/>
          </a:xfrm>
        </p:spPr>
        <p:txBody>
          <a:bodyPr/>
          <a:lstStyle/>
          <a:p>
            <a:r>
              <a:rPr lang="en-US" dirty="0"/>
              <a:t>Note: X- and Y-axes do not start at $0. Abbreviations left off some states clustered near the U.S. average for legibility</a:t>
            </a:r>
          </a:p>
          <a:p>
            <a:r>
              <a:rPr lang="en-US" dirty="0"/>
              <a:t>Data: Employer coverage per enrollee spending - 2016 </a:t>
            </a:r>
            <a:r>
              <a:rPr lang="en-US" dirty="0" err="1"/>
              <a:t>Truven</a:t>
            </a:r>
            <a:r>
              <a:rPr lang="en-US" dirty="0"/>
              <a:t> MarketScan Database, analysis by </a:t>
            </a:r>
            <a:r>
              <a:rPr lang="en-US" dirty="0" err="1"/>
              <a:t>M.Chernew</a:t>
            </a:r>
            <a:r>
              <a:rPr lang="en-US" dirty="0"/>
              <a:t>, Harvard Medical School. Medical Expenditure Panel Survey–Insurance Component (MEPS-IC, 2017)</a:t>
            </a:r>
          </a:p>
        </p:txBody>
      </p:sp>
      <p:sp>
        <p:nvSpPr>
          <p:cNvPr id="5" name="Text Placeholder 4"/>
          <p:cNvSpPr>
            <a:spLocks noGrp="1"/>
          </p:cNvSpPr>
          <p:nvPr>
            <p:ph type="body" sz="quarter" idx="22"/>
          </p:nvPr>
        </p:nvSpPr>
        <p:spPr/>
        <p:txBody>
          <a:bodyPr/>
          <a:lstStyle/>
          <a:p>
            <a:r>
              <a:rPr lang="en-US" dirty="0"/>
              <a:t>Exhibit </a:t>
            </a:r>
            <a:fld id="{AC9556EA-CDF1-4A98-8B28-48CF722919D0}" type="slidenum">
              <a:rPr lang="en-US" smtClean="0"/>
              <a:t>15</a:t>
            </a:fld>
            <a:endParaRPr lang="en-US" dirty="0"/>
          </a:p>
        </p:txBody>
      </p:sp>
      <p:sp>
        <p:nvSpPr>
          <p:cNvPr id="17" name="TextBox 16"/>
          <p:cNvSpPr txBox="1"/>
          <p:nvPr/>
        </p:nvSpPr>
        <p:spPr>
          <a:xfrm rot="16200000">
            <a:off x="-772439" y="2930582"/>
            <a:ext cx="3591310" cy="276999"/>
          </a:xfrm>
          <a:prstGeom prst="rect">
            <a:avLst/>
          </a:prstGeom>
          <a:noFill/>
        </p:spPr>
        <p:txBody>
          <a:bodyPr wrap="square" rtlCol="0">
            <a:spAutoFit/>
          </a:bodyPr>
          <a:lstStyle/>
          <a:p>
            <a:pPr algn="ctr"/>
            <a:r>
              <a:rPr lang="en-US" sz="1200" b="1" dirty="0"/>
              <a:t>Average premiums for employer coverage</a:t>
            </a:r>
          </a:p>
        </p:txBody>
      </p:sp>
      <p:sp>
        <p:nvSpPr>
          <p:cNvPr id="20" name="TextBox 19"/>
          <p:cNvSpPr txBox="1"/>
          <p:nvPr/>
        </p:nvSpPr>
        <p:spPr>
          <a:xfrm>
            <a:off x="1722665" y="5147394"/>
            <a:ext cx="5711066" cy="276999"/>
          </a:xfrm>
          <a:prstGeom prst="rect">
            <a:avLst/>
          </a:prstGeom>
          <a:noFill/>
        </p:spPr>
        <p:txBody>
          <a:bodyPr wrap="square" rtlCol="0">
            <a:spAutoFit/>
          </a:bodyPr>
          <a:lstStyle/>
          <a:p>
            <a:pPr algn="ctr"/>
            <a:r>
              <a:rPr lang="en-US" sz="1200" b="1" dirty="0"/>
              <a:t>Average per enrollee spending among individuals with employer coverage</a:t>
            </a:r>
          </a:p>
        </p:txBody>
      </p:sp>
      <p:cxnSp>
        <p:nvCxnSpPr>
          <p:cNvPr id="24" name="Straight Connector 23"/>
          <p:cNvCxnSpPr/>
          <p:nvPr/>
        </p:nvCxnSpPr>
        <p:spPr>
          <a:xfrm>
            <a:off x="4452058" y="1181546"/>
            <a:ext cx="0" cy="36576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94746" y="3580442"/>
            <a:ext cx="548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56718" y="4070199"/>
            <a:ext cx="1423169" cy="276999"/>
          </a:xfrm>
          <a:prstGeom prst="rect">
            <a:avLst/>
          </a:prstGeom>
          <a:noFill/>
        </p:spPr>
        <p:txBody>
          <a:bodyPr wrap="square" rtlCol="0">
            <a:spAutoFit/>
          </a:bodyPr>
          <a:lstStyle/>
          <a:p>
            <a:r>
              <a:rPr lang="en-US" sz="1200" b="1" i="1" dirty="0"/>
              <a:t>r</a:t>
            </a:r>
            <a:r>
              <a:rPr lang="en-US" sz="1200" b="1" dirty="0"/>
              <a:t> = 0.74</a:t>
            </a:r>
          </a:p>
        </p:txBody>
      </p:sp>
      <p:grpSp>
        <p:nvGrpSpPr>
          <p:cNvPr id="8" name="Group 7"/>
          <p:cNvGrpSpPr/>
          <p:nvPr/>
        </p:nvGrpSpPr>
        <p:grpSpPr>
          <a:xfrm>
            <a:off x="2266099" y="1458480"/>
            <a:ext cx="1931106" cy="538810"/>
            <a:chOff x="2738375" y="1705642"/>
            <a:chExt cx="1931106" cy="538810"/>
          </a:xfrm>
        </p:grpSpPr>
        <p:sp>
          <p:nvSpPr>
            <p:cNvPr id="3" name="Oval 2"/>
            <p:cNvSpPr/>
            <p:nvPr/>
          </p:nvSpPr>
          <p:spPr>
            <a:xfrm>
              <a:off x="2852165" y="1776089"/>
              <a:ext cx="137160" cy="1371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738375" y="2041799"/>
              <a:ext cx="365760" cy="137160"/>
              <a:chOff x="4391135" y="1601318"/>
              <a:chExt cx="365760" cy="137160"/>
            </a:xfrm>
            <a:solidFill>
              <a:schemeClr val="bg2"/>
            </a:solidFill>
          </p:grpSpPr>
          <p:cxnSp>
            <p:nvCxnSpPr>
              <p:cNvPr id="14" name="Straight Connector 13"/>
              <p:cNvCxnSpPr/>
              <p:nvPr/>
            </p:nvCxnSpPr>
            <p:spPr>
              <a:xfrm>
                <a:off x="4391135" y="1670458"/>
                <a:ext cx="365760" cy="0"/>
              </a:xfrm>
              <a:prstGeom prst="line">
                <a:avLst/>
              </a:prstGeom>
              <a:grpFill/>
              <a:ln w="317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504925" y="1601318"/>
                <a:ext cx="137160" cy="137160"/>
              </a:xfrm>
              <a:prstGeom prst="ellipse">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3129420" y="1705642"/>
              <a:ext cx="1539945" cy="276999"/>
            </a:xfrm>
            <a:prstGeom prst="rect">
              <a:avLst/>
            </a:prstGeom>
            <a:noFill/>
          </p:spPr>
          <p:txBody>
            <a:bodyPr wrap="square" rtlCol="0">
              <a:spAutoFit/>
            </a:bodyPr>
            <a:lstStyle/>
            <a:p>
              <a:r>
                <a:rPr lang="en-US" sz="1200" dirty="0"/>
                <a:t>State values</a:t>
              </a:r>
            </a:p>
          </p:txBody>
        </p:sp>
        <p:sp>
          <p:nvSpPr>
            <p:cNvPr id="18" name="TextBox 17"/>
            <p:cNvSpPr txBox="1"/>
            <p:nvPr/>
          </p:nvSpPr>
          <p:spPr>
            <a:xfrm>
              <a:off x="3129536" y="1967453"/>
              <a:ext cx="1539945" cy="276999"/>
            </a:xfrm>
            <a:prstGeom prst="rect">
              <a:avLst/>
            </a:prstGeom>
            <a:noFill/>
          </p:spPr>
          <p:txBody>
            <a:bodyPr wrap="square" rtlCol="0">
              <a:spAutoFit/>
            </a:bodyPr>
            <a:lstStyle/>
            <a:p>
              <a:r>
                <a:rPr lang="en-US" sz="1200" dirty="0"/>
                <a:t>U.S. Average</a:t>
              </a:r>
            </a:p>
          </p:txBody>
        </p:sp>
      </p:grpSp>
    </p:spTree>
    <p:extLst>
      <p:ext uri="{BB962C8B-B14F-4D97-AF65-F5344CB8AC3E}">
        <p14:creationId xmlns:p14="http://schemas.microsoft.com/office/powerpoint/2010/main" val="12267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Price increases drive total spending growth</a:t>
            </a:r>
            <a:endParaRPr lang="en-US" dirty="0"/>
          </a:p>
        </p:txBody>
      </p:sp>
      <p:sp>
        <p:nvSpPr>
          <p:cNvPr id="3" name="Text Placeholder 2"/>
          <p:cNvSpPr>
            <a:spLocks noGrp="1"/>
          </p:cNvSpPr>
          <p:nvPr>
            <p:ph type="body" sz="quarter" idx="21"/>
          </p:nvPr>
        </p:nvSpPr>
        <p:spPr>
          <a:xfrm>
            <a:off x="157150" y="5647242"/>
            <a:ext cx="8838199" cy="399999"/>
          </a:xfrm>
        </p:spPr>
        <p:txBody>
          <a:bodyPr/>
          <a:lstStyle/>
          <a:p>
            <a:r>
              <a:rPr lang="en-US" dirty="0" smtClean="0"/>
              <a:t>Note: The data on this chart come directly from the Healthcare Cost Institute (HCCI), and are not factored into the Scorecard rankings. The </a:t>
            </a:r>
            <a:r>
              <a:rPr lang="en-US" dirty="0"/>
              <a:t>2017 Health Care Cost and Utilization Report examines medical and prescription drug spending, utilization, and average prices, and is based on health care claims data from 2013 through 2017 for Americans under the age of 65 who were covered by employer-sponsored insurance (ESI</a:t>
            </a:r>
            <a:r>
              <a:rPr lang="en-US" dirty="0" smtClean="0"/>
              <a:t>). Utilization </a:t>
            </a:r>
            <a:r>
              <a:rPr lang="en-US" dirty="0"/>
              <a:t>and average prices account for changes in the type or intensity of services used, with the exception of prescription drugs. Prescription drug spending is the amount paid on the pharmacy claim, which reflects discounts from the wholesale price, but not manufacturer rebates. </a:t>
            </a:r>
            <a:endParaRPr lang="en-US" dirty="0" smtClean="0"/>
          </a:p>
        </p:txBody>
      </p:sp>
      <p:sp>
        <p:nvSpPr>
          <p:cNvPr id="4" name="Text Placeholder 3"/>
          <p:cNvSpPr>
            <a:spLocks noGrp="1"/>
          </p:cNvSpPr>
          <p:nvPr>
            <p:ph type="body" sz="quarter" idx="22"/>
          </p:nvPr>
        </p:nvSpPr>
        <p:spPr/>
        <p:txBody>
          <a:bodyPr/>
          <a:lstStyle/>
          <a:p>
            <a:r>
              <a:rPr lang="en-US" dirty="0" smtClean="0"/>
              <a:t>Exhibit </a:t>
            </a:r>
            <a:fld id="{6AE61FF4-A58D-4255-8C0C-41C682511196}" type="slidenum">
              <a:rPr lang="en-US" smtClean="0"/>
              <a:t>16</a:t>
            </a:fld>
            <a:endParaRPr lang="en-US" dirty="0"/>
          </a:p>
        </p:txBody>
      </p:sp>
      <p:graphicFrame>
        <p:nvGraphicFramePr>
          <p:cNvPr id="6" name="Chart 5"/>
          <p:cNvGraphicFramePr/>
          <p:nvPr>
            <p:extLst>
              <p:ext uri="{D42A27DB-BD31-4B8C-83A1-F6EECF244321}">
                <p14:modId xmlns:p14="http://schemas.microsoft.com/office/powerpoint/2010/main" val="1238094735"/>
              </p:ext>
            </p:extLst>
          </p:nvPr>
        </p:nvGraphicFramePr>
        <p:xfrm>
          <a:off x="49848" y="1612926"/>
          <a:ext cx="8851114" cy="36181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1483" y="4241859"/>
            <a:ext cx="7688465" cy="307777"/>
          </a:xfrm>
          <a:prstGeom prst="rect">
            <a:avLst/>
          </a:prstGeom>
          <a:noFill/>
        </p:spPr>
        <p:txBody>
          <a:bodyPr wrap="square" rtlCol="0">
            <a:spAutoFit/>
          </a:bodyPr>
          <a:lstStyle/>
          <a:p>
            <a:pPr algn="ctr"/>
            <a:r>
              <a:rPr lang="en-US" sz="1400" b="1" dirty="0"/>
              <a:t>Total   </a:t>
            </a:r>
            <a:r>
              <a:rPr lang="en-US" sz="1400" b="1" dirty="0">
                <a:solidFill>
                  <a:schemeClr val="accent2"/>
                </a:solidFill>
              </a:rPr>
              <a:t>Inpatient   </a:t>
            </a:r>
            <a:r>
              <a:rPr lang="en-US" sz="1400" b="1" dirty="0">
                <a:solidFill>
                  <a:schemeClr val="bg2"/>
                </a:solidFill>
              </a:rPr>
              <a:t>Outpatient   </a:t>
            </a:r>
            <a:r>
              <a:rPr lang="en-US" sz="1400" b="1" dirty="0">
                <a:solidFill>
                  <a:schemeClr val="accent1"/>
                </a:solidFill>
              </a:rPr>
              <a:t>Professional Services   </a:t>
            </a:r>
            <a:r>
              <a:rPr lang="en-US" sz="1400" b="1" dirty="0">
                <a:solidFill>
                  <a:schemeClr val="accent4"/>
                </a:solidFill>
              </a:rPr>
              <a:t>Rx Drugs</a:t>
            </a:r>
          </a:p>
        </p:txBody>
      </p:sp>
      <p:sp>
        <p:nvSpPr>
          <p:cNvPr id="8" name="TextBox 7"/>
          <p:cNvSpPr txBox="1"/>
          <p:nvPr/>
        </p:nvSpPr>
        <p:spPr>
          <a:xfrm>
            <a:off x="13205" y="1125360"/>
            <a:ext cx="6141682" cy="276999"/>
          </a:xfrm>
          <a:prstGeom prst="rect">
            <a:avLst/>
          </a:prstGeom>
          <a:noFill/>
        </p:spPr>
        <p:txBody>
          <a:bodyPr wrap="square" rtlCol="0">
            <a:spAutoFit/>
          </a:bodyPr>
          <a:lstStyle/>
          <a:p>
            <a:r>
              <a:rPr lang="en-US" sz="1200" b="1" dirty="0"/>
              <a:t>Cumulative </a:t>
            </a:r>
            <a:r>
              <a:rPr lang="en-US" sz="1200" b="1" dirty="0" smtClean="0"/>
              <a:t>change </a:t>
            </a:r>
            <a:r>
              <a:rPr lang="en-US" sz="1200" b="1" dirty="0"/>
              <a:t>in per person </a:t>
            </a:r>
            <a:r>
              <a:rPr lang="en-US" sz="1200" b="1" dirty="0" smtClean="0"/>
              <a:t>spending</a:t>
            </a:r>
            <a:r>
              <a:rPr lang="en-US" sz="1200" b="1" dirty="0"/>
              <a:t>, </a:t>
            </a:r>
            <a:r>
              <a:rPr lang="en-US" sz="1200" b="1" dirty="0" smtClean="0"/>
              <a:t>utilization</a:t>
            </a:r>
            <a:r>
              <a:rPr lang="en-US" sz="1200" b="1" dirty="0"/>
              <a:t>, </a:t>
            </a:r>
            <a:r>
              <a:rPr lang="en-US" sz="1200" b="1" smtClean="0"/>
              <a:t>average price</a:t>
            </a:r>
            <a:r>
              <a:rPr lang="en-US" sz="1200" b="1" dirty="0"/>
              <a:t>, 2013-2017</a:t>
            </a:r>
          </a:p>
        </p:txBody>
      </p:sp>
      <p:sp>
        <p:nvSpPr>
          <p:cNvPr id="9" name="TextBox 8"/>
          <p:cNvSpPr txBox="1"/>
          <p:nvPr/>
        </p:nvSpPr>
        <p:spPr>
          <a:xfrm>
            <a:off x="897865" y="1596758"/>
            <a:ext cx="2196000" cy="307777"/>
          </a:xfrm>
          <a:prstGeom prst="rect">
            <a:avLst/>
          </a:prstGeom>
          <a:noFill/>
        </p:spPr>
        <p:txBody>
          <a:bodyPr wrap="square" rtlCol="0">
            <a:spAutoFit/>
          </a:bodyPr>
          <a:lstStyle/>
          <a:p>
            <a:pPr algn="ctr"/>
            <a:r>
              <a:rPr lang="en-US" sz="1400" dirty="0" smtClean="0"/>
              <a:t>Total Spending</a:t>
            </a:r>
            <a:endParaRPr lang="en-US" sz="1400" dirty="0"/>
          </a:p>
        </p:txBody>
      </p:sp>
      <p:sp>
        <p:nvSpPr>
          <p:cNvPr id="10" name="TextBox 9"/>
          <p:cNvSpPr txBox="1"/>
          <p:nvPr/>
        </p:nvSpPr>
        <p:spPr>
          <a:xfrm>
            <a:off x="3522776" y="1597959"/>
            <a:ext cx="2196000" cy="307777"/>
          </a:xfrm>
          <a:prstGeom prst="rect">
            <a:avLst/>
          </a:prstGeom>
          <a:noFill/>
        </p:spPr>
        <p:txBody>
          <a:bodyPr wrap="square" rtlCol="0">
            <a:spAutoFit/>
          </a:bodyPr>
          <a:lstStyle/>
          <a:p>
            <a:pPr algn="ctr"/>
            <a:r>
              <a:rPr lang="en-US" sz="1400" dirty="0" smtClean="0"/>
              <a:t>Service Use</a:t>
            </a:r>
            <a:endParaRPr lang="en-US" sz="1400" dirty="0"/>
          </a:p>
        </p:txBody>
      </p:sp>
      <p:sp>
        <p:nvSpPr>
          <p:cNvPr id="11" name="TextBox 10"/>
          <p:cNvSpPr txBox="1"/>
          <p:nvPr/>
        </p:nvSpPr>
        <p:spPr>
          <a:xfrm>
            <a:off x="6154887" y="1604886"/>
            <a:ext cx="2196000" cy="307777"/>
          </a:xfrm>
          <a:prstGeom prst="rect">
            <a:avLst/>
          </a:prstGeom>
          <a:noFill/>
        </p:spPr>
        <p:txBody>
          <a:bodyPr wrap="square" rtlCol="0">
            <a:spAutoFit/>
          </a:bodyPr>
          <a:lstStyle/>
          <a:p>
            <a:pPr algn="ctr"/>
            <a:r>
              <a:rPr lang="en-US" sz="1400" dirty="0"/>
              <a:t>Price</a:t>
            </a:r>
          </a:p>
        </p:txBody>
      </p:sp>
      <p:sp>
        <p:nvSpPr>
          <p:cNvPr id="12" name="TextBox 11"/>
          <p:cNvSpPr txBox="1"/>
          <p:nvPr/>
        </p:nvSpPr>
        <p:spPr>
          <a:xfrm>
            <a:off x="2798506" y="1831533"/>
            <a:ext cx="644528" cy="253916"/>
          </a:xfrm>
          <a:prstGeom prst="rect">
            <a:avLst/>
          </a:prstGeom>
          <a:noFill/>
        </p:spPr>
        <p:txBody>
          <a:bodyPr wrap="square" rtlCol="0">
            <a:spAutoFit/>
          </a:bodyPr>
          <a:lstStyle/>
          <a:p>
            <a:r>
              <a:rPr lang="en-US" sz="1050" dirty="0">
                <a:solidFill>
                  <a:schemeClr val="accent4"/>
                </a:solidFill>
              </a:rPr>
              <a:t>+29%</a:t>
            </a:r>
          </a:p>
        </p:txBody>
      </p:sp>
      <p:sp>
        <p:nvSpPr>
          <p:cNvPr id="13" name="TextBox 12"/>
          <p:cNvSpPr txBox="1"/>
          <p:nvPr/>
        </p:nvSpPr>
        <p:spPr>
          <a:xfrm>
            <a:off x="2799857" y="2248645"/>
            <a:ext cx="643175" cy="253916"/>
          </a:xfrm>
          <a:prstGeom prst="rect">
            <a:avLst/>
          </a:prstGeom>
          <a:noFill/>
        </p:spPr>
        <p:txBody>
          <a:bodyPr wrap="square" rtlCol="0">
            <a:spAutoFit/>
          </a:bodyPr>
          <a:lstStyle/>
          <a:p>
            <a:r>
              <a:rPr lang="en-US" sz="1050" dirty="0">
                <a:solidFill>
                  <a:schemeClr val="bg2"/>
                </a:solidFill>
              </a:rPr>
              <a:t>+19%</a:t>
            </a:r>
          </a:p>
        </p:txBody>
      </p:sp>
      <p:sp>
        <p:nvSpPr>
          <p:cNvPr id="14" name="TextBox 13"/>
          <p:cNvSpPr txBox="1"/>
          <p:nvPr/>
        </p:nvSpPr>
        <p:spPr>
          <a:xfrm>
            <a:off x="2799858" y="2487801"/>
            <a:ext cx="643174" cy="253916"/>
          </a:xfrm>
          <a:prstGeom prst="rect">
            <a:avLst/>
          </a:prstGeom>
          <a:noFill/>
        </p:spPr>
        <p:txBody>
          <a:bodyPr wrap="square" rtlCol="0">
            <a:spAutoFit/>
          </a:bodyPr>
          <a:lstStyle/>
          <a:p>
            <a:r>
              <a:rPr lang="en-US" sz="1050" dirty="0"/>
              <a:t>+17%</a:t>
            </a:r>
          </a:p>
        </p:txBody>
      </p:sp>
      <p:sp>
        <p:nvSpPr>
          <p:cNvPr id="15" name="TextBox 14"/>
          <p:cNvSpPr txBox="1"/>
          <p:nvPr/>
        </p:nvSpPr>
        <p:spPr>
          <a:xfrm>
            <a:off x="2801057" y="2764365"/>
            <a:ext cx="641975" cy="253916"/>
          </a:xfrm>
          <a:prstGeom prst="rect">
            <a:avLst/>
          </a:prstGeom>
          <a:noFill/>
        </p:spPr>
        <p:txBody>
          <a:bodyPr wrap="square" rtlCol="0">
            <a:spAutoFit/>
          </a:bodyPr>
          <a:lstStyle/>
          <a:p>
            <a:r>
              <a:rPr lang="en-US" sz="1050" dirty="0">
                <a:solidFill>
                  <a:schemeClr val="accent1"/>
                </a:solidFill>
              </a:rPr>
              <a:t>+13%</a:t>
            </a:r>
          </a:p>
        </p:txBody>
      </p:sp>
      <p:sp>
        <p:nvSpPr>
          <p:cNvPr id="16" name="TextBox 15"/>
          <p:cNvSpPr txBox="1"/>
          <p:nvPr/>
        </p:nvSpPr>
        <p:spPr>
          <a:xfrm>
            <a:off x="2798417" y="3016682"/>
            <a:ext cx="644615" cy="253916"/>
          </a:xfrm>
          <a:prstGeom prst="rect">
            <a:avLst/>
          </a:prstGeom>
          <a:noFill/>
        </p:spPr>
        <p:txBody>
          <a:bodyPr wrap="square" rtlCol="0">
            <a:spAutoFit/>
          </a:bodyPr>
          <a:lstStyle/>
          <a:p>
            <a:r>
              <a:rPr lang="en-US" sz="1050" dirty="0">
                <a:solidFill>
                  <a:schemeClr val="accent2"/>
                </a:solidFill>
              </a:rPr>
              <a:t>+10%</a:t>
            </a:r>
          </a:p>
        </p:txBody>
      </p:sp>
      <p:sp>
        <p:nvSpPr>
          <p:cNvPr id="17" name="TextBox 16"/>
          <p:cNvSpPr txBox="1"/>
          <p:nvPr/>
        </p:nvSpPr>
        <p:spPr>
          <a:xfrm>
            <a:off x="5657178" y="3287427"/>
            <a:ext cx="654708" cy="253916"/>
          </a:xfrm>
          <a:prstGeom prst="rect">
            <a:avLst/>
          </a:prstGeom>
          <a:noFill/>
        </p:spPr>
        <p:txBody>
          <a:bodyPr wrap="square" rtlCol="0">
            <a:spAutoFit/>
          </a:bodyPr>
          <a:lstStyle/>
          <a:p>
            <a:r>
              <a:rPr lang="en-US" sz="1050" dirty="0">
                <a:solidFill>
                  <a:schemeClr val="accent4"/>
                </a:solidFill>
              </a:rPr>
              <a:t>+3%</a:t>
            </a:r>
          </a:p>
        </p:txBody>
      </p:sp>
      <p:sp>
        <p:nvSpPr>
          <p:cNvPr id="18" name="TextBox 17"/>
          <p:cNvSpPr txBox="1"/>
          <p:nvPr/>
        </p:nvSpPr>
        <p:spPr>
          <a:xfrm>
            <a:off x="5657178" y="3451586"/>
            <a:ext cx="654708" cy="253916"/>
          </a:xfrm>
          <a:prstGeom prst="rect">
            <a:avLst/>
          </a:prstGeom>
          <a:noFill/>
        </p:spPr>
        <p:txBody>
          <a:bodyPr wrap="square" rtlCol="0">
            <a:spAutoFit/>
          </a:bodyPr>
          <a:lstStyle/>
          <a:p>
            <a:r>
              <a:rPr lang="en-US" sz="1050" dirty="0">
                <a:solidFill>
                  <a:schemeClr val="bg2"/>
                </a:solidFill>
              </a:rPr>
              <a:t>+&lt;1%</a:t>
            </a:r>
          </a:p>
        </p:txBody>
      </p:sp>
      <p:sp>
        <p:nvSpPr>
          <p:cNvPr id="19" name="TextBox 18"/>
          <p:cNvSpPr txBox="1"/>
          <p:nvPr/>
        </p:nvSpPr>
        <p:spPr>
          <a:xfrm>
            <a:off x="5657372" y="3765857"/>
            <a:ext cx="750249" cy="253916"/>
          </a:xfrm>
          <a:prstGeom prst="rect">
            <a:avLst/>
          </a:prstGeom>
          <a:noFill/>
        </p:spPr>
        <p:txBody>
          <a:bodyPr wrap="square" rtlCol="0">
            <a:spAutoFit/>
          </a:bodyPr>
          <a:lstStyle/>
          <a:p>
            <a:r>
              <a:rPr lang="en-US" sz="1050" dirty="0">
                <a:solidFill>
                  <a:schemeClr val="accent2"/>
                </a:solidFill>
              </a:rPr>
              <a:t>-5%</a:t>
            </a:r>
          </a:p>
        </p:txBody>
      </p:sp>
      <p:sp>
        <p:nvSpPr>
          <p:cNvPr id="20" name="TextBox 19"/>
          <p:cNvSpPr txBox="1"/>
          <p:nvPr/>
        </p:nvSpPr>
        <p:spPr>
          <a:xfrm>
            <a:off x="8511286" y="2075227"/>
            <a:ext cx="689737" cy="253916"/>
          </a:xfrm>
          <a:prstGeom prst="rect">
            <a:avLst/>
          </a:prstGeom>
          <a:noFill/>
        </p:spPr>
        <p:txBody>
          <a:bodyPr wrap="square" rtlCol="0">
            <a:spAutoFit/>
          </a:bodyPr>
          <a:lstStyle/>
          <a:p>
            <a:r>
              <a:rPr lang="en-US" sz="1050" dirty="0">
                <a:solidFill>
                  <a:schemeClr val="accent4"/>
                </a:solidFill>
              </a:rPr>
              <a:t>+25%</a:t>
            </a:r>
          </a:p>
        </p:txBody>
      </p:sp>
      <p:sp>
        <p:nvSpPr>
          <p:cNvPr id="21" name="TextBox 20"/>
          <p:cNvSpPr txBox="1"/>
          <p:nvPr/>
        </p:nvSpPr>
        <p:spPr>
          <a:xfrm>
            <a:off x="8510202" y="2316126"/>
            <a:ext cx="695808" cy="253916"/>
          </a:xfrm>
          <a:prstGeom prst="rect">
            <a:avLst/>
          </a:prstGeom>
          <a:noFill/>
        </p:spPr>
        <p:txBody>
          <a:bodyPr wrap="square" rtlCol="0">
            <a:spAutoFit/>
          </a:bodyPr>
          <a:lstStyle/>
          <a:p>
            <a:r>
              <a:rPr lang="en-US" sz="1050" dirty="0">
                <a:solidFill>
                  <a:schemeClr val="bg2"/>
                </a:solidFill>
              </a:rPr>
              <a:t>+19%</a:t>
            </a:r>
          </a:p>
        </p:txBody>
      </p:sp>
      <p:sp>
        <p:nvSpPr>
          <p:cNvPr id="22" name="TextBox 21"/>
          <p:cNvSpPr txBox="1"/>
          <p:nvPr/>
        </p:nvSpPr>
        <p:spPr>
          <a:xfrm>
            <a:off x="8510202" y="2471841"/>
            <a:ext cx="695808" cy="253916"/>
          </a:xfrm>
          <a:prstGeom prst="rect">
            <a:avLst/>
          </a:prstGeom>
          <a:noFill/>
        </p:spPr>
        <p:txBody>
          <a:bodyPr wrap="square" rtlCol="0">
            <a:spAutoFit/>
          </a:bodyPr>
          <a:lstStyle/>
          <a:p>
            <a:r>
              <a:rPr lang="en-US" sz="1050" dirty="0"/>
              <a:t>+17%</a:t>
            </a:r>
          </a:p>
        </p:txBody>
      </p:sp>
      <p:sp>
        <p:nvSpPr>
          <p:cNvPr id="23" name="TextBox 22"/>
          <p:cNvSpPr txBox="1"/>
          <p:nvPr/>
        </p:nvSpPr>
        <p:spPr>
          <a:xfrm>
            <a:off x="8511402" y="2760099"/>
            <a:ext cx="695808" cy="253916"/>
          </a:xfrm>
          <a:prstGeom prst="rect">
            <a:avLst/>
          </a:prstGeom>
          <a:noFill/>
        </p:spPr>
        <p:txBody>
          <a:bodyPr wrap="square" rtlCol="0">
            <a:spAutoFit/>
          </a:bodyPr>
          <a:lstStyle/>
          <a:p>
            <a:r>
              <a:rPr lang="en-US" sz="1050" dirty="0">
                <a:solidFill>
                  <a:schemeClr val="accent1"/>
                </a:solidFill>
              </a:rPr>
              <a:t>+12%</a:t>
            </a:r>
          </a:p>
        </p:txBody>
      </p:sp>
      <p:sp>
        <p:nvSpPr>
          <p:cNvPr id="24" name="TextBox 23"/>
          <p:cNvSpPr txBox="1"/>
          <p:nvPr/>
        </p:nvSpPr>
        <p:spPr>
          <a:xfrm>
            <a:off x="8511200" y="2611736"/>
            <a:ext cx="695808" cy="253916"/>
          </a:xfrm>
          <a:prstGeom prst="rect">
            <a:avLst/>
          </a:prstGeom>
          <a:noFill/>
        </p:spPr>
        <p:txBody>
          <a:bodyPr wrap="square" rtlCol="0">
            <a:spAutoFit/>
          </a:bodyPr>
          <a:lstStyle/>
          <a:p>
            <a:r>
              <a:rPr lang="en-US" sz="1050" dirty="0">
                <a:solidFill>
                  <a:schemeClr val="accent2"/>
                </a:solidFill>
              </a:rPr>
              <a:t>+16%</a:t>
            </a:r>
          </a:p>
        </p:txBody>
      </p:sp>
      <p:sp>
        <p:nvSpPr>
          <p:cNvPr id="25" name="TextBox 24"/>
          <p:cNvSpPr txBox="1"/>
          <p:nvPr/>
        </p:nvSpPr>
        <p:spPr>
          <a:xfrm>
            <a:off x="5657625" y="3608050"/>
            <a:ext cx="879994" cy="253916"/>
          </a:xfrm>
          <a:prstGeom prst="rect">
            <a:avLst/>
          </a:prstGeom>
          <a:noFill/>
        </p:spPr>
        <p:txBody>
          <a:bodyPr wrap="square" rtlCol="0">
            <a:spAutoFit/>
          </a:bodyPr>
          <a:lstStyle/>
          <a:p>
            <a:r>
              <a:rPr lang="en-US" sz="1050" dirty="0"/>
              <a:t>-&lt;1%</a:t>
            </a:r>
          </a:p>
        </p:txBody>
      </p:sp>
      <p:sp>
        <p:nvSpPr>
          <p:cNvPr id="26" name="TextBox 25"/>
          <p:cNvSpPr txBox="1"/>
          <p:nvPr/>
        </p:nvSpPr>
        <p:spPr bwMode="white">
          <a:xfrm>
            <a:off x="2341548" y="6221338"/>
            <a:ext cx="6653801" cy="553998"/>
          </a:xfrm>
          <a:prstGeom prst="rect">
            <a:avLst/>
          </a:prstGeom>
          <a:solidFill>
            <a:schemeClr val="bg1"/>
          </a:solidFill>
        </p:spPr>
        <p:txBody>
          <a:bodyPr wrap="square" rtlCol="0">
            <a:spAutoFit/>
          </a:bodyPr>
          <a:lstStyle/>
          <a:p>
            <a:r>
              <a:rPr lang="en-US" sz="1000" dirty="0" smtClean="0"/>
              <a:t>Source: </a:t>
            </a:r>
            <a:r>
              <a:rPr lang="en-US" sz="1000" dirty="0"/>
              <a:t>Healthcare Cost Institute, 2017 Healthcare Cost and Utilization Report. Available here: </a:t>
            </a:r>
          </a:p>
          <a:p>
            <a:r>
              <a:rPr lang="en-US" sz="1000" dirty="0" smtClean="0">
                <a:hlinkClick r:id="rId3"/>
              </a:rPr>
              <a:t>https://www.healthcostinstitute.org/images/pdfs/HCCI_2017_%20Health_%20Care_Cost_and_Utilization_Report_02.12.19.pdf</a:t>
            </a:r>
            <a:endParaRPr lang="en-US" sz="1000" dirty="0"/>
          </a:p>
        </p:txBody>
      </p:sp>
    </p:spTree>
    <p:extLst>
      <p:ext uri="{BB962C8B-B14F-4D97-AF65-F5344CB8AC3E}">
        <p14:creationId xmlns:p14="http://schemas.microsoft.com/office/powerpoint/2010/main" val="139328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Cumulative growth in per-enrollee spending among adults with employer insurance out-paced per capita Medicare spending growth </a:t>
            </a:r>
            <a:br>
              <a:rPr lang="en-US" sz="2400" dirty="0"/>
            </a:br>
            <a:endParaRPr lang="en-US" sz="2400" dirty="0"/>
          </a:p>
        </p:txBody>
      </p:sp>
      <p:sp>
        <p:nvSpPr>
          <p:cNvPr id="4" name="Text Placeholder 3"/>
          <p:cNvSpPr>
            <a:spLocks noGrp="1"/>
          </p:cNvSpPr>
          <p:nvPr>
            <p:ph type="body" sz="quarter" idx="21"/>
          </p:nvPr>
        </p:nvSpPr>
        <p:spPr>
          <a:xfrm>
            <a:off x="157150" y="5570169"/>
            <a:ext cx="8838199" cy="457200"/>
          </a:xfrm>
        </p:spPr>
        <p:txBody>
          <a:bodyPr/>
          <a:lstStyle/>
          <a:p>
            <a:r>
              <a:rPr lang="en-US" dirty="0"/>
              <a:t>Data: Employer coverage - 2016 </a:t>
            </a:r>
            <a:r>
              <a:rPr lang="en-US" dirty="0" err="1"/>
              <a:t>Truven</a:t>
            </a:r>
            <a:r>
              <a:rPr lang="en-US" dirty="0"/>
              <a:t> MarketScan Database, analysis by </a:t>
            </a:r>
            <a:r>
              <a:rPr lang="en-US" dirty="0" err="1"/>
              <a:t>M.Chernew</a:t>
            </a:r>
            <a:r>
              <a:rPr lang="en-US" dirty="0"/>
              <a:t>, Harvard Medical School. Medicare, 2016 administrative claims via May 2018 CMS Geographic Variation Public Use File.</a:t>
            </a:r>
          </a:p>
        </p:txBody>
      </p:sp>
      <p:sp>
        <p:nvSpPr>
          <p:cNvPr id="5" name="Text Placeholder 4"/>
          <p:cNvSpPr>
            <a:spLocks noGrp="1"/>
          </p:cNvSpPr>
          <p:nvPr>
            <p:ph type="body" sz="quarter" idx="22"/>
          </p:nvPr>
        </p:nvSpPr>
        <p:spPr/>
        <p:txBody>
          <a:bodyPr/>
          <a:lstStyle/>
          <a:p>
            <a:r>
              <a:rPr lang="en-US" dirty="0"/>
              <a:t>Exhibit </a:t>
            </a:r>
            <a:fld id="{F79C0A53-A51E-408C-90AB-95D46D0E9386}" type="slidenum">
              <a:rPr lang="en-US" smtClean="0"/>
              <a:t>17</a:t>
            </a:fld>
            <a:endParaRPr lang="en-US" dirty="0"/>
          </a:p>
        </p:txBody>
      </p:sp>
      <p:graphicFrame>
        <p:nvGraphicFramePr>
          <p:cNvPr id="10" name="Chart Placeholder 7"/>
          <p:cNvGraphicFramePr>
            <a:graphicFrameLocks/>
          </p:cNvGraphicFramePr>
          <p:nvPr>
            <p:extLst>
              <p:ext uri="{D42A27DB-BD31-4B8C-83A1-F6EECF244321}">
                <p14:modId xmlns:p14="http://schemas.microsoft.com/office/powerpoint/2010/main" val="471263236"/>
              </p:ext>
            </p:extLst>
          </p:nvPr>
        </p:nvGraphicFramePr>
        <p:xfrm>
          <a:off x="0" y="2010985"/>
          <a:ext cx="2295626" cy="173736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21472" y="1841341"/>
            <a:ext cx="1649450" cy="307777"/>
          </a:xfrm>
          <a:prstGeom prst="rect">
            <a:avLst/>
          </a:prstGeom>
          <a:noFill/>
        </p:spPr>
        <p:txBody>
          <a:bodyPr wrap="square" rtlCol="0">
            <a:spAutoFit/>
          </a:bodyPr>
          <a:lstStyle/>
          <a:p>
            <a:pPr algn="ctr"/>
            <a:r>
              <a:rPr lang="en-US" sz="1400" dirty="0"/>
              <a:t>Great Lakes</a:t>
            </a:r>
          </a:p>
        </p:txBody>
      </p:sp>
      <p:graphicFrame>
        <p:nvGraphicFramePr>
          <p:cNvPr id="19" name="Chart Placeholder 7"/>
          <p:cNvGraphicFramePr>
            <a:graphicFrameLocks/>
          </p:cNvGraphicFramePr>
          <p:nvPr>
            <p:extLst>
              <p:ext uri="{D42A27DB-BD31-4B8C-83A1-F6EECF244321}">
                <p14:modId xmlns:p14="http://schemas.microsoft.com/office/powerpoint/2010/main" val="3305247600"/>
              </p:ext>
            </p:extLst>
          </p:nvPr>
        </p:nvGraphicFramePr>
        <p:xfrm>
          <a:off x="2285142" y="2009843"/>
          <a:ext cx="2295626" cy="1737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Placeholder 7"/>
          <p:cNvGraphicFramePr>
            <a:graphicFrameLocks/>
          </p:cNvGraphicFramePr>
          <p:nvPr>
            <p:extLst>
              <p:ext uri="{D42A27DB-BD31-4B8C-83A1-F6EECF244321}">
                <p14:modId xmlns:p14="http://schemas.microsoft.com/office/powerpoint/2010/main" val="535355089"/>
              </p:ext>
            </p:extLst>
          </p:nvPr>
        </p:nvGraphicFramePr>
        <p:xfrm>
          <a:off x="4578100" y="2011542"/>
          <a:ext cx="2295626" cy="1737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Placeholder 7"/>
          <p:cNvGraphicFramePr>
            <a:graphicFrameLocks/>
          </p:cNvGraphicFramePr>
          <p:nvPr>
            <p:extLst>
              <p:ext uri="{D42A27DB-BD31-4B8C-83A1-F6EECF244321}">
                <p14:modId xmlns:p14="http://schemas.microsoft.com/office/powerpoint/2010/main" val="992854954"/>
              </p:ext>
            </p:extLst>
          </p:nvPr>
        </p:nvGraphicFramePr>
        <p:xfrm>
          <a:off x="6850150" y="2006228"/>
          <a:ext cx="2295626" cy="173736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2604275" y="1839335"/>
            <a:ext cx="1649450" cy="307777"/>
          </a:xfrm>
          <a:prstGeom prst="rect">
            <a:avLst/>
          </a:prstGeom>
          <a:noFill/>
        </p:spPr>
        <p:txBody>
          <a:bodyPr wrap="square" rtlCol="0">
            <a:spAutoFit/>
          </a:bodyPr>
          <a:lstStyle/>
          <a:p>
            <a:pPr algn="ctr"/>
            <a:r>
              <a:rPr lang="en-US" sz="1400" dirty="0"/>
              <a:t>Mid-Atlantic</a:t>
            </a:r>
          </a:p>
        </p:txBody>
      </p:sp>
      <p:sp>
        <p:nvSpPr>
          <p:cNvPr id="25" name="TextBox 24"/>
          <p:cNvSpPr txBox="1"/>
          <p:nvPr/>
        </p:nvSpPr>
        <p:spPr>
          <a:xfrm>
            <a:off x="4898087" y="1839335"/>
            <a:ext cx="1649450" cy="307777"/>
          </a:xfrm>
          <a:prstGeom prst="rect">
            <a:avLst/>
          </a:prstGeom>
          <a:noFill/>
        </p:spPr>
        <p:txBody>
          <a:bodyPr wrap="square" rtlCol="0">
            <a:spAutoFit/>
          </a:bodyPr>
          <a:lstStyle/>
          <a:p>
            <a:pPr algn="ctr"/>
            <a:r>
              <a:rPr lang="en-US" sz="1400" dirty="0"/>
              <a:t>New England</a:t>
            </a:r>
          </a:p>
        </p:txBody>
      </p:sp>
      <p:sp>
        <p:nvSpPr>
          <p:cNvPr id="26" name="TextBox 25"/>
          <p:cNvSpPr txBox="1"/>
          <p:nvPr/>
        </p:nvSpPr>
        <p:spPr>
          <a:xfrm>
            <a:off x="7182863" y="1837221"/>
            <a:ext cx="1649450" cy="307777"/>
          </a:xfrm>
          <a:prstGeom prst="rect">
            <a:avLst/>
          </a:prstGeom>
          <a:noFill/>
        </p:spPr>
        <p:txBody>
          <a:bodyPr wrap="square" rtlCol="0">
            <a:spAutoFit/>
          </a:bodyPr>
          <a:lstStyle/>
          <a:p>
            <a:pPr algn="ctr"/>
            <a:r>
              <a:rPr lang="en-US" sz="1400" dirty="0"/>
              <a:t>Plains</a:t>
            </a:r>
          </a:p>
        </p:txBody>
      </p:sp>
      <p:graphicFrame>
        <p:nvGraphicFramePr>
          <p:cNvPr id="27" name="Chart Placeholder 7"/>
          <p:cNvGraphicFramePr>
            <a:graphicFrameLocks/>
          </p:cNvGraphicFramePr>
          <p:nvPr>
            <p:extLst>
              <p:ext uri="{D42A27DB-BD31-4B8C-83A1-F6EECF244321}">
                <p14:modId xmlns:p14="http://schemas.microsoft.com/office/powerpoint/2010/main" val="3523698622"/>
              </p:ext>
            </p:extLst>
          </p:nvPr>
        </p:nvGraphicFramePr>
        <p:xfrm>
          <a:off x="-1606" y="3947147"/>
          <a:ext cx="2295626" cy="173736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319866" y="3829261"/>
            <a:ext cx="1649450" cy="307777"/>
          </a:xfrm>
          <a:prstGeom prst="rect">
            <a:avLst/>
          </a:prstGeom>
          <a:noFill/>
        </p:spPr>
        <p:txBody>
          <a:bodyPr wrap="square" rtlCol="0">
            <a:spAutoFit/>
          </a:bodyPr>
          <a:lstStyle/>
          <a:p>
            <a:pPr algn="ctr"/>
            <a:r>
              <a:rPr lang="en-US" sz="1400" dirty="0"/>
              <a:t>Rocky Mountain</a:t>
            </a:r>
          </a:p>
        </p:txBody>
      </p:sp>
      <p:graphicFrame>
        <p:nvGraphicFramePr>
          <p:cNvPr id="29" name="Chart Placeholder 7"/>
          <p:cNvGraphicFramePr>
            <a:graphicFrameLocks/>
          </p:cNvGraphicFramePr>
          <p:nvPr>
            <p:extLst>
              <p:ext uri="{D42A27DB-BD31-4B8C-83A1-F6EECF244321}">
                <p14:modId xmlns:p14="http://schemas.microsoft.com/office/powerpoint/2010/main" val="3723683605"/>
              </p:ext>
            </p:extLst>
          </p:nvPr>
        </p:nvGraphicFramePr>
        <p:xfrm>
          <a:off x="2287602" y="3945543"/>
          <a:ext cx="2295626" cy="1737360"/>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p:cNvSpPr txBox="1"/>
          <p:nvPr/>
        </p:nvSpPr>
        <p:spPr>
          <a:xfrm>
            <a:off x="2609074" y="3827657"/>
            <a:ext cx="1649450" cy="307777"/>
          </a:xfrm>
          <a:prstGeom prst="rect">
            <a:avLst/>
          </a:prstGeom>
          <a:noFill/>
        </p:spPr>
        <p:txBody>
          <a:bodyPr wrap="square" rtlCol="0">
            <a:spAutoFit/>
          </a:bodyPr>
          <a:lstStyle/>
          <a:p>
            <a:pPr algn="ctr"/>
            <a:r>
              <a:rPr lang="en-US" sz="1400" dirty="0"/>
              <a:t>Southeast</a:t>
            </a:r>
          </a:p>
        </p:txBody>
      </p:sp>
      <p:graphicFrame>
        <p:nvGraphicFramePr>
          <p:cNvPr id="31" name="Chart Placeholder 7"/>
          <p:cNvGraphicFramePr>
            <a:graphicFrameLocks/>
          </p:cNvGraphicFramePr>
          <p:nvPr>
            <p:extLst>
              <p:ext uri="{D42A27DB-BD31-4B8C-83A1-F6EECF244321}">
                <p14:modId xmlns:p14="http://schemas.microsoft.com/office/powerpoint/2010/main" val="2998042403"/>
              </p:ext>
            </p:extLst>
          </p:nvPr>
        </p:nvGraphicFramePr>
        <p:xfrm>
          <a:off x="4576814" y="3943937"/>
          <a:ext cx="2295626" cy="173736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Box 31"/>
          <p:cNvSpPr txBox="1"/>
          <p:nvPr/>
        </p:nvSpPr>
        <p:spPr>
          <a:xfrm>
            <a:off x="4898286" y="3826051"/>
            <a:ext cx="1649450" cy="307777"/>
          </a:xfrm>
          <a:prstGeom prst="rect">
            <a:avLst/>
          </a:prstGeom>
          <a:noFill/>
        </p:spPr>
        <p:txBody>
          <a:bodyPr wrap="square" rtlCol="0">
            <a:spAutoFit/>
          </a:bodyPr>
          <a:lstStyle/>
          <a:p>
            <a:pPr algn="ctr"/>
            <a:r>
              <a:rPr lang="en-US" sz="1400" dirty="0"/>
              <a:t>Southwest</a:t>
            </a:r>
          </a:p>
        </p:txBody>
      </p:sp>
      <p:graphicFrame>
        <p:nvGraphicFramePr>
          <p:cNvPr id="33" name="Chart Placeholder 7"/>
          <p:cNvGraphicFramePr>
            <a:graphicFrameLocks/>
          </p:cNvGraphicFramePr>
          <p:nvPr>
            <p:extLst>
              <p:ext uri="{D42A27DB-BD31-4B8C-83A1-F6EECF244321}">
                <p14:modId xmlns:p14="http://schemas.microsoft.com/office/powerpoint/2010/main" val="3361118556"/>
              </p:ext>
            </p:extLst>
          </p:nvPr>
        </p:nvGraphicFramePr>
        <p:xfrm>
          <a:off x="6856395" y="3942337"/>
          <a:ext cx="2295626" cy="1737360"/>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p:cNvSpPr txBox="1"/>
          <p:nvPr/>
        </p:nvSpPr>
        <p:spPr>
          <a:xfrm>
            <a:off x="7177867" y="3824451"/>
            <a:ext cx="1649450" cy="307777"/>
          </a:xfrm>
          <a:prstGeom prst="rect">
            <a:avLst/>
          </a:prstGeom>
          <a:noFill/>
        </p:spPr>
        <p:txBody>
          <a:bodyPr wrap="square" rtlCol="0">
            <a:spAutoFit/>
          </a:bodyPr>
          <a:lstStyle/>
          <a:p>
            <a:pPr algn="ctr"/>
            <a:r>
              <a:rPr lang="en-US" sz="1400" dirty="0"/>
              <a:t>West</a:t>
            </a:r>
          </a:p>
        </p:txBody>
      </p:sp>
      <p:grpSp>
        <p:nvGrpSpPr>
          <p:cNvPr id="37" name="Group 36"/>
          <p:cNvGrpSpPr/>
          <p:nvPr/>
        </p:nvGrpSpPr>
        <p:grpSpPr>
          <a:xfrm>
            <a:off x="7071003" y="1527219"/>
            <a:ext cx="365760" cy="137160"/>
            <a:chOff x="4391135" y="1601318"/>
            <a:chExt cx="365760" cy="137160"/>
          </a:xfrm>
          <a:solidFill>
            <a:schemeClr val="tx2"/>
          </a:solidFill>
        </p:grpSpPr>
        <p:cxnSp>
          <p:nvCxnSpPr>
            <p:cNvPr id="40" name="Straight Connector 39"/>
            <p:cNvCxnSpPr/>
            <p:nvPr/>
          </p:nvCxnSpPr>
          <p:spPr>
            <a:xfrm>
              <a:off x="4391135" y="1670458"/>
              <a:ext cx="365760" cy="0"/>
            </a:xfrm>
            <a:prstGeom prst="line">
              <a:avLst/>
            </a:prstGeom>
            <a:grpFill/>
            <a:ln w="317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504925" y="1601318"/>
              <a:ext cx="137160" cy="137160"/>
            </a:xfrm>
            <a:prstGeom prst="ellipse">
              <a:avLst/>
            </a:prstGeom>
            <a:grp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7462164" y="1452873"/>
            <a:ext cx="1539945" cy="276999"/>
          </a:xfrm>
          <a:prstGeom prst="rect">
            <a:avLst/>
          </a:prstGeom>
          <a:noFill/>
        </p:spPr>
        <p:txBody>
          <a:bodyPr wrap="square" rtlCol="0">
            <a:spAutoFit/>
          </a:bodyPr>
          <a:lstStyle/>
          <a:p>
            <a:r>
              <a:rPr lang="en-US" sz="1200" dirty="0"/>
              <a:t>Medicare</a:t>
            </a:r>
          </a:p>
        </p:txBody>
      </p:sp>
      <p:grpSp>
        <p:nvGrpSpPr>
          <p:cNvPr id="42" name="Group 41"/>
          <p:cNvGrpSpPr/>
          <p:nvPr/>
        </p:nvGrpSpPr>
        <p:grpSpPr>
          <a:xfrm>
            <a:off x="5075609" y="1531389"/>
            <a:ext cx="365760" cy="137160"/>
            <a:chOff x="4391135" y="1601318"/>
            <a:chExt cx="365760" cy="137160"/>
          </a:xfrm>
          <a:solidFill>
            <a:schemeClr val="tx2">
              <a:lumMod val="40000"/>
              <a:lumOff val="60000"/>
            </a:schemeClr>
          </a:solidFill>
        </p:grpSpPr>
        <p:cxnSp>
          <p:nvCxnSpPr>
            <p:cNvPr id="43" name="Straight Connector 42"/>
            <p:cNvCxnSpPr/>
            <p:nvPr/>
          </p:nvCxnSpPr>
          <p:spPr>
            <a:xfrm>
              <a:off x="4391135" y="1670458"/>
              <a:ext cx="365760" cy="0"/>
            </a:xfrm>
            <a:prstGeom prst="line">
              <a:avLst/>
            </a:prstGeom>
            <a:grpFill/>
            <a:ln w="3175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504925" y="1601318"/>
              <a:ext cx="137160" cy="137160"/>
            </a:xfrm>
            <a:prstGeom prst="ellipse">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extBox 44"/>
          <p:cNvSpPr txBox="1"/>
          <p:nvPr/>
        </p:nvSpPr>
        <p:spPr>
          <a:xfrm>
            <a:off x="5466770" y="1457043"/>
            <a:ext cx="1539945" cy="276999"/>
          </a:xfrm>
          <a:prstGeom prst="rect">
            <a:avLst/>
          </a:prstGeom>
          <a:noFill/>
        </p:spPr>
        <p:txBody>
          <a:bodyPr wrap="square" rtlCol="0">
            <a:spAutoFit/>
          </a:bodyPr>
          <a:lstStyle/>
          <a:p>
            <a:r>
              <a:rPr lang="en-US" sz="1200" dirty="0"/>
              <a:t>Employer insurance</a:t>
            </a:r>
          </a:p>
        </p:txBody>
      </p:sp>
    </p:spTree>
    <p:extLst>
      <p:ext uri="{BB962C8B-B14F-4D97-AF65-F5344CB8AC3E}">
        <p14:creationId xmlns:p14="http://schemas.microsoft.com/office/powerpoint/2010/main" val="126931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65314" y="356637"/>
            <a:ext cx="8838200" cy="947956"/>
          </a:xfrm>
        </p:spPr>
        <p:txBody>
          <a:bodyPr/>
          <a:lstStyle/>
          <a:p>
            <a:r>
              <a:rPr lang="en-US" dirty="0"/>
              <a:t>Summary and Implications</a:t>
            </a:r>
          </a:p>
        </p:txBody>
      </p:sp>
      <p:sp>
        <p:nvSpPr>
          <p:cNvPr id="3" name="Text Placeholder 2"/>
          <p:cNvSpPr>
            <a:spLocks noGrp="1"/>
          </p:cNvSpPr>
          <p:nvPr>
            <p:ph type="body" sz="quarter" idx="22"/>
          </p:nvPr>
        </p:nvSpPr>
        <p:spPr/>
        <p:txBody>
          <a:bodyPr/>
          <a:lstStyle/>
          <a:p>
            <a:r>
              <a:rPr lang="en-US" dirty="0"/>
              <a:t>Exhibit </a:t>
            </a:r>
            <a:fld id="{AE2F0F40-DD80-4DE7-9E1E-D28FA138C42C}" type="slidenum">
              <a:rPr lang="en-US" smtClean="0"/>
              <a:t>18</a:t>
            </a:fld>
            <a:endParaRPr lang="en-US" dirty="0"/>
          </a:p>
        </p:txBody>
      </p:sp>
      <p:sp>
        <p:nvSpPr>
          <p:cNvPr id="4" name="Content Placeholder 3"/>
          <p:cNvSpPr>
            <a:spLocks noGrp="1"/>
          </p:cNvSpPr>
          <p:nvPr>
            <p:ph sz="quarter" idx="23"/>
          </p:nvPr>
        </p:nvSpPr>
        <p:spPr>
          <a:xfrm>
            <a:off x="156575" y="1112808"/>
            <a:ext cx="8838200" cy="4727275"/>
          </a:xfrm>
        </p:spPr>
        <p:txBody>
          <a:bodyPr>
            <a:normAutofit/>
          </a:bodyPr>
          <a:lstStyle/>
          <a:p>
            <a:pPr marL="342900" indent="-342900"/>
            <a:r>
              <a:rPr lang="en-US" sz="1800" dirty="0"/>
              <a:t>Improvement is possible, progress on many measures would benefit from state and federal partnerships </a:t>
            </a:r>
          </a:p>
          <a:p>
            <a:pPr marL="342900" indent="-342900"/>
            <a:endParaRPr lang="en-US" sz="1800" dirty="0"/>
          </a:p>
          <a:p>
            <a:pPr marL="342900" indent="-342900"/>
            <a:r>
              <a:rPr lang="en-US" sz="1800" dirty="0"/>
              <a:t>Expanding coverage and access to care</a:t>
            </a:r>
          </a:p>
          <a:p>
            <a:pPr marL="515934" lvl="1" indent="-342900"/>
            <a:r>
              <a:rPr lang="en-US" sz="1400" dirty="0"/>
              <a:t>Medicaid expansion is associated with lower uninsured rates</a:t>
            </a:r>
          </a:p>
          <a:p>
            <a:pPr marL="515934" lvl="1" indent="-342900"/>
            <a:r>
              <a:rPr lang="en-US" sz="1400" dirty="0"/>
              <a:t>Placing limits on Medicaid eligibility will further erode coverage;</a:t>
            </a:r>
          </a:p>
          <a:p>
            <a:pPr marL="515934" lvl="1" indent="-342900"/>
            <a:r>
              <a:rPr lang="en-US" sz="1400" dirty="0"/>
              <a:t>State and federal policies (e.g. reinsurance programs) can lower premiums in the individual market.  </a:t>
            </a:r>
          </a:p>
          <a:p>
            <a:pPr marL="342900" indent="-342900"/>
            <a:endParaRPr lang="en-US" sz="1800" dirty="0"/>
          </a:p>
          <a:p>
            <a:pPr marL="342900" indent="-342900"/>
            <a:r>
              <a:rPr lang="en-US" sz="1800" dirty="0"/>
              <a:t>Mitigating spending growth</a:t>
            </a:r>
          </a:p>
          <a:p>
            <a:pPr marL="515934" lvl="1" indent="-342900"/>
            <a:r>
              <a:rPr lang="en-US" sz="1400" dirty="0"/>
              <a:t>State and federal value-based payment</a:t>
            </a:r>
            <a:r>
              <a:rPr lang="en-US" sz="1400" b="1" i="1" dirty="0"/>
              <a:t> </a:t>
            </a:r>
            <a:r>
              <a:rPr lang="en-US" sz="1400" dirty="0"/>
              <a:t>programs link provider payment to patient outcomes; </a:t>
            </a:r>
          </a:p>
          <a:p>
            <a:pPr marL="515934" lvl="1" indent="-342900"/>
            <a:r>
              <a:rPr lang="en-US" sz="1400" dirty="0"/>
              <a:t>State and federal efforts to set prices paid by private insurers closer to Medicare rates.  </a:t>
            </a:r>
          </a:p>
          <a:p>
            <a:pPr marL="342900" indent="-342900"/>
            <a:endParaRPr lang="en-US" sz="1800" dirty="0"/>
          </a:p>
          <a:p>
            <a:pPr marL="342900" indent="-342900"/>
            <a:r>
              <a:rPr lang="en-US" sz="1800" dirty="0"/>
              <a:t>Addressing the opioid crisis </a:t>
            </a:r>
          </a:p>
          <a:p>
            <a:pPr marL="515934" lvl="1" indent="-342900"/>
            <a:r>
              <a:rPr lang="en-US" sz="1400" dirty="0"/>
              <a:t>Improving access to opioid overdose-reversal medications like naloxone</a:t>
            </a:r>
          </a:p>
          <a:p>
            <a:pPr marL="515934" lvl="1" indent="-342900"/>
            <a:r>
              <a:rPr lang="en-US" sz="1400" dirty="0"/>
              <a:t>Establishing guidelines and limits for opioid prescribing.  </a:t>
            </a:r>
            <a:br>
              <a:rPr lang="en-US" sz="1400" dirty="0"/>
            </a:br>
            <a:endParaRPr lang="en-US" sz="1400" dirty="0"/>
          </a:p>
          <a:p>
            <a:endParaRPr lang="en-US" sz="1600" dirty="0"/>
          </a:p>
        </p:txBody>
      </p:sp>
    </p:spTree>
    <p:extLst>
      <p:ext uri="{BB962C8B-B14F-4D97-AF65-F5344CB8AC3E}">
        <p14:creationId xmlns:p14="http://schemas.microsoft.com/office/powerpoint/2010/main" val="372564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 y="354485"/>
            <a:ext cx="8838199" cy="947956"/>
          </a:xfrm>
        </p:spPr>
        <p:txBody>
          <a:bodyPr/>
          <a:lstStyle/>
          <a:p>
            <a:r>
              <a:rPr lang="en-US" sz="2000" b="1" dirty="0">
                <a:cs typeface="Arial" pitchFamily="34" charset="0"/>
              </a:rPr>
              <a:t>For More Information, Visit the Fund’s new Health System Data Center: </a:t>
            </a:r>
            <a:r>
              <a:rPr lang="en-US" sz="2000" b="1" u="sng" dirty="0">
                <a:hlinkClick r:id="rId2"/>
              </a:rPr>
              <a:t>http://datacenter.commonwealthfund.org/</a:t>
            </a:r>
            <a:endParaRPr lang="en-US" sz="2000" dirty="0"/>
          </a:p>
        </p:txBody>
      </p:sp>
      <p:sp>
        <p:nvSpPr>
          <p:cNvPr id="4" name="Text Placeholder 3"/>
          <p:cNvSpPr>
            <a:spLocks noGrp="1"/>
          </p:cNvSpPr>
          <p:nvPr>
            <p:ph type="body" sz="quarter" idx="22"/>
          </p:nvPr>
        </p:nvSpPr>
        <p:spPr/>
        <p:txBody>
          <a:bodyPr/>
          <a:lstStyle/>
          <a:p>
            <a:r>
              <a:rPr lang="en-US" dirty="0"/>
              <a:t>Exhibit </a:t>
            </a:r>
            <a:fld id="{D208FE59-8C01-4707-80EC-BD54790AF54C}" type="slidenum">
              <a:rPr lang="en-US" smtClean="0"/>
              <a:t>19</a:t>
            </a:fld>
            <a:endParaRPr lang="en-US" dirty="0"/>
          </a:p>
        </p:txBody>
      </p:sp>
      <p:pic>
        <p:nvPicPr>
          <p:cNvPr id="6" name="Picture 5"/>
          <p:cNvPicPr>
            <a:picLocks noChangeAspect="1"/>
          </p:cNvPicPr>
          <p:nvPr/>
        </p:nvPicPr>
        <p:blipFill>
          <a:blip r:embed="rId3"/>
          <a:stretch>
            <a:fillRect/>
          </a:stretch>
        </p:blipFill>
        <p:spPr>
          <a:xfrm>
            <a:off x="381234" y="1662504"/>
            <a:ext cx="8398783" cy="3444336"/>
          </a:xfrm>
          <a:prstGeom prst="rect">
            <a:avLst/>
          </a:prstGeom>
          <a:effectLst>
            <a:outerShdw blurRad="63500" sx="102000" sy="102000" algn="ctr" rotWithShape="0">
              <a:prstClr val="black">
                <a:alpha val="40000"/>
              </a:prstClr>
            </a:outerShdw>
          </a:effectLst>
        </p:spPr>
      </p:pic>
      <p:sp>
        <p:nvSpPr>
          <p:cNvPr id="7" name="Rectangle 6"/>
          <p:cNvSpPr/>
          <p:nvPr/>
        </p:nvSpPr>
        <p:spPr bwMode="white">
          <a:xfrm>
            <a:off x="2355011" y="6193766"/>
            <a:ext cx="6640338" cy="483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bwMode="white">
          <a:xfrm>
            <a:off x="0" y="5612921"/>
            <a:ext cx="9144000" cy="483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57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200" dirty="0">
                <a:latin typeface="Georgia" panose="02040502050405020303" pitchFamily="18" charset="0"/>
              </a:rPr>
              <a:t>Results from the 2019 Scorecard on State Health System Performance</a:t>
            </a:r>
          </a:p>
        </p:txBody>
      </p:sp>
      <p:sp>
        <p:nvSpPr>
          <p:cNvPr id="9" name="Text Placeholder 8"/>
          <p:cNvSpPr>
            <a:spLocks noGrp="1"/>
          </p:cNvSpPr>
          <p:nvPr>
            <p:ph type="body" sz="quarter" idx="22"/>
          </p:nvPr>
        </p:nvSpPr>
        <p:spPr/>
        <p:txBody>
          <a:bodyPr/>
          <a:lstStyle/>
          <a:p>
            <a:r>
              <a:rPr lang="en-US" dirty="0"/>
              <a:t>Exhibit </a:t>
            </a:r>
            <a:fld id="{CAAE890D-CCC2-42BD-B16D-E3F12AC1A9CF}" type="slidenum">
              <a:rPr lang="en-US" smtClean="0"/>
              <a:t>2</a:t>
            </a:fld>
            <a:endParaRPr lang="en-US" dirty="0"/>
          </a:p>
        </p:txBody>
      </p:sp>
      <p:sp>
        <p:nvSpPr>
          <p:cNvPr id="10" name="Text Placeholder 2"/>
          <p:cNvSpPr txBox="1">
            <a:spLocks/>
          </p:cNvSpPr>
          <p:nvPr/>
        </p:nvSpPr>
        <p:spPr>
          <a:xfrm>
            <a:off x="680242" y="1409694"/>
            <a:ext cx="3868340"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Online interactive report</a:t>
            </a:r>
          </a:p>
        </p:txBody>
      </p:sp>
      <p:pic>
        <p:nvPicPr>
          <p:cNvPr id="11" name="Picture 10"/>
          <p:cNvPicPr>
            <a:picLocks noChangeAspect="1"/>
          </p:cNvPicPr>
          <p:nvPr/>
        </p:nvPicPr>
        <p:blipFill>
          <a:blip r:embed="rId2"/>
          <a:stretch>
            <a:fillRect/>
          </a:stretch>
        </p:blipFill>
        <p:spPr>
          <a:xfrm>
            <a:off x="157150" y="2373002"/>
            <a:ext cx="5502456" cy="3021438"/>
          </a:xfrm>
          <a:prstGeom prst="rect">
            <a:avLst/>
          </a:prstGeom>
          <a:effectLst>
            <a:outerShdw blurRad="63500" sx="102000" sy="102000" algn="ctr" rotWithShape="0">
              <a:prstClr val="black">
                <a:alpha val="40000"/>
              </a:prstClr>
            </a:outerShdw>
          </a:effectLst>
        </p:spPr>
      </p:pic>
      <p:sp>
        <p:nvSpPr>
          <p:cNvPr id="12" name="Text Placeholder 2"/>
          <p:cNvSpPr txBox="1">
            <a:spLocks/>
          </p:cNvSpPr>
          <p:nvPr/>
        </p:nvSpPr>
        <p:spPr>
          <a:xfrm>
            <a:off x="5571530" y="1411786"/>
            <a:ext cx="3868340"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Printable Version</a:t>
            </a:r>
          </a:p>
        </p:txBody>
      </p:sp>
      <p:pic>
        <p:nvPicPr>
          <p:cNvPr id="13" name="Picture 12"/>
          <p:cNvPicPr>
            <a:picLocks noChangeAspect="1"/>
          </p:cNvPicPr>
          <p:nvPr/>
        </p:nvPicPr>
        <p:blipFill>
          <a:blip r:embed="rId3"/>
          <a:stretch>
            <a:fillRect/>
          </a:stretch>
        </p:blipFill>
        <p:spPr>
          <a:xfrm>
            <a:off x="6057527" y="2233606"/>
            <a:ext cx="2892597" cy="33644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6658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p:txBody>
          <a:bodyPr/>
          <a:lstStyle/>
          <a:p>
            <a:r>
              <a:rPr lang="en-US" dirty="0"/>
              <a:t>Exhibit </a:t>
            </a:r>
            <a:fld id="{BBB9BDE4-19CB-458D-939B-4451E5E49B2A}" type="slidenum">
              <a:rPr lang="en-US" smtClean="0"/>
              <a:t>20</a:t>
            </a:fld>
            <a:endParaRPr lang="en-US" dirty="0"/>
          </a:p>
        </p:txBody>
      </p:sp>
      <p:pic>
        <p:nvPicPr>
          <p:cNvPr id="6" name="Picture 5"/>
          <p:cNvPicPr>
            <a:picLocks noChangeAspect="1"/>
          </p:cNvPicPr>
          <p:nvPr/>
        </p:nvPicPr>
        <p:blipFill>
          <a:blip r:embed="rId2"/>
          <a:stretch>
            <a:fillRect/>
          </a:stretch>
        </p:blipFill>
        <p:spPr>
          <a:xfrm>
            <a:off x="161820" y="448650"/>
            <a:ext cx="6715928" cy="2686371"/>
          </a:xfrm>
          <a:prstGeom prst="rect">
            <a:avLst/>
          </a:prstGeom>
        </p:spPr>
      </p:pic>
      <p:sp>
        <p:nvSpPr>
          <p:cNvPr id="7" name="Right Arrow 6"/>
          <p:cNvSpPr/>
          <p:nvPr/>
        </p:nvSpPr>
        <p:spPr>
          <a:xfrm rot="10800000">
            <a:off x="6913952" y="1350688"/>
            <a:ext cx="368142" cy="5195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8" name="TextBox 5"/>
          <p:cNvSpPr txBox="1">
            <a:spLocks noChangeArrowheads="1"/>
          </p:cNvSpPr>
          <p:nvPr/>
        </p:nvSpPr>
        <p:spPr bwMode="auto">
          <a:xfrm>
            <a:off x="7429500" y="856468"/>
            <a:ext cx="174199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457200" fontAlgn="base">
              <a:spcBef>
                <a:spcPts val="575"/>
              </a:spcBef>
              <a:spcAft>
                <a:spcPct val="0"/>
              </a:spcAft>
            </a:pPr>
            <a:r>
              <a:rPr lang="en-US" sz="1800" dirty="0">
                <a:solidFill>
                  <a:srgbClr val="455660"/>
                </a:solidFill>
              </a:rPr>
              <a:t>Interactive tools &amp; </a:t>
            </a:r>
          </a:p>
          <a:p>
            <a:pPr algn="ctr" defTabSz="457200" fontAlgn="base">
              <a:spcBef>
                <a:spcPts val="575"/>
              </a:spcBef>
              <a:spcAft>
                <a:spcPct val="0"/>
              </a:spcAft>
            </a:pPr>
            <a:r>
              <a:rPr lang="en-US" sz="1800" dirty="0">
                <a:solidFill>
                  <a:srgbClr val="455660"/>
                </a:solidFill>
              </a:rPr>
              <a:t>sub-population analysis</a:t>
            </a:r>
          </a:p>
        </p:txBody>
      </p:sp>
      <p:pic>
        <p:nvPicPr>
          <p:cNvPr id="9" name="Picture 8"/>
          <p:cNvPicPr>
            <a:picLocks noChangeAspect="1"/>
          </p:cNvPicPr>
          <p:nvPr/>
        </p:nvPicPr>
        <p:blipFill>
          <a:blip r:embed="rId3"/>
          <a:stretch>
            <a:fillRect/>
          </a:stretch>
        </p:blipFill>
        <p:spPr>
          <a:xfrm>
            <a:off x="2574451" y="3252158"/>
            <a:ext cx="6416771" cy="2665830"/>
          </a:xfrm>
          <a:prstGeom prst="rect">
            <a:avLst/>
          </a:prstGeom>
        </p:spPr>
      </p:pic>
      <p:sp>
        <p:nvSpPr>
          <p:cNvPr id="10" name="Right Arrow 9"/>
          <p:cNvSpPr/>
          <p:nvPr/>
        </p:nvSpPr>
        <p:spPr>
          <a:xfrm>
            <a:off x="2078615" y="4236755"/>
            <a:ext cx="368142" cy="5195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11" name="TextBox 5"/>
          <p:cNvSpPr txBox="1">
            <a:spLocks noChangeArrowheads="1"/>
          </p:cNvSpPr>
          <p:nvPr/>
        </p:nvSpPr>
        <p:spPr bwMode="auto">
          <a:xfrm>
            <a:off x="336618" y="4034867"/>
            <a:ext cx="1741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457200" fontAlgn="base">
              <a:spcBef>
                <a:spcPts val="575"/>
              </a:spcBef>
              <a:spcAft>
                <a:spcPct val="0"/>
              </a:spcAft>
            </a:pPr>
            <a:r>
              <a:rPr lang="en-US" sz="1800" dirty="0">
                <a:solidFill>
                  <a:srgbClr val="455660"/>
                </a:solidFill>
              </a:rPr>
              <a:t>State-specific downloadable content</a:t>
            </a:r>
          </a:p>
        </p:txBody>
      </p:sp>
    </p:spTree>
    <p:extLst>
      <p:ext uri="{BB962C8B-B14F-4D97-AF65-F5344CB8AC3E}">
        <p14:creationId xmlns:p14="http://schemas.microsoft.com/office/powerpoint/2010/main" val="294732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5314" y="354493"/>
            <a:ext cx="8838200" cy="947956"/>
          </a:xfrm>
        </p:spPr>
        <p:txBody>
          <a:bodyPr/>
          <a:lstStyle/>
          <a:p>
            <a:r>
              <a:rPr lang="en-US" dirty="0"/>
              <a:t>State Health System Scorecard Methods</a:t>
            </a:r>
          </a:p>
        </p:txBody>
      </p:sp>
      <p:sp>
        <p:nvSpPr>
          <p:cNvPr id="10" name="Text Placeholder 9"/>
          <p:cNvSpPr>
            <a:spLocks noGrp="1"/>
          </p:cNvSpPr>
          <p:nvPr>
            <p:ph type="body" sz="quarter" idx="22"/>
          </p:nvPr>
        </p:nvSpPr>
        <p:spPr/>
        <p:txBody>
          <a:bodyPr/>
          <a:lstStyle/>
          <a:p>
            <a:r>
              <a:rPr lang="en-US" dirty="0"/>
              <a:t>Exhibit </a:t>
            </a:r>
            <a:fld id="{FF900E27-C345-4E7F-BE60-FA59D78F7816}" type="slidenum">
              <a:rPr lang="en-US" smtClean="0"/>
              <a:t>21</a:t>
            </a:fld>
            <a:endParaRPr lang="en-US" dirty="0"/>
          </a:p>
        </p:txBody>
      </p:sp>
      <p:sp>
        <p:nvSpPr>
          <p:cNvPr id="12" name="Content Placeholder 11"/>
          <p:cNvSpPr>
            <a:spLocks noGrp="1"/>
          </p:cNvSpPr>
          <p:nvPr>
            <p:ph sz="quarter" idx="23"/>
          </p:nvPr>
        </p:nvSpPr>
        <p:spPr>
          <a:xfrm>
            <a:off x="152400" y="1216325"/>
            <a:ext cx="8842375" cy="4770407"/>
          </a:xfrm>
        </p:spPr>
        <p:txBody>
          <a:bodyPr>
            <a:normAutofit/>
          </a:bodyPr>
          <a:lstStyle/>
          <a:p>
            <a:pPr marL="228600" lvl="0" indent="-228600" defTabSz="914400">
              <a:lnSpc>
                <a:spcPct val="90000"/>
              </a:lnSpc>
              <a:spcBef>
                <a:spcPts val="1000"/>
              </a:spcBef>
              <a:buClrTx/>
              <a:defRPr/>
            </a:pPr>
            <a:r>
              <a:rPr lang="en-US" sz="1800" kern="1200" spc="0" dirty="0">
                <a:solidFill>
                  <a:srgbClr val="4C515A"/>
                </a:solidFill>
                <a:latin typeface="InterFace" panose="020B0503030203020004" pitchFamily="34" charset="0"/>
              </a:rPr>
              <a:t>Goal: to provide benchmarks and trends to inform national, state and local action to improve health care system performance</a:t>
            </a:r>
          </a:p>
          <a:p>
            <a:pPr marL="228600" lvl="0" indent="-228600" defTabSz="914400">
              <a:lnSpc>
                <a:spcPct val="90000"/>
              </a:lnSpc>
              <a:spcBef>
                <a:spcPts val="1000"/>
              </a:spcBef>
              <a:buClrTx/>
              <a:defRPr/>
            </a:pPr>
            <a:r>
              <a:rPr lang="en-US" sz="1800" kern="1200" spc="0" dirty="0">
                <a:solidFill>
                  <a:srgbClr val="4C515A"/>
                </a:solidFill>
                <a:latin typeface="InterFace" panose="020B0503030203020004" pitchFamily="34" charset="0"/>
              </a:rPr>
              <a:t>Health System Focus: Builds on previous Scorecards</a:t>
            </a:r>
          </a:p>
          <a:p>
            <a:pPr marL="685800" lvl="1" indent="-228600" defTabSz="914400">
              <a:lnSpc>
                <a:spcPct val="110000"/>
              </a:lnSpc>
              <a:spcBef>
                <a:spcPts val="500"/>
              </a:spcBef>
              <a:buClrTx/>
              <a:buFont typeface="Arial" panose="020B0604020202020204" pitchFamily="34" charset="0"/>
              <a:buChar char="•"/>
              <a:defRPr/>
            </a:pPr>
            <a:r>
              <a:rPr lang="en-US" sz="1600" kern="1200" dirty="0">
                <a:latin typeface="InterFace" panose="020B0503030203020004" pitchFamily="34" charset="0"/>
              </a:rPr>
              <a:t>47</a:t>
            </a:r>
            <a:r>
              <a:rPr lang="en-US" sz="1600" kern="1200" dirty="0">
                <a:solidFill>
                  <a:srgbClr val="4C515A"/>
                </a:solidFill>
                <a:latin typeface="InterFace" panose="020B0503030203020004" pitchFamily="34" charset="0"/>
              </a:rPr>
              <a:t> </a:t>
            </a:r>
            <a:r>
              <a:rPr lang="en-US" sz="1600" kern="1200" dirty="0">
                <a:latin typeface="InterFace" panose="020B0503030203020004" pitchFamily="34" charset="0"/>
              </a:rPr>
              <a:t>indicators organized </a:t>
            </a:r>
            <a:r>
              <a:rPr lang="en-US" sz="1600" kern="1200" dirty="0">
                <a:solidFill>
                  <a:srgbClr val="4C515A"/>
                </a:solidFill>
                <a:latin typeface="InterFace" panose="020B0503030203020004" pitchFamily="34" charset="0"/>
              </a:rPr>
              <a:t>into 4 dimensions:</a:t>
            </a:r>
            <a:r>
              <a:rPr lang="en-US" dirty="0">
                <a:latin typeface="InterFace" panose="020B0503030203020004" pitchFamily="34" charset="0"/>
              </a:rPr>
              <a:t> </a:t>
            </a:r>
            <a:r>
              <a:rPr lang="en-US" sz="1600" kern="1200" dirty="0">
                <a:solidFill>
                  <a:srgbClr val="4C515A"/>
                </a:solidFill>
                <a:latin typeface="InterFace" panose="020B0503030203020004" pitchFamily="34" charset="0"/>
              </a:rPr>
              <a:t>Access/affordability; Prevention/treatment; Avoidable hospital use and costs; and Healthy lives</a:t>
            </a:r>
          </a:p>
          <a:p>
            <a:pPr marL="685800" lvl="1" indent="-228600" defTabSz="914400">
              <a:lnSpc>
                <a:spcPct val="110000"/>
              </a:lnSpc>
              <a:spcBef>
                <a:spcPts val="500"/>
              </a:spcBef>
              <a:buClrTx/>
              <a:buFont typeface="Arial" panose="020B0604020202020204" pitchFamily="34" charset="0"/>
              <a:buChar char="•"/>
              <a:defRPr/>
            </a:pPr>
            <a:r>
              <a:rPr lang="en-US" sz="1600" kern="1200" dirty="0">
                <a:latin typeface="InterFace" panose="020B0503030203020004" pitchFamily="34" charset="0"/>
              </a:rPr>
              <a:t>Disparity </a:t>
            </a:r>
            <a:r>
              <a:rPr lang="en-US" sz="1600" kern="1200" dirty="0">
                <a:solidFill>
                  <a:srgbClr val="4C515A"/>
                </a:solidFill>
                <a:latin typeface="InterFace" panose="020B0503030203020004" pitchFamily="34" charset="0"/>
              </a:rPr>
              <a:t>dimension assesses a subset of indicators by income within states</a:t>
            </a:r>
          </a:p>
          <a:p>
            <a:pPr marL="685800" lvl="1" indent="-228600" defTabSz="914400">
              <a:lnSpc>
                <a:spcPct val="110000"/>
              </a:lnSpc>
              <a:spcBef>
                <a:spcPts val="500"/>
              </a:spcBef>
              <a:buClrTx/>
              <a:buFont typeface="Arial" panose="020B0604020202020204" pitchFamily="34" charset="0"/>
              <a:buChar char="•"/>
              <a:defRPr/>
            </a:pPr>
            <a:r>
              <a:rPr lang="en-US" sz="1600" kern="1200" dirty="0">
                <a:solidFill>
                  <a:srgbClr val="4C515A"/>
                </a:solidFill>
                <a:latin typeface="InterFace" panose="020B0503030203020004" pitchFamily="34" charset="0"/>
              </a:rPr>
              <a:t>National data sources including administrative claims, national surveys, and vital statistics available for states</a:t>
            </a:r>
          </a:p>
          <a:p>
            <a:pPr marL="228600" lvl="0" indent="-228600" defTabSz="914400">
              <a:lnSpc>
                <a:spcPct val="90000"/>
              </a:lnSpc>
              <a:spcBef>
                <a:spcPts val="1000"/>
              </a:spcBef>
              <a:buClrTx/>
              <a:defRPr/>
            </a:pPr>
            <a:r>
              <a:rPr lang="en-US" sz="1800" kern="1200" spc="0" dirty="0">
                <a:latin typeface="InterFace" panose="020B0503030203020004" pitchFamily="34" charset="0"/>
              </a:rPr>
              <a:t>2- to 3-year trend data available for 45 indicators</a:t>
            </a:r>
          </a:p>
          <a:p>
            <a:pPr marL="685800" lvl="1" indent="-228600" defTabSz="914400">
              <a:lnSpc>
                <a:spcPct val="90000"/>
              </a:lnSpc>
              <a:spcBef>
                <a:spcPts val="500"/>
              </a:spcBef>
              <a:buClrTx/>
              <a:buFont typeface="Arial" panose="020B0604020202020204" pitchFamily="34" charset="0"/>
              <a:buChar char="•"/>
              <a:defRPr/>
            </a:pPr>
            <a:r>
              <a:rPr lang="en-US" sz="1600" kern="1200" dirty="0">
                <a:latin typeface="InterFace" panose="020B0503030203020004" pitchFamily="34" charset="0"/>
              </a:rPr>
              <a:t>Generally from 2013 to 2017</a:t>
            </a:r>
            <a:r>
              <a:rPr lang="en-US" sz="1600" kern="1200" dirty="0">
                <a:solidFill>
                  <a:srgbClr val="4C515A"/>
                </a:solidFill>
                <a:latin typeface="InterFace" panose="020B0503030203020004" pitchFamily="34" charset="0"/>
              </a:rPr>
              <a:t>, but varies by indicator</a:t>
            </a:r>
          </a:p>
          <a:p>
            <a:pPr marL="228600" lvl="0" indent="-228600" defTabSz="914400">
              <a:lnSpc>
                <a:spcPct val="90000"/>
              </a:lnSpc>
              <a:spcBef>
                <a:spcPts val="1000"/>
              </a:spcBef>
              <a:buClrTx/>
              <a:defRPr/>
            </a:pPr>
            <a:r>
              <a:rPr lang="en-US" sz="1800" kern="1200" spc="0" dirty="0">
                <a:solidFill>
                  <a:srgbClr val="4C515A"/>
                </a:solidFill>
                <a:latin typeface="InterFace" panose="020B0503030203020004" pitchFamily="34" charset="0"/>
              </a:rPr>
              <a:t>Scoring: </a:t>
            </a:r>
          </a:p>
          <a:p>
            <a:pPr marL="685800" lvl="1" indent="-228600" defTabSz="914400">
              <a:lnSpc>
                <a:spcPct val="90000"/>
              </a:lnSpc>
              <a:spcBef>
                <a:spcPts val="500"/>
              </a:spcBef>
              <a:buClrTx/>
              <a:buFont typeface="Arial" panose="020B0604020202020204" pitchFamily="34" charset="0"/>
              <a:buChar char="•"/>
              <a:defRPr/>
            </a:pPr>
            <a:r>
              <a:rPr lang="en-US" sz="1600" kern="1200" dirty="0">
                <a:solidFill>
                  <a:srgbClr val="4C515A"/>
                </a:solidFill>
                <a:latin typeface="InterFace" panose="020B0503030203020004" pitchFamily="34" charset="0"/>
              </a:rPr>
              <a:t>Each indicator is ranked based on standardized (z- ) score</a:t>
            </a:r>
          </a:p>
          <a:p>
            <a:pPr marL="685800" lvl="1" indent="-228600" defTabSz="914400">
              <a:lnSpc>
                <a:spcPct val="90000"/>
              </a:lnSpc>
              <a:spcBef>
                <a:spcPts val="500"/>
              </a:spcBef>
              <a:buClrTx/>
              <a:buFont typeface="Arial" panose="020B0604020202020204" pitchFamily="34" charset="0"/>
              <a:buChar char="•"/>
              <a:defRPr/>
            </a:pPr>
            <a:r>
              <a:rPr lang="en-US" sz="1600" kern="1200" dirty="0">
                <a:solidFill>
                  <a:srgbClr val="4C515A"/>
                </a:solidFill>
                <a:latin typeface="InterFace" panose="020B0503030203020004" pitchFamily="34" charset="0"/>
              </a:rPr>
              <a:t>Dimension rank is based on average of indicator standardized scores 	</a:t>
            </a:r>
          </a:p>
          <a:p>
            <a:pPr marL="685800" lvl="1" indent="-228600" defTabSz="914400">
              <a:lnSpc>
                <a:spcPct val="90000"/>
              </a:lnSpc>
              <a:spcBef>
                <a:spcPts val="500"/>
              </a:spcBef>
              <a:buClrTx/>
              <a:buFont typeface="Arial" panose="020B0604020202020204" pitchFamily="34" charset="0"/>
              <a:buChar char="•"/>
              <a:defRPr/>
            </a:pPr>
            <a:r>
              <a:rPr lang="en-US" sz="1600" kern="1200" dirty="0">
                <a:solidFill>
                  <a:srgbClr val="4C515A"/>
                </a:solidFill>
                <a:latin typeface="InterFace" panose="020B0503030203020004" pitchFamily="34" charset="0"/>
              </a:rPr>
              <a:t>Overall rank based on average of five dimension standardized scores </a:t>
            </a:r>
          </a:p>
          <a:p>
            <a:pPr marL="228600" lvl="0" indent="-228600" defTabSz="914400">
              <a:lnSpc>
                <a:spcPct val="90000"/>
              </a:lnSpc>
              <a:spcBef>
                <a:spcPts val="1000"/>
              </a:spcBef>
              <a:buClrTx/>
              <a:defRPr/>
            </a:pPr>
            <a:r>
              <a:rPr lang="en-US" sz="1800" kern="1200" spc="0" dirty="0">
                <a:solidFill>
                  <a:srgbClr val="4C515A"/>
                </a:solidFill>
                <a:latin typeface="InterFace" panose="020B0503030203020004" pitchFamily="34" charset="0"/>
              </a:rPr>
              <a:t>Estimated gains are based on rates of performance in the top performing state</a:t>
            </a:r>
            <a:endParaRPr lang="en-US" dirty="0"/>
          </a:p>
        </p:txBody>
      </p:sp>
    </p:spTree>
    <p:extLst>
      <p:ext uri="{BB962C8B-B14F-4D97-AF65-F5344CB8AC3E}">
        <p14:creationId xmlns:p14="http://schemas.microsoft.com/office/powerpoint/2010/main" val="253701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white">
          <a:xfrm>
            <a:off x="0" y="529590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5314" y="106835"/>
            <a:ext cx="8838200" cy="947956"/>
          </a:xfrm>
        </p:spPr>
        <p:txBody>
          <a:bodyPr/>
          <a:lstStyle/>
          <a:p>
            <a:r>
              <a:rPr lang="en-US" dirty="0" smtClean="0"/>
              <a:t>2019 Scorecard Indicators</a:t>
            </a:r>
            <a:endParaRPr lang="en-US" dirty="0"/>
          </a:p>
        </p:txBody>
      </p:sp>
      <p:sp>
        <p:nvSpPr>
          <p:cNvPr id="4" name="Text Placeholder 3"/>
          <p:cNvSpPr>
            <a:spLocks noGrp="1"/>
          </p:cNvSpPr>
          <p:nvPr>
            <p:ph type="body" sz="quarter" idx="22"/>
          </p:nvPr>
        </p:nvSpPr>
        <p:spPr/>
        <p:txBody>
          <a:bodyPr/>
          <a:lstStyle/>
          <a:p>
            <a:r>
              <a:rPr lang="en-US" dirty="0" smtClean="0"/>
              <a:t>Exhibit </a:t>
            </a:r>
            <a:fld id="{497EEC77-E280-4662-9545-629D7FA38FDB}" type="slidenum">
              <a:rPr lang="en-US" smtClean="0"/>
              <a:t>22</a:t>
            </a:fld>
            <a:endParaRPr lang="en-US" dirty="0"/>
          </a:p>
        </p:txBody>
      </p:sp>
      <p:pic>
        <p:nvPicPr>
          <p:cNvPr id="8" name="Picture 7"/>
          <p:cNvPicPr>
            <a:picLocks noChangeAspect="1"/>
          </p:cNvPicPr>
          <p:nvPr/>
        </p:nvPicPr>
        <p:blipFill>
          <a:blip r:embed="rId2"/>
          <a:stretch>
            <a:fillRect/>
          </a:stretch>
        </p:blipFill>
        <p:spPr>
          <a:xfrm>
            <a:off x="460589" y="1247563"/>
            <a:ext cx="3566160" cy="4932903"/>
          </a:xfrm>
          <a:prstGeom prst="rect">
            <a:avLst/>
          </a:prstGeom>
        </p:spPr>
      </p:pic>
      <p:pic>
        <p:nvPicPr>
          <p:cNvPr id="9" name="Picture 8"/>
          <p:cNvPicPr>
            <a:picLocks noChangeAspect="1"/>
          </p:cNvPicPr>
          <p:nvPr/>
        </p:nvPicPr>
        <p:blipFill>
          <a:blip r:embed="rId3"/>
          <a:stretch>
            <a:fillRect/>
          </a:stretch>
        </p:blipFill>
        <p:spPr>
          <a:xfrm>
            <a:off x="4991811" y="600075"/>
            <a:ext cx="3566160" cy="6101772"/>
          </a:xfrm>
          <a:prstGeom prst="rect">
            <a:avLst/>
          </a:prstGeom>
        </p:spPr>
      </p:pic>
    </p:spTree>
    <p:extLst>
      <p:ext uri="{BB962C8B-B14F-4D97-AF65-F5344CB8AC3E}">
        <p14:creationId xmlns:p14="http://schemas.microsoft.com/office/powerpoint/2010/main" val="295782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 from the Scorecard</a:t>
            </a:r>
          </a:p>
        </p:txBody>
      </p:sp>
      <p:sp>
        <p:nvSpPr>
          <p:cNvPr id="4" name="Text Placeholder 3"/>
          <p:cNvSpPr>
            <a:spLocks noGrp="1"/>
          </p:cNvSpPr>
          <p:nvPr>
            <p:ph type="body" sz="quarter" idx="22"/>
          </p:nvPr>
        </p:nvSpPr>
        <p:spPr/>
        <p:txBody>
          <a:bodyPr/>
          <a:lstStyle/>
          <a:p>
            <a:r>
              <a:rPr lang="en-US" dirty="0"/>
              <a:t>Exhibit </a:t>
            </a:r>
            <a:fld id="{9BB65A99-8AB6-4FF8-833E-92AD086BFE7A}" type="slidenum">
              <a:rPr lang="en-US" smtClean="0"/>
              <a:t>3</a:t>
            </a:fld>
            <a:endParaRPr lang="en-US" dirty="0"/>
          </a:p>
        </p:txBody>
      </p:sp>
      <p:sp>
        <p:nvSpPr>
          <p:cNvPr id="5" name="Content Placeholder 4"/>
          <p:cNvSpPr>
            <a:spLocks noGrp="1"/>
          </p:cNvSpPr>
          <p:nvPr>
            <p:ph sz="quarter" idx="23"/>
          </p:nvPr>
        </p:nvSpPr>
        <p:spPr>
          <a:xfrm>
            <a:off x="152400" y="1147313"/>
            <a:ext cx="8842375" cy="4813540"/>
          </a:xfrm>
        </p:spPr>
        <p:txBody>
          <a:bodyPr>
            <a:normAutofit lnSpcReduction="10000"/>
          </a:bodyPr>
          <a:lstStyle/>
          <a:p>
            <a:r>
              <a:rPr lang="en-US" sz="2000" dirty="0"/>
              <a:t>Deaths from suicide, alcohol, and drugs are a national crisis, but affect states in different ways</a:t>
            </a:r>
          </a:p>
          <a:p>
            <a:pPr lvl="1"/>
            <a:r>
              <a:rPr lang="en-US" sz="1700" dirty="0"/>
              <a:t>States in New England, the Mid-Atlantic, and a number of Southeastern states have been hard-hit by the opioid epidemic</a:t>
            </a:r>
          </a:p>
          <a:p>
            <a:pPr lvl="1"/>
            <a:r>
              <a:rPr lang="en-US" sz="1700" dirty="0"/>
              <a:t>Several western and plains states had higher rates of death from suicide and alcohol use than from drugs in 2017</a:t>
            </a:r>
          </a:p>
          <a:p>
            <a:endParaRPr lang="en-US" sz="2000" dirty="0"/>
          </a:p>
          <a:p>
            <a:r>
              <a:rPr lang="en-US" sz="2000" dirty="0"/>
              <a:t>States’ progress in expanding health care coverage and access since the Affordable Care Act (ACA) was enacted has stalled</a:t>
            </a:r>
          </a:p>
          <a:p>
            <a:pPr lvl="1"/>
            <a:r>
              <a:rPr lang="en-US" sz="1700" dirty="0"/>
              <a:t>16 states experienced small upticks in their adult uninsured rate between 2016 and 2017</a:t>
            </a:r>
          </a:p>
          <a:p>
            <a:endParaRPr lang="en-US" sz="2000" dirty="0"/>
          </a:p>
          <a:p>
            <a:r>
              <a:rPr lang="en-US" sz="2000" dirty="0"/>
              <a:t>Health care costs are the primary driving force behind rising premiums, which are an increasing financial burden to working families in all states.</a:t>
            </a:r>
          </a:p>
          <a:p>
            <a:pPr lvl="1"/>
            <a:r>
              <a:rPr lang="en-US" sz="1700" dirty="0"/>
              <a:t>per-enrollee spending growth in employer plans grew faster and was more variable across states than per beneficiary spending in Medicare</a:t>
            </a:r>
          </a:p>
        </p:txBody>
      </p:sp>
    </p:spTree>
    <p:extLst>
      <p:ext uri="{BB962C8B-B14F-4D97-AF65-F5344CB8AC3E}">
        <p14:creationId xmlns:p14="http://schemas.microsoft.com/office/powerpoint/2010/main" val="240631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Hawaii, Massachusetts, and Minnesota lead the nation</a:t>
            </a:r>
          </a:p>
        </p:txBody>
      </p:sp>
      <p:sp>
        <p:nvSpPr>
          <p:cNvPr id="3" name="Text Placeholder 2"/>
          <p:cNvSpPr>
            <a:spLocks noGrp="1"/>
          </p:cNvSpPr>
          <p:nvPr>
            <p:ph type="body" sz="quarter" idx="22"/>
          </p:nvPr>
        </p:nvSpPr>
        <p:spPr/>
        <p:txBody>
          <a:bodyPr/>
          <a:lstStyle/>
          <a:p>
            <a:r>
              <a:rPr lang="en-US" dirty="0">
                <a:latin typeface="Trebuchet MS" panose="020B0603020202020204" pitchFamily="34" charset="0"/>
              </a:rPr>
              <a:t>Exhibit </a:t>
            </a:r>
            <a:fld id="{88EB58F0-B486-4D16-87EF-722A06E847E9}" type="slidenum">
              <a:rPr lang="en-US" smtClean="0">
                <a:latin typeface="Trebuchet MS" panose="020B0603020202020204" pitchFamily="34" charset="0"/>
              </a:rPr>
              <a:t>4</a:t>
            </a:fld>
            <a:endParaRPr lang="en-US" dirty="0">
              <a:latin typeface="Trebuchet MS" panose="020B0603020202020204" pitchFamily="34" charset="0"/>
            </a:endParaRPr>
          </a:p>
        </p:txBody>
      </p:sp>
      <p:graphicFrame>
        <p:nvGraphicFramePr>
          <p:cNvPr id="12" name="Chart 11">
            <a:extLst>
              <a:ext uri="{FF2B5EF4-FFF2-40B4-BE49-F238E27FC236}">
                <a16:creationId xmlns:a16="http://schemas.microsoft.com/office/drawing/2014/main" id="{6B7C1C34-B6DC-744D-ACD3-35A4B2DB8B6A}"/>
              </a:ext>
            </a:extLst>
          </p:cNvPr>
          <p:cNvGraphicFramePr/>
          <p:nvPr>
            <p:extLst>
              <p:ext uri="{D42A27DB-BD31-4B8C-83A1-F6EECF244321}">
                <p14:modId xmlns:p14="http://schemas.microsoft.com/office/powerpoint/2010/main" val="311682886"/>
              </p:ext>
            </p:extLst>
          </p:nvPr>
        </p:nvGraphicFramePr>
        <p:xfrm>
          <a:off x="71499" y="1665274"/>
          <a:ext cx="8923849" cy="384760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24"/>
          <p:cNvSpPr txBox="1">
            <a:spLocks/>
          </p:cNvSpPr>
          <p:nvPr/>
        </p:nvSpPr>
        <p:spPr>
          <a:xfrm>
            <a:off x="157150" y="5570169"/>
            <a:ext cx="8838199" cy="457200"/>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States are arranged in rank order from left (best) to right (worst), based on their overall 2019 </a:t>
            </a:r>
            <a:r>
              <a:rPr lang="en-US" i="1"/>
              <a:t>Scorecard</a:t>
            </a:r>
            <a:r>
              <a:rPr lang="en-US"/>
              <a:t> rank. </a:t>
            </a:r>
            <a:endParaRPr lang="en-US" dirty="0"/>
          </a:p>
        </p:txBody>
      </p:sp>
      <p:sp>
        <p:nvSpPr>
          <p:cNvPr id="14" name="TextBox 13"/>
          <p:cNvSpPr txBox="1"/>
          <p:nvPr/>
        </p:nvSpPr>
        <p:spPr>
          <a:xfrm>
            <a:off x="125251" y="1469291"/>
            <a:ext cx="2890982" cy="307777"/>
          </a:xfrm>
          <a:prstGeom prst="rect">
            <a:avLst/>
          </a:prstGeom>
          <a:noFill/>
        </p:spPr>
        <p:txBody>
          <a:bodyPr wrap="square" rtlCol="0">
            <a:spAutoFit/>
          </a:bodyPr>
          <a:lstStyle/>
          <a:p>
            <a:r>
              <a:rPr lang="en-US" sz="1400" b="1" dirty="0">
                <a:solidFill>
                  <a:schemeClr val="accent3">
                    <a:lumMod val="75000"/>
                  </a:schemeClr>
                </a:solidFill>
              </a:rPr>
              <a:t>Better performance</a:t>
            </a:r>
          </a:p>
        </p:txBody>
      </p:sp>
      <p:sp>
        <p:nvSpPr>
          <p:cNvPr id="16" name="TextBox 15"/>
          <p:cNvSpPr txBox="1"/>
          <p:nvPr/>
        </p:nvSpPr>
        <p:spPr>
          <a:xfrm>
            <a:off x="125251" y="5470273"/>
            <a:ext cx="2964742" cy="307777"/>
          </a:xfrm>
          <a:prstGeom prst="rect">
            <a:avLst/>
          </a:prstGeom>
          <a:noFill/>
        </p:spPr>
        <p:txBody>
          <a:bodyPr wrap="square" rtlCol="0">
            <a:spAutoFit/>
          </a:bodyPr>
          <a:lstStyle/>
          <a:p>
            <a:r>
              <a:rPr lang="en-US" sz="1400" b="1" dirty="0">
                <a:solidFill>
                  <a:schemeClr val="tx1">
                    <a:lumMod val="60000"/>
                    <a:lumOff val="40000"/>
                  </a:schemeClr>
                </a:solidFill>
              </a:rPr>
              <a:t>Worse performance</a:t>
            </a:r>
          </a:p>
        </p:txBody>
      </p:sp>
      <p:cxnSp>
        <p:nvCxnSpPr>
          <p:cNvPr id="19" name="Straight Arrow Connector 18">
            <a:extLst>
              <a:ext uri="{FF2B5EF4-FFF2-40B4-BE49-F238E27FC236}">
                <a16:creationId xmlns:a16="http://schemas.microsoft.com/office/drawing/2014/main" id="{0281E291-965A-034E-ACAE-363BCA40D5DD}"/>
              </a:ext>
            </a:extLst>
          </p:cNvPr>
          <p:cNvCxnSpPr>
            <a:cxnSpLocks/>
          </p:cNvCxnSpPr>
          <p:nvPr/>
        </p:nvCxnSpPr>
        <p:spPr>
          <a:xfrm flipV="1">
            <a:off x="270780" y="1958330"/>
            <a:ext cx="0" cy="3383280"/>
          </a:xfrm>
          <a:prstGeom prst="straightConnector1">
            <a:avLst/>
          </a:prstGeom>
          <a:ln w="76200">
            <a:gradFill flip="none" rotWithShape="1">
              <a:gsLst>
                <a:gs pos="52000">
                  <a:schemeClr val="bg1">
                    <a:lumMod val="85000"/>
                  </a:schemeClr>
                </a:gs>
                <a:gs pos="0">
                  <a:schemeClr val="tx1">
                    <a:lumMod val="60000"/>
                    <a:lumOff val="40000"/>
                  </a:schemeClr>
                </a:gs>
                <a:gs pos="100000">
                  <a:schemeClr val="bg2">
                    <a:lumMod val="75000"/>
                  </a:schemeClr>
                </a:gs>
              </a:gsLst>
              <a:lin ang="5400000" scaled="1"/>
              <a:tileRect/>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893082D-0235-E947-A9C8-0D35B91F283F}"/>
              </a:ext>
            </a:extLst>
          </p:cNvPr>
          <p:cNvSpPr txBox="1"/>
          <p:nvPr/>
        </p:nvSpPr>
        <p:spPr>
          <a:xfrm>
            <a:off x="7168551" y="3198262"/>
            <a:ext cx="1729918" cy="276999"/>
          </a:xfrm>
          <a:prstGeom prst="rect">
            <a:avLst/>
          </a:prstGeom>
          <a:noFill/>
        </p:spPr>
        <p:txBody>
          <a:bodyPr wrap="square" rtlCol="0">
            <a:spAutoFit/>
          </a:bodyPr>
          <a:lstStyle/>
          <a:p>
            <a:pPr algn="r"/>
            <a:r>
              <a:rPr lang="en-US" sz="1200" dirty="0">
                <a:solidFill>
                  <a:schemeClr val="tx1">
                    <a:lumMod val="60000"/>
                    <a:lumOff val="40000"/>
                  </a:schemeClr>
                </a:solidFill>
              </a:rPr>
              <a:t>U.S. average</a:t>
            </a:r>
          </a:p>
        </p:txBody>
      </p:sp>
    </p:spTree>
    <p:extLst>
      <p:ext uri="{BB962C8B-B14F-4D97-AF65-F5344CB8AC3E}">
        <p14:creationId xmlns:p14="http://schemas.microsoft.com/office/powerpoint/2010/main" val="427701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 y="777231"/>
            <a:ext cx="9143662" cy="5303537"/>
          </a:xfrm>
          <a:prstGeom prst="rect">
            <a:avLst/>
          </a:prstGeom>
        </p:spPr>
      </p:pic>
      <p:sp>
        <p:nvSpPr>
          <p:cNvPr id="2" name="Title 1"/>
          <p:cNvSpPr>
            <a:spLocks noGrp="1"/>
          </p:cNvSpPr>
          <p:nvPr>
            <p:ph type="ctrTitle"/>
          </p:nvPr>
        </p:nvSpPr>
        <p:spPr>
          <a:xfrm>
            <a:off x="147918" y="170703"/>
            <a:ext cx="8749749" cy="806012"/>
          </a:xfrm>
        </p:spPr>
        <p:txBody>
          <a:bodyPr/>
          <a:lstStyle/>
          <a:p>
            <a:r>
              <a:rPr lang="en-US" sz="3000" dirty="0"/>
              <a:t>Eight states are leaders in their own regions</a:t>
            </a:r>
          </a:p>
        </p:txBody>
      </p:sp>
      <p:sp>
        <p:nvSpPr>
          <p:cNvPr id="23" name="Text Placeholder 22"/>
          <p:cNvSpPr>
            <a:spLocks noGrp="1"/>
          </p:cNvSpPr>
          <p:nvPr>
            <p:ph type="body" sz="quarter" idx="22"/>
          </p:nvPr>
        </p:nvSpPr>
        <p:spPr/>
        <p:txBody>
          <a:bodyPr/>
          <a:lstStyle/>
          <a:p>
            <a:r>
              <a:rPr lang="en-US" dirty="0"/>
              <a:t>Exhibit </a:t>
            </a:r>
            <a:fld id="{9C0E89D9-B656-4FA0-A4F1-CA5CE2EB4037}" type="slidenum">
              <a:rPr lang="en-US" smtClean="0"/>
              <a:t>5</a:t>
            </a:fld>
            <a:endParaRPr lang="en-US" dirty="0"/>
          </a:p>
        </p:txBody>
      </p:sp>
      <p:sp>
        <p:nvSpPr>
          <p:cNvPr id="12" name="TextBox 11"/>
          <p:cNvSpPr txBox="1"/>
          <p:nvPr/>
        </p:nvSpPr>
        <p:spPr>
          <a:xfrm>
            <a:off x="3911903" y="999023"/>
            <a:ext cx="1566412" cy="954107"/>
          </a:xfrm>
          <a:prstGeom prst="rect">
            <a:avLst/>
          </a:prstGeom>
          <a:noFill/>
        </p:spPr>
        <p:txBody>
          <a:bodyPr wrap="square" rtlCol="0">
            <a:spAutoFit/>
          </a:bodyPr>
          <a:lstStyle/>
          <a:p>
            <a:r>
              <a:rPr lang="en-US" sz="2800" dirty="0">
                <a:solidFill>
                  <a:schemeClr val="bg2"/>
                </a:solidFill>
                <a:latin typeface="Georgia" panose="02040502050405020303" pitchFamily="18" charset="0"/>
              </a:rPr>
              <a:t>Mid-Atlantic</a:t>
            </a:r>
          </a:p>
        </p:txBody>
      </p:sp>
      <p:sp>
        <p:nvSpPr>
          <p:cNvPr id="14" name="TextBox 13"/>
          <p:cNvSpPr txBox="1"/>
          <p:nvPr/>
        </p:nvSpPr>
        <p:spPr>
          <a:xfrm>
            <a:off x="693526" y="928499"/>
            <a:ext cx="1358660" cy="954107"/>
          </a:xfrm>
          <a:prstGeom prst="rect">
            <a:avLst/>
          </a:prstGeom>
          <a:noFill/>
        </p:spPr>
        <p:txBody>
          <a:bodyPr wrap="square" rtlCol="0">
            <a:spAutoFit/>
          </a:bodyPr>
          <a:lstStyle/>
          <a:p>
            <a:r>
              <a:rPr lang="en-US" sz="2800" dirty="0">
                <a:solidFill>
                  <a:schemeClr val="bg2"/>
                </a:solidFill>
                <a:latin typeface="Georgia" panose="02040502050405020303" pitchFamily="18" charset="0"/>
              </a:rPr>
              <a:t>Great Lakes</a:t>
            </a:r>
          </a:p>
        </p:txBody>
      </p:sp>
      <p:sp>
        <p:nvSpPr>
          <p:cNvPr id="15" name="TextBox 14"/>
          <p:cNvSpPr txBox="1"/>
          <p:nvPr/>
        </p:nvSpPr>
        <p:spPr>
          <a:xfrm>
            <a:off x="6789714" y="999023"/>
            <a:ext cx="1566412" cy="954107"/>
          </a:xfrm>
          <a:prstGeom prst="rect">
            <a:avLst/>
          </a:prstGeom>
          <a:noFill/>
        </p:spPr>
        <p:txBody>
          <a:bodyPr wrap="square" rtlCol="0">
            <a:spAutoFit/>
          </a:bodyPr>
          <a:lstStyle/>
          <a:p>
            <a:r>
              <a:rPr lang="en-US" sz="2800" dirty="0">
                <a:solidFill>
                  <a:schemeClr val="bg2"/>
                </a:solidFill>
                <a:latin typeface="Georgia" panose="02040502050405020303" pitchFamily="18" charset="0"/>
              </a:rPr>
              <a:t>New England</a:t>
            </a:r>
          </a:p>
        </p:txBody>
      </p:sp>
      <p:sp>
        <p:nvSpPr>
          <p:cNvPr id="17" name="TextBox 16"/>
          <p:cNvSpPr txBox="1"/>
          <p:nvPr/>
        </p:nvSpPr>
        <p:spPr>
          <a:xfrm>
            <a:off x="1920640" y="2948609"/>
            <a:ext cx="1566412" cy="523220"/>
          </a:xfrm>
          <a:prstGeom prst="rect">
            <a:avLst/>
          </a:prstGeom>
          <a:noFill/>
        </p:spPr>
        <p:txBody>
          <a:bodyPr wrap="square" rtlCol="0">
            <a:spAutoFit/>
          </a:bodyPr>
          <a:lstStyle/>
          <a:p>
            <a:r>
              <a:rPr lang="en-US" sz="2800" dirty="0">
                <a:solidFill>
                  <a:schemeClr val="bg2"/>
                </a:solidFill>
                <a:latin typeface="Georgia" panose="02040502050405020303" pitchFamily="18" charset="0"/>
              </a:rPr>
              <a:t>Plains</a:t>
            </a:r>
          </a:p>
        </p:txBody>
      </p:sp>
      <p:sp>
        <p:nvSpPr>
          <p:cNvPr id="18" name="TextBox 17"/>
          <p:cNvSpPr txBox="1"/>
          <p:nvPr/>
        </p:nvSpPr>
        <p:spPr>
          <a:xfrm>
            <a:off x="4410436" y="2750557"/>
            <a:ext cx="2135758" cy="954107"/>
          </a:xfrm>
          <a:prstGeom prst="rect">
            <a:avLst/>
          </a:prstGeom>
          <a:noFill/>
        </p:spPr>
        <p:txBody>
          <a:bodyPr wrap="square" rtlCol="0">
            <a:spAutoFit/>
          </a:bodyPr>
          <a:lstStyle/>
          <a:p>
            <a:r>
              <a:rPr lang="en-US" sz="2800" dirty="0">
                <a:solidFill>
                  <a:schemeClr val="bg2"/>
                </a:solidFill>
                <a:latin typeface="Georgia" panose="02040502050405020303" pitchFamily="18" charset="0"/>
              </a:rPr>
              <a:t>Rocky Mountains</a:t>
            </a:r>
          </a:p>
        </p:txBody>
      </p:sp>
      <p:sp>
        <p:nvSpPr>
          <p:cNvPr id="19" name="TextBox 18"/>
          <p:cNvSpPr txBox="1"/>
          <p:nvPr/>
        </p:nvSpPr>
        <p:spPr>
          <a:xfrm>
            <a:off x="6297281" y="2750124"/>
            <a:ext cx="2135758" cy="523220"/>
          </a:xfrm>
          <a:prstGeom prst="rect">
            <a:avLst/>
          </a:prstGeom>
          <a:noFill/>
        </p:spPr>
        <p:txBody>
          <a:bodyPr wrap="square" rtlCol="0">
            <a:spAutoFit/>
          </a:bodyPr>
          <a:lstStyle/>
          <a:p>
            <a:r>
              <a:rPr lang="en-US" sz="2800" dirty="0">
                <a:solidFill>
                  <a:schemeClr val="bg2"/>
                </a:solidFill>
                <a:latin typeface="Georgia" panose="02040502050405020303" pitchFamily="18" charset="0"/>
              </a:rPr>
              <a:t>Southeast</a:t>
            </a:r>
          </a:p>
        </p:txBody>
      </p:sp>
      <p:sp>
        <p:nvSpPr>
          <p:cNvPr id="20" name="TextBox 19"/>
          <p:cNvSpPr txBox="1"/>
          <p:nvPr/>
        </p:nvSpPr>
        <p:spPr>
          <a:xfrm>
            <a:off x="626116" y="4469434"/>
            <a:ext cx="2135758" cy="523220"/>
          </a:xfrm>
          <a:prstGeom prst="rect">
            <a:avLst/>
          </a:prstGeom>
          <a:noFill/>
        </p:spPr>
        <p:txBody>
          <a:bodyPr wrap="square" rtlCol="0">
            <a:spAutoFit/>
          </a:bodyPr>
          <a:lstStyle/>
          <a:p>
            <a:r>
              <a:rPr lang="en-US" sz="2800" dirty="0">
                <a:solidFill>
                  <a:schemeClr val="bg2"/>
                </a:solidFill>
                <a:latin typeface="Georgia" panose="02040502050405020303" pitchFamily="18" charset="0"/>
              </a:rPr>
              <a:t>Southwest</a:t>
            </a:r>
          </a:p>
        </p:txBody>
      </p:sp>
      <p:sp>
        <p:nvSpPr>
          <p:cNvPr id="21" name="TextBox 20"/>
          <p:cNvSpPr txBox="1"/>
          <p:nvPr/>
        </p:nvSpPr>
        <p:spPr>
          <a:xfrm>
            <a:off x="3961846" y="4555203"/>
            <a:ext cx="2135758" cy="523220"/>
          </a:xfrm>
          <a:prstGeom prst="rect">
            <a:avLst/>
          </a:prstGeom>
          <a:noFill/>
        </p:spPr>
        <p:txBody>
          <a:bodyPr wrap="square" rtlCol="0">
            <a:spAutoFit/>
          </a:bodyPr>
          <a:lstStyle/>
          <a:p>
            <a:r>
              <a:rPr lang="en-US" sz="2800" dirty="0">
                <a:solidFill>
                  <a:schemeClr val="bg2"/>
                </a:solidFill>
                <a:latin typeface="Georgia" panose="02040502050405020303" pitchFamily="18" charset="0"/>
              </a:rPr>
              <a:t>West</a:t>
            </a:r>
          </a:p>
        </p:txBody>
      </p:sp>
      <p:sp>
        <p:nvSpPr>
          <p:cNvPr id="24" name="Oval 23">
            <a:extLst>
              <a:ext uri="{FF2B5EF4-FFF2-40B4-BE49-F238E27FC236}">
                <a16:creationId xmlns:a16="http://schemas.microsoft.com/office/drawing/2014/main" id="{63772356-E875-D34E-ACB0-2EAB62C38E99}"/>
              </a:ext>
            </a:extLst>
          </p:cNvPr>
          <p:cNvSpPr/>
          <p:nvPr/>
        </p:nvSpPr>
        <p:spPr>
          <a:xfrm>
            <a:off x="6170053" y="5461892"/>
            <a:ext cx="182880" cy="182880"/>
          </a:xfrm>
          <a:prstGeom prst="ellipse">
            <a:avLst/>
          </a:prstGeom>
          <a:solidFill>
            <a:srgbClr val="5A5E67"/>
          </a:solidFill>
          <a:ln w="952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5" name="Oval 24">
            <a:extLst>
              <a:ext uri="{FF2B5EF4-FFF2-40B4-BE49-F238E27FC236}">
                <a16:creationId xmlns:a16="http://schemas.microsoft.com/office/drawing/2014/main" id="{7F4F7442-FADE-CB4D-B915-D174374047C8}"/>
              </a:ext>
            </a:extLst>
          </p:cNvPr>
          <p:cNvSpPr/>
          <p:nvPr/>
        </p:nvSpPr>
        <p:spPr>
          <a:xfrm>
            <a:off x="6170053" y="4997867"/>
            <a:ext cx="182880" cy="182880"/>
          </a:xfrm>
          <a:prstGeom prst="ellipse">
            <a:avLst/>
          </a:prstGeom>
          <a:solidFill>
            <a:srgbClr val="B8E6E6"/>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6" name="TextBox 25">
            <a:extLst>
              <a:ext uri="{FF2B5EF4-FFF2-40B4-BE49-F238E27FC236}">
                <a16:creationId xmlns:a16="http://schemas.microsoft.com/office/drawing/2014/main" id="{8D73CC24-95B2-154E-AB5B-E1CB24A1C8C6}"/>
              </a:ext>
            </a:extLst>
          </p:cNvPr>
          <p:cNvSpPr txBox="1"/>
          <p:nvPr/>
        </p:nvSpPr>
        <p:spPr>
          <a:xfrm>
            <a:off x="6322453" y="5304031"/>
            <a:ext cx="2673629" cy="523220"/>
          </a:xfrm>
          <a:prstGeom prst="rect">
            <a:avLst/>
          </a:prstGeom>
          <a:noFill/>
        </p:spPr>
        <p:txBody>
          <a:bodyPr wrap="square" rtlCol="0">
            <a:spAutoFit/>
          </a:bodyPr>
          <a:lstStyle/>
          <a:p>
            <a:r>
              <a:rPr lang="en-US" sz="1400" dirty="0">
                <a:solidFill>
                  <a:schemeClr val="tx1">
                    <a:lumMod val="75000"/>
                    <a:lumOff val="25000"/>
                  </a:schemeClr>
                </a:solidFill>
                <a:cs typeface="Arial" pitchFamily="34" charset="0"/>
              </a:rPr>
              <a:t>Worse-than-average states in each region</a:t>
            </a:r>
            <a:endParaRPr 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783AB81F-F7F8-9442-A336-649C8796782E}"/>
              </a:ext>
            </a:extLst>
          </p:cNvPr>
          <p:cNvSpPr txBox="1"/>
          <p:nvPr/>
        </p:nvSpPr>
        <p:spPr>
          <a:xfrm>
            <a:off x="6322452" y="4831381"/>
            <a:ext cx="2794399" cy="523220"/>
          </a:xfrm>
          <a:prstGeom prst="rect">
            <a:avLst/>
          </a:prstGeom>
          <a:noFill/>
        </p:spPr>
        <p:txBody>
          <a:bodyPr wrap="square" rtlCol="0">
            <a:spAutoFit/>
          </a:bodyPr>
          <a:lstStyle/>
          <a:p>
            <a:r>
              <a:rPr lang="en-US" sz="1400" dirty="0">
                <a:solidFill>
                  <a:schemeClr val="tx1">
                    <a:lumMod val="75000"/>
                    <a:lumOff val="25000"/>
                  </a:schemeClr>
                </a:solidFill>
                <a:cs typeface="Arial" pitchFamily="34" charset="0"/>
              </a:rPr>
              <a:t>Better-than-average states in each region</a:t>
            </a:r>
            <a:endParaRPr lang="en-US" sz="1200" dirty="0">
              <a:solidFill>
                <a:schemeClr val="tx1">
                  <a:lumMod val="75000"/>
                  <a:lumOff val="25000"/>
                </a:schemeClr>
              </a:solidFill>
              <a:cs typeface="Arial" pitchFamily="34" charset="0"/>
            </a:endParaRPr>
          </a:p>
        </p:txBody>
      </p:sp>
      <p:sp>
        <p:nvSpPr>
          <p:cNvPr id="28" name="Oval 27">
            <a:extLst>
              <a:ext uri="{FF2B5EF4-FFF2-40B4-BE49-F238E27FC236}">
                <a16:creationId xmlns:a16="http://schemas.microsoft.com/office/drawing/2014/main" id="{8472A842-58F7-0545-AE9B-AF76DA05F5CF}"/>
              </a:ext>
            </a:extLst>
          </p:cNvPr>
          <p:cNvSpPr/>
          <p:nvPr/>
        </p:nvSpPr>
        <p:spPr>
          <a:xfrm>
            <a:off x="6173803" y="4538639"/>
            <a:ext cx="182880" cy="182880"/>
          </a:xfrm>
          <a:prstGeom prst="ellipse">
            <a:avLst/>
          </a:prstGeom>
          <a:solidFill>
            <a:srgbClr val="4ABDBC"/>
          </a:solidFill>
          <a:ln w="9525">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9" name="TextBox 28">
            <a:extLst>
              <a:ext uri="{FF2B5EF4-FFF2-40B4-BE49-F238E27FC236}">
                <a16:creationId xmlns:a16="http://schemas.microsoft.com/office/drawing/2014/main" id="{DD76341B-5E87-F347-83E4-93C3EB415E5F}"/>
              </a:ext>
            </a:extLst>
          </p:cNvPr>
          <p:cNvSpPr txBox="1"/>
          <p:nvPr/>
        </p:nvSpPr>
        <p:spPr>
          <a:xfrm>
            <a:off x="6326202" y="4492919"/>
            <a:ext cx="2790649" cy="307777"/>
          </a:xfrm>
          <a:prstGeom prst="rect">
            <a:avLst/>
          </a:prstGeom>
          <a:noFill/>
        </p:spPr>
        <p:txBody>
          <a:bodyPr wrap="square" rtlCol="0">
            <a:spAutoFit/>
          </a:bodyPr>
          <a:lstStyle/>
          <a:p>
            <a:r>
              <a:rPr lang="en-US" sz="1400" dirty="0">
                <a:solidFill>
                  <a:schemeClr val="tx1">
                    <a:lumMod val="75000"/>
                    <a:lumOff val="25000"/>
                  </a:schemeClr>
                </a:solidFill>
                <a:cs typeface="Arial" pitchFamily="34" charset="0"/>
              </a:rPr>
              <a:t>Top state in each region</a:t>
            </a:r>
            <a:endParaRPr 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83059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Deaths from suicide, alcohol, and drug overdose impact states differently (deaths per 100,000 in 2017)</a:t>
            </a:r>
          </a:p>
        </p:txBody>
      </p:sp>
      <p:sp>
        <p:nvSpPr>
          <p:cNvPr id="3" name="Text Placeholder 2"/>
          <p:cNvSpPr>
            <a:spLocks noGrp="1"/>
          </p:cNvSpPr>
          <p:nvPr>
            <p:ph type="body" sz="quarter" idx="21"/>
          </p:nvPr>
        </p:nvSpPr>
        <p:spPr/>
        <p:txBody>
          <a:bodyPr/>
          <a:lstStyle/>
          <a:p>
            <a:r>
              <a:rPr lang="en-US" dirty="0"/>
              <a:t>Note: D.C. not counted in state tallies.</a:t>
            </a:r>
          </a:p>
          <a:p>
            <a:r>
              <a:rPr lang="en-US" dirty="0"/>
              <a:t>Data: 2005–2017 National Vital Statistics System (NVSS), via CDC WONDER</a:t>
            </a:r>
          </a:p>
        </p:txBody>
      </p:sp>
      <p:sp>
        <p:nvSpPr>
          <p:cNvPr id="4" name="Text Placeholder 3"/>
          <p:cNvSpPr>
            <a:spLocks noGrp="1"/>
          </p:cNvSpPr>
          <p:nvPr>
            <p:ph type="body" sz="quarter" idx="22"/>
          </p:nvPr>
        </p:nvSpPr>
        <p:spPr/>
        <p:txBody>
          <a:bodyPr/>
          <a:lstStyle/>
          <a:p>
            <a:r>
              <a:rPr lang="en-US" dirty="0"/>
              <a:t>Exhibit </a:t>
            </a:r>
            <a:fld id="{BF83BECB-BD03-4D05-994D-0E1A6E13A3B3}" type="slidenum">
              <a:rPr lang="en-US" smtClean="0"/>
              <a:t>6</a:t>
            </a:fld>
            <a:endParaRPr lang="en-US" dirty="0"/>
          </a:p>
        </p:txBody>
      </p:sp>
      <p:pic>
        <p:nvPicPr>
          <p:cNvPr id="34" name="Picture 33">
            <a:extLst>
              <a:ext uri="{FF2B5EF4-FFF2-40B4-BE49-F238E27FC236}">
                <a16:creationId xmlns:a16="http://schemas.microsoft.com/office/drawing/2014/main" id="{32F535D0-AE8D-3E41-BEEA-E493517B05DA}"/>
              </a:ext>
            </a:extLst>
          </p:cNvPr>
          <p:cNvPicPr>
            <a:picLocks noChangeAspect="1"/>
          </p:cNvPicPr>
          <p:nvPr/>
        </p:nvPicPr>
        <p:blipFill rotWithShape="1">
          <a:blip r:embed="rId2"/>
          <a:srcRect l="3245" r="1626"/>
          <a:stretch/>
        </p:blipFill>
        <p:spPr>
          <a:xfrm>
            <a:off x="76581" y="1506486"/>
            <a:ext cx="9049581" cy="2658312"/>
          </a:xfrm>
          <a:prstGeom prst="rect">
            <a:avLst/>
          </a:prstGeom>
        </p:spPr>
      </p:pic>
      <p:sp>
        <p:nvSpPr>
          <p:cNvPr id="35" name="TextBox 34"/>
          <p:cNvSpPr txBox="1"/>
          <p:nvPr/>
        </p:nvSpPr>
        <p:spPr>
          <a:xfrm>
            <a:off x="694561" y="1376813"/>
            <a:ext cx="2044591" cy="338554"/>
          </a:xfrm>
          <a:prstGeom prst="rect">
            <a:avLst/>
          </a:prstGeom>
          <a:noFill/>
        </p:spPr>
        <p:txBody>
          <a:bodyPr wrap="square" rtlCol="0">
            <a:spAutoFit/>
          </a:bodyPr>
          <a:lstStyle/>
          <a:p>
            <a:pPr algn="ctr"/>
            <a:r>
              <a:rPr lang="en-US" sz="1600" b="1" dirty="0">
                <a:solidFill>
                  <a:schemeClr val="accent1">
                    <a:lumMod val="60000"/>
                    <a:lumOff val="40000"/>
                  </a:schemeClr>
                </a:solidFill>
              </a:rPr>
              <a:t>Suicide</a:t>
            </a:r>
          </a:p>
        </p:txBody>
      </p:sp>
      <p:sp>
        <p:nvSpPr>
          <p:cNvPr id="36" name="TextBox 35"/>
          <p:cNvSpPr txBox="1"/>
          <p:nvPr/>
        </p:nvSpPr>
        <p:spPr>
          <a:xfrm>
            <a:off x="3659432" y="1376864"/>
            <a:ext cx="2044592" cy="338554"/>
          </a:xfrm>
          <a:prstGeom prst="rect">
            <a:avLst/>
          </a:prstGeom>
          <a:noFill/>
        </p:spPr>
        <p:txBody>
          <a:bodyPr wrap="square" rtlCol="0">
            <a:spAutoFit/>
          </a:bodyPr>
          <a:lstStyle/>
          <a:p>
            <a:pPr algn="ctr"/>
            <a:r>
              <a:rPr lang="en-US" sz="1600" b="1" dirty="0">
                <a:solidFill>
                  <a:schemeClr val="bg2"/>
                </a:solidFill>
              </a:rPr>
              <a:t>Alcohol</a:t>
            </a:r>
          </a:p>
        </p:txBody>
      </p:sp>
      <p:sp>
        <p:nvSpPr>
          <p:cNvPr id="37" name="TextBox 36"/>
          <p:cNvSpPr txBox="1"/>
          <p:nvPr/>
        </p:nvSpPr>
        <p:spPr>
          <a:xfrm>
            <a:off x="6641787" y="1374474"/>
            <a:ext cx="2044592" cy="338554"/>
          </a:xfrm>
          <a:prstGeom prst="rect">
            <a:avLst/>
          </a:prstGeom>
          <a:noFill/>
        </p:spPr>
        <p:txBody>
          <a:bodyPr wrap="square" rtlCol="0">
            <a:spAutoFit/>
          </a:bodyPr>
          <a:lstStyle/>
          <a:p>
            <a:pPr algn="ctr"/>
            <a:r>
              <a:rPr lang="en-US" sz="1600" b="1" dirty="0">
                <a:solidFill>
                  <a:schemeClr val="accent5">
                    <a:lumMod val="75000"/>
                  </a:schemeClr>
                </a:solidFill>
              </a:rPr>
              <a:t>Drug overdose</a:t>
            </a:r>
          </a:p>
        </p:txBody>
      </p:sp>
      <p:grpSp>
        <p:nvGrpSpPr>
          <p:cNvPr id="38" name="Group 37"/>
          <p:cNvGrpSpPr/>
          <p:nvPr/>
        </p:nvGrpSpPr>
        <p:grpSpPr>
          <a:xfrm>
            <a:off x="296652" y="4153904"/>
            <a:ext cx="2729641" cy="1300419"/>
            <a:chOff x="296652" y="4145437"/>
            <a:chExt cx="2463483" cy="1300419"/>
          </a:xfrm>
        </p:grpSpPr>
        <p:sp>
          <p:nvSpPr>
            <p:cNvPr id="39" name="Oval 38"/>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01952" y="4844706"/>
              <a:ext cx="182880" cy="182880"/>
            </a:xfrm>
            <a:prstGeom prst="ellipse">
              <a:avLst/>
            </a:prstGeom>
            <a:solidFill>
              <a:srgbClr val="6CBF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05971" y="5191417"/>
              <a:ext cx="182880" cy="1828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62610" y="4444362"/>
              <a:ext cx="2108625" cy="338554"/>
            </a:xfrm>
            <a:prstGeom prst="rect">
              <a:avLst/>
            </a:prstGeom>
            <a:noFill/>
          </p:spPr>
          <p:txBody>
            <a:bodyPr wrap="square" rtlCol="0">
              <a:spAutoFit/>
            </a:bodyPr>
            <a:lstStyle/>
            <a:p>
              <a:r>
                <a:rPr lang="en-US" sz="1600" dirty="0"/>
                <a:t>6.6–13.6 (12 states)</a:t>
              </a:r>
            </a:p>
          </p:txBody>
        </p:sp>
        <p:sp>
          <p:nvSpPr>
            <p:cNvPr id="43" name="TextBox 42"/>
            <p:cNvSpPr txBox="1"/>
            <p:nvPr/>
          </p:nvSpPr>
          <p:spPr>
            <a:xfrm>
              <a:off x="562610" y="4772022"/>
              <a:ext cx="2080870" cy="338554"/>
            </a:xfrm>
            <a:prstGeom prst="rect">
              <a:avLst/>
            </a:prstGeom>
            <a:noFill/>
          </p:spPr>
          <p:txBody>
            <a:bodyPr wrap="square" rtlCol="0">
              <a:spAutoFit/>
            </a:bodyPr>
            <a:lstStyle/>
            <a:p>
              <a:r>
                <a:rPr lang="en-US" sz="1600" dirty="0"/>
                <a:t>13.8–19.1 (26 states)</a:t>
              </a:r>
            </a:p>
          </p:txBody>
        </p:sp>
        <p:sp>
          <p:nvSpPr>
            <p:cNvPr id="44" name="TextBox 43"/>
            <p:cNvSpPr txBox="1"/>
            <p:nvPr/>
          </p:nvSpPr>
          <p:spPr>
            <a:xfrm>
              <a:off x="562610" y="5107302"/>
              <a:ext cx="2066814" cy="338554"/>
            </a:xfrm>
            <a:prstGeom prst="rect">
              <a:avLst/>
            </a:prstGeom>
            <a:noFill/>
          </p:spPr>
          <p:txBody>
            <a:bodyPr wrap="square" rtlCol="0">
              <a:spAutoFit/>
            </a:bodyPr>
            <a:lstStyle/>
            <a:p>
              <a:r>
                <a:rPr lang="en-US" sz="1600" dirty="0"/>
                <a:t>20.1–28.9 (12 states)</a:t>
              </a:r>
            </a:p>
          </p:txBody>
        </p:sp>
        <p:sp>
          <p:nvSpPr>
            <p:cNvPr id="45" name="TextBox 44"/>
            <p:cNvSpPr txBox="1"/>
            <p:nvPr/>
          </p:nvSpPr>
          <p:spPr>
            <a:xfrm>
              <a:off x="296652" y="4145437"/>
              <a:ext cx="2463483" cy="584775"/>
            </a:xfrm>
            <a:prstGeom prst="rect">
              <a:avLst/>
            </a:prstGeom>
            <a:noFill/>
          </p:spPr>
          <p:txBody>
            <a:bodyPr wrap="square" rtlCol="0">
              <a:spAutoFit/>
            </a:bodyPr>
            <a:lstStyle/>
            <a:p>
              <a:r>
                <a:rPr lang="en-US" sz="1600" dirty="0"/>
                <a:t>Deaths per 100,000 in 2017</a:t>
              </a:r>
            </a:p>
          </p:txBody>
        </p:sp>
      </p:grpSp>
      <p:grpSp>
        <p:nvGrpSpPr>
          <p:cNvPr id="46" name="Group 45"/>
          <p:cNvGrpSpPr/>
          <p:nvPr/>
        </p:nvGrpSpPr>
        <p:grpSpPr>
          <a:xfrm>
            <a:off x="3422324" y="4153964"/>
            <a:ext cx="2824644" cy="1300419"/>
            <a:chOff x="296652" y="4145437"/>
            <a:chExt cx="2578091" cy="1300419"/>
          </a:xfrm>
        </p:grpSpPr>
        <p:sp>
          <p:nvSpPr>
            <p:cNvPr id="47" name="Oval 46"/>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01952" y="4844706"/>
              <a:ext cx="182880" cy="1828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05971" y="5191417"/>
              <a:ext cx="182880" cy="182880"/>
            </a:xfrm>
            <a:prstGeom prst="ellipse">
              <a:avLst/>
            </a:prstGeom>
            <a:solidFill>
              <a:srgbClr val="23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62610" y="4444362"/>
              <a:ext cx="2312133" cy="338554"/>
            </a:xfrm>
            <a:prstGeom prst="rect">
              <a:avLst/>
            </a:prstGeom>
            <a:noFill/>
          </p:spPr>
          <p:txBody>
            <a:bodyPr wrap="square" rtlCol="0">
              <a:spAutoFit/>
            </a:bodyPr>
            <a:lstStyle/>
            <a:p>
              <a:r>
                <a:rPr lang="en-US" sz="1600" dirty="0"/>
                <a:t>5.5–7.9 (14 states)</a:t>
              </a:r>
            </a:p>
          </p:txBody>
        </p:sp>
        <p:sp>
          <p:nvSpPr>
            <p:cNvPr id="51" name="TextBox 50"/>
            <p:cNvSpPr txBox="1"/>
            <p:nvPr/>
          </p:nvSpPr>
          <p:spPr>
            <a:xfrm>
              <a:off x="562610" y="4772022"/>
              <a:ext cx="2161490" cy="338554"/>
            </a:xfrm>
            <a:prstGeom prst="rect">
              <a:avLst/>
            </a:prstGeom>
            <a:noFill/>
          </p:spPr>
          <p:txBody>
            <a:bodyPr wrap="square" rtlCol="0">
              <a:spAutoFit/>
            </a:bodyPr>
            <a:lstStyle/>
            <a:p>
              <a:r>
                <a:rPr lang="en-US" sz="1600" dirty="0"/>
                <a:t>8.2–11.8 (24 states)</a:t>
              </a:r>
            </a:p>
          </p:txBody>
        </p:sp>
        <p:sp>
          <p:nvSpPr>
            <p:cNvPr id="52" name="TextBox 51"/>
            <p:cNvSpPr txBox="1"/>
            <p:nvPr/>
          </p:nvSpPr>
          <p:spPr>
            <a:xfrm>
              <a:off x="562609" y="5107302"/>
              <a:ext cx="2197526" cy="338554"/>
            </a:xfrm>
            <a:prstGeom prst="rect">
              <a:avLst/>
            </a:prstGeom>
            <a:noFill/>
          </p:spPr>
          <p:txBody>
            <a:bodyPr wrap="square" rtlCol="0">
              <a:spAutoFit/>
            </a:bodyPr>
            <a:lstStyle/>
            <a:p>
              <a:r>
                <a:rPr lang="en-US" sz="1600" dirty="0"/>
                <a:t>13.4–30.6 (12 states)</a:t>
              </a:r>
            </a:p>
          </p:txBody>
        </p:sp>
        <p:sp>
          <p:nvSpPr>
            <p:cNvPr id="53" name="TextBox 52"/>
            <p:cNvSpPr txBox="1"/>
            <p:nvPr/>
          </p:nvSpPr>
          <p:spPr>
            <a:xfrm>
              <a:off x="296652" y="4145437"/>
              <a:ext cx="2463483" cy="584775"/>
            </a:xfrm>
            <a:prstGeom prst="rect">
              <a:avLst/>
            </a:prstGeom>
            <a:noFill/>
          </p:spPr>
          <p:txBody>
            <a:bodyPr wrap="square" rtlCol="0">
              <a:spAutoFit/>
            </a:bodyPr>
            <a:lstStyle/>
            <a:p>
              <a:r>
                <a:rPr lang="en-US" sz="1600" dirty="0"/>
                <a:t>Deaths per 100,000 in 2017</a:t>
              </a:r>
            </a:p>
          </p:txBody>
        </p:sp>
      </p:grpSp>
      <p:grpSp>
        <p:nvGrpSpPr>
          <p:cNvPr id="54" name="Group 53"/>
          <p:cNvGrpSpPr/>
          <p:nvPr/>
        </p:nvGrpSpPr>
        <p:grpSpPr>
          <a:xfrm>
            <a:off x="6360842" y="4156397"/>
            <a:ext cx="2765320" cy="1300419"/>
            <a:chOff x="219018" y="4145437"/>
            <a:chExt cx="2765320" cy="1300419"/>
          </a:xfrm>
        </p:grpSpPr>
        <p:sp>
          <p:nvSpPr>
            <p:cNvPr id="55" name="Oval 54"/>
            <p:cNvSpPr/>
            <p:nvPr/>
          </p:nvSpPr>
          <p:spPr>
            <a:xfrm>
              <a:off x="401952" y="4520471"/>
              <a:ext cx="182880" cy="182880"/>
            </a:xfrm>
            <a:prstGeom prst="ellipse">
              <a:avLst/>
            </a:prstGeom>
            <a:solidFill>
              <a:srgbClr val="E6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01952" y="4844706"/>
              <a:ext cx="182880" cy="182880"/>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05971" y="5191417"/>
              <a:ext cx="182880" cy="18288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62610" y="4444362"/>
              <a:ext cx="2262786" cy="338554"/>
            </a:xfrm>
            <a:prstGeom prst="rect">
              <a:avLst/>
            </a:prstGeom>
            <a:noFill/>
          </p:spPr>
          <p:txBody>
            <a:bodyPr wrap="square" rtlCol="0">
              <a:spAutoFit/>
            </a:bodyPr>
            <a:lstStyle/>
            <a:p>
              <a:r>
                <a:rPr lang="en-US" sz="1600" dirty="0"/>
                <a:t>8.1–13.8 (13 states)</a:t>
              </a:r>
            </a:p>
          </p:txBody>
        </p:sp>
        <p:sp>
          <p:nvSpPr>
            <p:cNvPr id="59" name="TextBox 58"/>
            <p:cNvSpPr txBox="1"/>
            <p:nvPr/>
          </p:nvSpPr>
          <p:spPr>
            <a:xfrm>
              <a:off x="562609" y="4772022"/>
              <a:ext cx="2161489" cy="338554"/>
            </a:xfrm>
            <a:prstGeom prst="rect">
              <a:avLst/>
            </a:prstGeom>
            <a:noFill/>
          </p:spPr>
          <p:txBody>
            <a:bodyPr wrap="square" rtlCol="0">
              <a:spAutoFit/>
            </a:bodyPr>
            <a:lstStyle/>
            <a:p>
              <a:r>
                <a:rPr lang="en-US" sz="1600" dirty="0"/>
                <a:t>14.4–29.4 (26 states)</a:t>
              </a:r>
            </a:p>
          </p:txBody>
        </p:sp>
        <p:sp>
          <p:nvSpPr>
            <p:cNvPr id="60" name="TextBox 59"/>
            <p:cNvSpPr txBox="1"/>
            <p:nvPr/>
          </p:nvSpPr>
          <p:spPr>
            <a:xfrm>
              <a:off x="562610" y="5107302"/>
              <a:ext cx="2161488" cy="338554"/>
            </a:xfrm>
            <a:prstGeom prst="rect">
              <a:avLst/>
            </a:prstGeom>
            <a:noFill/>
          </p:spPr>
          <p:txBody>
            <a:bodyPr wrap="square" rtlCol="0">
              <a:spAutoFit/>
            </a:bodyPr>
            <a:lstStyle/>
            <a:p>
              <a:r>
                <a:rPr lang="en-US" sz="1600" dirty="0"/>
                <a:t>30.0–57.8 (11 states)</a:t>
              </a:r>
            </a:p>
          </p:txBody>
        </p:sp>
        <p:sp>
          <p:nvSpPr>
            <p:cNvPr id="61" name="TextBox 60"/>
            <p:cNvSpPr txBox="1"/>
            <p:nvPr/>
          </p:nvSpPr>
          <p:spPr>
            <a:xfrm>
              <a:off x="219018" y="4145437"/>
              <a:ext cx="2765320" cy="338554"/>
            </a:xfrm>
            <a:prstGeom prst="rect">
              <a:avLst/>
            </a:prstGeom>
            <a:noFill/>
          </p:spPr>
          <p:txBody>
            <a:bodyPr wrap="square" rtlCol="0">
              <a:spAutoFit/>
            </a:bodyPr>
            <a:lstStyle/>
            <a:p>
              <a:r>
                <a:rPr lang="en-US" sz="1600" dirty="0"/>
                <a:t>Deaths per 100,000 in 2017</a:t>
              </a:r>
            </a:p>
          </p:txBody>
        </p:sp>
      </p:grpSp>
    </p:spTree>
    <p:extLst>
      <p:ext uri="{BB962C8B-B14F-4D97-AF65-F5344CB8AC3E}">
        <p14:creationId xmlns:p14="http://schemas.microsoft.com/office/powerpoint/2010/main" val="68600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Drug overdose deaths unequal across states, disproportionately impact </a:t>
            </a:r>
            <a:r>
              <a:rPr lang="en-US" sz="2400" dirty="0" smtClean="0"/>
              <a:t>Pennsylvania, Ohio </a:t>
            </a:r>
            <a:r>
              <a:rPr lang="en-US" sz="2400" dirty="0"/>
              <a:t>and West Virginia </a:t>
            </a:r>
          </a:p>
        </p:txBody>
      </p:sp>
      <p:sp>
        <p:nvSpPr>
          <p:cNvPr id="3" name="Text Placeholder 2"/>
          <p:cNvSpPr>
            <a:spLocks noGrp="1"/>
          </p:cNvSpPr>
          <p:nvPr>
            <p:ph type="body" sz="quarter" idx="21"/>
          </p:nvPr>
        </p:nvSpPr>
        <p:spPr/>
        <p:txBody>
          <a:bodyPr/>
          <a:lstStyle/>
          <a:p>
            <a:r>
              <a:rPr lang="en-US" dirty="0"/>
              <a:t>Notes: ‘Low-rate’ </a:t>
            </a:r>
            <a:r>
              <a:rPr lang="en-US" dirty="0" smtClean="0"/>
              <a:t>refers </a:t>
            </a:r>
            <a:r>
              <a:rPr lang="en-US" dirty="0"/>
              <a:t>to the median value among the group of states with rates below the U.S. average.</a:t>
            </a:r>
          </a:p>
          <a:p>
            <a:r>
              <a:rPr lang="en-US" dirty="0"/>
              <a:t>Data: </a:t>
            </a:r>
            <a:r>
              <a:rPr lang="en-US" dirty="0" smtClean="0"/>
              <a:t>2017 </a:t>
            </a:r>
            <a:r>
              <a:rPr lang="en-US" dirty="0"/>
              <a:t>National Vital Statistics System (NVSS), via CDC WONDER</a:t>
            </a:r>
          </a:p>
        </p:txBody>
      </p:sp>
      <p:sp>
        <p:nvSpPr>
          <p:cNvPr id="4" name="Text Placeholder 3"/>
          <p:cNvSpPr>
            <a:spLocks noGrp="1"/>
          </p:cNvSpPr>
          <p:nvPr>
            <p:ph type="body" sz="quarter" idx="22"/>
          </p:nvPr>
        </p:nvSpPr>
        <p:spPr/>
        <p:txBody>
          <a:bodyPr/>
          <a:lstStyle/>
          <a:p>
            <a:r>
              <a:rPr lang="en-US" dirty="0"/>
              <a:t>Exhibit </a:t>
            </a:r>
            <a:fld id="{8F196306-0E1B-4EFF-80F8-14567FC8E1D4}" type="slidenum">
              <a:rPr lang="en-US" smtClean="0"/>
              <a:t>7</a:t>
            </a:fld>
            <a:endParaRPr lang="en-US" dirty="0"/>
          </a:p>
        </p:txBody>
      </p:sp>
      <p:graphicFrame>
        <p:nvGraphicFramePr>
          <p:cNvPr id="6" name="Chart Placeholder 7"/>
          <p:cNvGraphicFramePr>
            <a:graphicFrameLocks/>
          </p:cNvGraphicFramePr>
          <p:nvPr>
            <p:extLst>
              <p:ext uri="{D42A27DB-BD31-4B8C-83A1-F6EECF244321}">
                <p14:modId xmlns:p14="http://schemas.microsoft.com/office/powerpoint/2010/main" val="3709010072"/>
              </p:ext>
            </p:extLst>
          </p:nvPr>
        </p:nvGraphicFramePr>
        <p:xfrm>
          <a:off x="1370051" y="1808499"/>
          <a:ext cx="6811924" cy="35330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rot="16200000">
            <a:off x="3688189" y="3826182"/>
            <a:ext cx="2386507" cy="338554"/>
          </a:xfrm>
          <a:prstGeom prst="rect">
            <a:avLst/>
          </a:prstGeom>
          <a:noFill/>
        </p:spPr>
        <p:txBody>
          <a:bodyPr wrap="square" rtlCol="0">
            <a:spAutoFit/>
          </a:bodyPr>
          <a:lstStyle/>
          <a:p>
            <a:pPr algn="ctr"/>
            <a:r>
              <a:rPr lang="en-US" sz="1600" dirty="0">
                <a:solidFill>
                  <a:schemeClr val="bg1"/>
                </a:solidFill>
              </a:rPr>
              <a:t>Pennsylvania</a:t>
            </a:r>
          </a:p>
        </p:txBody>
      </p:sp>
      <p:sp>
        <p:nvSpPr>
          <p:cNvPr id="11" name="TextBox 10"/>
          <p:cNvSpPr txBox="1"/>
          <p:nvPr/>
        </p:nvSpPr>
        <p:spPr>
          <a:xfrm rot="16200000">
            <a:off x="4624448" y="3782309"/>
            <a:ext cx="2476563" cy="338554"/>
          </a:xfrm>
          <a:prstGeom prst="rect">
            <a:avLst/>
          </a:prstGeom>
          <a:noFill/>
        </p:spPr>
        <p:txBody>
          <a:bodyPr wrap="square" rtlCol="0">
            <a:spAutoFit/>
          </a:bodyPr>
          <a:lstStyle/>
          <a:p>
            <a:pPr algn="ctr"/>
            <a:r>
              <a:rPr lang="en-US" sz="1600" dirty="0">
                <a:solidFill>
                  <a:schemeClr val="bg1"/>
                </a:solidFill>
              </a:rPr>
              <a:t>Ohio</a:t>
            </a:r>
          </a:p>
        </p:txBody>
      </p:sp>
      <p:sp>
        <p:nvSpPr>
          <p:cNvPr id="12" name="TextBox 11"/>
          <p:cNvSpPr txBox="1"/>
          <p:nvPr/>
        </p:nvSpPr>
        <p:spPr>
          <a:xfrm rot="16200000">
            <a:off x="5269882" y="3474693"/>
            <a:ext cx="3093231" cy="338554"/>
          </a:xfrm>
          <a:prstGeom prst="rect">
            <a:avLst/>
          </a:prstGeom>
          <a:noFill/>
        </p:spPr>
        <p:txBody>
          <a:bodyPr wrap="square" rtlCol="0">
            <a:spAutoFit/>
          </a:bodyPr>
          <a:lstStyle/>
          <a:p>
            <a:pPr algn="ctr"/>
            <a:r>
              <a:rPr lang="en-US" sz="1600" dirty="0">
                <a:solidFill>
                  <a:schemeClr val="bg1"/>
                </a:solidFill>
              </a:rPr>
              <a:t>West Virginia</a:t>
            </a:r>
          </a:p>
        </p:txBody>
      </p:sp>
      <p:sp>
        <p:nvSpPr>
          <p:cNvPr id="13" name="TextBox 12"/>
          <p:cNvSpPr txBox="1"/>
          <p:nvPr/>
        </p:nvSpPr>
        <p:spPr>
          <a:xfrm rot="16200000">
            <a:off x="3332666" y="4437370"/>
            <a:ext cx="1164133" cy="338554"/>
          </a:xfrm>
          <a:prstGeom prst="rect">
            <a:avLst/>
          </a:prstGeom>
          <a:noFill/>
        </p:spPr>
        <p:txBody>
          <a:bodyPr wrap="square" rtlCol="0">
            <a:spAutoFit/>
          </a:bodyPr>
          <a:lstStyle/>
          <a:p>
            <a:pPr algn="ctr"/>
            <a:r>
              <a:rPr lang="en-US" sz="1600" dirty="0"/>
              <a:t>U.S.</a:t>
            </a:r>
          </a:p>
        </p:txBody>
      </p:sp>
      <p:sp>
        <p:nvSpPr>
          <p:cNvPr id="14" name="TextBox 13"/>
          <p:cNvSpPr txBox="1"/>
          <p:nvPr/>
        </p:nvSpPr>
        <p:spPr>
          <a:xfrm rot="16200000">
            <a:off x="1819683" y="3164826"/>
            <a:ext cx="2253308" cy="338554"/>
          </a:xfrm>
          <a:prstGeom prst="rect">
            <a:avLst/>
          </a:prstGeom>
          <a:noFill/>
        </p:spPr>
        <p:txBody>
          <a:bodyPr wrap="square" rtlCol="0">
            <a:spAutoFit/>
          </a:bodyPr>
          <a:lstStyle/>
          <a:p>
            <a:r>
              <a:rPr lang="en-US" sz="1600" dirty="0"/>
              <a:t>Low-rate states</a:t>
            </a:r>
          </a:p>
        </p:txBody>
      </p:sp>
      <p:sp>
        <p:nvSpPr>
          <p:cNvPr id="20" name="TextBox 19"/>
          <p:cNvSpPr txBox="1"/>
          <p:nvPr/>
        </p:nvSpPr>
        <p:spPr>
          <a:xfrm>
            <a:off x="1278002" y="1533616"/>
            <a:ext cx="2422187" cy="276999"/>
          </a:xfrm>
          <a:prstGeom prst="rect">
            <a:avLst/>
          </a:prstGeom>
          <a:noFill/>
        </p:spPr>
        <p:txBody>
          <a:bodyPr wrap="square" rtlCol="0">
            <a:spAutoFit/>
          </a:bodyPr>
          <a:lstStyle/>
          <a:p>
            <a:r>
              <a:rPr lang="en-US" sz="1200" dirty="0"/>
              <a:t>Deaths per 100,000 </a:t>
            </a:r>
          </a:p>
        </p:txBody>
      </p:sp>
    </p:spTree>
    <p:extLst>
      <p:ext uri="{BB962C8B-B14F-4D97-AF65-F5344CB8AC3E}">
        <p14:creationId xmlns:p14="http://schemas.microsoft.com/office/powerpoint/2010/main" val="78693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ormAutofit/>
          </a:bodyPr>
          <a:lstStyle/>
          <a:p>
            <a:r>
              <a:rPr lang="en-US" sz="2800" dirty="0"/>
              <a:t>Deaths from suicide, alcohol, and drug overdose on the rise, 2005-2017</a:t>
            </a:r>
          </a:p>
        </p:txBody>
      </p:sp>
      <p:sp>
        <p:nvSpPr>
          <p:cNvPr id="12" name="Text Placeholder 14"/>
          <p:cNvSpPr>
            <a:spLocks noGrp="1"/>
          </p:cNvSpPr>
          <p:nvPr>
            <p:ph type="body" sz="quarter" idx="21"/>
          </p:nvPr>
        </p:nvSpPr>
        <p:spPr>
          <a:xfrm>
            <a:off x="157150" y="5570169"/>
            <a:ext cx="8838199" cy="457200"/>
          </a:xfrm>
          <a:prstGeom prst="rect">
            <a:avLst/>
          </a:prstGeom>
        </p:spPr>
        <p:txBody>
          <a:bodyPr anchor="b"/>
          <a:lstStyle/>
          <a:p>
            <a:pPr marL="0" indent="0">
              <a:buNone/>
            </a:pPr>
            <a:r>
              <a:rPr lang="en-US" sz="1050" dirty="0"/>
              <a:t>Data: 2005–2017 National Vital Statistics System (NVSS), via CDC WONDER</a:t>
            </a:r>
          </a:p>
        </p:txBody>
      </p:sp>
      <p:sp>
        <p:nvSpPr>
          <p:cNvPr id="2" name="Text Placeholder 1"/>
          <p:cNvSpPr>
            <a:spLocks noGrp="1"/>
          </p:cNvSpPr>
          <p:nvPr>
            <p:ph type="body" sz="quarter" idx="22"/>
          </p:nvPr>
        </p:nvSpPr>
        <p:spPr/>
        <p:txBody>
          <a:bodyPr/>
          <a:lstStyle/>
          <a:p>
            <a:r>
              <a:rPr lang="en-US" dirty="0"/>
              <a:t>Exhibit </a:t>
            </a:r>
            <a:fld id="{AE1FF9D0-9E77-4673-B3A7-54B26EDEC715}" type="slidenum">
              <a:rPr lang="en-US" smtClean="0"/>
              <a:t>8</a:t>
            </a:fld>
            <a:endParaRPr lang="en-US" dirty="0"/>
          </a:p>
        </p:txBody>
      </p:sp>
      <p:graphicFrame>
        <p:nvGraphicFramePr>
          <p:cNvPr id="32" name="Chart Placeholder 10"/>
          <p:cNvGraphicFramePr>
            <a:graphicFrameLocks noGrp="1"/>
          </p:cNvGraphicFramePr>
          <p:nvPr>
            <p:ph type="chart" sz="quarter" idx="19"/>
            <p:extLst>
              <p:ext uri="{D42A27DB-BD31-4B8C-83A1-F6EECF244321}">
                <p14:modId xmlns:p14="http://schemas.microsoft.com/office/powerpoint/2010/main" val="1553696386"/>
              </p:ext>
            </p:extLst>
          </p:nvPr>
        </p:nvGraphicFramePr>
        <p:xfrm>
          <a:off x="149225" y="2146250"/>
          <a:ext cx="8080375" cy="3207726"/>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7846417" y="3215501"/>
            <a:ext cx="886930" cy="307777"/>
          </a:xfrm>
          <a:prstGeom prst="rect">
            <a:avLst/>
          </a:prstGeom>
          <a:noFill/>
        </p:spPr>
        <p:txBody>
          <a:bodyPr wrap="square" rtlCol="0">
            <a:spAutoFit/>
          </a:bodyPr>
          <a:lstStyle/>
          <a:p>
            <a:r>
              <a:rPr lang="en-US" sz="1400" b="1" dirty="0">
                <a:solidFill>
                  <a:schemeClr val="tx2">
                    <a:lumMod val="60000"/>
                    <a:lumOff val="40000"/>
                  </a:schemeClr>
                </a:solidFill>
              </a:rPr>
              <a:t>Suicide</a:t>
            </a:r>
          </a:p>
        </p:txBody>
      </p:sp>
      <p:sp>
        <p:nvSpPr>
          <p:cNvPr id="41" name="TextBox 40"/>
          <p:cNvSpPr txBox="1"/>
          <p:nvPr/>
        </p:nvSpPr>
        <p:spPr>
          <a:xfrm>
            <a:off x="7846417" y="3773530"/>
            <a:ext cx="851705" cy="307777"/>
          </a:xfrm>
          <a:prstGeom prst="rect">
            <a:avLst/>
          </a:prstGeom>
          <a:noFill/>
        </p:spPr>
        <p:txBody>
          <a:bodyPr wrap="square" rtlCol="0">
            <a:spAutoFit/>
          </a:bodyPr>
          <a:lstStyle/>
          <a:p>
            <a:r>
              <a:rPr lang="en-US" sz="1400" b="1" dirty="0">
                <a:solidFill>
                  <a:schemeClr val="accent3"/>
                </a:solidFill>
              </a:rPr>
              <a:t>Alcohol</a:t>
            </a:r>
          </a:p>
        </p:txBody>
      </p:sp>
      <p:sp>
        <p:nvSpPr>
          <p:cNvPr id="42" name="TextBox 41"/>
          <p:cNvSpPr txBox="1"/>
          <p:nvPr/>
        </p:nvSpPr>
        <p:spPr>
          <a:xfrm>
            <a:off x="7846418" y="2215179"/>
            <a:ext cx="1148358" cy="454099"/>
          </a:xfrm>
          <a:prstGeom prst="rect">
            <a:avLst/>
          </a:prstGeom>
          <a:noFill/>
        </p:spPr>
        <p:txBody>
          <a:bodyPr wrap="square" rtlCol="0">
            <a:spAutoFit/>
          </a:bodyPr>
          <a:lstStyle/>
          <a:p>
            <a:pPr>
              <a:lnSpc>
                <a:spcPts val="1400"/>
              </a:lnSpc>
            </a:pPr>
            <a:r>
              <a:rPr lang="en-US" sz="1400" b="1" dirty="0">
                <a:solidFill>
                  <a:schemeClr val="accent5"/>
                </a:solidFill>
              </a:rPr>
              <a:t>Drug overdose</a:t>
            </a:r>
          </a:p>
        </p:txBody>
      </p:sp>
      <p:sp>
        <p:nvSpPr>
          <p:cNvPr id="43" name="TextBox 42"/>
          <p:cNvSpPr txBox="1"/>
          <p:nvPr/>
        </p:nvSpPr>
        <p:spPr>
          <a:xfrm>
            <a:off x="7815937" y="2530307"/>
            <a:ext cx="1080381" cy="461665"/>
          </a:xfrm>
          <a:prstGeom prst="rect">
            <a:avLst/>
          </a:prstGeom>
          <a:noFill/>
        </p:spPr>
        <p:txBody>
          <a:bodyPr wrap="square" rtlCol="0">
            <a:spAutoFit/>
          </a:bodyPr>
          <a:lstStyle/>
          <a:p>
            <a:r>
              <a:rPr lang="en-US" spc="-150" dirty="0">
                <a:solidFill>
                  <a:schemeClr val="accent5"/>
                </a:solidFill>
              </a:rPr>
              <a:t>115%</a:t>
            </a:r>
          </a:p>
        </p:txBody>
      </p:sp>
      <p:sp>
        <p:nvSpPr>
          <p:cNvPr id="44" name="TextBox 43"/>
          <p:cNvSpPr txBox="1"/>
          <p:nvPr/>
        </p:nvSpPr>
        <p:spPr>
          <a:xfrm>
            <a:off x="7846417" y="3369066"/>
            <a:ext cx="863600" cy="461665"/>
          </a:xfrm>
          <a:prstGeom prst="rect">
            <a:avLst/>
          </a:prstGeom>
          <a:noFill/>
        </p:spPr>
        <p:txBody>
          <a:bodyPr wrap="square" rtlCol="0">
            <a:spAutoFit/>
          </a:bodyPr>
          <a:lstStyle/>
          <a:p>
            <a:r>
              <a:rPr lang="en-US" dirty="0">
                <a:solidFill>
                  <a:schemeClr val="accent1">
                    <a:lumMod val="60000"/>
                    <a:lumOff val="40000"/>
                  </a:schemeClr>
                </a:solidFill>
              </a:rPr>
              <a:t>28%</a:t>
            </a:r>
          </a:p>
        </p:txBody>
      </p:sp>
      <p:sp>
        <p:nvSpPr>
          <p:cNvPr id="45" name="TextBox 44"/>
          <p:cNvSpPr txBox="1"/>
          <p:nvPr/>
        </p:nvSpPr>
        <p:spPr>
          <a:xfrm>
            <a:off x="7846417" y="3930869"/>
            <a:ext cx="863600" cy="461665"/>
          </a:xfrm>
          <a:prstGeom prst="rect">
            <a:avLst/>
          </a:prstGeom>
          <a:noFill/>
        </p:spPr>
        <p:txBody>
          <a:bodyPr wrap="square" rtlCol="0">
            <a:spAutoFit/>
          </a:bodyPr>
          <a:lstStyle/>
          <a:p>
            <a:r>
              <a:rPr lang="en-US" dirty="0">
                <a:solidFill>
                  <a:schemeClr val="bg2"/>
                </a:solidFill>
              </a:rPr>
              <a:t>37%</a:t>
            </a:r>
          </a:p>
        </p:txBody>
      </p:sp>
      <p:sp>
        <p:nvSpPr>
          <p:cNvPr id="46" name="TextBox 45"/>
          <p:cNvSpPr txBox="1"/>
          <p:nvPr/>
        </p:nvSpPr>
        <p:spPr>
          <a:xfrm>
            <a:off x="6798818" y="1640854"/>
            <a:ext cx="1942992" cy="461665"/>
          </a:xfrm>
          <a:prstGeom prst="rect">
            <a:avLst/>
          </a:prstGeom>
          <a:noFill/>
        </p:spPr>
        <p:txBody>
          <a:bodyPr wrap="square" rtlCol="0">
            <a:spAutoFit/>
          </a:bodyPr>
          <a:lstStyle/>
          <a:p>
            <a:pPr algn="r"/>
            <a:r>
              <a:rPr lang="en-US" sz="1200" b="1" dirty="0">
                <a:solidFill>
                  <a:schemeClr val="tx1">
                    <a:lumMod val="60000"/>
                    <a:lumOff val="40000"/>
                  </a:schemeClr>
                </a:solidFill>
              </a:rPr>
              <a:t>Cumulative increase </a:t>
            </a:r>
          </a:p>
          <a:p>
            <a:pPr algn="r"/>
            <a:r>
              <a:rPr lang="en-US" sz="1200" b="1" dirty="0">
                <a:solidFill>
                  <a:schemeClr val="tx1">
                    <a:lumMod val="60000"/>
                    <a:lumOff val="40000"/>
                  </a:schemeClr>
                </a:solidFill>
              </a:rPr>
              <a:t>2005–2017</a:t>
            </a:r>
          </a:p>
        </p:txBody>
      </p:sp>
      <p:sp>
        <p:nvSpPr>
          <p:cNvPr id="47" name="TextBox 46">
            <a:extLst>
              <a:ext uri="{FF2B5EF4-FFF2-40B4-BE49-F238E27FC236}">
                <a16:creationId xmlns:a16="http://schemas.microsoft.com/office/drawing/2014/main" id="{FFA9E5AF-3EFF-3548-A61E-95C5BA6DFAED}"/>
              </a:ext>
            </a:extLst>
          </p:cNvPr>
          <p:cNvSpPr txBox="1"/>
          <p:nvPr/>
        </p:nvSpPr>
        <p:spPr>
          <a:xfrm>
            <a:off x="146036" y="1761325"/>
            <a:ext cx="2422187" cy="276999"/>
          </a:xfrm>
          <a:prstGeom prst="rect">
            <a:avLst/>
          </a:prstGeom>
          <a:noFill/>
        </p:spPr>
        <p:txBody>
          <a:bodyPr wrap="square" rtlCol="0">
            <a:spAutoFit/>
          </a:bodyPr>
          <a:lstStyle/>
          <a:p>
            <a:r>
              <a:rPr lang="en-US" sz="1200" dirty="0"/>
              <a:t>Deaths per 100,000</a:t>
            </a:r>
          </a:p>
        </p:txBody>
      </p:sp>
    </p:spTree>
    <p:extLst>
      <p:ext uri="{BB962C8B-B14F-4D97-AF65-F5344CB8AC3E}">
        <p14:creationId xmlns:p14="http://schemas.microsoft.com/office/powerpoint/2010/main" val="169438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Drug </a:t>
            </a:r>
            <a:r>
              <a:rPr lang="en-US" sz="2800" dirty="0"/>
              <a:t>overdose deaths </a:t>
            </a:r>
            <a:r>
              <a:rPr lang="en-US" sz="2800" dirty="0" smtClean="0"/>
              <a:t>up more than 300% in Ohio, Delaware </a:t>
            </a:r>
            <a:r>
              <a:rPr lang="en-US" sz="2800" dirty="0"/>
              <a:t>and West Virginia </a:t>
            </a:r>
          </a:p>
        </p:txBody>
      </p:sp>
      <p:sp>
        <p:nvSpPr>
          <p:cNvPr id="3" name="Text Placeholder 2"/>
          <p:cNvSpPr>
            <a:spLocks noGrp="1"/>
          </p:cNvSpPr>
          <p:nvPr>
            <p:ph type="body" sz="quarter" idx="21"/>
          </p:nvPr>
        </p:nvSpPr>
        <p:spPr/>
        <p:txBody>
          <a:bodyPr/>
          <a:lstStyle/>
          <a:p>
            <a:r>
              <a:rPr lang="en-US" dirty="0"/>
              <a:t>Notes: </a:t>
            </a:r>
            <a:r>
              <a:rPr lang="en-US" dirty="0" smtClean="0"/>
              <a:t>‘Lower </a:t>
            </a:r>
            <a:r>
              <a:rPr lang="en-US" dirty="0"/>
              <a:t>growth’ refers to the median value among the group of states </a:t>
            </a:r>
            <a:r>
              <a:rPr lang="en-US" dirty="0" smtClean="0"/>
              <a:t>with growth rates </a:t>
            </a:r>
            <a:r>
              <a:rPr lang="en-US" dirty="0"/>
              <a:t>below the U.S. average.</a:t>
            </a:r>
          </a:p>
          <a:p>
            <a:r>
              <a:rPr lang="en-US" dirty="0"/>
              <a:t>Data: 2005–2017 National Vital Statistics System (NVSS), via CDC WONDER</a:t>
            </a:r>
          </a:p>
        </p:txBody>
      </p:sp>
      <p:sp>
        <p:nvSpPr>
          <p:cNvPr id="4" name="Text Placeholder 3"/>
          <p:cNvSpPr>
            <a:spLocks noGrp="1"/>
          </p:cNvSpPr>
          <p:nvPr>
            <p:ph type="body" sz="quarter" idx="22"/>
          </p:nvPr>
        </p:nvSpPr>
        <p:spPr/>
        <p:txBody>
          <a:bodyPr/>
          <a:lstStyle/>
          <a:p>
            <a:r>
              <a:rPr lang="en-US" dirty="0"/>
              <a:t>Exhibit </a:t>
            </a:r>
            <a:fld id="{8F196306-0E1B-4EFF-80F8-14567FC8E1D4}" type="slidenum">
              <a:rPr lang="en-US" smtClean="0"/>
              <a:t>9</a:t>
            </a:fld>
            <a:endParaRPr lang="en-US" dirty="0"/>
          </a:p>
        </p:txBody>
      </p:sp>
      <p:graphicFrame>
        <p:nvGraphicFramePr>
          <p:cNvPr id="7" name="Chart Placeholder 7"/>
          <p:cNvGraphicFramePr>
            <a:graphicFrameLocks/>
          </p:cNvGraphicFramePr>
          <p:nvPr>
            <p:extLst>
              <p:ext uri="{D42A27DB-BD31-4B8C-83A1-F6EECF244321}">
                <p14:modId xmlns:p14="http://schemas.microsoft.com/office/powerpoint/2010/main" val="1654383843"/>
              </p:ext>
            </p:extLst>
          </p:nvPr>
        </p:nvGraphicFramePr>
        <p:xfrm>
          <a:off x="1367954" y="1787552"/>
          <a:ext cx="6812280" cy="353304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rot="16200000">
            <a:off x="4613655" y="3732390"/>
            <a:ext cx="2531822" cy="338554"/>
          </a:xfrm>
          <a:prstGeom prst="rect">
            <a:avLst/>
          </a:prstGeom>
          <a:noFill/>
        </p:spPr>
        <p:txBody>
          <a:bodyPr wrap="square" rtlCol="0">
            <a:spAutoFit/>
          </a:bodyPr>
          <a:lstStyle/>
          <a:p>
            <a:pPr algn="ctr"/>
            <a:r>
              <a:rPr lang="en-US" sz="1600" dirty="0">
                <a:solidFill>
                  <a:schemeClr val="bg1"/>
                </a:solidFill>
              </a:rPr>
              <a:t>Delaware</a:t>
            </a:r>
          </a:p>
        </p:txBody>
      </p:sp>
      <p:sp>
        <p:nvSpPr>
          <p:cNvPr id="16" name="TextBox 15"/>
          <p:cNvSpPr txBox="1"/>
          <p:nvPr/>
        </p:nvSpPr>
        <p:spPr>
          <a:xfrm rot="16200000">
            <a:off x="5377172" y="3543060"/>
            <a:ext cx="2911918" cy="338554"/>
          </a:xfrm>
          <a:prstGeom prst="rect">
            <a:avLst/>
          </a:prstGeom>
          <a:noFill/>
        </p:spPr>
        <p:txBody>
          <a:bodyPr wrap="square" rtlCol="0">
            <a:spAutoFit/>
          </a:bodyPr>
          <a:lstStyle/>
          <a:p>
            <a:pPr algn="ctr"/>
            <a:r>
              <a:rPr lang="en-US" sz="1600" dirty="0">
                <a:solidFill>
                  <a:schemeClr val="bg1"/>
                </a:solidFill>
              </a:rPr>
              <a:t>West Virginia</a:t>
            </a:r>
          </a:p>
        </p:txBody>
      </p:sp>
      <p:sp>
        <p:nvSpPr>
          <p:cNvPr id="17" name="TextBox 16"/>
          <p:cNvSpPr txBox="1"/>
          <p:nvPr/>
        </p:nvSpPr>
        <p:spPr>
          <a:xfrm rot="16200000">
            <a:off x="3618776" y="4626757"/>
            <a:ext cx="740777" cy="338554"/>
          </a:xfrm>
          <a:prstGeom prst="rect">
            <a:avLst/>
          </a:prstGeom>
          <a:noFill/>
        </p:spPr>
        <p:txBody>
          <a:bodyPr wrap="square" rtlCol="0">
            <a:spAutoFit/>
          </a:bodyPr>
          <a:lstStyle/>
          <a:p>
            <a:pPr algn="ctr"/>
            <a:r>
              <a:rPr lang="en-US" sz="1600" dirty="0"/>
              <a:t>U.S.</a:t>
            </a:r>
          </a:p>
        </p:txBody>
      </p:sp>
      <p:sp>
        <p:nvSpPr>
          <p:cNvPr id="18" name="TextBox 17"/>
          <p:cNvSpPr txBox="1"/>
          <p:nvPr/>
        </p:nvSpPr>
        <p:spPr>
          <a:xfrm rot="16200000">
            <a:off x="3875359" y="3948307"/>
            <a:ext cx="2097358" cy="338554"/>
          </a:xfrm>
          <a:prstGeom prst="rect">
            <a:avLst/>
          </a:prstGeom>
          <a:noFill/>
        </p:spPr>
        <p:txBody>
          <a:bodyPr wrap="square" rtlCol="0">
            <a:spAutoFit/>
          </a:bodyPr>
          <a:lstStyle/>
          <a:p>
            <a:pPr algn="ctr"/>
            <a:r>
              <a:rPr lang="en-US" sz="1600" dirty="0">
                <a:solidFill>
                  <a:schemeClr val="bg1"/>
                </a:solidFill>
              </a:rPr>
              <a:t>Ohio</a:t>
            </a:r>
          </a:p>
        </p:txBody>
      </p:sp>
      <p:sp>
        <p:nvSpPr>
          <p:cNvPr id="19" name="TextBox 18"/>
          <p:cNvSpPr txBox="1"/>
          <p:nvPr/>
        </p:nvSpPr>
        <p:spPr>
          <a:xfrm rot="16200000">
            <a:off x="1895558" y="3573677"/>
            <a:ext cx="2253308" cy="338554"/>
          </a:xfrm>
          <a:prstGeom prst="rect">
            <a:avLst/>
          </a:prstGeom>
          <a:noFill/>
        </p:spPr>
        <p:txBody>
          <a:bodyPr wrap="square" rtlCol="0">
            <a:spAutoFit/>
          </a:bodyPr>
          <a:lstStyle/>
          <a:p>
            <a:r>
              <a:rPr lang="en-US" sz="1600" dirty="0"/>
              <a:t>Lower growth states</a:t>
            </a:r>
          </a:p>
        </p:txBody>
      </p:sp>
      <p:sp>
        <p:nvSpPr>
          <p:cNvPr id="21" name="TextBox 20"/>
          <p:cNvSpPr txBox="1"/>
          <p:nvPr/>
        </p:nvSpPr>
        <p:spPr>
          <a:xfrm>
            <a:off x="1254684" y="1510469"/>
            <a:ext cx="2422187" cy="276999"/>
          </a:xfrm>
          <a:prstGeom prst="rect">
            <a:avLst/>
          </a:prstGeom>
          <a:noFill/>
        </p:spPr>
        <p:txBody>
          <a:bodyPr wrap="square" rtlCol="0">
            <a:spAutoFit/>
          </a:bodyPr>
          <a:lstStyle/>
          <a:p>
            <a:r>
              <a:rPr lang="en-US" sz="1200" dirty="0"/>
              <a:t>Percent change 2005 - 2017</a:t>
            </a:r>
          </a:p>
        </p:txBody>
      </p:sp>
    </p:spTree>
    <p:extLst>
      <p:ext uri="{BB962C8B-B14F-4D97-AF65-F5344CB8AC3E}">
        <p14:creationId xmlns:p14="http://schemas.microsoft.com/office/powerpoint/2010/main" val="133556296"/>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7BA32944B54347B9D6F17571B4F941" ma:contentTypeVersion="7" ma:contentTypeDescription="Create a new document." ma:contentTypeScope="" ma:versionID="6574d2c09df0a7c2386e72f144dae056">
  <xsd:schema xmlns:xsd="http://www.w3.org/2001/XMLSchema" xmlns:xs="http://www.w3.org/2001/XMLSchema" xmlns:p="http://schemas.microsoft.com/office/2006/metadata/properties" xmlns:ns2="0206b73b-b166-48af-9d56-b72510519a7e" targetNamespace="http://schemas.microsoft.com/office/2006/metadata/properties" ma:root="true" ma:fieldsID="e01606828ca32d7657e8745906a96591" ns2:_="">
    <xsd:import namespace="0206b73b-b166-48af-9d56-b72510519a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6b73b-b166-48af-9d56-b72510519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013D4-06D4-44FA-968B-E4CCA573B85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206b73b-b166-48af-9d56-b72510519a7e"/>
    <ds:schemaRef ds:uri="http://purl.org/dc/elements/1.1/"/>
    <ds:schemaRef ds:uri="http://www.w3.org/XML/1998/namespace"/>
  </ds:schemaRefs>
</ds:datastoreItem>
</file>

<file path=customXml/itemProps2.xml><?xml version="1.0" encoding="utf-8"?>
<ds:datastoreItem xmlns:ds="http://schemas.openxmlformats.org/officeDocument/2006/customXml" ds:itemID="{822E8CBE-1126-4071-8C9B-47F83E9C5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06b73b-b166-48af-9d56-b72510519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BB0A77-9362-468F-82BA-80BB36D08E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180994</TotalTime>
  <Words>1830</Words>
  <Application>Microsoft Office PowerPoint</Application>
  <PresentationFormat>On-screen Show (4:3)</PresentationFormat>
  <Paragraphs>249</Paragraphs>
  <Slides>22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Berlingske Serif Text</vt:lpstr>
      <vt:lpstr>Calibri</vt:lpstr>
      <vt:lpstr>Georgia</vt:lpstr>
      <vt:lpstr>InterFace</vt:lpstr>
      <vt:lpstr>LucidaGrande</vt:lpstr>
      <vt:lpstr>Segoe UI Light</vt:lpstr>
      <vt:lpstr>Tahoma</vt:lpstr>
      <vt:lpstr>Trebuchet MS</vt:lpstr>
      <vt:lpstr>1_Office Theme</vt:lpstr>
      <vt:lpstr>Results from the 2019 Scorecard on State Health System Performance</vt:lpstr>
      <vt:lpstr>Results from the 2019 Scorecard on State Health System Performance</vt:lpstr>
      <vt:lpstr>Key Findings from the Scorecard</vt:lpstr>
      <vt:lpstr>Hawaii, Massachusetts, and Minnesota lead the nation</vt:lpstr>
      <vt:lpstr>Eight states are leaders in their own regions</vt:lpstr>
      <vt:lpstr>Deaths from suicide, alcohol, and drug overdose impact states differently (deaths per 100,000 in 2017)</vt:lpstr>
      <vt:lpstr>Drug overdose deaths unequal across states, disproportionately impact Pennsylvania, Ohio and West Virginia </vt:lpstr>
      <vt:lpstr>Deaths from suicide, alcohol, and drug overdose on the rise, 2005-2017</vt:lpstr>
      <vt:lpstr>Drug overdose deaths up more than 300% in Ohio, Delaware and West Virginia </vt:lpstr>
      <vt:lpstr>Growth in deaths from suicide, alcohol, and drug overdose differ across states</vt:lpstr>
      <vt:lpstr>Cost barriers to receiving care fell as uninsured rates fell following ACA coverage expansions</vt:lpstr>
      <vt:lpstr>Five of the 17 states that have yet to expand Medicaid had the highest adult uninsured rates in 2017</vt:lpstr>
      <vt:lpstr>The share of adults ages 18-64 who skipped needed care because of costs up in a dozen states, eroding earlier gains</vt:lpstr>
      <vt:lpstr>Average employee health insurance contributions were 8 percent of median income or more in 11 states, 2017</vt:lpstr>
      <vt:lpstr>Higher premiums for employer coverage is associated with higher per person spending, 2016 </vt:lpstr>
      <vt:lpstr>Price increases drive total spending growth</vt:lpstr>
      <vt:lpstr>Cumulative growth in per-enrollee spending among adults with employer insurance out-paced per capita Medicare spending growth  </vt:lpstr>
      <vt:lpstr>Summary and Implications</vt:lpstr>
      <vt:lpstr>For More Information, Visit the Fund’s new Health System Data Center: http://datacenter.commonwealthfund.org/</vt:lpstr>
      <vt:lpstr>PowerPoint Presentation</vt:lpstr>
      <vt:lpstr>State Health System Scorecard Methods</vt:lpstr>
      <vt:lpstr>2019 Scorecard Indicators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David Radley</cp:lastModifiedBy>
  <cp:revision>2470</cp:revision>
  <cp:lastPrinted>2018-05-02T01:09:02Z</cp:lastPrinted>
  <dcterms:created xsi:type="dcterms:W3CDTF">2014-10-08T23:03:32Z</dcterms:created>
  <dcterms:modified xsi:type="dcterms:W3CDTF">2019-06-10T19:33:12Z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0x0101006A7BA32944B54347B9D6F17571B4F941</vt:lpwstr>
  </property>
  <property fmtid="{D5CDD505-2E9C-101B-9397-08002B2CF9AE}" pid="3" name="TaxKeyword">
    <vt:lpwstr/>
  </property>
  <property fmtid="{D5CDD505-2E9C-101B-9397-08002B2CF9AE}" pid="4" name="Order">
    <vt:r8>1153800</vt:r8>
  </property>
</Properties>
</file>